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6" r:id="rId2"/>
    <p:sldId id="550" r:id="rId3"/>
    <p:sldId id="548" r:id="rId4"/>
    <p:sldId id="513" r:id="rId5"/>
    <p:sldId id="258" r:id="rId6"/>
    <p:sldId id="259" r:id="rId7"/>
    <p:sldId id="518" r:id="rId8"/>
    <p:sldId id="514" r:id="rId9"/>
    <p:sldId id="261" r:id="rId10"/>
    <p:sldId id="515" r:id="rId11"/>
    <p:sldId id="516" r:id="rId12"/>
    <p:sldId id="517" r:id="rId13"/>
    <p:sldId id="262" r:id="rId14"/>
    <p:sldId id="263" r:id="rId15"/>
    <p:sldId id="519" r:id="rId16"/>
    <p:sldId id="520" r:id="rId17"/>
    <p:sldId id="264" r:id="rId18"/>
    <p:sldId id="521" r:id="rId19"/>
    <p:sldId id="266" r:id="rId20"/>
    <p:sldId id="522" r:id="rId21"/>
    <p:sldId id="524" r:id="rId22"/>
    <p:sldId id="525" r:id="rId23"/>
    <p:sldId id="528" r:id="rId24"/>
    <p:sldId id="529" r:id="rId25"/>
    <p:sldId id="531" r:id="rId26"/>
    <p:sldId id="532" r:id="rId27"/>
    <p:sldId id="530" r:id="rId28"/>
    <p:sldId id="267" r:id="rId29"/>
    <p:sldId id="527" r:id="rId30"/>
    <p:sldId id="268" r:id="rId31"/>
    <p:sldId id="270" r:id="rId32"/>
    <p:sldId id="533" r:id="rId33"/>
    <p:sldId id="317" r:id="rId34"/>
    <p:sldId id="273" r:id="rId35"/>
    <p:sldId id="274" r:id="rId36"/>
    <p:sldId id="534" r:id="rId37"/>
    <p:sldId id="275" r:id="rId38"/>
    <p:sldId id="536" r:id="rId39"/>
    <p:sldId id="535" r:id="rId40"/>
    <p:sldId id="375" r:id="rId41"/>
    <p:sldId id="278" r:id="rId42"/>
    <p:sldId id="537" r:id="rId43"/>
    <p:sldId id="538" r:id="rId44"/>
    <p:sldId id="539" r:id="rId45"/>
    <p:sldId id="540" r:id="rId46"/>
    <p:sldId id="541" r:id="rId47"/>
    <p:sldId id="542" r:id="rId48"/>
    <p:sldId id="551" r:id="rId49"/>
    <p:sldId id="543" r:id="rId50"/>
    <p:sldId id="545" r:id="rId51"/>
    <p:sldId id="544" r:id="rId52"/>
    <p:sldId id="281" r:id="rId53"/>
    <p:sldId id="279" r:id="rId54"/>
    <p:sldId id="280" r:id="rId55"/>
    <p:sldId id="546" r:id="rId56"/>
    <p:sldId id="284" r:id="rId57"/>
    <p:sldId id="547" r:id="rId58"/>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000" units="cm"/>
          <inkml:channel name="Y" type="integer" max="1920" units="cm"/>
          <inkml:channel name="T" type="integer" max="2.14748E9" units="dev"/>
        </inkml:traceFormat>
        <inkml:channelProperties>
          <inkml:channelProperty channel="X" name="resolution" value="50.16722" units="1/cm"/>
          <inkml:channelProperty channel="Y" name="resolution" value="57.14286" units="1/cm"/>
          <inkml:channelProperty channel="T" name="resolution" value="1" units="1/dev"/>
        </inkml:channelProperties>
      </inkml:inkSource>
      <inkml:timestamp xml:id="ts0" timeString="2020-03-24T09:08:25.222"/>
    </inkml:context>
    <inkml:brush xml:id="br0">
      <inkml:brushProperty name="width" value="0.05292" units="cm"/>
      <inkml:brushProperty name="height" value="0.05292" units="cm"/>
      <inkml:brushProperty name="color" value="#FF0000"/>
    </inkml:brush>
  </inkml:definitions>
  <inkml:trace contextRef="#ctx0" brushRef="#br0">19985 13935 0,'0'0'0,"18"-18"15,17 0-15,-35 1 16,17 17-16,19-35 16,-19 35 15,1 0-31,0-18 15,-1 18 1,1 0 0,0-18-1,-1 18-15,18-17 16,-17-1 15,17 18-15,-17-18-1,0 18 17,-1-17-32,19 17 15,-36-18-15,17 18 16,18-18 0,-17 18-1,0 0 1,35-35-1,-18 18-15,-17-19 16,17 19-16,-17-1 16,17-17-16,0-1 15,18-52 1,-35 71-16,-18-19 16,35 1-16,-17-18 15,-1 35-15,-17 1 16,18-18-16,-1 17 15,1-17-15,0-18 16,-18 35 0,35-52-1,-17 34 1,-18 19-16,17-19 16,-17 19-16,18-19 15,-18 1 1,18 0-16,-1 0 15,-17-1-15,0 1 16,0-18-16,35 18 16,-17 0-16,-18-1 15,18-34-15,-18 52 16,35-35-16,-35 36 16,0-36-16,18 0 15,-1 35-15,-17-35 16,36-17-16,-36 52 15,0-17-15,17-18 16,1 17-16,-18 1 16,18 18-16,-1-19 15,-17 19-15,0-1 16,18-35-16,-18 18 16,35 0-16,-35-1 15,0 1 1,18 0-16,-18-18 15,17 17-15,1-16 16,0-1-16,-1 17 16,-17 1-16,18 0 15,0-18-15,-18 0 16,17 53-16,-17-35 16,18-1-16,17 1 15,-35 0 1,0 17-16,18 18 15,-18-17-15,0-1 16,17 18 0,-17-18-1,18 18-15,0-17 16,-1-1 0,1 18-1,52-35-15,-52 35 16,35 0-16,-53-18 15,35 18-15,-17 0 16,17 0-16,-17 0 16,17 0 31,-17 0-32,17 0 1,-17 0-16,17 0 15,0 18 1,-17-18-16,0 0 16,-1 17-16,18 1 15,-17 0-15,17-1 16,-17 19-16,0-36 16,-18 17-16,17 19 15,1-19-15,0 18 16,-18-17-16,17 0 15,18 17 1,-35-17-16,18 17 16,0 0-16,17-17 0,-17-1 15,-1 19-15,1-19 16,-18 1-16,0 0 16,18 17-16,-1-17 15,-17-1-15,0 1 16,18 17-16,0 0 15,-18 18-15,52 36 16,-34-72 0,0 18-16,-1 1 15,1-1-15,0 0 16,-18-17-16,17 17 16,1-17-16,-18-1 15,18 1 1,-18 0-16,35 17 15,-18 18 1,1 17 0,17-34-16,-35-1 15,18 18-15,35 18 16,-53-54-16,18 18 16,-1 1-16,1 17 15,-1-36-15,-17 1 16,18 0-16,-18-1 15,18 18-15,-1-17 16,1 17 0,-18-17-16,18 0 15,-1-1-15,1-17 16,-18 36-16,35-19 16,-35 1-16,18-18 15,-18 17 1,18-17-16,-1 18 15,1 0-15,-1-18 16,1 17 0,0 1-16,17 0 15,0 17 1,-17-17-16,0-1 16,17-17-1,0 36-15,-17-36 16,-1 0-16,-17 17 15,18 1-15,0-18 16,-1 0 0,1 17-16,0-17 15,-1 36-15,1-19 16,-1 1 0,-17 0-16,0 17 15,18-35-15,0 35 16,-18-17-16,0 17 15,17-17-15,1-1 16,0 36-16,-1-17 16,-17-19-1,0 18-15,36 1 16,-36-19 0,0 19-16,0-1 15,17-17 1,-17 17-16,18-35 15,-18 18-15,0 17 16,35-18 0,-35 1 15,35 0 16,-17-1-32,0-17 1,-1 0-16,1 0 16,0 0-1,-1 0 1,1 0 0,17 0-1,-17 0 1,17 0 15,-17 18 16,17-18-31,-17 0 30,-18 18 17,17-1-32,-17 1 0,18 0 16,-18-1 110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IL"/>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6AAB2C5-7501-496E-94A4-9B74C806DED3}" type="datetimeFigureOut">
              <a:rPr lang="en-IL" smtClean="0"/>
              <a:t>06/11/2025</a:t>
            </a:fld>
            <a:endParaRPr lang="en-IL"/>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IL"/>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IL"/>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6FF4CF0-08C6-4517-934C-AF6895DD2E94}" type="slidenum">
              <a:rPr lang="en-IL" smtClean="0"/>
              <a:t>‹#›</a:t>
            </a:fld>
            <a:endParaRPr lang="en-IL"/>
          </a:p>
        </p:txBody>
      </p:sp>
    </p:spTree>
    <p:extLst>
      <p:ext uri="{BB962C8B-B14F-4D97-AF65-F5344CB8AC3E}">
        <p14:creationId xmlns:p14="http://schemas.microsoft.com/office/powerpoint/2010/main" val="61201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a:t>It's Kahoot time! Join us for a fun and interactive quiz session. Test your knowledge, compete with your peers, and see who can top the leaderboard. Don't miss out on the excitement and prizes. Grab your devices and get ready to play!</a:t>
            </a:r>
          </a:p>
        </p:txBody>
      </p:sp>
      <p:sp>
        <p:nvSpPr>
          <p:cNvPr id="4" name="Slide Number Placeholder 3"/>
          <p:cNvSpPr>
            <a:spLocks noGrp="1"/>
          </p:cNvSpPr>
          <p:nvPr>
            <p:ph type="sldNum" sz="quarter" idx="5"/>
          </p:nvPr>
        </p:nvSpPr>
        <p:spPr/>
        <p:txBody>
          <a:bodyPr/>
          <a:lstStyle/>
          <a:p>
            <a:fld id="{66FF4CF0-08C6-4517-934C-AF6895DD2E94}" type="slidenum">
              <a:rPr lang="en-IL" smtClean="0"/>
              <a:t>2</a:t>
            </a:fld>
            <a:endParaRPr lang="en-IL"/>
          </a:p>
        </p:txBody>
      </p:sp>
    </p:spTree>
    <p:extLst>
      <p:ext uri="{BB962C8B-B14F-4D97-AF65-F5344CB8AC3E}">
        <p14:creationId xmlns:p14="http://schemas.microsoft.com/office/powerpoint/2010/main" val="2584596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66FF4CF0-08C6-4517-934C-AF6895DD2E94}" type="slidenum">
              <a:rPr lang="en-IL" smtClean="0"/>
              <a:t>16</a:t>
            </a:fld>
            <a:endParaRPr lang="en-IL"/>
          </a:p>
        </p:txBody>
      </p:sp>
    </p:spTree>
    <p:extLst>
      <p:ext uri="{BB962C8B-B14F-4D97-AF65-F5344CB8AC3E}">
        <p14:creationId xmlns:p14="http://schemas.microsoft.com/office/powerpoint/2010/main" val="112387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panose="020B0604020202020204" pitchFamily="34" charset="0"/>
                <a:cs typeface="Arial" panose="020B0604020202020204" pitchFamily="34" charset="0"/>
              </a:defRPr>
            </a:lvl1pPr>
            <a:lvl2pPr marL="804986" indent="-309610">
              <a:spcBef>
                <a:spcPct val="30000"/>
              </a:spcBef>
              <a:defRPr sz="1300">
                <a:solidFill>
                  <a:schemeClr val="tx1"/>
                </a:solidFill>
                <a:latin typeface="Arial" panose="020B0604020202020204" pitchFamily="34" charset="0"/>
                <a:cs typeface="Arial" panose="020B0604020202020204" pitchFamily="34" charset="0"/>
              </a:defRPr>
            </a:lvl2pPr>
            <a:lvl3pPr marL="1238441" indent="-247688">
              <a:spcBef>
                <a:spcPct val="30000"/>
              </a:spcBef>
              <a:defRPr sz="1300">
                <a:solidFill>
                  <a:schemeClr val="tx1"/>
                </a:solidFill>
                <a:latin typeface="Arial" panose="020B0604020202020204" pitchFamily="34" charset="0"/>
                <a:cs typeface="Arial" panose="020B0604020202020204" pitchFamily="34" charset="0"/>
              </a:defRPr>
            </a:lvl3pPr>
            <a:lvl4pPr marL="1733817" indent="-247688">
              <a:spcBef>
                <a:spcPct val="30000"/>
              </a:spcBef>
              <a:defRPr sz="1300">
                <a:solidFill>
                  <a:schemeClr val="tx1"/>
                </a:solidFill>
                <a:latin typeface="Arial" panose="020B0604020202020204" pitchFamily="34" charset="0"/>
                <a:cs typeface="Arial" panose="020B0604020202020204" pitchFamily="34" charset="0"/>
              </a:defRPr>
            </a:lvl4pPr>
            <a:lvl5pPr marL="2229193" indent="-247688">
              <a:spcBef>
                <a:spcPct val="30000"/>
              </a:spcBef>
              <a:defRPr sz="1300">
                <a:solidFill>
                  <a:schemeClr val="tx1"/>
                </a:solidFill>
                <a:latin typeface="Arial" panose="020B0604020202020204" pitchFamily="34" charset="0"/>
                <a:cs typeface="Arial" panose="020B0604020202020204" pitchFamily="34" charset="0"/>
              </a:defRPr>
            </a:lvl5pPr>
            <a:lvl6pPr marL="2724569" indent="-247688" eaLnBrk="0" fontAlgn="base" hangingPunct="0">
              <a:spcBef>
                <a:spcPct val="30000"/>
              </a:spcBef>
              <a:spcAft>
                <a:spcPct val="0"/>
              </a:spcAft>
              <a:defRPr sz="1300">
                <a:solidFill>
                  <a:schemeClr val="tx1"/>
                </a:solidFill>
                <a:latin typeface="Arial" panose="020B0604020202020204" pitchFamily="34" charset="0"/>
                <a:cs typeface="Arial" panose="020B0604020202020204" pitchFamily="34" charset="0"/>
              </a:defRPr>
            </a:lvl6pPr>
            <a:lvl7pPr marL="3219945" indent="-247688" eaLnBrk="0" fontAlgn="base" hangingPunct="0">
              <a:spcBef>
                <a:spcPct val="30000"/>
              </a:spcBef>
              <a:spcAft>
                <a:spcPct val="0"/>
              </a:spcAft>
              <a:defRPr sz="1300">
                <a:solidFill>
                  <a:schemeClr val="tx1"/>
                </a:solidFill>
                <a:latin typeface="Arial" panose="020B0604020202020204" pitchFamily="34" charset="0"/>
                <a:cs typeface="Arial" panose="020B0604020202020204" pitchFamily="34" charset="0"/>
              </a:defRPr>
            </a:lvl7pPr>
            <a:lvl8pPr marL="3715322" indent="-247688" eaLnBrk="0" fontAlgn="base" hangingPunct="0">
              <a:spcBef>
                <a:spcPct val="30000"/>
              </a:spcBef>
              <a:spcAft>
                <a:spcPct val="0"/>
              </a:spcAft>
              <a:defRPr sz="1300">
                <a:solidFill>
                  <a:schemeClr val="tx1"/>
                </a:solidFill>
                <a:latin typeface="Arial" panose="020B0604020202020204" pitchFamily="34" charset="0"/>
                <a:cs typeface="Arial" panose="020B0604020202020204" pitchFamily="34" charset="0"/>
              </a:defRPr>
            </a:lvl8pPr>
            <a:lvl9pPr marL="4210698" indent="-247688" eaLnBrk="0" fontAlgn="base" hangingPunct="0">
              <a:spcBef>
                <a:spcPct val="30000"/>
              </a:spcBef>
              <a:spcAft>
                <a:spcPct val="0"/>
              </a:spcAft>
              <a:defRPr sz="1300">
                <a:solidFill>
                  <a:schemeClr val="tx1"/>
                </a:solidFill>
                <a:latin typeface="Arial" panose="020B0604020202020204" pitchFamily="34" charset="0"/>
                <a:cs typeface="Arial" panose="020B0604020202020204" pitchFamily="34" charset="0"/>
              </a:defRPr>
            </a:lvl9pPr>
          </a:lstStyle>
          <a:p>
            <a:pPr>
              <a:spcBef>
                <a:spcPct val="0"/>
              </a:spcBef>
            </a:pPr>
            <a:fld id="{CC5D7E65-4F9F-49F0-A58B-0776CCC22A83}" type="slidenum">
              <a:rPr lang="he-IL" altLang="en-US" smtClean="0"/>
              <a:pPr>
                <a:spcBef>
                  <a:spcPct val="0"/>
                </a:spcBef>
              </a:pPr>
              <a:t>33</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he-IL" altLang="en-US"/>
          </a:p>
        </p:txBody>
      </p:sp>
    </p:spTree>
    <p:extLst>
      <p:ext uri="{BB962C8B-B14F-4D97-AF65-F5344CB8AC3E}">
        <p14:creationId xmlns:p14="http://schemas.microsoft.com/office/powerpoint/2010/main" val="96259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6.xml"/><Relationship Id="rId1" Type="http://schemas.openxmlformats.org/officeDocument/2006/relationships/video" Target="https://www.youtube.com/embed/GEFxFVESQXc?feature=oembed"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8.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customXml" Target="../ink/ink1.xml"/><Relationship Id="rId2" Type="http://schemas.openxmlformats.org/officeDocument/2006/relationships/notesSlide" Target="../notesSlides/notesSlide3.xml"/><Relationship Id="rId16"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6.bin"/><Relationship Id="rId5" Type="http://schemas.openxmlformats.org/officeDocument/2006/relationships/oleObject" Target="../embeddings/oleObject2.bin"/><Relationship Id="rId15" Type="http://schemas.openxmlformats.org/officeDocument/2006/relationships/image" Target="../media/image13.wmf"/><Relationship Id="rId10" Type="http://schemas.openxmlformats.org/officeDocument/2006/relationships/oleObject" Target="../embeddings/oleObject5.bin"/><Relationship Id="rId19" Type="http://schemas.openxmlformats.org/officeDocument/2006/relationships/image" Target="../media/image6.emf"/><Relationship Id="rId4" Type="http://schemas.openxmlformats.org/officeDocument/2006/relationships/image" Target="../media/image10.wmf"/><Relationship Id="rId9" Type="http://schemas.openxmlformats.org/officeDocument/2006/relationships/oleObject" Target="../embeddings/oleObject4.bin"/><Relationship Id="rId1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wmf"/><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29.wmf"/><Relationship Id="rId4" Type="http://schemas.openxmlformats.org/officeDocument/2006/relationships/oleObject" Target="../embeddings/oleObject10.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oleObject" Target="../embeddings/oleObject12.bin"/></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rpsychologist.com/d3/ci/"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4000" dirty="0"/>
              <a:t>Statistics 367-1-4361 — Lecture </a:t>
            </a:r>
            <a:r>
              <a:rPr lang="he-IL" sz="4000" dirty="0"/>
              <a:t>10</a:t>
            </a:r>
            <a:endParaRPr sz="4000" dirty="0"/>
          </a:p>
        </p:txBody>
      </p:sp>
      <p:sp>
        <p:nvSpPr>
          <p:cNvPr id="3" name="Subtitle 2"/>
          <p:cNvSpPr>
            <a:spLocks noGrp="1"/>
          </p:cNvSpPr>
          <p:nvPr>
            <p:ph type="subTitle" idx="1"/>
          </p:nvPr>
        </p:nvSpPr>
        <p:spPr/>
        <p:txBody>
          <a:bodyPr/>
          <a:lstStyle/>
          <a:p>
            <a:r>
              <a:rPr dirty="0"/>
              <a:t>Frequentist Methods, Part 1</a:t>
            </a:r>
          </a:p>
          <a:p>
            <a:r>
              <a:rPr dirty="0"/>
              <a:t>Opher Donchin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99F26-02C1-69F2-4959-DC00697E6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E7EA7-5B4E-26B1-17C5-E81543D90A9A}"/>
              </a:ext>
            </a:extLst>
          </p:cNvPr>
          <p:cNvSpPr>
            <a:spLocks noGrp="1"/>
          </p:cNvSpPr>
          <p:nvPr>
            <p:ph type="title"/>
          </p:nvPr>
        </p:nvSpPr>
        <p:spPr/>
        <p:txBody>
          <a:bodyPr>
            <a:normAutofit/>
          </a:bodyPr>
          <a:lstStyle/>
          <a:p>
            <a:r>
              <a:rPr dirty="0"/>
              <a:t>Frequentist philosophy</a:t>
            </a:r>
          </a:p>
        </p:txBody>
      </p:sp>
      <p:sp>
        <p:nvSpPr>
          <p:cNvPr id="3" name="Content Placeholder 2">
            <a:extLst>
              <a:ext uri="{FF2B5EF4-FFF2-40B4-BE49-F238E27FC236}">
                <a16:creationId xmlns:a16="http://schemas.microsoft.com/office/drawing/2014/main" id="{2EC9CB43-E937-F542-3B30-3D397BA2BE04}"/>
              </a:ext>
            </a:extLst>
          </p:cNvPr>
          <p:cNvSpPr>
            <a:spLocks noGrp="1"/>
          </p:cNvSpPr>
          <p:nvPr>
            <p:ph idx="1"/>
          </p:nvPr>
        </p:nvSpPr>
        <p:spPr/>
        <p:txBody>
          <a:bodyPr>
            <a:normAutofit/>
          </a:bodyPr>
          <a:lstStyle/>
          <a:p>
            <a:r>
              <a:rPr lang="en-US" dirty="0"/>
              <a:t>The goal is to uncover truths</a:t>
            </a:r>
          </a:p>
          <a:p>
            <a:pPr lvl="1"/>
            <a:r>
              <a:rPr lang="en-US" dirty="0"/>
              <a:t>Truths describe an objective reality</a:t>
            </a:r>
          </a:p>
          <a:p>
            <a:pPr lvl="1"/>
            <a:r>
              <a:rPr lang="en-US" dirty="0"/>
              <a:t>Uncertainty arises from real-world stochasticity</a:t>
            </a:r>
          </a:p>
          <a:p>
            <a:pPr lvl="2"/>
            <a:r>
              <a:rPr lang="en-US" dirty="0"/>
              <a:t>Probability describes this real-world stochasticity</a:t>
            </a:r>
          </a:p>
          <a:p>
            <a:pPr lvl="2"/>
            <a:r>
              <a:rPr lang="en-US" dirty="0"/>
              <a:t>Real-world stochasticity creates data variability</a:t>
            </a:r>
          </a:p>
          <a:p>
            <a:pPr lvl="2"/>
            <a:r>
              <a:rPr lang="en-US" dirty="0"/>
              <a:t>Structural uncertainty is outside the scope</a:t>
            </a:r>
          </a:p>
          <a:p>
            <a:pPr lvl="3"/>
            <a:r>
              <a:rPr lang="en-US" dirty="0"/>
              <a:t>Model uncertainty</a:t>
            </a:r>
          </a:p>
          <a:p>
            <a:pPr lvl="3"/>
            <a:r>
              <a:rPr lang="en-US" dirty="0"/>
              <a:t>Model mismatch</a:t>
            </a:r>
          </a:p>
          <a:p>
            <a:pPr lvl="3"/>
            <a:r>
              <a:rPr lang="en-US" dirty="0"/>
              <a:t>Measurement reliability and validity</a:t>
            </a:r>
          </a:p>
          <a:p>
            <a:pPr lvl="1"/>
            <a:endParaRPr dirty="0"/>
          </a:p>
        </p:txBody>
      </p:sp>
    </p:spTree>
    <p:extLst>
      <p:ext uri="{BB962C8B-B14F-4D97-AF65-F5344CB8AC3E}">
        <p14:creationId xmlns:p14="http://schemas.microsoft.com/office/powerpoint/2010/main" val="267805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B6F0B-A56D-A0ED-3868-9B97A0AA1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6A6B8-893F-763B-D16E-DD4CA2FAF83F}"/>
              </a:ext>
            </a:extLst>
          </p:cNvPr>
          <p:cNvSpPr>
            <a:spLocks noGrp="1"/>
          </p:cNvSpPr>
          <p:nvPr>
            <p:ph type="title"/>
          </p:nvPr>
        </p:nvSpPr>
        <p:spPr/>
        <p:txBody>
          <a:bodyPr>
            <a:normAutofit/>
          </a:bodyPr>
          <a:lstStyle/>
          <a:p>
            <a:r>
              <a:rPr dirty="0"/>
              <a:t>Frequentist philosophy</a:t>
            </a:r>
          </a:p>
        </p:txBody>
      </p:sp>
      <p:sp>
        <p:nvSpPr>
          <p:cNvPr id="3" name="Content Placeholder 2">
            <a:extLst>
              <a:ext uri="{FF2B5EF4-FFF2-40B4-BE49-F238E27FC236}">
                <a16:creationId xmlns:a16="http://schemas.microsoft.com/office/drawing/2014/main" id="{6E5753DF-D374-1FFA-B900-DDFD56D34685}"/>
              </a:ext>
            </a:extLst>
          </p:cNvPr>
          <p:cNvSpPr>
            <a:spLocks noGrp="1"/>
          </p:cNvSpPr>
          <p:nvPr>
            <p:ph idx="1"/>
          </p:nvPr>
        </p:nvSpPr>
        <p:spPr/>
        <p:txBody>
          <a:bodyPr>
            <a:normAutofit/>
          </a:bodyPr>
          <a:lstStyle/>
          <a:p>
            <a:r>
              <a:rPr lang="en-US" dirty="0"/>
              <a:t>The goal is to uncover truths</a:t>
            </a:r>
          </a:p>
          <a:p>
            <a:pPr lvl="1"/>
            <a:r>
              <a:rPr lang="en-US" dirty="0"/>
              <a:t>Truths describe an objective reality</a:t>
            </a:r>
          </a:p>
          <a:p>
            <a:pPr lvl="1"/>
            <a:r>
              <a:rPr lang="en-US" dirty="0"/>
              <a:t>Uncertainty arises from real-world stochasticity</a:t>
            </a:r>
          </a:p>
          <a:p>
            <a:r>
              <a:rPr lang="en-US" dirty="0"/>
              <a:t>The method is rational and objective</a:t>
            </a:r>
          </a:p>
          <a:p>
            <a:pPr lvl="1"/>
            <a:r>
              <a:rPr lang="en-US" dirty="0"/>
              <a:t>Rationality requires objectivity</a:t>
            </a:r>
          </a:p>
          <a:p>
            <a:pPr lvl="2"/>
            <a:r>
              <a:rPr lang="en-US" dirty="0"/>
              <a:t>Methods independent of who is applying them</a:t>
            </a:r>
          </a:p>
          <a:p>
            <a:pPr lvl="2"/>
            <a:r>
              <a:rPr lang="en-US" dirty="0"/>
              <a:t>Decision criteria general and set in advance</a:t>
            </a:r>
            <a:endParaRPr dirty="0"/>
          </a:p>
        </p:txBody>
      </p:sp>
    </p:spTree>
    <p:extLst>
      <p:ext uri="{BB962C8B-B14F-4D97-AF65-F5344CB8AC3E}">
        <p14:creationId xmlns:p14="http://schemas.microsoft.com/office/powerpoint/2010/main" val="283431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96BC0-6B09-22AD-DBC1-99E61F9B9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F8F55-4196-2E5B-9580-EF897BD6C839}"/>
              </a:ext>
            </a:extLst>
          </p:cNvPr>
          <p:cNvSpPr>
            <a:spLocks noGrp="1"/>
          </p:cNvSpPr>
          <p:nvPr>
            <p:ph type="title"/>
          </p:nvPr>
        </p:nvSpPr>
        <p:spPr/>
        <p:txBody>
          <a:bodyPr>
            <a:normAutofit/>
          </a:bodyPr>
          <a:lstStyle/>
          <a:p>
            <a:r>
              <a:rPr dirty="0"/>
              <a:t>Frequentist philosophy</a:t>
            </a:r>
          </a:p>
        </p:txBody>
      </p:sp>
      <p:sp>
        <p:nvSpPr>
          <p:cNvPr id="3" name="Content Placeholder 2">
            <a:extLst>
              <a:ext uri="{FF2B5EF4-FFF2-40B4-BE49-F238E27FC236}">
                <a16:creationId xmlns:a16="http://schemas.microsoft.com/office/drawing/2014/main" id="{08E5BE3B-986D-2ADD-5DAB-D2ECDB5FA89F}"/>
              </a:ext>
            </a:extLst>
          </p:cNvPr>
          <p:cNvSpPr>
            <a:spLocks noGrp="1"/>
          </p:cNvSpPr>
          <p:nvPr>
            <p:ph idx="1"/>
          </p:nvPr>
        </p:nvSpPr>
        <p:spPr/>
        <p:txBody>
          <a:bodyPr>
            <a:normAutofit/>
          </a:bodyPr>
          <a:lstStyle/>
          <a:p>
            <a:r>
              <a:rPr lang="en-US" dirty="0"/>
              <a:t>The goal is to uncover truths</a:t>
            </a:r>
          </a:p>
          <a:p>
            <a:pPr lvl="1"/>
            <a:r>
              <a:rPr lang="en-US" dirty="0"/>
              <a:t>Truths describe an objective reality</a:t>
            </a:r>
          </a:p>
          <a:p>
            <a:pPr lvl="1"/>
            <a:r>
              <a:rPr lang="en-US" dirty="0"/>
              <a:t>Uncertainty arises from real-world stochasticity</a:t>
            </a:r>
          </a:p>
          <a:p>
            <a:r>
              <a:rPr lang="en-US" dirty="0"/>
              <a:t>The method is rational and objective</a:t>
            </a:r>
          </a:p>
          <a:p>
            <a:pPr lvl="1"/>
            <a:r>
              <a:rPr lang="en-US" dirty="0"/>
              <a:t>Rationality requires objectivity</a:t>
            </a:r>
          </a:p>
          <a:p>
            <a:pPr lvl="1"/>
            <a:r>
              <a:rPr lang="en-US" dirty="0"/>
              <a:t>Rational is to minimize the chance of error</a:t>
            </a:r>
          </a:p>
          <a:p>
            <a:pPr lvl="2"/>
            <a:r>
              <a:rPr lang="en-US" dirty="0"/>
              <a:t>Because being in error is not uncovering truth</a:t>
            </a:r>
          </a:p>
        </p:txBody>
      </p:sp>
    </p:spTree>
    <p:extLst>
      <p:ext uri="{BB962C8B-B14F-4D97-AF65-F5344CB8AC3E}">
        <p14:creationId xmlns:p14="http://schemas.microsoft.com/office/powerpoint/2010/main" val="1476672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Frequentist emphasis</a:t>
            </a:r>
          </a:p>
        </p:txBody>
      </p:sp>
      <p:sp>
        <p:nvSpPr>
          <p:cNvPr id="3" name="Content Placeholder 2"/>
          <p:cNvSpPr>
            <a:spLocks noGrp="1"/>
          </p:cNvSpPr>
          <p:nvPr>
            <p:ph idx="1"/>
          </p:nvPr>
        </p:nvSpPr>
        <p:spPr/>
        <p:txBody>
          <a:bodyPr/>
          <a:lstStyle/>
          <a:p>
            <a:r>
              <a:rPr lang="en-US" dirty="0"/>
              <a:t>Estimation</a:t>
            </a:r>
          </a:p>
          <a:p>
            <a:pPr lvl="1"/>
            <a:r>
              <a:rPr lang="en-US" dirty="0"/>
              <a:t>What is my best guess about the truth?</a:t>
            </a:r>
          </a:p>
          <a:p>
            <a:pPr lvl="2"/>
            <a:r>
              <a:rPr lang="en-US" dirty="0"/>
              <a:t>My best guess of the true value of the parameter</a:t>
            </a:r>
          </a:p>
          <a:p>
            <a:r>
              <a:rPr lang="en-US" dirty="0"/>
              <a:t>Hypothesis testing</a:t>
            </a:r>
          </a:p>
          <a:p>
            <a:pPr lvl="1"/>
            <a:r>
              <a:rPr lang="en-US" dirty="0"/>
              <a:t>Can I rule out certain possibilities?</a:t>
            </a:r>
          </a:p>
          <a:p>
            <a:pPr lvl="2"/>
            <a:r>
              <a:rPr lang="en-US" dirty="0"/>
              <a:t>Parameter values I can rule out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Bayesian vs Frequentist</a:t>
            </a:r>
          </a:p>
        </p:txBody>
      </p:sp>
      <p:sp>
        <p:nvSpPr>
          <p:cNvPr id="4" name="Text Placeholder 3">
            <a:extLst>
              <a:ext uri="{FF2B5EF4-FFF2-40B4-BE49-F238E27FC236}">
                <a16:creationId xmlns:a16="http://schemas.microsoft.com/office/drawing/2014/main" id="{983A9AA4-0EC4-DC12-8CDB-C8A01C63E886}"/>
              </a:ext>
            </a:extLst>
          </p:cNvPr>
          <p:cNvSpPr>
            <a:spLocks noGrp="1"/>
          </p:cNvSpPr>
          <p:nvPr>
            <p:ph type="body" idx="1"/>
          </p:nvPr>
        </p:nvSpPr>
        <p:spPr/>
        <p:txBody>
          <a:bodyPr/>
          <a:lstStyle/>
          <a:p>
            <a:r>
              <a:rPr lang="en-US" dirty="0"/>
              <a:t>Bayesian</a:t>
            </a:r>
            <a:endParaRPr lang="en-IL" dirty="0"/>
          </a:p>
        </p:txBody>
      </p:sp>
      <p:sp>
        <p:nvSpPr>
          <p:cNvPr id="5" name="Content Placeholder 4">
            <a:extLst>
              <a:ext uri="{FF2B5EF4-FFF2-40B4-BE49-F238E27FC236}">
                <a16:creationId xmlns:a16="http://schemas.microsoft.com/office/drawing/2014/main" id="{C19F2040-071A-DB1C-F455-7ED287541F66}"/>
              </a:ext>
            </a:extLst>
          </p:cNvPr>
          <p:cNvSpPr>
            <a:spLocks noGrp="1"/>
          </p:cNvSpPr>
          <p:nvPr>
            <p:ph sz="half" idx="2"/>
          </p:nvPr>
        </p:nvSpPr>
        <p:spPr/>
        <p:txBody>
          <a:bodyPr>
            <a:normAutofit/>
          </a:bodyPr>
          <a:lstStyle/>
          <a:p>
            <a:r>
              <a:rPr lang="en-US" sz="2000" dirty="0"/>
              <a:t>Parameters are random variables</a:t>
            </a:r>
          </a:p>
          <a:p>
            <a:pPr lvl="1"/>
            <a:r>
              <a:rPr lang="en-US" sz="1800" dirty="0"/>
              <a:t>Their distribution represents our uncertainty</a:t>
            </a:r>
            <a:endParaRPr lang="en-IL" sz="1800" dirty="0"/>
          </a:p>
        </p:txBody>
      </p:sp>
      <p:sp>
        <p:nvSpPr>
          <p:cNvPr id="6" name="Text Placeholder 5">
            <a:extLst>
              <a:ext uri="{FF2B5EF4-FFF2-40B4-BE49-F238E27FC236}">
                <a16:creationId xmlns:a16="http://schemas.microsoft.com/office/drawing/2014/main" id="{75F943A2-3ADE-8AE3-0103-2887DA24BD56}"/>
              </a:ext>
            </a:extLst>
          </p:cNvPr>
          <p:cNvSpPr>
            <a:spLocks noGrp="1"/>
          </p:cNvSpPr>
          <p:nvPr>
            <p:ph type="body" sz="quarter" idx="3"/>
          </p:nvPr>
        </p:nvSpPr>
        <p:spPr/>
        <p:txBody>
          <a:bodyPr/>
          <a:lstStyle/>
          <a:p>
            <a:r>
              <a:rPr lang="en-US" dirty="0"/>
              <a:t>Frequentist</a:t>
            </a:r>
            <a:endParaRPr lang="en-IL" dirty="0"/>
          </a:p>
        </p:txBody>
      </p:sp>
      <p:sp>
        <p:nvSpPr>
          <p:cNvPr id="7" name="Content Placeholder 6">
            <a:extLst>
              <a:ext uri="{FF2B5EF4-FFF2-40B4-BE49-F238E27FC236}">
                <a16:creationId xmlns:a16="http://schemas.microsoft.com/office/drawing/2014/main" id="{A40AC46E-E1D9-E4B1-3C92-CEE973FBBFFE}"/>
              </a:ext>
            </a:extLst>
          </p:cNvPr>
          <p:cNvSpPr>
            <a:spLocks noGrp="1"/>
          </p:cNvSpPr>
          <p:nvPr>
            <p:ph sz="quarter" idx="4"/>
          </p:nvPr>
        </p:nvSpPr>
        <p:spPr/>
        <p:txBody>
          <a:bodyPr>
            <a:normAutofit/>
          </a:bodyPr>
          <a:lstStyle/>
          <a:p>
            <a:r>
              <a:rPr lang="en-US" sz="2000" dirty="0"/>
              <a:t>Parameters are constants</a:t>
            </a:r>
          </a:p>
          <a:p>
            <a:pPr lvl="1"/>
            <a:r>
              <a:rPr lang="en-US" sz="1800" dirty="0"/>
              <a:t>Which we are trying to estimate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F5E0B-6198-A9D7-E9B4-8727D6FBF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54C7A-474A-3FB9-69C9-0BFDE3FFF2C5}"/>
              </a:ext>
            </a:extLst>
          </p:cNvPr>
          <p:cNvSpPr>
            <a:spLocks noGrp="1"/>
          </p:cNvSpPr>
          <p:nvPr>
            <p:ph type="title"/>
          </p:nvPr>
        </p:nvSpPr>
        <p:spPr/>
        <p:txBody>
          <a:bodyPr>
            <a:normAutofit/>
          </a:bodyPr>
          <a:lstStyle/>
          <a:p>
            <a:r>
              <a:rPr dirty="0"/>
              <a:t>Bayesian vs Frequentist</a:t>
            </a:r>
          </a:p>
        </p:txBody>
      </p:sp>
      <p:sp>
        <p:nvSpPr>
          <p:cNvPr id="4" name="Text Placeholder 3">
            <a:extLst>
              <a:ext uri="{FF2B5EF4-FFF2-40B4-BE49-F238E27FC236}">
                <a16:creationId xmlns:a16="http://schemas.microsoft.com/office/drawing/2014/main" id="{23A8B9F6-B935-9394-7307-44E9F043530F}"/>
              </a:ext>
            </a:extLst>
          </p:cNvPr>
          <p:cNvSpPr>
            <a:spLocks noGrp="1"/>
          </p:cNvSpPr>
          <p:nvPr>
            <p:ph type="body" idx="1"/>
          </p:nvPr>
        </p:nvSpPr>
        <p:spPr/>
        <p:txBody>
          <a:bodyPr/>
          <a:lstStyle/>
          <a:p>
            <a:r>
              <a:rPr lang="en-US" dirty="0"/>
              <a:t>Bayesian</a:t>
            </a:r>
            <a:endParaRPr lang="en-IL" dirty="0"/>
          </a:p>
        </p:txBody>
      </p:sp>
      <p:sp>
        <p:nvSpPr>
          <p:cNvPr id="5" name="Content Placeholder 4">
            <a:extLst>
              <a:ext uri="{FF2B5EF4-FFF2-40B4-BE49-F238E27FC236}">
                <a16:creationId xmlns:a16="http://schemas.microsoft.com/office/drawing/2014/main" id="{CEBF5990-055F-3BEC-FE34-DD81C484472A}"/>
              </a:ext>
            </a:extLst>
          </p:cNvPr>
          <p:cNvSpPr>
            <a:spLocks noGrp="1"/>
          </p:cNvSpPr>
          <p:nvPr>
            <p:ph sz="half" idx="2"/>
          </p:nvPr>
        </p:nvSpPr>
        <p:spPr/>
        <p:txBody>
          <a:bodyPr>
            <a:normAutofit/>
          </a:bodyPr>
          <a:lstStyle/>
          <a:p>
            <a:r>
              <a:rPr lang="en-US" sz="2000" dirty="0"/>
              <a:t>Parameters are random variables</a:t>
            </a:r>
          </a:p>
          <a:p>
            <a:r>
              <a:rPr lang="en-US" sz="2000" dirty="0"/>
              <a:t>Data is constant</a:t>
            </a:r>
          </a:p>
          <a:p>
            <a:pPr lvl="1"/>
            <a:r>
              <a:rPr lang="en-US" sz="1600" dirty="0"/>
              <a:t>It is given</a:t>
            </a:r>
          </a:p>
        </p:txBody>
      </p:sp>
      <p:sp>
        <p:nvSpPr>
          <p:cNvPr id="6" name="Text Placeholder 5">
            <a:extLst>
              <a:ext uri="{FF2B5EF4-FFF2-40B4-BE49-F238E27FC236}">
                <a16:creationId xmlns:a16="http://schemas.microsoft.com/office/drawing/2014/main" id="{1036A8B3-574C-F0EB-A7B1-281EE30F55DF}"/>
              </a:ext>
            </a:extLst>
          </p:cNvPr>
          <p:cNvSpPr>
            <a:spLocks noGrp="1"/>
          </p:cNvSpPr>
          <p:nvPr>
            <p:ph type="body" sz="quarter" idx="3"/>
          </p:nvPr>
        </p:nvSpPr>
        <p:spPr/>
        <p:txBody>
          <a:bodyPr/>
          <a:lstStyle/>
          <a:p>
            <a:r>
              <a:rPr lang="en-US" dirty="0"/>
              <a:t>Frequentist</a:t>
            </a:r>
            <a:endParaRPr lang="en-IL" dirty="0"/>
          </a:p>
        </p:txBody>
      </p:sp>
      <p:sp>
        <p:nvSpPr>
          <p:cNvPr id="7" name="Content Placeholder 6">
            <a:extLst>
              <a:ext uri="{FF2B5EF4-FFF2-40B4-BE49-F238E27FC236}">
                <a16:creationId xmlns:a16="http://schemas.microsoft.com/office/drawing/2014/main" id="{7953E1B1-0060-055D-87D9-3A680B0B5BD8}"/>
              </a:ext>
            </a:extLst>
          </p:cNvPr>
          <p:cNvSpPr>
            <a:spLocks noGrp="1"/>
          </p:cNvSpPr>
          <p:nvPr>
            <p:ph sz="quarter" idx="4"/>
          </p:nvPr>
        </p:nvSpPr>
        <p:spPr/>
        <p:txBody>
          <a:bodyPr>
            <a:normAutofit/>
          </a:bodyPr>
          <a:lstStyle/>
          <a:p>
            <a:r>
              <a:rPr lang="en-US" sz="2000" dirty="0"/>
              <a:t>Parameters are constants</a:t>
            </a:r>
          </a:p>
          <a:p>
            <a:r>
              <a:rPr lang="en-US" sz="2000" dirty="0"/>
              <a:t>Data are random variables</a:t>
            </a:r>
          </a:p>
          <a:p>
            <a:pPr lvl="1"/>
            <a:r>
              <a:rPr lang="en-US" sz="1600" dirty="0"/>
              <a:t>This randomness creates parameter uncertainty</a:t>
            </a:r>
          </a:p>
        </p:txBody>
      </p:sp>
    </p:spTree>
    <p:extLst>
      <p:ext uri="{BB962C8B-B14F-4D97-AF65-F5344CB8AC3E}">
        <p14:creationId xmlns:p14="http://schemas.microsoft.com/office/powerpoint/2010/main" val="4262576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32191-B0CD-75F7-B08C-07EDBFE9E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7AC83-870C-48EA-06C7-5C01CA58240E}"/>
              </a:ext>
            </a:extLst>
          </p:cNvPr>
          <p:cNvSpPr>
            <a:spLocks noGrp="1"/>
          </p:cNvSpPr>
          <p:nvPr>
            <p:ph type="title"/>
          </p:nvPr>
        </p:nvSpPr>
        <p:spPr/>
        <p:txBody>
          <a:bodyPr>
            <a:normAutofit/>
          </a:bodyPr>
          <a:lstStyle/>
          <a:p>
            <a:r>
              <a:rPr dirty="0"/>
              <a:t>Bayesian vs Frequentist</a:t>
            </a:r>
          </a:p>
        </p:txBody>
      </p:sp>
      <p:sp>
        <p:nvSpPr>
          <p:cNvPr id="4" name="Text Placeholder 3">
            <a:extLst>
              <a:ext uri="{FF2B5EF4-FFF2-40B4-BE49-F238E27FC236}">
                <a16:creationId xmlns:a16="http://schemas.microsoft.com/office/drawing/2014/main" id="{95F21BC6-A0D6-EAAF-6897-E235591C2766}"/>
              </a:ext>
            </a:extLst>
          </p:cNvPr>
          <p:cNvSpPr>
            <a:spLocks noGrp="1"/>
          </p:cNvSpPr>
          <p:nvPr>
            <p:ph type="body" idx="1"/>
          </p:nvPr>
        </p:nvSpPr>
        <p:spPr/>
        <p:txBody>
          <a:bodyPr/>
          <a:lstStyle/>
          <a:p>
            <a:r>
              <a:rPr lang="en-US" dirty="0"/>
              <a:t>Bayesian</a:t>
            </a:r>
            <a:endParaRPr lang="en-IL" dirty="0"/>
          </a:p>
        </p:txBody>
      </p:sp>
      <p:sp>
        <p:nvSpPr>
          <p:cNvPr id="5" name="Content Placeholder 4">
            <a:extLst>
              <a:ext uri="{FF2B5EF4-FFF2-40B4-BE49-F238E27FC236}">
                <a16:creationId xmlns:a16="http://schemas.microsoft.com/office/drawing/2014/main" id="{131D65A6-B55D-999C-07E7-9A1B3361AFFD}"/>
              </a:ext>
            </a:extLst>
          </p:cNvPr>
          <p:cNvSpPr>
            <a:spLocks noGrp="1"/>
          </p:cNvSpPr>
          <p:nvPr>
            <p:ph sz="half" idx="2"/>
          </p:nvPr>
        </p:nvSpPr>
        <p:spPr/>
        <p:txBody>
          <a:bodyPr>
            <a:normAutofit/>
          </a:bodyPr>
          <a:lstStyle/>
          <a:p>
            <a:r>
              <a:rPr lang="en-US" sz="2000" dirty="0"/>
              <a:t>Parameters are random variables</a:t>
            </a:r>
          </a:p>
          <a:p>
            <a:r>
              <a:rPr lang="en-US" sz="2000" dirty="0"/>
              <a:t>Data is constant</a:t>
            </a:r>
          </a:p>
          <a:p>
            <a:r>
              <a:rPr lang="en-US" sz="2000" dirty="0"/>
              <a:t>Models are provisional</a:t>
            </a:r>
          </a:p>
          <a:p>
            <a:r>
              <a:rPr lang="en-US" sz="2000" dirty="0"/>
              <a:t>Procedures lead to posteriors</a:t>
            </a:r>
          </a:p>
          <a:p>
            <a:r>
              <a:rPr lang="en-US" sz="2000" dirty="0"/>
              <a:t>Goal: characterize uncertainty</a:t>
            </a:r>
          </a:p>
        </p:txBody>
      </p:sp>
      <p:sp>
        <p:nvSpPr>
          <p:cNvPr id="6" name="Text Placeholder 5">
            <a:extLst>
              <a:ext uri="{FF2B5EF4-FFF2-40B4-BE49-F238E27FC236}">
                <a16:creationId xmlns:a16="http://schemas.microsoft.com/office/drawing/2014/main" id="{B7FEE58E-BE87-31D0-49A4-F7E263606808}"/>
              </a:ext>
            </a:extLst>
          </p:cNvPr>
          <p:cNvSpPr>
            <a:spLocks noGrp="1"/>
          </p:cNvSpPr>
          <p:nvPr>
            <p:ph type="body" sz="quarter" idx="3"/>
          </p:nvPr>
        </p:nvSpPr>
        <p:spPr/>
        <p:txBody>
          <a:bodyPr/>
          <a:lstStyle/>
          <a:p>
            <a:r>
              <a:rPr lang="en-US" dirty="0"/>
              <a:t>Frequentist</a:t>
            </a:r>
            <a:endParaRPr lang="en-IL" dirty="0"/>
          </a:p>
        </p:txBody>
      </p:sp>
      <p:sp>
        <p:nvSpPr>
          <p:cNvPr id="7" name="Content Placeholder 6">
            <a:extLst>
              <a:ext uri="{FF2B5EF4-FFF2-40B4-BE49-F238E27FC236}">
                <a16:creationId xmlns:a16="http://schemas.microsoft.com/office/drawing/2014/main" id="{38BB0E26-199B-B5F8-E166-31A96A1DF2A1}"/>
              </a:ext>
            </a:extLst>
          </p:cNvPr>
          <p:cNvSpPr>
            <a:spLocks noGrp="1"/>
          </p:cNvSpPr>
          <p:nvPr>
            <p:ph sz="quarter" idx="4"/>
          </p:nvPr>
        </p:nvSpPr>
        <p:spPr/>
        <p:txBody>
          <a:bodyPr>
            <a:normAutofit/>
          </a:bodyPr>
          <a:lstStyle/>
          <a:p>
            <a:r>
              <a:rPr lang="en-US" sz="2000" dirty="0"/>
              <a:t>Parameters are constants</a:t>
            </a:r>
          </a:p>
          <a:p>
            <a:r>
              <a:rPr lang="en-US" sz="2000" dirty="0"/>
              <a:t>Data are random variables</a:t>
            </a:r>
          </a:p>
          <a:p>
            <a:r>
              <a:rPr lang="en-US" sz="2000" dirty="0"/>
              <a:t>Models are fixed by procedures</a:t>
            </a:r>
          </a:p>
          <a:p>
            <a:r>
              <a:rPr lang="en-US" sz="2000" dirty="0"/>
              <a:t>Procedures lead to decisions</a:t>
            </a:r>
          </a:p>
          <a:p>
            <a:r>
              <a:rPr lang="en-US" sz="2000" dirty="0"/>
              <a:t>Goal: minimize error in saying what is true</a:t>
            </a:r>
          </a:p>
        </p:txBody>
      </p:sp>
    </p:spTree>
    <p:extLst>
      <p:ext uri="{BB962C8B-B14F-4D97-AF65-F5344CB8AC3E}">
        <p14:creationId xmlns:p14="http://schemas.microsoft.com/office/powerpoint/2010/main" val="116662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600" dirty="0"/>
              <a:t>Frequentist dominance in biomedical publishing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In 2016</a:t>
                </a:r>
              </a:p>
              <a:p>
                <a:pPr lvl="1"/>
                <a:r>
                  <a:rPr lang="en-US" dirty="0">
                    <a:ea typeface="Cambria Math" panose="02040503050406030204" pitchFamily="18" charset="0"/>
                  </a:rPr>
                  <a:t>Biomedical papers: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95</m:t>
                    </m:r>
                    <m:r>
                      <a:rPr lang="en-US" b="0" i="1" smtClean="0">
                        <a:latin typeface="Cambria Math" panose="02040503050406030204" pitchFamily="18" charset="0"/>
                        <a:ea typeface="Cambria Math" panose="02040503050406030204" pitchFamily="18" charset="0"/>
                      </a:rPr>
                      <m:t>%</m:t>
                    </m:r>
                  </m:oMath>
                </a14:m>
                <a:r>
                  <a:rPr lang="en-US" dirty="0"/>
                  <a:t> were frequentist</a:t>
                </a:r>
              </a:p>
              <a:p>
                <a:pPr lvl="1"/>
                <a:r>
                  <a:rPr lang="en-US" dirty="0"/>
                  <a:t>Only </a:t>
                </a:r>
                <a14:m>
                  <m:oMath xmlns:m="http://schemas.openxmlformats.org/officeDocument/2006/math">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m:t>
                    </m:r>
                  </m:oMath>
                </a14:m>
                <a:r>
                  <a:rPr lang="en-US" dirty="0"/>
                  <a:t> Bayesian</a:t>
                </a:r>
              </a:p>
              <a:p>
                <a:r>
                  <a:rPr lang="en-US" dirty="0"/>
                  <a:t>Today</a:t>
                </a:r>
              </a:p>
              <a:p>
                <a:pPr lvl="1"/>
                <a:r>
                  <a:rPr lang="en-US" dirty="0"/>
                  <a:t>Most journals now accept Bayesian methods</a:t>
                </a:r>
              </a:p>
              <a:p>
                <a:pPr lvl="1"/>
                <a:r>
                  <a:rPr lang="en-US" dirty="0"/>
                  <a:t>Increase in the use of Bayesian methods</a:t>
                </a:r>
              </a:p>
              <a:p>
                <a:pPr lvl="1"/>
                <a:r>
                  <a:rPr lang="en-US" dirty="0"/>
                  <a:t>Covid lead to a sharp increase in the use of Bayesian analysis in clinical trials</a:t>
                </a:r>
              </a:p>
              <a:p>
                <a:r>
                  <a:rPr lang="en-US" dirty="0"/>
                  <a:t>Still: </a:t>
                </a:r>
              </a:p>
              <a:p>
                <a:pPr lvl="1"/>
                <a:r>
                  <a:rPr lang="en-US" dirty="0"/>
                  <a:t>Only a very small fraction of the literature</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2695" b="-2561"/>
                </a:stretch>
              </a:blipFill>
            </p:spPr>
            <p:txBody>
              <a:bodyPr/>
              <a:lstStyle/>
              <a:p>
                <a:r>
                  <a:rPr lang="en-IL">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DBD1C-A530-2B6F-1209-418C91C0A17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758B1D8-2208-6642-A7DD-370D9B84E48E}"/>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12059042-F900-7CAE-A82F-1E370E97CB3D}"/>
              </a:ext>
            </a:extLst>
          </p:cNvPr>
          <p:cNvSpPr>
            <a:spLocks noGrp="1"/>
          </p:cNvSpPr>
          <p:nvPr>
            <p:ph type="body" idx="1"/>
          </p:nvPr>
        </p:nvSpPr>
        <p:spPr/>
        <p:txBody>
          <a:bodyPr>
            <a:normAutofit/>
          </a:bodyPr>
          <a:lstStyle/>
          <a:p>
            <a:pPr algn="ctr"/>
            <a:r>
              <a:rPr lang="en-US" sz="5400" dirty="0"/>
              <a:t>8C Frequentist estimators</a:t>
            </a:r>
            <a:endParaRPr lang="en-IL" sz="5400" dirty="0"/>
          </a:p>
        </p:txBody>
      </p:sp>
      <p:sp>
        <p:nvSpPr>
          <p:cNvPr id="4" name="Footer Placeholder 3">
            <a:extLst>
              <a:ext uri="{FF2B5EF4-FFF2-40B4-BE49-F238E27FC236}">
                <a16:creationId xmlns:a16="http://schemas.microsoft.com/office/drawing/2014/main" id="{198D5048-9FC6-3FAE-A1B5-A1064C547543}"/>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B3FBC11E-CC32-E9CD-1554-8942E4023EE8}"/>
              </a:ext>
            </a:extLst>
          </p:cNvPr>
          <p:cNvSpPr>
            <a:spLocks noGrp="1"/>
          </p:cNvSpPr>
          <p:nvPr>
            <p:ph type="sldNum" sz="quarter" idx="12"/>
          </p:nvPr>
        </p:nvSpPr>
        <p:spPr/>
        <p:txBody>
          <a:bodyPr/>
          <a:lstStyle/>
          <a:p>
            <a:pPr>
              <a:defRPr/>
            </a:pPr>
            <a:fld id="{3469EAC8-EFAD-49DA-A425-6225312A328A}" type="slidenum">
              <a:rPr lang="he-IL" altLang="en-US" smtClean="0"/>
              <a:pPr>
                <a:defRPr/>
              </a:pPr>
              <a:t>18</a:t>
            </a:fld>
            <a:r>
              <a:rPr lang="en-US" altLang="en-US"/>
              <a:t> /  72</a:t>
            </a:r>
          </a:p>
        </p:txBody>
      </p:sp>
    </p:spTree>
    <p:extLst>
      <p:ext uri="{BB962C8B-B14F-4D97-AF65-F5344CB8AC3E}">
        <p14:creationId xmlns:p14="http://schemas.microsoft.com/office/powerpoint/2010/main" val="1257932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Different kinds of estimators</a:t>
            </a:r>
          </a:p>
        </p:txBody>
      </p:sp>
      <p:sp>
        <p:nvSpPr>
          <p:cNvPr id="3" name="Content Placeholder 2"/>
          <p:cNvSpPr>
            <a:spLocks noGrp="1"/>
          </p:cNvSpPr>
          <p:nvPr>
            <p:ph idx="1"/>
          </p:nvPr>
        </p:nvSpPr>
        <p:spPr/>
        <p:txBody>
          <a:bodyPr/>
          <a:lstStyle/>
          <a:p>
            <a:r>
              <a:rPr lang="en-US" dirty="0"/>
              <a:t>Estimation principles</a:t>
            </a:r>
          </a:p>
          <a:p>
            <a:pPr lvl="1"/>
            <a:r>
              <a:rPr lang="en-US" dirty="0"/>
              <a:t>Minimum variance, unbiased estimator (MVUE)</a:t>
            </a:r>
          </a:p>
          <a:p>
            <a:pPr lvl="1"/>
            <a:r>
              <a:rPr lang="en-US" dirty="0"/>
              <a:t>Maximum likelihood estimation (MLE)</a:t>
            </a:r>
          </a:p>
          <a:p>
            <a:pPr lvl="1"/>
            <a:r>
              <a:rPr lang="en-US" dirty="0"/>
              <a:t>Method of moments estimation (MME)</a:t>
            </a:r>
          </a:p>
          <a:p>
            <a:pPr lvl="1"/>
            <a:r>
              <a:rPr lang="en-US" dirty="0"/>
              <a:t>Best linear unbiased estimator (BLUE)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ED4D3-5317-4EDB-B4C1-DF54B25CD401}"/>
              </a:ext>
            </a:extLst>
          </p:cNvPr>
          <p:cNvSpPr>
            <a:spLocks noGrp="1"/>
          </p:cNvSpPr>
          <p:nvPr>
            <p:ph type="title"/>
          </p:nvPr>
        </p:nvSpPr>
        <p:spPr>
          <a:xfrm>
            <a:off x="4176400" y="603504"/>
            <a:ext cx="4437127" cy="1527048"/>
          </a:xfrm>
        </p:spPr>
        <p:txBody>
          <a:bodyPr vert="horz" lIns="91440" tIns="45720" rIns="91440" bIns="45720" rtlCol="0" anchor="b">
            <a:normAutofit/>
          </a:bodyPr>
          <a:lstStyle/>
          <a:p>
            <a:pPr algn="l" defTabSz="914400">
              <a:lnSpc>
                <a:spcPct val="90000"/>
              </a:lnSpc>
            </a:pPr>
            <a:r>
              <a:rPr lang="en-US" sz="3600" b="1" kern="1200" dirty="0">
                <a:solidFill>
                  <a:schemeClr val="tx1"/>
                </a:solidFill>
                <a:latin typeface="+mj-lt"/>
                <a:ea typeface="+mj-ea"/>
                <a:cs typeface="+mj-cs"/>
              </a:rPr>
              <a:t>Time for Kahoot!</a:t>
            </a:r>
          </a:p>
        </p:txBody>
      </p:sp>
      <p:pic>
        <p:nvPicPr>
          <p:cNvPr id="5" name="Content Placeholder 4" descr="Team of business people brainstorming ideas with adhesive notes and digital tablet.">
            <a:extLst>
              <a:ext uri="{FF2B5EF4-FFF2-40B4-BE49-F238E27FC236}">
                <a16:creationId xmlns:a16="http://schemas.microsoft.com/office/drawing/2014/main" id="{429FC92E-871D-4A2D-8802-9DBA234FE6AD}"/>
              </a:ext>
            </a:extLst>
          </p:cNvPr>
          <p:cNvPicPr>
            <a:picLocks noGrp="1" noChangeAspect="1"/>
          </p:cNvPicPr>
          <p:nvPr>
            <p:ph sz="half" idx="1"/>
          </p:nvPr>
        </p:nvPicPr>
        <p:blipFill>
          <a:blip r:embed="rId3"/>
          <a:srcRect l="32873" r="31282" b="-1"/>
          <a:stretch>
            <a:fillRect/>
          </a:stretch>
        </p:blipFill>
        <p:spPr>
          <a:xfrm>
            <a:off x="20" y="10"/>
            <a:ext cx="3682726" cy="6857990"/>
          </a:xfrm>
          <a:prstGeom prst="rect">
            <a:avLst/>
          </a:prstGeom>
        </p:spPr>
      </p:pic>
      <p:sp>
        <p:nvSpPr>
          <p:cNvPr id="4" name="Content Placeholder 3">
            <a:extLst>
              <a:ext uri="{FF2B5EF4-FFF2-40B4-BE49-F238E27FC236}">
                <a16:creationId xmlns:a16="http://schemas.microsoft.com/office/drawing/2014/main" id="{CCB244D1-F650-6991-D735-5C7979EB82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76399" y="2214282"/>
            <a:ext cx="4437127" cy="4095078"/>
          </a:xfrm>
        </p:spPr>
        <p:txBody>
          <a:bodyPr>
            <a:normAutofit/>
          </a:bodyPr>
          <a:lstStyle/>
          <a:p>
            <a:pPr marL="0" indent="0">
              <a:spcBef>
                <a:spcPts val="2500"/>
              </a:spcBef>
              <a:buNone/>
            </a:pPr>
            <a:endParaRPr lang="he-IL" sz="1400" dirty="0"/>
          </a:p>
        </p:txBody>
      </p:sp>
    </p:spTree>
    <p:extLst>
      <p:ext uri="{BB962C8B-B14F-4D97-AF65-F5344CB8AC3E}">
        <p14:creationId xmlns:p14="http://schemas.microsoft.com/office/powerpoint/2010/main" val="160383180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42DAC-15E3-6590-A511-017F7ABE1B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0B083-0EEE-933B-BA42-DFE83E521661}"/>
              </a:ext>
            </a:extLst>
          </p:cNvPr>
          <p:cNvSpPr>
            <a:spLocks noGrp="1"/>
          </p:cNvSpPr>
          <p:nvPr>
            <p:ph type="title"/>
          </p:nvPr>
        </p:nvSpPr>
        <p:spPr/>
        <p:txBody>
          <a:bodyPr/>
          <a:lstStyle/>
          <a:p>
            <a:r>
              <a:t>Different kinds of estimators</a:t>
            </a:r>
          </a:p>
        </p:txBody>
      </p:sp>
      <p:sp>
        <p:nvSpPr>
          <p:cNvPr id="3" name="Content Placeholder 2">
            <a:extLst>
              <a:ext uri="{FF2B5EF4-FFF2-40B4-BE49-F238E27FC236}">
                <a16:creationId xmlns:a16="http://schemas.microsoft.com/office/drawing/2014/main" id="{098CF969-C439-7491-C190-441CD85D71B7}"/>
              </a:ext>
            </a:extLst>
          </p:cNvPr>
          <p:cNvSpPr>
            <a:spLocks noGrp="1"/>
          </p:cNvSpPr>
          <p:nvPr>
            <p:ph idx="1"/>
          </p:nvPr>
        </p:nvSpPr>
        <p:spPr/>
        <p:txBody>
          <a:bodyPr>
            <a:normAutofit/>
          </a:bodyPr>
          <a:lstStyle/>
          <a:p>
            <a:r>
              <a:rPr lang="en-US" dirty="0"/>
              <a:t>Principled estimators</a:t>
            </a:r>
          </a:p>
          <a:p>
            <a:pPr lvl="1"/>
            <a:r>
              <a:rPr lang="en-US" dirty="0"/>
              <a:t>MVUE, MLE, MME, BLUE</a:t>
            </a:r>
          </a:p>
          <a:p>
            <a:r>
              <a:rPr lang="en-US" dirty="0"/>
              <a:t>Robust estimators</a:t>
            </a:r>
          </a:p>
          <a:p>
            <a:pPr lvl="1"/>
            <a:r>
              <a:rPr lang="en-US" dirty="0"/>
              <a:t>Rank based estimation (R-estimators)</a:t>
            </a:r>
          </a:p>
          <a:p>
            <a:pPr lvl="1"/>
            <a:r>
              <a:rPr lang="en-US" dirty="0"/>
              <a:t>Linear combinations of rank (L-estimators)</a:t>
            </a:r>
          </a:p>
          <a:p>
            <a:endParaRPr lang="en-US" dirty="0"/>
          </a:p>
        </p:txBody>
      </p:sp>
    </p:spTree>
    <p:extLst>
      <p:ext uri="{BB962C8B-B14F-4D97-AF65-F5344CB8AC3E}">
        <p14:creationId xmlns:p14="http://schemas.microsoft.com/office/powerpoint/2010/main" val="237263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26E6A-8447-ECFA-F9E3-D402296F5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6F699-DA67-1FEE-9197-1F5DDC76CEC2}"/>
              </a:ext>
            </a:extLst>
          </p:cNvPr>
          <p:cNvSpPr>
            <a:spLocks noGrp="1"/>
          </p:cNvSpPr>
          <p:nvPr>
            <p:ph type="title"/>
          </p:nvPr>
        </p:nvSpPr>
        <p:spPr/>
        <p:txBody>
          <a:bodyPr/>
          <a:lstStyle/>
          <a:p>
            <a:r>
              <a:t>Different kinds of estimators</a:t>
            </a:r>
          </a:p>
        </p:txBody>
      </p:sp>
      <p:sp>
        <p:nvSpPr>
          <p:cNvPr id="3" name="Content Placeholder 2">
            <a:extLst>
              <a:ext uri="{FF2B5EF4-FFF2-40B4-BE49-F238E27FC236}">
                <a16:creationId xmlns:a16="http://schemas.microsoft.com/office/drawing/2014/main" id="{421AE245-0573-AE9F-49AF-E2B557A0B5D5}"/>
              </a:ext>
            </a:extLst>
          </p:cNvPr>
          <p:cNvSpPr>
            <a:spLocks noGrp="1"/>
          </p:cNvSpPr>
          <p:nvPr>
            <p:ph idx="1"/>
          </p:nvPr>
        </p:nvSpPr>
        <p:spPr/>
        <p:txBody>
          <a:bodyPr>
            <a:normAutofit/>
          </a:bodyPr>
          <a:lstStyle/>
          <a:p>
            <a:r>
              <a:rPr lang="en-US" dirty="0"/>
              <a:t>Principled estimators</a:t>
            </a:r>
          </a:p>
          <a:p>
            <a:pPr lvl="1"/>
            <a:r>
              <a:rPr lang="en-US" dirty="0"/>
              <a:t>MVUE, MLE, MME, BLUE</a:t>
            </a:r>
          </a:p>
          <a:p>
            <a:r>
              <a:rPr lang="en-US" dirty="0"/>
              <a:t>Robust estimators</a:t>
            </a:r>
          </a:p>
          <a:p>
            <a:pPr lvl="1"/>
            <a:r>
              <a:rPr lang="en-US" dirty="0"/>
              <a:t>R-estimators, L-estimators</a:t>
            </a:r>
          </a:p>
          <a:p>
            <a:r>
              <a:rPr lang="en-US" dirty="0"/>
              <a:t>Regularized estimators</a:t>
            </a:r>
          </a:p>
          <a:p>
            <a:pPr lvl="1"/>
            <a:r>
              <a:rPr lang="en-US" dirty="0"/>
              <a:t>Ridge regression</a:t>
            </a:r>
          </a:p>
          <a:p>
            <a:pPr lvl="1"/>
            <a:r>
              <a:rPr lang="en-US" dirty="0"/>
              <a:t>Lasso regression</a:t>
            </a:r>
          </a:p>
          <a:p>
            <a:pPr lvl="1"/>
            <a:r>
              <a:rPr lang="en-US" dirty="0"/>
              <a:t>James-Stein estimation</a:t>
            </a:r>
          </a:p>
        </p:txBody>
      </p:sp>
    </p:spTree>
    <p:extLst>
      <p:ext uri="{BB962C8B-B14F-4D97-AF65-F5344CB8AC3E}">
        <p14:creationId xmlns:p14="http://schemas.microsoft.com/office/powerpoint/2010/main" val="422081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7B84D-ABD3-1D15-5B49-6B92D37BAD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A908F-4E0B-135F-2B43-D799D7A010C1}"/>
              </a:ext>
            </a:extLst>
          </p:cNvPr>
          <p:cNvSpPr>
            <a:spLocks noGrp="1"/>
          </p:cNvSpPr>
          <p:nvPr>
            <p:ph type="title"/>
          </p:nvPr>
        </p:nvSpPr>
        <p:spPr/>
        <p:txBody>
          <a:bodyPr/>
          <a:lstStyle/>
          <a:p>
            <a:r>
              <a:t>Different kinds of estimators</a:t>
            </a:r>
          </a:p>
        </p:txBody>
      </p:sp>
      <p:sp>
        <p:nvSpPr>
          <p:cNvPr id="3" name="Content Placeholder 2">
            <a:extLst>
              <a:ext uri="{FF2B5EF4-FFF2-40B4-BE49-F238E27FC236}">
                <a16:creationId xmlns:a16="http://schemas.microsoft.com/office/drawing/2014/main" id="{CB933FF5-2E4E-4E0A-E478-FFF1755C7000}"/>
              </a:ext>
            </a:extLst>
          </p:cNvPr>
          <p:cNvSpPr>
            <a:spLocks noGrp="1"/>
          </p:cNvSpPr>
          <p:nvPr>
            <p:ph idx="1"/>
          </p:nvPr>
        </p:nvSpPr>
        <p:spPr/>
        <p:txBody>
          <a:bodyPr>
            <a:normAutofit lnSpcReduction="10000"/>
          </a:bodyPr>
          <a:lstStyle/>
          <a:p>
            <a:r>
              <a:rPr lang="en-US" dirty="0"/>
              <a:t>Principled estimators</a:t>
            </a:r>
          </a:p>
          <a:p>
            <a:pPr lvl="1"/>
            <a:r>
              <a:rPr lang="en-US" dirty="0"/>
              <a:t>MVUE, MLE, MME, BLUE</a:t>
            </a:r>
          </a:p>
          <a:p>
            <a:r>
              <a:rPr lang="en-US" dirty="0"/>
              <a:t>Robust estimators</a:t>
            </a:r>
          </a:p>
          <a:p>
            <a:pPr lvl="1"/>
            <a:r>
              <a:rPr lang="en-US" dirty="0"/>
              <a:t>R-estimators, L-estimators</a:t>
            </a:r>
          </a:p>
          <a:p>
            <a:r>
              <a:rPr lang="en-US" dirty="0"/>
              <a:t>Regularized estimators</a:t>
            </a:r>
          </a:p>
          <a:p>
            <a:pPr lvl="1"/>
            <a:r>
              <a:rPr lang="en-US" dirty="0"/>
              <a:t>Ridge, Lasso, James-Stein estimation</a:t>
            </a:r>
          </a:p>
          <a:p>
            <a:r>
              <a:rPr lang="en-US" dirty="0"/>
              <a:t>Every estimator has assumptions</a:t>
            </a:r>
          </a:p>
          <a:p>
            <a:pPr lvl="1"/>
            <a:r>
              <a:rPr lang="en-US" dirty="0"/>
              <a:t>Remember application not justification</a:t>
            </a:r>
          </a:p>
          <a:p>
            <a:pPr lvl="1"/>
            <a:r>
              <a:rPr lang="en-US" dirty="0"/>
              <a:t>Check assumptions before using</a:t>
            </a:r>
          </a:p>
        </p:txBody>
      </p:sp>
    </p:spTree>
    <p:extLst>
      <p:ext uri="{BB962C8B-B14F-4D97-AF65-F5344CB8AC3E}">
        <p14:creationId xmlns:p14="http://schemas.microsoft.com/office/powerpoint/2010/main" val="205935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4D7A-8219-3453-3093-89AEDD5E99A4}"/>
              </a:ext>
            </a:extLst>
          </p:cNvPr>
          <p:cNvSpPr>
            <a:spLocks noGrp="1"/>
          </p:cNvSpPr>
          <p:nvPr>
            <p:ph type="title"/>
          </p:nvPr>
        </p:nvSpPr>
        <p:spPr/>
        <p:txBody>
          <a:bodyPr/>
          <a:lstStyle/>
          <a:p>
            <a:r>
              <a:rPr lang="en-US" dirty="0"/>
              <a:t>Comparing estimators of the mean</a:t>
            </a:r>
            <a:endParaRPr lang="en-IL" dirty="0"/>
          </a:p>
        </p:txBody>
      </p:sp>
      <p:sp>
        <p:nvSpPr>
          <p:cNvPr id="3" name="Content Placeholder 2">
            <a:extLst>
              <a:ext uri="{FF2B5EF4-FFF2-40B4-BE49-F238E27FC236}">
                <a16:creationId xmlns:a16="http://schemas.microsoft.com/office/drawing/2014/main" id="{1DE854F3-9BBE-B548-6376-9A64C367206C}"/>
              </a:ext>
            </a:extLst>
          </p:cNvPr>
          <p:cNvSpPr>
            <a:spLocks noGrp="1"/>
          </p:cNvSpPr>
          <p:nvPr>
            <p:ph idx="1"/>
          </p:nvPr>
        </p:nvSpPr>
        <p:spPr>
          <a:xfrm>
            <a:off x="457200" y="1600200"/>
            <a:ext cx="8229600" cy="1828800"/>
          </a:xfrm>
        </p:spPr>
        <p:txBody>
          <a:bodyPr>
            <a:normAutofit fontScale="47500" lnSpcReduction="20000"/>
          </a:bodyPr>
          <a:lstStyle/>
          <a:p>
            <a:r>
              <a:rPr lang="en-US" dirty="0"/>
              <a:t>The sample mean</a:t>
            </a:r>
          </a:p>
          <a:p>
            <a:pPr lvl="1"/>
            <a:r>
              <a:rPr lang="en-US" dirty="0"/>
              <a:t>The MLE and MVUE if the population is normal</a:t>
            </a:r>
          </a:p>
          <a:p>
            <a:pPr lvl="1"/>
            <a:r>
              <a:rPr lang="en-US" dirty="0"/>
              <a:t>Sensitive to outliers</a:t>
            </a:r>
          </a:p>
          <a:p>
            <a:r>
              <a:rPr lang="en-US" dirty="0"/>
              <a:t>The sample median</a:t>
            </a:r>
          </a:p>
          <a:p>
            <a:pPr lvl="1"/>
            <a:r>
              <a:rPr lang="en-US" dirty="0"/>
              <a:t>Variable but not sensitive to outliers</a:t>
            </a:r>
          </a:p>
          <a:p>
            <a:r>
              <a:rPr lang="en-US" dirty="0"/>
              <a:t>The trimmed mean</a:t>
            </a:r>
          </a:p>
          <a:p>
            <a:pPr lvl="1"/>
            <a:r>
              <a:rPr lang="en-US" dirty="0"/>
              <a:t>A compromise</a:t>
            </a:r>
          </a:p>
          <a:p>
            <a:pPr lvl="1"/>
            <a:r>
              <a:rPr lang="en-US" dirty="0"/>
              <a:t>Calculate without 20% of outlying data</a:t>
            </a:r>
          </a:p>
          <a:p>
            <a:pPr lvl="1"/>
            <a:endParaRPr lang="en-IL" dirty="0"/>
          </a:p>
        </p:txBody>
      </p:sp>
      <p:pic>
        <p:nvPicPr>
          <p:cNvPr id="4" name="Picture 3">
            <a:extLst>
              <a:ext uri="{FF2B5EF4-FFF2-40B4-BE49-F238E27FC236}">
                <a16:creationId xmlns:a16="http://schemas.microsoft.com/office/drawing/2014/main" id="{CB7ADD4A-5BB0-DA11-6F37-5D966A8C1438}"/>
              </a:ext>
            </a:extLst>
          </p:cNvPr>
          <p:cNvPicPr>
            <a:picLocks noChangeAspect="1"/>
          </p:cNvPicPr>
          <p:nvPr/>
        </p:nvPicPr>
        <p:blipFill>
          <a:blip r:embed="rId2"/>
          <a:stretch>
            <a:fillRect/>
          </a:stretch>
        </p:blipFill>
        <p:spPr>
          <a:xfrm>
            <a:off x="1553498" y="3429000"/>
            <a:ext cx="6312308" cy="3200241"/>
          </a:xfrm>
          <a:prstGeom prst="rect">
            <a:avLst/>
          </a:prstGeom>
        </p:spPr>
      </p:pic>
    </p:spTree>
    <p:extLst>
      <p:ext uri="{BB962C8B-B14F-4D97-AF65-F5344CB8AC3E}">
        <p14:creationId xmlns:p14="http://schemas.microsoft.com/office/powerpoint/2010/main" val="2498095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08001-50D2-DB6E-E4B9-33187CA4AE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96742-7C76-847A-5E1C-064BE54719C6}"/>
              </a:ext>
            </a:extLst>
          </p:cNvPr>
          <p:cNvSpPr>
            <a:spLocks noGrp="1"/>
          </p:cNvSpPr>
          <p:nvPr>
            <p:ph type="title"/>
          </p:nvPr>
        </p:nvSpPr>
        <p:spPr/>
        <p:txBody>
          <a:bodyPr>
            <a:normAutofit fontScale="90000"/>
          </a:bodyPr>
          <a:lstStyle/>
          <a:p>
            <a:r>
              <a:rPr lang="en-US" dirty="0"/>
              <a:t>Estimating the mean on small samples</a:t>
            </a:r>
            <a:endParaRPr lang="en-IL" dirty="0"/>
          </a:p>
        </p:txBody>
      </p:sp>
      <p:sp>
        <p:nvSpPr>
          <p:cNvPr id="3" name="Content Placeholder 2">
            <a:extLst>
              <a:ext uri="{FF2B5EF4-FFF2-40B4-BE49-F238E27FC236}">
                <a16:creationId xmlns:a16="http://schemas.microsoft.com/office/drawing/2014/main" id="{416C8AA3-DCFF-0A4A-D47C-F92A0779C7BE}"/>
              </a:ext>
            </a:extLst>
          </p:cNvPr>
          <p:cNvSpPr>
            <a:spLocks noGrp="1"/>
          </p:cNvSpPr>
          <p:nvPr>
            <p:ph idx="1"/>
          </p:nvPr>
        </p:nvSpPr>
        <p:spPr>
          <a:xfrm>
            <a:off x="457200" y="1600200"/>
            <a:ext cx="8229600" cy="1828800"/>
          </a:xfrm>
        </p:spPr>
        <p:txBody>
          <a:bodyPr>
            <a:normAutofit/>
          </a:bodyPr>
          <a:lstStyle/>
          <a:p>
            <a:r>
              <a:rPr lang="en-US" sz="2800" dirty="0"/>
              <a:t>Differences become substantial for small data sets</a:t>
            </a:r>
          </a:p>
          <a:p>
            <a:r>
              <a:rPr lang="en-US" sz="2800" dirty="0"/>
              <a:t>Or with large outliers</a:t>
            </a:r>
            <a:endParaRPr lang="en-IL" sz="2800" dirty="0"/>
          </a:p>
        </p:txBody>
      </p:sp>
      <p:pic>
        <p:nvPicPr>
          <p:cNvPr id="4" name="Picture 3">
            <a:extLst>
              <a:ext uri="{FF2B5EF4-FFF2-40B4-BE49-F238E27FC236}">
                <a16:creationId xmlns:a16="http://schemas.microsoft.com/office/drawing/2014/main" id="{17C92E60-09E8-4D81-1E90-92B10587D70E}"/>
              </a:ext>
            </a:extLst>
          </p:cNvPr>
          <p:cNvPicPr>
            <a:picLocks noChangeAspect="1"/>
          </p:cNvPicPr>
          <p:nvPr/>
        </p:nvPicPr>
        <p:blipFill>
          <a:blip r:embed="rId2"/>
          <a:srcRect/>
          <a:stretch/>
        </p:blipFill>
        <p:spPr>
          <a:xfrm>
            <a:off x="1553499" y="3429000"/>
            <a:ext cx="6312306" cy="3200241"/>
          </a:xfrm>
          <a:prstGeom prst="rect">
            <a:avLst/>
          </a:prstGeom>
        </p:spPr>
      </p:pic>
    </p:spTree>
    <p:extLst>
      <p:ext uri="{BB962C8B-B14F-4D97-AF65-F5344CB8AC3E}">
        <p14:creationId xmlns:p14="http://schemas.microsoft.com/office/powerpoint/2010/main" val="107397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EE89E-DD0F-B6D5-DA92-8F89837933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E0646-1066-E675-F58D-D415504A54B5}"/>
              </a:ext>
            </a:extLst>
          </p:cNvPr>
          <p:cNvSpPr>
            <a:spLocks noGrp="1"/>
          </p:cNvSpPr>
          <p:nvPr>
            <p:ph type="title"/>
          </p:nvPr>
        </p:nvSpPr>
        <p:spPr/>
        <p:txBody>
          <a:bodyPr>
            <a:normAutofit fontScale="90000"/>
          </a:bodyPr>
          <a:lstStyle/>
          <a:p>
            <a:r>
              <a:rPr lang="en-US" dirty="0"/>
              <a:t>Estimators of the standard deviation</a:t>
            </a:r>
            <a:endParaRPr lang="en-IL" dirty="0"/>
          </a:p>
        </p:txBody>
      </p:sp>
      <p:sp>
        <p:nvSpPr>
          <p:cNvPr id="3" name="Content Placeholder 2">
            <a:extLst>
              <a:ext uri="{FF2B5EF4-FFF2-40B4-BE49-F238E27FC236}">
                <a16:creationId xmlns:a16="http://schemas.microsoft.com/office/drawing/2014/main" id="{AEAFD509-31DC-2219-9A76-83FBE0DD30C4}"/>
              </a:ext>
            </a:extLst>
          </p:cNvPr>
          <p:cNvSpPr>
            <a:spLocks noGrp="1"/>
          </p:cNvSpPr>
          <p:nvPr>
            <p:ph idx="1"/>
          </p:nvPr>
        </p:nvSpPr>
        <p:spPr>
          <a:xfrm>
            <a:off x="457200" y="1600200"/>
            <a:ext cx="3426542" cy="1828800"/>
          </a:xfrm>
        </p:spPr>
        <p:txBody>
          <a:bodyPr>
            <a:normAutofit fontScale="40000" lnSpcReduction="20000"/>
          </a:bodyPr>
          <a:lstStyle/>
          <a:p>
            <a:r>
              <a:rPr lang="en-US" dirty="0"/>
              <a:t>The sample standard deviation</a:t>
            </a:r>
          </a:p>
          <a:p>
            <a:pPr lvl="1"/>
            <a:r>
              <a:rPr lang="en-US" dirty="0"/>
              <a:t>The MVUE if the population is normal</a:t>
            </a:r>
          </a:p>
          <a:p>
            <a:pPr lvl="1"/>
            <a:r>
              <a:rPr lang="en-US" dirty="0"/>
              <a:t>Sensitive to outliers</a:t>
            </a:r>
          </a:p>
          <a:p>
            <a:r>
              <a:rPr lang="en-US" dirty="0"/>
              <a:t>The MLE</a:t>
            </a:r>
          </a:p>
          <a:p>
            <a:pPr lvl="1"/>
            <a:r>
              <a:rPr lang="en-US" dirty="0"/>
              <a:t>Biased but lower variance</a:t>
            </a:r>
          </a:p>
          <a:p>
            <a:r>
              <a:rPr lang="en-US" dirty="0"/>
              <a:t>IQR-based</a:t>
            </a:r>
          </a:p>
          <a:p>
            <a:pPr lvl="1"/>
            <a:r>
              <a:rPr lang="en-US" dirty="0"/>
              <a:t>Useful if data is not normally distributed</a:t>
            </a:r>
          </a:p>
          <a:p>
            <a:r>
              <a:rPr lang="en-US" dirty="0" err="1"/>
              <a:t>Winsorized</a:t>
            </a:r>
            <a:endParaRPr lang="en-US" dirty="0"/>
          </a:p>
          <a:p>
            <a:pPr lvl="1"/>
            <a:r>
              <a:rPr lang="en-US" dirty="0"/>
              <a:t>Data trimmed </a:t>
            </a:r>
            <a:endParaRPr lang="en-IL" dirty="0"/>
          </a:p>
        </p:txBody>
      </p:sp>
      <p:pic>
        <p:nvPicPr>
          <p:cNvPr id="4" name="Picture 3">
            <a:extLst>
              <a:ext uri="{FF2B5EF4-FFF2-40B4-BE49-F238E27FC236}">
                <a16:creationId xmlns:a16="http://schemas.microsoft.com/office/drawing/2014/main" id="{CEF5EB1E-25B3-9A58-0B94-2AC02E80E618}"/>
              </a:ext>
            </a:extLst>
          </p:cNvPr>
          <p:cNvPicPr>
            <a:picLocks noChangeAspect="1"/>
          </p:cNvPicPr>
          <p:nvPr/>
        </p:nvPicPr>
        <p:blipFill>
          <a:blip r:embed="rId2"/>
          <a:srcRect/>
          <a:stretch/>
        </p:blipFill>
        <p:spPr>
          <a:xfrm>
            <a:off x="1553499" y="3429000"/>
            <a:ext cx="6312306" cy="3200240"/>
          </a:xfrm>
          <a:prstGeom prst="rect">
            <a:avLst/>
          </a:prstGeom>
        </p:spPr>
      </p:pic>
      <p:sp>
        <p:nvSpPr>
          <p:cNvPr id="5" name="TextBox 4">
            <a:extLst>
              <a:ext uri="{FF2B5EF4-FFF2-40B4-BE49-F238E27FC236}">
                <a16:creationId xmlns:a16="http://schemas.microsoft.com/office/drawing/2014/main" id="{4223BFFA-626F-FE59-2A93-F17DA3FDFD75}"/>
              </a:ext>
            </a:extLst>
          </p:cNvPr>
          <p:cNvSpPr txBox="1"/>
          <p:nvPr/>
        </p:nvSpPr>
        <p:spPr>
          <a:xfrm>
            <a:off x="4572000" y="1600200"/>
            <a:ext cx="4114800" cy="1354217"/>
          </a:xfrm>
          <a:prstGeom prst="rect">
            <a:avLst/>
          </a:prstGeom>
          <a:noFill/>
        </p:spPr>
        <p:txBody>
          <a:bodyPr wrap="square" rtlCol="1">
            <a:spAutoFit/>
          </a:bodyPr>
          <a:lstStyle/>
          <a:p>
            <a:r>
              <a:rPr lang="en-US" b="1" dirty="0"/>
              <a:t>Parameter pairs:</a:t>
            </a:r>
          </a:p>
          <a:p>
            <a:r>
              <a:rPr lang="en-US" sz="1600" dirty="0"/>
              <a:t>Sample standard </a:t>
            </a:r>
            <a:r>
              <a:rPr lang="en-US" sz="1600" dirty="0" err="1"/>
              <a:t>devation</a:t>
            </a:r>
            <a:r>
              <a:rPr lang="en-US" sz="1600" dirty="0"/>
              <a:t> / sample mean</a:t>
            </a:r>
          </a:p>
          <a:p>
            <a:r>
              <a:rPr lang="en-US" sz="1600" dirty="0"/>
              <a:t>MLE / sample mean</a:t>
            </a:r>
          </a:p>
          <a:p>
            <a:r>
              <a:rPr lang="en-US" sz="1600" dirty="0"/>
              <a:t>IQR-based / median</a:t>
            </a:r>
          </a:p>
          <a:p>
            <a:r>
              <a:rPr lang="en-US" sz="1600" dirty="0" err="1"/>
              <a:t>Winsorized</a:t>
            </a:r>
            <a:r>
              <a:rPr lang="en-US" sz="1600" dirty="0"/>
              <a:t> / trimmed mean</a:t>
            </a:r>
            <a:endParaRPr lang="he-IL" sz="1600" dirty="0"/>
          </a:p>
        </p:txBody>
      </p:sp>
    </p:spTree>
    <p:extLst>
      <p:ext uri="{BB962C8B-B14F-4D97-AF65-F5344CB8AC3E}">
        <p14:creationId xmlns:p14="http://schemas.microsoft.com/office/powerpoint/2010/main" val="299528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BCD2D-78FD-48D4-BD3C-34A182972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1274-0470-A31E-78C4-6E623217B07C}"/>
              </a:ext>
            </a:extLst>
          </p:cNvPr>
          <p:cNvSpPr>
            <a:spLocks noGrp="1"/>
          </p:cNvSpPr>
          <p:nvPr>
            <p:ph type="title"/>
          </p:nvPr>
        </p:nvSpPr>
        <p:spPr/>
        <p:txBody>
          <a:bodyPr>
            <a:normAutofit fontScale="90000"/>
          </a:bodyPr>
          <a:lstStyle/>
          <a:p>
            <a:r>
              <a:rPr lang="en-US" dirty="0"/>
              <a:t>Standard deviation of small samples</a:t>
            </a:r>
            <a:endParaRPr lang="en-IL" dirty="0"/>
          </a:p>
        </p:txBody>
      </p:sp>
      <p:sp>
        <p:nvSpPr>
          <p:cNvPr id="3" name="Content Placeholder 2">
            <a:extLst>
              <a:ext uri="{FF2B5EF4-FFF2-40B4-BE49-F238E27FC236}">
                <a16:creationId xmlns:a16="http://schemas.microsoft.com/office/drawing/2014/main" id="{1C1E4B63-ACE2-12A1-DCA2-3583D07E1E11}"/>
              </a:ext>
            </a:extLst>
          </p:cNvPr>
          <p:cNvSpPr>
            <a:spLocks noGrp="1"/>
          </p:cNvSpPr>
          <p:nvPr>
            <p:ph idx="1"/>
          </p:nvPr>
        </p:nvSpPr>
        <p:spPr>
          <a:xfrm>
            <a:off x="457200" y="1600200"/>
            <a:ext cx="8229600" cy="769374"/>
          </a:xfrm>
        </p:spPr>
        <p:txBody>
          <a:bodyPr>
            <a:normAutofit/>
          </a:bodyPr>
          <a:lstStyle/>
          <a:p>
            <a:endParaRPr lang="en-IL" sz="2800" dirty="0"/>
          </a:p>
        </p:txBody>
      </p:sp>
      <p:pic>
        <p:nvPicPr>
          <p:cNvPr id="4" name="Picture 3">
            <a:extLst>
              <a:ext uri="{FF2B5EF4-FFF2-40B4-BE49-F238E27FC236}">
                <a16:creationId xmlns:a16="http://schemas.microsoft.com/office/drawing/2014/main" id="{34FD0367-36B0-9925-4093-D1C5C617843A}"/>
              </a:ext>
            </a:extLst>
          </p:cNvPr>
          <p:cNvPicPr>
            <a:picLocks noChangeAspect="1"/>
          </p:cNvPicPr>
          <p:nvPr/>
        </p:nvPicPr>
        <p:blipFill>
          <a:blip r:embed="rId2"/>
          <a:srcRect/>
          <a:stretch/>
        </p:blipFill>
        <p:spPr>
          <a:xfrm>
            <a:off x="914401" y="3104987"/>
            <a:ext cx="6951403" cy="3524253"/>
          </a:xfrm>
          <a:prstGeom prst="rect">
            <a:avLst/>
          </a:prstGeom>
        </p:spPr>
      </p:pic>
    </p:spTree>
    <p:extLst>
      <p:ext uri="{BB962C8B-B14F-4D97-AF65-F5344CB8AC3E}">
        <p14:creationId xmlns:p14="http://schemas.microsoft.com/office/powerpoint/2010/main" val="4233613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D771F-8C7B-9A1A-3429-3A984BB6B6D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B4ED3BE-8DE2-BBBF-8E88-EA9A3754E0BB}"/>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10A972B6-ED75-F62B-88B2-1D914D7696C8}"/>
              </a:ext>
            </a:extLst>
          </p:cNvPr>
          <p:cNvSpPr>
            <a:spLocks noGrp="1"/>
          </p:cNvSpPr>
          <p:nvPr>
            <p:ph type="body" idx="1"/>
          </p:nvPr>
        </p:nvSpPr>
        <p:spPr/>
        <p:txBody>
          <a:bodyPr>
            <a:normAutofit fontScale="92500" lnSpcReduction="10000"/>
          </a:bodyPr>
          <a:lstStyle/>
          <a:p>
            <a:pPr algn="ctr"/>
            <a:r>
              <a:rPr lang="en-US" sz="5400" dirty="0"/>
              <a:t>8D Maximum Likelihood Estimation (MLE)</a:t>
            </a:r>
            <a:endParaRPr lang="en-IL" sz="5400" dirty="0"/>
          </a:p>
        </p:txBody>
      </p:sp>
      <p:sp>
        <p:nvSpPr>
          <p:cNvPr id="4" name="Footer Placeholder 3">
            <a:extLst>
              <a:ext uri="{FF2B5EF4-FFF2-40B4-BE49-F238E27FC236}">
                <a16:creationId xmlns:a16="http://schemas.microsoft.com/office/drawing/2014/main" id="{80B82066-97D2-6D91-2C26-2195C8469CF0}"/>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00048E9C-3516-340C-70A3-15F5D6C4FF37}"/>
              </a:ext>
            </a:extLst>
          </p:cNvPr>
          <p:cNvSpPr>
            <a:spLocks noGrp="1"/>
          </p:cNvSpPr>
          <p:nvPr>
            <p:ph type="sldNum" sz="quarter" idx="12"/>
          </p:nvPr>
        </p:nvSpPr>
        <p:spPr/>
        <p:txBody>
          <a:bodyPr/>
          <a:lstStyle/>
          <a:p>
            <a:pPr>
              <a:defRPr/>
            </a:pPr>
            <a:fld id="{3469EAC8-EFAD-49DA-A425-6225312A328A}" type="slidenum">
              <a:rPr lang="he-IL" altLang="en-US" smtClean="0"/>
              <a:pPr>
                <a:defRPr/>
              </a:pPr>
              <a:t>27</a:t>
            </a:fld>
            <a:r>
              <a:rPr lang="en-US" altLang="en-US"/>
              <a:t> /  72</a:t>
            </a:r>
          </a:p>
        </p:txBody>
      </p:sp>
    </p:spTree>
    <p:extLst>
      <p:ext uri="{BB962C8B-B14F-4D97-AF65-F5344CB8AC3E}">
        <p14:creationId xmlns:p14="http://schemas.microsoft.com/office/powerpoint/2010/main" val="60302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the MLE?</a:t>
            </a:r>
            <a:endParaRPr dirty="0"/>
          </a:p>
        </p:txBody>
      </p:sp>
      <p:sp>
        <p:nvSpPr>
          <p:cNvPr id="3" name="Content Placeholder 2"/>
          <p:cNvSpPr>
            <a:spLocks noGrp="1"/>
          </p:cNvSpPr>
          <p:nvPr>
            <p:ph idx="1"/>
          </p:nvPr>
        </p:nvSpPr>
        <p:spPr/>
        <p:txBody>
          <a:bodyPr/>
          <a:lstStyle/>
          <a:p>
            <a:r>
              <a:rPr lang="en-US" dirty="0"/>
              <a:t>MLE is the mode of the likelihood</a:t>
            </a:r>
          </a:p>
          <a:p>
            <a:pPr lvl="1"/>
            <a:r>
              <a:rPr lang="en-US" dirty="0"/>
              <a:t>Requires a model</a:t>
            </a:r>
          </a:p>
          <a:p>
            <a:pPr lvl="2"/>
            <a:r>
              <a:rPr lang="en-US" dirty="0"/>
              <a:t>Model + derivative </a:t>
            </a:r>
          </a:p>
          <a:p>
            <a:pPr lvl="3"/>
            <a:r>
              <a:rPr lang="en-US" dirty="0"/>
              <a:t>Analytic solution</a:t>
            </a:r>
          </a:p>
          <a:p>
            <a:pPr lvl="2"/>
            <a:r>
              <a:rPr lang="en-US" dirty="0"/>
              <a:t>Model + gradient descent</a:t>
            </a:r>
          </a:p>
          <a:p>
            <a:pPr lvl="3"/>
            <a:r>
              <a:rPr lang="en-US" dirty="0"/>
              <a:t>Computational solution</a:t>
            </a:r>
          </a:p>
          <a:p>
            <a:r>
              <a:rPr lang="en-US" dirty="0"/>
              <a:t>Why MLE?</a:t>
            </a:r>
          </a:p>
          <a:p>
            <a:pPr lvl="1"/>
            <a:r>
              <a:rPr lang="en-US" dirty="0"/>
              <a:t>The parameter that makes our data easiest to believe</a:t>
            </a:r>
          </a:p>
          <a:p>
            <a:pPr lvl="1"/>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3B7E3-C149-E198-C5AF-156D8C68D8BF}"/>
              </a:ext>
            </a:extLst>
          </p:cNvPr>
          <p:cNvSpPr>
            <a:spLocks noGrp="1"/>
          </p:cNvSpPr>
          <p:nvPr>
            <p:ph type="title"/>
          </p:nvPr>
        </p:nvSpPr>
        <p:spPr/>
        <p:txBody>
          <a:bodyPr/>
          <a:lstStyle/>
          <a:p>
            <a:r>
              <a:rPr lang="en-US" dirty="0"/>
              <a:t>Why the MLE?</a:t>
            </a:r>
            <a:endParaRPr lang="en-IL" dirty="0"/>
          </a:p>
        </p:txBody>
      </p:sp>
      <p:sp>
        <p:nvSpPr>
          <p:cNvPr id="5" name="Text Placeholder 4">
            <a:extLst>
              <a:ext uri="{FF2B5EF4-FFF2-40B4-BE49-F238E27FC236}">
                <a16:creationId xmlns:a16="http://schemas.microsoft.com/office/drawing/2014/main" id="{CB0284AF-8EA2-05D3-489A-6E7541879323}"/>
              </a:ext>
            </a:extLst>
          </p:cNvPr>
          <p:cNvSpPr>
            <a:spLocks noGrp="1"/>
          </p:cNvSpPr>
          <p:nvPr>
            <p:ph type="body" idx="1"/>
          </p:nvPr>
        </p:nvSpPr>
        <p:spPr/>
        <p:txBody>
          <a:bodyPr/>
          <a:lstStyle/>
          <a:p>
            <a:r>
              <a:rPr lang="en-US" dirty="0"/>
              <a:t>Advantages</a:t>
            </a:r>
            <a:endParaRPr lang="en-IL" dirty="0"/>
          </a:p>
        </p:txBody>
      </p:sp>
      <p:sp>
        <p:nvSpPr>
          <p:cNvPr id="6" name="Content Placeholder 5">
            <a:extLst>
              <a:ext uri="{FF2B5EF4-FFF2-40B4-BE49-F238E27FC236}">
                <a16:creationId xmlns:a16="http://schemas.microsoft.com/office/drawing/2014/main" id="{7F343E74-05C8-95E6-9CF8-B80A9F22CD52}"/>
              </a:ext>
            </a:extLst>
          </p:cNvPr>
          <p:cNvSpPr>
            <a:spLocks noGrp="1"/>
          </p:cNvSpPr>
          <p:nvPr>
            <p:ph sz="half" idx="2"/>
          </p:nvPr>
        </p:nvSpPr>
        <p:spPr/>
        <p:txBody>
          <a:bodyPr/>
          <a:lstStyle/>
          <a:p>
            <a:r>
              <a:rPr lang="en-US" dirty="0"/>
              <a:t>Consistency</a:t>
            </a:r>
          </a:p>
          <a:p>
            <a:pPr lvl="1"/>
            <a:r>
              <a:rPr lang="en-US" dirty="0"/>
              <a:t>Converges to the true value</a:t>
            </a:r>
          </a:p>
          <a:p>
            <a:r>
              <a:rPr lang="en-US" dirty="0"/>
              <a:t>Efficiency</a:t>
            </a:r>
          </a:p>
          <a:p>
            <a:pPr lvl="1"/>
            <a:r>
              <a:rPr lang="en-US" dirty="0"/>
              <a:t>Minimum variance</a:t>
            </a:r>
          </a:p>
          <a:p>
            <a:r>
              <a:rPr lang="en-US" dirty="0"/>
              <a:t>Flexibility</a:t>
            </a:r>
          </a:p>
          <a:p>
            <a:pPr lvl="1"/>
            <a:r>
              <a:rPr lang="en-US" dirty="0"/>
              <a:t>Works with complex models</a:t>
            </a:r>
            <a:endParaRPr lang="en-IL" dirty="0"/>
          </a:p>
        </p:txBody>
      </p:sp>
      <p:sp>
        <p:nvSpPr>
          <p:cNvPr id="7" name="Text Placeholder 6">
            <a:extLst>
              <a:ext uri="{FF2B5EF4-FFF2-40B4-BE49-F238E27FC236}">
                <a16:creationId xmlns:a16="http://schemas.microsoft.com/office/drawing/2014/main" id="{90CDE2EF-3A02-E232-424B-631DA5376310}"/>
              </a:ext>
            </a:extLst>
          </p:cNvPr>
          <p:cNvSpPr>
            <a:spLocks noGrp="1"/>
          </p:cNvSpPr>
          <p:nvPr>
            <p:ph type="body" sz="quarter" idx="3"/>
          </p:nvPr>
        </p:nvSpPr>
        <p:spPr/>
        <p:txBody>
          <a:bodyPr/>
          <a:lstStyle/>
          <a:p>
            <a:r>
              <a:rPr lang="en-US" dirty="0"/>
              <a:t>Disadvantages</a:t>
            </a:r>
            <a:endParaRPr lang="en-IL" dirty="0"/>
          </a:p>
        </p:txBody>
      </p:sp>
      <p:sp>
        <p:nvSpPr>
          <p:cNvPr id="8" name="Content Placeholder 7">
            <a:extLst>
              <a:ext uri="{FF2B5EF4-FFF2-40B4-BE49-F238E27FC236}">
                <a16:creationId xmlns:a16="http://schemas.microsoft.com/office/drawing/2014/main" id="{AEE4492D-A319-4D50-1B29-49CC1E999AF7}"/>
              </a:ext>
            </a:extLst>
          </p:cNvPr>
          <p:cNvSpPr>
            <a:spLocks noGrp="1"/>
          </p:cNvSpPr>
          <p:nvPr>
            <p:ph sz="quarter" idx="4"/>
          </p:nvPr>
        </p:nvSpPr>
        <p:spPr/>
        <p:txBody>
          <a:bodyPr/>
          <a:lstStyle/>
          <a:p>
            <a:r>
              <a:rPr lang="en-US" dirty="0"/>
              <a:t>Sensitive to: </a:t>
            </a:r>
          </a:p>
          <a:p>
            <a:pPr lvl="1"/>
            <a:r>
              <a:rPr lang="en-US" dirty="0"/>
              <a:t>Model misspecification</a:t>
            </a:r>
          </a:p>
          <a:p>
            <a:pPr lvl="1"/>
            <a:r>
              <a:rPr lang="en-US" dirty="0"/>
              <a:t>Outliers</a:t>
            </a:r>
          </a:p>
          <a:p>
            <a:r>
              <a:rPr lang="en-US" dirty="0"/>
              <a:t>Computationally complex</a:t>
            </a:r>
          </a:p>
          <a:p>
            <a:endParaRPr lang="en-IL" dirty="0"/>
          </a:p>
        </p:txBody>
      </p:sp>
    </p:spTree>
    <p:extLst>
      <p:ext uri="{BB962C8B-B14F-4D97-AF65-F5344CB8AC3E}">
        <p14:creationId xmlns:p14="http://schemas.microsoft.com/office/powerpoint/2010/main" val="413870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DDC4F1-8FF3-E70A-1548-5A55198A8826}"/>
              </a:ext>
            </a:extLst>
          </p:cNvPr>
          <p:cNvSpPr>
            <a:spLocks noGrp="1"/>
          </p:cNvSpPr>
          <p:nvPr>
            <p:ph type="title"/>
          </p:nvPr>
        </p:nvSpPr>
        <p:spPr/>
        <p:txBody>
          <a:bodyPr/>
          <a:lstStyle/>
          <a:p>
            <a:r>
              <a:rPr lang="en-US" dirty="0"/>
              <a:t>Bayesianism vs Frequentism</a:t>
            </a:r>
            <a:endParaRPr lang="he-IL" dirty="0"/>
          </a:p>
        </p:txBody>
      </p:sp>
      <p:pic>
        <p:nvPicPr>
          <p:cNvPr id="6" name="Online Media 5" title="Are you Bayesian or Frequentist?">
            <a:hlinkClick r:id="" action="ppaction://media"/>
            <a:extLst>
              <a:ext uri="{FF2B5EF4-FFF2-40B4-BE49-F238E27FC236}">
                <a16:creationId xmlns:a16="http://schemas.microsoft.com/office/drawing/2014/main" id="{BCA2953D-C085-6199-C4DF-2DDAD389A0D3}"/>
              </a:ext>
            </a:extLst>
          </p:cNvPr>
          <p:cNvPicPr>
            <a:picLocks noRot="1" noChangeAspect="1"/>
          </p:cNvPicPr>
          <p:nvPr>
            <a:videoFile r:link="rId1"/>
          </p:nvPr>
        </p:nvPicPr>
        <p:blipFill>
          <a:blip r:embed="rId3"/>
          <a:stretch>
            <a:fillRect/>
          </a:stretch>
        </p:blipFill>
        <p:spPr>
          <a:xfrm>
            <a:off x="215900" y="1417638"/>
            <a:ext cx="8712200" cy="4914900"/>
          </a:xfrm>
          <a:prstGeom prst="rect">
            <a:avLst/>
          </a:prstGeom>
        </p:spPr>
      </p:pic>
    </p:spTree>
    <p:extLst>
      <p:ext uri="{BB962C8B-B14F-4D97-AF65-F5344CB8AC3E}">
        <p14:creationId xmlns:p14="http://schemas.microsoft.com/office/powerpoint/2010/main" val="342957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dirty="0"/>
              <a:t>MLE </a:t>
            </a:r>
            <a:r>
              <a:rPr lang="en-US" dirty="0"/>
              <a:t>from the Bayesian perspective</a:t>
            </a:r>
            <a:endParaRPr dirty="0"/>
          </a:p>
        </p:txBody>
      </p:sp>
      <p:sp>
        <p:nvSpPr>
          <p:cNvPr id="3" name="Content Placeholder 2"/>
          <p:cNvSpPr>
            <a:spLocks noGrp="1"/>
          </p:cNvSpPr>
          <p:nvPr>
            <p:ph idx="1"/>
          </p:nvPr>
        </p:nvSpPr>
        <p:spPr>
          <a:xfrm>
            <a:off x="162232" y="1039761"/>
            <a:ext cx="8229600" cy="1273629"/>
          </a:xfrm>
        </p:spPr>
        <p:txBody>
          <a:bodyPr/>
          <a:lstStyle/>
          <a:p>
            <a:r>
              <a:rPr lang="en-US" dirty="0"/>
              <a:t>Maximum of the posterior</a:t>
            </a:r>
          </a:p>
          <a:p>
            <a:pPr lvl="1"/>
            <a:r>
              <a:rPr lang="en-US" dirty="0"/>
              <a:t>When the prior is flat</a:t>
            </a:r>
            <a:endParaRPr dirty="0"/>
          </a:p>
        </p:txBody>
      </p:sp>
      <p:pic>
        <p:nvPicPr>
          <p:cNvPr id="5" name="Picture 4">
            <a:extLst>
              <a:ext uri="{FF2B5EF4-FFF2-40B4-BE49-F238E27FC236}">
                <a16:creationId xmlns:a16="http://schemas.microsoft.com/office/drawing/2014/main" id="{A3FDBFDE-DF67-679B-F100-EB9C2A1371FF}"/>
              </a:ext>
            </a:extLst>
          </p:cNvPr>
          <p:cNvPicPr>
            <a:picLocks noChangeAspect="1"/>
          </p:cNvPicPr>
          <p:nvPr/>
        </p:nvPicPr>
        <p:blipFill>
          <a:blip r:embed="rId2"/>
          <a:stretch>
            <a:fillRect/>
          </a:stretch>
        </p:blipFill>
        <p:spPr>
          <a:xfrm>
            <a:off x="4955032" y="757084"/>
            <a:ext cx="4026736" cy="606559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get MLE</a:t>
            </a:r>
            <a:endParaRPr dirty="0"/>
          </a:p>
        </p:txBody>
      </p:sp>
      <p:sp>
        <p:nvSpPr>
          <p:cNvPr id="3" name="Content Placeholder 2"/>
          <p:cNvSpPr>
            <a:spLocks noGrp="1"/>
          </p:cNvSpPr>
          <p:nvPr>
            <p:ph idx="1"/>
          </p:nvPr>
        </p:nvSpPr>
        <p:spPr/>
        <p:txBody>
          <a:bodyPr>
            <a:normAutofit fontScale="92500"/>
          </a:bodyPr>
          <a:lstStyle/>
          <a:p>
            <a:r>
              <a:rPr lang="en-US" dirty="0"/>
              <a:t>Analytic</a:t>
            </a:r>
          </a:p>
          <a:p>
            <a:pPr lvl="1"/>
            <a:r>
              <a:rPr lang="en-US" dirty="0"/>
              <a:t>Take the derivative of the likelihood and solve for 0</a:t>
            </a:r>
          </a:p>
          <a:p>
            <a:pPr lvl="1"/>
            <a:r>
              <a:rPr lang="en-US" dirty="0"/>
              <a:t>Many useful likelihoods have analytic MLE estimators of parameters</a:t>
            </a:r>
          </a:p>
          <a:p>
            <a:r>
              <a:rPr lang="en-US" dirty="0"/>
              <a:t>Numerically</a:t>
            </a:r>
          </a:p>
          <a:p>
            <a:pPr lvl="1"/>
            <a:r>
              <a:rPr lang="en-US" dirty="0"/>
              <a:t>With complex likelihoods</a:t>
            </a:r>
          </a:p>
          <a:p>
            <a:pPr lvl="1"/>
            <a:r>
              <a:rPr lang="en-US" dirty="0"/>
              <a:t>Use gradient descent or other maximization algorithm</a:t>
            </a:r>
          </a:p>
          <a:p>
            <a:pPr lvl="1"/>
            <a:r>
              <a:rPr lang="en-US" dirty="0"/>
              <a:t>Generally faster than MCMC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C826-4A19-0F61-C984-062F90131B8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9032F42-06B5-3F1E-0182-C4B080E2CDFE}"/>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058E26C1-C1BF-5591-F6F7-E76D41239A83}"/>
              </a:ext>
            </a:extLst>
          </p:cNvPr>
          <p:cNvSpPr>
            <a:spLocks noGrp="1"/>
          </p:cNvSpPr>
          <p:nvPr>
            <p:ph type="body" idx="1"/>
          </p:nvPr>
        </p:nvSpPr>
        <p:spPr/>
        <p:txBody>
          <a:bodyPr>
            <a:normAutofit fontScale="92500"/>
          </a:bodyPr>
          <a:lstStyle/>
          <a:p>
            <a:pPr algn="ctr"/>
            <a:r>
              <a:rPr lang="en-US" sz="5400" dirty="0"/>
              <a:t>8E The Sampling Distribution</a:t>
            </a:r>
            <a:endParaRPr lang="en-IL" sz="5400" dirty="0"/>
          </a:p>
        </p:txBody>
      </p:sp>
      <p:sp>
        <p:nvSpPr>
          <p:cNvPr id="4" name="Footer Placeholder 3">
            <a:extLst>
              <a:ext uri="{FF2B5EF4-FFF2-40B4-BE49-F238E27FC236}">
                <a16:creationId xmlns:a16="http://schemas.microsoft.com/office/drawing/2014/main" id="{14856B05-CDA1-2336-5119-57AE0F0540EB}"/>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D5466BCD-166A-ABF1-B02D-0E59FEA08FF9}"/>
              </a:ext>
            </a:extLst>
          </p:cNvPr>
          <p:cNvSpPr>
            <a:spLocks noGrp="1"/>
          </p:cNvSpPr>
          <p:nvPr>
            <p:ph type="sldNum" sz="quarter" idx="12"/>
          </p:nvPr>
        </p:nvSpPr>
        <p:spPr/>
        <p:txBody>
          <a:bodyPr/>
          <a:lstStyle/>
          <a:p>
            <a:pPr>
              <a:defRPr/>
            </a:pPr>
            <a:fld id="{3469EAC8-EFAD-49DA-A425-6225312A328A}" type="slidenum">
              <a:rPr lang="he-IL" altLang="en-US" smtClean="0"/>
              <a:pPr>
                <a:defRPr/>
              </a:pPr>
              <a:t>32</a:t>
            </a:fld>
            <a:r>
              <a:rPr lang="en-US" altLang="en-US"/>
              <a:t> /  72</a:t>
            </a:r>
          </a:p>
        </p:txBody>
      </p:sp>
    </p:spTree>
    <p:extLst>
      <p:ext uri="{BB962C8B-B14F-4D97-AF65-F5344CB8AC3E}">
        <p14:creationId xmlns:p14="http://schemas.microsoft.com/office/powerpoint/2010/main" val="261613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ltLang="en-US" dirty="0"/>
              <a:t>The sampling distribution</a:t>
            </a:r>
          </a:p>
        </p:txBody>
      </p:sp>
      <p:sp>
        <p:nvSpPr>
          <p:cNvPr id="141315" name="Rectangle 39"/>
          <p:cNvSpPr>
            <a:spLocks noGrp="1" noChangeArrowheads="1"/>
          </p:cNvSpPr>
          <p:nvPr>
            <p:ph idx="1"/>
          </p:nvPr>
        </p:nvSpPr>
        <p:spPr>
          <a:xfrm>
            <a:off x="468313" y="1484313"/>
            <a:ext cx="8229600" cy="647700"/>
          </a:xfrm>
        </p:spPr>
        <p:txBody>
          <a:bodyPr/>
          <a:lstStyle/>
          <a:p>
            <a:pPr eaLnBrk="1" hangingPunct="1"/>
            <a:r>
              <a:rPr lang="en-US" altLang="en-US" sz="2400" dirty="0"/>
              <a:t>The sampling distribution is the distribution of an estimator</a:t>
            </a:r>
          </a:p>
        </p:txBody>
      </p:sp>
      <p:sp>
        <p:nvSpPr>
          <p:cNvPr id="14131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dirty="0"/>
              <a:t>Data analysis, 2020-2</a:t>
            </a:r>
          </a:p>
        </p:txBody>
      </p:sp>
      <p:sp>
        <p:nvSpPr>
          <p:cNvPr id="14131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D9C1BC66-C557-4D4C-AAA1-ABC4F4979979}" type="slidenum">
              <a:rPr lang="he-IL" altLang="en-US" sz="1400" smtClean="0"/>
              <a:pPr>
                <a:spcBef>
                  <a:spcPct val="0"/>
                </a:spcBef>
                <a:buFontTx/>
                <a:buNone/>
              </a:pPr>
              <a:t>33</a:t>
            </a:fld>
            <a:r>
              <a:rPr lang="en-US" altLang="en-US" sz="1400"/>
              <a:t> /  75</a:t>
            </a:r>
          </a:p>
        </p:txBody>
      </p:sp>
      <p:grpSp>
        <p:nvGrpSpPr>
          <p:cNvPr id="141318" name="Group 3"/>
          <p:cNvGrpSpPr>
            <a:grpSpLocks/>
          </p:cNvGrpSpPr>
          <p:nvPr/>
        </p:nvGrpSpPr>
        <p:grpSpPr bwMode="auto">
          <a:xfrm>
            <a:off x="250825" y="3141663"/>
            <a:ext cx="2232025" cy="1368425"/>
            <a:chOff x="431" y="1071"/>
            <a:chExt cx="1728" cy="1158"/>
          </a:xfrm>
        </p:grpSpPr>
        <p:sp>
          <p:nvSpPr>
            <p:cNvPr id="141353" name="Cloud"/>
            <p:cNvSpPr>
              <a:spLocks noChangeAspect="1" noEditPoints="1" noChangeArrowheads="1"/>
            </p:cNvSpPr>
            <p:nvPr/>
          </p:nvSpPr>
          <p:spPr bwMode="auto">
            <a:xfrm>
              <a:off x="431" y="1071"/>
              <a:ext cx="1728" cy="115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75 w 21600"/>
                <a:gd name="T13" fmla="*/ 3264 h 21600"/>
                <a:gd name="T14" fmla="*/ 17088 w 21600"/>
                <a:gd name="T15" fmla="*/ 1732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0"/>
                <a:t>Universe</a:t>
              </a:r>
            </a:p>
          </p:txBody>
        </p:sp>
        <p:graphicFrame>
          <p:nvGraphicFramePr>
            <p:cNvPr id="141354" name="Object 5"/>
            <p:cNvGraphicFramePr>
              <a:graphicFrameLocks noChangeAspect="1"/>
            </p:cNvGraphicFramePr>
            <p:nvPr/>
          </p:nvGraphicFramePr>
          <p:xfrm>
            <a:off x="556" y="1525"/>
            <a:ext cx="1246" cy="252"/>
          </p:xfrm>
          <a:graphic>
            <a:graphicData uri="http://schemas.openxmlformats.org/presentationml/2006/ole">
              <mc:AlternateContent xmlns:mc="http://schemas.openxmlformats.org/markup-compatibility/2006">
                <mc:Choice xmlns:v="urn:schemas-microsoft-com:vml" Requires="v">
                  <p:oleObj name="משוואה" r:id="rId3" imgW="1130300" imgH="228600" progId="Equation.3">
                    <p:embed/>
                  </p:oleObj>
                </mc:Choice>
                <mc:Fallback>
                  <p:oleObj name="משוואה" r:id="rId3" imgW="1130300" imgH="228600" progId="Equation.3">
                    <p:embed/>
                    <p:pic>
                      <p:nvPicPr>
                        <p:cNvPr id="14135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 y="1525"/>
                          <a:ext cx="124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40295" name="AutoShape 6"/>
          <p:cNvCxnSpPr>
            <a:cxnSpLocks noChangeShapeType="1"/>
            <a:stCxn id="141353" idx="2"/>
            <a:endCxn id="141350" idx="1"/>
          </p:cNvCxnSpPr>
          <p:nvPr/>
        </p:nvCxnSpPr>
        <p:spPr bwMode="auto">
          <a:xfrm>
            <a:off x="2481263" y="3825875"/>
            <a:ext cx="403225" cy="2160588"/>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grpSp>
        <p:nvGrpSpPr>
          <p:cNvPr id="140296" name="Group 7"/>
          <p:cNvGrpSpPr>
            <a:grpSpLocks/>
          </p:cNvGrpSpPr>
          <p:nvPr/>
        </p:nvGrpSpPr>
        <p:grpSpPr bwMode="auto">
          <a:xfrm>
            <a:off x="2916238" y="5589588"/>
            <a:ext cx="2178050" cy="792162"/>
            <a:chOff x="2834" y="2976"/>
            <a:chExt cx="1418" cy="590"/>
          </a:xfrm>
        </p:grpSpPr>
        <p:sp>
          <p:nvSpPr>
            <p:cNvPr id="141350" name="Rectangle 8"/>
            <p:cNvSpPr>
              <a:spLocks noChangeArrowheads="1"/>
            </p:cNvSpPr>
            <p:nvPr/>
          </p:nvSpPr>
          <p:spPr bwMode="auto">
            <a:xfrm>
              <a:off x="2834" y="2976"/>
              <a:ext cx="1407" cy="590"/>
            </a:xfrm>
            <a:prstGeom prst="rect">
              <a:avLst/>
            </a:prstGeom>
            <a:solidFill>
              <a:schemeClr val="accent1"/>
            </a:solidFill>
            <a:ln w="63500">
              <a:solidFill>
                <a:schemeClr val="tx1"/>
              </a:solidFill>
              <a:miter lim="800000"/>
              <a:headEnd/>
              <a:tailEnd type="none" w="lg" len="lg"/>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he-IL" altLang="en-US" sz="1800" b="0"/>
            </a:p>
          </p:txBody>
        </p:sp>
        <p:sp>
          <p:nvSpPr>
            <p:cNvPr id="141351" name="Text Box 9"/>
            <p:cNvSpPr txBox="1">
              <a:spLocks noChangeArrowheads="1"/>
            </p:cNvSpPr>
            <p:nvPr/>
          </p:nvSpPr>
          <p:spPr bwMode="auto">
            <a:xfrm>
              <a:off x="2879" y="2976"/>
              <a:ext cx="137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lg"/>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t>Sample + Measure</a:t>
              </a:r>
            </a:p>
          </p:txBody>
        </p:sp>
        <p:graphicFrame>
          <p:nvGraphicFramePr>
            <p:cNvPr id="141352" name="Object 10"/>
            <p:cNvGraphicFramePr>
              <a:graphicFrameLocks noChangeAspect="1"/>
            </p:cNvGraphicFramePr>
            <p:nvPr/>
          </p:nvGraphicFramePr>
          <p:xfrm>
            <a:off x="2915" y="3203"/>
            <a:ext cx="1232" cy="291"/>
          </p:xfrm>
          <a:graphic>
            <a:graphicData uri="http://schemas.openxmlformats.org/presentationml/2006/ole">
              <mc:AlternateContent xmlns:mc="http://schemas.openxmlformats.org/markup-compatibility/2006">
                <mc:Choice xmlns:v="urn:schemas-microsoft-com:vml" Requires="v">
                  <p:oleObj name="משוואה" r:id="rId5" imgW="965200" imgH="228600" progId="Equation.3">
                    <p:embed/>
                  </p:oleObj>
                </mc:Choice>
                <mc:Fallback>
                  <p:oleObj name="משוואה" r:id="rId5" imgW="965200" imgH="228600" progId="Equation.3">
                    <p:embed/>
                    <p:pic>
                      <p:nvPicPr>
                        <p:cNvPr id="14135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 y="3203"/>
                          <a:ext cx="123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40297" name="AutoShape 11"/>
          <p:cNvCxnSpPr>
            <a:cxnSpLocks noChangeShapeType="1"/>
            <a:stCxn id="141350" idx="3"/>
          </p:cNvCxnSpPr>
          <p:nvPr/>
        </p:nvCxnSpPr>
        <p:spPr bwMode="auto">
          <a:xfrm>
            <a:off x="5108575" y="5986463"/>
            <a:ext cx="615950" cy="11112"/>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graphicFrame>
        <p:nvGraphicFramePr>
          <p:cNvPr id="140298" name="Object 12"/>
          <p:cNvGraphicFramePr>
            <a:graphicFrameLocks noChangeAspect="1"/>
          </p:cNvGraphicFramePr>
          <p:nvPr/>
        </p:nvGraphicFramePr>
        <p:xfrm>
          <a:off x="5724525" y="5805488"/>
          <a:ext cx="574675" cy="382587"/>
        </p:xfrm>
        <a:graphic>
          <a:graphicData uri="http://schemas.openxmlformats.org/presentationml/2006/ole">
            <mc:AlternateContent xmlns:mc="http://schemas.openxmlformats.org/markup-compatibility/2006">
              <mc:Choice xmlns:v="urn:schemas-microsoft-com:vml" Requires="v">
                <p:oleObj name="משוואה" r:id="rId7" imgW="304536" imgH="203024" progId="Equation.3">
                  <p:embed/>
                </p:oleObj>
              </mc:Choice>
              <mc:Fallback>
                <p:oleObj name="משוואה" r:id="rId7" imgW="304536" imgH="203024" progId="Equation.3">
                  <p:embed/>
                  <p:pic>
                    <p:nvPicPr>
                      <p:cNvPr id="140298"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5805488"/>
                        <a:ext cx="57467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299" name="Group 13"/>
          <p:cNvGrpSpPr>
            <a:grpSpLocks/>
          </p:cNvGrpSpPr>
          <p:nvPr/>
        </p:nvGrpSpPr>
        <p:grpSpPr bwMode="auto">
          <a:xfrm>
            <a:off x="2916238" y="4294188"/>
            <a:ext cx="2178050" cy="792162"/>
            <a:chOff x="2834" y="2976"/>
            <a:chExt cx="1418" cy="590"/>
          </a:xfrm>
        </p:grpSpPr>
        <p:sp>
          <p:nvSpPr>
            <p:cNvPr id="141347" name="Rectangle 14"/>
            <p:cNvSpPr>
              <a:spLocks noChangeArrowheads="1"/>
            </p:cNvSpPr>
            <p:nvPr/>
          </p:nvSpPr>
          <p:spPr bwMode="auto">
            <a:xfrm>
              <a:off x="2834" y="2976"/>
              <a:ext cx="1407" cy="590"/>
            </a:xfrm>
            <a:prstGeom prst="rect">
              <a:avLst/>
            </a:prstGeom>
            <a:solidFill>
              <a:schemeClr val="accent1"/>
            </a:solidFill>
            <a:ln w="63500">
              <a:solidFill>
                <a:schemeClr val="tx1"/>
              </a:solidFill>
              <a:miter lim="800000"/>
              <a:headEnd/>
              <a:tailEnd type="none" w="lg" len="lg"/>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he-IL" altLang="en-US" sz="1800" b="0"/>
            </a:p>
          </p:txBody>
        </p:sp>
        <p:sp>
          <p:nvSpPr>
            <p:cNvPr id="141348" name="Text Box 15"/>
            <p:cNvSpPr txBox="1">
              <a:spLocks noChangeArrowheads="1"/>
            </p:cNvSpPr>
            <p:nvPr/>
          </p:nvSpPr>
          <p:spPr bwMode="auto">
            <a:xfrm>
              <a:off x="2879" y="2976"/>
              <a:ext cx="137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lg"/>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t>Sample + Measure</a:t>
              </a:r>
            </a:p>
          </p:txBody>
        </p:sp>
        <p:graphicFrame>
          <p:nvGraphicFramePr>
            <p:cNvPr id="141349" name="Object 16"/>
            <p:cNvGraphicFramePr>
              <a:graphicFrameLocks noChangeAspect="1"/>
            </p:cNvGraphicFramePr>
            <p:nvPr/>
          </p:nvGraphicFramePr>
          <p:xfrm>
            <a:off x="2915" y="3203"/>
            <a:ext cx="1232" cy="291"/>
          </p:xfrm>
          <a:graphic>
            <a:graphicData uri="http://schemas.openxmlformats.org/presentationml/2006/ole">
              <mc:AlternateContent xmlns:mc="http://schemas.openxmlformats.org/markup-compatibility/2006">
                <mc:Choice xmlns:v="urn:schemas-microsoft-com:vml" Requires="v">
                  <p:oleObj name="משוואה" r:id="rId9" imgW="965200" imgH="228600" progId="Equation.3">
                    <p:embed/>
                  </p:oleObj>
                </mc:Choice>
                <mc:Fallback>
                  <p:oleObj name="משוואה" r:id="rId9" imgW="965200" imgH="228600" progId="Equation.3">
                    <p:embed/>
                    <p:pic>
                      <p:nvPicPr>
                        <p:cNvPr id="141349"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 y="3203"/>
                          <a:ext cx="123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40300" name="AutoShape 17"/>
          <p:cNvCxnSpPr>
            <a:cxnSpLocks noChangeShapeType="1"/>
            <a:stCxn id="141347" idx="3"/>
          </p:cNvCxnSpPr>
          <p:nvPr/>
        </p:nvCxnSpPr>
        <p:spPr bwMode="auto">
          <a:xfrm>
            <a:off x="5108575" y="4691063"/>
            <a:ext cx="615950" cy="11112"/>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graphicFrame>
        <p:nvGraphicFramePr>
          <p:cNvPr id="140301" name="Object 18"/>
          <p:cNvGraphicFramePr>
            <a:graphicFrameLocks noChangeAspect="1"/>
          </p:cNvGraphicFramePr>
          <p:nvPr/>
        </p:nvGraphicFramePr>
        <p:xfrm>
          <a:off x="5724525" y="4510088"/>
          <a:ext cx="574675" cy="382587"/>
        </p:xfrm>
        <a:graphic>
          <a:graphicData uri="http://schemas.openxmlformats.org/presentationml/2006/ole">
            <mc:AlternateContent xmlns:mc="http://schemas.openxmlformats.org/markup-compatibility/2006">
              <mc:Choice xmlns:v="urn:schemas-microsoft-com:vml" Requires="v">
                <p:oleObj name="משוואה" r:id="rId10" imgW="304536" imgH="203024" progId="Equation.3">
                  <p:embed/>
                </p:oleObj>
              </mc:Choice>
              <mc:Fallback>
                <p:oleObj name="משוואה" r:id="rId10" imgW="304536" imgH="203024" progId="Equation.3">
                  <p:embed/>
                  <p:pic>
                    <p:nvPicPr>
                      <p:cNvPr id="140301"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4510088"/>
                        <a:ext cx="574675"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302" name="Group 19"/>
          <p:cNvGrpSpPr>
            <a:grpSpLocks/>
          </p:cNvGrpSpPr>
          <p:nvPr/>
        </p:nvGrpSpPr>
        <p:grpSpPr bwMode="auto">
          <a:xfrm>
            <a:off x="2916238" y="3213100"/>
            <a:ext cx="2178050" cy="792163"/>
            <a:chOff x="2834" y="2976"/>
            <a:chExt cx="1418" cy="590"/>
          </a:xfrm>
        </p:grpSpPr>
        <p:sp>
          <p:nvSpPr>
            <p:cNvPr id="141344" name="Rectangle 20"/>
            <p:cNvSpPr>
              <a:spLocks noChangeArrowheads="1"/>
            </p:cNvSpPr>
            <p:nvPr/>
          </p:nvSpPr>
          <p:spPr bwMode="auto">
            <a:xfrm>
              <a:off x="2834" y="2976"/>
              <a:ext cx="1407" cy="590"/>
            </a:xfrm>
            <a:prstGeom prst="rect">
              <a:avLst/>
            </a:prstGeom>
            <a:solidFill>
              <a:schemeClr val="accent1"/>
            </a:solidFill>
            <a:ln w="63500">
              <a:solidFill>
                <a:schemeClr val="tx1"/>
              </a:solidFill>
              <a:miter lim="800000"/>
              <a:headEnd/>
              <a:tailEnd type="none" w="lg" len="lg"/>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he-IL" altLang="en-US" sz="1800" b="0"/>
            </a:p>
          </p:txBody>
        </p:sp>
        <p:sp>
          <p:nvSpPr>
            <p:cNvPr id="141345" name="Text Box 21"/>
            <p:cNvSpPr txBox="1">
              <a:spLocks noChangeArrowheads="1"/>
            </p:cNvSpPr>
            <p:nvPr/>
          </p:nvSpPr>
          <p:spPr bwMode="auto">
            <a:xfrm>
              <a:off x="2879" y="2976"/>
              <a:ext cx="137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lg"/>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t>Sample + Measure</a:t>
              </a:r>
            </a:p>
          </p:txBody>
        </p:sp>
        <p:graphicFrame>
          <p:nvGraphicFramePr>
            <p:cNvPr id="141346" name="Object 22"/>
            <p:cNvGraphicFramePr>
              <a:graphicFrameLocks noChangeAspect="1"/>
            </p:cNvGraphicFramePr>
            <p:nvPr/>
          </p:nvGraphicFramePr>
          <p:xfrm>
            <a:off x="2915" y="3203"/>
            <a:ext cx="1232" cy="291"/>
          </p:xfrm>
          <a:graphic>
            <a:graphicData uri="http://schemas.openxmlformats.org/presentationml/2006/ole">
              <mc:AlternateContent xmlns:mc="http://schemas.openxmlformats.org/markup-compatibility/2006">
                <mc:Choice xmlns:v="urn:schemas-microsoft-com:vml" Requires="v">
                  <p:oleObj name="משוואה" r:id="rId11" imgW="965200" imgH="228600" progId="Equation.3">
                    <p:embed/>
                  </p:oleObj>
                </mc:Choice>
                <mc:Fallback>
                  <p:oleObj name="משוואה" r:id="rId11" imgW="965200" imgH="228600" progId="Equation.3">
                    <p:embed/>
                    <p:pic>
                      <p:nvPicPr>
                        <p:cNvPr id="141346"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 y="3203"/>
                          <a:ext cx="123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40303" name="AutoShape 23"/>
          <p:cNvCxnSpPr>
            <a:cxnSpLocks noChangeShapeType="1"/>
            <a:stCxn id="141344" idx="3"/>
          </p:cNvCxnSpPr>
          <p:nvPr/>
        </p:nvCxnSpPr>
        <p:spPr bwMode="auto">
          <a:xfrm>
            <a:off x="5108575" y="3609975"/>
            <a:ext cx="615950" cy="11113"/>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graphicFrame>
        <p:nvGraphicFramePr>
          <p:cNvPr id="140304" name="Object 24"/>
          <p:cNvGraphicFramePr>
            <a:graphicFrameLocks noChangeAspect="1"/>
          </p:cNvGraphicFramePr>
          <p:nvPr/>
        </p:nvGraphicFramePr>
        <p:xfrm>
          <a:off x="5724525" y="3429000"/>
          <a:ext cx="574675" cy="382588"/>
        </p:xfrm>
        <a:graphic>
          <a:graphicData uri="http://schemas.openxmlformats.org/presentationml/2006/ole">
            <mc:AlternateContent xmlns:mc="http://schemas.openxmlformats.org/markup-compatibility/2006">
              <mc:Choice xmlns:v="urn:schemas-microsoft-com:vml" Requires="v">
                <p:oleObj name="משוואה" r:id="rId12" imgW="304536" imgH="203024" progId="Equation.3">
                  <p:embed/>
                </p:oleObj>
              </mc:Choice>
              <mc:Fallback>
                <p:oleObj name="משוואה" r:id="rId12" imgW="304536" imgH="203024" progId="Equation.3">
                  <p:embed/>
                  <p:pic>
                    <p:nvPicPr>
                      <p:cNvPr id="140304"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4525" y="3429000"/>
                        <a:ext cx="5746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0305" name="Group 25"/>
          <p:cNvGrpSpPr>
            <a:grpSpLocks/>
          </p:cNvGrpSpPr>
          <p:nvPr/>
        </p:nvGrpSpPr>
        <p:grpSpPr bwMode="auto">
          <a:xfrm>
            <a:off x="2916238" y="2133600"/>
            <a:ext cx="2178050" cy="792163"/>
            <a:chOff x="2834" y="2976"/>
            <a:chExt cx="1418" cy="590"/>
          </a:xfrm>
        </p:grpSpPr>
        <p:sp>
          <p:nvSpPr>
            <p:cNvPr id="141341" name="Rectangle 26"/>
            <p:cNvSpPr>
              <a:spLocks noChangeArrowheads="1"/>
            </p:cNvSpPr>
            <p:nvPr/>
          </p:nvSpPr>
          <p:spPr bwMode="auto">
            <a:xfrm>
              <a:off x="2834" y="2976"/>
              <a:ext cx="1407" cy="590"/>
            </a:xfrm>
            <a:prstGeom prst="rect">
              <a:avLst/>
            </a:prstGeom>
            <a:solidFill>
              <a:schemeClr val="accent1"/>
            </a:solidFill>
            <a:ln w="63500">
              <a:solidFill>
                <a:schemeClr val="tx1"/>
              </a:solidFill>
              <a:miter lim="800000"/>
              <a:headEnd/>
              <a:tailEnd type="none" w="lg" len="lg"/>
            </a:ln>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he-IL" altLang="en-US" sz="1800" b="0"/>
            </a:p>
          </p:txBody>
        </p:sp>
        <p:sp>
          <p:nvSpPr>
            <p:cNvPr id="141342" name="Text Box 27"/>
            <p:cNvSpPr txBox="1">
              <a:spLocks noChangeArrowheads="1"/>
            </p:cNvSpPr>
            <p:nvPr/>
          </p:nvSpPr>
          <p:spPr bwMode="auto">
            <a:xfrm>
              <a:off x="2879" y="2976"/>
              <a:ext cx="1373"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lg"/>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t>Sample + Measure</a:t>
              </a:r>
            </a:p>
          </p:txBody>
        </p:sp>
        <p:graphicFrame>
          <p:nvGraphicFramePr>
            <p:cNvPr id="141343" name="Object 28"/>
            <p:cNvGraphicFramePr>
              <a:graphicFrameLocks noChangeAspect="1"/>
            </p:cNvGraphicFramePr>
            <p:nvPr/>
          </p:nvGraphicFramePr>
          <p:xfrm>
            <a:off x="2915" y="3203"/>
            <a:ext cx="1232" cy="291"/>
          </p:xfrm>
          <a:graphic>
            <a:graphicData uri="http://schemas.openxmlformats.org/presentationml/2006/ole">
              <mc:AlternateContent xmlns:mc="http://schemas.openxmlformats.org/markup-compatibility/2006">
                <mc:Choice xmlns:v="urn:schemas-microsoft-com:vml" Requires="v">
                  <p:oleObj name="משוואה" r:id="rId13" imgW="965200" imgH="228600" progId="Equation.3">
                    <p:embed/>
                  </p:oleObj>
                </mc:Choice>
                <mc:Fallback>
                  <p:oleObj name="משוואה" r:id="rId13" imgW="965200" imgH="228600" progId="Equation.3">
                    <p:embed/>
                    <p:pic>
                      <p:nvPicPr>
                        <p:cNvPr id="141343"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 y="3203"/>
                          <a:ext cx="123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cxnSp>
        <p:nvCxnSpPr>
          <p:cNvPr id="140306" name="AutoShape 29"/>
          <p:cNvCxnSpPr>
            <a:cxnSpLocks noChangeShapeType="1"/>
            <a:stCxn id="141341" idx="3"/>
          </p:cNvCxnSpPr>
          <p:nvPr/>
        </p:nvCxnSpPr>
        <p:spPr bwMode="auto">
          <a:xfrm>
            <a:off x="5108575" y="2530475"/>
            <a:ext cx="615950" cy="11113"/>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graphicFrame>
        <p:nvGraphicFramePr>
          <p:cNvPr id="140307" name="Object 30"/>
          <p:cNvGraphicFramePr>
            <a:graphicFrameLocks noChangeAspect="1"/>
          </p:cNvGraphicFramePr>
          <p:nvPr/>
        </p:nvGraphicFramePr>
        <p:xfrm>
          <a:off x="5724525" y="2349500"/>
          <a:ext cx="574675" cy="382588"/>
        </p:xfrm>
        <a:graphic>
          <a:graphicData uri="http://schemas.openxmlformats.org/presentationml/2006/ole">
            <mc:AlternateContent xmlns:mc="http://schemas.openxmlformats.org/markup-compatibility/2006">
              <mc:Choice xmlns:v="urn:schemas-microsoft-com:vml" Requires="v">
                <p:oleObj name="משוואה" r:id="rId14" imgW="304536" imgH="203024" progId="Equation.3">
                  <p:embed/>
                </p:oleObj>
              </mc:Choice>
              <mc:Fallback>
                <p:oleObj name="משוואה" r:id="rId14" imgW="304536" imgH="203024" progId="Equation.3">
                  <p:embed/>
                  <p:pic>
                    <p:nvPicPr>
                      <p:cNvPr id="140307" name="Object 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24525" y="2349500"/>
                        <a:ext cx="574675" cy="38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40308" name="AutoShape 31"/>
          <p:cNvCxnSpPr>
            <a:cxnSpLocks noChangeShapeType="1"/>
            <a:stCxn id="141353" idx="2"/>
            <a:endCxn id="141347" idx="1"/>
          </p:cNvCxnSpPr>
          <p:nvPr/>
        </p:nvCxnSpPr>
        <p:spPr bwMode="auto">
          <a:xfrm>
            <a:off x="2481263" y="3825875"/>
            <a:ext cx="403225" cy="865188"/>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0309" name="AutoShape 32"/>
          <p:cNvCxnSpPr>
            <a:cxnSpLocks noChangeShapeType="1"/>
            <a:stCxn id="141353" idx="2"/>
            <a:endCxn id="141344" idx="1"/>
          </p:cNvCxnSpPr>
          <p:nvPr/>
        </p:nvCxnSpPr>
        <p:spPr bwMode="auto">
          <a:xfrm flipV="1">
            <a:off x="2481263" y="3609975"/>
            <a:ext cx="403225" cy="215900"/>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0310" name="AutoShape 33"/>
          <p:cNvCxnSpPr>
            <a:cxnSpLocks noChangeShapeType="1"/>
            <a:stCxn id="141353" idx="2"/>
            <a:endCxn id="141341" idx="1"/>
          </p:cNvCxnSpPr>
          <p:nvPr/>
        </p:nvCxnSpPr>
        <p:spPr bwMode="auto">
          <a:xfrm flipV="1">
            <a:off x="2481263" y="2530475"/>
            <a:ext cx="403225" cy="1295400"/>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140311" name="Picture 3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04025" y="3357563"/>
            <a:ext cx="2111375"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0312" name="AutoShape 35"/>
          <p:cNvCxnSpPr>
            <a:cxnSpLocks noChangeShapeType="1"/>
          </p:cNvCxnSpPr>
          <p:nvPr/>
        </p:nvCxnSpPr>
        <p:spPr bwMode="auto">
          <a:xfrm>
            <a:off x="6299200" y="2541588"/>
            <a:ext cx="504825" cy="1746250"/>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0313" name="AutoShape 36"/>
          <p:cNvCxnSpPr>
            <a:cxnSpLocks noChangeShapeType="1"/>
          </p:cNvCxnSpPr>
          <p:nvPr/>
        </p:nvCxnSpPr>
        <p:spPr bwMode="auto">
          <a:xfrm>
            <a:off x="6299200" y="3621088"/>
            <a:ext cx="504825" cy="666750"/>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0314" name="AutoShape 37"/>
          <p:cNvCxnSpPr>
            <a:cxnSpLocks noChangeShapeType="1"/>
          </p:cNvCxnSpPr>
          <p:nvPr/>
        </p:nvCxnSpPr>
        <p:spPr bwMode="auto">
          <a:xfrm flipV="1">
            <a:off x="6299200" y="4287838"/>
            <a:ext cx="504825" cy="414337"/>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40315" name="AutoShape 38"/>
          <p:cNvCxnSpPr>
            <a:cxnSpLocks noChangeShapeType="1"/>
          </p:cNvCxnSpPr>
          <p:nvPr/>
        </p:nvCxnSpPr>
        <p:spPr bwMode="auto">
          <a:xfrm flipV="1">
            <a:off x="6299200" y="4287838"/>
            <a:ext cx="504825" cy="1709737"/>
          </a:xfrm>
          <a:prstGeom prst="straightConnector1">
            <a:avLst/>
          </a:prstGeom>
          <a:noFill/>
          <a:ln w="635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141340" name="Text Box 40"/>
          <p:cNvSpPr txBox="1">
            <a:spLocks noChangeArrowheads="1"/>
          </p:cNvSpPr>
          <p:nvPr/>
        </p:nvSpPr>
        <p:spPr bwMode="auto">
          <a:xfrm>
            <a:off x="7023958" y="2708275"/>
            <a:ext cx="15953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type="none" w="lg" len="lg"/>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dirty="0"/>
              <a:t>Distribution of</a:t>
            </a:r>
          </a:p>
          <a:p>
            <a:pPr algn="ctr" eaLnBrk="1" hangingPunct="1">
              <a:spcBef>
                <a:spcPct val="0"/>
              </a:spcBef>
              <a:buFontTx/>
              <a:buNone/>
            </a:pPr>
            <a:r>
              <a:rPr lang="en-US" altLang="en-US" sz="1800" dirty="0"/>
              <a:t>the estimator</a:t>
            </a:r>
          </a:p>
        </p:txBody>
      </p:sp>
      <mc:AlternateContent xmlns:mc="http://schemas.openxmlformats.org/markup-compatibility/2006" xmlns:p14="http://schemas.microsoft.com/office/powerpoint/2010/main">
        <mc:Choice Requires="p14">
          <p:contentPart p14:bwMode="auto" r:id="rId17">
            <p14:nvContentPartPr>
              <p14:cNvPr id="2" name="Ink 1"/>
              <p14:cNvContentPartPr/>
              <p14:nvPr/>
            </p14:nvContentPartPr>
            <p14:xfrm>
              <a:off x="7194600" y="3936960"/>
              <a:ext cx="1511640" cy="1080000"/>
            </p14:xfrm>
          </p:contentPart>
        </mc:Choice>
        <mc:Fallback xmlns="">
          <p:pic>
            <p:nvPicPr>
              <p:cNvPr id="2" name="Ink 1"/>
              <p:cNvPicPr/>
              <p:nvPr/>
            </p:nvPicPr>
            <p:blipFill>
              <a:blip r:embed="rId19"/>
              <a:stretch>
                <a:fillRect/>
              </a:stretch>
            </p:blipFill>
            <p:spPr>
              <a:xfrm>
                <a:off x="7185240" y="3927600"/>
                <a:ext cx="1530360" cy="1098720"/>
              </a:xfrm>
              <a:prstGeom prst="rect">
                <a:avLst/>
              </a:prstGeom>
            </p:spPr>
          </p:pic>
        </mc:Fallback>
      </mc:AlternateContent>
    </p:spTree>
    <p:extLst>
      <p:ext uri="{BB962C8B-B14F-4D97-AF65-F5344CB8AC3E}">
        <p14:creationId xmlns:p14="http://schemas.microsoft.com/office/powerpoint/2010/main" val="2097900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3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3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03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3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3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2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2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03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03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03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030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030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03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2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029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403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3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03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03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03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8923"/>
          </a:xfrm>
        </p:spPr>
        <p:txBody>
          <a:bodyPr>
            <a:normAutofit fontScale="90000"/>
          </a:bodyPr>
          <a:lstStyle/>
          <a:p>
            <a:r>
              <a:rPr lang="en-US" dirty="0"/>
              <a:t>P</a:t>
            </a:r>
            <a:r>
              <a:rPr dirty="0"/>
              <a:t>rior predictive under sharp priors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78309"/>
                <a:ext cx="8229600" cy="1204452"/>
              </a:xfrm>
            </p:spPr>
            <p:txBody>
              <a:bodyPr>
                <a:normAutofit fontScale="47500" lnSpcReduction="20000"/>
              </a:bodyPr>
              <a:lstStyle/>
              <a:p>
                <a:r>
                  <a:rPr lang="en-US" dirty="0"/>
                  <a:t>Given parameter </a:t>
                </a:r>
                <a14:m>
                  <m:oMath xmlns:m="http://schemas.openxmlformats.org/officeDocument/2006/math">
                    <m:r>
                      <a:rPr lang="en-US" b="0" i="1" smtClean="0">
                        <a:latin typeface="Cambria Math" panose="02040503050406030204" pitchFamily="18" charset="0"/>
                      </a:rPr>
                      <m:t>𝜃</m:t>
                    </m:r>
                  </m:oMath>
                </a14:m>
                <a:r>
                  <a:rPr lang="en-US" dirty="0"/>
                  <a:t> of interest</a:t>
                </a:r>
              </a:p>
              <a:p>
                <a:pPr lvl="1"/>
                <a:r>
                  <a:rPr lang="en-US" dirty="0"/>
                  <a:t>Assume a sharp prior around </a:t>
                </a:r>
                <a14:m>
                  <m:oMath xmlns:m="http://schemas.openxmlformats.org/officeDocument/2006/math">
                    <m:r>
                      <a:rPr lang="en-US" b="0" i="1" smtClean="0">
                        <a:latin typeface="Cambria Math" panose="02040503050406030204" pitchFamily="18" charset="0"/>
                      </a:rPr>
                      <m:t>𝜃</m:t>
                    </m:r>
                  </m:oMath>
                </a14:m>
                <a:endParaRPr lang="en-US" dirty="0"/>
              </a:p>
              <a:p>
                <a:r>
                  <a:rPr lang="en-US" dirty="0"/>
                  <a:t>Generate the prior predictive distribution </a:t>
                </a:r>
              </a:p>
              <a:p>
                <a:r>
                  <a:rPr lang="en-US" dirty="0"/>
                  <a:t>Calculate the estimator</a:t>
                </a:r>
              </a:p>
              <a:p>
                <a:pPr lvl="1"/>
                <a:r>
                  <a:rPr lang="en-US" dirty="0"/>
                  <a:t>The prior predictive of the estimator under a sharp prior!</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78309"/>
                <a:ext cx="8229600" cy="1204452"/>
              </a:xfrm>
              <a:blipFill>
                <a:blip r:embed="rId2"/>
                <a:stretch>
                  <a:fillRect l="-222" t="-4040"/>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D65CBFA6-EC35-5A22-DA0A-3383DAD326CC}"/>
              </a:ext>
            </a:extLst>
          </p:cNvPr>
          <p:cNvPicPr>
            <a:picLocks noChangeAspect="1"/>
          </p:cNvPicPr>
          <p:nvPr/>
        </p:nvPicPr>
        <p:blipFill>
          <a:blip r:embed="rId3"/>
          <a:srcRect/>
          <a:stretch/>
        </p:blipFill>
        <p:spPr>
          <a:xfrm>
            <a:off x="80351" y="2861187"/>
            <a:ext cx="2438400" cy="2438400"/>
          </a:xfrm>
          <a:prstGeom prst="rect">
            <a:avLst/>
          </a:prstGeom>
        </p:spPr>
      </p:pic>
      <p:pic>
        <p:nvPicPr>
          <p:cNvPr id="6" name="Picture 5">
            <a:extLst>
              <a:ext uri="{FF2B5EF4-FFF2-40B4-BE49-F238E27FC236}">
                <a16:creationId xmlns:a16="http://schemas.microsoft.com/office/drawing/2014/main" id="{0E62F57A-E120-783A-46D8-45577A5F7227}"/>
              </a:ext>
            </a:extLst>
          </p:cNvPr>
          <p:cNvPicPr>
            <a:picLocks noChangeAspect="1"/>
          </p:cNvPicPr>
          <p:nvPr/>
        </p:nvPicPr>
        <p:blipFill>
          <a:blip r:embed="rId4"/>
          <a:srcRect/>
          <a:stretch/>
        </p:blipFill>
        <p:spPr>
          <a:xfrm>
            <a:off x="6162087" y="3048001"/>
            <a:ext cx="2863078" cy="2470355"/>
          </a:xfrm>
          <a:prstGeom prst="rect">
            <a:avLst/>
          </a:prstGeom>
        </p:spPr>
      </p:pic>
      <p:cxnSp>
        <p:nvCxnSpPr>
          <p:cNvPr id="8" name="AutoShape 31">
            <a:extLst>
              <a:ext uri="{FF2B5EF4-FFF2-40B4-BE49-F238E27FC236}">
                <a16:creationId xmlns:a16="http://schemas.microsoft.com/office/drawing/2014/main" id="{4B21AFE4-DF1A-3DAD-F2E8-4E15539CB5A4}"/>
              </a:ext>
            </a:extLst>
          </p:cNvPr>
          <p:cNvCxnSpPr>
            <a:cxnSpLocks noChangeShapeType="1"/>
          </p:cNvCxnSpPr>
          <p:nvPr/>
        </p:nvCxnSpPr>
        <p:spPr bwMode="auto">
          <a:xfrm flipV="1">
            <a:off x="2481263" y="3352800"/>
            <a:ext cx="881369" cy="473075"/>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 name="AutoShape 32">
            <a:extLst>
              <a:ext uri="{FF2B5EF4-FFF2-40B4-BE49-F238E27FC236}">
                <a16:creationId xmlns:a16="http://schemas.microsoft.com/office/drawing/2014/main" id="{C46BD6C0-65CB-A7FF-23AE-247B32F1C041}"/>
              </a:ext>
            </a:extLst>
          </p:cNvPr>
          <p:cNvCxnSpPr>
            <a:cxnSpLocks noChangeShapeType="1"/>
          </p:cNvCxnSpPr>
          <p:nvPr/>
        </p:nvCxnSpPr>
        <p:spPr bwMode="auto">
          <a:xfrm flipV="1">
            <a:off x="2481263" y="3048001"/>
            <a:ext cx="881369" cy="777874"/>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AutoShape 33">
            <a:extLst>
              <a:ext uri="{FF2B5EF4-FFF2-40B4-BE49-F238E27FC236}">
                <a16:creationId xmlns:a16="http://schemas.microsoft.com/office/drawing/2014/main" id="{06A2C210-5341-906A-C0A5-441AC554BAC1}"/>
              </a:ext>
            </a:extLst>
          </p:cNvPr>
          <p:cNvCxnSpPr>
            <a:cxnSpLocks noChangeShapeType="1"/>
          </p:cNvCxnSpPr>
          <p:nvPr/>
        </p:nvCxnSpPr>
        <p:spPr bwMode="auto">
          <a:xfrm flipV="1">
            <a:off x="2481263" y="2684206"/>
            <a:ext cx="881369" cy="1141669"/>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6">
            <a:extLst>
              <a:ext uri="{FF2B5EF4-FFF2-40B4-BE49-F238E27FC236}">
                <a16:creationId xmlns:a16="http://schemas.microsoft.com/office/drawing/2014/main" id="{4A5C0C52-0697-B244-E7D1-36ED434FF0EE}"/>
              </a:ext>
            </a:extLst>
          </p:cNvPr>
          <p:cNvCxnSpPr>
            <a:cxnSpLocks noChangeShapeType="1"/>
          </p:cNvCxnSpPr>
          <p:nvPr/>
        </p:nvCxnSpPr>
        <p:spPr bwMode="auto">
          <a:xfrm>
            <a:off x="2481263" y="3825875"/>
            <a:ext cx="979692" cy="1286899"/>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6">
            <a:extLst>
              <a:ext uri="{FF2B5EF4-FFF2-40B4-BE49-F238E27FC236}">
                <a16:creationId xmlns:a16="http://schemas.microsoft.com/office/drawing/2014/main" id="{6619FC05-F2AB-9289-FEE2-CD3E258F82EB}"/>
              </a:ext>
            </a:extLst>
          </p:cNvPr>
          <p:cNvCxnSpPr>
            <a:cxnSpLocks noChangeShapeType="1"/>
          </p:cNvCxnSpPr>
          <p:nvPr/>
        </p:nvCxnSpPr>
        <p:spPr bwMode="auto">
          <a:xfrm>
            <a:off x="2481263" y="3825875"/>
            <a:ext cx="979692" cy="1591699"/>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5" name="Picture 4">
            <a:extLst>
              <a:ext uri="{FF2B5EF4-FFF2-40B4-BE49-F238E27FC236}">
                <a16:creationId xmlns:a16="http://schemas.microsoft.com/office/drawing/2014/main" id="{F6C48DB1-0E97-A7AA-B37A-7F5404E80493}"/>
              </a:ext>
            </a:extLst>
          </p:cNvPr>
          <p:cNvPicPr>
            <a:picLocks noChangeAspect="1"/>
          </p:cNvPicPr>
          <p:nvPr/>
        </p:nvPicPr>
        <p:blipFill>
          <a:blip r:embed="rId5">
            <a:clrChange>
              <a:clrFrom>
                <a:srgbClr val="FFFFFF"/>
              </a:clrFrom>
              <a:clrTo>
                <a:srgbClr val="FFFFFF">
                  <a:alpha val="0"/>
                </a:srgbClr>
              </a:clrTo>
            </a:clrChange>
          </a:blip>
          <a:srcRect/>
          <a:stretch/>
        </p:blipFill>
        <p:spPr>
          <a:xfrm>
            <a:off x="3110583" y="2182761"/>
            <a:ext cx="2508725" cy="3795252"/>
          </a:xfrm>
          <a:prstGeom prst="rect">
            <a:avLst/>
          </a:prstGeom>
        </p:spPr>
      </p:pic>
      <p:cxnSp>
        <p:nvCxnSpPr>
          <p:cNvPr id="46" name="AutoShape 31">
            <a:extLst>
              <a:ext uri="{FF2B5EF4-FFF2-40B4-BE49-F238E27FC236}">
                <a16:creationId xmlns:a16="http://schemas.microsoft.com/office/drawing/2014/main" id="{3569283A-E9F0-0B62-77CF-58C45B85D2E4}"/>
              </a:ext>
            </a:extLst>
          </p:cNvPr>
          <p:cNvCxnSpPr>
            <a:cxnSpLocks noChangeShapeType="1"/>
            <a:endCxn id="6" idx="1"/>
          </p:cNvCxnSpPr>
          <p:nvPr/>
        </p:nvCxnSpPr>
        <p:spPr bwMode="auto">
          <a:xfrm flipV="1">
            <a:off x="5619308" y="4283179"/>
            <a:ext cx="542779" cy="1134395"/>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32">
            <a:extLst>
              <a:ext uri="{FF2B5EF4-FFF2-40B4-BE49-F238E27FC236}">
                <a16:creationId xmlns:a16="http://schemas.microsoft.com/office/drawing/2014/main" id="{BB436124-71E4-0BC2-2DAD-61B43FEB67B5}"/>
              </a:ext>
            </a:extLst>
          </p:cNvPr>
          <p:cNvCxnSpPr>
            <a:cxnSpLocks noChangeShapeType="1"/>
            <a:endCxn id="6" idx="1"/>
          </p:cNvCxnSpPr>
          <p:nvPr/>
        </p:nvCxnSpPr>
        <p:spPr bwMode="auto">
          <a:xfrm flipV="1">
            <a:off x="5619308" y="4283179"/>
            <a:ext cx="542779" cy="829595"/>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33">
            <a:extLst>
              <a:ext uri="{FF2B5EF4-FFF2-40B4-BE49-F238E27FC236}">
                <a16:creationId xmlns:a16="http://schemas.microsoft.com/office/drawing/2014/main" id="{973EE9D3-2337-6E86-B374-F06B231B79EB}"/>
              </a:ext>
            </a:extLst>
          </p:cNvPr>
          <p:cNvCxnSpPr>
            <a:cxnSpLocks noChangeShapeType="1"/>
            <a:endCxn id="6" idx="1"/>
          </p:cNvCxnSpPr>
          <p:nvPr/>
        </p:nvCxnSpPr>
        <p:spPr bwMode="auto">
          <a:xfrm>
            <a:off x="5619308" y="3352800"/>
            <a:ext cx="542779" cy="930379"/>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9" name="AutoShape 6">
            <a:extLst>
              <a:ext uri="{FF2B5EF4-FFF2-40B4-BE49-F238E27FC236}">
                <a16:creationId xmlns:a16="http://schemas.microsoft.com/office/drawing/2014/main" id="{A264D1B0-BE28-BF23-7A98-200F26E51505}"/>
              </a:ext>
            </a:extLst>
          </p:cNvPr>
          <p:cNvCxnSpPr>
            <a:cxnSpLocks noChangeShapeType="1"/>
            <a:endCxn id="6" idx="1"/>
          </p:cNvCxnSpPr>
          <p:nvPr/>
        </p:nvCxnSpPr>
        <p:spPr bwMode="auto">
          <a:xfrm>
            <a:off x="5619308" y="3032125"/>
            <a:ext cx="542779" cy="1251054"/>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 name="AutoShape 6">
            <a:extLst>
              <a:ext uri="{FF2B5EF4-FFF2-40B4-BE49-F238E27FC236}">
                <a16:creationId xmlns:a16="http://schemas.microsoft.com/office/drawing/2014/main" id="{30536EF5-2DE8-843E-285F-53C9FE7A30CC}"/>
              </a:ext>
            </a:extLst>
          </p:cNvPr>
          <p:cNvCxnSpPr>
            <a:cxnSpLocks noChangeShapeType="1"/>
            <a:endCxn id="6" idx="1"/>
          </p:cNvCxnSpPr>
          <p:nvPr/>
        </p:nvCxnSpPr>
        <p:spPr bwMode="auto">
          <a:xfrm>
            <a:off x="5619308" y="2684206"/>
            <a:ext cx="542779" cy="1598973"/>
          </a:xfrm>
          <a:prstGeom prst="straightConnector1">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9547"/>
          </a:xfrm>
        </p:spPr>
        <p:txBody>
          <a:bodyPr>
            <a:normAutofit fontScale="90000"/>
          </a:bodyPr>
          <a:lstStyle/>
          <a:p>
            <a:r>
              <a:rPr dirty="0"/>
              <a:t>Two </a:t>
            </a:r>
            <a:r>
              <a:rPr lang="en-US" dirty="0"/>
              <a:t>important sampling distributions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4185"/>
                <a:ext cx="8229600" cy="1483544"/>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a:p>
              <a:p>
                <a:pPr lvl="1"/>
                <a:r>
                  <a:rPr lang="en-US" dirty="0"/>
                  <a:t>The sampling distribution under the null model</a:t>
                </a:r>
              </a:p>
              <a:p>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𝜇</m:t>
                            </m:r>
                          </m:e>
                        </m:acc>
                      </m:e>
                      <m:sub>
                        <m:r>
                          <a:rPr lang="en-US" b="0" i="1" smtClean="0">
                            <a:latin typeface="Cambria Math" panose="02040503050406030204" pitchFamily="18" charset="0"/>
                          </a:rPr>
                          <m:t>𝑀𝐿𝐸</m:t>
                        </m:r>
                      </m:sub>
                    </m:sSub>
                  </m:oMath>
                </a14:m>
                <a:endParaRPr lang="en-US" dirty="0"/>
              </a:p>
              <a:p>
                <a:pPr lvl="1"/>
                <a:r>
                  <a:rPr lang="en-US" dirty="0"/>
                  <a:t>The sampling distribution if the estimate is true</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4185"/>
                <a:ext cx="8229600" cy="1483544"/>
              </a:xfrm>
              <a:blipFill>
                <a:blip r:embed="rId2"/>
                <a:stretch>
                  <a:fillRect l="-815" t="-2058" b="-4938"/>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B630B1B2-62F6-63C9-BD61-75882631670E}"/>
              </a:ext>
            </a:extLst>
          </p:cNvPr>
          <p:cNvPicPr>
            <a:picLocks noChangeAspect="1"/>
          </p:cNvPicPr>
          <p:nvPr/>
        </p:nvPicPr>
        <p:blipFill>
          <a:blip r:embed="rId3"/>
          <a:stretch>
            <a:fillRect/>
          </a:stretch>
        </p:blipFill>
        <p:spPr>
          <a:xfrm>
            <a:off x="275191" y="3197276"/>
            <a:ext cx="3972344" cy="3195484"/>
          </a:xfrm>
          <a:prstGeom prst="rect">
            <a:avLst/>
          </a:prstGeom>
        </p:spPr>
      </p:pic>
      <p:pic>
        <p:nvPicPr>
          <p:cNvPr id="6" name="Picture 5">
            <a:extLst>
              <a:ext uri="{FF2B5EF4-FFF2-40B4-BE49-F238E27FC236}">
                <a16:creationId xmlns:a16="http://schemas.microsoft.com/office/drawing/2014/main" id="{10B60BD5-04FA-F3E5-759A-DF465D5438F4}"/>
              </a:ext>
            </a:extLst>
          </p:cNvPr>
          <p:cNvPicPr>
            <a:picLocks noChangeAspect="1"/>
          </p:cNvPicPr>
          <p:nvPr/>
        </p:nvPicPr>
        <p:blipFill>
          <a:blip r:embed="rId4"/>
          <a:srcRect/>
          <a:stretch/>
        </p:blipFill>
        <p:spPr>
          <a:xfrm>
            <a:off x="5083280" y="2567410"/>
            <a:ext cx="3372462" cy="406071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8315-1DBA-7D09-A4A9-C08DE3054A6A}"/>
              </a:ext>
            </a:extLst>
          </p:cNvPr>
          <p:cNvSpPr>
            <a:spLocks noGrp="1"/>
          </p:cNvSpPr>
          <p:nvPr>
            <p:ph type="title"/>
          </p:nvPr>
        </p:nvSpPr>
        <p:spPr/>
        <p:txBody>
          <a:bodyPr>
            <a:normAutofit fontScale="90000"/>
          </a:bodyPr>
          <a:lstStyle/>
          <a:p>
            <a:r>
              <a:rPr lang="en-US" dirty="0"/>
              <a:t>Using </a:t>
            </a:r>
            <a:r>
              <a:rPr lang="en-US" dirty="0" err="1">
                <a:latin typeface="Courier New" panose="02070309020205020404" pitchFamily="49" charset="0"/>
                <a:cs typeface="Courier New" panose="02070309020205020404" pitchFamily="49" charset="0"/>
              </a:rPr>
              <a:t>plot_bpv</a:t>
            </a:r>
            <a:r>
              <a:rPr lang="en-US" dirty="0">
                <a:latin typeface="Courier New" panose="02070309020205020404" pitchFamily="49" charset="0"/>
                <a:cs typeface="Courier New" panose="02070309020205020404" pitchFamily="49" charset="0"/>
              </a:rPr>
              <a:t> </a:t>
            </a:r>
            <a:r>
              <a:rPr lang="en-US" dirty="0"/>
              <a:t>to get the sampling distribution</a:t>
            </a:r>
            <a:endParaRPr lang="en-IL" dirty="0"/>
          </a:p>
        </p:txBody>
      </p:sp>
      <p:sp>
        <p:nvSpPr>
          <p:cNvPr id="5" name="TextBox 4">
            <a:extLst>
              <a:ext uri="{FF2B5EF4-FFF2-40B4-BE49-F238E27FC236}">
                <a16:creationId xmlns:a16="http://schemas.microsoft.com/office/drawing/2014/main" id="{4CE960BE-60AC-6057-8648-31CD97BCF2AC}"/>
              </a:ext>
            </a:extLst>
          </p:cNvPr>
          <p:cNvSpPr txBox="1"/>
          <p:nvPr/>
        </p:nvSpPr>
        <p:spPr>
          <a:xfrm>
            <a:off x="265471" y="1718560"/>
            <a:ext cx="8563897" cy="307777"/>
          </a:xfrm>
          <a:prstGeom prst="rect">
            <a:avLst/>
          </a:prstGeom>
          <a:noFill/>
        </p:spPr>
        <p:txBody>
          <a:bodyPr wrap="square">
            <a:spAutoFit/>
          </a:bodyPr>
          <a:lstStyle/>
          <a:p>
            <a:pPr>
              <a:buNone/>
            </a:pPr>
            <a:r>
              <a:rPr lang="en-US" sz="1400" b="0" dirty="0" err="1">
                <a:solidFill>
                  <a:srgbClr val="267F99"/>
                </a:solidFill>
                <a:effectLst/>
                <a:latin typeface="Consolas" panose="020B0609020204030204" pitchFamily="49" charset="0"/>
              </a:rPr>
              <a:t>az</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plot_bpv</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prior_pred_null</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kind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t_stat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t_stat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'mean'</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group</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'prior'</a:t>
            </a:r>
            <a:r>
              <a:rPr lang="en-US" sz="1400" b="0" dirty="0">
                <a:solidFill>
                  <a:srgbClr val="3B3B3B"/>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63A4700-A345-DCD3-99DD-CC1FC810CAF6}"/>
              </a:ext>
            </a:extLst>
          </p:cNvPr>
          <p:cNvSpPr txBox="1"/>
          <p:nvPr/>
        </p:nvSpPr>
        <p:spPr>
          <a:xfrm>
            <a:off x="265471" y="2073413"/>
            <a:ext cx="8878529" cy="307777"/>
          </a:xfrm>
          <a:prstGeom prst="rect">
            <a:avLst/>
          </a:prstGeom>
          <a:noFill/>
        </p:spPr>
        <p:txBody>
          <a:bodyPr wrap="square">
            <a:spAutoFit/>
          </a:bodyPr>
          <a:lstStyle/>
          <a:p>
            <a:pPr>
              <a:buNone/>
            </a:pPr>
            <a:r>
              <a:rPr lang="en-US" sz="1400" b="0" dirty="0" err="1">
                <a:solidFill>
                  <a:srgbClr val="267F99"/>
                </a:solidFill>
                <a:effectLst/>
                <a:latin typeface="Consolas" panose="020B0609020204030204" pitchFamily="49" charset="0"/>
              </a:rPr>
              <a:t>az</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plot_bpv</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prior_pred_mle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kind</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t_stat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t_stat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'mean'</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group</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'prior</a:t>
            </a:r>
            <a:r>
              <a:rPr lang="en-US" sz="1400" b="0" dirty="0">
                <a:solidFill>
                  <a:srgbClr val="3B3B3B"/>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24CFE6CC-7709-DE5D-46BA-122613C0FE31}"/>
              </a:ext>
            </a:extLst>
          </p:cNvPr>
          <p:cNvPicPr>
            <a:picLocks noChangeAspect="1"/>
          </p:cNvPicPr>
          <p:nvPr/>
        </p:nvPicPr>
        <p:blipFill>
          <a:blip r:embed="rId2"/>
          <a:srcRect/>
          <a:stretch/>
        </p:blipFill>
        <p:spPr>
          <a:xfrm>
            <a:off x="2864112" y="2327259"/>
            <a:ext cx="3743165" cy="4475206"/>
          </a:xfrm>
          <a:prstGeom prst="rect">
            <a:avLst/>
          </a:prstGeom>
        </p:spPr>
      </p:pic>
    </p:spTree>
    <p:extLst>
      <p:ext uri="{BB962C8B-B14F-4D97-AF65-F5344CB8AC3E}">
        <p14:creationId xmlns:p14="http://schemas.microsoft.com/office/powerpoint/2010/main" val="3075643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5233"/>
          </a:xfrm>
        </p:spPr>
        <p:txBody>
          <a:bodyPr>
            <a:noAutofit/>
          </a:bodyPr>
          <a:lstStyle/>
          <a:p>
            <a:r>
              <a:rPr lang="en-US" sz="3200" dirty="0"/>
              <a:t>Sampling distributions for hypothesis testing</a:t>
            </a:r>
            <a:endParaRPr sz="3200" dirty="0"/>
          </a:p>
        </p:txBody>
      </p:sp>
      <p:sp>
        <p:nvSpPr>
          <p:cNvPr id="3" name="Content Placeholder 2"/>
          <p:cNvSpPr>
            <a:spLocks noGrp="1"/>
          </p:cNvSpPr>
          <p:nvPr>
            <p:ph idx="1"/>
          </p:nvPr>
        </p:nvSpPr>
        <p:spPr>
          <a:xfrm>
            <a:off x="457200" y="1101214"/>
            <a:ext cx="8229600" cy="1130710"/>
          </a:xfrm>
        </p:spPr>
        <p:txBody>
          <a:bodyPr/>
          <a:lstStyle/>
          <a:p>
            <a:r>
              <a:rPr lang="en-US" dirty="0"/>
              <a:t>How easily could we get our data if null model is true?</a:t>
            </a:r>
            <a:endParaRPr dirty="0"/>
          </a:p>
        </p:txBody>
      </p:sp>
      <p:grpSp>
        <p:nvGrpSpPr>
          <p:cNvPr id="9" name="Group 8">
            <a:extLst>
              <a:ext uri="{FF2B5EF4-FFF2-40B4-BE49-F238E27FC236}">
                <a16:creationId xmlns:a16="http://schemas.microsoft.com/office/drawing/2014/main" id="{3A90EFD8-BD04-3BB7-B7C8-B0651A29BE79}"/>
              </a:ext>
            </a:extLst>
          </p:cNvPr>
          <p:cNvGrpSpPr/>
          <p:nvPr/>
        </p:nvGrpSpPr>
        <p:grpSpPr>
          <a:xfrm>
            <a:off x="457200" y="2394548"/>
            <a:ext cx="3733333" cy="4463451"/>
            <a:chOff x="457200" y="2394548"/>
            <a:chExt cx="3733333" cy="4463451"/>
          </a:xfrm>
        </p:grpSpPr>
        <p:pic>
          <p:nvPicPr>
            <p:cNvPr id="4" name="Picture 3">
              <a:extLst>
                <a:ext uri="{FF2B5EF4-FFF2-40B4-BE49-F238E27FC236}">
                  <a16:creationId xmlns:a16="http://schemas.microsoft.com/office/drawing/2014/main" id="{EC644A11-EB2C-9CEA-D86B-B6469A42918D}"/>
                </a:ext>
              </a:extLst>
            </p:cNvPr>
            <p:cNvPicPr>
              <a:picLocks noChangeAspect="1"/>
            </p:cNvPicPr>
            <p:nvPr/>
          </p:nvPicPr>
          <p:blipFill>
            <a:blip r:embed="rId2"/>
            <a:srcRect/>
            <a:stretch/>
          </p:blipFill>
          <p:spPr>
            <a:xfrm>
              <a:off x="457200" y="2394548"/>
              <a:ext cx="3733333" cy="4463451"/>
            </a:xfrm>
            <a:prstGeom prst="rect">
              <a:avLst/>
            </a:prstGeom>
          </p:spPr>
        </p:pic>
        <p:sp>
          <p:nvSpPr>
            <p:cNvPr id="5" name="Freeform: Shape 4">
              <a:extLst>
                <a:ext uri="{FF2B5EF4-FFF2-40B4-BE49-F238E27FC236}">
                  <a16:creationId xmlns:a16="http://schemas.microsoft.com/office/drawing/2014/main" id="{30311FAE-FAB0-177A-DDA7-77350DEF649D}"/>
                </a:ext>
              </a:extLst>
            </p:cNvPr>
            <p:cNvSpPr/>
            <p:nvPr/>
          </p:nvSpPr>
          <p:spPr>
            <a:xfrm>
              <a:off x="3156155" y="5781368"/>
              <a:ext cx="786580" cy="825909"/>
            </a:xfrm>
            <a:custGeom>
              <a:avLst/>
              <a:gdLst>
                <a:gd name="connsiteX0" fmla="*/ 0 w 786580"/>
                <a:gd name="connsiteY0" fmla="*/ 0 h 825909"/>
                <a:gd name="connsiteX1" fmla="*/ 186813 w 786580"/>
                <a:gd name="connsiteY1" fmla="*/ 452284 h 825909"/>
                <a:gd name="connsiteX2" fmla="*/ 245806 w 786580"/>
                <a:gd name="connsiteY2" fmla="*/ 432619 h 825909"/>
                <a:gd name="connsiteX3" fmla="*/ 285135 w 786580"/>
                <a:gd name="connsiteY3" fmla="*/ 432619 h 825909"/>
                <a:gd name="connsiteX4" fmla="*/ 353961 w 786580"/>
                <a:gd name="connsiteY4" fmla="*/ 530942 h 825909"/>
                <a:gd name="connsiteX5" fmla="*/ 452284 w 786580"/>
                <a:gd name="connsiteY5" fmla="*/ 589935 h 825909"/>
                <a:gd name="connsiteX6" fmla="*/ 491613 w 786580"/>
                <a:gd name="connsiteY6" fmla="*/ 589935 h 825909"/>
                <a:gd name="connsiteX7" fmla="*/ 560439 w 786580"/>
                <a:gd name="connsiteY7" fmla="*/ 589935 h 825909"/>
                <a:gd name="connsiteX8" fmla="*/ 589935 w 786580"/>
                <a:gd name="connsiteY8" fmla="*/ 639097 h 825909"/>
                <a:gd name="connsiteX9" fmla="*/ 727587 w 786580"/>
                <a:gd name="connsiteY9" fmla="*/ 589935 h 825909"/>
                <a:gd name="connsiteX10" fmla="*/ 786580 w 786580"/>
                <a:gd name="connsiteY10" fmla="*/ 550606 h 825909"/>
                <a:gd name="connsiteX11" fmla="*/ 786580 w 786580"/>
                <a:gd name="connsiteY11" fmla="*/ 825909 h 825909"/>
                <a:gd name="connsiteX12" fmla="*/ 0 w 786580"/>
                <a:gd name="connsiteY12" fmla="*/ 816077 h 825909"/>
                <a:gd name="connsiteX13" fmla="*/ 0 w 786580"/>
                <a:gd name="connsiteY13" fmla="*/ 806245 h 82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86580" h="825909">
                  <a:moveTo>
                    <a:pt x="0" y="0"/>
                  </a:moveTo>
                  <a:lnTo>
                    <a:pt x="186813" y="452284"/>
                  </a:lnTo>
                  <a:lnTo>
                    <a:pt x="245806" y="432619"/>
                  </a:lnTo>
                  <a:lnTo>
                    <a:pt x="285135" y="432619"/>
                  </a:lnTo>
                  <a:lnTo>
                    <a:pt x="353961" y="530942"/>
                  </a:lnTo>
                  <a:lnTo>
                    <a:pt x="452284" y="589935"/>
                  </a:lnTo>
                  <a:lnTo>
                    <a:pt x="491613" y="589935"/>
                  </a:lnTo>
                  <a:lnTo>
                    <a:pt x="560439" y="589935"/>
                  </a:lnTo>
                  <a:lnTo>
                    <a:pt x="589935" y="639097"/>
                  </a:lnTo>
                  <a:lnTo>
                    <a:pt x="727587" y="589935"/>
                  </a:lnTo>
                  <a:lnTo>
                    <a:pt x="786580" y="550606"/>
                  </a:lnTo>
                  <a:lnTo>
                    <a:pt x="786580" y="825909"/>
                  </a:lnTo>
                  <a:lnTo>
                    <a:pt x="0" y="816077"/>
                  </a:lnTo>
                  <a:lnTo>
                    <a:pt x="0" y="806245"/>
                  </a:lnTo>
                </a:path>
              </a:pathLst>
            </a:custGeom>
            <a:solidFill>
              <a:schemeClr val="accent2">
                <a:lumMod val="75000"/>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L"/>
            </a:p>
          </p:txBody>
        </p:sp>
        <p:sp>
          <p:nvSpPr>
            <p:cNvPr id="6" name="Freeform: Shape 5">
              <a:extLst>
                <a:ext uri="{FF2B5EF4-FFF2-40B4-BE49-F238E27FC236}">
                  <a16:creationId xmlns:a16="http://schemas.microsoft.com/office/drawing/2014/main" id="{121342A6-108A-04B3-C29F-EDA239F4175A}"/>
                </a:ext>
              </a:extLst>
            </p:cNvPr>
            <p:cNvSpPr/>
            <p:nvPr/>
          </p:nvSpPr>
          <p:spPr>
            <a:xfrm>
              <a:off x="686937" y="5964072"/>
              <a:ext cx="1557595" cy="650543"/>
            </a:xfrm>
            <a:custGeom>
              <a:avLst/>
              <a:gdLst>
                <a:gd name="connsiteX0" fmla="*/ 1555845 w 1557595"/>
                <a:gd name="connsiteY0" fmla="*/ 0 h 650543"/>
                <a:gd name="connsiteX1" fmla="*/ 1487606 w 1557595"/>
                <a:gd name="connsiteY1" fmla="*/ 136477 h 650543"/>
                <a:gd name="connsiteX2" fmla="*/ 1464860 w 1557595"/>
                <a:gd name="connsiteY2" fmla="*/ 163773 h 650543"/>
                <a:gd name="connsiteX3" fmla="*/ 1410269 w 1557595"/>
                <a:gd name="connsiteY3" fmla="*/ 177421 h 650543"/>
                <a:gd name="connsiteX4" fmla="*/ 1378424 w 1557595"/>
                <a:gd name="connsiteY4" fmla="*/ 181970 h 650543"/>
                <a:gd name="connsiteX5" fmla="*/ 1355678 w 1557595"/>
                <a:gd name="connsiteY5" fmla="*/ 236561 h 650543"/>
                <a:gd name="connsiteX6" fmla="*/ 1310185 w 1557595"/>
                <a:gd name="connsiteY6" fmla="*/ 350292 h 650543"/>
                <a:gd name="connsiteX7" fmla="*/ 1251045 w 1557595"/>
                <a:gd name="connsiteY7" fmla="*/ 427629 h 650543"/>
                <a:gd name="connsiteX8" fmla="*/ 1232848 w 1557595"/>
                <a:gd name="connsiteY8" fmla="*/ 441277 h 650543"/>
                <a:gd name="connsiteX9" fmla="*/ 1187356 w 1557595"/>
                <a:gd name="connsiteY9" fmla="*/ 441277 h 650543"/>
                <a:gd name="connsiteX10" fmla="*/ 1155511 w 1557595"/>
                <a:gd name="connsiteY10" fmla="*/ 423080 h 650543"/>
                <a:gd name="connsiteX11" fmla="*/ 1078173 w 1557595"/>
                <a:gd name="connsiteY11" fmla="*/ 382137 h 650543"/>
                <a:gd name="connsiteX12" fmla="*/ 1032681 w 1557595"/>
                <a:gd name="connsiteY12" fmla="*/ 373038 h 650543"/>
                <a:gd name="connsiteX13" fmla="*/ 1005385 w 1557595"/>
                <a:gd name="connsiteY13" fmla="*/ 395785 h 650543"/>
                <a:gd name="connsiteX14" fmla="*/ 955344 w 1557595"/>
                <a:gd name="connsiteY14" fmla="*/ 404883 h 650543"/>
                <a:gd name="connsiteX15" fmla="*/ 937147 w 1557595"/>
                <a:gd name="connsiteY15" fmla="*/ 413982 h 650543"/>
                <a:gd name="connsiteX16" fmla="*/ 900753 w 1557595"/>
                <a:gd name="connsiteY16" fmla="*/ 413982 h 650543"/>
                <a:gd name="connsiteX17" fmla="*/ 900753 w 1557595"/>
                <a:gd name="connsiteY17" fmla="*/ 413982 h 650543"/>
                <a:gd name="connsiteX18" fmla="*/ 841612 w 1557595"/>
                <a:gd name="connsiteY18" fmla="*/ 391235 h 650543"/>
                <a:gd name="connsiteX19" fmla="*/ 823415 w 1557595"/>
                <a:gd name="connsiteY19" fmla="*/ 386686 h 650543"/>
                <a:gd name="connsiteX20" fmla="*/ 791570 w 1557595"/>
                <a:gd name="connsiteY20" fmla="*/ 395785 h 650543"/>
                <a:gd name="connsiteX21" fmla="*/ 755176 w 1557595"/>
                <a:gd name="connsiteY21" fmla="*/ 413982 h 650543"/>
                <a:gd name="connsiteX22" fmla="*/ 668741 w 1557595"/>
                <a:gd name="connsiteY22" fmla="*/ 432179 h 650543"/>
                <a:gd name="connsiteX23" fmla="*/ 595953 w 1557595"/>
                <a:gd name="connsiteY23" fmla="*/ 441277 h 650543"/>
                <a:gd name="connsiteX24" fmla="*/ 486770 w 1557595"/>
                <a:gd name="connsiteY24" fmla="*/ 432179 h 650543"/>
                <a:gd name="connsiteX25" fmla="*/ 454926 w 1557595"/>
                <a:gd name="connsiteY25" fmla="*/ 423080 h 650543"/>
                <a:gd name="connsiteX26" fmla="*/ 409433 w 1557595"/>
                <a:gd name="connsiteY26" fmla="*/ 413982 h 650543"/>
                <a:gd name="connsiteX27" fmla="*/ 377588 w 1557595"/>
                <a:gd name="connsiteY27" fmla="*/ 427629 h 650543"/>
                <a:gd name="connsiteX28" fmla="*/ 327547 w 1557595"/>
                <a:gd name="connsiteY28" fmla="*/ 450376 h 650543"/>
                <a:gd name="connsiteX29" fmla="*/ 286603 w 1557595"/>
                <a:gd name="connsiteY29" fmla="*/ 454925 h 650543"/>
                <a:gd name="connsiteX30" fmla="*/ 204717 w 1557595"/>
                <a:gd name="connsiteY30" fmla="*/ 473122 h 650543"/>
                <a:gd name="connsiteX31" fmla="*/ 136478 w 1557595"/>
                <a:gd name="connsiteY31" fmla="*/ 473122 h 650543"/>
                <a:gd name="connsiteX32" fmla="*/ 81887 w 1557595"/>
                <a:gd name="connsiteY32" fmla="*/ 450376 h 650543"/>
                <a:gd name="connsiteX33" fmla="*/ 40944 w 1557595"/>
                <a:gd name="connsiteY33" fmla="*/ 423080 h 650543"/>
                <a:gd name="connsiteX34" fmla="*/ 4550 w 1557595"/>
                <a:gd name="connsiteY34" fmla="*/ 413982 h 650543"/>
                <a:gd name="connsiteX35" fmla="*/ 0 w 1557595"/>
                <a:gd name="connsiteY35" fmla="*/ 650543 h 650543"/>
                <a:gd name="connsiteX36" fmla="*/ 1555845 w 1557595"/>
                <a:gd name="connsiteY36" fmla="*/ 636895 h 650543"/>
                <a:gd name="connsiteX37" fmla="*/ 1555845 w 1557595"/>
                <a:gd name="connsiteY37" fmla="*/ 0 h 65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57595" h="650543">
                  <a:moveTo>
                    <a:pt x="1555845" y="0"/>
                  </a:moveTo>
                  <a:lnTo>
                    <a:pt x="1487606" y="136477"/>
                  </a:lnTo>
                  <a:lnTo>
                    <a:pt x="1464860" y="163773"/>
                  </a:lnTo>
                  <a:lnTo>
                    <a:pt x="1410269" y="177421"/>
                  </a:lnTo>
                  <a:lnTo>
                    <a:pt x="1378424" y="181970"/>
                  </a:lnTo>
                  <a:lnTo>
                    <a:pt x="1355678" y="236561"/>
                  </a:lnTo>
                  <a:lnTo>
                    <a:pt x="1310185" y="350292"/>
                  </a:lnTo>
                  <a:lnTo>
                    <a:pt x="1251045" y="427629"/>
                  </a:lnTo>
                  <a:lnTo>
                    <a:pt x="1232848" y="441277"/>
                  </a:lnTo>
                  <a:lnTo>
                    <a:pt x="1187356" y="441277"/>
                  </a:lnTo>
                  <a:lnTo>
                    <a:pt x="1155511" y="423080"/>
                  </a:lnTo>
                  <a:lnTo>
                    <a:pt x="1078173" y="382137"/>
                  </a:lnTo>
                  <a:lnTo>
                    <a:pt x="1032681" y="373038"/>
                  </a:lnTo>
                  <a:lnTo>
                    <a:pt x="1005385" y="395785"/>
                  </a:lnTo>
                  <a:lnTo>
                    <a:pt x="955344" y="404883"/>
                  </a:lnTo>
                  <a:lnTo>
                    <a:pt x="937147" y="413982"/>
                  </a:lnTo>
                  <a:lnTo>
                    <a:pt x="900753" y="413982"/>
                  </a:lnTo>
                  <a:lnTo>
                    <a:pt x="900753" y="413982"/>
                  </a:lnTo>
                  <a:lnTo>
                    <a:pt x="841612" y="391235"/>
                  </a:lnTo>
                  <a:lnTo>
                    <a:pt x="823415" y="386686"/>
                  </a:lnTo>
                  <a:lnTo>
                    <a:pt x="791570" y="395785"/>
                  </a:lnTo>
                  <a:lnTo>
                    <a:pt x="755176" y="413982"/>
                  </a:lnTo>
                  <a:lnTo>
                    <a:pt x="668741" y="432179"/>
                  </a:lnTo>
                  <a:lnTo>
                    <a:pt x="595953" y="441277"/>
                  </a:lnTo>
                  <a:lnTo>
                    <a:pt x="486770" y="432179"/>
                  </a:lnTo>
                  <a:lnTo>
                    <a:pt x="454926" y="423080"/>
                  </a:lnTo>
                  <a:lnTo>
                    <a:pt x="409433" y="413982"/>
                  </a:lnTo>
                  <a:lnTo>
                    <a:pt x="377588" y="427629"/>
                  </a:lnTo>
                  <a:lnTo>
                    <a:pt x="327547" y="450376"/>
                  </a:lnTo>
                  <a:lnTo>
                    <a:pt x="286603" y="454925"/>
                  </a:lnTo>
                  <a:lnTo>
                    <a:pt x="204717" y="473122"/>
                  </a:lnTo>
                  <a:lnTo>
                    <a:pt x="136478" y="473122"/>
                  </a:lnTo>
                  <a:lnTo>
                    <a:pt x="81887" y="450376"/>
                  </a:lnTo>
                  <a:lnTo>
                    <a:pt x="40944" y="423080"/>
                  </a:lnTo>
                  <a:lnTo>
                    <a:pt x="4550" y="413982"/>
                  </a:lnTo>
                  <a:cubicBezTo>
                    <a:pt x="3033" y="492836"/>
                    <a:pt x="1517" y="571689"/>
                    <a:pt x="0" y="650543"/>
                  </a:cubicBezTo>
                  <a:lnTo>
                    <a:pt x="1555845" y="636895"/>
                  </a:lnTo>
                  <a:cubicBezTo>
                    <a:pt x="1557361" y="423080"/>
                    <a:pt x="1558878" y="209265"/>
                    <a:pt x="1555845" y="0"/>
                  </a:cubicBezTo>
                  <a:close/>
                </a:path>
              </a:pathLst>
            </a:custGeom>
            <a:solidFill>
              <a:schemeClr val="accent2">
                <a:lumMod val="75000"/>
                <a:alpha val="2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L"/>
            </a:p>
          </p:txBody>
        </p:sp>
      </p:grpSp>
      <p:sp>
        <p:nvSpPr>
          <p:cNvPr id="7" name="TextBox 6">
            <a:extLst>
              <a:ext uri="{FF2B5EF4-FFF2-40B4-BE49-F238E27FC236}">
                <a16:creationId xmlns:a16="http://schemas.microsoft.com/office/drawing/2014/main" id="{218CBE93-5AAE-5C3E-AC5A-F6A5D85DE2BC}"/>
              </a:ext>
            </a:extLst>
          </p:cNvPr>
          <p:cNvSpPr txBox="1"/>
          <p:nvPr/>
        </p:nvSpPr>
        <p:spPr>
          <a:xfrm>
            <a:off x="4943475" y="2647950"/>
            <a:ext cx="3914775" cy="2585323"/>
          </a:xfrm>
          <a:prstGeom prst="rect">
            <a:avLst/>
          </a:prstGeom>
          <a:noFill/>
        </p:spPr>
        <p:txBody>
          <a:bodyPr wrap="square" rtlCol="0">
            <a:spAutoFit/>
          </a:bodyPr>
          <a:lstStyle/>
          <a:p>
            <a:pPr marL="342900" indent="-342900">
              <a:buAutoNum type="arabicPeriod"/>
            </a:pPr>
            <a:r>
              <a:rPr lang="en-US" dirty="0"/>
              <a:t>If null model is true and we repeat experiment</a:t>
            </a:r>
          </a:p>
          <a:p>
            <a:pPr marL="800100" lvl="1" indent="-342900">
              <a:buFont typeface="Arial" panose="020B0604020202020204" pitchFamily="34" charset="0"/>
              <a:buChar char="•"/>
            </a:pPr>
            <a:r>
              <a:rPr lang="en-US" dirty="0"/>
              <a:t>How often will sample mean be further from 0 than my sample mean?</a:t>
            </a:r>
          </a:p>
          <a:p>
            <a:pPr marL="800100" lvl="1" indent="-342900">
              <a:buFont typeface="Arial" panose="020B0604020202020204" pitchFamily="34" charset="0"/>
              <a:buChar char="•"/>
            </a:pPr>
            <a:r>
              <a:rPr lang="en-US" dirty="0"/>
              <a:t>Consider positive and negative values</a:t>
            </a:r>
          </a:p>
          <a:p>
            <a:pPr marL="342900" indent="-342900">
              <a:buAutoNum type="arabicPeriod"/>
            </a:pPr>
            <a:r>
              <a:rPr lang="en-US" dirty="0"/>
              <a:t>Called the frequentist p value</a:t>
            </a:r>
          </a:p>
          <a:p>
            <a:pPr marL="800100" lvl="1" indent="-342900">
              <a:buFont typeface="Arial" panose="020B0604020202020204" pitchFamily="34" charset="0"/>
              <a:buChar char="•"/>
            </a:pPr>
            <a:r>
              <a:rPr lang="en-US" dirty="0"/>
              <a:t>Or just the p value</a:t>
            </a:r>
            <a:endParaRPr lang="en-IL" dirty="0"/>
          </a:p>
        </p:txBody>
      </p:sp>
      <p:sp>
        <p:nvSpPr>
          <p:cNvPr id="8" name="TextBox 7">
            <a:extLst>
              <a:ext uri="{FF2B5EF4-FFF2-40B4-BE49-F238E27FC236}">
                <a16:creationId xmlns:a16="http://schemas.microsoft.com/office/drawing/2014/main" id="{1B39C0DF-1AD1-4C91-5188-877A89B6E50B}"/>
              </a:ext>
            </a:extLst>
          </p:cNvPr>
          <p:cNvSpPr txBox="1"/>
          <p:nvPr/>
        </p:nvSpPr>
        <p:spPr>
          <a:xfrm>
            <a:off x="4705350" y="5781368"/>
            <a:ext cx="3456716" cy="400110"/>
          </a:xfrm>
          <a:prstGeom prst="rect">
            <a:avLst/>
          </a:prstGeom>
          <a:noFill/>
        </p:spPr>
        <p:txBody>
          <a:bodyPr wrap="none" rtlCol="0">
            <a:spAutoFit/>
          </a:bodyPr>
          <a:lstStyle/>
          <a:p>
            <a:r>
              <a:rPr lang="en-US" sz="2000" b="1" dirty="0"/>
              <a:t>If p&lt;0.05, reject the null model</a:t>
            </a:r>
            <a:endParaRPr lang="en-IL"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6BA2-D94A-17A6-9E73-1B73448CB40D}"/>
              </a:ext>
            </a:extLst>
          </p:cNvPr>
          <p:cNvSpPr>
            <a:spLocks noGrp="1"/>
          </p:cNvSpPr>
          <p:nvPr>
            <p:ph type="title"/>
          </p:nvPr>
        </p:nvSpPr>
        <p:spPr/>
        <p:txBody>
          <a:bodyPr>
            <a:noAutofit/>
          </a:bodyPr>
          <a:lstStyle/>
          <a:p>
            <a:r>
              <a:rPr lang="en-US" sz="3600" dirty="0"/>
              <a:t>Frequentist p value is like Bayesian p value</a:t>
            </a:r>
            <a:endParaRPr lang="en-IL" sz="3600" dirty="0"/>
          </a:p>
        </p:txBody>
      </p:sp>
      <p:sp>
        <p:nvSpPr>
          <p:cNvPr id="4" name="Text Placeholder 3">
            <a:extLst>
              <a:ext uri="{FF2B5EF4-FFF2-40B4-BE49-F238E27FC236}">
                <a16:creationId xmlns:a16="http://schemas.microsoft.com/office/drawing/2014/main" id="{1F4CB254-4457-E880-2F5D-B1E23F1D6C60}"/>
              </a:ext>
            </a:extLst>
          </p:cNvPr>
          <p:cNvSpPr>
            <a:spLocks noGrp="1"/>
          </p:cNvSpPr>
          <p:nvPr>
            <p:ph type="body" idx="1"/>
          </p:nvPr>
        </p:nvSpPr>
        <p:spPr/>
        <p:txBody>
          <a:bodyPr/>
          <a:lstStyle/>
          <a:p>
            <a:r>
              <a:rPr lang="en-US" dirty="0"/>
              <a:t>Bayesian p value</a:t>
            </a:r>
            <a:endParaRPr lang="en-IL"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97FC349-E298-8631-7AB0-5CACAF5B707D}"/>
                  </a:ext>
                </a:extLst>
              </p:cNvPr>
              <p:cNvSpPr>
                <a:spLocks noGrp="1"/>
              </p:cNvSpPr>
              <p:nvPr>
                <p:ph sz="half" idx="2"/>
              </p:nvPr>
            </p:nvSpPr>
            <p:spPr/>
            <p:txBody>
              <a:bodyPr/>
              <a:lstStyle/>
              <a:p>
                <a:r>
                  <a:rPr lang="en-US" dirty="0"/>
                  <a:t>Calculate using posterior</a:t>
                </a:r>
              </a:p>
              <a:p>
                <a:r>
                  <a:rPr lang="en-US" dirty="0"/>
                  <a:t>To test model fit</a:t>
                </a:r>
              </a:p>
              <a:p>
                <a:r>
                  <a:rPr lang="en-US" dirty="0"/>
                  <a:t>Succeed 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oMath>
                </a14:m>
                <a:endParaRPr lang="en-IL" dirty="0"/>
              </a:p>
            </p:txBody>
          </p:sp>
        </mc:Choice>
        <mc:Fallback xmlns="">
          <p:sp>
            <p:nvSpPr>
              <p:cNvPr id="5" name="Content Placeholder 4">
                <a:extLst>
                  <a:ext uri="{FF2B5EF4-FFF2-40B4-BE49-F238E27FC236}">
                    <a16:creationId xmlns:a16="http://schemas.microsoft.com/office/drawing/2014/main" id="{D97FC349-E298-8631-7AB0-5CACAF5B707D}"/>
                  </a:ext>
                </a:extLst>
              </p:cNvPr>
              <p:cNvSpPr>
                <a:spLocks noGrp="1" noRot="1" noChangeAspect="1" noMove="1" noResize="1" noEditPoints="1" noAdjustHandles="1" noChangeArrowheads="1" noChangeShapeType="1" noTextEdit="1"/>
              </p:cNvSpPr>
              <p:nvPr>
                <p:ph sz="half" idx="2"/>
              </p:nvPr>
            </p:nvSpPr>
            <p:spPr>
              <a:blipFill>
                <a:blip r:embed="rId2"/>
                <a:stretch>
                  <a:fillRect l="-1961" t="-1235"/>
                </a:stretch>
              </a:blipFill>
            </p:spPr>
            <p:txBody>
              <a:bodyPr/>
              <a:lstStyle/>
              <a:p>
                <a:r>
                  <a:rPr lang="en-IL">
                    <a:noFill/>
                  </a:rPr>
                  <a:t> </a:t>
                </a:r>
              </a:p>
            </p:txBody>
          </p:sp>
        </mc:Fallback>
      </mc:AlternateContent>
      <p:sp>
        <p:nvSpPr>
          <p:cNvPr id="6" name="Text Placeholder 5">
            <a:extLst>
              <a:ext uri="{FF2B5EF4-FFF2-40B4-BE49-F238E27FC236}">
                <a16:creationId xmlns:a16="http://schemas.microsoft.com/office/drawing/2014/main" id="{3CA96792-910C-2386-1251-77438790FAFF}"/>
              </a:ext>
            </a:extLst>
          </p:cNvPr>
          <p:cNvSpPr>
            <a:spLocks noGrp="1"/>
          </p:cNvSpPr>
          <p:nvPr>
            <p:ph type="body" sz="quarter" idx="3"/>
          </p:nvPr>
        </p:nvSpPr>
        <p:spPr/>
        <p:txBody>
          <a:bodyPr/>
          <a:lstStyle/>
          <a:p>
            <a:r>
              <a:rPr lang="en-US" dirty="0"/>
              <a:t>Frequentist p value</a:t>
            </a:r>
            <a:endParaRPr lang="en-IL"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32E547F-3F19-AC8A-09B1-3AB975AA6B37}"/>
                  </a:ext>
                </a:extLst>
              </p:cNvPr>
              <p:cNvSpPr>
                <a:spLocks noGrp="1"/>
              </p:cNvSpPr>
              <p:nvPr>
                <p:ph sz="quarter" idx="4"/>
              </p:nvPr>
            </p:nvSpPr>
            <p:spPr/>
            <p:txBody>
              <a:bodyPr/>
              <a:lstStyle/>
              <a:p>
                <a:r>
                  <a:rPr lang="en-US" dirty="0"/>
                  <a:t>Calculate using a prior</a:t>
                </a:r>
              </a:p>
              <a:p>
                <a:pPr lvl="1"/>
                <a:r>
                  <a:rPr lang="en-US" dirty="0"/>
                  <a:t>Sharp around a null model</a:t>
                </a:r>
              </a:p>
              <a:p>
                <a:r>
                  <a:rPr lang="en-US" dirty="0"/>
                  <a:t>To reject the null model</a:t>
                </a:r>
              </a:p>
              <a:p>
                <a:r>
                  <a:rPr lang="en-US" dirty="0"/>
                  <a:t>Succeed 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05</m:t>
                    </m:r>
                  </m:oMath>
                </a14:m>
                <a:endParaRPr lang="en-IL" dirty="0"/>
              </a:p>
            </p:txBody>
          </p:sp>
        </mc:Choice>
        <mc:Fallback xmlns="">
          <p:sp>
            <p:nvSpPr>
              <p:cNvPr id="7" name="Content Placeholder 6">
                <a:extLst>
                  <a:ext uri="{FF2B5EF4-FFF2-40B4-BE49-F238E27FC236}">
                    <a16:creationId xmlns:a16="http://schemas.microsoft.com/office/drawing/2014/main" id="{132E547F-3F19-AC8A-09B1-3AB975AA6B37}"/>
                  </a:ext>
                </a:extLst>
              </p:cNvPr>
              <p:cNvSpPr>
                <a:spLocks noGrp="1" noRot="1" noChangeAspect="1" noMove="1" noResize="1" noEditPoints="1" noAdjustHandles="1" noChangeArrowheads="1" noChangeShapeType="1" noTextEdit="1"/>
              </p:cNvSpPr>
              <p:nvPr>
                <p:ph sz="quarter" idx="4"/>
              </p:nvPr>
            </p:nvSpPr>
            <p:spPr>
              <a:blipFill>
                <a:blip r:embed="rId3"/>
                <a:stretch>
                  <a:fillRect l="-2112" t="-1235"/>
                </a:stretch>
              </a:blipFill>
            </p:spPr>
            <p:txBody>
              <a:bodyPr/>
              <a:lstStyle/>
              <a:p>
                <a:r>
                  <a:rPr lang="en-IL">
                    <a:noFill/>
                  </a:rPr>
                  <a:t> </a:t>
                </a:r>
              </a:p>
            </p:txBody>
          </p:sp>
        </mc:Fallback>
      </mc:AlternateContent>
      <p:pic>
        <p:nvPicPr>
          <p:cNvPr id="12" name="Picture 11">
            <a:extLst>
              <a:ext uri="{FF2B5EF4-FFF2-40B4-BE49-F238E27FC236}">
                <a16:creationId xmlns:a16="http://schemas.microsoft.com/office/drawing/2014/main" id="{78FA6BA7-59B0-8BD6-35CD-D5C9065B5721}"/>
              </a:ext>
            </a:extLst>
          </p:cNvPr>
          <p:cNvPicPr>
            <a:picLocks noChangeAspect="1"/>
          </p:cNvPicPr>
          <p:nvPr/>
        </p:nvPicPr>
        <p:blipFill>
          <a:blip r:embed="rId4"/>
          <a:stretch>
            <a:fillRect/>
          </a:stretch>
        </p:blipFill>
        <p:spPr>
          <a:xfrm>
            <a:off x="5570375" y="4106509"/>
            <a:ext cx="2070811" cy="2476853"/>
          </a:xfrm>
          <a:prstGeom prst="rect">
            <a:avLst/>
          </a:prstGeom>
        </p:spPr>
      </p:pic>
      <p:pic>
        <p:nvPicPr>
          <p:cNvPr id="13" name="Picture 12">
            <a:extLst>
              <a:ext uri="{FF2B5EF4-FFF2-40B4-BE49-F238E27FC236}">
                <a16:creationId xmlns:a16="http://schemas.microsoft.com/office/drawing/2014/main" id="{241BDD58-86E9-ED11-AE00-2D41A26FE8B8}"/>
              </a:ext>
            </a:extLst>
          </p:cNvPr>
          <p:cNvPicPr>
            <a:picLocks noChangeAspect="1"/>
          </p:cNvPicPr>
          <p:nvPr/>
        </p:nvPicPr>
        <p:blipFill>
          <a:blip r:embed="rId5"/>
          <a:stretch>
            <a:fillRect/>
          </a:stretch>
        </p:blipFill>
        <p:spPr>
          <a:xfrm>
            <a:off x="558372" y="4106509"/>
            <a:ext cx="2974549" cy="2659416"/>
          </a:xfrm>
          <a:prstGeom prst="rect">
            <a:avLst/>
          </a:prstGeom>
        </p:spPr>
      </p:pic>
    </p:spTree>
    <p:extLst>
      <p:ext uri="{BB962C8B-B14F-4D97-AF65-F5344CB8AC3E}">
        <p14:creationId xmlns:p14="http://schemas.microsoft.com/office/powerpoint/2010/main" val="3683712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ACD3A-AD77-26BE-30AC-A45C6F02E00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36A2B5C-E5D8-D0A6-B00B-05C498EFB8DF}"/>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6D380B61-A28B-04DF-8C27-726A36648057}"/>
              </a:ext>
            </a:extLst>
          </p:cNvPr>
          <p:cNvSpPr>
            <a:spLocks noGrp="1"/>
          </p:cNvSpPr>
          <p:nvPr>
            <p:ph type="body" idx="1"/>
          </p:nvPr>
        </p:nvSpPr>
        <p:spPr/>
        <p:txBody>
          <a:bodyPr>
            <a:normAutofit/>
          </a:bodyPr>
          <a:lstStyle/>
          <a:p>
            <a:pPr algn="ctr"/>
            <a:r>
              <a:rPr lang="en-US" sz="5400" dirty="0"/>
              <a:t>8F The Confidence Interval</a:t>
            </a:r>
            <a:endParaRPr lang="en-IL" sz="5400" dirty="0"/>
          </a:p>
        </p:txBody>
      </p:sp>
      <p:sp>
        <p:nvSpPr>
          <p:cNvPr id="4" name="Footer Placeholder 3">
            <a:extLst>
              <a:ext uri="{FF2B5EF4-FFF2-40B4-BE49-F238E27FC236}">
                <a16:creationId xmlns:a16="http://schemas.microsoft.com/office/drawing/2014/main" id="{50673AA8-0A06-DD28-7DDE-F6B71FE8B6FF}"/>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630C89BF-34D4-1C91-F78F-234F18DD8BA0}"/>
              </a:ext>
            </a:extLst>
          </p:cNvPr>
          <p:cNvSpPr>
            <a:spLocks noGrp="1"/>
          </p:cNvSpPr>
          <p:nvPr>
            <p:ph type="sldNum" sz="quarter" idx="12"/>
          </p:nvPr>
        </p:nvSpPr>
        <p:spPr/>
        <p:txBody>
          <a:bodyPr/>
          <a:lstStyle/>
          <a:p>
            <a:pPr>
              <a:defRPr/>
            </a:pPr>
            <a:fld id="{3469EAC8-EFAD-49DA-A425-6225312A328A}" type="slidenum">
              <a:rPr lang="he-IL" altLang="en-US" smtClean="0"/>
              <a:pPr>
                <a:defRPr/>
              </a:pPr>
              <a:t>39</a:t>
            </a:fld>
            <a:r>
              <a:rPr lang="en-US" altLang="en-US"/>
              <a:t> /  72</a:t>
            </a:r>
          </a:p>
        </p:txBody>
      </p:sp>
    </p:spTree>
    <p:extLst>
      <p:ext uri="{BB962C8B-B14F-4D97-AF65-F5344CB8AC3E}">
        <p14:creationId xmlns:p14="http://schemas.microsoft.com/office/powerpoint/2010/main" val="87194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fontScale="92500" lnSpcReduction="10000"/>
          </a:bodyPr>
          <a:lstStyle/>
          <a:p>
            <a:pPr algn="ctr"/>
            <a:r>
              <a:rPr lang="en-US" sz="5400" dirty="0"/>
              <a:t>8A Review of Bayesian Framing</a:t>
            </a:r>
            <a:endParaRPr lang="en-IL" sz="5400" dirty="0"/>
          </a:p>
        </p:txBody>
      </p:sp>
      <p:sp>
        <p:nvSpPr>
          <p:cNvPr id="4" name="Footer Placeholder 3">
            <a:extLst>
              <a:ext uri="{FF2B5EF4-FFF2-40B4-BE49-F238E27FC236}">
                <a16:creationId xmlns:a16="http://schemas.microsoft.com/office/drawing/2014/main" id="{02D08107-1062-6438-39DF-3EC98E8B4726}"/>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4</a:t>
            </a:fld>
            <a:r>
              <a:rPr lang="en-US" altLang="en-US"/>
              <a:t> /  72</a:t>
            </a:r>
          </a:p>
        </p:txBody>
      </p:sp>
    </p:spTree>
    <p:extLst>
      <p:ext uri="{BB962C8B-B14F-4D97-AF65-F5344CB8AC3E}">
        <p14:creationId xmlns:p14="http://schemas.microsoft.com/office/powerpoint/2010/main" val="324436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Bayesian HDI</a:t>
            </a:r>
            <a:endParaRPr lang="en-GB" dirty="0"/>
          </a:p>
        </p:txBody>
      </p:sp>
      <p:sp>
        <p:nvSpPr>
          <p:cNvPr id="3" name="Content Placeholder 2"/>
          <p:cNvSpPr>
            <a:spLocks noGrp="1"/>
          </p:cNvSpPr>
          <p:nvPr>
            <p:ph idx="1"/>
          </p:nvPr>
        </p:nvSpPr>
        <p:spPr>
          <a:xfrm>
            <a:off x="628650" y="2226469"/>
            <a:ext cx="7886700" cy="764381"/>
          </a:xfrm>
        </p:spPr>
        <p:txBody>
          <a:bodyPr>
            <a:normAutofit fontScale="85000" lnSpcReduction="20000"/>
          </a:bodyPr>
          <a:lstStyle/>
          <a:p>
            <a:r>
              <a:rPr lang="en-US"/>
              <a:t>An interval of largest values that contains 95% of the probability</a:t>
            </a:r>
            <a:endParaRPr lang="en-GB"/>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4419" y="3988931"/>
            <a:ext cx="4050457" cy="1659499"/>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2846" y="4041088"/>
            <a:ext cx="4041314" cy="1718930"/>
          </a:xfrm>
          <a:prstGeom prst="rect">
            <a:avLst/>
          </a:prstGeom>
        </p:spPr>
      </p:pic>
      <p:graphicFrame>
        <p:nvGraphicFramePr>
          <p:cNvPr id="6" name="Object 5"/>
          <p:cNvGraphicFramePr>
            <a:graphicFrameLocks noChangeAspect="1"/>
          </p:cNvGraphicFramePr>
          <p:nvPr/>
        </p:nvGraphicFramePr>
        <p:xfrm>
          <a:off x="2582088" y="2680029"/>
          <a:ext cx="3721515" cy="437825"/>
        </p:xfrm>
        <a:graphic>
          <a:graphicData uri="http://schemas.openxmlformats.org/presentationml/2006/ole">
            <mc:AlternateContent xmlns:mc="http://schemas.openxmlformats.org/markup-compatibility/2006">
              <mc:Choice xmlns:v="urn:schemas-microsoft-com:vml" Requires="v">
                <p:oleObj name="Equation" r:id="rId4" imgW="2158920" imgH="253800" progId="Equation.DSMT4">
                  <p:embed/>
                </p:oleObj>
              </mc:Choice>
              <mc:Fallback>
                <p:oleObj name="Equation" r:id="rId4" imgW="2158920" imgH="253800" progId="Equation.DSMT4">
                  <p:embed/>
                  <p:pic>
                    <p:nvPicPr>
                      <p:cNvPr id="6" name="Object 5"/>
                      <p:cNvPicPr/>
                      <p:nvPr/>
                    </p:nvPicPr>
                    <p:blipFill>
                      <a:blip r:embed="rId5"/>
                      <a:stretch>
                        <a:fillRect/>
                      </a:stretch>
                    </p:blipFill>
                    <p:spPr>
                      <a:xfrm>
                        <a:off x="2582088" y="2680029"/>
                        <a:ext cx="3721515" cy="437825"/>
                      </a:xfrm>
                      <a:prstGeom prst="rect">
                        <a:avLst/>
                      </a:prstGeom>
                    </p:spPr>
                  </p:pic>
                </p:oleObj>
              </mc:Fallback>
            </mc:AlternateContent>
          </a:graphicData>
        </a:graphic>
      </p:graphicFrame>
      <p:graphicFrame>
        <p:nvGraphicFramePr>
          <p:cNvPr id="7" name="Object 6"/>
          <p:cNvGraphicFramePr>
            <a:graphicFrameLocks noChangeAspect="1"/>
          </p:cNvGraphicFramePr>
          <p:nvPr/>
        </p:nvGraphicFramePr>
        <p:xfrm>
          <a:off x="3282582" y="3170011"/>
          <a:ext cx="2320528" cy="766763"/>
        </p:xfrm>
        <a:graphic>
          <a:graphicData uri="http://schemas.openxmlformats.org/presentationml/2006/ole">
            <mc:AlternateContent xmlns:mc="http://schemas.openxmlformats.org/markup-compatibility/2006">
              <mc:Choice xmlns:v="urn:schemas-microsoft-com:vml" Requires="v">
                <p:oleObj name="Equation" r:id="rId6" imgW="1346040" imgH="444240" progId="Equation.DSMT4">
                  <p:embed/>
                </p:oleObj>
              </mc:Choice>
              <mc:Fallback>
                <p:oleObj name="Equation" r:id="rId6" imgW="1346040" imgH="444240" progId="Equation.DSMT4">
                  <p:embed/>
                  <p:pic>
                    <p:nvPicPr>
                      <p:cNvPr id="7" name="Object 6"/>
                      <p:cNvPicPr/>
                      <p:nvPr/>
                    </p:nvPicPr>
                    <p:blipFill>
                      <a:blip r:embed="rId7"/>
                      <a:stretch>
                        <a:fillRect/>
                      </a:stretch>
                    </p:blipFill>
                    <p:spPr>
                      <a:xfrm>
                        <a:off x="3282582" y="3170011"/>
                        <a:ext cx="2320528" cy="766763"/>
                      </a:xfrm>
                      <a:prstGeom prst="rect">
                        <a:avLst/>
                      </a:prstGeom>
                    </p:spPr>
                  </p:pic>
                </p:oleObj>
              </mc:Fallback>
            </mc:AlternateContent>
          </a:graphicData>
        </a:graphic>
      </p:graphicFrame>
    </p:spTree>
    <p:extLst>
      <p:ext uri="{BB962C8B-B14F-4D97-AF65-F5344CB8AC3E}">
        <p14:creationId xmlns:p14="http://schemas.microsoft.com/office/powerpoint/2010/main" val="4186613313"/>
      </p:ext>
    </p:extLst>
  </p:cSld>
  <p:clrMapOvr>
    <a:masterClrMapping/>
  </p:clrMapOvr>
  <mc:AlternateContent xmlns:mc="http://schemas.openxmlformats.org/markup-compatibility/2006" xmlns:p14="http://schemas.microsoft.com/office/powerpoint/2010/main">
    <mc:Choice Requires="p14">
      <p:transition spd="slow" p14:dur="2000" advTm="63862"/>
    </mc:Choice>
    <mc:Fallback xmlns="">
      <p:transition spd="slow" advTm="63862"/>
    </mc:Fallback>
  </mc:AlternateContent>
  <p:extLst>
    <p:ext uri="{3A86A75C-4F4B-4683-9AE1-C65F6400EC91}">
      <p14:laserTraceLst xmlns:p14="http://schemas.microsoft.com/office/powerpoint/2010/main">
        <p14:tracePtLst>
          <p14:tracePt t="2648" x="8510588" y="5741988"/>
          <p14:tracePt t="2662" x="7929563" y="5705475"/>
          <p14:tracePt t="2675" x="7197725" y="5670550"/>
          <p14:tracePt t="2687" x="6446838" y="5626100"/>
          <p14:tracePt t="2700" x="5697538" y="5608638"/>
          <p14:tracePt t="2716" x="5018088" y="5589588"/>
          <p14:tracePt t="2732" x="4537075" y="5572125"/>
          <p14:tracePt t="2752" x="4187825" y="5537200"/>
          <p14:tracePt t="2966" x="4170363" y="5537200"/>
          <p14:tracePt t="2979" x="4089400" y="5510213"/>
          <p14:tracePt t="2992" x="3894138" y="5446713"/>
          <p14:tracePt t="3010" x="3776663" y="5429250"/>
          <p14:tracePt t="3018" x="3633788" y="5384800"/>
          <p14:tracePt t="3032" x="3509963" y="5375275"/>
          <p14:tracePt t="3048" x="3375025" y="5357813"/>
          <p14:tracePt t="3067" x="3152775" y="5322888"/>
          <p14:tracePt t="3082" x="3054350" y="5295900"/>
          <p14:tracePt t="3097" x="2982913" y="5268913"/>
          <p14:tracePt t="3114" x="2946400" y="5241925"/>
          <p14:tracePt t="3132" x="2901950" y="5187950"/>
          <p14:tracePt t="3150" x="2894013" y="5170488"/>
          <p14:tracePt t="3166" x="2884488" y="5153025"/>
          <p14:tracePt t="3181" x="2884488" y="5126038"/>
          <p14:tracePt t="3198" x="2894013" y="5072063"/>
          <p14:tracePt t="3214" x="2911475" y="5054600"/>
          <p14:tracePt t="3220" x="2928938" y="5045075"/>
          <p14:tracePt t="3233" x="2938463" y="5027613"/>
          <p14:tracePt t="3249" x="2946400" y="5027613"/>
          <p14:tracePt t="3265" x="2946400" y="5018088"/>
          <p14:tracePt t="3290" x="2946400" y="5010150"/>
          <p14:tracePt t="3309" x="2946400" y="5000625"/>
          <p14:tracePt t="3320" x="2946400" y="4973638"/>
          <p14:tracePt t="3338" x="2946400" y="4956175"/>
          <p14:tracePt t="3348" x="2946400" y="4929188"/>
          <p14:tracePt t="3365" x="2938463" y="4911725"/>
          <p14:tracePt t="3380" x="2911475" y="4884738"/>
          <p14:tracePt t="3399" x="2884488" y="4840288"/>
          <p14:tracePt t="3417" x="2874963" y="4822825"/>
          <p14:tracePt t="3431" x="2867025" y="4813300"/>
          <p14:tracePt t="3449" x="2857500" y="4795838"/>
          <p14:tracePt t="3666" x="2847975" y="4795838"/>
          <p14:tracePt t="3691" x="2822575" y="4803775"/>
          <p14:tracePt t="3703" x="2751138" y="4867275"/>
          <p14:tracePt t="3719" x="2670175" y="4946650"/>
          <p14:tracePt t="3733" x="2608263" y="5010150"/>
          <p14:tracePt t="3747" x="2562225" y="5072063"/>
          <p14:tracePt t="3764" x="2473325" y="5197475"/>
          <p14:tracePt t="3780" x="2446338" y="5241925"/>
          <p14:tracePt t="3798" x="2428875" y="5276850"/>
          <p14:tracePt t="3816" x="2401888" y="5322888"/>
          <p14:tracePt t="3832" x="2393950" y="5340350"/>
          <p14:tracePt t="3848" x="2384425" y="5357813"/>
          <p14:tracePt t="3867" x="2374900" y="5394325"/>
          <p14:tracePt t="3881" x="2366963" y="5411788"/>
          <p14:tracePt t="3899" x="2357438" y="5429250"/>
          <p14:tracePt t="3917" x="2357438" y="5446713"/>
          <p14:tracePt t="3933" x="2347913" y="5491163"/>
          <p14:tracePt t="3948" x="2339975" y="5518150"/>
          <p14:tracePt t="3965" x="2330450" y="5545138"/>
          <p14:tracePt t="3980" x="2330450" y="5572125"/>
          <p14:tracePt t="3997" x="2330450" y="5616575"/>
          <p14:tracePt t="4015" x="2322513" y="5626100"/>
          <p14:tracePt t="4031" x="2303463" y="5670550"/>
          <p14:tracePt t="4049" x="2286000" y="5697538"/>
          <p14:tracePt t="4064" x="2276475" y="5715000"/>
          <p14:tracePt t="4082" x="2251075" y="5741988"/>
          <p14:tracePt t="4098" x="2251075" y="5751513"/>
          <p14:tracePt t="4116" x="2241550" y="5759450"/>
          <p14:tracePt t="4173" x="2232025" y="5768975"/>
          <p14:tracePt t="4187" x="2232025" y="5776913"/>
          <p14:tracePt t="4201" x="2224088" y="5786438"/>
          <p14:tracePt t="4217" x="2205038" y="5803900"/>
          <p14:tracePt t="4233" x="2187575" y="5830888"/>
          <p14:tracePt t="4248" x="2187575" y="5840413"/>
          <p14:tracePt t="4265" x="2179638" y="5840413"/>
          <p14:tracePt t="4281" x="2179638" y="5848350"/>
          <p14:tracePt t="4315" x="2170113" y="5848350"/>
          <p14:tracePt t="4332" x="2160588" y="5848350"/>
          <p14:tracePt t="4351" x="2152650" y="5857875"/>
          <p14:tracePt t="4368" x="2143125" y="5857875"/>
          <p14:tracePt t="4382" x="2133600" y="5857875"/>
          <p14:tracePt t="4398" x="2125663" y="5857875"/>
          <p14:tracePt t="4418" x="2108200" y="5857875"/>
          <p14:tracePt t="4431" x="2098675" y="5867400"/>
          <p14:tracePt t="4448" x="2089150" y="5867400"/>
          <p14:tracePt t="4482" x="2081213" y="5867400"/>
          <p14:tracePt t="4691" x="2081213" y="5875338"/>
          <p14:tracePt t="4745" x="2081213" y="5884863"/>
          <p14:tracePt t="4776" x="2081213" y="5894388"/>
          <p14:tracePt t="4785" x="2071688" y="5894388"/>
          <p14:tracePt t="4797" x="2071688" y="5902325"/>
          <p14:tracePt t="4815" x="2071688" y="5911850"/>
          <p14:tracePt t="4831" x="2071688" y="5919788"/>
          <p14:tracePt t="4847" x="2071688" y="5938838"/>
          <p14:tracePt t="4863" x="2071688" y="5946775"/>
          <p14:tracePt t="4886" x="2071688" y="5956300"/>
          <p14:tracePt t="4910" x="2071688" y="5965825"/>
          <p14:tracePt t="4971" x="2071688" y="5973763"/>
          <p14:tracePt t="4988" x="2071688" y="5983288"/>
          <p14:tracePt t="4997" x="2071688" y="5991225"/>
          <p14:tracePt t="5010" x="2071688" y="6000750"/>
          <p14:tracePt t="5023" x="2071688" y="6010275"/>
          <p14:tracePt t="5036" x="2062163" y="6018213"/>
          <p14:tracePt t="5049" x="2054225" y="6037263"/>
          <p14:tracePt t="5065" x="2054225" y="6045200"/>
          <p14:tracePt t="5080" x="2044700" y="6062663"/>
          <p14:tracePt t="5096" x="2044700" y="6072188"/>
          <p14:tracePt t="5117" x="2036763" y="6081713"/>
          <p14:tracePt t="5132" x="2036763" y="6089650"/>
          <p14:tracePt t="5168" x="2036763" y="6099175"/>
          <p14:tracePt t="5243" x="2036763" y="6089650"/>
          <p14:tracePt t="5252" x="2036763" y="6062663"/>
          <p14:tracePt t="5267" x="2036763" y="6018213"/>
          <p14:tracePt t="5281" x="2044700" y="5973763"/>
          <p14:tracePt t="5297" x="2054225" y="5929313"/>
          <p14:tracePt t="5316" x="2071688" y="5857875"/>
          <p14:tracePt t="5332" x="2071688" y="5830888"/>
          <p14:tracePt t="5349" x="2071688" y="5813425"/>
          <p14:tracePt t="5364" x="2081213" y="5795963"/>
          <p14:tracePt t="5381" x="2081213" y="5776913"/>
          <p14:tracePt t="5433" x="2081213" y="5768975"/>
          <p14:tracePt t="5570" x="2081213" y="5776913"/>
          <p14:tracePt t="5586" x="2081213" y="5795963"/>
          <p14:tracePt t="5600" x="2081213" y="5813425"/>
          <p14:tracePt t="5609" x="2081213" y="5840413"/>
          <p14:tracePt t="5622" x="2071688" y="5848350"/>
          <p14:tracePt t="5637" x="2062163" y="5875338"/>
          <p14:tracePt t="5650" x="2062163" y="5884863"/>
          <p14:tracePt t="5675" x="2062163" y="5894388"/>
          <p14:tracePt t="5688" x="2062163" y="5902325"/>
          <p14:tracePt t="5701" x="2054225" y="5902325"/>
          <p14:tracePt t="5744" x="2054225" y="5911850"/>
          <p14:tracePt t="6007" x="2054225" y="5902325"/>
          <p14:tracePt t="6030" x="2054225" y="5894388"/>
          <p14:tracePt t="6044" x="2054225" y="5867400"/>
          <p14:tracePt t="6057" x="2054225" y="5795963"/>
          <p14:tracePt t="6071" x="2054225" y="5653088"/>
          <p14:tracePt t="6085" x="2054225" y="5411788"/>
          <p14:tracePt t="6098" x="2062163" y="5214938"/>
          <p14:tracePt t="6114" x="2071688" y="5010150"/>
          <p14:tracePt t="6132" x="2108200" y="4670425"/>
          <p14:tracePt t="6149" x="2125663" y="4562475"/>
          <p14:tracePt t="6166" x="2133600" y="4483100"/>
          <p14:tracePt t="6183" x="2152650" y="4419600"/>
          <p14:tracePt t="6199" x="2152650" y="4411663"/>
          <p14:tracePt t="6360" x="2152650" y="4402138"/>
          <p14:tracePt t="6371" x="2152650" y="4384675"/>
          <p14:tracePt t="6384" x="2160588" y="4303713"/>
          <p14:tracePt t="6401" x="2214563" y="4089400"/>
          <p14:tracePt t="6418" x="2224088" y="3848100"/>
          <p14:tracePt t="6435" x="2276475" y="3133725"/>
          <p14:tracePt t="6450" x="2268538" y="2741613"/>
          <p14:tracePt t="6467" x="2214563" y="2384425"/>
          <p14:tracePt t="6482" x="2160588" y="2152650"/>
          <p14:tracePt t="6499" x="2098675" y="1973263"/>
          <p14:tracePt t="6515" x="1990725" y="1776413"/>
          <p14:tracePt t="6532" x="1955800" y="1741488"/>
          <p14:tracePt t="6548" x="1919288" y="1704975"/>
          <p14:tracePt t="6567" x="1884363" y="1670050"/>
          <p14:tracePt t="6581" x="1874838" y="1660525"/>
          <p14:tracePt t="6598" x="1866900" y="1643063"/>
          <p14:tracePt t="6632" x="1857375" y="1633538"/>
          <p14:tracePt t="6651" x="1857375" y="1625600"/>
          <p14:tracePt t="6677" x="1847850" y="1625600"/>
          <p14:tracePt t="6690" x="1847850" y="1616075"/>
          <p14:tracePt t="6702" x="1839913" y="1608138"/>
          <p14:tracePt t="6719" x="1839913" y="1581150"/>
          <p14:tracePt t="6732" x="1830388" y="1527175"/>
          <p14:tracePt t="6748" x="1830388" y="1500188"/>
          <p14:tracePt t="6766" x="1830388" y="1482725"/>
          <p14:tracePt t="6781" x="1830388" y="1455738"/>
          <p14:tracePt t="6799" x="1830388" y="1446213"/>
          <p14:tracePt t="6816" x="1857375" y="1419225"/>
          <p14:tracePt t="6831" x="1990725" y="1393825"/>
          <p14:tracePt t="6849" x="2482850" y="1322388"/>
          <p14:tracePt t="6865" x="2732088" y="1295400"/>
          <p14:tracePt t="6881" x="2990850" y="1268413"/>
          <p14:tracePt t="6899" x="3384550" y="1204913"/>
          <p14:tracePt t="6916" x="3500438" y="1169988"/>
          <p14:tracePt t="6934" x="3687763" y="1133475"/>
          <p14:tracePt t="6948" x="3724275" y="1125538"/>
          <p14:tracePt t="6965" x="3751263" y="1116013"/>
          <p14:tracePt t="6984" x="3786188" y="1116013"/>
          <p14:tracePt t="6998" x="3795713" y="1116013"/>
          <p14:tracePt t="7015" x="3803650" y="1125538"/>
          <p14:tracePt t="7031" x="3830638" y="1133475"/>
          <p14:tracePt t="7049" x="3929063" y="1187450"/>
          <p14:tracePt t="7064" x="3990975" y="1214438"/>
          <p14:tracePt t="7081" x="4081463" y="1231900"/>
          <p14:tracePt t="7098" x="4179888" y="1241425"/>
          <p14:tracePt t="7115" x="4384675" y="1241425"/>
          <p14:tracePt t="7134" x="4483100" y="1241425"/>
          <p14:tracePt t="7150" x="4643438" y="1223963"/>
          <p14:tracePt t="7165" x="4687888" y="1214438"/>
          <p14:tracePt t="7182" x="4732338" y="1204913"/>
          <p14:tracePt t="7199" x="4759325" y="1204913"/>
          <p14:tracePt t="7217" x="4776788" y="1204913"/>
          <p14:tracePt t="7232" x="4786313" y="1204913"/>
          <p14:tracePt t="13092" x="4786313" y="1214438"/>
          <p14:tracePt t="13118" x="4786313" y="1231900"/>
          <p14:tracePt t="13133" x="4751388" y="1285875"/>
          <p14:tracePt t="13150" x="4660900" y="1419225"/>
          <p14:tracePt t="13157" x="4589463" y="1527175"/>
          <p14:tracePt t="13170" x="4518025" y="1643063"/>
          <p14:tracePt t="13185" x="4456113" y="1741488"/>
          <p14:tracePt t="13199" x="4411663" y="1812925"/>
          <p14:tracePt t="13216" x="4375150" y="1874838"/>
          <p14:tracePt t="13219" x="4357688" y="1928813"/>
          <p14:tracePt t="13232" x="4303713" y="1982788"/>
          <p14:tracePt t="13247" x="4251325" y="2071688"/>
          <p14:tracePt t="13263" x="4187825" y="2179638"/>
          <p14:tracePt t="13281" x="4044950" y="2384425"/>
          <p14:tracePt t="13297" x="4000500" y="2465388"/>
          <p14:tracePt t="13314" x="3946525" y="2527300"/>
          <p14:tracePt t="13330" x="3938588" y="2554288"/>
          <p14:tracePt t="13347" x="3911600" y="2589213"/>
          <p14:tracePt t="13561" x="3894138" y="2598738"/>
          <p14:tracePt t="13574" x="3830638" y="2697163"/>
          <p14:tracePt t="13588" x="3714750" y="2955925"/>
          <p14:tracePt t="13601" x="3598863" y="3187700"/>
          <p14:tracePt t="13617" x="3473450" y="3490913"/>
          <p14:tracePt t="13629" x="3348038" y="3768725"/>
          <p14:tracePt t="13646" x="3268663" y="3965575"/>
          <p14:tracePt t="13664" x="3197225" y="4170363"/>
          <p14:tracePt t="13681" x="3125788" y="4411663"/>
          <p14:tracePt t="15778" x="3108325" y="4402138"/>
          <p14:tracePt t="15790" x="3089275" y="4330700"/>
          <p14:tracePt t="15799" x="3027363" y="4224338"/>
          <p14:tracePt t="15814" x="2973388" y="4133850"/>
          <p14:tracePt t="15830" x="2901950" y="4037013"/>
          <p14:tracePt t="15847" x="2786063" y="3875088"/>
          <p14:tracePt t="15863" x="2616200" y="3697288"/>
          <p14:tracePt t="15880" x="2276475" y="3394075"/>
          <p14:tracePt t="15897" x="2108200" y="3259138"/>
          <p14:tracePt t="15913" x="1955800" y="3160713"/>
          <p14:tracePt t="15930" x="1803400" y="3017838"/>
          <p14:tracePt t="15948" x="1768475" y="2965450"/>
          <p14:tracePt t="15963" x="1731963" y="2928938"/>
          <p14:tracePt t="15981" x="1697038" y="2901950"/>
          <p14:tracePt t="15996" x="1679575" y="2901950"/>
          <p14:tracePt t="16013" x="1670050" y="2894013"/>
          <p14:tracePt t="16030" x="1643063" y="2894013"/>
          <p14:tracePt t="16082" x="1633538" y="2894013"/>
          <p14:tracePt t="16095" x="1625600" y="2884488"/>
          <p14:tracePt t="16108" x="1581150" y="2867025"/>
          <p14:tracePt t="16121" x="1517650" y="2776538"/>
          <p14:tracePt t="16133" x="1446213" y="2670175"/>
          <p14:tracePt t="16148" x="1384300" y="2598738"/>
          <p14:tracePt t="16163" x="1357313" y="2517775"/>
          <p14:tracePt t="16180" x="1347788" y="2446338"/>
          <p14:tracePt t="16197" x="1330325" y="2339975"/>
          <p14:tracePt t="16213" x="1330325" y="2312988"/>
          <p14:tracePt t="16229" x="1330325" y="2295525"/>
          <p14:tracePt t="16247" x="1366838" y="2268538"/>
          <p14:tracePt t="16264" x="1455738" y="2241550"/>
          <p14:tracePt t="16279" x="1562100" y="2241550"/>
          <p14:tracePt t="16298" x="1857375" y="2303463"/>
          <p14:tracePt t="16314" x="2036763" y="2384425"/>
          <p14:tracePt t="16330" x="2197100" y="2455863"/>
          <p14:tracePt t="16346" x="2347913" y="2517775"/>
          <p14:tracePt t="16363" x="2536825" y="2571750"/>
          <p14:tracePt t="16380" x="2598738" y="2589213"/>
          <p14:tracePt t="16576" x="2670175" y="2581275"/>
          <p14:tracePt t="16589" x="2874963" y="2554288"/>
          <p14:tracePt t="16600" x="3089275" y="2500313"/>
          <p14:tracePt t="16614" x="3322638" y="2490788"/>
          <p14:tracePt t="16630" x="3517900" y="2473325"/>
          <p14:tracePt t="16646" x="3724275" y="2465388"/>
          <p14:tracePt t="16663" x="3848100" y="2465388"/>
          <p14:tracePt t="16680" x="4037013" y="2465388"/>
          <p14:tracePt t="16696" x="4098925" y="2465388"/>
          <p14:tracePt t="16715" x="4125913" y="2465388"/>
          <p14:tracePt t="16721" x="4133850" y="2465388"/>
          <p14:tracePt t="16731" x="4152900" y="2465388"/>
          <p14:tracePt t="16757" x="4160838" y="2465388"/>
          <p14:tracePt t="16985" x="4205288" y="2455863"/>
          <p14:tracePt t="16998" x="4367213" y="2446338"/>
          <p14:tracePt t="17010" x="4518025" y="2446338"/>
          <p14:tracePt t="17022" x="4714875" y="2446338"/>
          <p14:tracePt t="17038" x="4822825" y="2438400"/>
          <p14:tracePt t="17048" x="4902200" y="2438400"/>
          <p14:tracePt t="17063" x="4965700" y="2438400"/>
          <p14:tracePt t="17079" x="5000625" y="2438400"/>
          <p14:tracePt t="17096" x="5018088" y="2438400"/>
          <p14:tracePt t="17113" x="5037138" y="2438400"/>
          <p14:tracePt t="17131" x="5045075" y="2438400"/>
          <p14:tracePt t="17227" x="5054600" y="2438400"/>
          <p14:tracePt t="17243" x="5072063" y="2438400"/>
          <p14:tracePt t="17251" x="5133975" y="2428875"/>
          <p14:tracePt t="17265" x="5340350" y="2401888"/>
          <p14:tracePt t="17280" x="5545138" y="2374900"/>
          <p14:tracePt t="17297" x="5795963" y="2347913"/>
          <p14:tracePt t="17313" x="6000750" y="2322513"/>
          <p14:tracePt t="17330" x="6367463" y="2286000"/>
          <p14:tracePt t="17347" x="6483350" y="2286000"/>
          <p14:tracePt t="17364" x="6562725" y="2286000"/>
          <p14:tracePt t="17379" x="6653213" y="2286000"/>
          <p14:tracePt t="17396" x="6670675" y="2286000"/>
          <p14:tracePt t="17413" x="6680200" y="2286000"/>
          <p14:tracePt t="17578" x="6697663" y="2268538"/>
          <p14:tracePt t="17594" x="6848475" y="2268538"/>
          <p14:tracePt t="17604" x="7037388" y="2232025"/>
          <p14:tracePt t="17617" x="7170738" y="2224088"/>
          <p14:tracePt t="17632" x="7286625" y="2224088"/>
          <p14:tracePt t="17646" x="7394575" y="2224088"/>
          <p14:tracePt t="17663" x="7500938" y="2224088"/>
          <p14:tracePt t="17682" x="7705725" y="2286000"/>
          <p14:tracePt t="17698" x="7813675" y="2303463"/>
          <p14:tracePt t="17714" x="7939088" y="2312988"/>
          <p14:tracePt t="17731" x="8027988" y="2322513"/>
          <p14:tracePt t="17747" x="8161338" y="2330450"/>
          <p14:tracePt t="17763" x="8180388" y="2330450"/>
          <p14:tracePt t="17781" x="8205788" y="2330450"/>
          <p14:tracePt t="17799" x="8215313" y="2330450"/>
          <p14:tracePt t="17859" x="8224838" y="2330450"/>
          <p14:tracePt t="17884" x="8242300" y="2330450"/>
          <p14:tracePt t="17910" x="8251825" y="2330450"/>
          <p14:tracePt t="17922" x="8259763" y="2330450"/>
          <p14:tracePt t="17935" x="8269288" y="2330450"/>
          <p14:tracePt t="17973" x="8277225" y="2330450"/>
          <p14:tracePt t="18241" x="8340725" y="2330450"/>
          <p14:tracePt t="18253" x="8483600" y="2322513"/>
          <p14:tracePt t="18267" x="8609013" y="2312988"/>
          <p14:tracePt t="18282" x="8732838" y="2312988"/>
          <p14:tracePt t="18299" x="8848725" y="2312988"/>
          <p14:tracePt t="18314" x="8947150" y="2312988"/>
          <p14:tracePt t="18332" x="9082088" y="2303463"/>
          <p14:tracePt t="18348" x="9126538" y="2303463"/>
          <p14:tracePt t="18364" x="9144000" y="2303463"/>
          <p14:tracePt t="18381" x="9161463" y="2303463"/>
          <p14:tracePt t="18398" x="9170988" y="2303463"/>
          <p14:tracePt t="18414" x="9180513" y="2303463"/>
          <p14:tracePt t="18432" x="9188450" y="2303463"/>
          <p14:tracePt t="18457" x="9197975" y="2303463"/>
          <p14:tracePt t="19745" x="9161463" y="2322513"/>
          <p14:tracePt t="19758" x="8947150" y="2393950"/>
          <p14:tracePt t="19772" x="8653463" y="2500313"/>
          <p14:tracePt t="19784" x="8286750" y="2616200"/>
          <p14:tracePt t="19799" x="7823200" y="2795588"/>
          <p14:tracePt t="19816" x="7304088" y="3000375"/>
          <p14:tracePt t="19833" x="6269038" y="3500438"/>
          <p14:tracePt t="19848" x="5857875" y="3751263"/>
          <p14:tracePt t="19866" x="5554663" y="3929063"/>
          <p14:tracePt t="19881" x="5295900" y="4089400"/>
          <p14:tracePt t="20061" x="5276850" y="4089400"/>
          <p14:tracePt t="20076" x="5170488" y="4125913"/>
          <p14:tracePt t="20089" x="4946650" y="4214813"/>
          <p14:tracePt t="20103" x="4732338" y="4322763"/>
          <p14:tracePt t="20115" x="4456113" y="4465638"/>
          <p14:tracePt t="20133" x="4170363" y="4608513"/>
          <p14:tracePt t="20149" x="3589338" y="4875213"/>
          <p14:tracePt t="20165" x="3313113" y="4983163"/>
          <p14:tracePt t="20182" x="3081338" y="5037138"/>
          <p14:tracePt t="20200" x="2687638" y="5133975"/>
          <p14:tracePt t="20218" x="2589213" y="5160963"/>
          <p14:tracePt t="20231" x="2509838" y="5180013"/>
          <p14:tracePt t="20254" x="2393950" y="5214938"/>
          <p14:tracePt t="20265" x="2339975" y="5224463"/>
          <p14:tracePt t="20282" x="2312988" y="5251450"/>
          <p14:tracePt t="20300" x="2286000" y="5268913"/>
          <p14:tracePt t="20317" x="2268538" y="5286375"/>
          <p14:tracePt t="20332" x="2251075" y="5303838"/>
          <p14:tracePt t="20351" x="2187575" y="5375275"/>
          <p14:tracePt t="20364" x="2125663" y="5456238"/>
          <p14:tracePt t="20381" x="2071688" y="5537200"/>
          <p14:tracePt t="20397" x="2027238" y="5581650"/>
          <p14:tracePt t="20417" x="1973263" y="5626100"/>
          <p14:tracePt t="20433" x="1965325" y="5626100"/>
          <p14:tracePt t="20448" x="1965325" y="5634038"/>
          <p14:tracePt t="20467" x="1955800" y="5634038"/>
          <p14:tracePt t="20500" x="1955800" y="5643563"/>
          <p14:tracePt t="20515" x="1955800" y="5653088"/>
          <p14:tracePt t="20534" x="1955800" y="5670550"/>
          <p14:tracePt t="20549" x="1955800" y="5680075"/>
          <p14:tracePt t="20565" x="1955800" y="5688013"/>
          <p14:tracePt t="20600" x="1965325" y="5732463"/>
          <p14:tracePt t="20615" x="1973263" y="5768975"/>
          <p14:tracePt t="20631" x="1990725" y="5803900"/>
          <p14:tracePt t="20650" x="2000250" y="5822950"/>
          <p14:tracePt t="20664" x="2000250" y="5830888"/>
          <p14:tracePt t="20683" x="2000250" y="5840413"/>
          <p14:tracePt t="20800" x="2000250" y="5848350"/>
          <p14:tracePt t="20811" x="2000250" y="5857875"/>
          <p14:tracePt t="20826" x="2000250" y="5875338"/>
          <p14:tracePt t="20837" x="2000250" y="5894388"/>
          <p14:tracePt t="20852" x="2000250" y="5911850"/>
          <p14:tracePt t="20867" x="2000250" y="5929313"/>
          <p14:tracePt t="20882" x="2000250" y="5938838"/>
          <p14:tracePt t="20915" x="2000250" y="5946775"/>
          <p14:tracePt t="21193" x="2009775" y="5946775"/>
          <p14:tracePt t="21204" x="2009775" y="5938838"/>
          <p14:tracePt t="21219" x="2017713" y="5919788"/>
          <p14:tracePt t="21233" x="2036763" y="5894388"/>
          <p14:tracePt t="21252" x="2054225" y="5857875"/>
          <p14:tracePt t="21265" x="2062163" y="5830888"/>
          <p14:tracePt t="21283" x="2071688" y="5813425"/>
          <p14:tracePt t="21298" x="2081213" y="5813425"/>
          <p14:tracePt t="21317" x="2081213" y="5803900"/>
          <p14:tracePt t="21612" x="2081213" y="5813425"/>
          <p14:tracePt t="21653" x="2081213" y="5822950"/>
          <p14:tracePt t="21664" x="2081213" y="5830888"/>
          <p14:tracePt t="21692" x="2081213" y="5840413"/>
          <p14:tracePt t="21841" x="2081213" y="5795963"/>
          <p14:tracePt t="21854" x="2179638" y="5643563"/>
          <p14:tracePt t="21868" x="2268538" y="5456238"/>
          <p14:tracePt t="21882" x="2401888" y="5224463"/>
          <p14:tracePt t="21898" x="2581275" y="4929188"/>
          <p14:tracePt t="21915" x="2776538" y="4598988"/>
          <p14:tracePt t="21933" x="3143250" y="4044950"/>
          <p14:tracePt t="21949" x="3268663" y="3848100"/>
          <p14:tracePt t="21967" x="3419475" y="3616325"/>
          <p14:tracePt t="21982" x="3465513" y="3554413"/>
          <p14:tracePt t="22000" x="3482975" y="3509963"/>
          <p14:tracePt t="22016" x="3509963" y="3465513"/>
          <p14:tracePt t="22032" x="3527425" y="3455988"/>
          <p14:tracePt t="22049" x="3536950" y="3446463"/>
          <p14:tracePt t="22223" x="3536950" y="3429000"/>
          <p14:tracePt t="22235" x="3562350" y="3384550"/>
          <p14:tracePt t="22248" x="3608388" y="3295650"/>
          <p14:tracePt t="22265" x="3660775" y="3197225"/>
          <p14:tracePt t="22281" x="3705225" y="3133725"/>
          <p14:tracePt t="22298" x="3759200" y="3036888"/>
          <p14:tracePt t="22316" x="3768725" y="3027363"/>
          <p14:tracePt t="22331" x="3776663" y="3017838"/>
          <p14:tracePt t="22349" x="3776663" y="3009900"/>
          <p14:tracePt t="23092" x="3776663" y="3017838"/>
          <p14:tracePt t="23101" x="3776663" y="3027363"/>
          <p14:tracePt t="23115" x="3759200" y="3054350"/>
          <p14:tracePt t="23134" x="3705225" y="3143250"/>
          <p14:tracePt t="23149" x="3465513" y="3536950"/>
          <p14:tracePt t="23167" x="3357563" y="3741738"/>
          <p14:tracePt t="23183" x="3197225" y="4010025"/>
          <p14:tracePt t="23201" x="2919413" y="4589463"/>
          <p14:tracePt t="23216" x="2795588" y="4848225"/>
          <p14:tracePt t="23233" x="2714625" y="5072063"/>
          <p14:tracePt t="23248" x="2679700" y="5180013"/>
          <p14:tracePt t="23264" x="2652713" y="5251450"/>
          <p14:tracePt t="23480" x="2652713" y="5268913"/>
          <p14:tracePt t="23494" x="2625725" y="5295900"/>
          <p14:tracePt t="23505" x="2589213" y="5348288"/>
          <p14:tracePt t="23518" x="2554288" y="5402263"/>
          <p14:tracePt t="23535" x="2527300" y="5456238"/>
          <p14:tracePt t="23548" x="2490788" y="5510213"/>
          <p14:tracePt t="23566" x="2465388" y="5554663"/>
          <p14:tracePt t="23582" x="2438400" y="5589588"/>
          <p14:tracePt t="23599" x="2366963" y="5697538"/>
          <p14:tracePt t="23615" x="2312988" y="5768975"/>
          <p14:tracePt t="23632" x="2268538" y="5830888"/>
          <p14:tracePt t="23649" x="2197100" y="5919788"/>
          <p14:tracePt t="23665" x="2170113" y="5946775"/>
          <p14:tracePt t="23683" x="2143125" y="5973763"/>
          <p14:tracePt t="23701" x="2133600" y="5983288"/>
          <p14:tracePt t="23735" x="2125663" y="5983288"/>
          <p14:tracePt t="23775" x="2116138" y="5983288"/>
          <p14:tracePt t="23842" x="2108200" y="5983288"/>
          <p14:tracePt t="23853" x="2081213" y="5983288"/>
          <p14:tracePt t="23868" x="2054225" y="5983288"/>
          <p14:tracePt t="23881" x="2017713" y="5983288"/>
          <p14:tracePt t="23898" x="1982788" y="5983288"/>
          <p14:tracePt t="23919" x="1946275" y="5973763"/>
          <p14:tracePt t="23934" x="1938338" y="5965825"/>
          <p14:tracePt t="23951" x="1928813" y="5965825"/>
          <p14:tracePt t="23982" x="1928813" y="5956300"/>
          <p14:tracePt t="24028" x="1928813" y="5946775"/>
          <p14:tracePt t="24079" x="1928813" y="5938838"/>
          <p14:tracePt t="24093" x="1928813" y="5929313"/>
          <p14:tracePt t="24131" x="1928813" y="5919788"/>
          <p14:tracePt t="24222" x="1928813" y="5911850"/>
          <p14:tracePt t="24414" x="1938338" y="5902325"/>
          <p14:tracePt t="24424" x="1965325" y="5902325"/>
          <p14:tracePt t="24436" x="1973263" y="5894388"/>
          <p14:tracePt t="24452" x="1982788" y="5884863"/>
          <p14:tracePt t="24466" x="1990725" y="5884863"/>
          <p14:tracePt t="24513" x="2000250" y="5884863"/>
          <p14:tracePt t="24534" x="2000250" y="5875338"/>
          <p14:tracePt t="25351" x="2000250" y="5867400"/>
          <p14:tracePt t="25468" x="2000250" y="5857875"/>
          <p14:tracePt t="25619" x="2009775" y="5857875"/>
          <p14:tracePt t="25645" x="2009775" y="5848350"/>
          <p14:tracePt t="25671" x="2017713" y="5840413"/>
          <p14:tracePt t="25684" x="2036763" y="5830888"/>
          <p14:tracePt t="25693" x="2044700" y="5813425"/>
          <p14:tracePt t="25704" x="2062163" y="5803900"/>
          <p14:tracePt t="25721" x="2071688" y="5795963"/>
          <p14:tracePt t="25732" x="2098675" y="5768975"/>
          <p14:tracePt t="25750" x="2133600" y="5751513"/>
          <p14:tracePt t="25765" x="2152650" y="5732463"/>
          <p14:tracePt t="25783" x="2197100" y="5697538"/>
          <p14:tracePt t="25798" x="2205038" y="5688013"/>
          <p14:tracePt t="25815" x="2214563" y="5680075"/>
          <p14:tracePt t="25833" x="2232025" y="5661025"/>
          <p14:tracePt t="25850" x="2251075" y="5653088"/>
          <p14:tracePt t="25866" x="2276475" y="5634038"/>
          <p14:tracePt t="25883" x="2303463" y="5616575"/>
          <p14:tracePt t="25900" x="2374900" y="5581650"/>
          <p14:tracePt t="25917" x="2419350" y="5545138"/>
          <p14:tracePt t="25934" x="2455863" y="5518150"/>
          <p14:tracePt t="25950" x="2517775" y="5465763"/>
          <p14:tracePt t="25965" x="2544763" y="5438775"/>
          <p14:tracePt t="25982" x="2571750" y="5419725"/>
          <p14:tracePt t="25999" x="2598738" y="5394325"/>
          <p14:tracePt t="26016" x="2670175" y="5330825"/>
          <p14:tracePt t="26032" x="2724150" y="5276850"/>
          <p14:tracePt t="26050" x="2840038" y="5160963"/>
          <p14:tracePt t="26066" x="2894013" y="5108575"/>
          <p14:tracePt t="26084" x="2928938" y="5081588"/>
          <p14:tracePt t="26100" x="2955925" y="5045075"/>
          <p14:tracePt t="26115" x="3017838" y="5000625"/>
          <p14:tracePt t="26132" x="3062288" y="4973638"/>
          <p14:tracePt t="26149" x="3125788" y="4938713"/>
          <p14:tracePt t="26166" x="3214688" y="4875213"/>
          <p14:tracePt t="26182" x="3251200" y="4840288"/>
          <p14:tracePt t="26199" x="3276600" y="4813300"/>
          <p14:tracePt t="26217" x="3330575" y="4759325"/>
          <p14:tracePt t="26232" x="3357563" y="4724400"/>
          <p14:tracePt t="26250" x="3375025" y="4687888"/>
          <p14:tracePt t="26265" x="3419475" y="4643438"/>
          <p14:tracePt t="26282" x="3482975" y="4589463"/>
          <p14:tracePt t="26298" x="3517900" y="4572000"/>
          <p14:tracePt t="26316" x="3527425" y="4562475"/>
          <p14:tracePt t="26332" x="3544888" y="4545013"/>
          <p14:tracePt t="26348" x="3554413" y="4545013"/>
          <p14:tracePt t="26382" x="3554413" y="4537075"/>
          <p14:tracePt t="26398" x="3554413" y="4527550"/>
          <p14:tracePt t="26595" x="3554413" y="4518025"/>
          <p14:tracePt t="26662" x="3562350" y="4510088"/>
          <p14:tracePt t="26675" x="3581400" y="4510088"/>
          <p14:tracePt t="26688" x="3598863" y="4510088"/>
          <p14:tracePt t="26702" x="3625850" y="4510088"/>
          <p14:tracePt t="26717" x="3643313" y="4510088"/>
          <p14:tracePt t="26734" x="3670300" y="4510088"/>
          <p14:tracePt t="26748" x="3687763" y="4518025"/>
          <p14:tracePt t="26766" x="3741738" y="4545013"/>
          <p14:tracePt t="26782" x="3759200" y="4554538"/>
          <p14:tracePt t="26800" x="3795713" y="4572000"/>
          <p14:tracePt t="26817" x="3795713" y="4589463"/>
          <p14:tracePt t="26832" x="3813175" y="4598988"/>
          <p14:tracePt t="26851" x="3813175" y="4608513"/>
          <p14:tracePt t="26866" x="3822700" y="4625975"/>
          <p14:tracePt t="26881" x="3830638" y="4633913"/>
          <p14:tracePt t="26899" x="3840163" y="4652963"/>
          <p14:tracePt t="26916" x="3857625" y="4697413"/>
          <p14:tracePt t="26934" x="3857625" y="4724400"/>
          <p14:tracePt t="26950" x="3857625" y="4732338"/>
          <p14:tracePt t="26968" x="3875088" y="4768850"/>
          <p14:tracePt t="26983" x="3875088" y="4776788"/>
          <p14:tracePt t="27002" x="3875088" y="4786313"/>
          <p14:tracePt t="27017" x="3875088" y="4803775"/>
          <p14:tracePt t="27032" x="3894138" y="4848225"/>
          <p14:tracePt t="27049" x="3894138" y="4867275"/>
          <p14:tracePt t="27066" x="3919538" y="4911725"/>
          <p14:tracePt t="27098" x="3938588" y="4956175"/>
          <p14:tracePt t="27117" x="3965575" y="5010150"/>
          <p14:tracePt t="27132" x="3973513" y="5037138"/>
          <p14:tracePt t="27149" x="3990975" y="5072063"/>
          <p14:tracePt t="27165" x="3990975" y="5089525"/>
          <p14:tracePt t="27184" x="4017963" y="5126038"/>
          <p14:tracePt t="27200" x="4027488" y="5143500"/>
          <p14:tracePt t="27217" x="4037013" y="5153025"/>
          <p14:tracePt t="27220" x="4044950" y="5170488"/>
          <p14:tracePt t="27234" x="4062413" y="5187950"/>
          <p14:tracePt t="27250" x="4071938" y="5197475"/>
          <p14:tracePt t="27266" x="4081463" y="5214938"/>
          <p14:tracePt t="27285" x="4098925" y="5232400"/>
          <p14:tracePt t="27299" x="4108450" y="5251450"/>
          <p14:tracePt t="27315" x="4116388" y="5251450"/>
          <p14:tracePt t="27331" x="4116388" y="5259388"/>
          <p14:tracePt t="27349" x="4133850" y="5268913"/>
          <p14:tracePt t="27366" x="4179888" y="5295900"/>
          <p14:tracePt t="27383" x="4197350" y="5322888"/>
          <p14:tracePt t="27399" x="4259263" y="5357813"/>
          <p14:tracePt t="27416" x="4276725" y="5367338"/>
          <p14:tracePt t="27435" x="4313238" y="5394325"/>
          <p14:tracePt t="27451" x="4330700" y="5411788"/>
          <p14:tracePt t="27465" x="4348163" y="5411788"/>
          <p14:tracePt t="27484" x="4375150" y="5429250"/>
          <p14:tracePt t="27499" x="4402138" y="5438775"/>
          <p14:tracePt t="27516" x="4456113" y="5473700"/>
          <p14:tracePt t="27533" x="4473575" y="5483225"/>
          <p14:tracePt t="27552" x="4500563" y="5510213"/>
          <p14:tracePt t="27565" x="4510088" y="5518150"/>
          <p14:tracePt t="27582" x="4518025" y="5518150"/>
          <p14:tracePt t="27600" x="4518025" y="5527675"/>
          <p14:tracePt t="27616" x="4527550" y="5537200"/>
          <p14:tracePt t="27633" x="4537075" y="5545138"/>
          <p14:tracePt t="27654" x="4562475" y="5581650"/>
          <p14:tracePt t="27665" x="4572000" y="5589588"/>
          <p14:tracePt t="27681" x="4581525" y="5608638"/>
          <p14:tracePt t="27700" x="4589463" y="5608638"/>
          <p14:tracePt t="27716" x="4589463" y="5616575"/>
          <p14:tracePt t="27734" x="4589463" y="5626100"/>
          <p14:tracePt t="27780" x="4589463" y="5634038"/>
          <p14:tracePt t="27854" x="4589463" y="5643563"/>
          <p14:tracePt t="27867" x="4598988" y="5643563"/>
          <p14:tracePt t="27879" x="4598988" y="5653088"/>
          <p14:tracePt t="27905" x="4608513" y="5670550"/>
          <p14:tracePt t="27930" x="4616450" y="5680075"/>
          <p14:tracePt t="29255" x="4598988" y="5680075"/>
          <p14:tracePt t="29267" x="4537075" y="5680075"/>
          <p14:tracePt t="29283" x="4438650" y="5680075"/>
          <p14:tracePt t="29299" x="4322763" y="5680075"/>
          <p14:tracePt t="29319" x="4108450" y="5680075"/>
          <p14:tracePt t="29332" x="4000500" y="5697538"/>
          <p14:tracePt t="29351" x="3867150" y="5705475"/>
          <p14:tracePt t="29366" x="3660775" y="5751513"/>
          <p14:tracePt t="29383" x="3581400" y="5768975"/>
          <p14:tracePt t="29398" x="3482975" y="5786438"/>
          <p14:tracePt t="29415" x="3394075" y="5813425"/>
          <p14:tracePt t="29434" x="3197225" y="5857875"/>
          <p14:tracePt t="29451" x="3116263" y="5884863"/>
          <p14:tracePt t="29466" x="3044825" y="5894388"/>
          <p14:tracePt t="29483" x="2973388" y="5902325"/>
          <p14:tracePt t="29499" x="2847975" y="5911850"/>
          <p14:tracePt t="29516" x="2803525" y="5911850"/>
          <p14:tracePt t="29533" x="2741613" y="5911850"/>
          <p14:tracePt t="29549" x="2714625" y="5919788"/>
          <p14:tracePt t="29566" x="2687638" y="5919788"/>
          <p14:tracePt t="29584" x="2625725" y="5938838"/>
          <p14:tracePt t="29600" x="2562225" y="5946775"/>
          <p14:tracePt t="29615" x="2500313" y="5946775"/>
          <p14:tracePt t="29634" x="2401888" y="5956300"/>
          <p14:tracePt t="29649" x="2374900" y="5956300"/>
          <p14:tracePt t="29667" x="2347913" y="5956300"/>
          <p14:tracePt t="29684" x="2322513" y="5956300"/>
          <p14:tracePt t="29702" x="2259013" y="5946775"/>
          <p14:tracePt t="29716" x="2224088" y="5938838"/>
          <p14:tracePt t="29735" x="2179638" y="5938838"/>
          <p14:tracePt t="29751" x="2116138" y="5929313"/>
          <p14:tracePt t="29766" x="2098675" y="5919788"/>
          <p14:tracePt t="29781" x="2081213" y="5911850"/>
          <p14:tracePt t="29799" x="2071688" y="5911850"/>
          <p14:tracePt t="29816" x="2036763" y="5911850"/>
          <p14:tracePt t="29832" x="2017713" y="5911850"/>
          <p14:tracePt t="29850" x="1973263" y="5911850"/>
          <p14:tracePt t="29865" x="1955800" y="5919788"/>
          <p14:tracePt t="29882" x="1938338" y="5938838"/>
          <p14:tracePt t="29901" x="1911350" y="5946775"/>
          <p14:tracePt t="29917" x="1911350" y="5956300"/>
          <p14:tracePt t="29931" x="1901825" y="5956300"/>
          <p14:tracePt t="29950" x="1893888" y="5956300"/>
          <p14:tracePt t="30070" x="1884363" y="5956300"/>
          <p14:tracePt t="30095" x="1874838" y="5956300"/>
          <p14:tracePt t="30108" x="1857375" y="5965825"/>
          <p14:tracePt t="30120" x="1839913" y="5965825"/>
          <p14:tracePt t="30136" x="1822450" y="5973763"/>
          <p14:tracePt t="30148" x="1803400" y="5983288"/>
          <p14:tracePt t="30164" x="1785938" y="5983288"/>
          <p14:tracePt t="30185" x="1768475" y="5991225"/>
          <p14:tracePt t="30199" x="1751013" y="6000750"/>
          <p14:tracePt t="30216" x="1731963" y="6000750"/>
          <p14:tracePt t="30225" x="1704975" y="6010275"/>
          <p14:tracePt t="30235" x="1687513" y="6027738"/>
          <p14:tracePt t="30252" x="1660525" y="6027738"/>
          <p14:tracePt t="30265" x="1643063" y="6027738"/>
          <p14:tracePt t="30284" x="1616075" y="6027738"/>
          <p14:tracePt t="30301" x="1589088" y="6037263"/>
          <p14:tracePt t="30315" x="1571625" y="6045200"/>
          <p14:tracePt t="30334" x="1527175" y="6045200"/>
          <p14:tracePt t="30351" x="1517650" y="6045200"/>
          <p14:tracePt t="30365" x="1500188" y="6054725"/>
          <p14:tracePt t="30384" x="1473200" y="6054725"/>
          <p14:tracePt t="30401" x="1473200" y="6062663"/>
          <p14:tracePt t="30416" x="1465263" y="6062663"/>
          <p14:tracePt t="30451" x="1455738" y="6072188"/>
          <p14:tracePt t="30467" x="1446213" y="6072188"/>
          <p14:tracePt t="30503" x="1438275" y="6081713"/>
          <p14:tracePt t="30561" x="1446213" y="6081713"/>
          <p14:tracePt t="30576" x="1509713" y="6081713"/>
          <p14:tracePt t="30588" x="1652588" y="6089650"/>
          <p14:tracePt t="30602" x="1847850" y="6089650"/>
          <p14:tracePt t="30617" x="2089150" y="6045200"/>
          <p14:tracePt t="30633" x="2401888" y="5946775"/>
          <p14:tracePt t="30648" x="2724150" y="5840413"/>
          <p14:tracePt t="30668" x="3303588" y="5670550"/>
          <p14:tracePt t="30682" x="3509963" y="5643563"/>
          <p14:tracePt t="30701" x="3714750" y="5634038"/>
          <p14:tracePt t="30718" x="3929063" y="5634038"/>
          <p14:tracePt t="30734" x="4037013" y="5634038"/>
          <p14:tracePt t="30753" x="4224338" y="5634038"/>
          <p14:tracePt t="30767" x="4322763" y="5634038"/>
          <p14:tracePt t="30781" x="4411663" y="5608638"/>
          <p14:tracePt t="30799" x="4500563" y="5599113"/>
          <p14:tracePt t="30814" x="4581525" y="5589588"/>
          <p14:tracePt t="30832" x="4697413" y="5589588"/>
          <p14:tracePt t="30849" x="4724400" y="5589588"/>
          <p14:tracePt t="30867" x="4751388" y="5608638"/>
          <p14:tracePt t="30883" x="4776788" y="5616575"/>
          <p14:tracePt t="30917" x="4786313" y="5626100"/>
          <p14:tracePt t="30950" x="4795838" y="5643563"/>
          <p14:tracePt t="30967" x="4803775" y="5661025"/>
          <p14:tracePt t="30983" x="4813300" y="5670550"/>
          <p14:tracePt t="31000" x="4813300" y="5688013"/>
          <p14:tracePt t="31015" x="4822825" y="5697538"/>
          <p14:tracePt t="31034" x="4822825" y="5724525"/>
          <p14:tracePt t="31050" x="4840288" y="5741988"/>
          <p14:tracePt t="31066" x="4867275" y="5768975"/>
          <p14:tracePt t="31083" x="4938713" y="5848350"/>
          <p14:tracePt t="31100" x="4973638" y="5875338"/>
          <p14:tracePt t="31115" x="5000625" y="5894388"/>
          <p14:tracePt t="31135" x="5010150" y="5902325"/>
          <p14:tracePt t="31150" x="5027613" y="5919788"/>
          <p14:tracePt t="31186" x="5037138" y="5929313"/>
          <p14:tracePt t="31202" x="5045075" y="5929313"/>
          <p14:tracePt t="31217" x="5054600" y="5938838"/>
          <p14:tracePt t="31221" x="5054600" y="5946775"/>
          <p14:tracePt t="31238" x="5072063" y="5946775"/>
          <p14:tracePt t="31250" x="5081588" y="5956300"/>
          <p14:tracePt t="31267" x="5089525" y="5956300"/>
          <p14:tracePt t="31282" x="5089525" y="5965825"/>
          <p14:tracePt t="31303" x="5099050" y="5965825"/>
          <p14:tracePt t="31315" x="5099050" y="5973763"/>
          <p14:tracePt t="31350" x="5108575" y="5973763"/>
          <p14:tracePt t="31366" x="5133975" y="5983288"/>
          <p14:tracePt t="31387" x="5143500" y="5983288"/>
          <p14:tracePt t="31400" x="5153025" y="5991225"/>
          <p14:tracePt t="31420" x="5160963" y="6000750"/>
          <p14:tracePt t="31434" x="5180013" y="6000750"/>
          <p14:tracePt t="31468" x="5214938" y="6018213"/>
          <p14:tracePt t="31484" x="5232400" y="6027738"/>
          <p14:tracePt t="31500" x="5251450" y="6037263"/>
          <p14:tracePt t="31517" x="5295900" y="6045200"/>
          <p14:tracePt t="31533" x="5313363" y="6045200"/>
          <p14:tracePt t="31549" x="5330825" y="6045200"/>
          <p14:tracePt t="31566" x="5348288" y="6045200"/>
          <p14:tracePt t="31583" x="5357813" y="6045200"/>
          <p14:tracePt t="31598" x="5367338" y="6045200"/>
          <p14:tracePt t="31618" x="5402263" y="6054725"/>
          <p14:tracePt t="31633" x="5429250" y="6054725"/>
          <p14:tracePt t="31650" x="5446713" y="6054725"/>
          <p14:tracePt t="31667" x="5456238" y="6054725"/>
          <p14:tracePt t="36119" x="5438775" y="6054725"/>
          <p14:tracePt t="36133" x="5384800" y="6054725"/>
          <p14:tracePt t="36142" x="5295900" y="6045200"/>
          <p14:tracePt t="36155" x="5205413" y="6027738"/>
          <p14:tracePt t="36176" x="5126038" y="6000750"/>
          <p14:tracePt t="36184" x="5054600" y="5983288"/>
          <p14:tracePt t="36199" x="4956175" y="5956300"/>
          <p14:tracePt t="36218" x="4751388" y="5902325"/>
          <p14:tracePt t="36233" x="4633913" y="5884863"/>
          <p14:tracePt t="36249" x="4518025" y="5867400"/>
          <p14:tracePt t="36267" x="4402138" y="5857875"/>
          <p14:tracePt t="36283" x="4187825" y="5830888"/>
          <p14:tracePt t="36299" x="4062413" y="5830888"/>
          <p14:tracePt t="36315" x="3965575" y="5830888"/>
          <p14:tracePt t="36333" x="3751263" y="5822950"/>
          <p14:tracePt t="36350" x="3652838" y="5813425"/>
          <p14:tracePt t="36366" x="3581400" y="5803900"/>
          <p14:tracePt t="36384" x="3500438" y="5795963"/>
          <p14:tracePt t="36400" x="3348038" y="5795963"/>
          <p14:tracePt t="36414" x="3276600" y="5795963"/>
          <p14:tracePt t="36432" x="3205163" y="5795963"/>
          <p14:tracePt t="36453" x="3098800" y="5795963"/>
          <p14:tracePt t="36467" x="3054350" y="5795963"/>
          <p14:tracePt t="36484" x="3009900" y="5795963"/>
          <p14:tracePt t="36501" x="2928938" y="5795963"/>
          <p14:tracePt t="36517" x="2874963" y="5795963"/>
          <p14:tracePt t="36532" x="2822575" y="5795963"/>
          <p14:tracePt t="36549" x="2724150" y="5795963"/>
          <p14:tracePt t="36567" x="2670175" y="5795963"/>
          <p14:tracePt t="36585" x="2625725" y="5795963"/>
          <p14:tracePt t="36599" x="2581275" y="5795963"/>
          <p14:tracePt t="36616" x="2482850" y="5795963"/>
          <p14:tracePt t="36633" x="2428875" y="5803900"/>
          <p14:tracePt t="36648" x="2374900" y="5813425"/>
          <p14:tracePt t="36666" x="2303463" y="5830888"/>
          <p14:tracePt t="36683" x="2276475" y="5830888"/>
          <p14:tracePt t="36700" x="2251075" y="5830888"/>
          <p14:tracePt t="36718" x="2179638" y="5848350"/>
          <p14:tracePt t="36738" x="2160588" y="5857875"/>
          <p14:tracePt t="36750" x="2143125" y="5867400"/>
          <p14:tracePt t="36767" x="2125663" y="5867400"/>
          <p14:tracePt t="36783" x="2108200" y="5875338"/>
          <p14:tracePt t="36819" x="2108200" y="5884863"/>
          <p14:tracePt t="36834" x="2098675" y="5884863"/>
          <p14:tracePt t="36908" x="2089150" y="5884863"/>
          <p14:tracePt t="36923" x="2089150" y="5894388"/>
          <p14:tracePt t="36937" x="2071688" y="5894388"/>
          <p14:tracePt t="36955" x="2062163" y="5894388"/>
          <p14:tracePt t="36978" x="2054225" y="5894388"/>
          <p14:tracePt t="36987" x="2044700" y="5894388"/>
          <p14:tracePt t="37035" x="2036763" y="5894388"/>
          <p14:tracePt t="37135" x="2081213" y="5894388"/>
          <p14:tracePt t="37156" x="2133600" y="5884863"/>
          <p14:tracePt t="37162" x="2197100" y="5875338"/>
          <p14:tracePt t="37184" x="2259013" y="5875338"/>
          <p14:tracePt t="37203" x="2366963" y="5867400"/>
          <p14:tracePt t="37215" x="2455863" y="5867400"/>
          <p14:tracePt t="37236" x="2562225" y="5848350"/>
          <p14:tracePt t="37255" x="2928938" y="5768975"/>
          <p14:tracePt t="37267" x="3089275" y="5751513"/>
          <p14:tracePt t="37281" x="3241675" y="5732463"/>
          <p14:tracePt t="37300" x="3465513" y="5732463"/>
          <p14:tracePt t="37315" x="3571875" y="5751513"/>
          <p14:tracePt t="37334" x="3670300" y="5768975"/>
          <p14:tracePt t="37352" x="3894138" y="5803900"/>
          <p14:tracePt t="37367" x="4010025" y="5813425"/>
          <p14:tracePt t="37384" x="4125913" y="5813425"/>
          <p14:tracePt t="37399" x="4259263" y="5813425"/>
          <p14:tracePt t="37417" x="4465638" y="5813425"/>
          <p14:tracePt t="37434" x="4537075" y="5813425"/>
          <p14:tracePt t="37451" x="4598988" y="5813425"/>
          <p14:tracePt t="37467" x="4679950" y="5813425"/>
          <p14:tracePt t="37483" x="4705350" y="5813425"/>
          <p14:tracePt t="37500" x="4732338" y="5813425"/>
          <p14:tracePt t="37517" x="4776788" y="5813425"/>
          <p14:tracePt t="37534" x="4786313" y="5813425"/>
          <p14:tracePt t="37549" x="4795838" y="5813425"/>
          <p14:tracePt t="37567" x="4803775" y="5813425"/>
          <p14:tracePt t="37827" x="4776788" y="5803900"/>
          <p14:tracePt t="37838" x="4714875" y="5768975"/>
          <p14:tracePt t="37849" x="4660900" y="5732463"/>
          <p14:tracePt t="37866" x="4608513" y="5705475"/>
          <p14:tracePt t="37884" x="4527550" y="5626100"/>
          <p14:tracePt t="37900" x="4446588" y="5554663"/>
          <p14:tracePt t="37916" x="4348163" y="5465763"/>
          <p14:tracePt t="37934" x="4224338" y="5375275"/>
          <p14:tracePt t="37952" x="4000500" y="5251450"/>
          <p14:tracePt t="37967" x="3929063" y="5214938"/>
          <p14:tracePt t="37984" x="3848100" y="5187950"/>
          <p14:tracePt t="37999" x="3795713" y="5170488"/>
          <p14:tracePt t="38015" x="3714750" y="5153025"/>
          <p14:tracePt t="38034" x="3679825" y="5143500"/>
          <p14:tracePt t="38052" x="3625850" y="5133975"/>
          <p14:tracePt t="38067" x="3608388" y="5126038"/>
          <p14:tracePt t="38082" x="3598863" y="5126038"/>
          <p14:tracePt t="38099" x="3581400" y="5126038"/>
          <p14:tracePt t="38117" x="3571875" y="5116513"/>
          <p14:tracePt t="38150" x="3544888" y="5116513"/>
          <p14:tracePt t="38168" x="3536950" y="5116513"/>
          <p14:tracePt t="38182" x="3517900" y="5116513"/>
          <p14:tracePt t="38204" x="3490913" y="5116513"/>
          <p14:tracePt t="38234" x="3482975" y="5116513"/>
          <p14:tracePt t="43062" x="3490913" y="5116513"/>
          <p14:tracePt t="43077" x="3544888" y="5116513"/>
          <p14:tracePt t="43086" x="3608388" y="5116513"/>
          <p14:tracePt t="43100" x="3670300" y="5116513"/>
          <p14:tracePt t="43118" x="3714750" y="5116513"/>
          <p14:tracePt t="43135" x="3768725" y="5133975"/>
          <p14:tracePt t="43149" x="3795713" y="5133975"/>
          <p14:tracePt t="43174" x="3830638" y="5153025"/>
          <p14:tracePt t="43200" x="3867150" y="5160963"/>
          <p14:tracePt t="43216" x="3884613" y="5170488"/>
          <p14:tracePt t="43234" x="3894138" y="5180013"/>
          <p14:tracePt t="43257" x="3911600" y="5197475"/>
          <p14:tracePt t="43268" x="3919538" y="5197475"/>
          <p14:tracePt t="43283" x="3929063" y="5214938"/>
          <p14:tracePt t="43299" x="3946525" y="5241925"/>
          <p14:tracePt t="43318" x="3946525" y="5268913"/>
          <p14:tracePt t="43334" x="3946525" y="5295900"/>
          <p14:tracePt t="43351" x="3946525" y="5322888"/>
          <p14:tracePt t="43367" x="3946525" y="5330825"/>
          <p14:tracePt t="43382" x="3946525" y="5340350"/>
          <p14:tracePt t="43468" x="3938588" y="5322888"/>
          <p14:tracePt t="43482" x="3902075" y="5276850"/>
          <p14:tracePt t="43494" x="3867150" y="5224463"/>
          <p14:tracePt t="43506" x="3848100" y="5197475"/>
          <p14:tracePt t="43521" x="3830638" y="5153025"/>
          <p14:tracePt t="43533" x="3813175" y="5126038"/>
          <p14:tracePt t="43550" x="3803650" y="5108575"/>
          <p14:tracePt t="43566" x="3786188" y="5072063"/>
          <p14:tracePt t="43582" x="3786188" y="5062538"/>
          <p14:tracePt t="43618" x="3776663" y="5054600"/>
          <p14:tracePt t="44445" x="3776663" y="5045075"/>
          <p14:tracePt t="44495" x="3786188" y="5037138"/>
          <p14:tracePt t="44509" x="3795713" y="5027613"/>
          <p14:tracePt t="44523" x="3803650" y="5027613"/>
          <p14:tracePt t="44561" x="3813175" y="5027613"/>
          <p14:tracePt t="44715" x="3786188" y="5027613"/>
          <p14:tracePt t="44724" x="3751263" y="5027613"/>
          <p14:tracePt t="44739" x="3714750" y="5027613"/>
          <p14:tracePt t="44750" x="3679825" y="5027613"/>
          <p14:tracePt t="44768" x="3652838" y="5027613"/>
          <p14:tracePt t="44783" x="3625850" y="5027613"/>
          <p14:tracePt t="44800" x="3598863" y="5027613"/>
          <p14:tracePt t="44816" x="3581400" y="5027613"/>
          <p14:tracePt t="44833" x="3571875" y="5027613"/>
          <p14:tracePt t="44868" x="3554413" y="5027613"/>
          <p14:tracePt t="44884" x="3544888" y="5027613"/>
          <p14:tracePt t="44899" x="3536950" y="5027613"/>
          <p14:tracePt t="44918" x="3527425" y="5027613"/>
          <p14:tracePt t="44945" x="3517900" y="5027613"/>
          <p14:tracePt t="45003" x="3509963" y="5027613"/>
          <p14:tracePt t="46097" x="3509963" y="5018088"/>
          <p14:tracePt t="46929" x="3517900" y="5018088"/>
          <p14:tracePt t="46938" x="3544888" y="5018088"/>
          <p14:tracePt t="46958" x="3616325" y="5018088"/>
          <p14:tracePt t="46966" x="3795713" y="5018088"/>
          <p14:tracePt t="46982" x="3990975" y="5018088"/>
          <p14:tracePt t="47001" x="4340225" y="5000625"/>
          <p14:tracePt t="47018" x="5446713" y="4983163"/>
          <p14:tracePt t="47036" x="6037263" y="5000625"/>
          <p14:tracePt t="47051" x="6545263" y="5054600"/>
          <p14:tracePt t="47067" x="7197725" y="5205413"/>
          <p14:tracePt t="47084" x="7348538" y="5251450"/>
          <p14:tracePt t="47099" x="7419975" y="5268913"/>
          <p14:tracePt t="47269" x="7429500" y="5268913"/>
          <p14:tracePt t="47285" x="7466013" y="5259388"/>
          <p14:tracePt t="47296" x="7680325" y="5197475"/>
          <p14:tracePt t="47308" x="7912100" y="5170488"/>
          <p14:tracePt t="47320" x="8134350" y="5153025"/>
          <p14:tracePt t="47336" x="8375650" y="5153025"/>
          <p14:tracePt t="47351" x="8572500" y="5153025"/>
          <p14:tracePt t="47365" x="8759825" y="5187950"/>
          <p14:tracePt t="47384" x="8947150" y="5259388"/>
          <p14:tracePt t="47399" x="9010650" y="5303838"/>
          <p14:tracePt t="47417" x="9037638" y="5313363"/>
          <p14:tracePt t="47434" x="9063038" y="5330825"/>
          <p14:tracePt t="47449" x="9072563" y="5340350"/>
          <p14:tracePt t="47488" x="9072563" y="5348288"/>
          <p14:tracePt t="50129" x="9063038" y="5357813"/>
          <p14:tracePt t="50145" x="9055100" y="5357813"/>
          <p14:tracePt t="50157" x="9045575" y="5357813"/>
          <p14:tracePt t="50172" x="9037638" y="5357813"/>
          <p14:tracePt t="50207" x="9028113" y="5357813"/>
          <p14:tracePt t="50274" x="9018588" y="5357813"/>
          <p14:tracePt t="50319" x="9010650" y="5357813"/>
          <p14:tracePt t="50331" x="9001125" y="5357813"/>
          <p14:tracePt t="50345" x="8991600" y="5357813"/>
          <p14:tracePt t="50357" x="8939213" y="5357813"/>
          <p14:tracePt t="50370" x="8867775" y="5357813"/>
          <p14:tracePt t="50385" x="8796338" y="5357813"/>
          <p14:tracePt t="50400" x="8732838" y="5384800"/>
          <p14:tracePt t="50416" x="8670925" y="5419725"/>
          <p14:tracePt t="50435" x="8609013" y="5473700"/>
          <p14:tracePt t="50450" x="8474075" y="5589588"/>
          <p14:tracePt t="50468" x="8420100" y="5626100"/>
          <p14:tracePt t="50482" x="8367713" y="5680075"/>
          <p14:tracePt t="50501" x="8286750" y="5705475"/>
          <p14:tracePt t="50518" x="8251825" y="5724525"/>
          <p14:tracePt t="50533" x="8232775" y="5724525"/>
          <p14:tracePt t="50549" x="8205788" y="5732463"/>
          <p14:tracePt t="50567" x="8197850" y="5732463"/>
          <p14:tracePt t="50583" x="8188325" y="5732463"/>
          <p14:tracePt t="50629" x="8180388" y="5732463"/>
          <p14:tracePt t="50708" x="8180388" y="5741988"/>
          <p14:tracePt t="50817" x="8188325" y="5705475"/>
          <p14:tracePt t="50830" x="8304213" y="5554663"/>
          <p14:tracePt t="50841" x="8439150" y="5402263"/>
          <p14:tracePt t="50858" x="8562975" y="5295900"/>
          <p14:tracePt t="50870" x="8688388" y="5214938"/>
          <p14:tracePt t="50886" x="8804275" y="5153025"/>
          <p14:tracePt t="50900" x="8902700" y="5108575"/>
          <p14:tracePt t="50917" x="8991600" y="5054600"/>
          <p14:tracePt t="50933" x="9188450" y="4965700"/>
          <p14:tracePt t="50950" x="9277350" y="4919663"/>
          <p14:tracePt t="50969" x="9456738" y="4840288"/>
          <p14:tracePt t="50984" x="9545638" y="4803775"/>
          <p14:tracePt t="50999" x="9609138" y="4759325"/>
          <p14:tracePt t="51017" x="9671050" y="4714875"/>
          <p14:tracePt t="51034" x="9786938" y="4633913"/>
          <p14:tracePt t="51049" x="9848850" y="4608513"/>
          <p14:tracePt t="51066" x="9902825" y="4581525"/>
          <p14:tracePt t="51084" x="10010775" y="4537075"/>
          <p14:tracePt t="51101" x="10072688" y="4527550"/>
          <p14:tracePt t="51117" x="10126663" y="4518025"/>
          <p14:tracePt t="51136" x="10242550" y="4518025"/>
          <p14:tracePt t="51149" x="10287000" y="4518025"/>
          <p14:tracePt t="51166" x="10340975" y="4562475"/>
          <p14:tracePt t="51184" x="10412413" y="4660900"/>
          <p14:tracePt t="51199" x="10590213" y="5027613"/>
          <p14:tracePt t="51216" x="10671175" y="5232400"/>
          <p14:tracePt t="51235" x="10698163" y="5340350"/>
          <p14:tracePt t="51240" x="10715625" y="5429250"/>
          <p14:tracePt t="51253" x="10733088" y="5500688"/>
          <p14:tracePt t="51268" x="10733088" y="5554663"/>
          <p14:tracePt t="51285" x="10733088" y="5589588"/>
          <p14:tracePt t="51300" x="10733088" y="5599113"/>
          <p14:tracePt t="51318" x="10733088" y="5616575"/>
          <p14:tracePt t="51334" x="10733088" y="5626100"/>
          <p14:tracePt t="51350" x="10742613" y="5634038"/>
          <p14:tracePt t="51384" x="10742613" y="5643563"/>
          <p14:tracePt t="51430" x="10706100" y="5643563"/>
          <p14:tracePt t="51441" x="10634663" y="5643563"/>
          <p14:tracePt t="51456" x="10510838" y="5608638"/>
          <p14:tracePt t="51471" x="10385425" y="5572125"/>
          <p14:tracePt t="51483" x="10225088" y="5518150"/>
          <p14:tracePt t="51501" x="10037763" y="5465763"/>
          <p14:tracePt t="51519" x="9725025" y="5394325"/>
          <p14:tracePt t="51535" x="9617075" y="5375275"/>
          <p14:tracePt t="51554" x="9483725" y="5357813"/>
          <p14:tracePt t="51567" x="9447213" y="5357813"/>
          <p14:tracePt t="51583" x="9429750" y="5348288"/>
          <p14:tracePt t="51600" x="9412288" y="5348288"/>
          <p14:tracePt t="51616" x="9402763" y="5348288"/>
          <p14:tracePt t="51634" x="9358313" y="5394325"/>
          <p14:tracePt t="51650" x="9313863" y="5465763"/>
          <p14:tracePt t="51667" x="9269413" y="5527675"/>
          <p14:tracePt t="51683" x="9197975" y="5608638"/>
          <p14:tracePt t="51700" x="9180513" y="5634038"/>
          <p14:tracePt t="51716" x="9161463" y="5643563"/>
          <p14:tracePt t="51734" x="9153525" y="5653088"/>
          <p14:tracePt t="51750" x="9153525" y="5661025"/>
          <p14:tracePt t="51773" x="9144000" y="5661025"/>
          <p14:tracePt t="53741" x="9134475" y="5661025"/>
          <p14:tracePt t="53808" x="9109075" y="5661025"/>
          <p14:tracePt t="53818" x="9001125" y="5661025"/>
          <p14:tracePt t="53835" x="8796338" y="5670550"/>
          <p14:tracePt t="53849" x="8572500" y="5688013"/>
          <p14:tracePt t="53868" x="8215313" y="5705475"/>
          <p14:tracePt t="53884" x="8108950" y="5715000"/>
          <p14:tracePt t="53899" x="8045450" y="5715000"/>
          <p14:tracePt t="53918" x="7991475" y="5724525"/>
          <p14:tracePt t="53934" x="7983538" y="5724525"/>
          <p14:tracePt t="53950" x="7966075" y="5724525"/>
          <p14:tracePt t="53984" x="7974013" y="5724525"/>
          <p14:tracePt t="54000" x="8045450" y="5732463"/>
          <p14:tracePt t="54019" x="8126413" y="5751513"/>
          <p14:tracePt t="54034" x="8242300" y="5848350"/>
          <p14:tracePt t="54049" x="8251825" y="5965825"/>
          <p14:tracePt t="54068" x="8251825" y="6089650"/>
          <p14:tracePt t="54084" x="8232775" y="6188075"/>
          <p14:tracePt t="54100" x="8134350" y="6330950"/>
          <p14:tracePt t="54116" x="8099425" y="6375400"/>
          <p14:tracePt t="54136" x="7991475" y="6419850"/>
          <p14:tracePt t="54151" x="7947025" y="6419850"/>
          <p14:tracePt t="54167" x="7912100" y="6429375"/>
          <p14:tracePt t="54182" x="7885113" y="6429375"/>
          <p14:tracePt t="54201" x="7813675" y="6394450"/>
          <p14:tracePt t="54216" x="7786688" y="6357938"/>
          <p14:tracePt t="54236" x="7751763" y="6303963"/>
          <p14:tracePt t="54260" x="7742238" y="6296025"/>
          <p14:tracePt t="54276" x="7732713" y="6296025"/>
          <p14:tracePt t="54286" x="7732713" y="6286500"/>
          <p14:tracePt t="54352" x="7724775" y="6286500"/>
          <p14:tracePt t="54366" x="7724775" y="6276975"/>
          <p14:tracePt t="54379" x="7697788" y="6269038"/>
          <p14:tracePt t="54392" x="7634288" y="6242050"/>
          <p14:tracePt t="54403" x="7537450" y="6224588"/>
          <p14:tracePt t="54420" x="7456488" y="6205538"/>
          <p14:tracePt t="54435" x="7367588" y="6197600"/>
          <p14:tracePt t="54451" x="7224713" y="6188075"/>
          <p14:tracePt t="54467" x="7153275" y="6188075"/>
          <p14:tracePt t="54483" x="7116763" y="6188075"/>
          <p14:tracePt t="54499" x="7072313" y="6188075"/>
          <p14:tracePt t="54519" x="7037388" y="6197600"/>
          <p14:tracePt t="54535" x="7027863" y="6197600"/>
          <p14:tracePt t="54551" x="7018338" y="6197600"/>
          <p14:tracePt t="54595" x="7010400" y="6197600"/>
          <p14:tracePt t="54676" x="7143750" y="6134100"/>
          <p14:tracePt t="54684" x="7394575" y="6037263"/>
          <p14:tracePt t="54700" x="7661275" y="5929313"/>
          <p14:tracePt t="54716" x="7966075" y="5822950"/>
          <p14:tracePt t="54736" x="8545513" y="5634038"/>
          <p14:tracePt t="54751" x="8813800" y="5562600"/>
          <p14:tracePt t="54770" x="9251950" y="5438775"/>
          <p14:tracePt t="54784" x="9501188" y="5348288"/>
          <p14:tracePt t="54800" x="9705975" y="5251450"/>
          <p14:tracePt t="54816" x="9831388" y="5180013"/>
          <p14:tracePt t="54835" x="9983788" y="4983163"/>
          <p14:tracePt t="54850" x="10037763" y="4875213"/>
          <p14:tracePt t="54868" x="10063163" y="4786313"/>
          <p14:tracePt t="54885" x="10090150" y="4643438"/>
          <p14:tracePt t="54901" x="10099675" y="4598988"/>
          <p14:tracePt t="54917" x="10099675" y="4572000"/>
          <p14:tracePt t="54934" x="10109200" y="4554538"/>
          <p14:tracePt t="54951" x="10117138" y="4537075"/>
          <p14:tracePt t="54967" x="10134600" y="4537075"/>
          <p14:tracePt t="54983" x="10171113" y="4537075"/>
          <p14:tracePt t="55001" x="10313988" y="4616450"/>
          <p14:tracePt t="55017" x="10385425" y="4679950"/>
          <p14:tracePt t="55038" x="10491788" y="4894263"/>
          <p14:tracePt t="55049" x="10528300" y="4991100"/>
          <p14:tracePt t="55067" x="10582275" y="5089525"/>
          <p14:tracePt t="55083" x="10609263" y="5180013"/>
          <p14:tracePt t="55101" x="10661650" y="5286375"/>
          <p14:tracePt t="55117" x="10680700" y="5322888"/>
          <p14:tracePt t="55134" x="10688638" y="5348288"/>
          <p14:tracePt t="55150" x="10688638" y="5375275"/>
          <p14:tracePt t="55167" x="10688638" y="5394325"/>
          <p14:tracePt t="55200" x="10688638" y="5402263"/>
          <p14:tracePt t="55283" x="10688638" y="5411788"/>
          <p14:tracePt t="55334" x="10609263" y="5411788"/>
          <p14:tracePt t="55347" x="10420350" y="5411788"/>
          <p14:tracePt t="55362" x="10225088" y="5394325"/>
          <p14:tracePt t="55368" x="10037763" y="5367338"/>
          <p14:tracePt t="55383" x="9885363" y="5357813"/>
          <p14:tracePt t="55400" x="9732963" y="5348288"/>
          <p14:tracePt t="55418" x="9429750" y="5295900"/>
          <p14:tracePt t="55434" x="9304338" y="5268913"/>
          <p14:tracePt t="55450" x="9215438" y="5259388"/>
          <p14:tracePt t="55467" x="9144000" y="5251450"/>
          <p14:tracePt t="55488" x="9063038" y="5251450"/>
          <p14:tracePt t="55499" x="9055100" y="5251450"/>
          <p14:tracePt t="55519" x="9037638" y="5251450"/>
          <p14:tracePt t="55551" x="9028113" y="5251450"/>
          <p14:tracePt t="55728" x="9028113" y="5268913"/>
          <p14:tracePt t="55741" x="9028113" y="5286375"/>
          <p14:tracePt t="55753" x="9028113" y="5303838"/>
          <p14:tracePt t="55768" x="9037638" y="5313363"/>
          <p14:tracePt t="55786" x="9037638" y="5330825"/>
          <p14:tracePt t="55799" x="9055100" y="5340350"/>
          <p14:tracePt t="55817" x="9072563" y="5348288"/>
          <p14:tracePt t="55833" x="9082088" y="5348288"/>
          <p14:tracePt t="55850" x="9109075" y="5348288"/>
          <p14:tracePt t="55883" x="9117013" y="5348288"/>
          <p14:tracePt t="56350" x="9109075" y="5348288"/>
          <p14:tracePt t="56363" x="8929688" y="5348288"/>
          <p14:tracePt t="56379" x="8616950" y="5348288"/>
          <p14:tracePt t="56391" x="8251825" y="5348288"/>
          <p14:tracePt t="56400" x="7840663" y="5348288"/>
          <p14:tracePt t="56416" x="7446963" y="5367338"/>
          <p14:tracePt t="56436" x="6742113" y="5491163"/>
          <p14:tracePt t="56451" x="6518275" y="5562600"/>
          <p14:tracePt t="56467" x="6384925" y="5616575"/>
          <p14:tracePt t="56483" x="6303963" y="5661025"/>
          <p14:tracePt t="56501" x="6242050" y="5688013"/>
          <p14:tracePt t="56694" x="6224588" y="5688013"/>
          <p14:tracePt t="56706" x="6153150" y="5688013"/>
          <p14:tracePt t="56720" x="5884863" y="5688013"/>
          <p14:tracePt t="56738" x="5473700" y="5688013"/>
          <p14:tracePt t="56752" x="5089525" y="5688013"/>
          <p14:tracePt t="56768" x="4724400" y="5688013"/>
          <p14:tracePt t="56784" x="4214813" y="5643563"/>
          <p14:tracePt t="56801" x="4071938" y="5608638"/>
          <p14:tracePt t="56817" x="3919538" y="5554663"/>
          <p14:tracePt t="56834" x="3884613" y="5537200"/>
          <p14:tracePt t="56850" x="3867150" y="5527675"/>
          <p14:tracePt t="56866" x="3840163" y="5518150"/>
          <p14:tracePt t="56886" x="3813175" y="5510213"/>
          <p14:tracePt t="56900" x="3803650" y="5500688"/>
          <p14:tracePt t="56918" x="3795713" y="5500688"/>
          <p14:tracePt t="56935" x="3786188" y="5491163"/>
          <p14:tracePt t="56966" x="3776663" y="5491163"/>
          <p14:tracePt t="56986" x="3759200" y="5491163"/>
          <p14:tracePt t="57001" x="3751263" y="5491163"/>
          <p14:tracePt t="57017" x="3732213" y="5483225"/>
          <p14:tracePt t="57034" x="3714750" y="5483225"/>
          <p14:tracePt t="57101" x="3714750" y="5473700"/>
          <p14:tracePt t="58471" x="3714750" y="5465763"/>
          <p14:tracePt t="59030" x="3732213" y="5465763"/>
          <p14:tracePt t="59042" x="3875088" y="5446713"/>
          <p14:tracePt t="59056" x="4187825" y="5402263"/>
          <p14:tracePt t="59071" x="4589463" y="5303838"/>
          <p14:tracePt t="59083" x="5018088" y="5214938"/>
          <p14:tracePt t="59101" x="5446713" y="5143500"/>
          <p14:tracePt t="59115" x="5822950" y="5099050"/>
          <p14:tracePt t="59135" x="6340475" y="5072063"/>
          <p14:tracePt t="59150" x="6446838" y="5072063"/>
          <p14:tracePt t="59167" x="6527800" y="5072063"/>
          <p14:tracePt t="59185" x="6589713" y="5072063"/>
          <p14:tracePt t="59200" x="6599238" y="5072063"/>
          <p14:tracePt t="59237" x="6608763" y="5072063"/>
          <p14:tracePt t="59430" x="6626225" y="5054600"/>
          <p14:tracePt t="59440" x="6751638" y="5018088"/>
          <p14:tracePt t="59453" x="6983413" y="4991100"/>
          <p14:tracePt t="59468" x="7153275" y="4938713"/>
          <p14:tracePt t="59483" x="7313613" y="4919663"/>
          <p14:tracePt t="59501" x="7456488" y="4902200"/>
          <p14:tracePt t="59520" x="7483475" y="4902200"/>
          <p14:tracePt t="59535" x="7500938" y="4894263"/>
          <p14:tracePt t="59553" x="7510463" y="4894263"/>
          <p14:tracePt t="59584" x="7367588" y="4929188"/>
          <p14:tracePt t="59601" x="7143750" y="5000625"/>
          <p14:tracePt t="59618" x="6742113" y="5143500"/>
          <p14:tracePt t="59634" x="6545263" y="5214938"/>
          <p14:tracePt t="59650" x="6438900" y="5259388"/>
          <p14:tracePt t="59666" x="6296025" y="5303838"/>
          <p14:tracePt t="59683" x="6269038" y="5322888"/>
          <p14:tracePt t="59699" x="6251575" y="5330825"/>
          <p14:tracePt t="59719" x="6242050" y="5330825"/>
          <p14:tracePt t="59734" x="6232525" y="5330825"/>
          <p14:tracePt t="59749" x="6215063" y="5330825"/>
          <p14:tracePt t="59771" x="6108700" y="5330825"/>
          <p14:tracePt t="59784" x="6045200" y="5330825"/>
          <p14:tracePt t="59800" x="5983288" y="5330825"/>
          <p14:tracePt t="59816" x="5919788" y="5330825"/>
          <p14:tracePt t="59835" x="5840413" y="5322888"/>
          <p14:tracePt t="59850" x="5803900" y="5303838"/>
          <p14:tracePt t="59868" x="5759450" y="5286375"/>
          <p14:tracePt t="59884" x="5741988" y="5286375"/>
          <p14:tracePt t="59900" x="5732463" y="5286375"/>
          <p14:tracePt t="59917" x="5724525" y="5286375"/>
          <p14:tracePt t="59950" x="5715000" y="5286375"/>
          <p14:tracePt t="60010" x="5705475" y="5286375"/>
          <p14:tracePt t="60024" x="5697538" y="5286375"/>
          <p14:tracePt t="60042" x="5680075" y="5286375"/>
          <p14:tracePt t="60052" x="5661025" y="5286375"/>
          <p14:tracePt t="60067" x="5643563" y="5286375"/>
          <p14:tracePt t="60083" x="5626100" y="5286375"/>
          <p14:tracePt t="60103" x="5616575" y="5286375"/>
          <p14:tracePt t="60117" x="5608638" y="5286375"/>
          <p14:tracePt t="60138" x="5599113" y="5286375"/>
          <p14:tracePt t="60218" x="5608638" y="5286375"/>
          <p14:tracePt t="60230" x="5643563" y="5286375"/>
          <p14:tracePt t="60241" x="5759450" y="5276850"/>
          <p14:tracePt t="60253" x="5965825" y="5259388"/>
          <p14:tracePt t="60267" x="6161088" y="5251450"/>
          <p14:tracePt t="60283" x="6384925" y="5232400"/>
          <p14:tracePt t="60302" x="6804025" y="5232400"/>
          <p14:tracePt t="60317" x="7045325" y="5232400"/>
          <p14:tracePt t="60334" x="7188200" y="5232400"/>
          <p14:tracePt t="60350" x="7323138" y="5232400"/>
          <p14:tracePt t="60368" x="7527925" y="5276850"/>
          <p14:tracePt t="60383" x="7599363" y="5286375"/>
          <p14:tracePt t="60400" x="7653338" y="5303838"/>
          <p14:tracePt t="60416" x="7688263" y="5313363"/>
          <p14:tracePt t="60433" x="7724775" y="5322888"/>
          <p14:tracePt t="60472" x="7724775" y="5303838"/>
          <p14:tracePt t="60487" x="7643813" y="5170488"/>
          <p14:tracePt t="60499" x="7518400" y="5000625"/>
          <p14:tracePt t="60519" x="7304088" y="4679950"/>
          <p14:tracePt t="60534" x="7224713" y="4537075"/>
          <p14:tracePt t="60550" x="7134225" y="4411663"/>
          <p14:tracePt t="60569" x="6991350" y="4197350"/>
          <p14:tracePt t="60583" x="6929438" y="4125913"/>
          <p14:tracePt t="60600" x="6902450" y="4089400"/>
          <p14:tracePt t="60616" x="6875463" y="4054475"/>
          <p14:tracePt t="60635" x="6858000" y="4027488"/>
          <p14:tracePt t="60650" x="6858000" y="4010025"/>
          <p14:tracePt t="60839" x="6848475" y="4010025"/>
          <p14:tracePt t="60863" x="6831013" y="4000500"/>
          <p14:tracePt t="60881" x="6759575" y="3956050"/>
          <p14:tracePt t="60889" x="6670675" y="3902075"/>
          <p14:tracePt t="60902" x="6608763" y="3867150"/>
          <p14:tracePt t="60918" x="6562725" y="3830638"/>
          <p14:tracePt t="60935" x="6537325" y="3803650"/>
          <p14:tracePt t="60950" x="6518275" y="3795713"/>
          <p14:tracePt t="60968" x="6500813" y="3786188"/>
          <p14:tracePt t="60999" x="6491288" y="3786188"/>
          <p14:tracePt t="61020" x="6456363" y="3786188"/>
          <p14:tracePt t="61035" x="6438900" y="3786188"/>
          <p14:tracePt t="61052" x="6429375" y="3786188"/>
          <p14:tracePt t="61069" x="6411913" y="3786188"/>
          <p14:tracePt t="61083" x="6402388" y="3786188"/>
          <p14:tracePt t="61117" x="6394450" y="3795713"/>
          <p14:tracePt t="61136" x="6394450" y="3840163"/>
          <p14:tracePt t="61151" x="6384925" y="3919538"/>
          <p14:tracePt t="61168" x="6384925" y="4089400"/>
          <p14:tracePt t="61183" x="6384925" y="4143375"/>
          <p14:tracePt t="61200" x="6384925" y="4187825"/>
          <p14:tracePt t="61217" x="6394450" y="4205288"/>
          <p14:tracePt t="61234" x="6402388" y="4232275"/>
          <p14:tracePt t="61273" x="6411913" y="4241800"/>
          <p14:tracePt t="61319" x="6419850" y="4241800"/>
          <p14:tracePt t="61330" x="6429375" y="4241800"/>
          <p14:tracePt t="61343" x="6438900" y="4241800"/>
          <p14:tracePt t="61358" x="6456363" y="4259263"/>
          <p14:tracePt t="61370" x="6491288" y="4268788"/>
          <p14:tracePt t="61386" x="6537325" y="4295775"/>
          <p14:tracePt t="61401" x="6581775" y="4303713"/>
          <p14:tracePt t="61416" x="6626225" y="4322763"/>
          <p14:tracePt t="61435" x="6680200" y="4357688"/>
          <p14:tracePt t="61450" x="6697663" y="4367213"/>
          <p14:tracePt t="61468" x="6724650" y="4384675"/>
          <p14:tracePt t="61484" x="6732588" y="4394200"/>
          <p14:tracePt t="61500" x="6769100" y="4438650"/>
          <p14:tracePt t="61519" x="6786563" y="4473575"/>
          <p14:tracePt t="61534" x="6831013" y="4545013"/>
          <p14:tracePt t="61551" x="6848475" y="4572000"/>
          <p14:tracePt t="61567" x="6867525" y="4598988"/>
          <p14:tracePt t="61585" x="6894513" y="4643438"/>
          <p14:tracePt t="61601" x="6902450" y="4652963"/>
          <p14:tracePt t="61617" x="6911975" y="4679950"/>
          <p14:tracePt t="61634" x="6919913" y="4687888"/>
          <p14:tracePt t="61650" x="6929438" y="4697413"/>
          <p14:tracePt t="61684" x="6929438" y="4705350"/>
          <p14:tracePt t="61780" x="6938963" y="4705350"/>
          <p14:tracePt t="61804" x="6938963" y="4714875"/>
          <p14:tracePt t="61818" x="6946900" y="4714875"/>
        </p14:tracePtLst>
      </p14:laserTraceLst>
    </p:ext>
  </p:extLs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Frequentist intervals</a:t>
            </a:r>
            <a:endParaRPr dirty="0"/>
          </a:p>
        </p:txBody>
      </p:sp>
      <p:sp>
        <p:nvSpPr>
          <p:cNvPr id="3" name="Content Placeholder 2"/>
          <p:cNvSpPr>
            <a:spLocks noGrp="1"/>
          </p:cNvSpPr>
          <p:nvPr>
            <p:ph idx="1"/>
          </p:nvPr>
        </p:nvSpPr>
        <p:spPr/>
        <p:txBody>
          <a:bodyPr/>
          <a:lstStyle/>
          <a:p>
            <a:r>
              <a:rPr lang="en-US" dirty="0"/>
              <a:t>Our goals:</a:t>
            </a:r>
          </a:p>
          <a:p>
            <a:pPr lvl="1"/>
            <a:r>
              <a:rPr lang="en-US" dirty="0"/>
              <a:t>Put a bound on the true value of the parameter</a:t>
            </a:r>
          </a:p>
          <a:p>
            <a:pPr lvl="2"/>
            <a:r>
              <a:rPr lang="en-US" dirty="0"/>
              <a:t>An estimate is not enough</a:t>
            </a:r>
          </a:p>
          <a:p>
            <a:pPr lvl="1"/>
            <a:r>
              <a:rPr lang="en-US" dirty="0"/>
              <a:t>Keep within the philosophy</a:t>
            </a:r>
          </a:p>
          <a:p>
            <a:pPr lvl="2"/>
            <a:r>
              <a:rPr lang="en-US" dirty="0"/>
              <a:t>The parameter is not a random variable</a:t>
            </a:r>
          </a:p>
          <a:p>
            <a:pPr lvl="2"/>
            <a:r>
              <a:rPr lang="en-US" dirty="0"/>
              <a:t>Priors introduce evil subjectivity</a:t>
            </a:r>
          </a:p>
          <a:p>
            <a:pPr lvl="2"/>
            <a:endParaRPr lang="en-US" dirty="0"/>
          </a:p>
          <a:p>
            <a:r>
              <a:rPr lang="en-US" dirty="0"/>
              <a:t>The solution:</a:t>
            </a:r>
          </a:p>
          <a:p>
            <a:pPr lvl="1"/>
            <a:r>
              <a:rPr lang="en-US" dirty="0"/>
              <a:t>Use the sampling distribution of the estimator</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637E-3330-ED3C-4D95-17EBF0CAD6EA}"/>
              </a:ext>
            </a:extLst>
          </p:cNvPr>
          <p:cNvSpPr>
            <a:spLocks noGrp="1"/>
          </p:cNvSpPr>
          <p:nvPr>
            <p:ph type="title"/>
          </p:nvPr>
        </p:nvSpPr>
        <p:spPr/>
        <p:txBody>
          <a:bodyPr/>
          <a:lstStyle/>
          <a:p>
            <a:r>
              <a:rPr lang="en-US" dirty="0"/>
              <a:t>Creating a confidence interval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CE4E79-1185-720E-57E2-5BD2C9FE1E09}"/>
                  </a:ext>
                </a:extLst>
              </p:cNvPr>
              <p:cNvSpPr>
                <a:spLocks noGrp="1"/>
              </p:cNvSpPr>
              <p:nvPr>
                <p:ph idx="1"/>
              </p:nvPr>
            </p:nvSpPr>
            <p:spPr>
              <a:xfrm>
                <a:off x="457200" y="1600201"/>
                <a:ext cx="8229600" cy="1693505"/>
              </a:xfrm>
            </p:spPr>
            <p:txBody>
              <a:bodyPr/>
              <a:lstStyle/>
              <a:p>
                <a:r>
                  <a:rPr lang="en-US" dirty="0"/>
                  <a:t>There is a real </a:t>
                </a:r>
                <a14:m>
                  <m:oMath xmlns:m="http://schemas.openxmlformats.org/officeDocument/2006/math">
                    <m:r>
                      <a:rPr lang="en-US" b="0" i="1" smtClean="0">
                        <a:latin typeface="Cambria Math" panose="02040503050406030204" pitchFamily="18" charset="0"/>
                      </a:rPr>
                      <m:t>𝜃</m:t>
                    </m:r>
                  </m:oMath>
                </a14:m>
                <a:r>
                  <a:rPr lang="en-US" dirty="0"/>
                  <a:t> that we don’t know</a:t>
                </a:r>
              </a:p>
              <a:p>
                <a:pPr lvl="1"/>
                <a:r>
                  <a:rPr lang="en-US" dirty="0"/>
                  <a:t>And we don’t know what distribution it came from</a:t>
                </a:r>
                <a:endParaRPr lang="en-IL" dirty="0"/>
              </a:p>
            </p:txBody>
          </p:sp>
        </mc:Choice>
        <mc:Fallback xmlns="">
          <p:sp>
            <p:nvSpPr>
              <p:cNvPr id="3" name="Content Placeholder 2">
                <a:extLst>
                  <a:ext uri="{FF2B5EF4-FFF2-40B4-BE49-F238E27FC236}">
                    <a16:creationId xmlns:a16="http://schemas.microsoft.com/office/drawing/2014/main" id="{36CE4E79-1185-720E-57E2-5BD2C9FE1E09}"/>
                  </a:ext>
                </a:extLst>
              </p:cNvPr>
              <p:cNvSpPr>
                <a:spLocks noGrp="1" noRot="1" noChangeAspect="1" noMove="1" noResize="1" noEditPoints="1" noAdjustHandles="1" noChangeArrowheads="1" noChangeShapeType="1" noTextEdit="1"/>
              </p:cNvSpPr>
              <p:nvPr>
                <p:ph idx="1"/>
              </p:nvPr>
            </p:nvSpPr>
            <p:spPr>
              <a:xfrm>
                <a:off x="457200" y="1600201"/>
                <a:ext cx="8229600" cy="1693505"/>
              </a:xfrm>
              <a:blipFill>
                <a:blip r:embed="rId2"/>
                <a:stretch>
                  <a:fillRect l="-1704" t="-4332" r="-1333"/>
                </a:stretch>
              </a:blipFill>
            </p:spPr>
            <p:txBody>
              <a:bodyPr/>
              <a:lstStyle/>
              <a:p>
                <a:r>
                  <a:rPr lang="en-IL">
                    <a:noFill/>
                  </a:rPr>
                  <a:t> </a:t>
                </a:r>
              </a:p>
            </p:txBody>
          </p:sp>
        </mc:Fallback>
      </mc:AlternateContent>
      <p:sp>
        <p:nvSpPr>
          <p:cNvPr id="5" name="TextBox 4">
            <a:extLst>
              <a:ext uri="{FF2B5EF4-FFF2-40B4-BE49-F238E27FC236}">
                <a16:creationId xmlns:a16="http://schemas.microsoft.com/office/drawing/2014/main" id="{A1E784DC-B937-B980-AC89-BFADECB66CAD}"/>
              </a:ext>
            </a:extLst>
          </p:cNvPr>
          <p:cNvSpPr txBox="1"/>
          <p:nvPr/>
        </p:nvSpPr>
        <p:spPr>
          <a:xfrm>
            <a:off x="457200" y="3429000"/>
            <a:ext cx="7968343" cy="991297"/>
          </a:xfrm>
          <a:prstGeom prst="rect">
            <a:avLst/>
          </a:prstGeom>
          <a:noFill/>
        </p:spPr>
        <p:txBody>
          <a:bodyPr wrap="square">
            <a:spAutoFit/>
          </a:bodyPr>
          <a:lstStyle/>
          <a:p>
            <a:pPr>
              <a:lnSpc>
                <a:spcPts val="1425"/>
              </a:lnSpc>
              <a:buNone/>
            </a:pPr>
            <a:r>
              <a:rPr lang="en-US" sz="1400" b="0" dirty="0">
                <a:solidFill>
                  <a:srgbClr val="AF00DB"/>
                </a:solidFill>
                <a:effectLst/>
                <a:latin typeface="Consolas" panose="020B0609020204030204" pitchFamily="49" charset="0"/>
              </a:rPr>
              <a:t>with</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Model</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as</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true_parameter_model</a:t>
            </a:r>
            <a:r>
              <a:rPr lang="en-US" sz="1400" b="0" dirty="0">
                <a:solidFill>
                  <a:srgbClr val="3B3B3B"/>
                </a:solidFill>
                <a:effectLst/>
                <a:latin typeface="Consolas" panose="020B0609020204030204" pitchFamily="49" charset="0"/>
              </a:rPr>
              <a:t>:</a:t>
            </a:r>
          </a:p>
          <a:p>
            <a:pPr>
              <a:lnSpc>
                <a:spcPts val="1425"/>
              </a:lnSpc>
              <a:buNone/>
            </a:pP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theta</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Beta</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"theta"</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alpha</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alpha_</a:t>
            </a:r>
            <a:r>
              <a:rPr lang="en-US" sz="1400" dirty="0" err="1">
                <a:solidFill>
                  <a:srgbClr val="001080"/>
                </a:solidFill>
                <a:latin typeface="Consolas" panose="020B0609020204030204" pitchFamily="49" charset="0"/>
              </a:rPr>
              <a:t>value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beta</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beta_</a:t>
            </a:r>
            <a:r>
              <a:rPr lang="en-US" sz="1400" dirty="0" err="1">
                <a:solidFill>
                  <a:srgbClr val="001080"/>
                </a:solidFill>
                <a:latin typeface="Consolas" panose="020B0609020204030204" pitchFamily="49" charset="0"/>
              </a:rPr>
              <a:t>value</a:t>
            </a:r>
            <a:r>
              <a:rPr lang="en-US" sz="1400" b="0" dirty="0">
                <a:solidFill>
                  <a:srgbClr val="3B3B3B"/>
                </a:solidFill>
                <a:effectLst/>
                <a:latin typeface="Consolas" panose="020B0609020204030204" pitchFamily="49" charset="0"/>
              </a:rPr>
              <a:t>)</a:t>
            </a:r>
          </a:p>
          <a:p>
            <a:pPr>
              <a:lnSpc>
                <a:spcPts val="1425"/>
              </a:lnSpc>
              <a:buNone/>
            </a:pPr>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prior_predictive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sample_prior_predictive</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samples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random_seed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123</a:t>
            </a:r>
            <a:r>
              <a:rPr lang="en-US" sz="1400" b="0" dirty="0">
                <a:solidFill>
                  <a:srgbClr val="3B3B3B"/>
                </a:solidFill>
                <a:effectLst/>
                <a:latin typeface="Consolas" panose="020B0609020204030204" pitchFamily="49" charset="0"/>
              </a:rPr>
              <a:t>)</a:t>
            </a:r>
          </a:p>
          <a:p>
            <a:pPr>
              <a:lnSpc>
                <a:spcPts val="1425"/>
              </a:lnSpc>
              <a:buNone/>
            </a:pPr>
            <a:r>
              <a:rPr lang="en-US" sz="1400" b="0" dirty="0">
                <a:solidFill>
                  <a:srgbClr val="00108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true_theta</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prior_predictive</a:t>
            </a:r>
            <a:r>
              <a:rPr lang="en-US" sz="1400" b="0" dirty="0" err="1">
                <a:solidFill>
                  <a:srgbClr val="3B3B3B"/>
                </a:solidFill>
                <a:effectLst/>
                <a:latin typeface="Consolas" panose="020B0609020204030204" pitchFamily="49" charset="0"/>
              </a:rPr>
              <a:t>.prior</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"theta"</a:t>
            </a:r>
            <a:r>
              <a:rPr lang="en-US" sz="1400" b="0" dirty="0">
                <a:solidFill>
                  <a:srgbClr val="3B3B3B"/>
                </a:solidFill>
                <a:effectLst/>
                <a:latin typeface="Consolas" panose="020B0609020204030204" pitchFamily="49" charset="0"/>
              </a:rPr>
              <a:t>].item()</a:t>
            </a:r>
          </a:p>
        </p:txBody>
      </p:sp>
    </p:spTree>
    <p:extLst>
      <p:ext uri="{BB962C8B-B14F-4D97-AF65-F5344CB8AC3E}">
        <p14:creationId xmlns:p14="http://schemas.microsoft.com/office/powerpoint/2010/main" val="3381602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F9D2B-3FD8-9B49-3C7D-06ADC6A45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4EB1D-9DE0-5657-E2CE-9A7724BD5DCB}"/>
              </a:ext>
            </a:extLst>
          </p:cNvPr>
          <p:cNvSpPr>
            <a:spLocks noGrp="1"/>
          </p:cNvSpPr>
          <p:nvPr>
            <p:ph type="title"/>
          </p:nvPr>
        </p:nvSpPr>
        <p:spPr/>
        <p:txBody>
          <a:bodyPr/>
          <a:lstStyle/>
          <a:p>
            <a:r>
              <a:rPr lang="en-US" dirty="0"/>
              <a:t>Creating a confidence interval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7E77D0-45DD-7CB9-980A-BEF51F037C2F}"/>
                  </a:ext>
                </a:extLst>
              </p:cNvPr>
              <p:cNvSpPr>
                <a:spLocks noGrp="1"/>
              </p:cNvSpPr>
              <p:nvPr>
                <p:ph idx="1"/>
              </p:nvPr>
            </p:nvSpPr>
            <p:spPr>
              <a:xfrm>
                <a:off x="457200" y="1600201"/>
                <a:ext cx="8229600" cy="1693505"/>
              </a:xfrm>
            </p:spPr>
            <p:txBody>
              <a:bodyPr/>
              <a:lstStyle/>
              <a:p>
                <a:r>
                  <a:rPr lang="en-US" dirty="0"/>
                  <a:t>There is a real </a:t>
                </a:r>
                <a14:m>
                  <m:oMath xmlns:m="http://schemas.openxmlformats.org/officeDocument/2006/math">
                    <m:r>
                      <a:rPr lang="en-US" b="0" i="1" smtClean="0">
                        <a:latin typeface="Cambria Math" panose="02040503050406030204" pitchFamily="18" charset="0"/>
                      </a:rPr>
                      <m:t>𝜃</m:t>
                    </m:r>
                  </m:oMath>
                </a14:m>
                <a:r>
                  <a:rPr lang="en-US" dirty="0"/>
                  <a:t> that we don’t know</a:t>
                </a:r>
              </a:p>
              <a:p>
                <a:pPr lvl="1"/>
                <a:r>
                  <a:rPr lang="en-US" dirty="0"/>
                  <a:t>And sample real data </a:t>
                </a:r>
                <a14:m>
                  <m:oMath xmlns:m="http://schemas.openxmlformats.org/officeDocument/2006/math">
                    <m:r>
                      <a:rPr lang="en-US" b="0" i="1" smtClean="0">
                        <a:latin typeface="Cambria Math" panose="02040503050406030204" pitchFamily="18" charset="0"/>
                      </a:rPr>
                      <m:t>𝑦</m:t>
                    </m:r>
                  </m:oMath>
                </a14:m>
                <a:r>
                  <a:rPr lang="en-US" dirty="0"/>
                  <a:t> that depends on that </a:t>
                </a:r>
                <a14:m>
                  <m:oMath xmlns:m="http://schemas.openxmlformats.org/officeDocument/2006/math">
                    <m:r>
                      <a:rPr lang="en-US" i="1">
                        <a:latin typeface="Cambria Math" panose="02040503050406030204" pitchFamily="18" charset="0"/>
                      </a:rPr>
                      <m:t>𝜃</m:t>
                    </m:r>
                  </m:oMath>
                </a14:m>
                <a:endParaRPr lang="en-US" dirty="0"/>
              </a:p>
            </p:txBody>
          </p:sp>
        </mc:Choice>
        <mc:Fallback xmlns="">
          <p:sp>
            <p:nvSpPr>
              <p:cNvPr id="3" name="Content Placeholder 2">
                <a:extLst>
                  <a:ext uri="{FF2B5EF4-FFF2-40B4-BE49-F238E27FC236}">
                    <a16:creationId xmlns:a16="http://schemas.microsoft.com/office/drawing/2014/main" id="{717E77D0-45DD-7CB9-980A-BEF51F037C2F}"/>
                  </a:ext>
                </a:extLst>
              </p:cNvPr>
              <p:cNvSpPr>
                <a:spLocks noGrp="1" noRot="1" noChangeAspect="1" noMove="1" noResize="1" noEditPoints="1" noAdjustHandles="1" noChangeArrowheads="1" noChangeShapeType="1" noTextEdit="1"/>
              </p:cNvSpPr>
              <p:nvPr>
                <p:ph idx="1"/>
              </p:nvPr>
            </p:nvSpPr>
            <p:spPr>
              <a:xfrm>
                <a:off x="457200" y="1600201"/>
                <a:ext cx="8229600" cy="1693505"/>
              </a:xfrm>
              <a:blipFill>
                <a:blip r:embed="rId2"/>
                <a:stretch>
                  <a:fillRect l="-1704" t="-4332"/>
                </a:stretch>
              </a:blipFill>
            </p:spPr>
            <p:txBody>
              <a:bodyPr/>
              <a:lstStyle/>
              <a:p>
                <a:r>
                  <a:rPr lang="en-IL">
                    <a:noFill/>
                  </a:rPr>
                  <a:t> </a:t>
                </a:r>
              </a:p>
            </p:txBody>
          </p:sp>
        </mc:Fallback>
      </mc:AlternateContent>
      <p:pic>
        <p:nvPicPr>
          <p:cNvPr id="7" name="Picture 6">
            <a:extLst>
              <a:ext uri="{FF2B5EF4-FFF2-40B4-BE49-F238E27FC236}">
                <a16:creationId xmlns:a16="http://schemas.microsoft.com/office/drawing/2014/main" id="{10254281-D570-EA2B-8326-F5385C004639}"/>
              </a:ext>
            </a:extLst>
          </p:cNvPr>
          <p:cNvPicPr>
            <a:picLocks noChangeAspect="1"/>
          </p:cNvPicPr>
          <p:nvPr/>
        </p:nvPicPr>
        <p:blipFill>
          <a:blip r:embed="rId3"/>
          <a:stretch>
            <a:fillRect/>
          </a:stretch>
        </p:blipFill>
        <p:spPr>
          <a:xfrm>
            <a:off x="536252" y="3428999"/>
            <a:ext cx="7621174" cy="2589245"/>
          </a:xfrm>
          <a:prstGeom prst="rect">
            <a:avLst/>
          </a:prstGeom>
        </p:spPr>
      </p:pic>
    </p:spTree>
    <p:extLst>
      <p:ext uri="{BB962C8B-B14F-4D97-AF65-F5344CB8AC3E}">
        <p14:creationId xmlns:p14="http://schemas.microsoft.com/office/powerpoint/2010/main" val="1726784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CFFC-F6CF-8810-7466-2EE840A71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9F30D-43DB-75EE-F428-D449EBCAE072}"/>
              </a:ext>
            </a:extLst>
          </p:cNvPr>
          <p:cNvSpPr>
            <a:spLocks noGrp="1"/>
          </p:cNvSpPr>
          <p:nvPr>
            <p:ph type="title"/>
          </p:nvPr>
        </p:nvSpPr>
        <p:spPr/>
        <p:txBody>
          <a:bodyPr/>
          <a:lstStyle/>
          <a:p>
            <a:r>
              <a:rPr lang="en-US" dirty="0"/>
              <a:t>Functions with coverage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AB8B5-E7CD-0D49-4889-8D138E8A6063}"/>
                  </a:ext>
                </a:extLst>
              </p:cNvPr>
              <p:cNvSpPr>
                <a:spLocks noGrp="1"/>
              </p:cNvSpPr>
              <p:nvPr>
                <p:ph idx="1"/>
              </p:nvPr>
            </p:nvSpPr>
            <p:spPr>
              <a:xfrm>
                <a:off x="457200" y="1600201"/>
                <a:ext cx="8229600" cy="2971799"/>
              </a:xfrm>
            </p:spPr>
            <p:txBody>
              <a:bodyPr>
                <a:normAutofit lnSpcReduction="10000"/>
              </a:bodyPr>
              <a:lstStyle/>
              <a:p>
                <a:r>
                  <a:rPr lang="en-US" dirty="0"/>
                  <a:t>There is a real </a:t>
                </a:r>
                <a14:m>
                  <m:oMath xmlns:m="http://schemas.openxmlformats.org/officeDocument/2006/math">
                    <m:r>
                      <a:rPr lang="en-US" b="0" i="1" smtClean="0">
                        <a:latin typeface="Cambria Math" panose="02040503050406030204" pitchFamily="18" charset="0"/>
                      </a:rPr>
                      <m:t>𝜃</m:t>
                    </m:r>
                  </m:oMath>
                </a14:m>
                <a:r>
                  <a:rPr lang="en-US" dirty="0"/>
                  <a:t> and some real data </a:t>
                </a:r>
                <a14:m>
                  <m:oMath xmlns:m="http://schemas.openxmlformats.org/officeDocument/2006/math">
                    <m:r>
                      <a:rPr lang="en-US" b="0" i="1" smtClean="0">
                        <a:latin typeface="Cambria Math" panose="02040503050406030204" pitchFamily="18" charset="0"/>
                      </a:rPr>
                      <m:t>𝑦</m:t>
                    </m:r>
                  </m:oMath>
                </a14:m>
                <a:endParaRPr lang="en-US" dirty="0"/>
              </a:p>
              <a:p>
                <a:r>
                  <a:rPr lang="en-US" dirty="0"/>
                  <a:t>We find two functions: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sup>
                        </m:sSup>
                      </m:e>
                    </m:d>
                  </m:oMath>
                </a14:m>
                <a:r>
                  <a:rPr lang="en-US" dirty="0"/>
                  <a:t> and </a:t>
                </a:r>
                <a14:m>
                  <m:oMath xmlns:m="http://schemas.openxmlformats.org/officeDocument/2006/math">
                    <m:r>
                      <a:rPr lang="en-US" b="0" i="1" smtClean="0">
                        <a:latin typeface="Cambria Math" panose="02040503050406030204" pitchFamily="18" charset="0"/>
                      </a:rPr>
                      <m:t>𝐻</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oMath>
                </a14:m>
                <a:endParaRPr lang="en-US" dirty="0"/>
              </a:p>
              <a:p>
                <a:pPr lvl="1"/>
                <a:r>
                  <a:rPr lang="en-US" dirty="0"/>
                  <a:t>Of any dataset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oMath>
                </a14:m>
                <a:r>
                  <a:rPr lang="en-US" dirty="0"/>
                  <a:t> </a:t>
                </a:r>
              </a:p>
              <a:p>
                <a:pPr lvl="1"/>
                <a:r>
                  <a:rPr lang="en-US" dirty="0"/>
                  <a:t>Such that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rPr>
                          <m:t>𝐿</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95</m:t>
                    </m:r>
                  </m:oMath>
                </a14:m>
                <a:endParaRPr lang="en-US" dirty="0"/>
              </a:p>
              <a:p>
                <a:pPr lvl="2"/>
                <a:r>
                  <a:rPr lang="en-US" dirty="0"/>
                  <a:t>The probability is over different datasets</a:t>
                </a:r>
              </a:p>
              <a:p>
                <a:pPr lvl="2"/>
                <a:r>
                  <a:rPr lang="en-US" dirty="0"/>
                  <a:t>Equality holds no matter what the true </a:t>
                </a:r>
                <a14:m>
                  <m:oMath xmlns:m="http://schemas.openxmlformats.org/officeDocument/2006/math">
                    <m:r>
                      <a:rPr lang="en-US" i="1">
                        <a:latin typeface="Cambria Math" panose="02040503050406030204" pitchFamily="18" charset="0"/>
                      </a:rPr>
                      <m:t>𝜃</m:t>
                    </m:r>
                  </m:oMath>
                </a14:m>
                <a:r>
                  <a:rPr lang="en-US" dirty="0"/>
                  <a:t> </a:t>
                </a:r>
              </a:p>
              <a:p>
                <a:pPr lvl="1"/>
                <a:endParaRPr lang="en-US" dirty="0"/>
              </a:p>
            </p:txBody>
          </p:sp>
        </mc:Choice>
        <mc:Fallback xmlns="">
          <p:sp>
            <p:nvSpPr>
              <p:cNvPr id="3" name="Content Placeholder 2">
                <a:extLst>
                  <a:ext uri="{FF2B5EF4-FFF2-40B4-BE49-F238E27FC236}">
                    <a16:creationId xmlns:a16="http://schemas.microsoft.com/office/drawing/2014/main" id="{8B6AB8B5-E7CD-0D49-4889-8D138E8A6063}"/>
                  </a:ext>
                </a:extLst>
              </p:cNvPr>
              <p:cNvSpPr>
                <a:spLocks noGrp="1" noRot="1" noChangeAspect="1" noMove="1" noResize="1" noEditPoints="1" noAdjustHandles="1" noChangeArrowheads="1" noChangeShapeType="1" noTextEdit="1"/>
              </p:cNvSpPr>
              <p:nvPr>
                <p:ph idx="1"/>
              </p:nvPr>
            </p:nvSpPr>
            <p:spPr>
              <a:xfrm>
                <a:off x="457200" y="1600201"/>
                <a:ext cx="8229600" cy="2971799"/>
              </a:xfrm>
              <a:blipFill>
                <a:blip r:embed="rId2"/>
                <a:stretch>
                  <a:fillRect l="-1704" t="-4107" b="-1232"/>
                </a:stretch>
              </a:blipFill>
            </p:spPr>
            <p:txBody>
              <a:bodyPr/>
              <a:lstStyle/>
              <a:p>
                <a:r>
                  <a:rPr lang="en-IL">
                    <a:noFill/>
                  </a:rPr>
                  <a:t> </a:t>
                </a:r>
              </a:p>
            </p:txBody>
          </p:sp>
        </mc:Fallback>
      </mc:AlternateContent>
    </p:spTree>
    <p:extLst>
      <p:ext uri="{BB962C8B-B14F-4D97-AF65-F5344CB8AC3E}">
        <p14:creationId xmlns:p14="http://schemas.microsoft.com/office/powerpoint/2010/main" val="2981546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DBDE6-2D1B-A0C2-D14E-46B62ACC26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2B8F9-DB83-A396-9F1D-0C5424708068}"/>
              </a:ext>
            </a:extLst>
          </p:cNvPr>
          <p:cNvSpPr>
            <a:spLocks noGrp="1"/>
          </p:cNvSpPr>
          <p:nvPr>
            <p:ph type="title"/>
          </p:nvPr>
        </p:nvSpPr>
        <p:spPr/>
        <p:txBody>
          <a:bodyPr/>
          <a:lstStyle/>
          <a:p>
            <a:r>
              <a:rPr lang="en-US" dirty="0"/>
              <a:t>Testing coverage</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93E3AC-52DE-B353-E0D8-7460B403B7D9}"/>
                  </a:ext>
                </a:extLst>
              </p:cNvPr>
              <p:cNvSpPr>
                <a:spLocks noGrp="1"/>
              </p:cNvSpPr>
              <p:nvPr>
                <p:ph idx="1"/>
              </p:nvPr>
            </p:nvSpPr>
            <p:spPr>
              <a:xfrm>
                <a:off x="457200" y="1600201"/>
                <a:ext cx="8229600" cy="1828799"/>
              </a:xfrm>
            </p:spPr>
            <p:txBody>
              <a:bodyPr>
                <a:normAutofit fontScale="92500" lnSpcReduction="20000"/>
              </a:bodyPr>
              <a:lstStyle/>
              <a:p>
                <a:r>
                  <a:rPr lang="en-US" dirty="0"/>
                  <a:t>There is a real </a:t>
                </a:r>
                <a14:m>
                  <m:oMath xmlns:m="http://schemas.openxmlformats.org/officeDocument/2006/math">
                    <m:r>
                      <a:rPr lang="en-US" b="0" i="1" smtClean="0">
                        <a:latin typeface="Cambria Math" panose="02040503050406030204" pitchFamily="18" charset="0"/>
                      </a:rPr>
                      <m:t>𝜃</m:t>
                    </m:r>
                  </m:oMath>
                </a14:m>
                <a:r>
                  <a:rPr lang="en-US" dirty="0"/>
                  <a:t> and some real data </a:t>
                </a:r>
                <a14:m>
                  <m:oMath xmlns:m="http://schemas.openxmlformats.org/officeDocument/2006/math">
                    <m:r>
                      <a:rPr lang="en-US" b="0" i="1" smtClean="0">
                        <a:latin typeface="Cambria Math" panose="02040503050406030204" pitchFamily="18" charset="0"/>
                      </a:rPr>
                      <m:t>𝑦</m:t>
                    </m:r>
                  </m:oMath>
                </a14:m>
                <a:endParaRPr lang="en-US" dirty="0"/>
              </a:p>
              <a:p>
                <a:r>
                  <a:rPr lang="en-US" dirty="0"/>
                  <a:t>We find two functions: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sup>
                        </m:sSup>
                      </m:e>
                    </m:d>
                  </m:oMath>
                </a14:m>
                <a:r>
                  <a:rPr lang="en-US" dirty="0"/>
                  <a:t> and </a:t>
                </a:r>
                <a14:m>
                  <m:oMath xmlns:m="http://schemas.openxmlformats.org/officeDocument/2006/math">
                    <m:r>
                      <a:rPr lang="en-US" b="0" i="1" smtClean="0">
                        <a:latin typeface="Cambria Math" panose="02040503050406030204" pitchFamily="18" charset="0"/>
                      </a:rPr>
                      <m:t>𝐻</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oMath>
                </a14:m>
                <a:endParaRPr lang="en-US" dirty="0"/>
              </a:p>
              <a:p>
                <a:pPr lvl="1"/>
                <a:r>
                  <a:rPr lang="en-US" dirty="0"/>
                  <a:t>Such that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i="1">
                            <a:latin typeface="Cambria Math" panose="02040503050406030204" pitchFamily="18" charset="0"/>
                          </a:rPr>
                          <m:t>𝐿</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𝜃</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𝐻</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ea typeface="Cambria Math" panose="02040503050406030204" pitchFamily="18" charset="0"/>
                                  </a:rPr>
                                  <m:t>∗</m:t>
                                </m:r>
                              </m:sup>
                            </m:sSup>
                          </m:e>
                        </m:d>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95</m:t>
                    </m:r>
                  </m:oMath>
                </a14:m>
                <a:endParaRPr lang="en-US" dirty="0"/>
              </a:p>
              <a:p>
                <a:pPr lvl="1"/>
                <a:r>
                  <a:rPr lang="en-US" dirty="0"/>
                  <a:t>Real data </a:t>
                </a:r>
                <a14:m>
                  <m:oMath xmlns:m="http://schemas.openxmlformats.org/officeDocument/2006/math">
                    <m:r>
                      <a:rPr lang="en-US" b="0" i="1" smtClean="0">
                        <a:latin typeface="Cambria Math" panose="02040503050406030204" pitchFamily="18" charset="0"/>
                      </a:rPr>
                      <m:t>𝑦</m:t>
                    </m:r>
                  </m:oMath>
                </a14:m>
                <a:r>
                  <a:rPr lang="en-US" dirty="0"/>
                  <a:t> is not used here</a:t>
                </a:r>
              </a:p>
            </p:txBody>
          </p:sp>
        </mc:Choice>
        <mc:Fallback xmlns="">
          <p:sp>
            <p:nvSpPr>
              <p:cNvPr id="3" name="Content Placeholder 2">
                <a:extLst>
                  <a:ext uri="{FF2B5EF4-FFF2-40B4-BE49-F238E27FC236}">
                    <a16:creationId xmlns:a16="http://schemas.microsoft.com/office/drawing/2014/main" id="{4D93E3AC-52DE-B353-E0D8-7460B403B7D9}"/>
                  </a:ext>
                </a:extLst>
              </p:cNvPr>
              <p:cNvSpPr>
                <a:spLocks noGrp="1" noRot="1" noChangeAspect="1" noMove="1" noResize="1" noEditPoints="1" noAdjustHandles="1" noChangeArrowheads="1" noChangeShapeType="1" noTextEdit="1"/>
              </p:cNvSpPr>
              <p:nvPr>
                <p:ph idx="1"/>
              </p:nvPr>
            </p:nvSpPr>
            <p:spPr>
              <a:xfrm>
                <a:off x="457200" y="1600201"/>
                <a:ext cx="8229600" cy="1828799"/>
              </a:xfrm>
              <a:blipFill>
                <a:blip r:embed="rId2"/>
                <a:stretch>
                  <a:fillRect l="-1481" t="-8667" b="-5000"/>
                </a:stretch>
              </a:blipFill>
            </p:spPr>
            <p:txBody>
              <a:bodyPr/>
              <a:lstStyle/>
              <a:p>
                <a:r>
                  <a:rPr lang="en-IL">
                    <a:noFill/>
                  </a:rPr>
                  <a:t> </a:t>
                </a:r>
              </a:p>
            </p:txBody>
          </p:sp>
        </mc:Fallback>
      </mc:AlternateContent>
      <p:sp>
        <p:nvSpPr>
          <p:cNvPr id="5" name="TextBox 4">
            <a:extLst>
              <a:ext uri="{FF2B5EF4-FFF2-40B4-BE49-F238E27FC236}">
                <a16:creationId xmlns:a16="http://schemas.microsoft.com/office/drawing/2014/main" id="{A93EEE85-7235-16C6-9072-CA5619868890}"/>
              </a:ext>
            </a:extLst>
          </p:cNvPr>
          <p:cNvSpPr txBox="1"/>
          <p:nvPr/>
        </p:nvSpPr>
        <p:spPr>
          <a:xfrm>
            <a:off x="186612" y="3611563"/>
            <a:ext cx="8630816" cy="2607124"/>
          </a:xfrm>
          <a:prstGeom prst="rect">
            <a:avLst/>
          </a:prstGeom>
          <a:noFill/>
        </p:spPr>
        <p:txBody>
          <a:bodyPr wrap="square">
            <a:spAutoFit/>
          </a:bodyPr>
          <a:lstStyle/>
          <a:p>
            <a:pPr>
              <a:lnSpc>
                <a:spcPts val="1425"/>
              </a:lnSpc>
              <a:buNone/>
            </a:pPr>
            <a:r>
              <a:rPr lang="en-US" sz="1400" b="0" dirty="0">
                <a:solidFill>
                  <a:srgbClr val="AF00DB"/>
                </a:solidFill>
                <a:effectLst/>
                <a:latin typeface="Consolas" panose="020B0609020204030204" pitchFamily="49" charset="0"/>
              </a:rPr>
              <a:t>with</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Model</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as</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test_confidence_interval_model</a:t>
            </a:r>
            <a:r>
              <a:rPr lang="en-US" sz="1400" b="0" dirty="0">
                <a:solidFill>
                  <a:srgbClr val="3B3B3B"/>
                </a:solidFill>
                <a:effectLst/>
                <a:latin typeface="Consolas" panose="020B0609020204030204" pitchFamily="49" charset="0"/>
              </a:rPr>
              <a:t>:</a:t>
            </a:r>
          </a:p>
          <a:p>
            <a:pPr>
              <a:lnSpc>
                <a:spcPts val="1425"/>
              </a:lnSpc>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simulated_data</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Binomial</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simulated_data</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p</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true_theta</a:t>
            </a:r>
            <a:r>
              <a:rPr lang="en-US" sz="1400" b="0" dirty="0">
                <a:solidFill>
                  <a:srgbClr val="3B3B3B"/>
                </a:solidFill>
                <a:effectLst/>
                <a:latin typeface="Consolas" panose="020B0609020204030204" pitchFamily="49" charset="0"/>
              </a:rPr>
              <a:t>)</a:t>
            </a:r>
          </a:p>
          <a:p>
            <a:pPr>
              <a:lnSpc>
                <a:spcPts val="1425"/>
              </a:lnSpc>
              <a:buNone/>
            </a:pPr>
            <a:r>
              <a:rPr lang="en-US" sz="1400" b="0" dirty="0">
                <a:solidFill>
                  <a:srgbClr val="3B3B3B"/>
                </a:solidFill>
                <a:effectLst/>
                <a:latin typeface="Consolas" panose="020B0609020204030204" pitchFamily="49" charset="0"/>
              </a:rPr>
              <a:t>    </a:t>
            </a:r>
          </a:p>
          <a:p>
            <a:pPr>
              <a:lnSpc>
                <a:spcPts val="1425"/>
              </a:lnSpc>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Confidence bounds</a:t>
            </a:r>
            <a:endParaRPr lang="en-US" sz="1400" b="0" dirty="0">
              <a:solidFill>
                <a:srgbClr val="3B3B3B"/>
              </a:solidFill>
              <a:effectLst/>
              <a:latin typeface="Consolas" panose="020B0609020204030204" pitchFamily="49" charset="0"/>
            </a:endParaRPr>
          </a:p>
          <a:p>
            <a:pPr>
              <a:lnSpc>
                <a:spcPts val="1425"/>
              </a:lnSpc>
              <a:buNone/>
            </a:pPr>
            <a:r>
              <a:rPr lang="en-US" sz="1400" b="0" dirty="0">
                <a:solidFill>
                  <a:srgbClr val="3B3B3B"/>
                </a:solidFill>
                <a:effectLst/>
                <a:latin typeface="Consolas" panose="020B0609020204030204" pitchFamily="49" charset="0"/>
              </a:rPr>
              <a:t>    </a:t>
            </a:r>
            <a:r>
              <a:rPr lang="en-US" sz="1400" b="0" dirty="0">
                <a:solidFill>
                  <a:srgbClr val="0070C1"/>
                </a:solidFill>
                <a:effectLst/>
                <a:latin typeface="Consolas" panose="020B0609020204030204" pitchFamily="49" charset="0"/>
              </a:rPr>
              <a:t>L</a:t>
            </a:r>
            <a:r>
              <a:rPr lang="en-US" sz="1400" b="0" dirty="0">
                <a:solidFill>
                  <a:srgbClr val="3B3B3B"/>
                </a:solidFill>
                <a:effectLst/>
                <a:latin typeface="Consolas" panose="020B0609020204030204" pitchFamily="49" charset="0"/>
              </a:rPr>
              <a:t>, </a:t>
            </a:r>
            <a:r>
              <a:rPr lang="en-US" sz="1400" b="0" dirty="0">
                <a:solidFill>
                  <a:srgbClr val="0070C1"/>
                </a:solidFill>
                <a:effectLst/>
                <a:latin typeface="Consolas" panose="020B0609020204030204" pitchFamily="49" charset="0"/>
              </a:rPr>
              <a:t>H</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symbolic_LH</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simulated_data</a:t>
            </a:r>
            <a:r>
              <a:rPr lang="en-US" sz="1400" b="0" dirty="0">
                <a:solidFill>
                  <a:srgbClr val="3B3B3B"/>
                </a:solidFill>
                <a:effectLst/>
                <a:latin typeface="Consolas" panose="020B0609020204030204" pitchFamily="49" charset="0"/>
              </a:rPr>
              <a:t>)</a:t>
            </a:r>
          </a:p>
          <a:p>
            <a:pPr>
              <a:lnSpc>
                <a:spcPts val="1425"/>
              </a:lnSpc>
              <a:buNone/>
            </a:pPr>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Coverage indicator</a:t>
            </a:r>
            <a:endParaRPr lang="en-US" sz="1400" b="0" dirty="0">
              <a:solidFill>
                <a:srgbClr val="3B3B3B"/>
              </a:solidFill>
              <a:effectLst/>
              <a:latin typeface="Consolas" panose="020B0609020204030204" pitchFamily="49" charset="0"/>
            </a:endParaRPr>
          </a:p>
          <a:p>
            <a:pPr>
              <a:lnSpc>
                <a:spcPts val="1425"/>
              </a:lnSpc>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covered</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Deterministic</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"covered"</a:t>
            </a:r>
            <a:r>
              <a:rPr lang="en-US" sz="1400" b="0" dirty="0">
                <a:solidFill>
                  <a:srgbClr val="3B3B3B"/>
                </a:solidFill>
                <a:effectLst/>
                <a:latin typeface="Consolas" panose="020B0609020204030204" pitchFamily="49" charset="0"/>
              </a:rPr>
              <a:t>, (</a:t>
            </a:r>
            <a:r>
              <a:rPr lang="en-US" sz="1400" b="0" dirty="0">
                <a:solidFill>
                  <a:srgbClr val="0070C1"/>
                </a:solidFill>
                <a:effectLst/>
                <a:latin typeface="Consolas" panose="020B0609020204030204" pitchFamily="49" charset="0"/>
              </a:rPr>
              <a:t>L</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&lt;=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true_theta</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&amp;</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true_theta</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&lt;=</a:t>
            </a:r>
            <a:r>
              <a:rPr lang="en-US" sz="1400" b="0" dirty="0">
                <a:solidFill>
                  <a:srgbClr val="3B3B3B"/>
                </a:solidFill>
                <a:effectLst/>
                <a:latin typeface="Consolas" panose="020B0609020204030204" pitchFamily="49" charset="0"/>
              </a:rPr>
              <a:t> </a:t>
            </a:r>
            <a:r>
              <a:rPr lang="en-US" sz="1400" b="0" dirty="0">
                <a:solidFill>
                  <a:srgbClr val="0070C1"/>
                </a:solidFill>
                <a:effectLst/>
                <a:latin typeface="Consolas" panose="020B0609020204030204" pitchFamily="49" charset="0"/>
              </a:rPr>
              <a:t>H</a:t>
            </a:r>
            <a:r>
              <a:rPr lang="en-US" sz="1400" b="0" dirty="0">
                <a:solidFill>
                  <a:srgbClr val="3B3B3B"/>
                </a:solidFill>
                <a:effectLst/>
                <a:latin typeface="Consolas" panose="020B0609020204030204" pitchFamily="49" charset="0"/>
              </a:rPr>
              <a:t>))</a:t>
            </a:r>
          </a:p>
          <a:p>
            <a:pPr>
              <a:lnSpc>
                <a:spcPts val="1425"/>
              </a:lnSpc>
              <a:buNone/>
            </a:pPr>
            <a:r>
              <a:rPr lang="en-US" sz="1400" b="0" dirty="0">
                <a:solidFill>
                  <a:srgbClr val="3B3B3B"/>
                </a:solidFill>
                <a:effectLst/>
                <a:latin typeface="Consolas" panose="020B0609020204030204" pitchFamily="49" charset="0"/>
              </a:rPr>
              <a:t>    </a:t>
            </a:r>
          </a:p>
          <a:p>
            <a:pPr>
              <a:lnSpc>
                <a:spcPts val="1425"/>
              </a:lnSpc>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Sample from the model</a:t>
            </a:r>
            <a:endParaRPr lang="en-US" sz="1400" b="0" dirty="0">
              <a:solidFill>
                <a:srgbClr val="3B3B3B"/>
              </a:solidFill>
              <a:effectLst/>
              <a:latin typeface="Consolas" panose="020B0609020204030204" pitchFamily="49" charset="0"/>
            </a:endParaRPr>
          </a:p>
          <a:p>
            <a:pPr>
              <a:lnSpc>
                <a:spcPts val="1425"/>
              </a:lnSpc>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prior_pred</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pm</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sample_prior_predictive</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samples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5000</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random_seed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123</a:t>
            </a:r>
            <a:r>
              <a:rPr lang="en-US" sz="1400" b="0" dirty="0">
                <a:solidFill>
                  <a:srgbClr val="3B3B3B"/>
                </a:solidFill>
                <a:effectLst/>
                <a:latin typeface="Consolas" panose="020B0609020204030204" pitchFamily="49" charset="0"/>
              </a:rPr>
              <a:t>)</a:t>
            </a:r>
          </a:p>
          <a:p>
            <a:pPr>
              <a:lnSpc>
                <a:spcPts val="1425"/>
              </a:lnSpc>
              <a:buNone/>
            </a:pPr>
            <a:br>
              <a:rPr lang="en-US" sz="1400" b="0" dirty="0">
                <a:solidFill>
                  <a:srgbClr val="3B3B3B"/>
                </a:solidFill>
                <a:effectLst/>
                <a:latin typeface="Consolas" panose="020B0609020204030204" pitchFamily="49" charset="0"/>
              </a:rPr>
            </a:br>
            <a:r>
              <a:rPr lang="en-US" sz="1400" b="0" dirty="0">
                <a:solidFill>
                  <a:srgbClr val="001080"/>
                </a:solidFill>
                <a:effectLst/>
                <a:latin typeface="Consolas" panose="020B0609020204030204" pitchFamily="49" charset="0"/>
              </a:rPr>
              <a:t>coverage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prior_pred</a:t>
            </a:r>
            <a:r>
              <a:rPr lang="en-US" sz="1400" b="0" dirty="0" err="1">
                <a:solidFill>
                  <a:srgbClr val="3B3B3B"/>
                </a:solidFill>
                <a:effectLst/>
                <a:latin typeface="Consolas" panose="020B0609020204030204" pitchFamily="49" charset="0"/>
              </a:rPr>
              <a:t>.prior</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"covered"</a:t>
            </a:r>
            <a:r>
              <a:rPr lang="en-US" sz="1400" b="0" dirty="0">
                <a:solidFill>
                  <a:srgbClr val="3B3B3B"/>
                </a:solidFill>
                <a:effectLst/>
                <a:latin typeface="Consolas" panose="020B0609020204030204" pitchFamily="49" charset="0"/>
              </a:rPr>
              <a:t>].mean()</a:t>
            </a:r>
          </a:p>
          <a:p>
            <a:pPr>
              <a:lnSpc>
                <a:spcPts val="1425"/>
              </a:lnSpc>
            </a:pPr>
            <a:r>
              <a:rPr lang="en-US" sz="1400" b="0" dirty="0">
                <a:solidFill>
                  <a:srgbClr val="795E26"/>
                </a:solidFill>
                <a:effectLst/>
                <a:latin typeface="Consolas" panose="020B0609020204030204" pitchFamily="49" charset="0"/>
              </a:rPr>
              <a:t>print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"Coverage:"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coverage</a:t>
            </a:r>
            <a:r>
              <a:rPr lang="en-US" sz="1400" b="0" dirty="0">
                <a:solidFill>
                  <a:srgbClr val="3B3B3B"/>
                </a:solidFill>
                <a:effectLst/>
                <a:latin typeface="Consolas" panose="020B0609020204030204" pitchFamily="49" charset="0"/>
              </a:rPr>
              <a:t>)</a:t>
            </a:r>
          </a:p>
        </p:txBody>
      </p:sp>
      <p:pic>
        <p:nvPicPr>
          <p:cNvPr id="6" name="Picture 5">
            <a:extLst>
              <a:ext uri="{FF2B5EF4-FFF2-40B4-BE49-F238E27FC236}">
                <a16:creationId xmlns:a16="http://schemas.microsoft.com/office/drawing/2014/main" id="{3825B3A3-1EFB-82BC-FF95-6E599DA9157E}"/>
              </a:ext>
            </a:extLst>
          </p:cNvPr>
          <p:cNvPicPr>
            <a:picLocks noChangeAspect="1"/>
          </p:cNvPicPr>
          <p:nvPr/>
        </p:nvPicPr>
        <p:blipFill>
          <a:blip r:embed="rId3"/>
          <a:stretch>
            <a:fillRect/>
          </a:stretch>
        </p:blipFill>
        <p:spPr>
          <a:xfrm>
            <a:off x="4971783" y="5997355"/>
            <a:ext cx="3985605" cy="807790"/>
          </a:xfrm>
          <a:prstGeom prst="rect">
            <a:avLst/>
          </a:prstGeom>
        </p:spPr>
      </p:pic>
    </p:spTree>
    <p:extLst>
      <p:ext uri="{BB962C8B-B14F-4D97-AF65-F5344CB8AC3E}">
        <p14:creationId xmlns:p14="http://schemas.microsoft.com/office/powerpoint/2010/main" val="209639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14D04-8728-AB4D-765E-10DFEB90E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5B8F5-EBCE-BD31-FC85-613B8105DD5D}"/>
              </a:ext>
            </a:extLst>
          </p:cNvPr>
          <p:cNvSpPr>
            <a:spLocks noGrp="1"/>
          </p:cNvSpPr>
          <p:nvPr>
            <p:ph type="title"/>
          </p:nvPr>
        </p:nvSpPr>
        <p:spPr/>
        <p:txBody>
          <a:bodyPr>
            <a:normAutofit fontScale="90000"/>
          </a:bodyPr>
          <a:lstStyle/>
          <a:p>
            <a:r>
              <a:rPr lang="en-US" dirty="0"/>
              <a:t>Coverage functions define confidence interval</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75C7C4-F5E1-C60B-4649-8A4FA813B592}"/>
                  </a:ext>
                </a:extLst>
              </p:cNvPr>
              <p:cNvSpPr>
                <a:spLocks noGrp="1"/>
              </p:cNvSpPr>
              <p:nvPr>
                <p:ph idx="1"/>
              </p:nvPr>
            </p:nvSpPr>
            <p:spPr>
              <a:xfrm>
                <a:off x="457200" y="1600201"/>
                <a:ext cx="8229600" cy="2234681"/>
              </a:xfrm>
            </p:spPr>
            <p:txBody>
              <a:bodyPr>
                <a:noAutofit/>
              </a:bodyPr>
              <a:lstStyle/>
              <a:p>
                <a:r>
                  <a:rPr lang="en-US" sz="2400" dirty="0"/>
                  <a:t>There is a real </a:t>
                </a:r>
                <a14:m>
                  <m:oMath xmlns:m="http://schemas.openxmlformats.org/officeDocument/2006/math">
                    <m:r>
                      <a:rPr lang="en-US" sz="2400" b="0" i="1" smtClean="0">
                        <a:latin typeface="Cambria Math" panose="02040503050406030204" pitchFamily="18" charset="0"/>
                      </a:rPr>
                      <m:t>𝜃</m:t>
                    </m:r>
                  </m:oMath>
                </a14:m>
                <a:r>
                  <a:rPr lang="en-US" sz="2400" dirty="0"/>
                  <a:t> and some real data </a:t>
                </a:r>
                <a14:m>
                  <m:oMath xmlns:m="http://schemas.openxmlformats.org/officeDocument/2006/math">
                    <m:r>
                      <a:rPr lang="en-US" sz="2400" b="0" i="1" smtClean="0">
                        <a:latin typeface="Cambria Math" panose="02040503050406030204" pitchFamily="18" charset="0"/>
                      </a:rPr>
                      <m:t>𝑦</m:t>
                    </m:r>
                  </m:oMath>
                </a14:m>
                <a:endParaRPr lang="en-US" sz="2400" dirty="0"/>
              </a:p>
              <a:p>
                <a:r>
                  <a:rPr lang="en-US" sz="2400" dirty="0"/>
                  <a:t>We find two functions: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𝐿</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ea typeface="Cambria Math" panose="02040503050406030204" pitchFamily="18" charset="0"/>
                                  </a:rPr>
                                  <m:t>∗</m:t>
                                </m:r>
                              </m:sup>
                            </m:sSup>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𝐻</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95</m:t>
                    </m:r>
                  </m:oMath>
                </a14:m>
                <a:endParaRPr lang="en-US" sz="2400" dirty="0"/>
              </a:p>
              <a:p>
                <a:r>
                  <a:rPr lang="en-US" sz="2400" b="0" dirty="0"/>
                  <a:t>This gives us a confidence interval: </a:t>
                </a:r>
                <a14:m>
                  <m:oMath xmlns:m="http://schemas.openxmlformats.org/officeDocument/2006/math">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𝐿</m:t>
                        </m:r>
                        <m:d>
                          <m:dPr>
                            <m:ctrlPr>
                              <a:rPr lang="en-US" sz="2400" i="1">
                                <a:latin typeface="Cambria Math" panose="02040503050406030204" pitchFamily="18" charset="0"/>
                              </a:rPr>
                            </m:ctrlPr>
                          </m:dPr>
                          <m:e>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e>
                    </m:d>
                  </m:oMath>
                </a14:m>
                <a:endParaRPr lang="en-US" sz="2400" dirty="0"/>
              </a:p>
              <a:p>
                <a:pPr lvl="1"/>
                <a:r>
                  <a:rPr lang="en-US" sz="2000" dirty="0"/>
                  <a:t>The confidence interval contains the true parameter 95% of the time</a:t>
                </a:r>
              </a:p>
              <a:p>
                <a:pPr lvl="2"/>
                <a:r>
                  <a:rPr lang="en-US" sz="1600" dirty="0"/>
                  <a:t>When considering repetitions of the experiment</a:t>
                </a:r>
              </a:p>
            </p:txBody>
          </p:sp>
        </mc:Choice>
        <mc:Fallback xmlns="">
          <p:sp>
            <p:nvSpPr>
              <p:cNvPr id="3" name="Content Placeholder 2">
                <a:extLst>
                  <a:ext uri="{FF2B5EF4-FFF2-40B4-BE49-F238E27FC236}">
                    <a16:creationId xmlns:a16="http://schemas.microsoft.com/office/drawing/2014/main" id="{C875C7C4-F5E1-C60B-4649-8A4FA813B592}"/>
                  </a:ext>
                </a:extLst>
              </p:cNvPr>
              <p:cNvSpPr>
                <a:spLocks noGrp="1" noRot="1" noChangeAspect="1" noMove="1" noResize="1" noEditPoints="1" noAdjustHandles="1" noChangeArrowheads="1" noChangeShapeType="1" noTextEdit="1"/>
              </p:cNvSpPr>
              <p:nvPr>
                <p:ph idx="1"/>
              </p:nvPr>
            </p:nvSpPr>
            <p:spPr>
              <a:xfrm>
                <a:off x="457200" y="1600201"/>
                <a:ext cx="8229600" cy="2234681"/>
              </a:xfrm>
              <a:blipFill>
                <a:blip r:embed="rId2"/>
                <a:stretch>
                  <a:fillRect l="-963" t="-2186"/>
                </a:stretch>
              </a:blipFill>
            </p:spPr>
            <p:txBody>
              <a:bodyPr/>
              <a:lstStyle/>
              <a:p>
                <a:r>
                  <a:rPr lang="en-IL">
                    <a:noFill/>
                  </a:rPr>
                  <a:t> </a:t>
                </a:r>
              </a:p>
            </p:txBody>
          </p:sp>
        </mc:Fallback>
      </mc:AlternateContent>
      <p:pic>
        <p:nvPicPr>
          <p:cNvPr id="4" name="Picture 3">
            <a:extLst>
              <a:ext uri="{FF2B5EF4-FFF2-40B4-BE49-F238E27FC236}">
                <a16:creationId xmlns:a16="http://schemas.microsoft.com/office/drawing/2014/main" id="{74FF2CFA-EB9D-8445-7C9F-93CB7023A7BA}"/>
              </a:ext>
            </a:extLst>
          </p:cNvPr>
          <p:cNvPicPr>
            <a:picLocks noChangeAspect="1"/>
          </p:cNvPicPr>
          <p:nvPr/>
        </p:nvPicPr>
        <p:blipFill>
          <a:blip r:embed="rId3"/>
          <a:stretch>
            <a:fillRect/>
          </a:stretch>
        </p:blipFill>
        <p:spPr>
          <a:xfrm>
            <a:off x="790992" y="4399102"/>
            <a:ext cx="5017443" cy="1460523"/>
          </a:xfrm>
          <a:prstGeom prst="rect">
            <a:avLst/>
          </a:prstGeom>
        </p:spPr>
      </p:pic>
      <p:graphicFrame>
        <p:nvGraphicFramePr>
          <p:cNvPr id="6" name="Object 5">
            <a:extLst>
              <a:ext uri="{FF2B5EF4-FFF2-40B4-BE49-F238E27FC236}">
                <a16:creationId xmlns:a16="http://schemas.microsoft.com/office/drawing/2014/main" id="{77937F1F-E7D8-E7AE-B696-AC1A620022E8}"/>
              </a:ext>
            </a:extLst>
          </p:cNvPr>
          <p:cNvGraphicFramePr>
            <a:graphicFrameLocks noChangeAspect="1"/>
          </p:cNvGraphicFramePr>
          <p:nvPr>
            <p:extLst>
              <p:ext uri="{D42A27DB-BD31-4B8C-83A1-F6EECF244321}">
                <p14:modId xmlns:p14="http://schemas.microsoft.com/office/powerpoint/2010/main" val="3175450826"/>
              </p:ext>
            </p:extLst>
          </p:nvPr>
        </p:nvGraphicFramePr>
        <p:xfrm>
          <a:off x="6371253" y="5916029"/>
          <a:ext cx="1806838" cy="531423"/>
        </p:xfrm>
        <a:graphic>
          <a:graphicData uri="http://schemas.openxmlformats.org/presentationml/2006/ole">
            <mc:AlternateContent xmlns:mc="http://schemas.openxmlformats.org/markup-compatibility/2006">
              <mc:Choice xmlns:v="urn:schemas-microsoft-com:vml" Requires="v">
                <p:oleObj name="Equation" r:id="rId4" imgW="863280" imgH="253800" progId="Equation.DSMT4">
                  <p:embed/>
                </p:oleObj>
              </mc:Choice>
              <mc:Fallback>
                <p:oleObj name="Equation" r:id="rId4" imgW="863280" imgH="253800" progId="Equation.DSMT4">
                  <p:embed/>
                  <p:pic>
                    <p:nvPicPr>
                      <p:cNvPr id="0" name=""/>
                      <p:cNvPicPr/>
                      <p:nvPr/>
                    </p:nvPicPr>
                    <p:blipFill>
                      <a:blip r:embed="rId5"/>
                      <a:stretch>
                        <a:fillRect/>
                      </a:stretch>
                    </p:blipFill>
                    <p:spPr>
                      <a:xfrm>
                        <a:off x="6371253" y="5916029"/>
                        <a:ext cx="1806838" cy="531423"/>
                      </a:xfrm>
                      <a:prstGeom prst="rect">
                        <a:avLst/>
                      </a:prstGeom>
                    </p:spPr>
                  </p:pic>
                </p:oleObj>
              </mc:Fallback>
            </mc:AlternateContent>
          </a:graphicData>
        </a:graphic>
      </p:graphicFrame>
    </p:spTree>
    <p:extLst>
      <p:ext uri="{BB962C8B-B14F-4D97-AF65-F5344CB8AC3E}">
        <p14:creationId xmlns:p14="http://schemas.microsoft.com/office/powerpoint/2010/main" val="3713902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6BE018C-E7B4-3FF4-0070-751CF5D06FDC}"/>
                  </a:ext>
                </a:extLst>
              </p:cNvPr>
              <p:cNvSpPr>
                <a:spLocks noGrp="1"/>
              </p:cNvSpPr>
              <p:nvPr>
                <p:ph type="title"/>
              </p:nvPr>
            </p:nvSpPr>
            <p:spPr/>
            <p:txBody>
              <a:bodyPr>
                <a:normAutofit/>
              </a:bodyPr>
              <a:lstStyle/>
              <a:p>
                <a:r>
                  <a:rPr lang="en-US" dirty="0"/>
                  <a:t>Coverage as a function of </a:t>
                </a:r>
                <a14:m>
                  <m:oMath xmlns:m="http://schemas.openxmlformats.org/officeDocument/2006/math">
                    <m:r>
                      <a:rPr lang="en-US" b="0" i="1" smtClean="0">
                        <a:latin typeface="Cambria Math" panose="02040503050406030204" pitchFamily="18" charset="0"/>
                      </a:rPr>
                      <m:t>𝜃</m:t>
                    </m:r>
                  </m:oMath>
                </a14:m>
                <a:endParaRPr lang="en-IL" dirty="0"/>
              </a:p>
            </p:txBody>
          </p:sp>
        </mc:Choice>
        <mc:Fallback xmlns="">
          <p:sp>
            <p:nvSpPr>
              <p:cNvPr id="2" name="Title 1">
                <a:extLst>
                  <a:ext uri="{FF2B5EF4-FFF2-40B4-BE49-F238E27FC236}">
                    <a16:creationId xmlns:a16="http://schemas.microsoft.com/office/drawing/2014/main" id="{96BE018C-E7B4-3FF4-0070-751CF5D06FDC}"/>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en-IL">
                    <a:noFill/>
                  </a:rPr>
                  <a:t> </a:t>
                </a:r>
              </a:p>
            </p:txBody>
          </p:sp>
        </mc:Fallback>
      </mc:AlternateContent>
      <p:sp>
        <p:nvSpPr>
          <p:cNvPr id="3" name="Content Placeholder 2">
            <a:extLst>
              <a:ext uri="{FF2B5EF4-FFF2-40B4-BE49-F238E27FC236}">
                <a16:creationId xmlns:a16="http://schemas.microsoft.com/office/drawing/2014/main" id="{2AAD4BF1-8D55-19AC-DF4A-CCC44DEE2B81}"/>
              </a:ext>
            </a:extLst>
          </p:cNvPr>
          <p:cNvSpPr>
            <a:spLocks noGrp="1"/>
          </p:cNvSpPr>
          <p:nvPr>
            <p:ph idx="1"/>
          </p:nvPr>
        </p:nvSpPr>
        <p:spPr>
          <a:xfrm>
            <a:off x="457200" y="1600201"/>
            <a:ext cx="8229600" cy="657807"/>
          </a:xfrm>
        </p:spPr>
        <p:txBody>
          <a:bodyPr/>
          <a:lstStyle/>
          <a:p>
            <a:r>
              <a:rPr lang="en-US" dirty="0"/>
              <a:t>Confidence interval can be noisy</a:t>
            </a:r>
            <a:endParaRPr lang="en-IL" dirty="0"/>
          </a:p>
        </p:txBody>
      </p:sp>
      <p:pic>
        <p:nvPicPr>
          <p:cNvPr id="4" name="Picture 3">
            <a:extLst>
              <a:ext uri="{FF2B5EF4-FFF2-40B4-BE49-F238E27FC236}">
                <a16:creationId xmlns:a16="http://schemas.microsoft.com/office/drawing/2014/main" id="{A8261C91-793E-4158-E18D-C099B3C2139A}"/>
              </a:ext>
            </a:extLst>
          </p:cNvPr>
          <p:cNvPicPr>
            <a:picLocks noChangeAspect="1"/>
          </p:cNvPicPr>
          <p:nvPr/>
        </p:nvPicPr>
        <p:blipFill>
          <a:blip r:embed="rId3"/>
          <a:stretch>
            <a:fillRect/>
          </a:stretch>
        </p:blipFill>
        <p:spPr>
          <a:xfrm>
            <a:off x="1716833" y="2690416"/>
            <a:ext cx="6410130" cy="4039909"/>
          </a:xfrm>
          <a:prstGeom prst="rect">
            <a:avLst/>
          </a:prstGeom>
        </p:spPr>
      </p:pic>
    </p:spTree>
    <p:extLst>
      <p:ext uri="{BB962C8B-B14F-4D97-AF65-F5344CB8AC3E}">
        <p14:creationId xmlns:p14="http://schemas.microsoft.com/office/powerpoint/2010/main" val="2060207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03F1-5DA9-36B8-4864-BE2B3EBAA3A1}"/>
              </a:ext>
            </a:extLst>
          </p:cNvPr>
          <p:cNvSpPr>
            <a:spLocks noGrp="1"/>
          </p:cNvSpPr>
          <p:nvPr>
            <p:ph type="title"/>
          </p:nvPr>
        </p:nvSpPr>
        <p:spPr/>
        <p:txBody>
          <a:bodyPr/>
          <a:lstStyle/>
          <a:p>
            <a:r>
              <a:rPr lang="en-US" dirty="0"/>
              <a:t>Confidence interval visualization</a:t>
            </a:r>
            <a:endParaRPr lang="he-IL" dirty="0"/>
          </a:p>
        </p:txBody>
      </p:sp>
      <p:sp>
        <p:nvSpPr>
          <p:cNvPr id="3" name="Content Placeholder 2">
            <a:extLst>
              <a:ext uri="{FF2B5EF4-FFF2-40B4-BE49-F238E27FC236}">
                <a16:creationId xmlns:a16="http://schemas.microsoft.com/office/drawing/2014/main" id="{BF41C8D3-8AE1-3F97-64D2-6839B6535077}"/>
              </a:ext>
            </a:extLst>
          </p:cNvPr>
          <p:cNvSpPr>
            <a:spLocks noGrp="1"/>
          </p:cNvSpPr>
          <p:nvPr>
            <p:ph idx="4294967295"/>
          </p:nvPr>
        </p:nvSpPr>
        <p:spPr>
          <a:xfrm>
            <a:off x="0" y="1600200"/>
            <a:ext cx="8229600" cy="4525963"/>
          </a:xfrm>
        </p:spPr>
        <p:txBody>
          <a:bodyPr/>
          <a:lstStyle/>
          <a:p>
            <a:r>
              <a:rPr lang="en-US" dirty="0">
                <a:hlinkClick r:id="rId2"/>
              </a:rPr>
              <a:t>https://rpsychologist.com/d3/ci/</a:t>
            </a:r>
            <a:endParaRPr lang="he-IL" dirty="0"/>
          </a:p>
        </p:txBody>
      </p:sp>
      <p:sp>
        <p:nvSpPr>
          <p:cNvPr id="4" name="Action Button: Go Forward or Next 3">
            <a:hlinkClick r:id="rId2" highlightClick="1"/>
            <a:extLst>
              <a:ext uri="{FF2B5EF4-FFF2-40B4-BE49-F238E27FC236}">
                <a16:creationId xmlns:a16="http://schemas.microsoft.com/office/drawing/2014/main" id="{42CE6492-A4BC-7604-63FE-06B40B9557C3}"/>
              </a:ext>
            </a:extLst>
          </p:cNvPr>
          <p:cNvSpPr/>
          <p:nvPr/>
        </p:nvSpPr>
        <p:spPr>
          <a:xfrm>
            <a:off x="3657600" y="3205316"/>
            <a:ext cx="1818968" cy="1700981"/>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46671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8C71-8D45-D6A8-0CCD-ED6F9B53635C}"/>
              </a:ext>
            </a:extLst>
          </p:cNvPr>
          <p:cNvSpPr>
            <a:spLocks noGrp="1"/>
          </p:cNvSpPr>
          <p:nvPr>
            <p:ph type="title"/>
          </p:nvPr>
        </p:nvSpPr>
        <p:spPr/>
        <p:txBody>
          <a:bodyPr>
            <a:noAutofit/>
          </a:bodyPr>
          <a:lstStyle/>
          <a:p>
            <a:r>
              <a:rPr lang="en-US" sz="3600" dirty="0"/>
              <a:t>Functions to calculate confidence intervals</a:t>
            </a:r>
            <a:endParaRPr lang="en-IL" sz="3600" dirty="0"/>
          </a:p>
        </p:txBody>
      </p:sp>
      <p:sp>
        <p:nvSpPr>
          <p:cNvPr id="3" name="Content Placeholder 2">
            <a:extLst>
              <a:ext uri="{FF2B5EF4-FFF2-40B4-BE49-F238E27FC236}">
                <a16:creationId xmlns:a16="http://schemas.microsoft.com/office/drawing/2014/main" id="{9758A7A4-0481-5492-EC7F-39EBE12691B9}"/>
              </a:ext>
            </a:extLst>
          </p:cNvPr>
          <p:cNvSpPr>
            <a:spLocks noGrp="1"/>
          </p:cNvSpPr>
          <p:nvPr>
            <p:ph idx="1"/>
          </p:nvPr>
        </p:nvSpPr>
        <p:spPr>
          <a:xfrm>
            <a:off x="457200" y="1600201"/>
            <a:ext cx="8229600" cy="807098"/>
          </a:xfrm>
        </p:spPr>
        <p:txBody>
          <a:bodyPr/>
          <a:lstStyle/>
          <a:p>
            <a:r>
              <a:rPr lang="en-US" dirty="0"/>
              <a:t>No need to worry about how it’s calculated</a:t>
            </a:r>
            <a:endParaRPr lang="en-IL" dirty="0"/>
          </a:p>
        </p:txBody>
      </p:sp>
      <p:pic>
        <p:nvPicPr>
          <p:cNvPr id="4" name="Picture 3">
            <a:extLst>
              <a:ext uri="{FF2B5EF4-FFF2-40B4-BE49-F238E27FC236}">
                <a16:creationId xmlns:a16="http://schemas.microsoft.com/office/drawing/2014/main" id="{5159218D-B6CE-ED98-3B78-591CBCD30CF4}"/>
              </a:ext>
            </a:extLst>
          </p:cNvPr>
          <p:cNvPicPr>
            <a:picLocks noChangeAspect="1"/>
          </p:cNvPicPr>
          <p:nvPr/>
        </p:nvPicPr>
        <p:blipFill>
          <a:blip r:embed="rId2"/>
          <a:stretch>
            <a:fillRect/>
          </a:stretch>
        </p:blipFill>
        <p:spPr>
          <a:xfrm>
            <a:off x="457200" y="2771193"/>
            <a:ext cx="4717583" cy="1509627"/>
          </a:xfrm>
          <a:prstGeom prst="rect">
            <a:avLst/>
          </a:prstGeom>
        </p:spPr>
      </p:pic>
    </p:spTree>
    <p:extLst>
      <p:ext uri="{BB962C8B-B14F-4D97-AF65-F5344CB8AC3E}">
        <p14:creationId xmlns:p14="http://schemas.microsoft.com/office/powerpoint/2010/main" val="131427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Bayesian View</a:t>
            </a:r>
            <a:endParaRPr dirty="0"/>
          </a:p>
        </p:txBody>
      </p:sp>
      <p:sp>
        <p:nvSpPr>
          <p:cNvPr id="3" name="Content Placeholder 2"/>
          <p:cNvSpPr>
            <a:spLocks noGrp="1"/>
          </p:cNvSpPr>
          <p:nvPr>
            <p:ph idx="1"/>
          </p:nvPr>
        </p:nvSpPr>
        <p:spPr>
          <a:xfrm>
            <a:off x="457200" y="1417638"/>
            <a:ext cx="7007290" cy="2897155"/>
          </a:xfrm>
        </p:spPr>
        <p:txBody>
          <a:bodyPr>
            <a:normAutofit fontScale="85000" lnSpcReduction="10000"/>
          </a:bodyPr>
          <a:lstStyle/>
          <a:p>
            <a:r>
              <a:rPr lang="en-US" dirty="0"/>
              <a:t>Understanding reality is an iterative process</a:t>
            </a:r>
          </a:p>
          <a:p>
            <a:pPr lvl="1"/>
            <a:r>
              <a:rPr lang="en-US" dirty="0"/>
              <a:t>Each step builds on the last</a:t>
            </a:r>
          </a:p>
          <a:p>
            <a:r>
              <a:rPr lang="en-US" dirty="0"/>
              <a:t>Models can only approximate reality</a:t>
            </a:r>
          </a:p>
          <a:p>
            <a:pPr lvl="1"/>
            <a:r>
              <a:rPr lang="en-US" dirty="0"/>
              <a:t>Models tell us what we can learn from the data</a:t>
            </a:r>
          </a:p>
          <a:p>
            <a:pPr lvl="1"/>
            <a:r>
              <a:rPr lang="en-US" dirty="0"/>
              <a:t>Also what we can’t learn:</a:t>
            </a:r>
          </a:p>
          <a:p>
            <a:pPr lvl="2"/>
            <a:r>
              <a:rPr lang="en-US" dirty="0"/>
              <a:t>They show what data we need</a:t>
            </a:r>
            <a:endParaRPr dirty="0"/>
          </a:p>
        </p:txBody>
      </p:sp>
      <p:pic>
        <p:nvPicPr>
          <p:cNvPr id="4" name="Picture 3">
            <a:extLst>
              <a:ext uri="{FF2B5EF4-FFF2-40B4-BE49-F238E27FC236}">
                <a16:creationId xmlns:a16="http://schemas.microsoft.com/office/drawing/2014/main" id="{80DFEC06-FCF0-E030-E129-8B1FB3067975}"/>
              </a:ext>
            </a:extLst>
          </p:cNvPr>
          <p:cNvPicPr>
            <a:picLocks noChangeAspect="1"/>
          </p:cNvPicPr>
          <p:nvPr/>
        </p:nvPicPr>
        <p:blipFill>
          <a:blip r:embed="rId2"/>
          <a:srcRect l="25235" r="25904" b="9101"/>
          <a:stretch/>
        </p:blipFill>
        <p:spPr>
          <a:xfrm>
            <a:off x="5135009" y="3421570"/>
            <a:ext cx="3639311" cy="3161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8EB8-36C7-35AB-DF62-75B5A6ECF60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45AB48A-740C-6800-40E5-5BC504356303}"/>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E935BB03-842A-40F2-5359-00DF199C7A0E}"/>
              </a:ext>
            </a:extLst>
          </p:cNvPr>
          <p:cNvSpPr>
            <a:spLocks noGrp="1"/>
          </p:cNvSpPr>
          <p:nvPr>
            <p:ph type="body" idx="1"/>
          </p:nvPr>
        </p:nvSpPr>
        <p:spPr/>
        <p:txBody>
          <a:bodyPr>
            <a:normAutofit fontScale="92500" lnSpcReduction="10000"/>
          </a:bodyPr>
          <a:lstStyle/>
          <a:p>
            <a:pPr algn="ctr"/>
            <a:r>
              <a:rPr lang="en-US" sz="5400" dirty="0"/>
              <a:t>8G Interpreting the Confidence Interval</a:t>
            </a:r>
            <a:endParaRPr lang="en-IL" sz="5400" dirty="0"/>
          </a:p>
        </p:txBody>
      </p:sp>
      <p:sp>
        <p:nvSpPr>
          <p:cNvPr id="4" name="Footer Placeholder 3">
            <a:extLst>
              <a:ext uri="{FF2B5EF4-FFF2-40B4-BE49-F238E27FC236}">
                <a16:creationId xmlns:a16="http://schemas.microsoft.com/office/drawing/2014/main" id="{3E8E798E-F30D-E5AA-05EB-07AA1CEC224D}"/>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E2421215-99C3-0DB7-1DD2-4C9A12B21FF9}"/>
              </a:ext>
            </a:extLst>
          </p:cNvPr>
          <p:cNvSpPr>
            <a:spLocks noGrp="1"/>
          </p:cNvSpPr>
          <p:nvPr>
            <p:ph type="sldNum" sz="quarter" idx="12"/>
          </p:nvPr>
        </p:nvSpPr>
        <p:spPr/>
        <p:txBody>
          <a:bodyPr/>
          <a:lstStyle/>
          <a:p>
            <a:pPr>
              <a:defRPr/>
            </a:pPr>
            <a:fld id="{3469EAC8-EFAD-49DA-A425-6225312A328A}" type="slidenum">
              <a:rPr lang="he-IL" altLang="en-US" smtClean="0"/>
              <a:pPr>
                <a:defRPr/>
              </a:pPr>
              <a:t>50</a:t>
            </a:fld>
            <a:r>
              <a:rPr lang="en-US" altLang="en-US"/>
              <a:t> /  72</a:t>
            </a:r>
          </a:p>
        </p:txBody>
      </p:sp>
    </p:spTree>
    <p:extLst>
      <p:ext uri="{BB962C8B-B14F-4D97-AF65-F5344CB8AC3E}">
        <p14:creationId xmlns:p14="http://schemas.microsoft.com/office/powerpoint/2010/main" val="32902162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C9B3A-4188-43E3-E388-F2F526C2D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F5FF1-AEA3-510E-2A90-F5F7DF8DD2BC}"/>
              </a:ext>
            </a:extLst>
          </p:cNvPr>
          <p:cNvSpPr>
            <a:spLocks noGrp="1"/>
          </p:cNvSpPr>
          <p:nvPr>
            <p:ph type="title"/>
          </p:nvPr>
        </p:nvSpPr>
        <p:spPr/>
        <p:txBody>
          <a:bodyPr/>
          <a:lstStyle/>
          <a:p>
            <a:r>
              <a:rPr lang="en-US" dirty="0"/>
              <a:t>More than one confidence interval</a:t>
            </a:r>
            <a:endParaRPr lang="en-IL" dirty="0"/>
          </a:p>
        </p:txBody>
      </p:sp>
      <p:sp>
        <p:nvSpPr>
          <p:cNvPr id="3" name="Content Placeholder 2">
            <a:extLst>
              <a:ext uri="{FF2B5EF4-FFF2-40B4-BE49-F238E27FC236}">
                <a16:creationId xmlns:a16="http://schemas.microsoft.com/office/drawing/2014/main" id="{76935FA2-AAA2-95D0-D6A2-D1F827042D9F}"/>
              </a:ext>
            </a:extLst>
          </p:cNvPr>
          <p:cNvSpPr>
            <a:spLocks noGrp="1"/>
          </p:cNvSpPr>
          <p:nvPr>
            <p:ph idx="1"/>
          </p:nvPr>
        </p:nvSpPr>
        <p:spPr>
          <a:xfrm>
            <a:off x="556327" y="1196652"/>
            <a:ext cx="8229600" cy="807098"/>
          </a:xfrm>
        </p:spPr>
        <p:txBody>
          <a:bodyPr/>
          <a:lstStyle/>
          <a:p>
            <a:r>
              <a:rPr lang="en-US" dirty="0"/>
              <a:t>Different methods with different assumptions</a:t>
            </a:r>
            <a:endParaRPr lang="en-IL" dirty="0"/>
          </a:p>
        </p:txBody>
      </p:sp>
      <p:pic>
        <p:nvPicPr>
          <p:cNvPr id="4" name="Picture 3">
            <a:extLst>
              <a:ext uri="{FF2B5EF4-FFF2-40B4-BE49-F238E27FC236}">
                <a16:creationId xmlns:a16="http://schemas.microsoft.com/office/drawing/2014/main" id="{74D5B03F-D455-BEBD-CC52-8EB9475CC189}"/>
              </a:ext>
            </a:extLst>
          </p:cNvPr>
          <p:cNvPicPr>
            <a:picLocks noChangeAspect="1"/>
          </p:cNvPicPr>
          <p:nvPr/>
        </p:nvPicPr>
        <p:blipFill>
          <a:blip r:embed="rId2"/>
          <a:stretch>
            <a:fillRect/>
          </a:stretch>
        </p:blipFill>
        <p:spPr>
          <a:xfrm>
            <a:off x="457200" y="2211356"/>
            <a:ext cx="4717583" cy="1509627"/>
          </a:xfrm>
          <a:prstGeom prst="rect">
            <a:avLst/>
          </a:prstGeom>
        </p:spPr>
      </p:pic>
      <p:pic>
        <p:nvPicPr>
          <p:cNvPr id="5" name="Picture 4">
            <a:extLst>
              <a:ext uri="{FF2B5EF4-FFF2-40B4-BE49-F238E27FC236}">
                <a16:creationId xmlns:a16="http://schemas.microsoft.com/office/drawing/2014/main" id="{A93BD90F-811B-0CF9-74FF-FEF11F981F82}"/>
              </a:ext>
            </a:extLst>
          </p:cNvPr>
          <p:cNvPicPr>
            <a:picLocks noChangeAspect="1"/>
          </p:cNvPicPr>
          <p:nvPr/>
        </p:nvPicPr>
        <p:blipFill>
          <a:blip r:embed="rId3"/>
          <a:stretch>
            <a:fillRect/>
          </a:stretch>
        </p:blipFill>
        <p:spPr>
          <a:xfrm>
            <a:off x="1927724" y="3844213"/>
            <a:ext cx="5486806" cy="2739150"/>
          </a:xfrm>
          <a:prstGeom prst="rect">
            <a:avLst/>
          </a:prstGeom>
        </p:spPr>
      </p:pic>
    </p:spTree>
    <p:extLst>
      <p:ext uri="{BB962C8B-B14F-4D97-AF65-F5344CB8AC3E}">
        <p14:creationId xmlns:p14="http://schemas.microsoft.com/office/powerpoint/2010/main" val="4168798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Misinterpretations of CI in literature</a:t>
            </a:r>
          </a:p>
        </p:txBody>
      </p:sp>
      <p:sp>
        <p:nvSpPr>
          <p:cNvPr id="3" name="Content Placeholder 2"/>
          <p:cNvSpPr>
            <a:spLocks noGrp="1"/>
          </p:cNvSpPr>
          <p:nvPr>
            <p:ph idx="1"/>
          </p:nvPr>
        </p:nvSpPr>
        <p:spPr/>
        <p:txBody>
          <a:bodyPr/>
          <a:lstStyle/>
          <a:p>
            <a:r>
              <a:rPr lang="en-US" dirty="0"/>
              <a:t>Ascribing probability to a parameter is misusing the CI</a:t>
            </a:r>
          </a:p>
          <a:p>
            <a:pPr lvl="1"/>
            <a:r>
              <a:rPr lang="en-US" dirty="0"/>
              <a:t>“There’s a 95% chance the true parameter is in this interval.”</a:t>
            </a:r>
          </a:p>
          <a:p>
            <a:pPr lvl="1"/>
            <a:r>
              <a:rPr lang="en-US" dirty="0"/>
              <a:t>“This CI tells me where the parameter is most likely to be.”</a:t>
            </a:r>
          </a:p>
          <a:p>
            <a:pPr lvl="1"/>
            <a:r>
              <a:rPr lang="en-US" dirty="0"/>
              <a:t>“This CI means the null model is likely / unlikely.”</a:t>
            </a:r>
          </a:p>
          <a:p>
            <a:pPr lvl="1"/>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Credible intervals</a:t>
            </a:r>
          </a:p>
        </p:txBody>
      </p:sp>
      <p:sp>
        <p:nvSpPr>
          <p:cNvPr id="3" name="Content Placeholder 2"/>
          <p:cNvSpPr>
            <a:spLocks noGrp="1"/>
          </p:cNvSpPr>
          <p:nvPr>
            <p:ph idx="1"/>
          </p:nvPr>
        </p:nvSpPr>
        <p:spPr/>
        <p:txBody>
          <a:bodyPr/>
          <a:lstStyle/>
          <a:p>
            <a:r>
              <a:rPr lang="en-US" dirty="0"/>
              <a:t>Generic term for both HDI and CI</a:t>
            </a:r>
          </a:p>
          <a:p>
            <a:r>
              <a:rPr lang="en-US" dirty="0"/>
              <a:t>An interval where you think the parameter should be</a:t>
            </a:r>
          </a:p>
          <a:p>
            <a:r>
              <a:rPr lang="en-US" dirty="0"/>
              <a:t>Intervals are often similar</a:t>
            </a:r>
          </a:p>
          <a:p>
            <a:pPr lvl="1"/>
            <a:r>
              <a:rPr lang="en-US" dirty="0"/>
              <a:t>For simple models</a:t>
            </a:r>
          </a:p>
          <a:p>
            <a:pPr lvl="1"/>
            <a:r>
              <a:rPr lang="en-US" dirty="0"/>
              <a:t>And enough data</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HDI vs CI</a:t>
            </a:r>
            <a:endParaRPr dirty="0"/>
          </a:p>
        </p:txBody>
      </p:sp>
      <p:sp>
        <p:nvSpPr>
          <p:cNvPr id="3" name="Content Placeholder 2"/>
          <p:cNvSpPr>
            <a:spLocks noGrp="1"/>
          </p:cNvSpPr>
          <p:nvPr>
            <p:ph idx="1"/>
          </p:nvPr>
        </p:nvSpPr>
        <p:spPr>
          <a:xfrm>
            <a:off x="457200" y="1600200"/>
            <a:ext cx="8229600" cy="1143001"/>
          </a:xfrm>
        </p:spPr>
        <p:txBody>
          <a:bodyPr/>
          <a:lstStyle/>
          <a:p>
            <a:r>
              <a:rPr lang="en-US" dirty="0"/>
              <a:t>This is for samples of size 10</a:t>
            </a:r>
            <a:endParaRPr dirty="0"/>
          </a:p>
        </p:txBody>
      </p:sp>
      <p:pic>
        <p:nvPicPr>
          <p:cNvPr id="4" name="Picture 3">
            <a:extLst>
              <a:ext uri="{FF2B5EF4-FFF2-40B4-BE49-F238E27FC236}">
                <a16:creationId xmlns:a16="http://schemas.microsoft.com/office/drawing/2014/main" id="{ACF6898F-771D-26E2-C572-B00965BFDA19}"/>
              </a:ext>
            </a:extLst>
          </p:cNvPr>
          <p:cNvPicPr>
            <a:picLocks noChangeAspect="1"/>
          </p:cNvPicPr>
          <p:nvPr/>
        </p:nvPicPr>
        <p:blipFill>
          <a:blip r:embed="rId2"/>
          <a:stretch>
            <a:fillRect/>
          </a:stretch>
        </p:blipFill>
        <p:spPr>
          <a:xfrm>
            <a:off x="1511559" y="2391064"/>
            <a:ext cx="6120881" cy="4112206"/>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502F3-82E0-5F28-B59C-4E1ACBD4B6A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81CD107-031D-284E-AC6F-B054DCDC6ADC}"/>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41F4483A-7FB1-E4E7-C39A-20A15196E054}"/>
              </a:ext>
            </a:extLst>
          </p:cNvPr>
          <p:cNvSpPr>
            <a:spLocks noGrp="1"/>
          </p:cNvSpPr>
          <p:nvPr>
            <p:ph type="body" idx="1"/>
          </p:nvPr>
        </p:nvSpPr>
        <p:spPr/>
        <p:txBody>
          <a:bodyPr>
            <a:normAutofit/>
          </a:bodyPr>
          <a:lstStyle/>
          <a:p>
            <a:pPr algn="ctr"/>
            <a:r>
              <a:rPr lang="en-US" sz="5400" dirty="0"/>
              <a:t>8G Frequentist Regression</a:t>
            </a:r>
            <a:endParaRPr lang="en-IL" sz="5400" dirty="0"/>
          </a:p>
        </p:txBody>
      </p:sp>
      <p:sp>
        <p:nvSpPr>
          <p:cNvPr id="4" name="Footer Placeholder 3">
            <a:extLst>
              <a:ext uri="{FF2B5EF4-FFF2-40B4-BE49-F238E27FC236}">
                <a16:creationId xmlns:a16="http://schemas.microsoft.com/office/drawing/2014/main" id="{E52F75CD-B2AF-E3B4-84AA-DB43982E600F}"/>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D55CC91D-C497-6725-9897-8E5756809101}"/>
              </a:ext>
            </a:extLst>
          </p:cNvPr>
          <p:cNvSpPr>
            <a:spLocks noGrp="1"/>
          </p:cNvSpPr>
          <p:nvPr>
            <p:ph type="sldNum" sz="quarter" idx="12"/>
          </p:nvPr>
        </p:nvSpPr>
        <p:spPr/>
        <p:txBody>
          <a:bodyPr/>
          <a:lstStyle/>
          <a:p>
            <a:pPr>
              <a:defRPr/>
            </a:pPr>
            <a:fld id="{3469EAC8-EFAD-49DA-A425-6225312A328A}" type="slidenum">
              <a:rPr lang="he-IL" altLang="en-US" smtClean="0"/>
              <a:pPr>
                <a:defRPr/>
              </a:pPr>
              <a:t>55</a:t>
            </a:fld>
            <a:r>
              <a:rPr lang="en-US" altLang="en-US"/>
              <a:t> /  72</a:t>
            </a:r>
          </a:p>
        </p:txBody>
      </p:sp>
    </p:spTree>
    <p:extLst>
      <p:ext uri="{BB962C8B-B14F-4D97-AF65-F5344CB8AC3E}">
        <p14:creationId xmlns:p14="http://schemas.microsoft.com/office/powerpoint/2010/main" val="41546970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Frequentist Regression</a:t>
            </a:r>
            <a:endParaRPr dirty="0"/>
          </a:p>
        </p:txBody>
      </p:sp>
      <p:sp>
        <p:nvSpPr>
          <p:cNvPr id="3" name="Content Placeholder 2"/>
          <p:cNvSpPr>
            <a:spLocks noGrp="1"/>
          </p:cNvSpPr>
          <p:nvPr>
            <p:ph idx="1"/>
          </p:nvPr>
        </p:nvSpPr>
        <p:spPr>
          <a:xfrm>
            <a:off x="457200" y="1600201"/>
            <a:ext cx="8229600" cy="872412"/>
          </a:xfrm>
        </p:spPr>
        <p:txBody>
          <a:bodyPr/>
          <a:lstStyle/>
          <a:p>
            <a:r>
              <a:rPr lang="en-US" dirty="0"/>
              <a:t>Regressing baby length on months of age</a:t>
            </a:r>
            <a:endParaRPr dirty="0"/>
          </a:p>
        </p:txBody>
      </p:sp>
      <p:sp>
        <p:nvSpPr>
          <p:cNvPr id="6" name="TextBox 5">
            <a:extLst>
              <a:ext uri="{FF2B5EF4-FFF2-40B4-BE49-F238E27FC236}">
                <a16:creationId xmlns:a16="http://schemas.microsoft.com/office/drawing/2014/main" id="{CDAE9B89-3C2B-E5E5-663D-9AEF7F0D7773}"/>
              </a:ext>
            </a:extLst>
          </p:cNvPr>
          <p:cNvSpPr txBox="1"/>
          <p:nvPr/>
        </p:nvSpPr>
        <p:spPr>
          <a:xfrm>
            <a:off x="228600" y="2246269"/>
            <a:ext cx="8131629" cy="452688"/>
          </a:xfrm>
          <a:prstGeom prst="rect">
            <a:avLst/>
          </a:prstGeom>
          <a:noFill/>
        </p:spPr>
        <p:txBody>
          <a:bodyPr wrap="square">
            <a:spAutoFit/>
          </a:bodyPr>
          <a:lstStyle/>
          <a:p>
            <a:pPr>
              <a:lnSpc>
                <a:spcPts val="1425"/>
              </a:lnSpc>
            </a:pPr>
            <a:r>
              <a:rPr lang="en-US" sz="1400" b="0" dirty="0" err="1">
                <a:solidFill>
                  <a:srgbClr val="001080"/>
                </a:solidFill>
                <a:effectLst/>
                <a:latin typeface="Consolas" panose="020B0609020204030204" pitchFamily="49" charset="0"/>
              </a:rPr>
              <a:t>model_frequentist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smf</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ols</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"length ~ month + I(month**2)"</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babies</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fit</a:t>
            </a:r>
            <a:r>
              <a:rPr lang="en-US" sz="1400" b="0" dirty="0">
                <a:solidFill>
                  <a:srgbClr val="3B3B3B"/>
                </a:solidFill>
                <a:effectLst/>
                <a:latin typeface="Consolas" panose="020B0609020204030204" pitchFamily="49" charset="0"/>
              </a:rPr>
              <a:t>()</a:t>
            </a:r>
          </a:p>
          <a:p>
            <a:pPr>
              <a:lnSpc>
                <a:spcPts val="1425"/>
              </a:lnSpc>
            </a:pPr>
            <a:r>
              <a:rPr lang="en-US" sz="1400" dirty="0">
                <a:solidFill>
                  <a:srgbClr val="3B3B3B"/>
                </a:solidFill>
                <a:latin typeface="Consolas" panose="020B0609020204030204" pitchFamily="49" charset="0"/>
              </a:rPr>
              <a:t>p</a:t>
            </a:r>
            <a:r>
              <a:rPr lang="en-US" sz="1400" b="0" dirty="0">
                <a:solidFill>
                  <a:srgbClr val="3B3B3B"/>
                </a:solidFill>
                <a:effectLst/>
                <a:latin typeface="Consolas" panose="020B0609020204030204" pitchFamily="49" charset="0"/>
              </a:rPr>
              <a:t>rint(</a:t>
            </a:r>
            <a:r>
              <a:rPr lang="en-US" sz="1400" b="0" dirty="0" err="1">
                <a:solidFill>
                  <a:srgbClr val="3B3B3B"/>
                </a:solidFill>
                <a:effectLst/>
                <a:latin typeface="Consolas" panose="020B0609020204030204" pitchFamily="49" charset="0"/>
              </a:rPr>
              <a:t>model_frequentist.summary</a:t>
            </a:r>
            <a:r>
              <a:rPr lang="en-US" sz="1400" b="0" dirty="0">
                <a:solidFill>
                  <a:srgbClr val="3B3B3B"/>
                </a:solidFill>
                <a:effectLst/>
                <a:latin typeface="Consolas" panose="020B0609020204030204" pitchFamily="49" charset="0"/>
              </a:rPr>
              <a:t>())</a:t>
            </a:r>
          </a:p>
        </p:txBody>
      </p:sp>
      <p:pic>
        <p:nvPicPr>
          <p:cNvPr id="7" name="Picture 6">
            <a:extLst>
              <a:ext uri="{FF2B5EF4-FFF2-40B4-BE49-F238E27FC236}">
                <a16:creationId xmlns:a16="http://schemas.microsoft.com/office/drawing/2014/main" id="{0DCE22CE-69B9-C8E6-8A1F-C0C77A440CAF}"/>
              </a:ext>
            </a:extLst>
          </p:cNvPr>
          <p:cNvPicPr>
            <a:picLocks noChangeAspect="1"/>
          </p:cNvPicPr>
          <p:nvPr/>
        </p:nvPicPr>
        <p:blipFill>
          <a:blip r:embed="rId2"/>
          <a:stretch>
            <a:fillRect/>
          </a:stretch>
        </p:blipFill>
        <p:spPr>
          <a:xfrm>
            <a:off x="3536302" y="3017290"/>
            <a:ext cx="5066523" cy="365695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96EC2-1CEA-906F-6FD5-02DFAD793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07661-0B50-7B7C-78FD-04FFD185482A}"/>
              </a:ext>
            </a:extLst>
          </p:cNvPr>
          <p:cNvSpPr>
            <a:spLocks noGrp="1"/>
          </p:cNvSpPr>
          <p:nvPr>
            <p:ph type="title"/>
          </p:nvPr>
        </p:nvSpPr>
        <p:spPr/>
        <p:txBody>
          <a:bodyPr>
            <a:normAutofit/>
          </a:bodyPr>
          <a:lstStyle/>
          <a:p>
            <a:r>
              <a:rPr lang="en-US" dirty="0"/>
              <a:t>Frequentist Regression</a:t>
            </a:r>
            <a:endParaRPr dirty="0"/>
          </a:p>
        </p:txBody>
      </p:sp>
      <p:sp>
        <p:nvSpPr>
          <p:cNvPr id="3" name="Content Placeholder 2">
            <a:extLst>
              <a:ext uri="{FF2B5EF4-FFF2-40B4-BE49-F238E27FC236}">
                <a16:creationId xmlns:a16="http://schemas.microsoft.com/office/drawing/2014/main" id="{2CD20C74-08A3-2B7D-9CE9-53E5159B91EF}"/>
              </a:ext>
            </a:extLst>
          </p:cNvPr>
          <p:cNvSpPr>
            <a:spLocks noGrp="1"/>
          </p:cNvSpPr>
          <p:nvPr>
            <p:ph idx="1"/>
          </p:nvPr>
        </p:nvSpPr>
        <p:spPr>
          <a:xfrm>
            <a:off x="457200" y="1600201"/>
            <a:ext cx="8229600" cy="872412"/>
          </a:xfrm>
        </p:spPr>
        <p:txBody>
          <a:bodyPr/>
          <a:lstStyle/>
          <a:p>
            <a:r>
              <a:rPr lang="en-US" dirty="0"/>
              <a:t>Regressing baby length on months of age</a:t>
            </a:r>
            <a:endParaRPr dirty="0"/>
          </a:p>
        </p:txBody>
      </p:sp>
      <p:pic>
        <p:nvPicPr>
          <p:cNvPr id="4" name="Picture 3">
            <a:extLst>
              <a:ext uri="{FF2B5EF4-FFF2-40B4-BE49-F238E27FC236}">
                <a16:creationId xmlns:a16="http://schemas.microsoft.com/office/drawing/2014/main" id="{177945BF-063A-3BEC-29E3-E26F8159051F}"/>
              </a:ext>
            </a:extLst>
          </p:cNvPr>
          <p:cNvPicPr>
            <a:picLocks noChangeAspect="1"/>
          </p:cNvPicPr>
          <p:nvPr/>
        </p:nvPicPr>
        <p:blipFill>
          <a:blip r:embed="rId2"/>
          <a:srcRect/>
          <a:stretch/>
        </p:blipFill>
        <p:spPr>
          <a:xfrm>
            <a:off x="649797" y="3349690"/>
            <a:ext cx="7844406" cy="3233672"/>
          </a:xfrm>
          <a:prstGeom prst="rect">
            <a:avLst/>
          </a:prstGeom>
        </p:spPr>
      </p:pic>
      <p:sp>
        <p:nvSpPr>
          <p:cNvPr id="6" name="TextBox 5">
            <a:extLst>
              <a:ext uri="{FF2B5EF4-FFF2-40B4-BE49-F238E27FC236}">
                <a16:creationId xmlns:a16="http://schemas.microsoft.com/office/drawing/2014/main" id="{834D33C1-BF2F-1C2B-303E-9E2F125D35D9}"/>
              </a:ext>
            </a:extLst>
          </p:cNvPr>
          <p:cNvSpPr txBox="1"/>
          <p:nvPr/>
        </p:nvSpPr>
        <p:spPr>
          <a:xfrm>
            <a:off x="228600" y="2637999"/>
            <a:ext cx="8131629" cy="273152"/>
          </a:xfrm>
          <a:prstGeom prst="rect">
            <a:avLst/>
          </a:prstGeom>
          <a:noFill/>
        </p:spPr>
        <p:txBody>
          <a:bodyPr wrap="square">
            <a:spAutoFit/>
          </a:bodyPr>
          <a:lstStyle/>
          <a:p>
            <a:pPr>
              <a:lnSpc>
                <a:spcPts val="1425"/>
              </a:lnSpc>
            </a:pPr>
            <a:r>
              <a:rPr lang="en-US" sz="1400" b="0" dirty="0" err="1">
                <a:solidFill>
                  <a:srgbClr val="001080"/>
                </a:solidFill>
                <a:effectLst/>
                <a:latin typeface="Consolas" panose="020B0609020204030204" pitchFamily="49" charset="0"/>
              </a:rPr>
              <a:t>model_frequentist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smf</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ols</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"length ~ month + I(month**2)"</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babies</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fit</a:t>
            </a:r>
            <a:r>
              <a:rPr lang="en-US" sz="14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440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Bayesian Workflow</a:t>
            </a:r>
          </a:p>
        </p:txBody>
      </p:sp>
      <p:sp>
        <p:nvSpPr>
          <p:cNvPr id="3" name="Content Placeholder 2"/>
          <p:cNvSpPr>
            <a:spLocks noGrp="1"/>
          </p:cNvSpPr>
          <p:nvPr>
            <p:ph sz="half" idx="1"/>
          </p:nvPr>
        </p:nvSpPr>
        <p:spPr>
          <a:xfrm>
            <a:off x="457200" y="1194318"/>
            <a:ext cx="4038600" cy="2155373"/>
          </a:xfrm>
        </p:spPr>
        <p:txBody>
          <a:bodyPr>
            <a:normAutofit fontScale="92500" lnSpcReduction="20000"/>
          </a:bodyPr>
          <a:lstStyle/>
          <a:p>
            <a:r>
              <a:rPr lang="en-US" dirty="0"/>
              <a:t>What model works for this data?</a:t>
            </a:r>
          </a:p>
          <a:p>
            <a:pPr lvl="1"/>
            <a:r>
              <a:rPr lang="en-US" dirty="0"/>
              <a:t>Does it make sense?</a:t>
            </a:r>
          </a:p>
          <a:p>
            <a:pPr lvl="1"/>
            <a:r>
              <a:rPr lang="en-US" dirty="0"/>
              <a:t>Does it work, technically?</a:t>
            </a:r>
          </a:p>
          <a:p>
            <a:pPr lvl="1"/>
            <a:r>
              <a:rPr lang="en-US" dirty="0"/>
              <a:t>Does it fit the data?</a:t>
            </a:r>
          </a:p>
          <a:p>
            <a:pPr lvl="1"/>
            <a:r>
              <a:rPr lang="en-US" dirty="0"/>
              <a:t>What can we learn from it?</a:t>
            </a:r>
          </a:p>
        </p:txBody>
      </p:sp>
      <p:sp>
        <p:nvSpPr>
          <p:cNvPr id="5" name="Content Placeholder 4">
            <a:extLst>
              <a:ext uri="{FF2B5EF4-FFF2-40B4-BE49-F238E27FC236}">
                <a16:creationId xmlns:a16="http://schemas.microsoft.com/office/drawing/2014/main" id="{7A26BA9C-209C-8DE6-A7BE-1676BEA1CB96}"/>
              </a:ext>
            </a:extLst>
          </p:cNvPr>
          <p:cNvSpPr>
            <a:spLocks noGrp="1"/>
          </p:cNvSpPr>
          <p:nvPr>
            <p:ph sz="half" idx="2"/>
          </p:nvPr>
        </p:nvSpPr>
        <p:spPr>
          <a:xfrm>
            <a:off x="4648200" y="1194318"/>
            <a:ext cx="4038600" cy="2052121"/>
          </a:xfrm>
        </p:spPr>
        <p:txBody>
          <a:bodyPr>
            <a:normAutofit fontScale="92500" lnSpcReduction="20000"/>
          </a:bodyPr>
          <a:lstStyle/>
          <a:p>
            <a:r>
              <a:rPr lang="en-US" dirty="0"/>
              <a:t>What other models might make sense?</a:t>
            </a:r>
          </a:p>
          <a:p>
            <a:pPr lvl="1"/>
            <a:r>
              <a:rPr lang="en-US" dirty="0"/>
              <a:t>Which is best?</a:t>
            </a:r>
          </a:p>
          <a:p>
            <a:pPr lvl="1"/>
            <a:r>
              <a:rPr lang="en-US" dirty="0"/>
              <a:t>In what way?</a:t>
            </a:r>
          </a:p>
        </p:txBody>
      </p:sp>
      <p:pic>
        <p:nvPicPr>
          <p:cNvPr id="4" name="Picture 3">
            <a:extLst>
              <a:ext uri="{FF2B5EF4-FFF2-40B4-BE49-F238E27FC236}">
                <a16:creationId xmlns:a16="http://schemas.microsoft.com/office/drawing/2014/main" id="{836E675D-5CB0-A4F0-468B-0D5247F701E5}"/>
              </a:ext>
            </a:extLst>
          </p:cNvPr>
          <p:cNvPicPr>
            <a:picLocks noChangeAspect="1"/>
          </p:cNvPicPr>
          <p:nvPr/>
        </p:nvPicPr>
        <p:blipFill>
          <a:blip r:embed="rId2"/>
          <a:stretch>
            <a:fillRect/>
          </a:stretch>
        </p:blipFill>
        <p:spPr>
          <a:xfrm>
            <a:off x="302242" y="3429000"/>
            <a:ext cx="8671741" cy="3046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ED93AD-AD61-6768-39F3-256F3D3C0259}"/>
              </a:ext>
            </a:extLst>
          </p:cNvPr>
          <p:cNvSpPr>
            <a:spLocks noGrp="1"/>
          </p:cNvSpPr>
          <p:nvPr>
            <p:ph type="title"/>
          </p:nvPr>
        </p:nvSpPr>
        <p:spPr/>
        <p:txBody>
          <a:bodyPr/>
          <a:lstStyle/>
          <a:p>
            <a:r>
              <a:rPr lang="en-US" dirty="0"/>
              <a:t>The Bayesian philosophy</a:t>
            </a:r>
            <a:endParaRPr lang="en-IL" dirty="0"/>
          </a:p>
        </p:txBody>
      </p:sp>
      <p:sp>
        <p:nvSpPr>
          <p:cNvPr id="6" name="Content Placeholder 5">
            <a:extLst>
              <a:ext uri="{FF2B5EF4-FFF2-40B4-BE49-F238E27FC236}">
                <a16:creationId xmlns:a16="http://schemas.microsoft.com/office/drawing/2014/main" id="{8B866535-477F-D15B-D570-51989D9B9D71}"/>
              </a:ext>
            </a:extLst>
          </p:cNvPr>
          <p:cNvSpPr>
            <a:spLocks noGrp="1"/>
          </p:cNvSpPr>
          <p:nvPr>
            <p:ph idx="1"/>
          </p:nvPr>
        </p:nvSpPr>
        <p:spPr/>
        <p:txBody>
          <a:bodyPr>
            <a:normAutofit lnSpcReduction="10000"/>
          </a:bodyPr>
          <a:lstStyle/>
          <a:p>
            <a:r>
              <a:rPr lang="en-US" dirty="0"/>
              <a:t>Data tells us about the world</a:t>
            </a:r>
          </a:p>
          <a:p>
            <a:pPr lvl="1"/>
            <a:r>
              <a:rPr lang="en-US" dirty="0"/>
              <a:t>It updates our understanding</a:t>
            </a:r>
          </a:p>
          <a:p>
            <a:r>
              <a:rPr lang="en-US" dirty="0"/>
              <a:t>Models express our knowledge</a:t>
            </a:r>
          </a:p>
          <a:p>
            <a:pPr lvl="1"/>
            <a:r>
              <a:rPr lang="en-US" dirty="0"/>
              <a:t>Probability distributions over parameters express uncertainty</a:t>
            </a:r>
          </a:p>
          <a:p>
            <a:r>
              <a:rPr lang="en-US" dirty="0"/>
              <a:t>Bayesian updating combines knowledge with new information</a:t>
            </a:r>
          </a:p>
          <a:p>
            <a:r>
              <a:rPr lang="en-US" dirty="0"/>
              <a:t>Models are a convenience</a:t>
            </a:r>
          </a:p>
          <a:p>
            <a:pPr lvl="1"/>
            <a:r>
              <a:rPr lang="en-US" dirty="0"/>
              <a:t>They can be critiqued, replaced, or updated</a:t>
            </a:r>
          </a:p>
          <a:p>
            <a:endParaRPr lang="en-IL" dirty="0"/>
          </a:p>
        </p:txBody>
      </p:sp>
    </p:spTree>
    <p:extLst>
      <p:ext uri="{BB962C8B-B14F-4D97-AF65-F5344CB8AC3E}">
        <p14:creationId xmlns:p14="http://schemas.microsoft.com/office/powerpoint/2010/main" val="1809607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BABBD-749F-6AC0-8928-E08A8881AE0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E7D2E76-109A-F921-E470-0A7FF0FFA64D}"/>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8AEF9CA3-7843-0C54-6DDF-B3351D8EE371}"/>
              </a:ext>
            </a:extLst>
          </p:cNvPr>
          <p:cNvSpPr>
            <a:spLocks noGrp="1"/>
          </p:cNvSpPr>
          <p:nvPr>
            <p:ph type="body" idx="1"/>
          </p:nvPr>
        </p:nvSpPr>
        <p:spPr/>
        <p:txBody>
          <a:bodyPr>
            <a:normAutofit/>
          </a:bodyPr>
          <a:lstStyle/>
          <a:p>
            <a:pPr algn="ctr"/>
            <a:r>
              <a:rPr lang="en-US" sz="5400" dirty="0"/>
              <a:t>8A Frequentist Framing</a:t>
            </a:r>
            <a:endParaRPr lang="en-IL" sz="5400" dirty="0"/>
          </a:p>
        </p:txBody>
      </p:sp>
      <p:sp>
        <p:nvSpPr>
          <p:cNvPr id="4" name="Footer Placeholder 3">
            <a:extLst>
              <a:ext uri="{FF2B5EF4-FFF2-40B4-BE49-F238E27FC236}">
                <a16:creationId xmlns:a16="http://schemas.microsoft.com/office/drawing/2014/main" id="{284A599D-D490-7DA2-CC9B-9D8956ECD16D}"/>
              </a:ext>
            </a:extLst>
          </p:cNvPr>
          <p:cNvSpPr>
            <a:spLocks noGrp="1"/>
          </p:cNvSpPr>
          <p:nvPr>
            <p:ph type="ftr" sz="quarter" idx="11"/>
          </p:nvPr>
        </p:nvSpPr>
        <p:spPr/>
        <p:txBody>
          <a:bodyPr/>
          <a:lstStyle/>
          <a:p>
            <a:pPr>
              <a:defRPr/>
            </a:pPr>
            <a:r>
              <a:rPr lang="en-US" dirty="0"/>
              <a:t>Data analysis, 2025-2, Lecture 1</a:t>
            </a:r>
          </a:p>
        </p:txBody>
      </p:sp>
      <p:sp>
        <p:nvSpPr>
          <p:cNvPr id="5" name="Slide Number Placeholder 4">
            <a:extLst>
              <a:ext uri="{FF2B5EF4-FFF2-40B4-BE49-F238E27FC236}">
                <a16:creationId xmlns:a16="http://schemas.microsoft.com/office/drawing/2014/main" id="{6177C913-C719-CB46-6D84-8438686320E6}"/>
              </a:ext>
            </a:extLst>
          </p:cNvPr>
          <p:cNvSpPr>
            <a:spLocks noGrp="1"/>
          </p:cNvSpPr>
          <p:nvPr>
            <p:ph type="sldNum" sz="quarter" idx="12"/>
          </p:nvPr>
        </p:nvSpPr>
        <p:spPr/>
        <p:txBody>
          <a:bodyPr/>
          <a:lstStyle/>
          <a:p>
            <a:pPr>
              <a:defRPr/>
            </a:pPr>
            <a:fld id="{3469EAC8-EFAD-49DA-A425-6225312A328A}" type="slidenum">
              <a:rPr lang="he-IL" altLang="en-US" smtClean="0"/>
              <a:pPr>
                <a:defRPr/>
              </a:pPr>
              <a:t>8</a:t>
            </a:fld>
            <a:r>
              <a:rPr lang="en-US" altLang="en-US"/>
              <a:t> /  72</a:t>
            </a:r>
          </a:p>
        </p:txBody>
      </p:sp>
    </p:spTree>
    <p:extLst>
      <p:ext uri="{BB962C8B-B14F-4D97-AF65-F5344CB8AC3E}">
        <p14:creationId xmlns:p14="http://schemas.microsoft.com/office/powerpoint/2010/main" val="360455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Frequentist philosophy</a:t>
            </a:r>
          </a:p>
        </p:txBody>
      </p:sp>
      <p:sp>
        <p:nvSpPr>
          <p:cNvPr id="3" name="Content Placeholder 2"/>
          <p:cNvSpPr>
            <a:spLocks noGrp="1"/>
          </p:cNvSpPr>
          <p:nvPr>
            <p:ph idx="1"/>
          </p:nvPr>
        </p:nvSpPr>
        <p:spPr/>
        <p:txBody>
          <a:bodyPr>
            <a:normAutofit/>
          </a:bodyPr>
          <a:lstStyle/>
          <a:p>
            <a:r>
              <a:rPr lang="en-US" dirty="0"/>
              <a:t>The goal is to uncover truths</a:t>
            </a:r>
          </a:p>
          <a:p>
            <a:pPr lvl="1"/>
            <a:r>
              <a:rPr lang="en-US" dirty="0"/>
              <a:t>Truths describe an objective reality</a:t>
            </a:r>
          </a:p>
          <a:p>
            <a:pPr lvl="2"/>
            <a:r>
              <a:rPr lang="en-US" dirty="0"/>
              <a:t>Independent of observers</a:t>
            </a:r>
          </a:p>
          <a:p>
            <a:pPr lvl="2"/>
            <a:r>
              <a:rPr lang="en-US" dirty="0"/>
              <a:t>Characterized by parameters</a:t>
            </a:r>
          </a:p>
          <a:p>
            <a:pPr lvl="3"/>
            <a:r>
              <a:rPr lang="en-US" dirty="0"/>
              <a:t>Real-world constants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1830</TotalTime>
  <Words>1951</Words>
  <Application>Microsoft Office PowerPoint</Application>
  <PresentationFormat>On-screen Show (4:3)</PresentationFormat>
  <Paragraphs>350</Paragraphs>
  <Slides>57</Slides>
  <Notes>3</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57</vt:i4>
      </vt:variant>
    </vt:vector>
  </HeadingPairs>
  <TitlesOfParts>
    <vt:vector size="66" baseType="lpstr">
      <vt:lpstr>Aptos</vt:lpstr>
      <vt:lpstr>Arial</vt:lpstr>
      <vt:lpstr>Calibri</vt:lpstr>
      <vt:lpstr>Cambria Math</vt:lpstr>
      <vt:lpstr>Consolas</vt:lpstr>
      <vt:lpstr>Courier New</vt:lpstr>
      <vt:lpstr>Office Theme</vt:lpstr>
      <vt:lpstr>משוואה</vt:lpstr>
      <vt:lpstr>Equation</vt:lpstr>
      <vt:lpstr>Statistics 367-1-4361 — Lecture 10</vt:lpstr>
      <vt:lpstr>Time for Kahoot!</vt:lpstr>
      <vt:lpstr>Bayesianism vs Frequentism</vt:lpstr>
      <vt:lpstr>PowerPoint Presentation</vt:lpstr>
      <vt:lpstr>The Bayesian View</vt:lpstr>
      <vt:lpstr>Bayesian Workflow</vt:lpstr>
      <vt:lpstr>The Bayesian philosophy</vt:lpstr>
      <vt:lpstr>PowerPoint Presentation</vt:lpstr>
      <vt:lpstr>Frequentist philosophy</vt:lpstr>
      <vt:lpstr>Frequentist philosophy</vt:lpstr>
      <vt:lpstr>Frequentist philosophy</vt:lpstr>
      <vt:lpstr>Frequentist philosophy</vt:lpstr>
      <vt:lpstr>Frequentist emphasis</vt:lpstr>
      <vt:lpstr>Bayesian vs Frequentist</vt:lpstr>
      <vt:lpstr>Bayesian vs Frequentist</vt:lpstr>
      <vt:lpstr>Bayesian vs Frequentist</vt:lpstr>
      <vt:lpstr>Frequentist dominance in biomedical publishing</vt:lpstr>
      <vt:lpstr>PowerPoint Presentation</vt:lpstr>
      <vt:lpstr>Different kinds of estimators</vt:lpstr>
      <vt:lpstr>Different kinds of estimators</vt:lpstr>
      <vt:lpstr>Different kinds of estimators</vt:lpstr>
      <vt:lpstr>Different kinds of estimators</vt:lpstr>
      <vt:lpstr>Comparing estimators of the mean</vt:lpstr>
      <vt:lpstr>Estimating the mean on small samples</vt:lpstr>
      <vt:lpstr>Estimators of the standard deviation</vt:lpstr>
      <vt:lpstr>Standard deviation of small samples</vt:lpstr>
      <vt:lpstr>PowerPoint Presentation</vt:lpstr>
      <vt:lpstr>What is the MLE?</vt:lpstr>
      <vt:lpstr>Why the MLE?</vt:lpstr>
      <vt:lpstr>MLE from the Bayesian perspective</vt:lpstr>
      <vt:lpstr>Two ways to get MLE</vt:lpstr>
      <vt:lpstr>PowerPoint Presentation</vt:lpstr>
      <vt:lpstr>The sampling distribution</vt:lpstr>
      <vt:lpstr>Prior predictive under sharp priors</vt:lpstr>
      <vt:lpstr>Two important sampling distributions</vt:lpstr>
      <vt:lpstr>Using plot_bpv to get the sampling distribution</vt:lpstr>
      <vt:lpstr>Sampling distributions for hypothesis testing</vt:lpstr>
      <vt:lpstr>Frequentist p value is like Bayesian p value</vt:lpstr>
      <vt:lpstr>PowerPoint Presentation</vt:lpstr>
      <vt:lpstr>Review of Bayesian HDI</vt:lpstr>
      <vt:lpstr>Frequentist intervals</vt:lpstr>
      <vt:lpstr>Creating a confidence interval</vt:lpstr>
      <vt:lpstr>Creating a confidence interval</vt:lpstr>
      <vt:lpstr>Functions with coverage</vt:lpstr>
      <vt:lpstr>Testing coverage</vt:lpstr>
      <vt:lpstr>Coverage functions define confidence interval</vt:lpstr>
      <vt:lpstr>Coverage as a function of θ</vt:lpstr>
      <vt:lpstr>Confidence interval visualization</vt:lpstr>
      <vt:lpstr>Functions to calculate confidence intervals</vt:lpstr>
      <vt:lpstr>PowerPoint Presentation</vt:lpstr>
      <vt:lpstr>More than one confidence interval</vt:lpstr>
      <vt:lpstr>Misinterpretations of CI in literature</vt:lpstr>
      <vt:lpstr>Credible intervals</vt:lpstr>
      <vt:lpstr>HDI vs CI</vt:lpstr>
      <vt:lpstr>PowerPoint Presentation</vt:lpstr>
      <vt:lpstr>Frequentist Regression</vt:lpstr>
      <vt:lpstr>Frequentist Regression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Opher Donchin</cp:lastModifiedBy>
  <cp:revision>30</cp:revision>
  <cp:lastPrinted>2025-06-11T04:56:46Z</cp:lastPrinted>
  <dcterms:created xsi:type="dcterms:W3CDTF">2013-01-27T09:14:16Z</dcterms:created>
  <dcterms:modified xsi:type="dcterms:W3CDTF">2025-06-11T04:59:35Z</dcterms:modified>
  <cp:category/>
</cp:coreProperties>
</file>