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1"/>
  </p:notesMasterIdLst>
  <p:sldIdLst>
    <p:sldId id="514" r:id="rId2"/>
    <p:sldId id="513" r:id="rId3"/>
    <p:sldId id="537" r:id="rId4"/>
    <p:sldId id="712" r:id="rId5"/>
    <p:sldId id="516" r:id="rId6"/>
    <p:sldId id="536" r:id="rId7"/>
    <p:sldId id="713" r:id="rId8"/>
    <p:sldId id="259" r:id="rId9"/>
    <p:sldId id="260" r:id="rId10"/>
    <p:sldId id="261" r:id="rId11"/>
    <p:sldId id="287" r:id="rId12"/>
    <p:sldId id="497" r:id="rId13"/>
    <p:sldId id="374" r:id="rId14"/>
    <p:sldId id="469" r:id="rId15"/>
    <p:sldId id="498" r:id="rId16"/>
    <p:sldId id="376" r:id="rId17"/>
    <p:sldId id="375" r:id="rId18"/>
    <p:sldId id="539" r:id="rId19"/>
    <p:sldId id="422" r:id="rId20"/>
    <p:sldId id="322" r:id="rId21"/>
    <p:sldId id="540" r:id="rId22"/>
    <p:sldId id="499" r:id="rId23"/>
    <p:sldId id="501" r:id="rId24"/>
    <p:sldId id="505" r:id="rId25"/>
    <p:sldId id="506" r:id="rId26"/>
    <p:sldId id="507" r:id="rId27"/>
    <p:sldId id="474" r:id="rId28"/>
    <p:sldId id="528" r:id="rId29"/>
    <p:sldId id="475" r:id="rId30"/>
    <p:sldId id="530" r:id="rId31"/>
    <p:sldId id="531" r:id="rId32"/>
    <p:sldId id="532" r:id="rId33"/>
    <p:sldId id="533" r:id="rId34"/>
    <p:sldId id="511" r:id="rId35"/>
    <p:sldId id="512" r:id="rId36"/>
    <p:sldId id="541" r:id="rId37"/>
    <p:sldId id="542" r:id="rId38"/>
    <p:sldId id="543" r:id="rId39"/>
    <p:sldId id="544" r:id="rId40"/>
    <p:sldId id="545" r:id="rId41"/>
    <p:sldId id="535" r:id="rId42"/>
    <p:sldId id="451" r:id="rId43"/>
    <p:sldId id="382" r:id="rId44"/>
    <p:sldId id="449" r:id="rId45"/>
    <p:sldId id="441" r:id="rId46"/>
    <p:sldId id="383" r:id="rId47"/>
    <p:sldId id="546" r:id="rId48"/>
    <p:sldId id="385" r:id="rId49"/>
    <p:sldId id="386" r:id="rId50"/>
    <p:sldId id="443" r:id="rId51"/>
    <p:sldId id="450" r:id="rId52"/>
    <p:sldId id="547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556" r:id="rId65"/>
    <p:sldId id="557" r:id="rId66"/>
    <p:sldId id="558" r:id="rId67"/>
    <p:sldId id="559" r:id="rId68"/>
    <p:sldId id="560" r:id="rId69"/>
    <p:sldId id="561" r:id="rId70"/>
    <p:sldId id="562" r:id="rId71"/>
    <p:sldId id="563" r:id="rId72"/>
    <p:sldId id="564" r:id="rId73"/>
    <p:sldId id="571" r:id="rId74"/>
    <p:sldId id="578" r:id="rId75"/>
    <p:sldId id="476" r:id="rId76"/>
    <p:sldId id="579" r:id="rId77"/>
    <p:sldId id="470" r:id="rId78"/>
    <p:sldId id="471" r:id="rId79"/>
    <p:sldId id="472" r:id="rId80"/>
    <p:sldId id="572" r:id="rId81"/>
    <p:sldId id="473" r:id="rId82"/>
    <p:sldId id="580" r:id="rId83"/>
    <p:sldId id="581" r:id="rId84"/>
    <p:sldId id="570" r:id="rId85"/>
    <p:sldId id="568" r:id="rId86"/>
    <p:sldId id="565" r:id="rId87"/>
    <p:sldId id="573" r:id="rId88"/>
    <p:sldId id="574" r:id="rId89"/>
    <p:sldId id="575" r:id="rId90"/>
    <p:sldId id="576" r:id="rId91"/>
    <p:sldId id="577" r:id="rId92"/>
    <p:sldId id="569" r:id="rId93"/>
    <p:sldId id="338" r:id="rId94"/>
    <p:sldId id="582" r:id="rId95"/>
    <p:sldId id="262" r:id="rId96"/>
    <p:sldId id="263" r:id="rId97"/>
    <p:sldId id="264" r:id="rId98"/>
    <p:sldId id="265" r:id="rId99"/>
    <p:sldId id="266" r:id="rId100"/>
    <p:sldId id="267" r:id="rId101"/>
    <p:sldId id="268" r:id="rId102"/>
    <p:sldId id="286" r:id="rId103"/>
    <p:sldId id="269" r:id="rId104"/>
    <p:sldId id="270" r:id="rId105"/>
    <p:sldId id="271" r:id="rId106"/>
    <p:sldId id="272" r:id="rId107"/>
    <p:sldId id="285" r:id="rId108"/>
    <p:sldId id="273" r:id="rId109"/>
    <p:sldId id="274" r:id="rId110"/>
    <p:sldId id="276" r:id="rId111"/>
    <p:sldId id="284" r:id="rId112"/>
    <p:sldId id="275" r:id="rId113"/>
    <p:sldId id="277" r:id="rId114"/>
    <p:sldId id="278" r:id="rId115"/>
    <p:sldId id="279" r:id="rId116"/>
    <p:sldId id="280" r:id="rId117"/>
    <p:sldId id="281" r:id="rId118"/>
    <p:sldId id="283" r:id="rId119"/>
    <p:sldId id="282" r:id="rId1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40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3E4A3-7398-4710-B30F-F71977D1EF5E}" type="datetimeFigureOut">
              <a:rPr lang="en-IL" smtClean="0"/>
              <a:t>13/06/2025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4996D-530C-40C6-98CD-BA7AA5DD35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039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4996D-530C-40C6-98CD-BA7AA5DD35C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453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3C0DC-3963-4032-9EB5-5389F97EC4F7}" type="slidenum">
              <a:rPr lang="he-IL"/>
              <a:pPr/>
              <a:t>27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625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3C0DC-3963-4032-9EB5-5389F97EC4F7}" type="slidenum">
              <a:rPr lang="he-IL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867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2CE41A-7B72-4BDF-BF02-D6EBF4F067AB}" type="slidenum">
              <a:rPr lang="he-IL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2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2CE41A-7B72-4BDF-BF02-D6EBF4F067AB}" type="slidenum">
              <a:rPr lang="he-IL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2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2CE41A-7B72-4BDF-BF02-D6EBF4F067AB}" type="slidenum">
              <a:rPr lang="he-IL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79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2CE41A-7B72-4BDF-BF02-D6EBF4F067AB}" type="slidenum">
              <a:rPr lang="he-IL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2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8707DC-6617-44A9-9BC0-A0D720C2602E}" type="slidenum">
              <a:rPr lang="he-IL"/>
              <a:pPr/>
              <a:t>43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8118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8707DC-6617-44A9-9BC0-A0D720C2602E}" type="slidenum">
              <a:rPr lang="he-IL"/>
              <a:pPr/>
              <a:t>44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405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3E1E2-2A46-4DBF-B62B-C1C04DD6F984}" type="slidenum">
              <a:rPr lang="he-IL"/>
              <a:pPr/>
              <a:t>45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1241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E5075B-812D-486A-B9CA-ECCADD1102E5}" type="slidenum">
              <a:rPr lang="he-IL"/>
              <a:pPr/>
              <a:t>46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76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AD2026-F655-4A1B-8412-BC3DCD6ACC96}" type="slidenum">
              <a:rPr lang="he-IL"/>
              <a:pPr/>
              <a:t>13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7872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2CE41A-7B72-4BDF-BF02-D6EBF4F067AB}" type="slidenum">
              <a:rPr lang="he-IL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05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C5EC8-1E76-4A37-AF19-EF4ECF27C447}" type="slidenum">
              <a:rPr lang="he-IL"/>
              <a:pPr/>
              <a:t>48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437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EAFCC-C971-450B-AB2F-F963CAFC932B}" type="slidenum">
              <a:rPr lang="he-IL"/>
              <a:pPr/>
              <a:t>49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8181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27D87-01F5-4ACA-AEC3-5D9D02E864D0}" type="slidenum">
              <a:rPr lang="he-IL"/>
              <a:pPr/>
              <a:t>50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824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D0C1BC-CE07-4D64-8181-081D316D73D6}" type="slidenum">
              <a:rPr lang="he-IL" altLang="en-US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54521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0ABAD4-C5A3-47F8-8617-6816DC3CB18D}" type="slidenum">
              <a:rPr lang="he-IL" altLang="en-US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88792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FB51E7-B3F1-415B-813D-319070733552}" type="slidenum">
              <a:rPr lang="he-IL" altLang="en-US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177032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0E66C1-84F9-4ACF-A79F-7DFDD714A137}" type="slidenum">
              <a:rPr lang="he-IL" altLang="en-US"/>
              <a:pPr>
                <a:spcBef>
                  <a:spcPct val="0"/>
                </a:spcBef>
              </a:pPr>
              <a:t>67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184643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FB51E7-B3F1-415B-813D-319070733552}" type="slidenum">
              <a:rPr lang="he-IL" altLang="en-US"/>
              <a:pPr>
                <a:spcBef>
                  <a:spcPct val="0"/>
                </a:spcBef>
              </a:pPr>
              <a:t>68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00634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E218A1-F77E-4CC0-B6D0-91781F72E886}" type="slidenum">
              <a:rPr lang="he-IL" altLang="en-US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20415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CBC5D-90BE-4643-AFE9-D0D8399B86A0}" type="slidenum">
              <a:rPr lang="he-IL"/>
              <a:pPr/>
              <a:t>14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684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45074C-83C1-4306-B943-8310BBC8940E}" type="slidenum">
              <a:rPr lang="he-IL" altLang="en-US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155108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DF090B-D0D9-4F9E-970D-AFD966E87253}" type="slidenum">
              <a:rPr lang="he-IL" altLang="en-US"/>
              <a:pPr>
                <a:spcBef>
                  <a:spcPct val="0"/>
                </a:spcBef>
              </a:pPr>
              <a:t>71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741996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05264C-92EF-4594-8D2D-0CC4A70FDC84}" type="slidenum">
              <a:rPr lang="he-IL" altLang="en-US"/>
              <a:pPr>
                <a:spcBef>
                  <a:spcPct val="0"/>
                </a:spcBef>
              </a:pPr>
              <a:t>72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804521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0E66C1-84F9-4ACF-A79F-7DFDD714A137}" type="slidenum">
              <a:rPr lang="he-IL" altLang="en-US"/>
              <a:pPr>
                <a:spcBef>
                  <a:spcPct val="0"/>
                </a:spcBef>
              </a:pPr>
              <a:t>77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2021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52723-D415-468B-B031-9A7E6CC1B798}" type="slidenum">
              <a:rPr lang="he-IL"/>
              <a:pPr/>
              <a:t>16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130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D6CB3-4ED0-416E-B9E2-B699DC4F65AB}" type="slidenum">
              <a:rPr lang="he-IL"/>
              <a:pPr/>
              <a:t>17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22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08EB3-34EA-4DEE-AD3B-F338D53DD941}" type="slidenum">
              <a:rPr lang="he-IL"/>
              <a:pPr/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744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D6DE8-36BE-48CA-9994-93338F73DD37}" type="slidenum">
              <a:rPr lang="he-IL"/>
              <a:pPr/>
              <a:t>19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69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57314D-1B2D-477B-AF56-DB2B1F778DE7}" type="slidenum">
              <a:rPr lang="he-IL"/>
              <a:pPr/>
              <a:t>20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121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A38-A264-4AFE-B5EE-9861FBB659A9}" type="slidenum">
              <a:rPr lang="he-IL"/>
              <a:pPr/>
              <a:t>21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543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56.png"/><Relationship Id="rId7" Type="http://schemas.openxmlformats.org/officeDocument/2006/relationships/image" Target="../media/image4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3.wmf"/><Relationship Id="rId3" Type="http://schemas.openxmlformats.org/officeDocument/2006/relationships/image" Target="../media/image56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8.wmf"/><Relationship Id="rId3" Type="http://schemas.openxmlformats.org/officeDocument/2006/relationships/image" Target="../media/image56.png"/><Relationship Id="rId7" Type="http://schemas.openxmlformats.org/officeDocument/2006/relationships/image" Target="../media/image45.e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50.wmf"/><Relationship Id="rId2" Type="http://schemas.openxmlformats.org/officeDocument/2006/relationships/notesSlide" Target="../notesSlides/notesSlide14.xml"/><Relationship Id="rId16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1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emf"/><Relationship Id="rId4" Type="http://schemas.openxmlformats.org/officeDocument/2006/relationships/oleObject" Target="../embeddings/oleObject50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95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dirty="0"/>
              <a:t>Statistics 367-1-4361 — Lecture </a:t>
            </a:r>
            <a:r>
              <a:rPr lang="he-IL" sz="4000" dirty="0"/>
              <a:t>1</a:t>
            </a:r>
            <a:r>
              <a:rPr lang="en-US" sz="4000" dirty="0"/>
              <a:t>1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Frequentist Methods</a:t>
            </a:r>
            <a:r>
              <a:rPr lang="en-US" dirty="0"/>
              <a:t>: Hypothesis Testing</a:t>
            </a:r>
            <a:endParaRPr dirty="0"/>
          </a:p>
          <a:p>
            <a:r>
              <a:rPr dirty="0"/>
              <a:t>Opher Donchin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null hypotheses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One-sample: Compare mean of a single sample to known value</a:t>
            </a:r>
          </a:p>
          <a:p>
            <a:r>
              <a:t>Paired: Compare before/after on same subjects</a:t>
            </a:r>
          </a:p>
          <a:p>
            <a:r>
              <a:t>Independent: Compare means from two independent groups</a:t>
            </a:r>
          </a:p>
          <a:p>
            <a:r>
              <a:t>Data structure and assumptions (normality, equal variance)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Contrast with Bayesian Posterior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Example: Visualize posterior difference with ROPE</a:t>
            </a:r>
          </a:p>
          <a:p>
            <a:r>
              <a:t>Compare posterior probability of effect size to frequentist logic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Misinterpretations —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Misconception 1: p &lt; 0.05 means the effect is real</a:t>
            </a:r>
          </a:p>
          <a:p>
            <a:r>
              <a:t>Misconception 2: p-value is the probability the null is false</a:t>
            </a:r>
          </a:p>
          <a:p>
            <a:r>
              <a:t>Emphasize: Frequentist methods do not assign probability to hypotheses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Section 3: Common Misinterpretations of the p-Value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Real-World Examples of Misinterpretations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Suggested resources:</a:t>
            </a:r>
          </a:p>
          <a:p>
            <a:r>
              <a:t>Ioannidis, J.P.A. (2005). 'Why Most Published Research Findings Are False'</a:t>
            </a:r>
          </a:p>
          <a:p>
            <a:r>
              <a:t>Goodman, S. (2008). 'A Dirty Dozen: Twelve P-Value Misconceptions'</a:t>
            </a:r>
          </a:p>
          <a:p>
            <a:r>
              <a:t>Search 'p-value misconceptions in medical research'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Avoid p-Value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effect sizes with confidence intervals</a:t>
            </a:r>
          </a:p>
          <a:p>
            <a:r>
              <a:t>Report all relevant tests, not just significant ones</a:t>
            </a:r>
          </a:p>
          <a:p>
            <a:r>
              <a:t>Pre-register hypotheses and analyses</a:t>
            </a:r>
          </a:p>
          <a:p>
            <a:r>
              <a:t>Visualize data distributions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F-Test for Slope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Used for testing if β = 0 in regression</a:t>
            </a:r>
          </a:p>
          <a:p>
            <a:r>
              <a:t>Relation to ANOVA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Dataset Example: Bikes (Temperature → Rentals)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Visualize scatter plot: rentals vs. temperature</a:t>
            </a:r>
          </a:p>
          <a:p>
            <a:r>
              <a:t>Show linear model overlay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Section 4: F-Test for Null Slope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F-Test Output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Emphasize F-statistic vs. Bayesian slope posterior</a:t>
            </a:r>
          </a:p>
          <a:p>
            <a:r>
              <a:t>Interpretation: p-value ≠ probability slope is nonzero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 Comparison: F-Test vs. Bayesian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Show side-by-side: posterior distribution over β vs. F-statistic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Section 2: t-Tests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Dataset Example: Rugged (GDP vs. Ruggedness, Continent)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Visualize scatter plot: GDP vs. ruggedness by continent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Section 5: Multiple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Predict outcome with &gt;1 predictor</a:t>
            </a:r>
          </a:p>
          <a:p>
            <a:r>
              <a:rPr dirty="0"/>
              <a:t>Discuss assumptions: multicollinearity, normality</a:t>
            </a:r>
            <a:endParaRPr lang="en-US" dirty="0"/>
          </a:p>
          <a:p>
            <a:pPr lvl="1"/>
            <a:r>
              <a:rPr lang="en-US" dirty="0"/>
              <a:t>Discuss normalization</a:t>
            </a:r>
            <a:endParaRPr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Dataset Example: Bikes (Two Predictors)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Predict rentals using temperature and humidity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Frequentist Multiple Regression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p-values per slope coefficient</a:t>
            </a:r>
          </a:p>
          <a:p>
            <a:r>
              <a:t>Contrast to Bayesian model that treats coefficients as distributions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Bayesian Posterior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Visualize credible intervals vs. confidence intervals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Summary Slide: Key Takeaways from Lecture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Frequentist tests as prior predictive checks</a:t>
            </a:r>
          </a:p>
          <a:p>
            <a:r>
              <a:t>p-values as data compatibility under null</a:t>
            </a:r>
          </a:p>
          <a:p>
            <a:r>
              <a:t>t-tests: assumptions and appropriate uses</a:t>
            </a:r>
          </a:p>
          <a:p>
            <a:r>
              <a:t>Visualize differences with Bayesian models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Section 6: Summary and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Next Lecture Preview: ANOVA and Beyond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38" y="534915"/>
            <a:ext cx="8706549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Parametric estimation of sampling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5" y="1477915"/>
            <a:ext cx="8229600" cy="5119437"/>
          </a:xfrm>
        </p:spPr>
        <p:txBody>
          <a:bodyPr/>
          <a:lstStyle/>
          <a:p>
            <a:r>
              <a:rPr lang="en-US" dirty="0"/>
              <a:t>We can find the sampling distribution</a:t>
            </a:r>
          </a:p>
          <a:p>
            <a:pPr lvl="1"/>
            <a:r>
              <a:rPr lang="en-US" dirty="0"/>
              <a:t>Using bootstrap or parametric bootstrap</a:t>
            </a:r>
          </a:p>
          <a:p>
            <a:r>
              <a:rPr lang="en-US" dirty="0"/>
              <a:t>But for some estimators</a:t>
            </a:r>
          </a:p>
          <a:p>
            <a:pPr lvl="1"/>
            <a:r>
              <a:rPr lang="en-US" dirty="0"/>
              <a:t>Under some assumptions</a:t>
            </a:r>
          </a:p>
          <a:p>
            <a:r>
              <a:rPr lang="en-US" dirty="0"/>
              <a:t>We actually </a:t>
            </a:r>
            <a:r>
              <a:rPr lang="en-US" b="1" dirty="0"/>
              <a:t>know</a:t>
            </a:r>
            <a:r>
              <a:rPr lang="en-US" dirty="0"/>
              <a:t> the sampling distribution</a:t>
            </a:r>
          </a:p>
          <a:p>
            <a:pPr lvl="1"/>
            <a:r>
              <a:rPr lang="en-US" dirty="0"/>
              <a:t>It has an equation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9CED9-7C0D-45D8-9F9B-12FBB5182C9E}" type="slidenum">
              <a:rPr lang="he-IL" smtClean="0"/>
              <a:pPr>
                <a:defRPr/>
              </a:pPr>
              <a:t>12</a:t>
            </a:fld>
            <a:r>
              <a:rPr lang="en-US"/>
              <a:t> /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6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central limit theorem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sum of </a:t>
            </a:r>
            <a:r>
              <a:rPr lang="en-US" dirty="0" err="1"/>
              <a:t>iid</a:t>
            </a:r>
            <a:r>
              <a:rPr lang="en-US" dirty="0"/>
              <a:t> random variables is normally distributed</a:t>
            </a:r>
          </a:p>
          <a:p>
            <a:pPr lvl="1"/>
            <a:r>
              <a:rPr lang="en-US" dirty="0"/>
              <a:t>This is true even if the random variables are not themselves normally distributed</a:t>
            </a:r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4982-B53E-485F-B0C8-29F9EB3821EB}" type="slidenum">
              <a:rPr lang="he-IL" smtClean="0"/>
              <a:pPr/>
              <a:t>13</a:t>
            </a:fld>
            <a:r>
              <a:rPr lang="en-US" dirty="0"/>
              <a:t> / 60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D87FC6E-14D0-1311-6C06-8881E7723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" y="3549650"/>
          <a:ext cx="462121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0" imgH="355320" progId="Equation.DSMT4">
                  <p:embed/>
                </p:oleObj>
              </mc:Choice>
              <mc:Fallback>
                <p:oleObj name="Equation" r:id="rId3" imgW="1396800" imgH="3553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D87FC6E-14D0-1311-6C06-8881E77233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125" y="3549650"/>
                        <a:ext cx="4621213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0E0E62-DFD0-6988-1F63-44FDA7C8A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112" y="3933056"/>
          <a:ext cx="1452869" cy="55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228600" progId="Equation.DSMT4">
                  <p:embed/>
                </p:oleObj>
              </mc:Choice>
              <mc:Fallback>
                <p:oleObj name="Equation" r:id="rId5" imgW="59688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90E0E62-DFD0-6988-1F63-44FDA7C8A3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0112" y="3933056"/>
                        <a:ext cx="1452869" cy="556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900" y="454945"/>
            <a:ext cx="9083352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sample mean has a normal distribution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 sum of independent random variables</a:t>
            </a:r>
          </a:p>
          <a:p>
            <a:r>
              <a:rPr lang="en-US" dirty="0"/>
              <a:t>That all have the same distribution</a:t>
            </a:r>
          </a:p>
          <a:p>
            <a:endParaRPr lang="en-US" dirty="0"/>
          </a:p>
          <a:p>
            <a:r>
              <a:rPr lang="en-US" dirty="0"/>
              <a:t>This is true if there is enough data</a:t>
            </a:r>
          </a:p>
          <a:p>
            <a:pPr lvl="1"/>
            <a:r>
              <a:rPr lang="en-US" dirty="0"/>
              <a:t>Or if the data is normally distributed to start with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DBC-9962-4146-AAC5-7B017B3F3D10}" type="slidenum">
              <a:rPr lang="he-IL" smtClean="0"/>
              <a:pPr/>
              <a:t>14</a:t>
            </a:fld>
            <a:r>
              <a:rPr lang="en-US" dirty="0"/>
              <a:t> / 60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403648" y="4221088"/>
          <a:ext cx="2520280" cy="1302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4221088"/>
                        <a:ext cx="2520280" cy="1302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397EF8E-6BB4-EE8A-979B-C7CF731FD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5563" y="4313238"/>
          <a:ext cx="338772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520" imgH="279360" progId="Equation.DSMT4">
                  <p:embed/>
                </p:oleObj>
              </mc:Choice>
              <mc:Fallback>
                <p:oleObj name="Equation" r:id="rId5" imgW="812520" imgH="2793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397EF8E-6BB4-EE8A-979B-C7CF731FD9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5563" y="4313238"/>
                        <a:ext cx="3387725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5163"/>
            <a:ext cx="9218698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normal distribution has two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01" y="1988840"/>
            <a:ext cx="8229600" cy="1944687"/>
          </a:xfrm>
        </p:spPr>
        <p:txBody>
          <a:bodyPr/>
          <a:lstStyle/>
          <a:p>
            <a:r>
              <a:rPr lang="en-US" dirty="0"/>
              <a:t>The mean and the variance</a:t>
            </a:r>
          </a:p>
          <a:p>
            <a:pPr lvl="1"/>
            <a:r>
              <a:rPr lang="en-US" dirty="0"/>
              <a:t>If we can find these, we know the distribution of the sample mean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9CED9-7C0D-45D8-9F9B-12FBB5182C9E}" type="slidenum">
              <a:rPr lang="he-IL" smtClean="0"/>
              <a:pPr>
                <a:defRPr/>
              </a:pPr>
              <a:t>15</a:t>
            </a:fld>
            <a:r>
              <a:rPr lang="en-US"/>
              <a:t> / 60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68338" y="3219450"/>
          <a:ext cx="75946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880" imgH="571320" progId="Equation.DSMT4">
                  <p:embed/>
                </p:oleObj>
              </mc:Choice>
              <mc:Fallback>
                <p:oleObj name="Equation" r:id="rId2" imgW="2882880" imgH="57132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8338" y="3219450"/>
                        <a:ext cx="7594600" cy="150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66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mean of the mean</a:t>
            </a:r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4"/>
            <a:ext cx="8229600" cy="1900236"/>
          </a:xfrm>
        </p:spPr>
        <p:txBody>
          <a:bodyPr/>
          <a:lstStyle/>
          <a:p>
            <a:r>
              <a:rPr lang="en-US" dirty="0"/>
              <a:t>The mean is an unbiased estimator</a:t>
            </a:r>
          </a:p>
          <a:p>
            <a:r>
              <a:rPr lang="en-US" dirty="0"/>
              <a:t>Easy to prove</a:t>
            </a:r>
          </a:p>
        </p:txBody>
      </p:sp>
      <p:sp>
        <p:nvSpPr>
          <p:cNvPr id="71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71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CE68-C3F6-441F-B9C5-E96B1BEE1D8B}" type="slidenum">
              <a:rPr lang="he-IL" smtClean="0"/>
              <a:pPr/>
              <a:t>16</a:t>
            </a:fld>
            <a:r>
              <a:rPr lang="en-US" dirty="0"/>
              <a:t> / 60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68313" y="2852738"/>
          <a:ext cx="348297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457200" progId="Equation.DSMT4">
                  <p:embed/>
                </p:oleObj>
              </mc:Choice>
              <mc:Fallback>
                <p:oleObj name="Equation" r:id="rId3" imgW="1282680" imgH="457200" progId="Equation.DSMT4">
                  <p:embed/>
                  <p:pic>
                    <p:nvPicPr>
                      <p:cNvPr id="71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3482975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2" name="Object 6"/>
          <p:cNvGraphicFramePr>
            <a:graphicFrameLocks noChangeAspect="1"/>
          </p:cNvGraphicFramePr>
          <p:nvPr/>
        </p:nvGraphicFramePr>
        <p:xfrm>
          <a:off x="5435600" y="2708275"/>
          <a:ext cx="1789113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2080" imgH="431640" progId="Equation.DSMT4">
                  <p:embed/>
                </p:oleObj>
              </mc:Choice>
              <mc:Fallback>
                <p:oleObj name="Equation" r:id="rId5" imgW="622080" imgH="431640" progId="Equation.DSMT4">
                  <p:embed/>
                  <p:pic>
                    <p:nvPicPr>
                      <p:cNvPr id="679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708275"/>
                        <a:ext cx="1789113" cy="123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3" name="Object 7"/>
          <p:cNvGraphicFramePr>
            <a:graphicFrameLocks noChangeAspect="1"/>
          </p:cNvGraphicFramePr>
          <p:nvPr/>
        </p:nvGraphicFramePr>
        <p:xfrm>
          <a:off x="1476375" y="4221163"/>
          <a:ext cx="2376488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457200" progId="Equation.DSMT4">
                  <p:embed/>
                </p:oleObj>
              </mc:Choice>
              <mc:Fallback>
                <p:oleObj name="Equation" r:id="rId7" imgW="914400" imgH="457200" progId="Equation.DSMT4">
                  <p:embed/>
                  <p:pic>
                    <p:nvPicPr>
                      <p:cNvPr id="67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21163"/>
                        <a:ext cx="2376488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4" name="Object 8"/>
          <p:cNvGraphicFramePr>
            <a:graphicFrameLocks noChangeAspect="1"/>
          </p:cNvGraphicFramePr>
          <p:nvPr/>
        </p:nvGraphicFramePr>
        <p:xfrm>
          <a:off x="1476375" y="5661025"/>
          <a:ext cx="22780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6240" imgH="431640" progId="Equation.DSMT4">
                  <p:embed/>
                </p:oleObj>
              </mc:Choice>
              <mc:Fallback>
                <p:oleObj name="Equation" r:id="rId9" imgW="876240" imgH="431640" progId="Equation.DSMT4">
                  <p:embed/>
                  <p:pic>
                    <p:nvPicPr>
                      <p:cNvPr id="67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661025"/>
                        <a:ext cx="2278063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5" name="Object 9"/>
          <p:cNvGraphicFramePr>
            <a:graphicFrameLocks noChangeAspect="1"/>
          </p:cNvGraphicFramePr>
          <p:nvPr/>
        </p:nvGraphicFramePr>
        <p:xfrm>
          <a:off x="5580063" y="4365625"/>
          <a:ext cx="7667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164880" progId="Equation.DSMT4">
                  <p:embed/>
                </p:oleObj>
              </mc:Choice>
              <mc:Fallback>
                <p:oleObj name="Equation" r:id="rId11" imgW="266400" imgH="164880" progId="Equation.DSMT4">
                  <p:embed/>
                  <p:pic>
                    <p:nvPicPr>
                      <p:cNvPr id="679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365625"/>
                        <a:ext cx="76676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mean of the mean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mean of the distribution of the sample mean equals its expectation</a:t>
            </a:r>
          </a:p>
          <a:p>
            <a:r>
              <a:rPr lang="en-US" dirty="0"/>
              <a:t>The sample mean is an unbiased estimator of the population mean</a:t>
            </a:r>
          </a:p>
          <a:p>
            <a:r>
              <a:rPr lang="en-US" dirty="0"/>
              <a:t>Easy to prove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B87E-8B4F-420B-B26F-71FC752A3D93}" type="slidenum">
              <a:rPr lang="he-IL" smtClean="0"/>
              <a:pPr/>
              <a:t>17</a:t>
            </a:fld>
            <a:r>
              <a:rPr lang="en-US" dirty="0"/>
              <a:t> / 60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4449763" y="5084763"/>
          <a:ext cx="29797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53800" progId="Equation.DSMT4">
                  <p:embed/>
                </p:oleObj>
              </mc:Choice>
              <mc:Fallback>
                <p:oleObj name="Equation" r:id="rId3" imgW="850680" imgH="253800" progId="Equation.DSMT4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5084763"/>
                        <a:ext cx="297973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886669" y="4005064"/>
          <a:ext cx="5051499" cy="67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82600" imgH="279360" progId="Equation.DSMT4">
                  <p:embed/>
                </p:oleObj>
              </mc:Choice>
              <mc:Fallback>
                <p:oleObj name="Equation" r:id="rId5" imgW="2082600" imgH="27936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669" y="4005064"/>
                        <a:ext cx="5051499" cy="677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variance of the mean</a:t>
            </a:r>
          </a:p>
        </p:txBody>
      </p:sp>
      <p:sp>
        <p:nvSpPr>
          <p:cNvPr id="8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variance of the mean of a set of indepedent, identically distributed (iid) observations </a:t>
            </a:r>
          </a:p>
        </p:txBody>
      </p:sp>
      <p:sp>
        <p:nvSpPr>
          <p:cNvPr id="82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82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084E-C493-41F1-B336-1AE2F3352870}" type="slidenum">
              <a:rPr lang="he-IL" smtClean="0"/>
              <a:pPr/>
              <a:t>18</a:t>
            </a:fld>
            <a:r>
              <a:rPr lang="en-US" dirty="0"/>
              <a:t> / 60</a:t>
            </a:r>
          </a:p>
        </p:txBody>
      </p:sp>
      <p:graphicFrame>
        <p:nvGraphicFramePr>
          <p:cNvPr id="567300" name="Object 4"/>
          <p:cNvGraphicFramePr>
            <a:graphicFrameLocks noChangeAspect="1"/>
          </p:cNvGraphicFramePr>
          <p:nvPr/>
        </p:nvGraphicFramePr>
        <p:xfrm>
          <a:off x="978153" y="2854325"/>
          <a:ext cx="288478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3120" imgH="457200" progId="Equation.DSMT4">
                  <p:embed/>
                </p:oleObj>
              </mc:Choice>
              <mc:Fallback>
                <p:oleObj name="Equation" r:id="rId3" imgW="1473120" imgH="457200" progId="Equation.DSMT4">
                  <p:embed/>
                  <p:pic>
                    <p:nvPicPr>
                      <p:cNvPr id="567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153" y="2854325"/>
                        <a:ext cx="2884785" cy="895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02" name="Object 6"/>
          <p:cNvGraphicFramePr>
            <a:graphicFrameLocks noChangeAspect="1"/>
          </p:cNvGraphicFramePr>
          <p:nvPr/>
        </p:nvGraphicFramePr>
        <p:xfrm>
          <a:off x="4788024" y="2865437"/>
          <a:ext cx="2129731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41120" imgH="431640" progId="Equation.DSMT4">
                  <p:embed/>
                </p:oleObj>
              </mc:Choice>
              <mc:Fallback>
                <p:oleObj name="Equation" r:id="rId5" imgW="1041120" imgH="431640" progId="Equation.DSMT4">
                  <p:embed/>
                  <p:pic>
                    <p:nvPicPr>
                      <p:cNvPr id="567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865437"/>
                        <a:ext cx="2129731" cy="884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06" name="Object 10"/>
          <p:cNvGraphicFramePr>
            <a:graphicFrameLocks noChangeAspect="1"/>
          </p:cNvGraphicFramePr>
          <p:nvPr/>
        </p:nvGraphicFramePr>
        <p:xfrm>
          <a:off x="1887413" y="3993207"/>
          <a:ext cx="1983086" cy="84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457200" progId="Equation.DSMT4">
                  <p:embed/>
                </p:oleObj>
              </mc:Choice>
              <mc:Fallback>
                <p:oleObj name="Equation" r:id="rId7" imgW="1066680" imgH="457200" progId="Equation.DSMT4">
                  <p:embed/>
                  <p:pic>
                    <p:nvPicPr>
                      <p:cNvPr id="5673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413" y="3993207"/>
                        <a:ext cx="1983086" cy="849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08" name="Object 12"/>
          <p:cNvGraphicFramePr>
            <a:graphicFrameLocks noChangeAspect="1"/>
          </p:cNvGraphicFramePr>
          <p:nvPr/>
        </p:nvGraphicFramePr>
        <p:xfrm>
          <a:off x="4806603" y="4344839"/>
          <a:ext cx="1544317" cy="89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49160" imgH="431640" progId="Equation.DSMT4">
                  <p:embed/>
                </p:oleObj>
              </mc:Choice>
              <mc:Fallback>
                <p:oleObj name="Equation" r:id="rId9" imgW="749160" imgH="431640" progId="Equation.DSMT4">
                  <p:embed/>
                  <p:pic>
                    <p:nvPicPr>
                      <p:cNvPr id="5673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603" y="4344839"/>
                        <a:ext cx="1544317" cy="8906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6265237" y="4344839"/>
          <a:ext cx="1021787" cy="812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95000" imgH="393480" progId="Equation.DSMT4">
                  <p:embed/>
                </p:oleObj>
              </mc:Choice>
              <mc:Fallback>
                <p:oleObj name="Equation" r:id="rId11" imgW="495000" imgH="393480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237" y="4344839"/>
                        <a:ext cx="1021787" cy="8123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variance of the mean</a:t>
            </a:r>
          </a:p>
        </p:txBody>
      </p:sp>
      <p:sp>
        <p:nvSpPr>
          <p:cNvPr id="122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122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382B-E13A-4D29-B276-7CB750160B31}" type="slidenum">
              <a:rPr lang="he-IL" smtClean="0"/>
              <a:pPr/>
              <a:t>19</a:t>
            </a:fld>
            <a:r>
              <a:rPr lang="en-US" dirty="0"/>
              <a:t> / 60</a:t>
            </a:r>
          </a:p>
        </p:txBody>
      </p:sp>
      <p:sp>
        <p:nvSpPr>
          <p:cNvPr id="776205" name="Text Box 13"/>
          <p:cNvSpPr txBox="1">
            <a:spLocks noChangeArrowheads="1"/>
          </p:cNvSpPr>
          <p:nvPr/>
        </p:nvSpPr>
        <p:spPr bwMode="auto">
          <a:xfrm>
            <a:off x="755650" y="3933825"/>
            <a:ext cx="7058025" cy="64135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variance of the sample mean is directly proportional to the variance of the population</a:t>
            </a:r>
          </a:p>
        </p:txBody>
      </p:sp>
      <p:sp>
        <p:nvSpPr>
          <p:cNvPr id="776206" name="Text Box 14"/>
          <p:cNvSpPr txBox="1">
            <a:spLocks noChangeArrowheads="1"/>
          </p:cNvSpPr>
          <p:nvPr/>
        </p:nvSpPr>
        <p:spPr bwMode="auto">
          <a:xfrm>
            <a:off x="827088" y="4659313"/>
            <a:ext cx="7058025" cy="64135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larger the sample size, the smaller the variance of the sample mean</a:t>
            </a:r>
          </a:p>
        </p:txBody>
      </p:sp>
      <p:sp>
        <p:nvSpPr>
          <p:cNvPr id="776207" name="Text Box 15"/>
          <p:cNvSpPr txBox="1">
            <a:spLocks noChangeArrowheads="1"/>
          </p:cNvSpPr>
          <p:nvPr/>
        </p:nvSpPr>
        <p:spPr bwMode="auto">
          <a:xfrm>
            <a:off x="900113" y="5373688"/>
            <a:ext cx="7058025" cy="64135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 didn’t require the population to be distributed normally or in any particular way.</a:t>
            </a: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2843808" y="1473201"/>
          <a:ext cx="2496129" cy="101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160" imgH="393480" progId="Equation.DSMT4">
                  <p:embed/>
                </p:oleObj>
              </mc:Choice>
              <mc:Fallback>
                <p:oleObj name="Equation" r:id="rId3" imgW="965160" imgH="393480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473201"/>
                        <a:ext cx="2496129" cy="10196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5" grpId="0"/>
      <p:bldP spid="776206" grpId="0"/>
      <p:bldP spid="7762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8A Review</a:t>
            </a:r>
            <a:endParaRPr lang="en-IL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2025-2,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 of the mean</a:t>
            </a:r>
          </a:p>
        </p:txBody>
      </p:sp>
      <p:sp>
        <p:nvSpPr>
          <p:cNvPr id="133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estimate the variance of the mean, we use our estimate of the variance of the population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FDA8-4AE2-4033-93FB-A9EAD90C9704}" type="slidenum">
              <a:rPr lang="he-IL" smtClean="0"/>
              <a:pPr/>
              <a:t>20</a:t>
            </a:fld>
            <a:r>
              <a:rPr lang="en-US" dirty="0"/>
              <a:t> / 60</a:t>
            </a:r>
          </a:p>
        </p:txBody>
      </p:sp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447675" y="4745038"/>
            <a:ext cx="5251450" cy="366712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Our estimate of the variance of the population:</a:t>
            </a:r>
          </a:p>
        </p:txBody>
      </p:sp>
      <p:graphicFrame>
        <p:nvGraphicFramePr>
          <p:cNvPr id="571397" name="Object 5"/>
          <p:cNvGraphicFramePr>
            <a:graphicFrameLocks noChangeAspect="1"/>
          </p:cNvGraphicFramePr>
          <p:nvPr/>
        </p:nvGraphicFramePr>
        <p:xfrm>
          <a:off x="5668963" y="4581525"/>
          <a:ext cx="248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400" imgH="431640" progId="Equation.DSMT4">
                  <p:embed/>
                </p:oleObj>
              </mc:Choice>
              <mc:Fallback>
                <p:oleObj name="Equation" r:id="rId3" imgW="1409400" imgH="431640" progId="Equation.DSMT4">
                  <p:embed/>
                  <p:pic>
                    <p:nvPicPr>
                      <p:cNvPr id="571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4581525"/>
                        <a:ext cx="2489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398" name="Text Box 6"/>
          <p:cNvSpPr txBox="1">
            <a:spLocks noChangeArrowheads="1"/>
          </p:cNvSpPr>
          <p:nvPr/>
        </p:nvSpPr>
        <p:spPr bwMode="auto">
          <a:xfrm>
            <a:off x="468313" y="3717925"/>
            <a:ext cx="4921250" cy="366713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Our estimate of the mean of the population:</a:t>
            </a:r>
          </a:p>
        </p:txBody>
      </p:sp>
      <p:graphicFrame>
        <p:nvGraphicFramePr>
          <p:cNvPr id="571399" name="Object 7"/>
          <p:cNvGraphicFramePr>
            <a:graphicFrameLocks noChangeAspect="1"/>
          </p:cNvGraphicFramePr>
          <p:nvPr/>
        </p:nvGraphicFramePr>
        <p:xfrm>
          <a:off x="5651500" y="3573463"/>
          <a:ext cx="13890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7320" imgH="431640" progId="Equation.DSMT4">
                  <p:embed/>
                </p:oleObj>
              </mc:Choice>
              <mc:Fallback>
                <p:oleObj name="Equation" r:id="rId5" imgW="787320" imgH="431640" progId="Equation.DSMT4">
                  <p:embed/>
                  <p:pic>
                    <p:nvPicPr>
                      <p:cNvPr id="5713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573463"/>
                        <a:ext cx="138906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00" name="Text Box 8"/>
          <p:cNvSpPr txBox="1">
            <a:spLocks noChangeArrowheads="1"/>
          </p:cNvSpPr>
          <p:nvPr/>
        </p:nvSpPr>
        <p:spPr bwMode="auto">
          <a:xfrm>
            <a:off x="468313" y="5805488"/>
            <a:ext cx="5949950" cy="366712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Our estimate of the variance of estimate of the mean:</a:t>
            </a:r>
          </a:p>
        </p:txBody>
      </p:sp>
      <p:graphicFrame>
        <p:nvGraphicFramePr>
          <p:cNvPr id="571401" name="Object 9"/>
          <p:cNvGraphicFramePr>
            <a:graphicFrameLocks noChangeAspect="1"/>
          </p:cNvGraphicFramePr>
          <p:nvPr/>
        </p:nvGraphicFramePr>
        <p:xfrm>
          <a:off x="6627813" y="5589588"/>
          <a:ext cx="14779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419040" progId="Equation.DSMT4">
                  <p:embed/>
                </p:oleObj>
              </mc:Choice>
              <mc:Fallback>
                <p:oleObj name="Equation" r:id="rId7" imgW="838080" imgH="419040" progId="Equation.DSMT4">
                  <p:embed/>
                  <p:pic>
                    <p:nvPicPr>
                      <p:cNvPr id="5714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5589588"/>
                        <a:ext cx="1477962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02" name="Text Box 10"/>
          <p:cNvSpPr txBox="1">
            <a:spLocks noChangeArrowheads="1"/>
          </p:cNvSpPr>
          <p:nvPr/>
        </p:nvSpPr>
        <p:spPr bwMode="auto">
          <a:xfrm>
            <a:off x="827088" y="2997200"/>
            <a:ext cx="3505200" cy="38576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se: standard error of the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6" grpId="0"/>
      <p:bldP spid="571398" grpId="0"/>
      <p:bldP spid="571400" grpId="0"/>
      <p:bldP spid="57140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499269"/>
            <a:ext cx="8378825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Estimate of the distribution of the sample mean</a:t>
            </a:r>
          </a:p>
        </p:txBody>
      </p:sp>
      <p:sp>
        <p:nvSpPr>
          <p:cNvPr id="143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now estimate the distribution of the estimator</a:t>
            </a:r>
          </a:p>
        </p:txBody>
      </p:sp>
      <p:sp>
        <p:nvSpPr>
          <p:cNvPr id="143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0E51-48F3-4BC2-864D-F720E8E6CA34}" type="slidenum">
              <a:rPr lang="he-IL" smtClean="0"/>
              <a:pPr/>
              <a:t>21</a:t>
            </a:fld>
            <a:r>
              <a:rPr lang="en-US" dirty="0"/>
              <a:t> / 60</a:t>
            </a:r>
          </a:p>
        </p:txBody>
      </p:sp>
      <p:graphicFrame>
        <p:nvGraphicFramePr>
          <p:cNvPr id="882692" name="Object 4"/>
          <p:cNvGraphicFramePr>
            <a:graphicFrameLocks noChangeAspect="1"/>
          </p:cNvGraphicFramePr>
          <p:nvPr/>
        </p:nvGraphicFramePr>
        <p:xfrm>
          <a:off x="2238375" y="2736850"/>
          <a:ext cx="406241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600" imgH="482400" progId="Equation.DSMT4">
                  <p:embed/>
                </p:oleObj>
              </mc:Choice>
              <mc:Fallback>
                <p:oleObj name="Equation" r:id="rId3" imgW="1866600" imgH="482400" progId="Equation.DSMT4">
                  <p:embed/>
                  <p:pic>
                    <p:nvPicPr>
                      <p:cNvPr id="882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2736850"/>
                        <a:ext cx="4062413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3" name="Object 5"/>
          <p:cNvGraphicFramePr>
            <a:graphicFrameLocks noChangeAspect="1"/>
          </p:cNvGraphicFramePr>
          <p:nvPr/>
        </p:nvGraphicFramePr>
        <p:xfrm>
          <a:off x="468313" y="2751138"/>
          <a:ext cx="168592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0" imgH="507960" progId="Equation.DSMT4">
                  <p:embed/>
                </p:oleObj>
              </mc:Choice>
              <mc:Fallback>
                <p:oleObj name="Equation" r:id="rId5" imgW="774360" imgH="507960" progId="Equation.DSMT4">
                  <p:embed/>
                  <p:pic>
                    <p:nvPicPr>
                      <p:cNvPr id="8826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51138"/>
                        <a:ext cx="1685925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5" name="Object 7"/>
          <p:cNvGraphicFramePr>
            <a:graphicFrameLocks noChangeAspect="1"/>
          </p:cNvGraphicFramePr>
          <p:nvPr/>
        </p:nvGraphicFramePr>
        <p:xfrm>
          <a:off x="755650" y="4365625"/>
          <a:ext cx="47545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84120" imgH="253800" progId="Equation.DSMT4">
                  <p:embed/>
                </p:oleObj>
              </mc:Choice>
              <mc:Fallback>
                <p:oleObj name="Equation" r:id="rId7" imgW="2184120" imgH="253800" progId="Equation.DSMT4">
                  <p:embed/>
                  <p:pic>
                    <p:nvPicPr>
                      <p:cNvPr id="8826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365625"/>
                        <a:ext cx="4754563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6" name="Object 8"/>
          <p:cNvGraphicFramePr>
            <a:graphicFrameLocks noChangeAspect="1"/>
          </p:cNvGraphicFramePr>
          <p:nvPr/>
        </p:nvGraphicFramePr>
        <p:xfrm>
          <a:off x="515938" y="5084763"/>
          <a:ext cx="78501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06480" imgH="507960" progId="Equation.DSMT4">
                  <p:embed/>
                </p:oleObj>
              </mc:Choice>
              <mc:Fallback>
                <p:oleObj name="Equation" r:id="rId9" imgW="3606480" imgH="507960" progId="Equation.DSMT4">
                  <p:embed/>
                  <p:pic>
                    <p:nvPicPr>
                      <p:cNvPr id="8826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5084763"/>
                        <a:ext cx="7850187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28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mean is distributed normally</a:t>
            </a:r>
          </a:p>
          <a:p>
            <a:pPr lvl="1"/>
            <a:r>
              <a:rPr lang="en-US" dirty="0"/>
              <a:t>Even if the data is not</a:t>
            </a:r>
          </a:p>
          <a:p>
            <a:pPr lvl="1"/>
            <a:r>
              <a:rPr lang="en-US" dirty="0"/>
              <a:t>If the sample size is large enough</a:t>
            </a:r>
          </a:p>
          <a:p>
            <a:r>
              <a:rPr lang="en-US" dirty="0"/>
              <a:t>The mean of the sample mean is: </a:t>
            </a:r>
          </a:p>
          <a:p>
            <a:pPr lvl="1"/>
            <a:r>
              <a:rPr lang="en-US" dirty="0"/>
              <a:t>the mean of the population</a:t>
            </a:r>
          </a:p>
          <a:p>
            <a:r>
              <a:rPr lang="en-US" dirty="0"/>
              <a:t>The variance of the sample mean is:</a:t>
            </a:r>
          </a:p>
          <a:p>
            <a:pPr lvl="1"/>
            <a:r>
              <a:rPr lang="en-US" dirty="0"/>
              <a:t>Proportional to the variance of the population</a:t>
            </a:r>
          </a:p>
          <a:p>
            <a:pPr lvl="1"/>
            <a:r>
              <a:rPr lang="en-US" dirty="0"/>
              <a:t>Inversely proportional to the sample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9CED9-7C0D-45D8-9F9B-12FBB5182C9E}" type="slidenum">
              <a:rPr lang="he-IL" smtClean="0"/>
              <a:pPr>
                <a:defRPr/>
              </a:pPr>
              <a:t>22</a:t>
            </a:fld>
            <a:r>
              <a:rPr lang="en-US"/>
              <a:t> / 60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47664" y="5379601"/>
          <a:ext cx="196316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482400" progId="Equation.DSMT4">
                  <p:embed/>
                </p:oleObj>
              </mc:Choice>
              <mc:Fallback>
                <p:oleObj name="Equation" r:id="rId2" imgW="939600" imgH="482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5379601"/>
                        <a:ext cx="1963165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81563" y="5300663"/>
          <a:ext cx="30511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482400" progId="Equation.DSMT4">
                  <p:embed/>
                </p:oleObj>
              </mc:Choice>
              <mc:Fallback>
                <p:oleObj name="Equation" r:id="rId4" imgW="146016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1563" y="5300663"/>
                        <a:ext cx="305117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965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F5E9F-27E1-89FE-7AF6-5406FB04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2CD95E-6D2E-8169-C86D-94B7C1B8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8000" dirty="0"/>
              <a:t>4C Parametric confidence interval</a:t>
            </a:r>
            <a:endParaRPr lang="en-IL" sz="8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718C-4AC9-D3CF-171D-42A8B3B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2024-1,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E101-5769-B94A-B984-0E1A6934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328012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147248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Rule out unreasonable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527"/>
            <a:ext cx="8229600" cy="1657350"/>
          </a:xfrm>
        </p:spPr>
        <p:txBody>
          <a:bodyPr/>
          <a:lstStyle/>
          <a:p>
            <a:r>
              <a:rPr lang="en-US" sz="1600" dirty="0"/>
              <a:t>If a model has less than 5% chance of generating our data</a:t>
            </a:r>
          </a:p>
          <a:p>
            <a:pPr lvl="1"/>
            <a:r>
              <a:rPr lang="en-US" sz="1400" dirty="0"/>
              <a:t>Call it unreasonable!</a:t>
            </a:r>
          </a:p>
          <a:p>
            <a:r>
              <a:rPr lang="en-US" sz="1800" dirty="0"/>
              <a:t>This gives us a confidence interval</a:t>
            </a:r>
          </a:p>
          <a:p>
            <a:pPr lvl="1"/>
            <a:r>
              <a:rPr lang="en-US" sz="1400" dirty="0"/>
              <a:t>The range of differences in the population that could be considered reasonable</a:t>
            </a:r>
          </a:p>
          <a:p>
            <a:pPr lvl="2"/>
            <a:r>
              <a:rPr lang="en-US" sz="1100" dirty="0"/>
              <a:t>Given our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2024-2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24</a:t>
            </a:fld>
            <a:r>
              <a:rPr lang="en-US" altLang="en-US"/>
              <a:t> /  72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B10FF63-233E-1385-86D7-E437CA734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88916"/>
            <a:ext cx="4184094" cy="334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A82B528-1258-9F80-F684-D272A07C7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2796" y="3853241"/>
          <a:ext cx="42386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38477" imgH="477323" progId="Equation.DSMT4">
                  <p:embed/>
                </p:oleObj>
              </mc:Choice>
              <mc:Fallback>
                <p:oleObj name="Equation" r:id="rId3" imgW="4238477" imgH="477323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A82B528-1258-9F80-F684-D272A07C75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2796" y="3853241"/>
                        <a:ext cx="423862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928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7851"/>
            <a:ext cx="6707088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Parametric 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337"/>
            <a:ext cx="8229600" cy="1944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have some data</a:t>
            </a:r>
          </a:p>
          <a:p>
            <a:r>
              <a:rPr lang="en-US" dirty="0"/>
              <a:t>It has a sample mean</a:t>
            </a:r>
          </a:p>
          <a:p>
            <a:r>
              <a:rPr lang="en-US" dirty="0"/>
              <a:t>Which models of this data are unreasonable given this sample mean?</a:t>
            </a:r>
          </a:p>
          <a:p>
            <a:pPr lvl="1"/>
            <a:r>
              <a:rPr lang="en-US" dirty="0"/>
              <a:t>Which models produce a distribution of the sample mean for which this sample mean is unlikely?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9CED9-7C0D-45D8-9F9B-12FBB5182C9E}" type="slidenum">
              <a:rPr lang="he-IL" smtClean="0"/>
              <a:pPr>
                <a:defRPr/>
              </a:pPr>
              <a:t>25</a:t>
            </a:fld>
            <a:r>
              <a:rPr lang="en-US"/>
              <a:t> /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19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474" y="490538"/>
            <a:ext cx="10523512" cy="777875"/>
          </a:xfrm>
        </p:spPr>
        <p:txBody>
          <a:bodyPr/>
          <a:lstStyle/>
          <a:p>
            <a:r>
              <a:rPr lang="en-US" sz="3200" dirty="0"/>
              <a:t>Any model has a distribution for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pick a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a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we can calculate the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9CED9-7C0D-45D8-9F9B-12FBB5182C9E}" type="slidenum">
              <a:rPr lang="he-IL" smtClean="0"/>
              <a:pPr>
                <a:defRPr/>
              </a:pPr>
              <a:t>26</a:t>
            </a:fld>
            <a:r>
              <a:rPr lang="en-US"/>
              <a:t> / 60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5B6252-913C-BDA0-51C1-17F1619BD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62159" y="3121066"/>
            <a:ext cx="4154748" cy="34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1FEE136-0455-9726-5CFF-D68898168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612" y="3198833"/>
            <a:ext cx="4077197" cy="333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3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tail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Notation</a:t>
            </a:r>
          </a:p>
          <a:p>
            <a:pPr lvl="1"/>
            <a:r>
              <a:rPr lang="en-US"/>
              <a:t>We define a notation to allow us to specify the tail of a distribution</a:t>
            </a:r>
          </a:p>
          <a:p>
            <a:endParaRPr 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8DD-23A4-4F4C-B3E8-C00EF07590FA}" type="slidenum">
              <a:rPr lang="he-IL" smtClean="0"/>
              <a:pPr/>
              <a:t>27</a:t>
            </a:fld>
            <a:r>
              <a:rPr lang="en-US" dirty="0"/>
              <a:t> / 60</a:t>
            </a:r>
          </a:p>
        </p:txBody>
      </p:sp>
      <p:graphicFrame>
        <p:nvGraphicFramePr>
          <p:cNvPr id="886788" name="Object 4"/>
          <p:cNvGraphicFramePr>
            <a:graphicFrameLocks noChangeAspect="1"/>
          </p:cNvGraphicFramePr>
          <p:nvPr/>
        </p:nvGraphicFramePr>
        <p:xfrm>
          <a:off x="269875" y="3068638"/>
          <a:ext cx="406876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600" imgH="469800" progId="Equation.DSMT4">
                  <p:embed/>
                </p:oleObj>
              </mc:Choice>
              <mc:Fallback>
                <p:oleObj name="Equation" r:id="rId3" imgW="1866600" imgH="469800" progId="Equation.DSMT4">
                  <p:embed/>
                  <p:pic>
                    <p:nvPicPr>
                      <p:cNvPr id="886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3068638"/>
                        <a:ext cx="4068763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2DD32B94-D59E-7A6F-7440-F30E8A40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94478" y="2924944"/>
            <a:ext cx="4226768" cy="333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663"/>
            <a:ext cx="6275040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When is a model reasonable?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720427"/>
          </a:xfrm>
        </p:spPr>
        <p:txBody>
          <a:bodyPr/>
          <a:lstStyle/>
          <a:p>
            <a:r>
              <a:rPr lang="en-US" dirty="0"/>
              <a:t>When the parameter falls inside the tails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8DD-23A4-4F4C-B3E8-C00EF07590FA}" type="slidenum">
              <a:rPr lang="he-IL" smtClean="0"/>
              <a:pPr/>
              <a:t>28</a:t>
            </a:fld>
            <a:r>
              <a:rPr lang="en-US" dirty="0"/>
              <a:t> / 60</a:t>
            </a:r>
          </a:p>
        </p:txBody>
      </p:sp>
      <p:graphicFrame>
        <p:nvGraphicFramePr>
          <p:cNvPr id="886788" name="Object 4"/>
          <p:cNvGraphicFramePr>
            <a:graphicFrameLocks noChangeAspect="1"/>
          </p:cNvGraphicFramePr>
          <p:nvPr/>
        </p:nvGraphicFramePr>
        <p:xfrm>
          <a:off x="683568" y="3158232"/>
          <a:ext cx="30162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266400" progId="Equation.DSMT4">
                  <p:embed/>
                </p:oleObj>
              </mc:Choice>
              <mc:Fallback>
                <p:oleObj name="Equation" r:id="rId3" imgW="1104840" imgH="266400" progId="Equation.DSMT4">
                  <p:embed/>
                  <p:pic>
                    <p:nvPicPr>
                      <p:cNvPr id="886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58232"/>
                        <a:ext cx="3016250" cy="725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2DD32B94-D59E-7A6F-7440-F30E8A40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4036" y="2924944"/>
            <a:ext cx="4167652" cy="333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4D1561-44CA-6E89-147D-AC626F00C3AB}"/>
              </a:ext>
            </a:extLst>
          </p:cNvPr>
          <p:cNvSpPr txBox="1"/>
          <p:nvPr/>
        </p:nvSpPr>
        <p:spPr>
          <a:xfrm>
            <a:off x="5796136" y="254025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Reasonable model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24E70-5CB7-4A94-40DC-E514E63872CE}"/>
              </a:ext>
            </a:extLst>
          </p:cNvPr>
          <p:cNvSpPr txBox="1"/>
          <p:nvPr/>
        </p:nvSpPr>
        <p:spPr>
          <a:xfrm>
            <a:off x="348542" y="2751614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 for a reasonable model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3516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8414"/>
                <a:ext cx="8229600" cy="777876"/>
              </a:xfrm>
            </p:spPr>
            <p:txBody>
              <a:bodyPr/>
              <a:lstStyle/>
              <a:p>
                <a:pPr lvl="1"/>
                <a:r>
                  <a:rPr lang="en-US" dirty="0"/>
                  <a:t>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which give reasonable models</a:t>
                </a:r>
              </a:p>
            </p:txBody>
          </p:sp>
        </mc:Choice>
        <mc:Fallback xmlns="">
          <p:sp>
            <p:nvSpPr>
              <p:cNvPr id="1639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8414"/>
                <a:ext cx="8229600" cy="777876"/>
              </a:xfrm>
              <a:blipFill>
                <a:blip r:embed="rId3"/>
                <a:stretch>
                  <a:fillRect t="-546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9609-889B-4CFE-BF85-2A67AEAC5CF8}" type="slidenum">
              <a:rPr lang="he-IL" smtClean="0"/>
              <a:pPr/>
              <a:t>29</a:t>
            </a:fld>
            <a:r>
              <a:rPr lang="en-US" dirty="0"/>
              <a:t> / 60</a:t>
            </a:r>
          </a:p>
        </p:txBody>
      </p:sp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2627784" y="3429000"/>
          <a:ext cx="2213387" cy="84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279360" progId="Equation.DSMT4">
                  <p:embed/>
                </p:oleObj>
              </mc:Choice>
              <mc:Fallback>
                <p:oleObj name="Equation" r:id="rId4" imgW="736560" imgH="279360" progId="Equation.DSMT4">
                  <p:embed/>
                  <p:pic>
                    <p:nvPicPr>
                      <p:cNvPr id="1638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429000"/>
                        <a:ext cx="2213387" cy="841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C7F317E-379A-26FB-E81A-92F44D8C1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918" y="2074905"/>
          <a:ext cx="89201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59120" imgH="266400" progId="Equation.DSMT4">
                  <p:embed/>
                </p:oleObj>
              </mc:Choice>
              <mc:Fallback>
                <p:oleObj name="Equation" r:id="rId6" imgW="3759120" imgH="266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C7F317E-379A-26FB-E81A-92F44D8C1A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918" y="2074905"/>
                        <a:ext cx="8920163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801EC9-E98C-2F34-B459-1B7D20274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3352" y="4869160"/>
          <a:ext cx="28940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8960" imgH="266400" progId="Equation.DSMT4">
                  <p:embed/>
                </p:oleObj>
              </mc:Choice>
              <mc:Fallback>
                <p:oleObj name="Equation" r:id="rId8" imgW="1218960" imgH="26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4801EC9-E98C-2F34-B459-1B7D20274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3352" y="4869160"/>
                        <a:ext cx="2894013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4F07-F58F-EA80-DCC3-319BD8020113}"/>
              </a:ext>
            </a:extLst>
          </p:cNvPr>
          <p:cNvSpPr txBox="1"/>
          <p:nvPr/>
        </p:nvSpPr>
        <p:spPr>
          <a:xfrm>
            <a:off x="1403648" y="3014141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the inverse function for a standard normal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899D1-2A29-E488-9301-A89B2CAC24B1}"/>
              </a:ext>
            </a:extLst>
          </p:cNvPr>
          <p:cNvSpPr txBox="1"/>
          <p:nvPr/>
        </p:nvSpPr>
        <p:spPr>
          <a:xfrm>
            <a:off x="881138" y="46270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Then:</a:t>
            </a:r>
            <a:endParaRPr lang="en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5E3581C-450A-5D0D-122A-6CD030F19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3352" y="5756368"/>
          <a:ext cx="3073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95280" imgH="266400" progId="Equation.DSMT4">
                  <p:embed/>
                </p:oleObj>
              </mc:Choice>
              <mc:Fallback>
                <p:oleObj name="Equation" r:id="rId10" imgW="1295280" imgH="266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5E3581C-450A-5D0D-122A-6CD030F19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73352" y="5756368"/>
                        <a:ext cx="307340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B90D8A-706E-D092-9EEA-B6BB2AB65E10}"/>
              </a:ext>
            </a:extLst>
          </p:cNvPr>
          <p:cNvSpPr txBox="1"/>
          <p:nvPr/>
        </p:nvSpPr>
        <p:spPr>
          <a:xfrm>
            <a:off x="824732" y="54945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And:</a:t>
            </a:r>
            <a:endParaRPr lang="en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97378-9EF4-DFB9-6C40-B1A159167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9BB5DC-BF87-59A0-FF4C-DAED280B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ED78EF-C375-99C3-0234-9B98C6BC9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5400" dirty="0"/>
              <a:t>8C What is Hypothesis Testing</a:t>
            </a:r>
            <a:endParaRPr lang="en-IL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02A7A-DA3A-A77D-3C73-6029EC7F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2025-2,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B18F5-677F-0ABC-A70D-7C4410EE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843425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8414"/>
                <a:ext cx="8229600" cy="777876"/>
              </a:xfrm>
            </p:spPr>
            <p:txBody>
              <a:bodyPr/>
              <a:lstStyle/>
              <a:p>
                <a:pPr lvl="1"/>
                <a:r>
                  <a:rPr lang="en-US" dirty="0"/>
                  <a:t>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which give reasonable models</a:t>
                </a:r>
              </a:p>
            </p:txBody>
          </p:sp>
        </mc:Choice>
        <mc:Fallback xmlns="">
          <p:sp>
            <p:nvSpPr>
              <p:cNvPr id="1639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8414"/>
                <a:ext cx="8229600" cy="777876"/>
              </a:xfrm>
              <a:blipFill>
                <a:blip r:embed="rId3"/>
                <a:stretch>
                  <a:fillRect t="-546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9609-889B-4CFE-BF85-2A67AEAC5CF8}" type="slidenum">
              <a:rPr lang="he-IL" smtClean="0"/>
              <a:pPr/>
              <a:t>30</a:t>
            </a:fld>
            <a:r>
              <a:rPr lang="en-US" dirty="0"/>
              <a:t> / 60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C7F317E-379A-26FB-E81A-92F44D8C1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918" y="2074905"/>
          <a:ext cx="89201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59120" imgH="266400" progId="Equation.DSMT4">
                  <p:embed/>
                </p:oleObj>
              </mc:Choice>
              <mc:Fallback>
                <p:oleObj name="Equation" r:id="rId4" imgW="3759120" imgH="266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C7F317E-379A-26FB-E81A-92F44D8C1A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918" y="2074905"/>
                        <a:ext cx="8920163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801EC9-E98C-2F34-B459-1B7D20274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366" y="5271566"/>
          <a:ext cx="73866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11480" imgH="266400" progId="Equation.DSMT4">
                  <p:embed/>
                </p:oleObj>
              </mc:Choice>
              <mc:Fallback>
                <p:oleObj name="Equation" r:id="rId6" imgW="3111480" imgH="26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4801EC9-E98C-2F34-B459-1B7D20274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5366" y="5271566"/>
                        <a:ext cx="7386638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C899D1-2A29-E488-9301-A89B2CAC24B1}"/>
              </a:ext>
            </a:extLst>
          </p:cNvPr>
          <p:cNvSpPr txBox="1"/>
          <p:nvPr/>
        </p:nvSpPr>
        <p:spPr>
          <a:xfrm>
            <a:off x="881138" y="4627045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can rewrite the confidence interval as:</a:t>
            </a:r>
            <a:endParaRPr lang="en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79165F-D9FE-7AC4-0296-D1CFF25BE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9034" y="5987323"/>
          <a:ext cx="3079965" cy="52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308" imgH="343170" progId="Equation.DSMT4">
                  <p:embed/>
                </p:oleObj>
              </mc:Choice>
              <mc:Fallback>
                <p:oleObj name="Equation" r:id="rId8" imgW="2019308" imgH="34317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579165F-D9FE-7AC4-0296-D1CFF25BE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39034" y="5987323"/>
                        <a:ext cx="3079965" cy="52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6F90F9B-DC37-B7FE-782A-2755FA55C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0032" y="3408040"/>
          <a:ext cx="28940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8960" imgH="266400" progId="Equation.DSMT4">
                  <p:embed/>
                </p:oleObj>
              </mc:Choice>
              <mc:Fallback>
                <p:oleObj name="Equation" r:id="rId10" imgW="1218960" imgH="266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6F90F9B-DC37-B7FE-782A-2755FA55CA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60032" y="3408040"/>
                        <a:ext cx="2894013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B4B0708-4063-8C02-967C-BEDD7A4CE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568" y="3429000"/>
          <a:ext cx="3073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95280" imgH="266400" progId="Equation.DSMT4">
                  <p:embed/>
                </p:oleObj>
              </mc:Choice>
              <mc:Fallback>
                <p:oleObj name="Equation" r:id="rId12" imgW="1295280" imgH="266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B4B0708-4063-8C02-967C-BEDD7A4CE9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3568" y="3429000"/>
                        <a:ext cx="307340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DF36C1-3700-5DC1-1378-EF173D52DCBE}"/>
              </a:ext>
            </a:extLst>
          </p:cNvPr>
          <p:cNvCxnSpPr/>
          <p:nvPr/>
        </p:nvCxnSpPr>
        <p:spPr bwMode="auto">
          <a:xfrm flipH="1">
            <a:off x="2051720" y="2736933"/>
            <a:ext cx="1487314" cy="69206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114656-C946-071E-4BB6-E8E592A57508}"/>
              </a:ext>
            </a:extLst>
          </p:cNvPr>
          <p:cNvCxnSpPr>
            <a:cxnSpLocks/>
          </p:cNvCxnSpPr>
          <p:nvPr/>
        </p:nvCxnSpPr>
        <p:spPr bwMode="auto">
          <a:xfrm>
            <a:off x="5364088" y="2736933"/>
            <a:ext cx="22946" cy="66345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5511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for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8414"/>
                <a:ext cx="8229600" cy="777876"/>
              </a:xfrm>
            </p:spPr>
            <p:txBody>
              <a:bodyPr/>
              <a:lstStyle/>
              <a:p>
                <a:pPr lvl="1"/>
                <a:r>
                  <a:rPr lang="en-US" dirty="0"/>
                  <a:t>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which give reasonable models</a:t>
                </a:r>
              </a:p>
            </p:txBody>
          </p:sp>
        </mc:Choice>
        <mc:Fallback xmlns="">
          <p:sp>
            <p:nvSpPr>
              <p:cNvPr id="1639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8414"/>
                <a:ext cx="8229600" cy="777876"/>
              </a:xfrm>
              <a:blipFill>
                <a:blip r:embed="rId3"/>
                <a:stretch>
                  <a:fillRect t="-546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9609-889B-4CFE-BF85-2A67AEAC5CF8}" type="slidenum">
              <a:rPr lang="he-IL" smtClean="0"/>
              <a:pPr/>
              <a:t>31</a:t>
            </a:fld>
            <a:r>
              <a:rPr lang="en-US" dirty="0"/>
              <a:t> / 60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801EC9-E98C-2F34-B459-1B7D20274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210644"/>
          <a:ext cx="73866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11480" imgH="266400" progId="Equation.DSMT4">
                  <p:embed/>
                </p:oleObj>
              </mc:Choice>
              <mc:Fallback>
                <p:oleObj name="Equation" r:id="rId4" imgW="3111480" imgH="26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4801EC9-E98C-2F34-B459-1B7D20274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2210644"/>
                        <a:ext cx="7386638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79165F-D9FE-7AC4-0296-D1CFF25BE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3220" y="2926401"/>
          <a:ext cx="3079965" cy="52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19308" imgH="343170" progId="Equation.DSMT4">
                  <p:embed/>
                </p:oleObj>
              </mc:Choice>
              <mc:Fallback>
                <p:oleObj name="Equation" r:id="rId6" imgW="2019308" imgH="34317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579165F-D9FE-7AC4-0296-D1CFF25BE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23220" y="2926401"/>
                        <a:ext cx="3079965" cy="52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282DE2F-C317-9F72-12C6-CF0B379F4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3872963"/>
          <a:ext cx="278003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440" imgH="253800" progId="Equation.DSMT4">
                  <p:embed/>
                </p:oleObj>
              </mc:Choice>
              <mc:Fallback>
                <p:oleObj name="Equation" r:id="rId8" imgW="111744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282DE2F-C317-9F72-12C6-CF0B379F4B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560" y="3872963"/>
                        <a:ext cx="278003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73C36C2-44F0-16B1-AF0E-E54616EB8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6364" y="3872963"/>
          <a:ext cx="2628122" cy="584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253800" progId="Equation.DSMT4">
                  <p:embed/>
                </p:oleObj>
              </mc:Choice>
              <mc:Fallback>
                <p:oleObj name="Equation" r:id="rId10" imgW="1143000" imgH="2538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73C36C2-44F0-16B1-AF0E-E54616EB8E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26364" y="3872963"/>
                        <a:ext cx="2628122" cy="584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9F5F54E-165F-A28D-F17A-D9DAE7EBE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4725144"/>
          <a:ext cx="278003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17440" imgH="253800" progId="Equation.DSMT4">
                  <p:embed/>
                </p:oleObj>
              </mc:Choice>
              <mc:Fallback>
                <p:oleObj name="Equation" r:id="rId12" imgW="1117440" imgH="253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9F5F54E-165F-A28D-F17A-D9DAE7EBEA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1560" y="4725144"/>
                        <a:ext cx="278003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CD574F6-2ECD-F0E4-D3C9-68C9996C6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0263" y="4724400"/>
          <a:ext cx="25987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30040" imgH="253800" progId="Equation.DSMT4">
                  <p:embed/>
                </p:oleObj>
              </mc:Choice>
              <mc:Fallback>
                <p:oleObj name="Equation" r:id="rId14" imgW="1130040" imgH="2538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CD574F6-2ECD-F0E4-D3C9-68C9996C60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40263" y="4724400"/>
                        <a:ext cx="2598737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F957F47-D403-72D3-523B-D6CD34522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1843" y="5790257"/>
          <a:ext cx="569715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12720" imgH="304560" progId="Equation.DSMT4">
                  <p:embed/>
                </p:oleObj>
              </mc:Choice>
              <mc:Fallback>
                <p:oleObj name="Equation" r:id="rId16" imgW="2412720" imgH="3045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F957F47-D403-72D3-523B-D6CD34522E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41843" y="5790257"/>
                        <a:ext cx="5697157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74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663"/>
            <a:ext cx="6131024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Estimate standard deviation</a:t>
            </a:r>
          </a:p>
        </p:txBody>
      </p:sp>
      <p:sp>
        <p:nvSpPr>
          <p:cNvPr id="163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4"/>
            <a:ext cx="8229600" cy="777876"/>
          </a:xfrm>
        </p:spPr>
        <p:txBody>
          <a:bodyPr/>
          <a:lstStyle/>
          <a:p>
            <a:pPr lvl="1"/>
            <a:r>
              <a:rPr lang="en-US" dirty="0"/>
              <a:t>Using the standard error of the mean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9609-889B-4CFE-BF85-2A67AEAC5CF8}" type="slidenum">
              <a:rPr lang="he-IL" smtClean="0"/>
              <a:pPr/>
              <a:t>32</a:t>
            </a:fld>
            <a:r>
              <a:rPr lang="en-US" dirty="0"/>
              <a:t> / 60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801EC9-E98C-2F34-B459-1B7D20274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210644"/>
          <a:ext cx="73866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480" imgH="266400" progId="Equation.DSMT4">
                  <p:embed/>
                </p:oleObj>
              </mc:Choice>
              <mc:Fallback>
                <p:oleObj name="Equation" r:id="rId3" imgW="3111480" imgH="26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4801EC9-E98C-2F34-B459-1B7D20274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210644"/>
                        <a:ext cx="7386638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79165F-D9FE-7AC4-0296-D1CFF25BE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3220" y="2926401"/>
          <a:ext cx="3079965" cy="52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19308" imgH="343170" progId="Equation.DSMT4">
                  <p:embed/>
                </p:oleObj>
              </mc:Choice>
              <mc:Fallback>
                <p:oleObj name="Equation" r:id="rId5" imgW="2019308" imgH="34317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579165F-D9FE-7AC4-0296-D1CFF25BE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3220" y="2926401"/>
                        <a:ext cx="3079965" cy="52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F957F47-D403-72D3-523B-D6CD34522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664" y="3789040"/>
          <a:ext cx="569715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720" imgH="304560" progId="Equation.DSMT4">
                  <p:embed/>
                </p:oleObj>
              </mc:Choice>
              <mc:Fallback>
                <p:oleObj name="Equation" r:id="rId7" imgW="2412720" imgH="3045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F957F47-D403-72D3-523B-D6CD34522E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3789040"/>
                        <a:ext cx="5697157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87C238-C1D8-F687-DE3A-39690E6F7A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850953"/>
          <a:ext cx="6070015" cy="79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36760" imgH="304560" progId="Equation.DSMT4">
                  <p:embed/>
                </p:oleObj>
              </mc:Choice>
              <mc:Fallback>
                <p:oleObj name="Equation" r:id="rId9" imgW="2336760" imgH="3045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C87C238-C1D8-F687-DE3A-39690E6F7A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5850953"/>
                        <a:ext cx="6070015" cy="79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8C490DA-203A-38EF-AB1E-79FEAC9BA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1840" y="4755383"/>
          <a:ext cx="5829448" cy="81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854726" imgH="1104630" progId="Equation.DSMT4">
                  <p:embed/>
                </p:oleObj>
              </mc:Choice>
              <mc:Fallback>
                <p:oleObj name="Equation" r:id="rId11" imgW="7854726" imgH="110463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8C490DA-203A-38EF-AB1E-79FEAC9BA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1840" y="4755383"/>
                        <a:ext cx="5829448" cy="81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4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179A-100C-FC0F-3F47-571C6E21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57BE-2956-ADAA-C46E-EFF07BC2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8644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Calculate the confidence interval using the equations above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B46E9-F166-60AD-E2AC-28770D22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</a:t>
            </a:r>
            <a:r>
              <a:rPr lang="en-150"/>
              <a:t>2024-2</a:t>
            </a:r>
            <a:r>
              <a:rPr lang="en-US"/>
              <a:t>, Lecture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CA512-6866-28AC-2A7E-FFC00D7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9CED9-7C0D-45D8-9F9B-12FBB5182C9E}" type="slidenum">
              <a:rPr lang="he-IL" smtClean="0"/>
              <a:pPr>
                <a:defRPr/>
              </a:pPr>
              <a:t>33</a:t>
            </a:fld>
            <a:r>
              <a:rPr lang="en-US"/>
              <a:t> / 60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ECD4-4251-8F1E-467D-BED7C4FF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643588"/>
            <a:ext cx="4104456" cy="2921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0A29EF-C5E9-9456-E956-F111718A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503015"/>
            <a:ext cx="3883174" cy="3166072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9A9D8AC-063C-27B4-8872-D42C6F384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1680" y="2420662"/>
          <a:ext cx="5112568" cy="668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70347" imgH="793345" progId="Equation.DSMT4">
                  <p:embed/>
                </p:oleObj>
              </mc:Choice>
              <mc:Fallback>
                <p:oleObj name="Equation" r:id="rId4" imgW="6070347" imgH="793345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9A9D8AC-063C-27B4-8872-D42C6F3849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80" y="2420662"/>
                        <a:ext cx="5112568" cy="668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837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generate confidence interval for sample mean</a:t>
            </a:r>
          </a:p>
          <a:p>
            <a:pPr lvl="1"/>
            <a:r>
              <a:rPr lang="en-US" dirty="0"/>
              <a:t>Or any other normally distributed statistic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9CED9-7C0D-45D8-9F9B-12FBB5182C9E}" type="slidenum">
              <a:rPr lang="he-IL" smtClean="0"/>
              <a:pPr>
                <a:defRPr/>
              </a:pPr>
              <a:t>34</a:t>
            </a:fld>
            <a:r>
              <a:rPr lang="en-US"/>
              <a:t> / 60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13F5DFC-0B65-FFE7-16CC-61F3487D2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592" y="3644901"/>
          <a:ext cx="6058833" cy="79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70347" imgH="793345" progId="Equation.DSMT4">
                  <p:embed/>
                </p:oleObj>
              </mc:Choice>
              <mc:Fallback>
                <p:oleObj name="Equation" r:id="rId2" imgW="6070347" imgH="793345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13F5DFC-0B65-FFE7-16CC-61F3487D2E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2" y="3644901"/>
                        <a:ext cx="6058833" cy="792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240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F5E9F-27E1-89FE-7AF6-5406FB04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2CD95E-6D2E-8169-C86D-94B7C1B8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8000" dirty="0"/>
              <a:t>4D Fully worked example</a:t>
            </a:r>
            <a:endParaRPr lang="en-IL" sz="8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718C-4AC9-D3CF-171D-42A8B3B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2024-1,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E101-5769-B94A-B984-0E1A6934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231085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CBCC3F-ECDB-591B-E880-6AF59606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of bone minerals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ED0D02-7BE7-954D-B657-837B3FACF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Bone minerals decline with age</a:t>
            </a:r>
          </a:p>
          <a:p>
            <a:r>
              <a:rPr lang="en-US" dirty="0"/>
              <a:t>More in women than in men</a:t>
            </a:r>
          </a:p>
          <a:p>
            <a:r>
              <a:rPr lang="en-US" dirty="0"/>
              <a:t>Look at samples from 45-49 year olds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58EB1-D347-D6A9-3AD8-A6CE8087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</a:t>
            </a:r>
            <a:r>
              <a:rPr lang="en-150"/>
              <a:t>2024-2</a:t>
            </a:r>
            <a:r>
              <a:rPr lang="en-US"/>
              <a:t>, Lecture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284BD-C431-672F-C76E-15E68C78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F5351-02A6-4CE2-A53B-14AF8F7CB2D6}" type="slidenum">
              <a:rPr lang="he-IL" smtClean="0"/>
              <a:pPr>
                <a:defRPr/>
              </a:pPr>
              <a:t>36</a:t>
            </a:fld>
            <a:r>
              <a:rPr lang="en-US"/>
              <a:t> / 60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DA808-F8A6-6E25-5F4C-F5BCC293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7744" y="3211438"/>
            <a:ext cx="4384154" cy="33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93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CBCC3F-ECDB-591B-E880-6AF59606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ED0D02-7BE7-954D-B657-837B3FACF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Means: </a:t>
            </a:r>
          </a:p>
          <a:p>
            <a:pPr lvl="1"/>
            <a:r>
              <a:rPr lang="en-US" dirty="0"/>
              <a:t>Men -1.39%, Women -2.72%</a:t>
            </a:r>
          </a:p>
          <a:p>
            <a:r>
              <a:rPr lang="en-US" dirty="0"/>
              <a:t>Raw effect: 1.33%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58EB1-D347-D6A9-3AD8-A6CE8087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</a:t>
            </a:r>
            <a:r>
              <a:rPr lang="en-150"/>
              <a:t>2024-2</a:t>
            </a:r>
            <a:r>
              <a:rPr lang="en-US"/>
              <a:t>, Lecture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284BD-C431-672F-C76E-15E68C78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F5351-02A6-4CE2-A53B-14AF8F7CB2D6}" type="slidenum">
              <a:rPr lang="he-IL" smtClean="0"/>
              <a:pPr>
                <a:defRPr/>
              </a:pPr>
              <a:t>37</a:t>
            </a:fld>
            <a:r>
              <a:rPr lang="en-US"/>
              <a:t> / 60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DA808-F8A6-6E25-5F4C-F5BCC293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7744" y="3211438"/>
            <a:ext cx="4384154" cy="33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CBCC3F-ECDB-591B-E880-6AF59606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effect size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ED0D02-7BE7-954D-B657-837B3FACF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effect: 1.33%</a:t>
            </a:r>
          </a:p>
          <a:p>
            <a:r>
              <a:rPr lang="en-US" dirty="0"/>
              <a:t>Combined </a:t>
            </a:r>
            <a:r>
              <a:rPr lang="en-US" dirty="0" err="1"/>
              <a:t>sd</a:t>
            </a:r>
            <a:r>
              <a:rPr lang="en-US" dirty="0"/>
              <a:t>: 2.49</a:t>
            </a:r>
          </a:p>
          <a:p>
            <a:r>
              <a:rPr lang="en-US" dirty="0"/>
              <a:t>Cohen’s d: 0.53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58EB1-D347-D6A9-3AD8-A6CE8087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</a:t>
            </a:r>
            <a:r>
              <a:rPr lang="en-150"/>
              <a:t>2024-2</a:t>
            </a:r>
            <a:r>
              <a:rPr lang="en-US"/>
              <a:t>, Lecture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284BD-C431-672F-C76E-15E68C78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F5351-02A6-4CE2-A53B-14AF8F7CB2D6}" type="slidenum">
              <a:rPr lang="he-IL" smtClean="0"/>
              <a:pPr>
                <a:defRPr/>
              </a:pPr>
              <a:t>38</a:t>
            </a:fld>
            <a:r>
              <a:rPr lang="en-US"/>
              <a:t> / 60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DA808-F8A6-6E25-5F4C-F5BCC293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7744" y="3211438"/>
            <a:ext cx="4384154" cy="33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62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CBCC3F-ECDB-591B-E880-6AF59606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CED0D02-7BE7-954D-B657-837B3FACF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413"/>
                <a:ext cx="8229600" cy="24486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Raw effect: 1.33%</a:t>
                </a:r>
              </a:p>
              <a:p>
                <a:r>
                  <a:rPr lang="en-US" dirty="0"/>
                  <a:t>Cohen’s d: 0.53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: Men -1.39%, Women -2.72%</a:t>
                </a:r>
              </a:p>
              <a:p>
                <a:r>
                  <a:rPr lang="en-US" dirty="0"/>
                  <a:t>SEM: Men 0.18%, Women 0.51%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0.08,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: 1.75</a:t>
                </a:r>
              </a:p>
              <a:p>
                <a:r>
                  <a:rPr lang="en-US" dirty="0"/>
                  <a:t> Confidence interval: </a:t>
                </a:r>
              </a:p>
              <a:p>
                <a:pPr lvl="1"/>
                <a:r>
                  <a:rPr lang="en-US" dirty="0"/>
                  <a:t>Men: [-1.72, -1.07], Women: [-3.62, -1.82]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IL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CED0D02-7BE7-954D-B657-837B3FACF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413"/>
                <a:ext cx="8229600" cy="2448619"/>
              </a:xfrm>
              <a:blipFill>
                <a:blip r:embed="rId2"/>
                <a:stretch>
                  <a:fillRect l="-815" t="-4229" b="-9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58EB1-D347-D6A9-3AD8-A6CE8087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</a:t>
            </a:r>
            <a:r>
              <a:rPr lang="en-150"/>
              <a:t>2024-2</a:t>
            </a:r>
            <a:r>
              <a:rPr lang="en-US"/>
              <a:t>, Lecture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284BD-C431-672F-C76E-15E68C78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F5351-02A6-4CE2-A53B-14AF8F7CB2D6}" type="slidenum">
              <a:rPr lang="he-IL" smtClean="0"/>
              <a:pPr>
                <a:defRPr/>
              </a:pPr>
              <a:t>39</a:t>
            </a:fld>
            <a:r>
              <a:rPr lang="en-US"/>
              <a:t> / 60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DA808-F8A6-6E25-5F4C-F5BCC293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3847" y="3994403"/>
            <a:ext cx="3560229" cy="27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4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8D4B-47BD-D82C-D12D-8DB3D0C5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973"/>
          </a:xfrm>
        </p:spPr>
        <p:txBody>
          <a:bodyPr>
            <a:normAutofit/>
          </a:bodyPr>
          <a:lstStyle/>
          <a:p>
            <a:r>
              <a:rPr lang="en-US" sz="3000" dirty="0" err="1"/>
              <a:t>Bayeisian</a:t>
            </a:r>
            <a:r>
              <a:rPr lang="en-US" sz="3000" dirty="0"/>
              <a:t> p values</a:t>
            </a:r>
            <a:endParaRPr lang="he-IL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81B4-E3F8-17D2-B31A-F226F273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6836"/>
            <a:ext cx="7886700" cy="14312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Dot shows value of statistic calculated on observed data</a:t>
            </a:r>
          </a:p>
          <a:p>
            <a:r>
              <a:rPr lang="en-US" dirty="0"/>
              <a:t>Blue line is the posterior distribution of the statistic</a:t>
            </a:r>
          </a:p>
          <a:p>
            <a:r>
              <a:rPr lang="en-US" dirty="0"/>
              <a:t>A good fit:</a:t>
            </a:r>
          </a:p>
          <a:p>
            <a:pPr lvl="1"/>
            <a:r>
              <a:rPr lang="en-US" dirty="0"/>
              <a:t>Bayesian p value near 0.5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47A3C-0DAB-81A7-C438-7BE70D922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49" y="2624039"/>
            <a:ext cx="3916370" cy="3501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E9B15-B93A-6783-D106-E79D557D2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219" y="2624039"/>
            <a:ext cx="3972030" cy="35014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F879-7E48-51C6-94B5-43FB004A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37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CBCC3F-ECDB-591B-E880-6AF59606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ED0D02-7BE7-954D-B657-837B3FAC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648419"/>
          </a:xfrm>
        </p:spPr>
        <p:txBody>
          <a:bodyPr>
            <a:normAutofit/>
          </a:bodyPr>
          <a:lstStyle/>
          <a:p>
            <a:r>
              <a:rPr lang="en-US" dirty="0"/>
              <a:t>Picture plus text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58EB1-D347-D6A9-3AD8-A6CE8087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</a:t>
            </a:r>
            <a:r>
              <a:rPr lang="en-150"/>
              <a:t>2024-2</a:t>
            </a:r>
            <a:r>
              <a:rPr lang="en-US"/>
              <a:t>, Lecture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284BD-C431-672F-C76E-15E68C78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F5351-02A6-4CE2-A53B-14AF8F7CB2D6}" type="slidenum">
              <a:rPr lang="he-IL" smtClean="0"/>
              <a:pPr>
                <a:defRPr/>
              </a:pPr>
              <a:t>40</a:t>
            </a:fld>
            <a:r>
              <a:rPr lang="en-US"/>
              <a:t> / 60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1EC77C-33A4-FFDE-0207-CF54EE62C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3768" y="3232423"/>
            <a:ext cx="4435195" cy="3436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FB8EA2-E871-22E9-0031-16C035830AEF}"/>
                  </a:ext>
                </a:extLst>
              </p:cNvPr>
              <p:cNvSpPr txBox="1"/>
              <p:nvPr/>
            </p:nvSpPr>
            <p:spPr>
              <a:xfrm>
                <a:off x="498376" y="2120850"/>
                <a:ext cx="81472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loss of bone mineral density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𝟑𝟗</m:t>
                    </m:r>
                  </m:oMath>
                </a14:m>
                <a:r>
                  <a:rPr lang="en-US" dirty="0"/>
                  <a:t>% in men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𝟎𝟕</m:t>
                    </m:r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𝟕𝟐</m:t>
                    </m:r>
                  </m:oMath>
                </a14:m>
                <a:r>
                  <a:rPr lang="en-US" dirty="0"/>
                  <a:t>% in women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𝟖𝟐</m:t>
                    </m:r>
                  </m:oMath>
                </a14:m>
                <a:r>
                  <a:rPr lang="en-US" dirty="0"/>
                  <a:t>). This is a difference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𝟑𝟑</m:t>
                    </m:r>
                  </m:oMath>
                </a14:m>
                <a:r>
                  <a:rPr lang="en-US" dirty="0"/>
                  <a:t>% and gives a Cohen’s d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dirty="0"/>
                  <a:t>.</a:t>
                </a:r>
                <a:endParaRPr lang="en-I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FB8EA2-E871-22E9-0031-16C035830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" y="2120850"/>
                <a:ext cx="8147248" cy="923330"/>
              </a:xfrm>
              <a:prstGeom prst="rect">
                <a:avLst/>
              </a:prstGeom>
              <a:blipFill>
                <a:blip r:embed="rId3"/>
                <a:stretch>
                  <a:fillRect l="-674" t="-3974" b="-993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253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F5E9F-27E1-89FE-7AF6-5406FB04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2CD95E-6D2E-8169-C86D-94B7C1B8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8000" dirty="0"/>
              <a:t>4E Confidence intervals and the t distribution</a:t>
            </a:r>
            <a:endParaRPr lang="en-IL" sz="8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718C-4AC9-D3CF-171D-42A8B3B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2024-1,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E101-5769-B94A-B984-0E1A6934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41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545779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95% Confidence interval:</a:t>
            </a:r>
          </a:p>
          <a:p>
            <a:pPr lvl="1"/>
            <a:r>
              <a:rPr lang="en-US" dirty="0"/>
              <a:t>For parameters </a:t>
            </a:r>
            <a:r>
              <a:rPr lang="en-US" b="1" dirty="0"/>
              <a:t>outside</a:t>
            </a:r>
            <a:r>
              <a:rPr lang="en-US" dirty="0"/>
              <a:t> the confidence interval</a:t>
            </a:r>
          </a:p>
          <a:p>
            <a:pPr lvl="2"/>
            <a:r>
              <a:rPr lang="en-US" dirty="0"/>
              <a:t>Data like ours (our data or more extreme) happen less than 5% of the time</a:t>
            </a:r>
          </a:p>
          <a:p>
            <a:r>
              <a:rPr lang="en-US" dirty="0"/>
              <a:t>The 5% tails of the bootstrap on </a:t>
            </a:r>
            <a:r>
              <a:rPr lang="en-US" b="1" dirty="0"/>
              <a:t>our data</a:t>
            </a:r>
            <a:r>
              <a:rPr lang="en-US" dirty="0"/>
              <a:t> give us the 95% confidence interval</a:t>
            </a:r>
          </a:p>
          <a:p>
            <a:pPr lvl="1"/>
            <a:r>
              <a:rPr lang="en-US" dirty="0"/>
              <a:t>We can range over all possible parameter values and figure out which data is extreme for those parameters</a:t>
            </a:r>
          </a:p>
          <a:p>
            <a:pPr lvl="1"/>
            <a:r>
              <a:rPr lang="en-US" dirty="0"/>
              <a:t>We can </a:t>
            </a:r>
            <a:r>
              <a:rPr lang="en-US" b="1" dirty="0"/>
              <a:t>just as well</a:t>
            </a:r>
            <a:r>
              <a:rPr lang="en-US" dirty="0"/>
              <a:t> generate the bootstrap of the mean for our data and take the 5% 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9CED9-7C0D-45D8-9F9B-12FBB5182C9E}" type="slidenum">
              <a:rPr lang="he-IL" smtClean="0"/>
              <a:pPr>
                <a:defRPr/>
              </a:pPr>
              <a:t>42</a:t>
            </a:fld>
            <a:r>
              <a:rPr lang="en-US"/>
              <a:t> /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62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663"/>
            <a:ext cx="6635080" cy="777875"/>
          </a:xfrm>
        </p:spPr>
        <p:txBody>
          <a:bodyPr/>
          <a:lstStyle/>
          <a:p>
            <a:r>
              <a:rPr lang="en-US" sz="2800" dirty="0"/>
              <a:t>Test accuracy of confidence interval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28086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Let’s generate data and see if our confidence interval works</a:t>
            </a:r>
          </a:p>
          <a:p>
            <a:pPr lvl="1"/>
            <a:r>
              <a:rPr lang="en-US" dirty="0"/>
              <a:t>Generate a sample of size 10 from N(0,1)</a:t>
            </a:r>
          </a:p>
          <a:p>
            <a:pPr lvl="1"/>
            <a:r>
              <a:rPr lang="en-US" dirty="0"/>
              <a:t>Calculate the confidence interval and see if it contains 0</a:t>
            </a:r>
          </a:p>
          <a:p>
            <a:r>
              <a:rPr lang="en-US" dirty="0"/>
              <a:t>Should it contain 0?</a:t>
            </a:r>
          </a:p>
          <a:p>
            <a:pPr lvl="1"/>
            <a:r>
              <a:rPr lang="en-US" dirty="0"/>
              <a:t>How often?</a:t>
            </a:r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0078-79E9-4287-85BA-E9DFB464B6FD}" type="slidenum">
              <a:rPr lang="he-IL" smtClean="0"/>
              <a:pPr/>
              <a:t>43</a:t>
            </a:fld>
            <a:r>
              <a:rPr lang="en-US" dirty="0"/>
              <a:t> / 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663"/>
            <a:ext cx="6635080" cy="777875"/>
          </a:xfrm>
        </p:spPr>
        <p:txBody>
          <a:bodyPr/>
          <a:lstStyle/>
          <a:p>
            <a:r>
              <a:rPr lang="en-US" sz="2800" dirty="0"/>
              <a:t>Test accuracy of confidence interval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generate data and see if our confidence interval works</a:t>
            </a:r>
          </a:p>
          <a:p>
            <a:pPr lvl="1"/>
            <a:r>
              <a:rPr lang="en-US" dirty="0"/>
              <a:t>Generate a sample of size 10 from N(0,1)</a:t>
            </a:r>
          </a:p>
          <a:p>
            <a:pPr lvl="1"/>
            <a:r>
              <a:rPr lang="en-US" dirty="0"/>
              <a:t>Calculate the confidence interval and see if it contains 0</a:t>
            </a:r>
          </a:p>
          <a:p>
            <a:pPr lvl="1"/>
            <a:r>
              <a:rPr lang="en-US" dirty="0"/>
              <a:t>Repeat 1000 times and count the number of times 0 is in the confidence interval</a:t>
            </a:r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0078-79E9-4287-85BA-E9DFB464B6FD}" type="slidenum">
              <a:rPr lang="he-IL" smtClean="0"/>
              <a:pPr/>
              <a:t>44</a:t>
            </a:fld>
            <a:r>
              <a:rPr lang="en-US" dirty="0"/>
              <a:t> / 60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D40F873-B735-FC9D-400C-BE85E8F6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74588"/>
            <a:ext cx="5092849" cy="32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45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24486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Let’s generate data and see if our confidence interval works</a:t>
            </a:r>
          </a:p>
          <a:p>
            <a:pPr lvl="1"/>
            <a:r>
              <a:rPr lang="en-US" dirty="0"/>
              <a:t>Generate a sample of size 10 from N(0,1)</a:t>
            </a:r>
          </a:p>
          <a:p>
            <a:pPr lvl="1"/>
            <a:r>
              <a:rPr lang="en-US" dirty="0"/>
              <a:t>Calculate the confidence interval and see if it contains 0</a:t>
            </a:r>
          </a:p>
          <a:p>
            <a:pPr lvl="1"/>
            <a:r>
              <a:rPr lang="en-US" dirty="0"/>
              <a:t>Repeat 1000 times and count the number of times 0 is in the confidence interval</a:t>
            </a:r>
          </a:p>
          <a:p>
            <a:r>
              <a:rPr lang="en-US" dirty="0"/>
              <a:t>87 cases where 0 is outside the confidence interval</a:t>
            </a:r>
          </a:p>
          <a:p>
            <a:pPr lvl="1"/>
            <a:r>
              <a:rPr lang="en-US" dirty="0"/>
              <a:t>This is a little more than we expected (50)</a:t>
            </a:r>
          </a:p>
          <a:p>
            <a:pPr lvl="1"/>
            <a:r>
              <a:rPr lang="en-US" dirty="0"/>
              <a:t>Is it a lot more?</a:t>
            </a: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C7F5-7656-4D5D-A60D-BDC1C2D92AF7}" type="slidenum">
              <a:rPr lang="he-IL" smtClean="0"/>
              <a:pPr/>
              <a:t>45</a:t>
            </a:fld>
            <a:r>
              <a:rPr lang="en-US" dirty="0"/>
              <a:t> / 60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F36DD54-0380-4190-D2F9-78BB2C60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665339"/>
            <a:ext cx="4732809" cy="302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look at the percentage of times that 0 is outside the confidence interval as a function of the sample size N</a:t>
            </a:r>
          </a:p>
          <a:p>
            <a:pPr lvl="1"/>
            <a:r>
              <a:rPr lang="en-US" dirty="0"/>
              <a:t>We have a reasonable approximation of a 95% confidence interval for N &gt; 40</a:t>
            </a:r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C04B-A771-45B7-A47A-C53742461E4C}" type="slidenum">
              <a:rPr lang="he-IL" smtClean="0"/>
              <a:pPr/>
              <a:t>46</a:t>
            </a:fld>
            <a:r>
              <a:rPr lang="en-US" dirty="0"/>
              <a:t> / 60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C74F080D-08DE-F2E7-14EF-854CE003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12456"/>
            <a:ext cx="4001666" cy="299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8573"/>
            <a:ext cx="7427168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problem: estimated variance</a:t>
            </a:r>
          </a:p>
        </p:txBody>
      </p:sp>
      <p:sp>
        <p:nvSpPr>
          <p:cNvPr id="163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4"/>
            <a:ext cx="8229600" cy="77787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Because the estimate depends on the sample mean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9609-889B-4CFE-BF85-2A67AEAC5CF8}" type="slidenum">
              <a:rPr lang="he-IL" smtClean="0"/>
              <a:pPr/>
              <a:t>47</a:t>
            </a:fld>
            <a:r>
              <a:rPr lang="en-US" dirty="0"/>
              <a:t> / 60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F957F47-D403-72D3-523B-D6CD34522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600" y="3072918"/>
          <a:ext cx="569715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720" imgH="304560" progId="Equation.DSMT4">
                  <p:embed/>
                </p:oleObj>
              </mc:Choice>
              <mc:Fallback>
                <p:oleObj name="Equation" r:id="rId3" imgW="2412720" imgH="3045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F957F47-D403-72D3-523B-D6CD34522E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3072918"/>
                        <a:ext cx="5697157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87C238-C1D8-F687-DE3A-39690E6F7A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600" y="5589586"/>
          <a:ext cx="6070015" cy="79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36760" imgH="304560" progId="Equation.DSMT4">
                  <p:embed/>
                </p:oleObj>
              </mc:Choice>
              <mc:Fallback>
                <p:oleObj name="Equation" r:id="rId5" imgW="2336760" imgH="3045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C87C238-C1D8-F687-DE3A-39690E6F7A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5589586"/>
                        <a:ext cx="6070015" cy="79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8C490DA-203A-38EF-AB1E-79FEAC9BA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9792" y="4239550"/>
          <a:ext cx="5829448" cy="81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54726" imgH="1104630" progId="Equation.DSMT4">
                  <p:embed/>
                </p:oleObj>
              </mc:Choice>
              <mc:Fallback>
                <p:oleObj name="Equation" r:id="rId7" imgW="7854726" imgH="110463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8C490DA-203A-38EF-AB1E-79FEAC9BA8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9792" y="4239550"/>
                        <a:ext cx="5829448" cy="81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236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Student’s t distribution</a:t>
            </a:r>
          </a:p>
        </p:txBody>
      </p:sp>
      <p:sp>
        <p:nvSpPr>
          <p:cNvPr id="7004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 distribution is actually a family of distributions</a:t>
            </a:r>
          </a:p>
          <a:p>
            <a:pPr lvl="1"/>
            <a:r>
              <a:rPr lang="en-US" dirty="0"/>
              <a:t>Parameterized by </a:t>
            </a:r>
            <a:r>
              <a:rPr lang="en-US" dirty="0">
                <a:sym typeface="Symbol" pitchFamily="18" charset="2"/>
              </a:rPr>
              <a:t>=N-1, the degrees of freedom</a:t>
            </a:r>
          </a:p>
          <a:p>
            <a:r>
              <a:rPr lang="en-US" dirty="0">
                <a:sym typeface="Symbol" pitchFamily="18" charset="2"/>
              </a:rPr>
              <a:t>It can be described with a formula</a:t>
            </a:r>
          </a:p>
          <a:p>
            <a:pPr lvl="1"/>
            <a:r>
              <a:rPr lang="en-US" dirty="0">
                <a:sym typeface="Symbol" pitchFamily="18" charset="2"/>
              </a:rPr>
              <a:t>We won’t use the formula</a:t>
            </a:r>
          </a:p>
          <a:p>
            <a:r>
              <a:rPr lang="en-US" dirty="0"/>
              <a:t>Thicker tails than the normal distribution (positive kurtosis)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D264-4696-4997-8EC0-0F54633E75D9}" type="slidenum">
              <a:rPr lang="he-IL" smtClean="0"/>
              <a:pPr/>
              <a:t>48</a:t>
            </a:fld>
            <a:r>
              <a:rPr lang="en-US" dirty="0"/>
              <a:t> / 60</a:t>
            </a:r>
          </a:p>
        </p:txBody>
      </p:sp>
      <p:graphicFrame>
        <p:nvGraphicFramePr>
          <p:cNvPr id="700419" name="Object 3"/>
          <p:cNvGraphicFramePr>
            <a:graphicFrameLocks noChangeAspect="1"/>
          </p:cNvGraphicFramePr>
          <p:nvPr/>
        </p:nvGraphicFramePr>
        <p:xfrm>
          <a:off x="250825" y="4365625"/>
          <a:ext cx="37211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1080" imgH="558720" progId="Equation.DSMT4">
                  <p:embed/>
                </p:oleObj>
              </mc:Choice>
              <mc:Fallback>
                <p:oleObj name="Equation" r:id="rId3" imgW="1981080" imgH="558720" progId="Equation.DSMT4">
                  <p:embed/>
                  <p:pic>
                    <p:nvPicPr>
                      <p:cNvPr id="7004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365625"/>
                        <a:ext cx="37211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250825" y="3284538"/>
          <a:ext cx="20161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419040" progId="Equation.DSMT4">
                  <p:embed/>
                </p:oleObj>
              </mc:Choice>
              <mc:Fallback>
                <p:oleObj name="Equation" r:id="rId5" imgW="863280" imgH="419040" progId="Equation.DSMT4">
                  <p:embed/>
                  <p:pic>
                    <p:nvPicPr>
                      <p:cNvPr id="2457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84538"/>
                        <a:ext cx="201612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8" name="Picture 2">
            <a:extLst>
              <a:ext uri="{FF2B5EF4-FFF2-40B4-BE49-F238E27FC236}">
                <a16:creationId xmlns:a16="http://schemas.microsoft.com/office/drawing/2014/main" id="{0137CC5E-1E49-EE47-A6BC-D6567533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54" y="3213099"/>
            <a:ext cx="4386445" cy="34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2913"/>
            <a:ext cx="7859216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t distribution for confidence intervals</a:t>
            </a:r>
          </a:p>
        </p:txBody>
      </p:sp>
      <p:sp>
        <p:nvSpPr>
          <p:cNvPr id="25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build the confidence interval just like before</a:t>
            </a:r>
          </a:p>
        </p:txBody>
      </p:sp>
      <p:sp>
        <p:nvSpPr>
          <p:cNvPr id="25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25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6A27-DAA0-4034-80D1-643EEC8C9828}" type="slidenum">
              <a:rPr lang="he-IL" smtClean="0"/>
              <a:pPr/>
              <a:t>49</a:t>
            </a:fld>
            <a:r>
              <a:rPr lang="en-US" dirty="0"/>
              <a:t> / 60</a:t>
            </a:r>
          </a:p>
        </p:txBody>
      </p:sp>
      <p:graphicFrame>
        <p:nvGraphicFramePr>
          <p:cNvPr id="702470" name="Object 6"/>
          <p:cNvGraphicFramePr>
            <a:graphicFrameLocks noChangeAspect="1"/>
          </p:cNvGraphicFramePr>
          <p:nvPr/>
        </p:nvGraphicFramePr>
        <p:xfrm>
          <a:off x="1150938" y="2925763"/>
          <a:ext cx="196373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440" imgH="380880" progId="Equation.DSMT4">
                  <p:embed/>
                </p:oleObj>
              </mc:Choice>
              <mc:Fallback>
                <p:oleObj name="Equation" r:id="rId3" imgW="901440" imgH="380880" progId="Equation.DSMT4">
                  <p:embed/>
                  <p:pic>
                    <p:nvPicPr>
                      <p:cNvPr id="702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925763"/>
                        <a:ext cx="1963737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71" name="Object 7"/>
          <p:cNvGraphicFramePr>
            <a:graphicFrameLocks noChangeAspect="1"/>
          </p:cNvGraphicFramePr>
          <p:nvPr/>
        </p:nvGraphicFramePr>
        <p:xfrm>
          <a:off x="3497263" y="2852738"/>
          <a:ext cx="25431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419040" progId="Equation.DSMT4">
                  <p:embed/>
                </p:oleObj>
              </mc:Choice>
              <mc:Fallback>
                <p:oleObj name="Equation" r:id="rId5" imgW="1168200" imgH="419040" progId="Equation.DSMT4">
                  <p:embed/>
                  <p:pic>
                    <p:nvPicPr>
                      <p:cNvPr id="7024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2852738"/>
                        <a:ext cx="2543175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72" name="Object 8"/>
          <p:cNvGraphicFramePr>
            <a:graphicFrameLocks noChangeAspect="1"/>
          </p:cNvGraphicFramePr>
          <p:nvPr/>
        </p:nvGraphicFramePr>
        <p:xfrm>
          <a:off x="3492500" y="3860800"/>
          <a:ext cx="28781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20480" imgH="304560" progId="Equation.DSMT4">
                  <p:embed/>
                </p:oleObj>
              </mc:Choice>
              <mc:Fallback>
                <p:oleObj name="Equation" r:id="rId7" imgW="1320480" imgH="304560" progId="Equation.DSMT4">
                  <p:embed/>
                  <p:pic>
                    <p:nvPicPr>
                      <p:cNvPr id="7024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860800"/>
                        <a:ext cx="2878138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D38BFA-9E08-7641-4751-9B353DCA35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600" y="5327652"/>
          <a:ext cx="6226958" cy="830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0" imgH="304560" progId="Equation.DSMT4">
                  <p:embed/>
                </p:oleObj>
              </mc:Choice>
              <mc:Fallback>
                <p:oleObj name="Equation" r:id="rId9" imgW="2286000" imgH="3045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FD38BFA-9E08-7641-4751-9B353DCA35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600" y="5327652"/>
                        <a:ext cx="6226958" cy="830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5233"/>
          </a:xfrm>
        </p:spPr>
        <p:txBody>
          <a:bodyPr>
            <a:noAutofit/>
          </a:bodyPr>
          <a:lstStyle/>
          <a:p>
            <a:r>
              <a:rPr lang="en-US" sz="3200" dirty="0"/>
              <a:t>Sampling distributions for hypothesis testing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1214"/>
            <a:ext cx="8229600" cy="1130710"/>
          </a:xfrm>
        </p:spPr>
        <p:txBody>
          <a:bodyPr/>
          <a:lstStyle/>
          <a:p>
            <a:r>
              <a:rPr lang="en-US" dirty="0"/>
              <a:t>How easily could we get our data if null model is true?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90EFD8-BD04-3BB7-B7C8-B0651A29BE79}"/>
              </a:ext>
            </a:extLst>
          </p:cNvPr>
          <p:cNvGrpSpPr/>
          <p:nvPr/>
        </p:nvGrpSpPr>
        <p:grpSpPr>
          <a:xfrm>
            <a:off x="457200" y="2394548"/>
            <a:ext cx="3733333" cy="4463451"/>
            <a:chOff x="457200" y="2394548"/>
            <a:chExt cx="3733333" cy="44634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644A11-EB2C-9CEA-D86B-B6469A429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57200" y="2394548"/>
              <a:ext cx="3733333" cy="4463451"/>
            </a:xfrm>
            <a:prstGeom prst="rect">
              <a:avLst/>
            </a:prstGeom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0311FAE-FAB0-177A-DDA7-77350DEF649D}"/>
                </a:ext>
              </a:extLst>
            </p:cNvPr>
            <p:cNvSpPr/>
            <p:nvPr/>
          </p:nvSpPr>
          <p:spPr>
            <a:xfrm>
              <a:off x="3156155" y="5781368"/>
              <a:ext cx="786580" cy="825909"/>
            </a:xfrm>
            <a:custGeom>
              <a:avLst/>
              <a:gdLst>
                <a:gd name="connsiteX0" fmla="*/ 0 w 786580"/>
                <a:gd name="connsiteY0" fmla="*/ 0 h 825909"/>
                <a:gd name="connsiteX1" fmla="*/ 186813 w 786580"/>
                <a:gd name="connsiteY1" fmla="*/ 452284 h 825909"/>
                <a:gd name="connsiteX2" fmla="*/ 245806 w 786580"/>
                <a:gd name="connsiteY2" fmla="*/ 432619 h 825909"/>
                <a:gd name="connsiteX3" fmla="*/ 285135 w 786580"/>
                <a:gd name="connsiteY3" fmla="*/ 432619 h 825909"/>
                <a:gd name="connsiteX4" fmla="*/ 353961 w 786580"/>
                <a:gd name="connsiteY4" fmla="*/ 530942 h 825909"/>
                <a:gd name="connsiteX5" fmla="*/ 452284 w 786580"/>
                <a:gd name="connsiteY5" fmla="*/ 589935 h 825909"/>
                <a:gd name="connsiteX6" fmla="*/ 491613 w 786580"/>
                <a:gd name="connsiteY6" fmla="*/ 589935 h 825909"/>
                <a:gd name="connsiteX7" fmla="*/ 560439 w 786580"/>
                <a:gd name="connsiteY7" fmla="*/ 589935 h 825909"/>
                <a:gd name="connsiteX8" fmla="*/ 589935 w 786580"/>
                <a:gd name="connsiteY8" fmla="*/ 639097 h 825909"/>
                <a:gd name="connsiteX9" fmla="*/ 727587 w 786580"/>
                <a:gd name="connsiteY9" fmla="*/ 589935 h 825909"/>
                <a:gd name="connsiteX10" fmla="*/ 786580 w 786580"/>
                <a:gd name="connsiteY10" fmla="*/ 550606 h 825909"/>
                <a:gd name="connsiteX11" fmla="*/ 786580 w 786580"/>
                <a:gd name="connsiteY11" fmla="*/ 825909 h 825909"/>
                <a:gd name="connsiteX12" fmla="*/ 0 w 786580"/>
                <a:gd name="connsiteY12" fmla="*/ 816077 h 825909"/>
                <a:gd name="connsiteX13" fmla="*/ 0 w 786580"/>
                <a:gd name="connsiteY13" fmla="*/ 806245 h 82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6580" h="825909">
                  <a:moveTo>
                    <a:pt x="0" y="0"/>
                  </a:moveTo>
                  <a:lnTo>
                    <a:pt x="186813" y="452284"/>
                  </a:lnTo>
                  <a:lnTo>
                    <a:pt x="245806" y="432619"/>
                  </a:lnTo>
                  <a:lnTo>
                    <a:pt x="285135" y="432619"/>
                  </a:lnTo>
                  <a:lnTo>
                    <a:pt x="353961" y="530942"/>
                  </a:lnTo>
                  <a:lnTo>
                    <a:pt x="452284" y="589935"/>
                  </a:lnTo>
                  <a:lnTo>
                    <a:pt x="491613" y="589935"/>
                  </a:lnTo>
                  <a:lnTo>
                    <a:pt x="560439" y="589935"/>
                  </a:lnTo>
                  <a:lnTo>
                    <a:pt x="589935" y="639097"/>
                  </a:lnTo>
                  <a:lnTo>
                    <a:pt x="727587" y="589935"/>
                  </a:lnTo>
                  <a:lnTo>
                    <a:pt x="786580" y="550606"/>
                  </a:lnTo>
                  <a:lnTo>
                    <a:pt x="786580" y="825909"/>
                  </a:lnTo>
                  <a:lnTo>
                    <a:pt x="0" y="816077"/>
                  </a:lnTo>
                  <a:lnTo>
                    <a:pt x="0" y="806245"/>
                  </a:lnTo>
                </a:path>
              </a:pathLst>
            </a:custGeom>
            <a:solidFill>
              <a:schemeClr val="accent2">
                <a:lumMod val="75000"/>
                <a:alpha val="24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1342A6-108A-04B3-C29F-EDA239F4175A}"/>
                </a:ext>
              </a:extLst>
            </p:cNvPr>
            <p:cNvSpPr/>
            <p:nvPr/>
          </p:nvSpPr>
          <p:spPr>
            <a:xfrm>
              <a:off x="686937" y="5964072"/>
              <a:ext cx="1557595" cy="650543"/>
            </a:xfrm>
            <a:custGeom>
              <a:avLst/>
              <a:gdLst>
                <a:gd name="connsiteX0" fmla="*/ 1555845 w 1557595"/>
                <a:gd name="connsiteY0" fmla="*/ 0 h 650543"/>
                <a:gd name="connsiteX1" fmla="*/ 1487606 w 1557595"/>
                <a:gd name="connsiteY1" fmla="*/ 136477 h 650543"/>
                <a:gd name="connsiteX2" fmla="*/ 1464860 w 1557595"/>
                <a:gd name="connsiteY2" fmla="*/ 163773 h 650543"/>
                <a:gd name="connsiteX3" fmla="*/ 1410269 w 1557595"/>
                <a:gd name="connsiteY3" fmla="*/ 177421 h 650543"/>
                <a:gd name="connsiteX4" fmla="*/ 1378424 w 1557595"/>
                <a:gd name="connsiteY4" fmla="*/ 181970 h 650543"/>
                <a:gd name="connsiteX5" fmla="*/ 1355678 w 1557595"/>
                <a:gd name="connsiteY5" fmla="*/ 236561 h 650543"/>
                <a:gd name="connsiteX6" fmla="*/ 1310185 w 1557595"/>
                <a:gd name="connsiteY6" fmla="*/ 350292 h 650543"/>
                <a:gd name="connsiteX7" fmla="*/ 1251045 w 1557595"/>
                <a:gd name="connsiteY7" fmla="*/ 427629 h 650543"/>
                <a:gd name="connsiteX8" fmla="*/ 1232848 w 1557595"/>
                <a:gd name="connsiteY8" fmla="*/ 441277 h 650543"/>
                <a:gd name="connsiteX9" fmla="*/ 1187356 w 1557595"/>
                <a:gd name="connsiteY9" fmla="*/ 441277 h 650543"/>
                <a:gd name="connsiteX10" fmla="*/ 1155511 w 1557595"/>
                <a:gd name="connsiteY10" fmla="*/ 423080 h 650543"/>
                <a:gd name="connsiteX11" fmla="*/ 1078173 w 1557595"/>
                <a:gd name="connsiteY11" fmla="*/ 382137 h 650543"/>
                <a:gd name="connsiteX12" fmla="*/ 1032681 w 1557595"/>
                <a:gd name="connsiteY12" fmla="*/ 373038 h 650543"/>
                <a:gd name="connsiteX13" fmla="*/ 1005385 w 1557595"/>
                <a:gd name="connsiteY13" fmla="*/ 395785 h 650543"/>
                <a:gd name="connsiteX14" fmla="*/ 955344 w 1557595"/>
                <a:gd name="connsiteY14" fmla="*/ 404883 h 650543"/>
                <a:gd name="connsiteX15" fmla="*/ 937147 w 1557595"/>
                <a:gd name="connsiteY15" fmla="*/ 413982 h 650543"/>
                <a:gd name="connsiteX16" fmla="*/ 900753 w 1557595"/>
                <a:gd name="connsiteY16" fmla="*/ 413982 h 650543"/>
                <a:gd name="connsiteX17" fmla="*/ 900753 w 1557595"/>
                <a:gd name="connsiteY17" fmla="*/ 413982 h 650543"/>
                <a:gd name="connsiteX18" fmla="*/ 841612 w 1557595"/>
                <a:gd name="connsiteY18" fmla="*/ 391235 h 650543"/>
                <a:gd name="connsiteX19" fmla="*/ 823415 w 1557595"/>
                <a:gd name="connsiteY19" fmla="*/ 386686 h 650543"/>
                <a:gd name="connsiteX20" fmla="*/ 791570 w 1557595"/>
                <a:gd name="connsiteY20" fmla="*/ 395785 h 650543"/>
                <a:gd name="connsiteX21" fmla="*/ 755176 w 1557595"/>
                <a:gd name="connsiteY21" fmla="*/ 413982 h 650543"/>
                <a:gd name="connsiteX22" fmla="*/ 668741 w 1557595"/>
                <a:gd name="connsiteY22" fmla="*/ 432179 h 650543"/>
                <a:gd name="connsiteX23" fmla="*/ 595953 w 1557595"/>
                <a:gd name="connsiteY23" fmla="*/ 441277 h 650543"/>
                <a:gd name="connsiteX24" fmla="*/ 486770 w 1557595"/>
                <a:gd name="connsiteY24" fmla="*/ 432179 h 650543"/>
                <a:gd name="connsiteX25" fmla="*/ 454926 w 1557595"/>
                <a:gd name="connsiteY25" fmla="*/ 423080 h 650543"/>
                <a:gd name="connsiteX26" fmla="*/ 409433 w 1557595"/>
                <a:gd name="connsiteY26" fmla="*/ 413982 h 650543"/>
                <a:gd name="connsiteX27" fmla="*/ 377588 w 1557595"/>
                <a:gd name="connsiteY27" fmla="*/ 427629 h 650543"/>
                <a:gd name="connsiteX28" fmla="*/ 327547 w 1557595"/>
                <a:gd name="connsiteY28" fmla="*/ 450376 h 650543"/>
                <a:gd name="connsiteX29" fmla="*/ 286603 w 1557595"/>
                <a:gd name="connsiteY29" fmla="*/ 454925 h 650543"/>
                <a:gd name="connsiteX30" fmla="*/ 204717 w 1557595"/>
                <a:gd name="connsiteY30" fmla="*/ 473122 h 650543"/>
                <a:gd name="connsiteX31" fmla="*/ 136478 w 1557595"/>
                <a:gd name="connsiteY31" fmla="*/ 473122 h 650543"/>
                <a:gd name="connsiteX32" fmla="*/ 81887 w 1557595"/>
                <a:gd name="connsiteY32" fmla="*/ 450376 h 650543"/>
                <a:gd name="connsiteX33" fmla="*/ 40944 w 1557595"/>
                <a:gd name="connsiteY33" fmla="*/ 423080 h 650543"/>
                <a:gd name="connsiteX34" fmla="*/ 4550 w 1557595"/>
                <a:gd name="connsiteY34" fmla="*/ 413982 h 650543"/>
                <a:gd name="connsiteX35" fmla="*/ 0 w 1557595"/>
                <a:gd name="connsiteY35" fmla="*/ 650543 h 650543"/>
                <a:gd name="connsiteX36" fmla="*/ 1555845 w 1557595"/>
                <a:gd name="connsiteY36" fmla="*/ 636895 h 650543"/>
                <a:gd name="connsiteX37" fmla="*/ 1555845 w 1557595"/>
                <a:gd name="connsiteY37" fmla="*/ 0 h 65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57595" h="650543">
                  <a:moveTo>
                    <a:pt x="1555845" y="0"/>
                  </a:moveTo>
                  <a:lnTo>
                    <a:pt x="1487606" y="136477"/>
                  </a:lnTo>
                  <a:lnTo>
                    <a:pt x="1464860" y="163773"/>
                  </a:lnTo>
                  <a:lnTo>
                    <a:pt x="1410269" y="177421"/>
                  </a:lnTo>
                  <a:lnTo>
                    <a:pt x="1378424" y="181970"/>
                  </a:lnTo>
                  <a:lnTo>
                    <a:pt x="1355678" y="236561"/>
                  </a:lnTo>
                  <a:lnTo>
                    <a:pt x="1310185" y="350292"/>
                  </a:lnTo>
                  <a:lnTo>
                    <a:pt x="1251045" y="427629"/>
                  </a:lnTo>
                  <a:lnTo>
                    <a:pt x="1232848" y="441277"/>
                  </a:lnTo>
                  <a:lnTo>
                    <a:pt x="1187356" y="441277"/>
                  </a:lnTo>
                  <a:lnTo>
                    <a:pt x="1155511" y="423080"/>
                  </a:lnTo>
                  <a:lnTo>
                    <a:pt x="1078173" y="382137"/>
                  </a:lnTo>
                  <a:lnTo>
                    <a:pt x="1032681" y="373038"/>
                  </a:lnTo>
                  <a:lnTo>
                    <a:pt x="1005385" y="395785"/>
                  </a:lnTo>
                  <a:lnTo>
                    <a:pt x="955344" y="404883"/>
                  </a:lnTo>
                  <a:lnTo>
                    <a:pt x="937147" y="413982"/>
                  </a:lnTo>
                  <a:lnTo>
                    <a:pt x="900753" y="413982"/>
                  </a:lnTo>
                  <a:lnTo>
                    <a:pt x="900753" y="413982"/>
                  </a:lnTo>
                  <a:lnTo>
                    <a:pt x="841612" y="391235"/>
                  </a:lnTo>
                  <a:lnTo>
                    <a:pt x="823415" y="386686"/>
                  </a:lnTo>
                  <a:lnTo>
                    <a:pt x="791570" y="395785"/>
                  </a:lnTo>
                  <a:lnTo>
                    <a:pt x="755176" y="413982"/>
                  </a:lnTo>
                  <a:lnTo>
                    <a:pt x="668741" y="432179"/>
                  </a:lnTo>
                  <a:lnTo>
                    <a:pt x="595953" y="441277"/>
                  </a:lnTo>
                  <a:lnTo>
                    <a:pt x="486770" y="432179"/>
                  </a:lnTo>
                  <a:lnTo>
                    <a:pt x="454926" y="423080"/>
                  </a:lnTo>
                  <a:lnTo>
                    <a:pt x="409433" y="413982"/>
                  </a:lnTo>
                  <a:lnTo>
                    <a:pt x="377588" y="427629"/>
                  </a:lnTo>
                  <a:lnTo>
                    <a:pt x="327547" y="450376"/>
                  </a:lnTo>
                  <a:lnTo>
                    <a:pt x="286603" y="454925"/>
                  </a:lnTo>
                  <a:lnTo>
                    <a:pt x="204717" y="473122"/>
                  </a:lnTo>
                  <a:lnTo>
                    <a:pt x="136478" y="473122"/>
                  </a:lnTo>
                  <a:lnTo>
                    <a:pt x="81887" y="450376"/>
                  </a:lnTo>
                  <a:lnTo>
                    <a:pt x="40944" y="423080"/>
                  </a:lnTo>
                  <a:lnTo>
                    <a:pt x="4550" y="413982"/>
                  </a:lnTo>
                  <a:cubicBezTo>
                    <a:pt x="3033" y="492836"/>
                    <a:pt x="1517" y="571689"/>
                    <a:pt x="0" y="650543"/>
                  </a:cubicBezTo>
                  <a:lnTo>
                    <a:pt x="1555845" y="636895"/>
                  </a:lnTo>
                  <a:cubicBezTo>
                    <a:pt x="1557361" y="423080"/>
                    <a:pt x="1558878" y="209265"/>
                    <a:pt x="1555845" y="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4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18CBE93-5AAE-5C3E-AC5A-F6A5D85DE2BC}"/>
              </a:ext>
            </a:extLst>
          </p:cNvPr>
          <p:cNvSpPr txBox="1"/>
          <p:nvPr/>
        </p:nvSpPr>
        <p:spPr>
          <a:xfrm>
            <a:off x="4943475" y="2647950"/>
            <a:ext cx="3914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If null model is true and we repeat experiment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 often will sample mean be further from 0 than my sample mean?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Consider positive and negative values</a:t>
            </a:r>
          </a:p>
          <a:p>
            <a:pPr marL="342900" indent="-342900">
              <a:buAutoNum type="arabicPeriod"/>
            </a:pPr>
            <a:r>
              <a:rPr lang="en-US" dirty="0"/>
              <a:t>Called the frequentist p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Or just the p value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9C0DF-1AD1-4C91-5188-877A89B6E50B}"/>
              </a:ext>
            </a:extLst>
          </p:cNvPr>
          <p:cNvSpPr txBox="1"/>
          <p:nvPr/>
        </p:nvSpPr>
        <p:spPr>
          <a:xfrm>
            <a:off x="4705350" y="5781368"/>
            <a:ext cx="3456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 p&lt;0.05, reject the null model</a:t>
            </a:r>
            <a:endParaRPr lang="en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577851"/>
            <a:ext cx="8686800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Corrected confidence interval passes test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build the confidence interval just like before, but just use a different number to multiply the standard error estimate</a:t>
            </a:r>
          </a:p>
          <a:p>
            <a:endParaRPr 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0889-4028-4C1E-B43E-060EDCC5C6E7}" type="slidenum">
              <a:rPr lang="he-IL" smtClean="0"/>
              <a:pPr/>
              <a:t>50</a:t>
            </a:fld>
            <a:r>
              <a:rPr lang="en-US" dirty="0"/>
              <a:t> / 60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E56A9B0-B25B-D6C2-7D39-245A0681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74" y="3213100"/>
            <a:ext cx="4673014" cy="31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BC341B1-200D-CDDD-A72F-D2CC6F783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442" y="2855857"/>
          <a:ext cx="4244454" cy="566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9126" imgH="831715" progId="Equation.DSMT4">
                  <p:embed/>
                </p:oleObj>
              </mc:Choice>
              <mc:Fallback>
                <p:oleObj name="Equation" r:id="rId4" imgW="6229126" imgH="831715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BC341B1-200D-CDDD-A72F-D2CC6F783D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442" y="2855857"/>
                        <a:ext cx="4244454" cy="566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previous estimate of confidence interval was wrong</a:t>
            </a:r>
          </a:p>
          <a:p>
            <a:r>
              <a:rPr lang="en-US" dirty="0"/>
              <a:t>Because we are estimating mean and variance</a:t>
            </a:r>
          </a:p>
          <a:p>
            <a:pPr lvl="1"/>
            <a:r>
              <a:rPr lang="en-US" dirty="0"/>
              <a:t>The ratio is actually distributed t</a:t>
            </a:r>
          </a:p>
          <a:p>
            <a:r>
              <a:rPr lang="en-US" dirty="0"/>
              <a:t>We can now calculate a correct confidence interval</a:t>
            </a:r>
          </a:p>
          <a:p>
            <a:pPr lvl="1"/>
            <a:r>
              <a:rPr lang="en-US" dirty="0"/>
              <a:t>Using t distribution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analysis, </a:t>
            </a:r>
            <a:r>
              <a:rPr lang="en-150" dirty="0"/>
              <a:t>2024-2</a:t>
            </a:r>
            <a:r>
              <a:rPr lang="en-US" dirty="0"/>
              <a:t>,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9CED9-7C0D-45D8-9F9B-12FBB5182C9E}" type="slidenum">
              <a:rPr lang="he-IL" smtClean="0"/>
              <a:pPr>
                <a:defRPr/>
              </a:pPr>
              <a:t>51</a:t>
            </a:fld>
            <a:r>
              <a:rPr lang="en-US"/>
              <a:t> /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6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F5E9F-27E1-89FE-7AF6-5406FB04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2CD95E-6D2E-8169-C86D-94B7C1B8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8000" dirty="0"/>
              <a:t>5A Distribution of the sample variance</a:t>
            </a:r>
            <a:endParaRPr lang="en-IL" sz="8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718C-4AC9-D3CF-171D-42A8B3B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E101-5769-B94A-B984-0E1A6934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013288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7139136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the sample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816771"/>
          </a:xfrm>
        </p:spPr>
        <p:txBody>
          <a:bodyPr/>
          <a:lstStyle/>
          <a:p>
            <a:r>
              <a:rPr lang="en-US" sz="3600" dirty="0"/>
              <a:t>We can easily find the distribution of the sample variance</a:t>
            </a:r>
          </a:p>
          <a:p>
            <a:pPr lvl="1"/>
            <a:r>
              <a:rPr lang="en-US" sz="3200" dirty="0"/>
              <a:t>Take a sample from the model</a:t>
            </a:r>
          </a:p>
          <a:p>
            <a:pPr lvl="1"/>
            <a:r>
              <a:rPr lang="en-US" sz="3200" dirty="0"/>
              <a:t>Calculate the sample variance</a:t>
            </a:r>
          </a:p>
          <a:p>
            <a:pPr lvl="1"/>
            <a:r>
              <a:rPr lang="en-US" sz="3200" dirty="0"/>
              <a:t>Repeat many times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2021-2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53</a:t>
            </a:fld>
            <a:r>
              <a:rPr lang="en-CA"/>
              <a:t>/76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5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885"/>
            <a:ext cx="6419056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variance is an estimator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321"/>
            <a:ext cx="8229600" cy="1152599"/>
          </a:xfrm>
        </p:spPr>
        <p:txBody>
          <a:bodyPr/>
          <a:lstStyle/>
          <a:p>
            <a:r>
              <a:rPr lang="en-US" dirty="0"/>
              <a:t>The sample variance estimates the population variance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2021-2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54</a:t>
            </a:fld>
            <a:r>
              <a:rPr lang="en-CA"/>
              <a:t>/76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99592" y="3152750"/>
          <a:ext cx="2016224" cy="1142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431640" progId="Equation.DSMT4">
                  <p:embed/>
                </p:oleObj>
              </mc:Choice>
              <mc:Fallback>
                <p:oleObj name="Equation" r:id="rId2" imgW="761760" imgH="4316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2" y="3152750"/>
                        <a:ext cx="2016224" cy="1142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65188" y="4370388"/>
          <a:ext cx="275113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200" imgH="431640" progId="Equation.DSMT4">
                  <p:embed/>
                </p:oleObj>
              </mc:Choice>
              <mc:Fallback>
                <p:oleObj name="Equation" r:id="rId4" imgW="1384200" imgH="431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5188" y="4370388"/>
                        <a:ext cx="2751137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88173400-5C31-F9E2-5D65-7599473D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73872" y="2636911"/>
            <a:ext cx="4945445" cy="40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154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4902A15F-0A9A-1495-937B-A4EA6945D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21079" y="2780928"/>
            <a:ext cx="3448177" cy="272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6131024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the sample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2021-2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55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0709D12-D69D-731A-FD3E-E14878A89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327" y="3179563"/>
            <a:ext cx="2385150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7AA89D4-D8A9-31DD-2418-8EB9927D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94368" y="1365330"/>
            <a:ext cx="1919692" cy="156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772BF45-BE0B-E605-6A3F-BBFEA5F0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87478" y="3047846"/>
            <a:ext cx="2182360" cy="177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7B4471A-185C-02B5-0F68-B94BD73D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17020" y="5000347"/>
            <a:ext cx="2053140" cy="167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9473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6131024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the sample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of the sample variance looks normal</a:t>
            </a:r>
          </a:p>
          <a:p>
            <a:r>
              <a:rPr lang="en-US" dirty="0"/>
              <a:t>But this may be because we have such a big data set</a:t>
            </a:r>
          </a:p>
          <a:p>
            <a:pPr lvl="1"/>
            <a:r>
              <a:rPr lang="en-US" dirty="0"/>
              <a:t>N = 313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2021-2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56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7896" y="3757896"/>
            <a:ext cx="3061320" cy="249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1F51D5A-4A6D-9AFF-E33D-DBB04D92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2954" y="3429000"/>
            <a:ext cx="4326031" cy="342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6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6131024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with different 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taking N the same as the data, take different 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2021-2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57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1DE0F4-6F4A-B105-C761-48B85BDE1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5203824" cy="39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039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6131024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with different 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taking N the same as the data, take different 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2021-2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58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89F442F-6BE7-96B9-0D94-E581A13F5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58378"/>
            <a:ext cx="5080645" cy="38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6690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6131024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with different 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taking N the same as the data, take different 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2021-2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59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D0D4EF7-E7C7-7692-1144-14B15F318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74934"/>
            <a:ext cx="5282952" cy="40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5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6BA2-D94A-17A6-9E73-1B73448C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Frequentist p value is like Bayesian p value</a:t>
            </a:r>
            <a:endParaRPr lang="en-IL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CB254-4457-E880-2F5D-B1E23F1D6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Bayesian p value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7FC349-E298-8631-7AB0-5CACAF5B707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Calculate using posterior</a:t>
                </a:r>
              </a:p>
              <a:p>
                <a:r>
                  <a:rPr lang="en-US" dirty="0"/>
                  <a:t>To test model fit</a:t>
                </a:r>
              </a:p>
              <a:p>
                <a:r>
                  <a:rPr lang="en-US" dirty="0"/>
                  <a:t>Succeed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7FC349-E298-8631-7AB0-5CACAF5B7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61" t="-1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96792-910C-2386-1251-77438790F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Frequentist p value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32E547F-3F19-AC8A-09B1-3AB975AA6B3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Calculate using a prior</a:t>
                </a:r>
              </a:p>
              <a:p>
                <a:pPr lvl="1"/>
                <a:r>
                  <a:rPr lang="en-US" dirty="0"/>
                  <a:t>Sharp around a null model</a:t>
                </a:r>
              </a:p>
              <a:p>
                <a:r>
                  <a:rPr lang="en-US" dirty="0"/>
                  <a:t>To reject the null model</a:t>
                </a:r>
              </a:p>
              <a:p>
                <a:r>
                  <a:rPr lang="en-US" dirty="0"/>
                  <a:t>Succeed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05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32E547F-3F19-AC8A-09B1-3AB975AA6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112" t="-12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8FA6BA7-59B0-8BD6-35CD-D5C9065B5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375" y="4106509"/>
            <a:ext cx="2070811" cy="247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1BDD58-86E9-ED11-AE00-2D41A26FE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72" y="4106509"/>
            <a:ext cx="2974549" cy="26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12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6131024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with different 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taking N the same as the data, take different 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2021-2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60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AC46687-01B0-08BD-3180-23888DA2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4616425" cy="356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55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6131024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with different 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taking N the same as the data, take different 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2021-2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61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5F8600E-CEAD-086F-7186-F0CEAAC92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00258"/>
            <a:ext cx="5326236" cy="411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32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6203032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Shape of distribution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2021-2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62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E76C97-DCBD-7EA3-F7A9-0190FF91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1" y="1352724"/>
            <a:ext cx="3321201" cy="252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0E54FC5-78C4-CCB5-B4AA-80FC7669E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9" y="1268413"/>
            <a:ext cx="3481283" cy="264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067F4D5-019C-6EAE-0CE0-33C867B4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7" y="3983493"/>
            <a:ext cx="3321201" cy="25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924CAFB-405D-FCE1-3FA8-4BCC4873C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66" y="3947478"/>
            <a:ext cx="3321201" cy="25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3521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752875"/>
          </a:xfrm>
        </p:spPr>
        <p:txBody>
          <a:bodyPr/>
          <a:lstStyle/>
          <a:p>
            <a:r>
              <a:rPr lang="en-US" dirty="0"/>
              <a:t>We can use bootstrap to find distribution of the sample variance</a:t>
            </a:r>
          </a:p>
          <a:p>
            <a:r>
              <a:rPr lang="en-US" dirty="0"/>
              <a:t>For large N, this distribution seems Gaussian</a:t>
            </a:r>
          </a:p>
          <a:p>
            <a:r>
              <a:rPr lang="en-US" dirty="0"/>
              <a:t>For small N, the distribution has positive skew</a:t>
            </a:r>
          </a:p>
          <a:p>
            <a:r>
              <a:rPr lang="en-US" dirty="0"/>
              <a:t>As N gets bigger, our estimate gets more accurate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2021-2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63</a:t>
            </a:fld>
            <a:r>
              <a:rPr lang="en-CA"/>
              <a:t>/76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571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20370A-38BA-402F-8595-0EBB92FF1FA7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Hypothesis tests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24412"/>
          </a:xfrm>
        </p:spPr>
        <p:txBody>
          <a:bodyPr/>
          <a:lstStyle/>
          <a:p>
            <a:pPr eaLnBrk="1" hangingPunct="1"/>
            <a:r>
              <a:rPr lang="en-US" altLang="en-US" dirty="0"/>
              <a:t>We want to test an assertion</a:t>
            </a:r>
          </a:p>
          <a:p>
            <a:pPr lvl="1" eaLnBrk="1" hangingPunct="1"/>
            <a:r>
              <a:rPr lang="en-US" altLang="en-US" dirty="0"/>
              <a:t>Usually an assertion about differences</a:t>
            </a:r>
          </a:p>
          <a:p>
            <a:pPr lvl="1" eaLnBrk="1" hangingPunct="1"/>
            <a:r>
              <a:rPr lang="en-US" altLang="en-US" dirty="0"/>
              <a:t>Examples:</a:t>
            </a:r>
          </a:p>
          <a:p>
            <a:pPr lvl="2" eaLnBrk="1" hangingPunct="1"/>
            <a:r>
              <a:rPr lang="en-US" altLang="en-US" dirty="0"/>
              <a:t>The population mean is greater than 0</a:t>
            </a:r>
          </a:p>
          <a:p>
            <a:pPr lvl="2" eaLnBrk="1" hangingPunct="1"/>
            <a:r>
              <a:rPr lang="en-US" altLang="en-US" dirty="0"/>
              <a:t>The treatment causes a change in the median</a:t>
            </a:r>
          </a:p>
          <a:p>
            <a:pPr lvl="2" eaLnBrk="1" hangingPunct="1"/>
            <a:r>
              <a:rPr lang="en-US" altLang="en-US" dirty="0"/>
              <a:t>Boys have less variable reaction times than girls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/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5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CF4BA7-DD4F-4C52-875E-8AEA1D454597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Hypothesis tests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24412"/>
          </a:xfrm>
        </p:spPr>
        <p:txBody>
          <a:bodyPr/>
          <a:lstStyle/>
          <a:p>
            <a:pPr eaLnBrk="1" hangingPunct="1"/>
            <a:r>
              <a:rPr lang="en-US" altLang="en-US"/>
              <a:t>We want to test an assertion</a:t>
            </a:r>
          </a:p>
          <a:p>
            <a:pPr eaLnBrk="1" hangingPunct="1"/>
            <a:r>
              <a:rPr lang="en-US" altLang="en-US"/>
              <a:t>We want to test this by sampling the population and doing parameter estimates</a:t>
            </a:r>
          </a:p>
          <a:p>
            <a:pPr lvl="1" eaLnBrk="1" hangingPunct="1"/>
            <a:r>
              <a:rPr lang="en-US" altLang="en-US"/>
              <a:t>Sampling the population is the </a:t>
            </a:r>
            <a:r>
              <a:rPr lang="en-US" altLang="en-US" b="1"/>
              <a:t>only way</a:t>
            </a:r>
            <a:r>
              <a:rPr lang="en-US" altLang="en-US"/>
              <a:t> to test any hypothesis</a:t>
            </a:r>
          </a:p>
          <a:p>
            <a:pPr lvl="1" eaLnBrk="1" hangingPunct="1"/>
            <a:r>
              <a:rPr lang="en-US" altLang="en-US"/>
              <a:t>After we sample, making parameter estimates is the </a:t>
            </a:r>
            <a:r>
              <a:rPr lang="en-US" altLang="en-US" b="1"/>
              <a:t>only way</a:t>
            </a:r>
            <a:r>
              <a:rPr lang="en-US" altLang="en-US"/>
              <a:t> to say something about the population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/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778968-2D1A-4F8F-A9E9-B7A4F766757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Hypothesis tests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24412"/>
          </a:xfrm>
        </p:spPr>
        <p:txBody>
          <a:bodyPr/>
          <a:lstStyle/>
          <a:p>
            <a:pPr eaLnBrk="1" hangingPunct="1"/>
            <a:r>
              <a:rPr lang="en-US" altLang="en-US" dirty="0"/>
              <a:t>We want to test an assertion</a:t>
            </a:r>
          </a:p>
          <a:p>
            <a:pPr eaLnBrk="1" hangingPunct="1"/>
            <a:r>
              <a:rPr lang="en-US" altLang="en-US" dirty="0"/>
              <a:t>We want to test this by sampling the population and doing parameter estimates</a:t>
            </a:r>
          </a:p>
          <a:p>
            <a:pPr eaLnBrk="1" hangingPunct="1"/>
            <a:r>
              <a:rPr lang="en-US" altLang="en-US" dirty="0"/>
              <a:t>Our basic strategy:</a:t>
            </a:r>
          </a:p>
          <a:p>
            <a:pPr lvl="1" eaLnBrk="1" hangingPunct="1"/>
            <a:r>
              <a:rPr lang="en-US" altLang="en-US" sz="2800" dirty="0"/>
              <a:t>Compare two models</a:t>
            </a:r>
          </a:p>
          <a:p>
            <a:pPr lvl="2" eaLnBrk="1" hangingPunct="1"/>
            <a:r>
              <a:rPr lang="en-US" altLang="en-US" sz="2400" dirty="0"/>
              <a:t>Null model</a:t>
            </a:r>
          </a:p>
          <a:p>
            <a:pPr lvl="3" eaLnBrk="1" hangingPunct="1"/>
            <a:r>
              <a:rPr lang="en-US" altLang="en-US" sz="2000" dirty="0"/>
              <a:t>A model in which the assertion is false</a:t>
            </a:r>
          </a:p>
          <a:p>
            <a:pPr lvl="2" eaLnBrk="1" hangingPunct="1"/>
            <a:r>
              <a:rPr lang="en-US" altLang="en-US" sz="2400" dirty="0"/>
              <a:t>Effects model</a:t>
            </a:r>
          </a:p>
          <a:p>
            <a:pPr lvl="3" eaLnBrk="1" hangingPunct="1"/>
            <a:r>
              <a:rPr lang="en-US" altLang="en-US" sz="2000" dirty="0"/>
              <a:t>A model which includes the effect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/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F76608-75F9-4CE8-ABC7-F5BA3AB68DD0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6059016" cy="77787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The null and alternative models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115272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Null model: the two groups are the same</a:t>
            </a:r>
          </a:p>
          <a:p>
            <a:pPr eaLnBrk="1" hangingPunct="1"/>
            <a:r>
              <a:rPr lang="en-US" altLang="en-US" dirty="0"/>
              <a:t>Alternative model: the two groups are different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/ 75</a:t>
            </a: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E4E7668-CED6-E50B-0BDE-81EE23B4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975" y="2595610"/>
            <a:ext cx="3301374" cy="259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1572BE9-210F-3CA9-49E5-7255334CF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20071" y="2521229"/>
            <a:ext cx="3510793" cy="27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2D53A-2452-F25D-8ECE-EFC8C61D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1760" y="3518802"/>
            <a:ext cx="3975955" cy="31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3681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778968-2D1A-4F8F-A9E9-B7A4F766757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Hypothesis tests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24412"/>
          </a:xfrm>
        </p:spPr>
        <p:txBody>
          <a:bodyPr/>
          <a:lstStyle/>
          <a:p>
            <a:pPr eaLnBrk="1" hangingPunct="1"/>
            <a:r>
              <a:rPr lang="en-US" altLang="en-US" dirty="0"/>
              <a:t>We want to test an assertion</a:t>
            </a:r>
          </a:p>
          <a:p>
            <a:pPr eaLnBrk="1" hangingPunct="1"/>
            <a:r>
              <a:rPr lang="en-US" altLang="en-US" dirty="0"/>
              <a:t>We want to test this by sampling the population and doing parameter estimates</a:t>
            </a:r>
          </a:p>
          <a:p>
            <a:pPr eaLnBrk="1" hangingPunct="1"/>
            <a:r>
              <a:rPr lang="en-US" altLang="en-US" dirty="0"/>
              <a:t>Our basic strategy: </a:t>
            </a:r>
            <a:r>
              <a:rPr lang="en-US" altLang="en-US" sz="2800" dirty="0"/>
              <a:t>compare null and effects models</a:t>
            </a:r>
          </a:p>
          <a:p>
            <a:pPr eaLnBrk="1" hangingPunct="1"/>
            <a:r>
              <a:rPr lang="en-US" altLang="en-US" dirty="0"/>
              <a:t>Our </a:t>
            </a:r>
            <a:r>
              <a:rPr lang="en-US" altLang="en-US" b="1" dirty="0"/>
              <a:t>weird</a:t>
            </a:r>
            <a:r>
              <a:rPr lang="en-US" altLang="en-US" dirty="0"/>
              <a:t> approach</a:t>
            </a:r>
          </a:p>
          <a:p>
            <a:pPr lvl="1" eaLnBrk="1" hangingPunct="1"/>
            <a:r>
              <a:rPr lang="en-US" altLang="en-US" dirty="0"/>
              <a:t>We either reject the null model or </a:t>
            </a:r>
            <a:r>
              <a:rPr lang="en-US" altLang="en-US" b="1" dirty="0"/>
              <a:t>fail to reject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We never “accept” the effects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/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416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D037B5-4638-42D8-AC8E-8EDA7495EF28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kinds of error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Type I error / </a:t>
            </a:r>
            <a:r>
              <a:rPr lang="el-GR" altLang="en-US" sz="3200" dirty="0"/>
              <a:t>α</a:t>
            </a:r>
            <a:r>
              <a:rPr lang="en-US" altLang="en-US" sz="3200" dirty="0"/>
              <a:t>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Falsely rejecting a true null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The null model says only one population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Rejecting this: saying there must be two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False rejection: saying there must be two when there is really only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Making unwarranted conclusions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The probability of type I error is the </a:t>
            </a:r>
            <a:r>
              <a:rPr lang="en-US" altLang="en-US" sz="2800" b="1" dirty="0">
                <a:solidFill>
                  <a:schemeClr val="accent2"/>
                </a:solidFill>
              </a:rPr>
              <a:t>significance</a:t>
            </a:r>
            <a:r>
              <a:rPr lang="en-US" altLang="en-US" sz="2800" dirty="0"/>
              <a:t> of the test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/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8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1013C-C732-4C13-01DF-716665B79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DA4D-EE6F-BC48-AA1E-8DA33938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FEA87-885E-9B9B-120E-DE5453AB8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Bayesian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9F6B-4E95-7CFD-CBD2-45713B4C8D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posterior </a:t>
            </a:r>
          </a:p>
          <a:p>
            <a:pPr lvl="1"/>
            <a:r>
              <a:rPr lang="en-US" sz="1800" dirty="0"/>
              <a:t>Given the data</a:t>
            </a:r>
            <a:endParaRPr sz="1800" dirty="0"/>
          </a:p>
          <a:p>
            <a:r>
              <a:rPr lang="en-US" sz="2000" dirty="0"/>
              <a:t>Overlap with the ROPE?</a:t>
            </a:r>
          </a:p>
          <a:p>
            <a:r>
              <a:rPr lang="en-US" sz="2000" dirty="0"/>
              <a:t>Can accept or reject null</a:t>
            </a:r>
          </a:p>
          <a:p>
            <a:r>
              <a:rPr lang="en-US" sz="2000" dirty="0"/>
              <a:t>Lack of emphasis on threshold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3E823-693A-271C-0060-03243E0C1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Frequentist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642C5-1906-021B-C405-BBBF9F9913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sampling distribution</a:t>
            </a:r>
          </a:p>
          <a:p>
            <a:pPr lvl="1"/>
            <a:r>
              <a:rPr lang="en-US" sz="1800" dirty="0"/>
              <a:t>Given null model</a:t>
            </a:r>
          </a:p>
          <a:p>
            <a:r>
              <a:rPr lang="en-US" sz="2000" dirty="0"/>
              <a:t>Overlap with the estimate?</a:t>
            </a:r>
          </a:p>
          <a:p>
            <a:r>
              <a:rPr lang="en-US" sz="2000" dirty="0"/>
              <a:t>Can only reject null</a:t>
            </a:r>
          </a:p>
          <a:p>
            <a:r>
              <a:rPr lang="en-US" sz="2000" dirty="0"/>
              <a:t>Emphasis on threshold</a:t>
            </a:r>
          </a:p>
          <a:p>
            <a:pPr lvl="1"/>
            <a:r>
              <a:rPr lang="en-US" sz="1800" dirty="0"/>
              <a:t>Usually 0.05 overlap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1192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0BA209-8938-478A-B8F2-E3A226FA3D4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kinds of error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Type I error / α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Falsely rejecting a true null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Type II error / 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Failing to reject a false null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The null model is that there is only one population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If false, then there are really two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Failing to reject means overlooking a real difference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/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20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9B5ED3-F6B2-469D-98EC-4C408E315CF9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kinds of error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Type I error / α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Falsely rejecting a true null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Type II error / 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Failing to reject a false null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Overlooking a real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Being overly cautious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Related to the power of the test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The smaller the probability of type II error, the more powerful the test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/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CD0E23-406D-4EFC-8958-D79114579884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Significance threshold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752975"/>
          </a:xfrm>
        </p:spPr>
        <p:txBody>
          <a:bodyPr/>
          <a:lstStyle/>
          <a:p>
            <a:pPr eaLnBrk="1" hangingPunct="1"/>
            <a:r>
              <a:rPr lang="en-US" altLang="en-US" dirty="0"/>
              <a:t>Completely arbitrary level of significance </a:t>
            </a:r>
          </a:p>
          <a:p>
            <a:pPr lvl="1" eaLnBrk="1" hangingPunct="1"/>
            <a:r>
              <a:rPr lang="en-US" altLang="en-US" dirty="0"/>
              <a:t>For which we reject the null model</a:t>
            </a:r>
          </a:p>
          <a:p>
            <a:pPr eaLnBrk="1" hangingPunct="1"/>
            <a:r>
              <a:rPr lang="en-US" altLang="en-US" dirty="0"/>
              <a:t>Most often set to 5%</a:t>
            </a:r>
          </a:p>
          <a:p>
            <a:pPr lvl="1" eaLnBrk="1" hangingPunct="1"/>
            <a:r>
              <a:rPr lang="en-US" altLang="en-US" dirty="0"/>
              <a:t>0.05 chance for type I error</a:t>
            </a:r>
          </a:p>
          <a:p>
            <a:pPr lvl="1" eaLnBrk="1" hangingPunct="1"/>
            <a:r>
              <a:rPr lang="en-US" altLang="en-US" dirty="0"/>
              <a:t>1 in 20 we reject the null model even though it’s true</a:t>
            </a:r>
          </a:p>
          <a:p>
            <a:r>
              <a:rPr lang="en-US" altLang="en-US" dirty="0"/>
              <a:t>We set to 8%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/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0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AC82-E874-DD76-99B0-BCF0473E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level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6467-B23A-3553-77B6-91EB2B0C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224483"/>
          </a:xfrm>
        </p:spPr>
        <p:txBody>
          <a:bodyPr/>
          <a:lstStyle/>
          <a:p>
            <a:r>
              <a:rPr lang="en-US" dirty="0"/>
              <a:t>Also called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Equal to type 1 error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EEEF0-AEE7-340A-6766-1E96AA05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2024-2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2CB34-195B-155E-96A0-83ED61B8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73</a:t>
            </a:fld>
            <a:r>
              <a:rPr lang="en-CA"/>
              <a:t>/76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BF684A-D94A-0C4D-5E20-F8C90D1EC868}"/>
                  </a:ext>
                </a:extLst>
              </p:cNvPr>
              <p:cNvSpPr txBox="1"/>
              <p:nvPr/>
            </p:nvSpPr>
            <p:spPr>
              <a:xfrm>
                <a:off x="827584" y="3013501"/>
                <a:ext cx="71866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the probability of getting data like ours (or more extreme) under the null model</a:t>
                </a:r>
                <a:endParaRPr lang="en-I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BF684A-D94A-0C4D-5E20-F8C90D1E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013501"/>
                <a:ext cx="7186686" cy="830997"/>
              </a:xfrm>
              <a:prstGeom prst="rect">
                <a:avLst/>
              </a:prstGeom>
              <a:blipFill>
                <a:blip r:embed="rId2"/>
                <a:stretch>
                  <a:fillRect l="-1357" t="-5839" b="-153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8DE2F4B-EFEA-F7E6-011F-1B1E7CC643BA}"/>
              </a:ext>
            </a:extLst>
          </p:cNvPr>
          <p:cNvSpPr txBox="1"/>
          <p:nvPr/>
        </p:nvSpPr>
        <p:spPr>
          <a:xfrm>
            <a:off x="827584" y="4365103"/>
            <a:ext cx="718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Can also find the probability of getting null model estimator from bootstrap model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34000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4681686"/>
          </a:xfrm>
        </p:spPr>
        <p:txBody>
          <a:bodyPr>
            <a:normAutofit fontScale="92500"/>
          </a:bodyPr>
          <a:lstStyle/>
          <a:p>
            <a:r>
              <a:rPr lang="en-US" dirty="0"/>
              <a:t>What are null and effects models</a:t>
            </a:r>
          </a:p>
          <a:p>
            <a:pPr lvl="1"/>
            <a:r>
              <a:rPr lang="en-US" dirty="0"/>
              <a:t>Models of 1 or 2 populations</a:t>
            </a:r>
          </a:p>
          <a:p>
            <a:r>
              <a:rPr lang="en-US" dirty="0"/>
              <a:t>What is a hypothesis test</a:t>
            </a:r>
          </a:p>
          <a:p>
            <a:pPr lvl="1"/>
            <a:r>
              <a:rPr lang="en-US" dirty="0"/>
              <a:t>An effort to reject the 1 population model</a:t>
            </a:r>
          </a:p>
          <a:p>
            <a:r>
              <a:rPr lang="en-US" dirty="0"/>
              <a:t>What do significance and power mean?</a:t>
            </a:r>
          </a:p>
          <a:p>
            <a:pPr lvl="1"/>
            <a:r>
              <a:rPr lang="en-US" dirty="0"/>
              <a:t>Significance: how small is the chance for overselling</a:t>
            </a:r>
          </a:p>
          <a:p>
            <a:pPr lvl="1"/>
            <a:r>
              <a:rPr lang="en-US" dirty="0"/>
              <a:t>Power: how big is the chance to find things</a:t>
            </a:r>
          </a:p>
          <a:p>
            <a:r>
              <a:rPr lang="en-US" dirty="0"/>
              <a:t>What is a p value</a:t>
            </a:r>
          </a:p>
          <a:p>
            <a:pPr lvl="1"/>
            <a:r>
              <a:rPr lang="en-US" dirty="0"/>
              <a:t>A threshold for significance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74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8202753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F5E9F-27E1-89FE-7AF6-5406FB04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2CD95E-6D2E-8169-C86D-94B7C1B8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8000" dirty="0"/>
              <a:t>5F Confidence intervals and hypothesis tests</a:t>
            </a:r>
            <a:endParaRPr lang="en-IL" sz="8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718C-4AC9-D3CF-171D-42A8B3B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E101-5769-B94A-B984-0E1A6934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75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5701451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7139136" cy="777875"/>
          </a:xfrm>
        </p:spPr>
        <p:txBody>
          <a:bodyPr/>
          <a:lstStyle/>
          <a:p>
            <a:r>
              <a:rPr lang="en-US" dirty="0"/>
              <a:t>What is a confidence interval?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1396226"/>
            <a:ext cx="8280920" cy="1384702"/>
          </a:xfrm>
        </p:spPr>
        <p:txBody>
          <a:bodyPr/>
          <a:lstStyle/>
          <a:p>
            <a:r>
              <a:rPr lang="en-US" sz="2400" dirty="0"/>
              <a:t>A range of possible models that are not unreasonable</a:t>
            </a:r>
          </a:p>
          <a:p>
            <a:pPr lvl="1"/>
            <a:r>
              <a:rPr lang="en-US" sz="1800" dirty="0"/>
              <a:t>Models under which our data is not extreme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76</a:t>
            </a:fld>
            <a:r>
              <a:rPr lang="en-US" altLang="en-US"/>
              <a:t> /  72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8BF13-7BF2-DEB5-BEF2-CBFDB08B6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07698"/>
            <a:ext cx="4136735" cy="32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E0F793C-7D4D-3EAD-5697-A5AF841FB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487" y="2780928"/>
          <a:ext cx="4608619" cy="40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320" imgH="253800" progId="Equation.DSMT4">
                  <p:embed/>
                </p:oleObj>
              </mc:Choice>
              <mc:Fallback>
                <p:oleObj name="Equation" r:id="rId3" imgW="285732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E0F793C-7D4D-3EAD-5697-A5AF841FB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487" y="2780928"/>
                        <a:ext cx="4608619" cy="409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689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F76608-75F9-4CE8-ABC7-F5BA3AB68DD0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4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6059016" cy="77787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What is a hypothesis test?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1152723"/>
          </a:xfrm>
        </p:spPr>
        <p:txBody>
          <a:bodyPr/>
          <a:lstStyle/>
          <a:p>
            <a:pPr eaLnBrk="1" hangingPunct="1"/>
            <a:r>
              <a:rPr lang="en-US" altLang="en-US" dirty="0"/>
              <a:t>Can we reject the null model?</a:t>
            </a:r>
          </a:p>
          <a:p>
            <a:pPr lvl="1" eaLnBrk="1" hangingPunct="1"/>
            <a:r>
              <a:rPr lang="en-US" altLang="en-US" dirty="0"/>
              <a:t>Such that type 1 error is small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/ 75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9664D2-3C51-B3FE-B8A2-4AB28B6C0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75" y="2555552"/>
            <a:ext cx="3301374" cy="267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9830F66-4E35-480F-3466-01BE6B3C8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2493491"/>
            <a:ext cx="3510793" cy="281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1D8DA-CC6D-5186-1E45-C93B1BFF9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86498"/>
            <a:ext cx="3975955" cy="323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7457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19256" cy="777875"/>
          </a:xfrm>
        </p:spPr>
        <p:txBody>
          <a:bodyPr/>
          <a:lstStyle/>
          <a:p>
            <a:r>
              <a:rPr lang="en-US" sz="3200" dirty="0"/>
              <a:t>Do a hypothesis test with confidence interval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1396226"/>
            <a:ext cx="8280920" cy="1384702"/>
          </a:xfrm>
        </p:spPr>
        <p:txBody>
          <a:bodyPr/>
          <a:lstStyle/>
          <a:p>
            <a:r>
              <a:rPr lang="en-US" sz="2400" dirty="0"/>
              <a:t>Add the null model to our graph</a:t>
            </a:r>
          </a:p>
          <a:p>
            <a:r>
              <a:rPr lang="en-US" sz="2400" dirty="0"/>
              <a:t>The null model falls well within the confidence interval</a:t>
            </a:r>
          </a:p>
          <a:p>
            <a:pPr lvl="1"/>
            <a:r>
              <a:rPr lang="en-US" sz="1400" dirty="0"/>
              <a:t>What does that mean?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78</a:t>
            </a:fld>
            <a:r>
              <a:rPr lang="en-US" altLang="en-US"/>
              <a:t> /  72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13B9554A-6A7A-9B01-4A4C-13CF6ECB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68908" y="3109931"/>
            <a:ext cx="4476142" cy="355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38378E1-85ED-3746-D012-3FD8A608F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823" y="2686442"/>
          <a:ext cx="458724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253800" progId="Equation.DSMT4">
                  <p:embed/>
                </p:oleObj>
              </mc:Choice>
              <mc:Fallback>
                <p:oleObj name="Equation" r:id="rId3" imgW="284472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38378E1-85ED-3746-D012-3FD8A608F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823" y="2686442"/>
                        <a:ext cx="458724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3966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want to know the probability of getting </a:t>
            </a:r>
            <a:r>
              <a:rPr lang="en-US"/>
              <a:t>data </a:t>
            </a:r>
            <a:r>
              <a:rPr lang="en-US" b="1"/>
              <a:t>like mine</a:t>
            </a:r>
            <a:r>
              <a:rPr lang="en-US"/>
              <a:t> </a:t>
            </a:r>
            <a:r>
              <a:rPr lang="en-US" dirty="0"/>
              <a:t>given the null model</a:t>
            </a:r>
          </a:p>
          <a:p>
            <a:pPr lvl="1"/>
            <a:r>
              <a:rPr lang="en-US" dirty="0"/>
              <a:t>When I say data like mine, I mean like mine </a:t>
            </a:r>
            <a:r>
              <a:rPr lang="en-US" b="1" dirty="0"/>
              <a:t>or more extreme</a:t>
            </a:r>
          </a:p>
          <a:p>
            <a:pPr lvl="2"/>
            <a:r>
              <a:rPr lang="en-US" b="1" dirty="0"/>
              <a:t>How often is (null estimator – null mean) &lt; (my estimator – null mean)</a:t>
            </a:r>
          </a:p>
          <a:p>
            <a:r>
              <a:rPr lang="en-US" dirty="0"/>
              <a:t>I would like to generate the distribution of the estimator </a:t>
            </a:r>
            <a:r>
              <a:rPr lang="en-US" b="1" dirty="0"/>
              <a:t>under the null model</a:t>
            </a:r>
            <a:endParaRPr lang="en-US" dirty="0"/>
          </a:p>
          <a:p>
            <a:pPr lvl="1"/>
            <a:r>
              <a:rPr lang="en-US" dirty="0"/>
              <a:t>And ask how often data like mine or more extreme happens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79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53624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Frequentist hypothesis testing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Definition: Probability of data (or more extreme) given null</a:t>
            </a:r>
          </a:p>
          <a:p>
            <a:r>
              <a:rPr dirty="0"/>
              <a:t>Emphasize: NOT probability of null being true</a:t>
            </a:r>
          </a:p>
          <a:p>
            <a:r>
              <a:rPr dirty="0"/>
              <a:t>Frequentist logic vs. Bayesian logic</a:t>
            </a:r>
          </a:p>
          <a:p>
            <a:r>
              <a:rPr dirty="0"/>
              <a:t>Visual: histogram of p-values under null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19256" cy="777875"/>
          </a:xfrm>
        </p:spPr>
        <p:txBody>
          <a:bodyPr/>
          <a:lstStyle/>
          <a:p>
            <a:r>
              <a:rPr lang="en-US" sz="3200" dirty="0"/>
              <a:t>Do a hypothesis test with confidence interval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1396226"/>
            <a:ext cx="8280920" cy="1384702"/>
          </a:xfrm>
        </p:spPr>
        <p:txBody>
          <a:bodyPr/>
          <a:lstStyle/>
          <a:p>
            <a:r>
              <a:rPr lang="en-US" sz="2400" dirty="0"/>
              <a:t>Add the null model to our graph</a:t>
            </a:r>
          </a:p>
          <a:p>
            <a:r>
              <a:rPr lang="en-US" sz="2400" dirty="0"/>
              <a:t>The null model falls well within the confidence interval</a:t>
            </a:r>
          </a:p>
          <a:p>
            <a:pPr lvl="1"/>
            <a:r>
              <a:rPr lang="en-US" sz="1400" dirty="0"/>
              <a:t>What does that mean?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80</a:t>
            </a:fld>
            <a:r>
              <a:rPr lang="en-US" altLang="en-US"/>
              <a:t> /  72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13B9554A-6A7A-9B01-4A4C-13CF6ECB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68908" y="3109931"/>
            <a:ext cx="4476142" cy="355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38378E1-85ED-3746-D012-3FD8A608F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823" y="2686442"/>
          <a:ext cx="458724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253800" progId="Equation.DSMT4">
                  <p:embed/>
                </p:oleObj>
              </mc:Choice>
              <mc:Fallback>
                <p:oleObj name="Equation" r:id="rId3" imgW="284472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38378E1-85ED-3746-D012-3FD8A608F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823" y="2686442"/>
                        <a:ext cx="458724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344AE5E-F384-3FBA-8DE0-6AA7604F0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576" y="4797152"/>
          <a:ext cx="1126331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8720" imgH="203040" progId="Equation.DSMT4">
                  <p:embed/>
                </p:oleObj>
              </mc:Choice>
              <mc:Fallback>
                <p:oleObj name="Equation" r:id="rId5" imgW="55872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344AE5E-F384-3FBA-8DE0-6AA7604F0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4797152"/>
                        <a:ext cx="1126331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4BBF46-7B09-8EEB-D3B6-F77893AC8C10}"/>
              </a:ext>
            </a:extLst>
          </p:cNvPr>
          <p:cNvSpPr txBox="1"/>
          <p:nvPr/>
        </p:nvSpPr>
        <p:spPr>
          <a:xfrm>
            <a:off x="457200" y="4005064"/>
            <a:ext cx="332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Probability that difference is less than 0 or greater than 0.01: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4261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7211144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and improved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practice</a:t>
            </a:r>
          </a:p>
          <a:p>
            <a:pPr lvl="1"/>
            <a:r>
              <a:rPr lang="en-US" dirty="0"/>
              <a:t>Just report the hypothesis test</a:t>
            </a:r>
          </a:p>
          <a:p>
            <a:pPr lvl="2"/>
            <a:r>
              <a:rPr lang="en-US" dirty="0"/>
              <a:t>“The results proved significant at the p&lt;0.05 level”</a:t>
            </a:r>
          </a:p>
          <a:p>
            <a:r>
              <a:rPr lang="en-US" dirty="0"/>
              <a:t>Slightly better</a:t>
            </a:r>
          </a:p>
          <a:p>
            <a:pPr lvl="1"/>
            <a:r>
              <a:rPr lang="en-US" dirty="0"/>
              <a:t>Report the actual type 1 error level</a:t>
            </a:r>
          </a:p>
          <a:p>
            <a:pPr lvl="2"/>
            <a:r>
              <a:rPr lang="en-US" dirty="0"/>
              <a:t>“The results proved significant with p=0.045”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Thre</a:t>
            </a:r>
            <a:r>
              <a:rPr lang="en-US" dirty="0"/>
              <a:t> results proved significant with p=0.001”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81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285913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7211144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and improved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Improved practice</a:t>
            </a:r>
          </a:p>
          <a:p>
            <a:pPr lvl="1"/>
            <a:r>
              <a:rPr lang="en-US" dirty="0"/>
              <a:t>Report actual difference, effect size and significance</a:t>
            </a:r>
          </a:p>
          <a:p>
            <a:pPr lvl="2"/>
            <a:r>
              <a:rPr lang="en-US" dirty="0"/>
              <a:t>“The difference of 0.005 represented an effect size of 0.44 which was not significant (p = 0.11)”</a:t>
            </a:r>
          </a:p>
          <a:p>
            <a:r>
              <a:rPr lang="en-US" dirty="0"/>
              <a:t>Even better</a:t>
            </a:r>
          </a:p>
          <a:p>
            <a:pPr lvl="1"/>
            <a:r>
              <a:rPr lang="en-US" dirty="0"/>
              <a:t>Report the actual difference, confidence interval and effect size</a:t>
            </a:r>
          </a:p>
          <a:p>
            <a:pPr lvl="2"/>
            <a:r>
              <a:rPr lang="en-US" dirty="0"/>
              <a:t>“The difference of 0.005 (CI: -0.03-0.12) represented an effect size of 0.44.”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82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1421692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confidence intervals to do hypothesis tests</a:t>
            </a:r>
          </a:p>
          <a:p>
            <a:r>
              <a:rPr lang="en-US" dirty="0"/>
              <a:t>Important to report effect size as well as significance</a:t>
            </a:r>
          </a:p>
          <a:p>
            <a:pPr lvl="1"/>
            <a:r>
              <a:rPr lang="en-US" dirty="0"/>
              <a:t>Even better to report effect size and confidence interval</a:t>
            </a:r>
          </a:p>
          <a:p>
            <a:pPr lvl="2"/>
            <a:r>
              <a:rPr lang="en-US" dirty="0"/>
              <a:t>Try not to do </a:t>
            </a:r>
            <a:r>
              <a:rPr lang="en-US"/>
              <a:t>significance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83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4336442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F5E9F-27E1-89FE-7AF6-5406FB04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2CD95E-6D2E-8169-C86D-94B7C1B8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8000" dirty="0"/>
              <a:t>5G Issues with hypothesis testing</a:t>
            </a:r>
            <a:endParaRPr lang="en-IL" sz="8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718C-4AC9-D3CF-171D-42A8B3B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E101-5769-B94A-B984-0E1A6934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84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6954843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AB0C-B7AB-912F-5B85-CB532D33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type 1/2 error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CEE9-DBD7-7066-F79C-F842AA53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model is probably never exactly true</a:t>
            </a:r>
          </a:p>
          <a:p>
            <a:pPr lvl="1"/>
            <a:r>
              <a:rPr lang="en-US" dirty="0"/>
              <a:t>There is always some difference in height</a:t>
            </a:r>
          </a:p>
          <a:p>
            <a:pPr lvl="1"/>
            <a:r>
              <a:rPr lang="en-US" dirty="0"/>
              <a:t>There is always some effect of treatment</a:t>
            </a:r>
          </a:p>
          <a:p>
            <a:r>
              <a:rPr lang="en-US" dirty="0"/>
              <a:t>Effect sizes really matter</a:t>
            </a:r>
          </a:p>
          <a:p>
            <a:r>
              <a:rPr lang="en-US" dirty="0"/>
              <a:t>All science is provisional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A76BC-A983-36C3-8435-B9F7F064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2024-2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24198-B71C-2805-570B-B2C3426A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85</a:t>
            </a:fld>
            <a:r>
              <a:rPr lang="en-CA"/>
              <a:t>/76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33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values are dichotomous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688"/>
          </a:xfrm>
        </p:spPr>
        <p:txBody>
          <a:bodyPr/>
          <a:lstStyle/>
          <a:p>
            <a:r>
              <a:rPr lang="en-US" dirty="0"/>
              <a:t>What to write in your scientific paper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0E4AC-77E2-49EE-89A3-EB7EA84FB1F3}" type="slidenum">
              <a:rPr lang="he-IL" altLang="en-US" smtClean="0"/>
              <a:pPr>
                <a:defRPr/>
              </a:pPr>
              <a:t>86</a:t>
            </a:fld>
            <a:endParaRPr lang="en-US" altLang="en-US"/>
          </a:p>
        </p:txBody>
      </p:sp>
      <p:pic>
        <p:nvPicPr>
          <p:cNvPr id="148482" name="Picture 2" descr="http://imgs.xkcd.com/comics/p_val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16377"/>
            <a:ext cx="3168352" cy="446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/ 75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16530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https://xkcd.com/1478/</a:t>
            </a:r>
          </a:p>
        </p:txBody>
      </p:sp>
    </p:spTree>
    <p:extLst>
      <p:ext uri="{BB962C8B-B14F-4D97-AF65-F5344CB8AC3E}">
        <p14:creationId xmlns:p14="http://schemas.microsoft.com/office/powerpoint/2010/main" val="23309720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5BE0-32AB-D317-2352-61891C15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9994"/>
            <a:ext cx="7787208" cy="777875"/>
          </a:xfrm>
        </p:spPr>
        <p:txBody>
          <a:bodyPr>
            <a:noAutofit/>
          </a:bodyPr>
          <a:lstStyle/>
          <a:p>
            <a:r>
              <a:rPr lang="en-US" sz="2800" dirty="0"/>
              <a:t>Statistical significance doesn’t measure effect size</a:t>
            </a:r>
            <a:endParaRPr lang="en-I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25CE-375B-A5D5-BC59-CCECD965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 much precision can lead to significance for meaningless effects</a:t>
            </a:r>
          </a:p>
          <a:p>
            <a:pPr lvl="1"/>
            <a:r>
              <a:rPr lang="en-US" dirty="0"/>
              <a:t>Increasing life expectancy by a day</a:t>
            </a:r>
          </a:p>
          <a:p>
            <a:pPr lvl="1"/>
            <a:r>
              <a:rPr lang="en-US" dirty="0"/>
              <a:t>Affecting height by 2 mm</a:t>
            </a:r>
          </a:p>
          <a:p>
            <a:r>
              <a:rPr lang="en-US" dirty="0"/>
              <a:t>Not enough precision can lead to insignificance for large effects</a:t>
            </a:r>
          </a:p>
          <a:p>
            <a:pPr lvl="1"/>
            <a:r>
              <a:rPr lang="en-US" dirty="0"/>
              <a:t>If N is small or data is noisy, confidence interval can be broad</a:t>
            </a:r>
          </a:p>
          <a:p>
            <a:pPr lvl="2"/>
            <a:r>
              <a:rPr lang="en-US" dirty="0"/>
              <a:t>Measures of well being</a:t>
            </a:r>
          </a:p>
          <a:p>
            <a:pPr lvl="2"/>
            <a:r>
              <a:rPr lang="en-US" dirty="0"/>
              <a:t>Noisy biological measures</a:t>
            </a:r>
          </a:p>
          <a:p>
            <a:pPr lvl="1"/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7D1CE-9737-6227-0DC7-DD581666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2024-2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0B26B-5620-C538-8653-9F719F56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87</a:t>
            </a:fld>
            <a:r>
              <a:rPr lang="en-CA"/>
              <a:t>/76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372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AFD8-92CA-E404-F745-19AF5D89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to reach significance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C46E-6161-1375-E067-C82EDAE8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precision can lead to insignificance for large effects</a:t>
            </a:r>
          </a:p>
          <a:p>
            <a:pPr lvl="1"/>
            <a:r>
              <a:rPr lang="en-US" dirty="0"/>
              <a:t>Data can fail to be significant even if there is a large effect</a:t>
            </a:r>
          </a:p>
          <a:p>
            <a:pPr lvl="1"/>
            <a:r>
              <a:rPr lang="en-US" dirty="0"/>
              <a:t>Lack of significance doesn’t mean no effect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AFFAA-3656-A492-7D45-3AC634B5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2024-2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C72F-E344-0403-4F62-1E16C1F3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88</a:t>
            </a:fld>
            <a:r>
              <a:rPr lang="en-CA"/>
              <a:t>/76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91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68CF-5A44-EFA9-68B9-29E3120F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54" y="499344"/>
            <a:ext cx="7355160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significance isn’t significant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66E7-B722-A64F-B450-A5DC12A7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54" y="1484313"/>
            <a:ext cx="8229600" cy="4464967"/>
          </a:xfrm>
        </p:spPr>
        <p:txBody>
          <a:bodyPr/>
          <a:lstStyle/>
          <a:p>
            <a:r>
              <a:rPr lang="en-US" dirty="0"/>
              <a:t>Treatment has a significant effect on patients </a:t>
            </a:r>
          </a:p>
          <a:p>
            <a:r>
              <a:rPr lang="en-US" dirty="0"/>
              <a:t>Treatment has no significant effect on controls</a:t>
            </a:r>
          </a:p>
          <a:p>
            <a:r>
              <a:rPr lang="en-US" dirty="0"/>
              <a:t>Does treatment affect patients and controls differentially?</a:t>
            </a:r>
          </a:p>
          <a:p>
            <a:pPr lvl="1"/>
            <a:r>
              <a:rPr lang="en-US" dirty="0"/>
              <a:t>Not necessarily!!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447D3-57C7-87EC-04A9-1A7D3638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2024-2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381BD-3CD4-8E01-6B37-A820F61A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89</a:t>
            </a:fld>
            <a:r>
              <a:rPr lang="en-CA"/>
              <a:t>/76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5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Examples of Null Priors in Practice — Which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Example: Testing caffeine’s effect on reaction time</a:t>
            </a:r>
          </a:p>
          <a:p>
            <a:r>
              <a:t>Alternative: Tips by smoker status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9A2A-A30B-CF89-609F-B6C7BC49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can be cheated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45C7-B310-ACBD-E9B7-22723250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learn how to cheat at the end of the course</a:t>
            </a:r>
          </a:p>
          <a:p>
            <a:pPr lvl="1"/>
            <a:r>
              <a:rPr lang="en-US" dirty="0"/>
              <a:t>P-hacking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70C48-8D93-78A3-071F-25CF6A3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2024-2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15154-7F6E-B73F-ACEF-B8327FD2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90</a:t>
            </a:fld>
            <a:r>
              <a:rPr lang="en-CA"/>
              <a:t>/76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686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34CF-F750-3400-986C-C990C1A6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7132"/>
            <a:ext cx="7427168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Significant estimates are biased upwards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0D9A-A128-B98F-130B-8E860652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1944687"/>
          </a:xfrm>
        </p:spPr>
        <p:txBody>
          <a:bodyPr/>
          <a:lstStyle/>
          <a:p>
            <a:r>
              <a:rPr lang="en-US" dirty="0"/>
              <a:t>Because only large effects are significant!</a:t>
            </a:r>
          </a:p>
          <a:p>
            <a:r>
              <a:rPr lang="en-US" dirty="0"/>
              <a:t>So looking only at significant results biases the results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A0E5F-84D5-35BE-C56E-1F4C9981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2024-2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8AAB1-C196-2423-EB5F-B13C54B7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91</a:t>
            </a:fld>
            <a:r>
              <a:rPr lang="en-CA"/>
              <a:t>/76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72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2B3A-21EC-5992-B4CA-5593E32A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 interpretation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C4C5-8BC6-F8D8-735B-C045F52D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1944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null model is always wrong</a:t>
            </a:r>
          </a:p>
          <a:p>
            <a:r>
              <a:rPr lang="en-US" dirty="0"/>
              <a:t>Lack of significance</a:t>
            </a:r>
          </a:p>
          <a:p>
            <a:pPr lvl="1"/>
            <a:r>
              <a:rPr lang="en-US" dirty="0"/>
              <a:t>There is not enough information in the data</a:t>
            </a:r>
          </a:p>
          <a:p>
            <a:pPr lvl="2"/>
            <a:r>
              <a:rPr lang="en-US" dirty="0"/>
              <a:t>Even to reject the null model</a:t>
            </a:r>
          </a:p>
          <a:p>
            <a:r>
              <a:rPr lang="en-US" dirty="0"/>
              <a:t>Significance</a:t>
            </a:r>
          </a:p>
          <a:p>
            <a:pPr lvl="1"/>
            <a:r>
              <a:rPr lang="en-US" dirty="0"/>
              <a:t>There is enough information to consider alternative models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7CA26-7755-4291-F67A-26EE350E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2024-2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BEEF6-33BB-0824-4A84-6A78571A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92</a:t>
            </a:fld>
            <a:r>
              <a:rPr lang="en-CA"/>
              <a:t>/76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709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46816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Issues with statistical significance and null model hypothesis testing</a:t>
            </a:r>
          </a:p>
          <a:p>
            <a:pPr lvl="1"/>
            <a:r>
              <a:rPr lang="en-US" dirty="0"/>
              <a:t>Type 1 and type 2 error aren’t enough information</a:t>
            </a:r>
          </a:p>
          <a:p>
            <a:pPr lvl="2"/>
            <a:r>
              <a:rPr lang="en-US" dirty="0"/>
              <a:t>The null hypothesis is always wrong</a:t>
            </a:r>
          </a:p>
          <a:p>
            <a:pPr lvl="2"/>
            <a:r>
              <a:rPr lang="en-US" dirty="0"/>
              <a:t>Effect sizes matter</a:t>
            </a:r>
          </a:p>
          <a:p>
            <a:pPr lvl="1"/>
            <a:r>
              <a:rPr lang="en-US" dirty="0"/>
              <a:t>Statistical tests are dichotomous, but reality is fuzzy</a:t>
            </a:r>
          </a:p>
          <a:p>
            <a:pPr lvl="1"/>
            <a:r>
              <a:rPr lang="en-US" dirty="0"/>
              <a:t>Large effects can be insignificant </a:t>
            </a:r>
          </a:p>
          <a:p>
            <a:pPr lvl="2"/>
            <a:r>
              <a:rPr lang="en-US" dirty="0"/>
              <a:t>If data are noisy or samples are small</a:t>
            </a:r>
          </a:p>
          <a:p>
            <a:pPr lvl="1"/>
            <a:r>
              <a:rPr lang="en-US" dirty="0"/>
              <a:t>Significance biases effect sizes</a:t>
            </a:r>
          </a:p>
          <a:p>
            <a:pPr lvl="1"/>
            <a:r>
              <a:rPr lang="en-US" dirty="0"/>
              <a:t>Differences in significance aren’t meaningful</a:t>
            </a:r>
          </a:p>
          <a:p>
            <a:pPr lvl="2"/>
            <a:r>
              <a:rPr lang="en-US" dirty="0"/>
              <a:t>Must compare the things you care about directly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93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5156357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0BB7-0711-8C02-9D33-103943FD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E664-9B37-109C-0C19-0F98098F6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241924"/>
          </a:xfrm>
        </p:spPr>
        <p:txBody>
          <a:bodyPr/>
          <a:lstStyle/>
          <a:p>
            <a:r>
              <a:rPr lang="en-US" dirty="0"/>
              <a:t>Plot your data</a:t>
            </a:r>
          </a:p>
          <a:p>
            <a:pPr lvl="1"/>
            <a:r>
              <a:rPr lang="en-US" dirty="0"/>
              <a:t>Make your comparisons clear</a:t>
            </a:r>
          </a:p>
          <a:p>
            <a:r>
              <a:rPr lang="en-US" dirty="0"/>
              <a:t>Consider raw and normalized effect sizes</a:t>
            </a:r>
          </a:p>
          <a:p>
            <a:pPr lvl="1"/>
            <a:r>
              <a:rPr lang="en-US" dirty="0"/>
              <a:t>Think in the units of the actual problem</a:t>
            </a:r>
          </a:p>
          <a:p>
            <a:pPr lvl="1"/>
            <a:r>
              <a:rPr lang="en-US" dirty="0"/>
              <a:t>Keep in mind the precision of your measurements</a:t>
            </a:r>
          </a:p>
          <a:p>
            <a:pPr lvl="2"/>
            <a:r>
              <a:rPr lang="en-US" dirty="0"/>
              <a:t>Compare differences to noise levels</a:t>
            </a:r>
          </a:p>
          <a:p>
            <a:r>
              <a:rPr lang="en-US" dirty="0"/>
              <a:t>Use common sense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D36A0-914A-7B43-3058-BDF0C051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2024-2</a:t>
            </a:r>
            <a:r>
              <a:rPr lang="en-US" dirty="0"/>
              <a:t>, Lecture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439C5-9A25-9A5F-FA07-D52CED51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94</a:t>
            </a:fld>
            <a:r>
              <a:rPr lang="en-CA"/>
              <a:t>/76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804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One-Sample t-Test (Caffeine Reaction Times)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Key assumptions: Normality of differences; Independence</a:t>
            </a:r>
          </a:p>
          <a:p>
            <a:r>
              <a:t>Visual: histogram of sample, prior predictive distribution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Paired t-Test (Sleep Study)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Key assumptions: Normality of differences; repeated measures</a:t>
            </a:r>
          </a:p>
          <a:p>
            <a:r>
              <a:t>Visual: scatter plot of pre/post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Independent t-Test (Tips by Smoker Status)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Key assumptions: Normality in each group, equal variance (or Welch’s test)</a:t>
            </a:r>
          </a:p>
          <a:p>
            <a:r>
              <a:t>Visual: boxplot of tips by group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Table Comparing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Rows: test type; Columns: assumptions, data structure, key points</a:t>
            </a:r>
          </a:p>
          <a:p>
            <a:r>
              <a:t>Use concise bullet points or table layout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Interpreting Frequentist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p-value ≠ probability the null is false</a:t>
            </a:r>
          </a:p>
          <a:p>
            <a:r>
              <a:t>p-value measures data compatibility with null</a:t>
            </a:r>
          </a:p>
          <a:p>
            <a:r>
              <a:t>Relate to prior predictive checks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4242</Words>
  <Application>Microsoft Office PowerPoint</Application>
  <PresentationFormat>On-screen Show (4:3)</PresentationFormat>
  <Paragraphs>717</Paragraphs>
  <Slides>119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6" baseType="lpstr">
      <vt:lpstr>Aptos</vt:lpstr>
      <vt:lpstr>Arial</vt:lpstr>
      <vt:lpstr>Calibri</vt:lpstr>
      <vt:lpstr>Cambria Math</vt:lpstr>
      <vt:lpstr>Symbol</vt:lpstr>
      <vt:lpstr>Office Theme</vt:lpstr>
      <vt:lpstr>Equation</vt:lpstr>
      <vt:lpstr>Statistics 367-1-4361 — Lecture 11</vt:lpstr>
      <vt:lpstr>PowerPoint Presentation</vt:lpstr>
      <vt:lpstr>PowerPoint Presentation</vt:lpstr>
      <vt:lpstr>Bayeisian p values</vt:lpstr>
      <vt:lpstr>Sampling distributions for hypothesis testing</vt:lpstr>
      <vt:lpstr>Frequentist p value is like Bayesian p value</vt:lpstr>
      <vt:lpstr>Hypothesis testing</vt:lpstr>
      <vt:lpstr>Frequentist hypothesis testing</vt:lpstr>
      <vt:lpstr>Examples of Null Priors in Practice — Which Example?</vt:lpstr>
      <vt:lpstr>Different null hypotheses</vt:lpstr>
      <vt:lpstr>Section 2: t-Tests</vt:lpstr>
      <vt:lpstr>Parametric estimation of sampling distributions</vt:lpstr>
      <vt:lpstr>The central limit theorem</vt:lpstr>
      <vt:lpstr>The sample mean has a normal distribution</vt:lpstr>
      <vt:lpstr>The normal distribution has two parameters</vt:lpstr>
      <vt:lpstr>The mean of the mean</vt:lpstr>
      <vt:lpstr>The mean of the mean</vt:lpstr>
      <vt:lpstr>The variance of the mean</vt:lpstr>
      <vt:lpstr>The variance of the mean</vt:lpstr>
      <vt:lpstr>Variance of the mean</vt:lpstr>
      <vt:lpstr>Estimate of the distribution of the sample mean</vt:lpstr>
      <vt:lpstr>What did we learn?</vt:lpstr>
      <vt:lpstr>PowerPoint Presentation</vt:lpstr>
      <vt:lpstr>Review: Rule out unreasonable models</vt:lpstr>
      <vt:lpstr>Parametric confidence interval</vt:lpstr>
      <vt:lpstr>Any model has a distribution for the sample mean</vt:lpstr>
      <vt:lpstr>Defining the tail</vt:lpstr>
      <vt:lpstr>When is a model reasonable?</vt:lpstr>
      <vt:lpstr>Confidence interval</vt:lpstr>
      <vt:lpstr>Confidence interval</vt:lpstr>
      <vt:lpstr>Solve for interval</vt:lpstr>
      <vt:lpstr>Estimate standard deviation</vt:lpstr>
      <vt:lpstr>Back to the example</vt:lpstr>
      <vt:lpstr>What have we learned?</vt:lpstr>
      <vt:lpstr>PowerPoint Presentation</vt:lpstr>
      <vt:lpstr>Density of bone minerals</vt:lpstr>
      <vt:lpstr>Effect sizes</vt:lpstr>
      <vt:lpstr>Normalized effect size</vt:lpstr>
      <vt:lpstr>Confidence intervals</vt:lpstr>
      <vt:lpstr>Putting it together</vt:lpstr>
      <vt:lpstr>PowerPoint Presentation</vt:lpstr>
      <vt:lpstr>PowerPoint Presentation</vt:lpstr>
      <vt:lpstr>Test accuracy of confidence interval</vt:lpstr>
      <vt:lpstr>Test accuracy of confidence interval</vt:lpstr>
      <vt:lpstr>The problem</vt:lpstr>
      <vt:lpstr>The problem</vt:lpstr>
      <vt:lpstr>The problem: estimated variance</vt:lpstr>
      <vt:lpstr>The Student’s t distribution</vt:lpstr>
      <vt:lpstr>t distribution for confidence intervals</vt:lpstr>
      <vt:lpstr>Corrected confidence interval passes test</vt:lpstr>
      <vt:lpstr>What have we learned</vt:lpstr>
      <vt:lpstr>PowerPoint Presentation</vt:lpstr>
      <vt:lpstr>Distribution of the sample variance</vt:lpstr>
      <vt:lpstr>Sample variance is an estimator</vt:lpstr>
      <vt:lpstr>Bootstrap the sample variance</vt:lpstr>
      <vt:lpstr>Bootstrap the sample variance</vt:lpstr>
      <vt:lpstr>Bootstrap with different Ns</vt:lpstr>
      <vt:lpstr>Bootstrap with different Ns</vt:lpstr>
      <vt:lpstr>Bootstrap with different Ns</vt:lpstr>
      <vt:lpstr>Bootstrap with different Ns</vt:lpstr>
      <vt:lpstr>Bootstrap with different Ns</vt:lpstr>
      <vt:lpstr>Shape of distribution changes</vt:lpstr>
      <vt:lpstr>What have we learned?</vt:lpstr>
      <vt:lpstr>Hypothesis tests</vt:lpstr>
      <vt:lpstr>Hypothesis tests</vt:lpstr>
      <vt:lpstr>Hypothesis tests</vt:lpstr>
      <vt:lpstr>The null and alternative models</vt:lpstr>
      <vt:lpstr>Hypothesis tests</vt:lpstr>
      <vt:lpstr>Two kinds of error</vt:lpstr>
      <vt:lpstr>Two kinds of error</vt:lpstr>
      <vt:lpstr>Two kinds of error</vt:lpstr>
      <vt:lpstr>Significance threshold</vt:lpstr>
      <vt:lpstr>Significance level</vt:lpstr>
      <vt:lpstr>What we learned</vt:lpstr>
      <vt:lpstr>PowerPoint Presentation</vt:lpstr>
      <vt:lpstr>What is a confidence interval?</vt:lpstr>
      <vt:lpstr>What is a hypothesis test?</vt:lpstr>
      <vt:lpstr>Do a hypothesis test with confidence interval</vt:lpstr>
      <vt:lpstr>PowerPoint Presentation</vt:lpstr>
      <vt:lpstr>Do a hypothesis test with confidence interval</vt:lpstr>
      <vt:lpstr>Traditional and improved practice</vt:lpstr>
      <vt:lpstr>Traditional and improved practice</vt:lpstr>
      <vt:lpstr>What did we learn</vt:lpstr>
      <vt:lpstr>PowerPoint Presentation</vt:lpstr>
      <vt:lpstr>Issues with type 1/2 error</vt:lpstr>
      <vt:lpstr>p values are dichotomous</vt:lpstr>
      <vt:lpstr>Statistical significance doesn’t measure effect size</vt:lpstr>
      <vt:lpstr>Failure to reach significance</vt:lpstr>
      <vt:lpstr>Comparing significance isn’t significant</vt:lpstr>
      <vt:lpstr>Significance can be cheated</vt:lpstr>
      <vt:lpstr>Significant estimates are biased upwards</vt:lpstr>
      <vt:lpstr>An alternative interpretation</vt:lpstr>
      <vt:lpstr>What we learned</vt:lpstr>
      <vt:lpstr>What to do?</vt:lpstr>
      <vt:lpstr>One-Sample t-Test (Caffeine Reaction Times)</vt:lpstr>
      <vt:lpstr>Paired t-Test (Sleep Study)</vt:lpstr>
      <vt:lpstr>Independent t-Test (Tips by Smoker Status)</vt:lpstr>
      <vt:lpstr>Summary Table Comparing t-Tests</vt:lpstr>
      <vt:lpstr>Interpreting Frequentist p-Values</vt:lpstr>
      <vt:lpstr>Contrast with Bayesian Posterior Difference</vt:lpstr>
      <vt:lpstr>Misinterpretations — Key Points</vt:lpstr>
      <vt:lpstr>Section 3: Common Misinterpretations of the p-Value</vt:lpstr>
      <vt:lpstr>Real-World Examples of Misinterpretations</vt:lpstr>
      <vt:lpstr>How to Avoid p-Value Pitfalls</vt:lpstr>
      <vt:lpstr>Introduction to F-Test for Slope</vt:lpstr>
      <vt:lpstr>Dataset Example: Bikes (Temperature → Rentals)</vt:lpstr>
      <vt:lpstr>Section 4: F-Test for Null Slope</vt:lpstr>
      <vt:lpstr>F-Test Output and Interpretation</vt:lpstr>
      <vt:lpstr>Visual Comparison: F-Test vs. Bayesian Posterior</vt:lpstr>
      <vt:lpstr>Dataset Example: Rugged (GDP vs. Ruggedness, Continent)</vt:lpstr>
      <vt:lpstr>Section 5: Multiple Regression</vt:lpstr>
      <vt:lpstr>When to Use Multiple Regression</vt:lpstr>
      <vt:lpstr>Dataset Example: Bikes (Two Predictors)</vt:lpstr>
      <vt:lpstr>Frequentist Multiple Regression Output</vt:lpstr>
      <vt:lpstr>Bayesian Posterior Comparison</vt:lpstr>
      <vt:lpstr>Summary Slide: Key Takeaways from Lecture 2</vt:lpstr>
      <vt:lpstr>Questions and Discussion</vt:lpstr>
      <vt:lpstr>Section 6: Summary and Discussion</vt:lpstr>
      <vt:lpstr>Next Lecture Preview: ANOVA and Beyond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Opher Donchin</cp:lastModifiedBy>
  <cp:revision>5</cp:revision>
  <dcterms:created xsi:type="dcterms:W3CDTF">2013-01-27T09:14:16Z</dcterms:created>
  <dcterms:modified xsi:type="dcterms:W3CDTF">2025-06-13T17:36:15Z</dcterms:modified>
  <cp:category/>
</cp:coreProperties>
</file>