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513" r:id="rId3"/>
    <p:sldId id="743" r:id="rId4"/>
    <p:sldId id="681" r:id="rId5"/>
    <p:sldId id="319" r:id="rId6"/>
    <p:sldId id="687" r:id="rId7"/>
    <p:sldId id="440" r:id="rId8"/>
    <p:sldId id="688" r:id="rId9"/>
    <p:sldId id="689" r:id="rId10"/>
    <p:sldId id="690" r:id="rId11"/>
    <p:sldId id="691" r:id="rId12"/>
    <p:sldId id="692" r:id="rId13"/>
    <p:sldId id="701" r:id="rId14"/>
    <p:sldId id="702" r:id="rId15"/>
    <p:sldId id="694" r:id="rId16"/>
    <p:sldId id="696" r:id="rId17"/>
    <p:sldId id="697" r:id="rId18"/>
    <p:sldId id="695" r:id="rId19"/>
    <p:sldId id="693" r:id="rId20"/>
    <p:sldId id="741" r:id="rId21"/>
    <p:sldId id="698" r:id="rId22"/>
    <p:sldId id="699" r:id="rId23"/>
    <p:sldId id="700" r:id="rId24"/>
    <p:sldId id="703" r:id="rId25"/>
    <p:sldId id="705" r:id="rId26"/>
    <p:sldId id="707" r:id="rId27"/>
    <p:sldId id="708" r:id="rId28"/>
    <p:sldId id="710" r:id="rId29"/>
    <p:sldId id="711" r:id="rId30"/>
    <p:sldId id="706" r:id="rId31"/>
    <p:sldId id="712" r:id="rId32"/>
    <p:sldId id="740" r:id="rId33"/>
    <p:sldId id="718" r:id="rId34"/>
    <p:sldId id="413" r:id="rId35"/>
    <p:sldId id="723" r:id="rId36"/>
    <p:sldId id="724" r:id="rId37"/>
    <p:sldId id="726" r:id="rId38"/>
    <p:sldId id="739" r:id="rId39"/>
    <p:sldId id="704" r:id="rId40"/>
    <p:sldId id="713" r:id="rId41"/>
    <p:sldId id="715" r:id="rId42"/>
    <p:sldId id="714" r:id="rId43"/>
    <p:sldId id="716" r:id="rId44"/>
    <p:sldId id="717" r:id="rId45"/>
    <p:sldId id="719" r:id="rId46"/>
    <p:sldId id="720" r:id="rId47"/>
    <p:sldId id="738" r:id="rId48"/>
    <p:sldId id="721" r:id="rId49"/>
    <p:sldId id="725" r:id="rId50"/>
    <p:sldId id="727" r:id="rId51"/>
    <p:sldId id="728" r:id="rId52"/>
    <p:sldId id="729" r:id="rId53"/>
    <p:sldId id="730" r:id="rId54"/>
    <p:sldId id="737" r:id="rId55"/>
    <p:sldId id="722" r:id="rId56"/>
    <p:sldId id="731" r:id="rId57"/>
    <p:sldId id="732" r:id="rId58"/>
    <p:sldId id="733" r:id="rId59"/>
    <p:sldId id="734" r:id="rId60"/>
    <p:sldId id="735" r:id="rId61"/>
    <p:sldId id="736" r:id="rId62"/>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2" d="100"/>
          <a:sy n="82" d="100"/>
        </p:scale>
        <p:origin x="67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9CF176CD-15D1-4787-BBAA-B7F61FF9E394}" type="datetimeFigureOut">
              <a:rPr lang="en-GB" smtClean="0"/>
              <a:t>07/05/2025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204755F2-1724-4A9A-9963-AF329A73906F}" type="slidenum">
              <a:rPr lang="en-GB" smtClean="0"/>
              <a:t>‹#›</a:t>
            </a:fld>
            <a:endParaRPr lang="en-GB"/>
          </a:p>
        </p:txBody>
      </p:sp>
    </p:spTree>
    <p:extLst>
      <p:ext uri="{BB962C8B-B14F-4D97-AF65-F5344CB8AC3E}">
        <p14:creationId xmlns:p14="http://schemas.microsoft.com/office/powerpoint/2010/main" val="392479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a:t>Get ready to test your knowledge with a fun and interactive Kahoot quiz. This quiz will challenge your understanding of the topics we've covered and provide an engaging way to review the material. Make sure to have your devices ready and join the game using the provided pin. Let's see who the top scorer will be!</a:t>
            </a:r>
          </a:p>
        </p:txBody>
      </p:sp>
      <p:sp>
        <p:nvSpPr>
          <p:cNvPr id="4" name="Slide Number Placeholder 3"/>
          <p:cNvSpPr>
            <a:spLocks noGrp="1"/>
          </p:cNvSpPr>
          <p:nvPr>
            <p:ph type="sldNum" sz="quarter" idx="5"/>
          </p:nvPr>
        </p:nvSpPr>
        <p:spPr/>
        <p:txBody>
          <a:bodyPr/>
          <a:lstStyle/>
          <a:p>
            <a:fld id="{204755F2-1724-4A9A-9963-AF329A73906F}" type="slidenum">
              <a:rPr lang="en-GB" smtClean="0"/>
              <a:t>3</a:t>
            </a:fld>
            <a:endParaRPr lang="en-GB"/>
          </a:p>
        </p:txBody>
      </p:sp>
    </p:spTree>
    <p:extLst>
      <p:ext uri="{BB962C8B-B14F-4D97-AF65-F5344CB8AC3E}">
        <p14:creationId xmlns:p14="http://schemas.microsoft.com/office/powerpoint/2010/main" val="34617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2BB13-6C3F-4B49-8DC9-C1247F20279C}" type="slidenum">
              <a:rPr lang="he-IL"/>
              <a:pPr/>
              <a:t>7</a:t>
            </a:fld>
            <a:endParaRPr lang="en-US"/>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198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56CA8F5-E68A-4115-9C25-E96C286CB035}" type="datetime1">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47532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D65654-1D4B-4B33-B8CE-F5581D9C13AC}" type="datetime1">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86942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B3557C-D1F8-4213-9381-806C9A51FC91}" type="datetime1">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32565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EAB202B-C763-46C3-A636-9DFD853B4605}" type="datetime1">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72090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1E87C-49EE-449B-BBE1-C8D9F03709E3}" type="datetime1">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5491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72DF79F-283F-4921-8EFE-03DC0706D514}" type="datetime1">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27679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AB6B75B-49C2-4C52-A9AA-29208F1CA2A2}" type="datetime1">
              <a:rPr lang="en-GB" smtClean="0"/>
              <a:t>07/05/2025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02891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338CB34-9D44-4B11-81FA-362E39680C1C}" type="datetime1">
              <a:rPr lang="en-GB" smtClean="0"/>
              <a:t>07/05/2025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298003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EA9AC-502E-4271-B4D2-4510E701B0BB}" type="datetime1">
              <a:rPr lang="en-GB" smtClean="0"/>
              <a:t>07/05/2025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428820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DFC0ED-09ED-410F-BE71-C5A0E5CAF45C}" type="datetime1">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00403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4F426-D937-485B-A737-9052C677CC14}" type="datetime1">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65985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9E2CA-F4BC-40A0-B78C-A9A7478F92E3}" type="datetime1">
              <a:rPr lang="en-GB" smtClean="0"/>
              <a:t>07/05/2025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C7AD3-7C2E-418B-8082-788996B615FB}" type="slidenum">
              <a:rPr lang="en-GB" smtClean="0"/>
              <a:t>‹#›</a:t>
            </a:fld>
            <a:endParaRPr lang="en-GB"/>
          </a:p>
        </p:txBody>
      </p:sp>
    </p:spTree>
    <p:extLst>
      <p:ext uri="{BB962C8B-B14F-4D97-AF65-F5344CB8AC3E}">
        <p14:creationId xmlns:p14="http://schemas.microsoft.com/office/powerpoint/2010/main" val="2655350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4.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10.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4.wmf"/><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23.w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0.bin"/><Relationship Id="rId18" Type="http://schemas.openxmlformats.org/officeDocument/2006/relationships/image" Target="../media/image32.wmf"/><Relationship Id="rId26" Type="http://schemas.openxmlformats.org/officeDocument/2006/relationships/image" Target="../media/image36.wmf"/><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29.wmf"/><Relationship Id="rId17" Type="http://schemas.openxmlformats.org/officeDocument/2006/relationships/oleObject" Target="../embeddings/oleObject22.bin"/><Relationship Id="rId25" Type="http://schemas.openxmlformats.org/officeDocument/2006/relationships/oleObject" Target="../embeddings/oleObject26.bin"/><Relationship Id="rId2" Type="http://schemas.openxmlformats.org/officeDocument/2006/relationships/image" Target="../media/image9.png"/><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slideLayout" Target="../slideLayouts/slideLayout2.xml"/><Relationship Id="rId6" Type="http://schemas.openxmlformats.org/officeDocument/2006/relationships/image" Target="../media/image26.wmf"/><Relationship Id="rId11" Type="http://schemas.openxmlformats.org/officeDocument/2006/relationships/oleObject" Target="../embeddings/oleObject19.bin"/><Relationship Id="rId24" Type="http://schemas.openxmlformats.org/officeDocument/2006/relationships/image" Target="../media/image35.wmf"/><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oleObject" Target="../embeddings/oleObject25.bin"/><Relationship Id="rId10" Type="http://schemas.openxmlformats.org/officeDocument/2006/relationships/image" Target="../media/image28.wmf"/><Relationship Id="rId19" Type="http://schemas.openxmlformats.org/officeDocument/2006/relationships/oleObject" Target="../embeddings/oleObject23.bin"/><Relationship Id="rId4" Type="http://schemas.openxmlformats.org/officeDocument/2006/relationships/image" Target="../media/image25.wmf"/><Relationship Id="rId9" Type="http://schemas.openxmlformats.org/officeDocument/2006/relationships/oleObject" Target="../embeddings/oleObject18.bin"/><Relationship Id="rId14" Type="http://schemas.openxmlformats.org/officeDocument/2006/relationships/image" Target="../media/image30.wmf"/><Relationship Id="rId22"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39.wmf"/><Relationship Id="rId12" Type="http://schemas.openxmlformats.org/officeDocument/2006/relationships/oleObject" Target="../embeddings/oleObject32.bin"/><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oleObject" Target="../embeddings/oleObject29.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0.emf"/><Relationship Id="rId14" Type="http://schemas.openxmlformats.org/officeDocument/2006/relationships/oleObject" Target="../embeddings/oleObject3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37.wmf"/><Relationship Id="rId7" Type="http://schemas.openxmlformats.org/officeDocument/2006/relationships/image" Target="../media/image44.wmf"/><Relationship Id="rId12" Type="http://schemas.openxmlformats.org/officeDocument/2006/relationships/image" Target="../media/image45.png"/><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oleObject" Target="../embeddings/oleObject34.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0.emf"/></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5" Type="http://schemas.openxmlformats.org/officeDocument/2006/relationships/image" Target="../media/image48.wmf"/><Relationship Id="rId4" Type="http://schemas.openxmlformats.org/officeDocument/2006/relationships/oleObject" Target="../embeddings/oleObject36.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7.wmf"/></Relationships>
</file>

<file path=ppt/slides/_rels/slide27.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55.wmf"/><Relationship Id="rId2" Type="http://schemas.openxmlformats.org/officeDocument/2006/relationships/image" Target="../media/image500.png"/><Relationship Id="rId1" Type="http://schemas.openxmlformats.org/officeDocument/2006/relationships/slideLayout" Target="../slideLayouts/slideLayout2.xml"/><Relationship Id="rId6" Type="http://schemas.openxmlformats.org/officeDocument/2006/relationships/image" Target="../media/image52.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1.bin"/></Relationships>
</file>

<file path=ppt/slides/_rels/slide28.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43.bin"/><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44.bin"/><Relationship Id="rId1" Type="http://schemas.openxmlformats.org/officeDocument/2006/relationships/slideLayout" Target="../slideLayouts/slideLayout2.xml"/><Relationship Id="rId6" Type="http://schemas.openxmlformats.org/officeDocument/2006/relationships/oleObject" Target="../embeddings/oleObject46.bin"/><Relationship Id="rId5" Type="http://schemas.openxmlformats.org/officeDocument/2006/relationships/image" Target="../media/image60.wmf"/><Relationship Id="rId4" Type="http://schemas.openxmlformats.org/officeDocument/2006/relationships/oleObject" Target="../embeddings/oleObject45.bin"/><Relationship Id="rId9" Type="http://schemas.openxmlformats.org/officeDocument/2006/relationships/image" Target="../media/image62.wmf"/></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48.bin"/><Relationship Id="rId1" Type="http://schemas.openxmlformats.org/officeDocument/2006/relationships/slideLayout" Target="../slideLayouts/slideLayout5.xml"/><Relationship Id="rId5" Type="http://schemas.openxmlformats.org/officeDocument/2006/relationships/image" Target="../media/image68.wmf"/><Relationship Id="rId4" Type="http://schemas.openxmlformats.org/officeDocument/2006/relationships/oleObject" Target="../embeddings/oleObject4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48.bin"/><Relationship Id="rId1" Type="http://schemas.openxmlformats.org/officeDocument/2006/relationships/slideLayout" Target="../slideLayouts/slideLayout5.xml"/><Relationship Id="rId5" Type="http://schemas.openxmlformats.org/officeDocument/2006/relationships/image" Target="../media/image69.emf"/><Relationship Id="rId4" Type="http://schemas.openxmlformats.org/officeDocument/2006/relationships/oleObject" Target="../embeddings/oleObject50.bin"/></Relationships>
</file>

<file path=ppt/slides/_rels/slide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51.bin"/><Relationship Id="rId1" Type="http://schemas.openxmlformats.org/officeDocument/2006/relationships/slideLayout" Target="../slideLayouts/slideLayout6.xml"/><Relationship Id="rId5" Type="http://schemas.openxmlformats.org/officeDocument/2006/relationships/image" Target="../media/image74.sv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3" Type="http://schemas.openxmlformats.org/officeDocument/2006/relationships/image" Target="../media/image74.svg"/><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6.xml"/><Relationship Id="rId5" Type="http://schemas.openxmlformats.org/officeDocument/2006/relationships/image" Target="../media/image83.svg"/><Relationship Id="rId4" Type="http://schemas.openxmlformats.org/officeDocument/2006/relationships/image" Target="../media/image82.png"/></Relationships>
</file>

<file path=ppt/slides/_rels/slide5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 Id="rId4" Type="http://schemas.openxmlformats.org/officeDocument/2006/relationships/image" Target="../media/image88.svg"/></Relationships>
</file>

<file path=ppt/slides/_rels/slide58.xml.rels><?xml version="1.0" encoding="UTF-8" standalone="yes"?>
<Relationships xmlns="http://schemas.openxmlformats.org/package/2006/relationships"><Relationship Id="rId3" Type="http://schemas.openxmlformats.org/officeDocument/2006/relationships/image" Target="../media/image88.sv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Statistics</a:t>
            </a:r>
            <a:br>
              <a:rPr lang="en-US" dirty="0"/>
            </a:br>
            <a:r>
              <a:rPr lang="en-US" dirty="0"/>
              <a:t>367-1-4361</a:t>
            </a:r>
            <a:br>
              <a:rPr lang="en-US" dirty="0"/>
            </a:br>
            <a:r>
              <a:rPr lang="en-US" dirty="0"/>
              <a:t>Linear Models</a:t>
            </a:r>
            <a:endParaRPr lang="en-GB" dirty="0"/>
          </a:p>
        </p:txBody>
      </p:sp>
      <p:sp>
        <p:nvSpPr>
          <p:cNvPr id="3" name="Subtitle 2"/>
          <p:cNvSpPr>
            <a:spLocks noGrp="1"/>
          </p:cNvSpPr>
          <p:nvPr>
            <p:ph type="subTitle" idx="1"/>
          </p:nvPr>
        </p:nvSpPr>
        <p:spPr/>
        <p:txBody>
          <a:bodyPr>
            <a:normAutofit/>
          </a:bodyPr>
          <a:lstStyle/>
          <a:p>
            <a:r>
              <a:rPr lang="en-US" sz="5400"/>
              <a:t>Opher Donchin</a:t>
            </a:r>
            <a:endParaRPr lang="en-GB" sz="5400"/>
          </a:p>
        </p:txBody>
      </p:sp>
    </p:spTree>
    <p:extLst>
      <p:ext uri="{BB962C8B-B14F-4D97-AF65-F5344CB8AC3E}">
        <p14:creationId xmlns:p14="http://schemas.microsoft.com/office/powerpoint/2010/main" val="2095873694"/>
      </p:ext>
    </p:extLst>
  </p:cSld>
  <p:clrMapOvr>
    <a:masterClrMapping/>
  </p:clrMapOvr>
  <mc:AlternateContent xmlns:mc="http://schemas.openxmlformats.org/markup-compatibility/2006" xmlns:p14="http://schemas.microsoft.com/office/powerpoint/2010/main">
    <mc:Choice Requires="p14">
      <p:transition spd="slow" p14:dur="2000" advTm="8862"/>
    </mc:Choice>
    <mc:Fallback xmlns="">
      <p:transition spd="slow" advTm="88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4329-1E2A-214D-F5C2-A817BD084909}"/>
              </a:ext>
            </a:extLst>
          </p:cNvPr>
          <p:cNvSpPr>
            <a:spLocks noGrp="1"/>
          </p:cNvSpPr>
          <p:nvPr>
            <p:ph type="title"/>
          </p:nvPr>
        </p:nvSpPr>
        <p:spPr/>
        <p:txBody>
          <a:bodyPr/>
          <a:lstStyle/>
          <a:p>
            <a:r>
              <a:rPr lang="en-US" dirty="0"/>
              <a:t>Deterministic variables in </a:t>
            </a:r>
            <a:r>
              <a:rPr lang="en-US" dirty="0" err="1"/>
              <a:t>PyMC</a:t>
            </a:r>
            <a:endParaRPr lang="he-IL" dirty="0"/>
          </a:p>
        </p:txBody>
      </p:sp>
      <p:sp>
        <p:nvSpPr>
          <p:cNvPr id="3" name="Content Placeholder 2">
            <a:extLst>
              <a:ext uri="{FF2B5EF4-FFF2-40B4-BE49-F238E27FC236}">
                <a16:creationId xmlns:a16="http://schemas.microsoft.com/office/drawing/2014/main" id="{5DC4B997-8CB9-B717-48DA-426942731676}"/>
              </a:ext>
            </a:extLst>
          </p:cNvPr>
          <p:cNvSpPr>
            <a:spLocks noGrp="1"/>
          </p:cNvSpPr>
          <p:nvPr>
            <p:ph idx="1"/>
          </p:nvPr>
        </p:nvSpPr>
        <p:spPr>
          <a:xfrm>
            <a:off x="838200" y="1825625"/>
            <a:ext cx="10515600" cy="2343252"/>
          </a:xfrm>
        </p:spPr>
        <p:txBody>
          <a:bodyPr>
            <a:normAutofit lnSpcReduction="10000"/>
          </a:bodyPr>
          <a:lstStyle/>
          <a:p>
            <a:r>
              <a:rPr lang="en-US" dirty="0"/>
              <a:t>Deterministic variables</a:t>
            </a:r>
          </a:p>
          <a:p>
            <a:pPr lvl="1"/>
            <a:r>
              <a:rPr lang="en-US" dirty="0"/>
              <a:t>Get a new value at each MCMC sample</a:t>
            </a:r>
          </a:p>
          <a:p>
            <a:pPr lvl="1"/>
            <a:r>
              <a:rPr lang="en-US" dirty="0"/>
              <a:t>Can have both inputs and outputs</a:t>
            </a:r>
          </a:p>
          <a:p>
            <a:pPr lvl="1"/>
            <a:r>
              <a:rPr lang="en-US" dirty="0"/>
              <a:t>Are in the </a:t>
            </a:r>
            <a:r>
              <a:rPr lang="en-US" dirty="0" err="1"/>
              <a:t>PyTensor</a:t>
            </a:r>
            <a:r>
              <a:rPr lang="en-US" dirty="0"/>
              <a:t> graph</a:t>
            </a:r>
          </a:p>
          <a:p>
            <a:pPr lvl="1"/>
            <a:r>
              <a:rPr lang="en-US" dirty="0"/>
              <a:t>Are sampled in the posterior of the </a:t>
            </a:r>
            <a:r>
              <a:rPr lang="en-US" dirty="0" err="1"/>
              <a:t>InferenceData</a:t>
            </a:r>
            <a:r>
              <a:rPr lang="en-US" dirty="0"/>
              <a:t> object</a:t>
            </a:r>
          </a:p>
          <a:p>
            <a:pPr lvl="2"/>
            <a:r>
              <a:rPr lang="en-US" dirty="0"/>
              <a:t>This is what declaring the variable does</a:t>
            </a:r>
          </a:p>
        </p:txBody>
      </p:sp>
      <p:sp>
        <p:nvSpPr>
          <p:cNvPr id="5" name="TextBox 4">
            <a:extLst>
              <a:ext uri="{FF2B5EF4-FFF2-40B4-BE49-F238E27FC236}">
                <a16:creationId xmlns:a16="http://schemas.microsoft.com/office/drawing/2014/main" id="{755FB21A-C414-3EA4-25A1-AFD1AC32BC85}"/>
              </a:ext>
            </a:extLst>
          </p:cNvPr>
          <p:cNvSpPr txBox="1"/>
          <p:nvPr/>
        </p:nvSpPr>
        <p:spPr>
          <a:xfrm>
            <a:off x="540773" y="4728919"/>
            <a:ext cx="9045677" cy="584775"/>
          </a:xfrm>
          <a:prstGeom prst="rect">
            <a:avLst/>
          </a:prstGeom>
          <a:noFill/>
        </p:spPr>
        <p:txBody>
          <a:bodyPr wrap="square">
            <a:spAutoFit/>
          </a:bodyPr>
          <a:lstStyle/>
          <a:p>
            <a:pPr>
              <a:buNone/>
            </a:pPr>
            <a:r>
              <a:rPr lang="el-GR" sz="1600" b="0" dirty="0">
                <a:solidFill>
                  <a:srgbClr val="7A3E9D"/>
                </a:solidFill>
                <a:effectLst/>
                <a:latin typeface="Consolas" panose="020B0609020204030204" pitchFamily="49" charset="0"/>
              </a:rPr>
              <a:t>μ</a:t>
            </a:r>
            <a:r>
              <a:rPr lang="el-GR" sz="1600" b="0" dirty="0">
                <a:solidFill>
                  <a:srgbClr val="333333"/>
                </a:solidFill>
                <a:effectLst/>
                <a:latin typeface="Consolas" panose="020B0609020204030204" pitchFamily="49" charset="0"/>
              </a:rPr>
              <a:t> </a:t>
            </a:r>
            <a:r>
              <a:rPr lang="el-GR" sz="1600" b="0" dirty="0">
                <a:solidFill>
                  <a:srgbClr val="777777"/>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n-US" sz="1600" b="1" dirty="0" err="1">
                <a:solidFill>
                  <a:srgbClr val="7A3E9D"/>
                </a:solidFill>
                <a:effectLst/>
                <a:latin typeface="Consolas" panose="020B0609020204030204" pitchFamily="49" charset="0"/>
              </a:rPr>
              <a:t>pm</a:t>
            </a:r>
            <a:r>
              <a:rPr lang="en-US" sz="1600" b="0" dirty="0" err="1">
                <a:solidFill>
                  <a:srgbClr val="777777"/>
                </a:solidFill>
                <a:effectLst/>
                <a:latin typeface="Consolas" panose="020B0609020204030204" pitchFamily="49" charset="0"/>
              </a:rPr>
              <a:t>.</a:t>
            </a:r>
            <a:r>
              <a:rPr lang="en-US" sz="1600" b="1" dirty="0" err="1">
                <a:solidFill>
                  <a:srgbClr val="AA3731"/>
                </a:solidFill>
                <a:effectLst/>
                <a:latin typeface="Consolas" panose="020B0609020204030204" pitchFamily="49" charset="0"/>
              </a:rPr>
              <a:t>Deterministic</a:t>
            </a:r>
            <a:r>
              <a:rPr lang="en-US" sz="1600" b="0" dirty="0">
                <a:solidFill>
                  <a:srgbClr val="777777"/>
                </a:solidFill>
                <a:effectLst/>
                <a:latin typeface="Consolas" panose="020B0609020204030204" pitchFamily="49" charset="0"/>
              </a:rPr>
              <a:t>("</a:t>
            </a:r>
            <a:r>
              <a:rPr lang="el-GR" sz="1600" b="0" dirty="0">
                <a:solidFill>
                  <a:srgbClr val="448C27"/>
                </a:solidFill>
                <a:effectLst/>
                <a:latin typeface="Consolas" panose="020B0609020204030204" pitchFamily="49" charset="0"/>
              </a:rPr>
              <a:t>μ</a:t>
            </a:r>
            <a:r>
              <a:rPr lang="el-GR" sz="1600" b="0" dirty="0">
                <a:solidFill>
                  <a:srgbClr val="777777"/>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l-GR" sz="1600" b="0" dirty="0">
                <a:solidFill>
                  <a:srgbClr val="7A3E9D"/>
                </a:solidFill>
                <a:effectLst/>
                <a:latin typeface="Consolas" panose="020B0609020204030204" pitchFamily="49" charset="0"/>
              </a:rPr>
              <a:t>β0</a:t>
            </a:r>
            <a:r>
              <a:rPr lang="el-GR" sz="1600" b="0" dirty="0">
                <a:solidFill>
                  <a:srgbClr val="333333"/>
                </a:solidFill>
                <a:effectLst/>
                <a:latin typeface="Consolas" panose="020B0609020204030204" pitchFamily="49" charset="0"/>
              </a:rPr>
              <a:t> </a:t>
            </a:r>
            <a:r>
              <a:rPr lang="el-GR" sz="1600" b="1" dirty="0">
                <a:solidFill>
                  <a:srgbClr val="AA3731"/>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l-GR" sz="1600" b="0" dirty="0">
                <a:solidFill>
                  <a:srgbClr val="7A3E9D"/>
                </a:solidFill>
                <a:effectLst/>
                <a:latin typeface="Consolas" panose="020B0609020204030204" pitchFamily="49" charset="0"/>
              </a:rPr>
              <a:t>β1</a:t>
            </a:r>
            <a:r>
              <a:rPr lang="el-GR" sz="1600" b="0" dirty="0">
                <a:solidFill>
                  <a:srgbClr val="333333"/>
                </a:solidFill>
                <a:effectLst/>
                <a:latin typeface="Consolas" panose="020B0609020204030204" pitchFamily="49" charset="0"/>
              </a:rPr>
              <a:t> </a:t>
            </a:r>
            <a:r>
              <a:rPr lang="el-GR" sz="1600" b="1" dirty="0">
                <a:solidFill>
                  <a:srgbClr val="AA3731"/>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n-US" sz="1600" b="0" dirty="0" err="1">
                <a:solidFill>
                  <a:srgbClr val="7A3E9D"/>
                </a:solidFill>
                <a:effectLst/>
                <a:latin typeface="Consolas" panose="020B0609020204030204" pitchFamily="49" charset="0"/>
              </a:rPr>
              <a:t>bikes</a:t>
            </a:r>
            <a:r>
              <a:rPr lang="en-US" sz="1600" b="0" dirty="0" err="1">
                <a:solidFill>
                  <a:srgbClr val="777777"/>
                </a:solidFill>
                <a:effectLst/>
                <a:latin typeface="Consolas" panose="020B0609020204030204" pitchFamily="49" charset="0"/>
              </a:rPr>
              <a:t>.</a:t>
            </a:r>
            <a:r>
              <a:rPr lang="en-US" sz="1600" b="0" dirty="0" err="1">
                <a:solidFill>
                  <a:srgbClr val="333333"/>
                </a:solidFill>
                <a:effectLst/>
                <a:latin typeface="Consolas" panose="020B0609020204030204" pitchFamily="49" charset="0"/>
              </a:rPr>
              <a:t>temperature</a:t>
            </a:r>
            <a:r>
              <a:rPr lang="en-US" sz="1600" b="0" dirty="0">
                <a:solidFill>
                  <a:srgbClr val="777777"/>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a:p>
            <a:r>
              <a:rPr lang="en-US" sz="1600" b="0" dirty="0" err="1">
                <a:solidFill>
                  <a:srgbClr val="7A3E9D"/>
                </a:solidFill>
                <a:effectLst/>
                <a:latin typeface="Consolas" panose="020B0609020204030204" pitchFamily="49" charset="0"/>
              </a:rPr>
              <a:t>y_pred</a:t>
            </a:r>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1" dirty="0" err="1">
                <a:solidFill>
                  <a:srgbClr val="7A3E9D"/>
                </a:solidFill>
                <a:effectLst/>
                <a:latin typeface="Consolas" panose="020B0609020204030204" pitchFamily="49" charset="0"/>
              </a:rPr>
              <a:t>pm</a:t>
            </a:r>
            <a:r>
              <a:rPr lang="en-US" sz="1600" b="0" dirty="0" err="1">
                <a:solidFill>
                  <a:srgbClr val="777777"/>
                </a:solidFill>
                <a:effectLst/>
                <a:latin typeface="Consolas" panose="020B0609020204030204" pitchFamily="49" charset="0"/>
              </a:rPr>
              <a:t>.</a:t>
            </a:r>
            <a:r>
              <a:rPr lang="en-US" sz="1600" b="1" dirty="0" err="1">
                <a:solidFill>
                  <a:srgbClr val="7A3E9D"/>
                </a:solidFill>
                <a:effectLst/>
                <a:latin typeface="Consolas" panose="020B0609020204030204" pitchFamily="49" charset="0"/>
              </a:rPr>
              <a:t>Normal</a:t>
            </a:r>
            <a:r>
              <a:rPr lang="en-US" sz="1600" b="0" dirty="0">
                <a:solidFill>
                  <a:srgbClr val="777777"/>
                </a:solidFill>
                <a:effectLst/>
                <a:latin typeface="Consolas" panose="020B0609020204030204" pitchFamily="49" charset="0"/>
              </a:rPr>
              <a:t>("</a:t>
            </a:r>
            <a:r>
              <a:rPr lang="en-US" sz="1600" b="0" dirty="0" err="1">
                <a:solidFill>
                  <a:srgbClr val="448C27"/>
                </a:solidFill>
                <a:effectLst/>
                <a:latin typeface="Consolas" panose="020B0609020204030204" pitchFamily="49" charset="0"/>
              </a:rPr>
              <a:t>y_pred</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7A3E9D"/>
                </a:solidFill>
                <a:effectLst/>
                <a:latin typeface="Consolas" panose="020B0609020204030204" pitchFamily="49" charset="0"/>
              </a:rPr>
              <a:t>mu</a:t>
            </a:r>
            <a:r>
              <a:rPr lang="en-US" sz="1600" b="0" dirty="0">
                <a:solidFill>
                  <a:srgbClr val="777777"/>
                </a:solidFill>
                <a:effectLst/>
                <a:latin typeface="Consolas" panose="020B0609020204030204" pitchFamily="49" charset="0"/>
              </a:rPr>
              <a:t>=</a:t>
            </a:r>
            <a:r>
              <a:rPr lang="el-GR" sz="1600" b="0" dirty="0">
                <a:solidFill>
                  <a:srgbClr val="7A3E9D"/>
                </a:solidFill>
                <a:effectLst/>
                <a:latin typeface="Consolas" panose="020B0609020204030204" pitchFamily="49" charset="0"/>
              </a:rPr>
              <a:t>μ</a:t>
            </a:r>
            <a:r>
              <a:rPr lang="el-GR" sz="1600" b="0" dirty="0">
                <a:solidFill>
                  <a:srgbClr val="777777"/>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n-US" sz="1600" b="0" dirty="0">
                <a:solidFill>
                  <a:srgbClr val="7A3E9D"/>
                </a:solidFill>
                <a:effectLst/>
                <a:latin typeface="Consolas" panose="020B0609020204030204" pitchFamily="49" charset="0"/>
              </a:rPr>
              <a:t>sigma</a:t>
            </a:r>
            <a:r>
              <a:rPr lang="en-US" sz="1600" b="0" dirty="0">
                <a:solidFill>
                  <a:srgbClr val="777777"/>
                </a:solidFill>
                <a:effectLst/>
                <a:latin typeface="Consolas" panose="020B0609020204030204" pitchFamily="49" charset="0"/>
              </a:rPr>
              <a:t>=</a:t>
            </a:r>
            <a:r>
              <a:rPr lang="el-GR" sz="1600" b="0" dirty="0">
                <a:solidFill>
                  <a:srgbClr val="7A3E9D"/>
                </a:solidFill>
                <a:effectLst/>
                <a:latin typeface="Consolas" panose="020B0609020204030204" pitchFamily="49" charset="0"/>
              </a:rPr>
              <a:t>σ</a:t>
            </a:r>
            <a:r>
              <a:rPr lang="el-GR" sz="1600" b="0" dirty="0">
                <a:solidFill>
                  <a:srgbClr val="777777"/>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n-US" sz="1600" b="0" dirty="0">
                <a:solidFill>
                  <a:srgbClr val="7A3E9D"/>
                </a:solidFill>
                <a:effectLst/>
                <a:latin typeface="Consolas" panose="020B0609020204030204" pitchFamily="49" charset="0"/>
              </a:rPr>
              <a:t>observed</a:t>
            </a:r>
            <a:r>
              <a:rPr lang="en-US" sz="1600" b="0" dirty="0">
                <a:solidFill>
                  <a:srgbClr val="777777"/>
                </a:solidFill>
                <a:effectLst/>
                <a:latin typeface="Consolas" panose="020B0609020204030204" pitchFamily="49" charset="0"/>
              </a:rPr>
              <a:t>=</a:t>
            </a:r>
            <a:r>
              <a:rPr lang="en-US" sz="1600" b="0" dirty="0" err="1">
                <a:solidFill>
                  <a:srgbClr val="7A3E9D"/>
                </a:solidFill>
                <a:effectLst/>
                <a:latin typeface="Consolas" panose="020B0609020204030204" pitchFamily="49" charset="0"/>
              </a:rPr>
              <a:t>bikes</a:t>
            </a:r>
            <a:r>
              <a:rPr lang="en-US" sz="1600" b="0" dirty="0" err="1">
                <a:solidFill>
                  <a:srgbClr val="777777"/>
                </a:solidFill>
                <a:effectLst/>
                <a:latin typeface="Consolas" panose="020B0609020204030204" pitchFamily="49" charset="0"/>
              </a:rPr>
              <a:t>.</a:t>
            </a:r>
            <a:r>
              <a:rPr lang="en-US" sz="1600" b="0" dirty="0" err="1">
                <a:solidFill>
                  <a:srgbClr val="333333"/>
                </a:solidFill>
                <a:effectLst/>
                <a:latin typeface="Consolas" panose="020B0609020204030204" pitchFamily="49" charset="0"/>
              </a:rPr>
              <a:t>rented</a:t>
            </a:r>
            <a:r>
              <a:rPr lang="en-US" sz="1600" b="0" dirty="0">
                <a:solidFill>
                  <a:srgbClr val="777777"/>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p:txBody>
      </p:sp>
      <p:sp>
        <p:nvSpPr>
          <p:cNvPr id="6" name="TextBox 5">
            <a:extLst>
              <a:ext uri="{FF2B5EF4-FFF2-40B4-BE49-F238E27FC236}">
                <a16:creationId xmlns:a16="http://schemas.microsoft.com/office/drawing/2014/main" id="{A98B2FD8-3AD6-496B-C6C0-4986075088C5}"/>
              </a:ext>
            </a:extLst>
          </p:cNvPr>
          <p:cNvSpPr txBox="1"/>
          <p:nvPr/>
        </p:nvSpPr>
        <p:spPr>
          <a:xfrm>
            <a:off x="540772" y="5727125"/>
            <a:ext cx="9045677" cy="584775"/>
          </a:xfrm>
          <a:prstGeom prst="rect">
            <a:avLst/>
          </a:prstGeom>
          <a:noFill/>
        </p:spPr>
        <p:txBody>
          <a:bodyPr wrap="square">
            <a:spAutoFit/>
          </a:bodyPr>
          <a:lstStyle/>
          <a:p>
            <a:pPr>
              <a:buNone/>
            </a:pPr>
            <a:r>
              <a:rPr lang="el-GR" sz="1600" b="0" dirty="0">
                <a:solidFill>
                  <a:srgbClr val="7A3E9D"/>
                </a:solidFill>
                <a:effectLst/>
                <a:latin typeface="Consolas" panose="020B0609020204030204" pitchFamily="49" charset="0"/>
              </a:rPr>
              <a:t>μ</a:t>
            </a:r>
            <a:r>
              <a:rPr lang="el-GR" sz="1600" b="0" dirty="0">
                <a:solidFill>
                  <a:srgbClr val="333333"/>
                </a:solidFill>
                <a:effectLst/>
                <a:latin typeface="Consolas" panose="020B0609020204030204" pitchFamily="49" charset="0"/>
              </a:rPr>
              <a:t> </a:t>
            </a:r>
            <a:r>
              <a:rPr lang="el-GR" sz="1600" b="0" dirty="0">
                <a:solidFill>
                  <a:srgbClr val="777777"/>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l-GR" sz="1600" b="0" dirty="0">
                <a:solidFill>
                  <a:srgbClr val="7A3E9D"/>
                </a:solidFill>
                <a:effectLst/>
                <a:latin typeface="Consolas" panose="020B0609020204030204" pitchFamily="49" charset="0"/>
              </a:rPr>
              <a:t>β0</a:t>
            </a:r>
            <a:r>
              <a:rPr lang="el-GR" sz="1600" b="0" dirty="0">
                <a:solidFill>
                  <a:srgbClr val="333333"/>
                </a:solidFill>
                <a:effectLst/>
                <a:latin typeface="Consolas" panose="020B0609020204030204" pitchFamily="49" charset="0"/>
              </a:rPr>
              <a:t> </a:t>
            </a:r>
            <a:r>
              <a:rPr lang="el-GR" sz="1600" b="1" dirty="0">
                <a:solidFill>
                  <a:srgbClr val="AA3731"/>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l-GR" sz="1600" b="0" dirty="0">
                <a:solidFill>
                  <a:srgbClr val="7A3E9D"/>
                </a:solidFill>
                <a:effectLst/>
                <a:latin typeface="Consolas" panose="020B0609020204030204" pitchFamily="49" charset="0"/>
              </a:rPr>
              <a:t>β1</a:t>
            </a:r>
            <a:r>
              <a:rPr lang="el-GR" sz="1600" b="0" dirty="0">
                <a:solidFill>
                  <a:srgbClr val="333333"/>
                </a:solidFill>
                <a:effectLst/>
                <a:latin typeface="Consolas" panose="020B0609020204030204" pitchFamily="49" charset="0"/>
              </a:rPr>
              <a:t> </a:t>
            </a:r>
            <a:r>
              <a:rPr lang="el-GR" sz="1600" b="1" dirty="0">
                <a:solidFill>
                  <a:srgbClr val="AA3731"/>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n-US" sz="1600" b="0" dirty="0" err="1">
                <a:solidFill>
                  <a:srgbClr val="7A3E9D"/>
                </a:solidFill>
                <a:effectLst/>
                <a:latin typeface="Consolas" panose="020B0609020204030204" pitchFamily="49" charset="0"/>
              </a:rPr>
              <a:t>bikes</a:t>
            </a:r>
            <a:r>
              <a:rPr lang="en-US" sz="1600" b="0" dirty="0" err="1">
                <a:solidFill>
                  <a:srgbClr val="777777"/>
                </a:solidFill>
                <a:effectLst/>
                <a:latin typeface="Consolas" panose="020B0609020204030204" pitchFamily="49" charset="0"/>
              </a:rPr>
              <a:t>.</a:t>
            </a:r>
            <a:r>
              <a:rPr lang="en-US" sz="1600" b="0" dirty="0" err="1">
                <a:solidFill>
                  <a:srgbClr val="333333"/>
                </a:solidFill>
                <a:effectLst/>
                <a:latin typeface="Consolas" panose="020B0609020204030204" pitchFamily="49" charset="0"/>
              </a:rPr>
              <a:t>temperature</a:t>
            </a:r>
            <a:endParaRPr lang="en-US" sz="1600" b="0" dirty="0">
              <a:solidFill>
                <a:srgbClr val="333333"/>
              </a:solidFill>
              <a:effectLst/>
              <a:latin typeface="Consolas" panose="020B0609020204030204" pitchFamily="49" charset="0"/>
            </a:endParaRPr>
          </a:p>
          <a:p>
            <a:r>
              <a:rPr lang="en-US" sz="1600" b="0" dirty="0" err="1">
                <a:solidFill>
                  <a:srgbClr val="7A3E9D"/>
                </a:solidFill>
                <a:effectLst/>
                <a:latin typeface="Consolas" panose="020B0609020204030204" pitchFamily="49" charset="0"/>
              </a:rPr>
              <a:t>y_pred</a:t>
            </a:r>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1" dirty="0" err="1">
                <a:solidFill>
                  <a:srgbClr val="7A3E9D"/>
                </a:solidFill>
                <a:effectLst/>
                <a:latin typeface="Consolas" panose="020B0609020204030204" pitchFamily="49" charset="0"/>
              </a:rPr>
              <a:t>pm</a:t>
            </a:r>
            <a:r>
              <a:rPr lang="en-US" sz="1600" b="0" dirty="0" err="1">
                <a:solidFill>
                  <a:srgbClr val="777777"/>
                </a:solidFill>
                <a:effectLst/>
                <a:latin typeface="Consolas" panose="020B0609020204030204" pitchFamily="49" charset="0"/>
              </a:rPr>
              <a:t>.</a:t>
            </a:r>
            <a:r>
              <a:rPr lang="en-US" sz="1600" b="1" dirty="0" err="1">
                <a:solidFill>
                  <a:srgbClr val="7A3E9D"/>
                </a:solidFill>
                <a:effectLst/>
                <a:latin typeface="Consolas" panose="020B0609020204030204" pitchFamily="49" charset="0"/>
              </a:rPr>
              <a:t>Normal</a:t>
            </a:r>
            <a:r>
              <a:rPr lang="en-US" sz="1600" b="0" dirty="0">
                <a:solidFill>
                  <a:srgbClr val="777777"/>
                </a:solidFill>
                <a:effectLst/>
                <a:latin typeface="Consolas" panose="020B0609020204030204" pitchFamily="49" charset="0"/>
              </a:rPr>
              <a:t>("</a:t>
            </a:r>
            <a:r>
              <a:rPr lang="en-US" sz="1600" b="0" dirty="0" err="1">
                <a:solidFill>
                  <a:srgbClr val="448C27"/>
                </a:solidFill>
                <a:effectLst/>
                <a:latin typeface="Consolas" panose="020B0609020204030204" pitchFamily="49" charset="0"/>
              </a:rPr>
              <a:t>y_pred</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0" dirty="0">
                <a:solidFill>
                  <a:srgbClr val="7A3E9D"/>
                </a:solidFill>
                <a:effectLst/>
                <a:latin typeface="Consolas" panose="020B0609020204030204" pitchFamily="49" charset="0"/>
              </a:rPr>
              <a:t>mu</a:t>
            </a:r>
            <a:r>
              <a:rPr lang="en-US" sz="1600" b="0" dirty="0">
                <a:solidFill>
                  <a:srgbClr val="777777"/>
                </a:solidFill>
                <a:effectLst/>
                <a:latin typeface="Consolas" panose="020B0609020204030204" pitchFamily="49" charset="0"/>
              </a:rPr>
              <a:t>=</a:t>
            </a:r>
            <a:r>
              <a:rPr lang="el-GR" sz="1600" b="0" dirty="0">
                <a:solidFill>
                  <a:srgbClr val="7A3E9D"/>
                </a:solidFill>
                <a:effectLst/>
                <a:latin typeface="Consolas" panose="020B0609020204030204" pitchFamily="49" charset="0"/>
              </a:rPr>
              <a:t>μ</a:t>
            </a:r>
            <a:r>
              <a:rPr lang="el-GR" sz="1600" b="0" dirty="0">
                <a:solidFill>
                  <a:srgbClr val="777777"/>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n-US" sz="1600" b="0" dirty="0">
                <a:solidFill>
                  <a:srgbClr val="7A3E9D"/>
                </a:solidFill>
                <a:effectLst/>
                <a:latin typeface="Consolas" panose="020B0609020204030204" pitchFamily="49" charset="0"/>
              </a:rPr>
              <a:t>sigma</a:t>
            </a:r>
            <a:r>
              <a:rPr lang="en-US" sz="1600" b="0" dirty="0">
                <a:solidFill>
                  <a:srgbClr val="777777"/>
                </a:solidFill>
                <a:effectLst/>
                <a:latin typeface="Consolas" panose="020B0609020204030204" pitchFamily="49" charset="0"/>
              </a:rPr>
              <a:t>=</a:t>
            </a:r>
            <a:r>
              <a:rPr lang="el-GR" sz="1600" b="0" dirty="0">
                <a:solidFill>
                  <a:srgbClr val="7A3E9D"/>
                </a:solidFill>
                <a:effectLst/>
                <a:latin typeface="Consolas" panose="020B0609020204030204" pitchFamily="49" charset="0"/>
              </a:rPr>
              <a:t>σ</a:t>
            </a:r>
            <a:r>
              <a:rPr lang="el-GR" sz="1600" b="0" dirty="0">
                <a:solidFill>
                  <a:srgbClr val="777777"/>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n-US" sz="1600" b="0" dirty="0">
                <a:solidFill>
                  <a:srgbClr val="7A3E9D"/>
                </a:solidFill>
                <a:effectLst/>
                <a:latin typeface="Consolas" panose="020B0609020204030204" pitchFamily="49" charset="0"/>
              </a:rPr>
              <a:t>observed</a:t>
            </a:r>
            <a:r>
              <a:rPr lang="en-US" sz="1600" b="0" dirty="0">
                <a:solidFill>
                  <a:srgbClr val="777777"/>
                </a:solidFill>
                <a:effectLst/>
                <a:latin typeface="Consolas" panose="020B0609020204030204" pitchFamily="49" charset="0"/>
              </a:rPr>
              <a:t>=</a:t>
            </a:r>
            <a:r>
              <a:rPr lang="en-US" sz="1600" b="0" dirty="0" err="1">
                <a:solidFill>
                  <a:srgbClr val="7A3E9D"/>
                </a:solidFill>
                <a:effectLst/>
                <a:latin typeface="Consolas" panose="020B0609020204030204" pitchFamily="49" charset="0"/>
              </a:rPr>
              <a:t>bikes</a:t>
            </a:r>
            <a:r>
              <a:rPr lang="en-US" sz="1600" b="0" dirty="0" err="1">
                <a:solidFill>
                  <a:srgbClr val="777777"/>
                </a:solidFill>
                <a:effectLst/>
                <a:latin typeface="Consolas" panose="020B0609020204030204" pitchFamily="49" charset="0"/>
              </a:rPr>
              <a:t>.</a:t>
            </a:r>
            <a:r>
              <a:rPr lang="en-US" sz="1600" b="0" dirty="0" err="1">
                <a:solidFill>
                  <a:srgbClr val="333333"/>
                </a:solidFill>
                <a:effectLst/>
                <a:latin typeface="Consolas" panose="020B0609020204030204" pitchFamily="49" charset="0"/>
              </a:rPr>
              <a:t>rented</a:t>
            </a:r>
            <a:r>
              <a:rPr lang="en-US" sz="1600" b="0" dirty="0">
                <a:solidFill>
                  <a:srgbClr val="777777"/>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0FE56C0-A2EC-AF45-2DE3-4748CA0D7856}"/>
              </a:ext>
            </a:extLst>
          </p:cNvPr>
          <p:cNvSpPr txBox="1"/>
          <p:nvPr/>
        </p:nvSpPr>
        <p:spPr>
          <a:xfrm>
            <a:off x="540772" y="4394003"/>
            <a:ext cx="3754682" cy="369332"/>
          </a:xfrm>
          <a:prstGeom prst="rect">
            <a:avLst/>
          </a:prstGeom>
          <a:noFill/>
        </p:spPr>
        <p:txBody>
          <a:bodyPr wrap="none" rtlCol="1">
            <a:spAutoFit/>
          </a:bodyPr>
          <a:lstStyle/>
          <a:p>
            <a:r>
              <a:rPr lang="en-US" dirty="0"/>
              <a:t>With a declared deterministic variable</a:t>
            </a:r>
            <a:endParaRPr lang="he-IL" dirty="0"/>
          </a:p>
        </p:txBody>
      </p:sp>
      <p:sp>
        <p:nvSpPr>
          <p:cNvPr id="9" name="TextBox 8">
            <a:extLst>
              <a:ext uri="{FF2B5EF4-FFF2-40B4-BE49-F238E27FC236}">
                <a16:creationId xmlns:a16="http://schemas.microsoft.com/office/drawing/2014/main" id="{54A53278-684E-C3CB-BEAD-A495C6C46877}"/>
              </a:ext>
            </a:extLst>
          </p:cNvPr>
          <p:cNvSpPr txBox="1"/>
          <p:nvPr/>
        </p:nvSpPr>
        <p:spPr>
          <a:xfrm>
            <a:off x="540772" y="5463944"/>
            <a:ext cx="4075283" cy="369332"/>
          </a:xfrm>
          <a:prstGeom prst="rect">
            <a:avLst/>
          </a:prstGeom>
          <a:noFill/>
        </p:spPr>
        <p:txBody>
          <a:bodyPr wrap="none" rtlCol="1">
            <a:spAutoFit/>
          </a:bodyPr>
          <a:lstStyle/>
          <a:p>
            <a:r>
              <a:rPr lang="en-US" dirty="0"/>
              <a:t>Without a declared deterministic variable</a:t>
            </a:r>
            <a:endParaRPr lang="he-IL" dirty="0"/>
          </a:p>
        </p:txBody>
      </p:sp>
      <p:sp>
        <p:nvSpPr>
          <p:cNvPr id="4" name="Slide Number Placeholder 3">
            <a:extLst>
              <a:ext uri="{FF2B5EF4-FFF2-40B4-BE49-F238E27FC236}">
                <a16:creationId xmlns:a16="http://schemas.microsoft.com/office/drawing/2014/main" id="{7A2B9F2C-B92F-4ECC-998C-5659EAF858F1}"/>
              </a:ext>
            </a:extLst>
          </p:cNvPr>
          <p:cNvSpPr>
            <a:spLocks noGrp="1"/>
          </p:cNvSpPr>
          <p:nvPr>
            <p:ph type="sldNum" sz="quarter" idx="12"/>
          </p:nvPr>
        </p:nvSpPr>
        <p:spPr/>
        <p:txBody>
          <a:bodyPr/>
          <a:lstStyle/>
          <a:p>
            <a:fld id="{E0DC7AD3-7C2E-418B-8082-788996B615FB}" type="slidenum">
              <a:rPr lang="en-GB" smtClean="0"/>
              <a:t>10</a:t>
            </a:fld>
            <a:endParaRPr lang="en-GB"/>
          </a:p>
        </p:txBody>
      </p:sp>
    </p:spTree>
    <p:extLst>
      <p:ext uri="{BB962C8B-B14F-4D97-AF65-F5344CB8AC3E}">
        <p14:creationId xmlns:p14="http://schemas.microsoft.com/office/powerpoint/2010/main" val="189711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1E25-4864-330D-7243-7D93C610A563}"/>
              </a:ext>
            </a:extLst>
          </p:cNvPr>
          <p:cNvSpPr>
            <a:spLocks noGrp="1"/>
          </p:cNvSpPr>
          <p:nvPr>
            <p:ph type="title"/>
          </p:nvPr>
        </p:nvSpPr>
        <p:spPr/>
        <p:txBody>
          <a:bodyPr/>
          <a:lstStyle/>
          <a:p>
            <a:r>
              <a:rPr lang="en-US" dirty="0"/>
              <a:t>The deterministic variable in the </a:t>
            </a:r>
            <a:r>
              <a:rPr lang="en-US" dirty="0" err="1"/>
              <a:t>idata</a:t>
            </a:r>
            <a:r>
              <a:rPr lang="en-US" dirty="0"/>
              <a:t> </a:t>
            </a:r>
            <a:endParaRPr lang="he-IL" dirty="0"/>
          </a:p>
        </p:txBody>
      </p:sp>
      <p:sp>
        <p:nvSpPr>
          <p:cNvPr id="3" name="Content Placeholder 2">
            <a:extLst>
              <a:ext uri="{FF2B5EF4-FFF2-40B4-BE49-F238E27FC236}">
                <a16:creationId xmlns:a16="http://schemas.microsoft.com/office/drawing/2014/main" id="{5AD98E70-108A-7D34-96B6-643F15CB0D52}"/>
              </a:ext>
            </a:extLst>
          </p:cNvPr>
          <p:cNvSpPr>
            <a:spLocks noGrp="1"/>
          </p:cNvSpPr>
          <p:nvPr>
            <p:ph idx="1"/>
          </p:nvPr>
        </p:nvSpPr>
        <p:spPr>
          <a:xfrm>
            <a:off x="838200" y="1825626"/>
            <a:ext cx="10515600" cy="730762"/>
          </a:xfrm>
        </p:spPr>
        <p:txBody>
          <a:bodyPr>
            <a:normAutofit fontScale="77500" lnSpcReduction="20000"/>
          </a:bodyPr>
          <a:lstStyle/>
          <a:p>
            <a:r>
              <a:rPr lang="en-US" dirty="0"/>
              <a:t>This can be a large object</a:t>
            </a:r>
          </a:p>
          <a:p>
            <a:r>
              <a:rPr lang="en-US" dirty="0"/>
              <a:t>Which can be recalculated if necessary</a:t>
            </a:r>
            <a:endParaRPr lang="he-IL" dirty="0"/>
          </a:p>
        </p:txBody>
      </p:sp>
      <p:pic>
        <p:nvPicPr>
          <p:cNvPr id="4" name="Picture 3">
            <a:extLst>
              <a:ext uri="{FF2B5EF4-FFF2-40B4-BE49-F238E27FC236}">
                <a16:creationId xmlns:a16="http://schemas.microsoft.com/office/drawing/2014/main" id="{747390CB-14C9-4167-99E8-6E17A05C2936}"/>
              </a:ext>
            </a:extLst>
          </p:cNvPr>
          <p:cNvPicPr>
            <a:picLocks noChangeAspect="1"/>
          </p:cNvPicPr>
          <p:nvPr/>
        </p:nvPicPr>
        <p:blipFill>
          <a:blip r:embed="rId2"/>
          <a:stretch>
            <a:fillRect/>
          </a:stretch>
        </p:blipFill>
        <p:spPr>
          <a:xfrm>
            <a:off x="2129164" y="2691326"/>
            <a:ext cx="7755288" cy="3943686"/>
          </a:xfrm>
          <a:prstGeom prst="rect">
            <a:avLst/>
          </a:prstGeom>
        </p:spPr>
      </p:pic>
      <p:sp>
        <p:nvSpPr>
          <p:cNvPr id="5" name="Slide Number Placeholder 4">
            <a:extLst>
              <a:ext uri="{FF2B5EF4-FFF2-40B4-BE49-F238E27FC236}">
                <a16:creationId xmlns:a16="http://schemas.microsoft.com/office/drawing/2014/main" id="{A1E026EB-9F58-98DB-5AA2-A60EC65977DA}"/>
              </a:ext>
            </a:extLst>
          </p:cNvPr>
          <p:cNvSpPr>
            <a:spLocks noGrp="1"/>
          </p:cNvSpPr>
          <p:nvPr>
            <p:ph type="sldNum" sz="quarter" idx="12"/>
          </p:nvPr>
        </p:nvSpPr>
        <p:spPr/>
        <p:txBody>
          <a:bodyPr/>
          <a:lstStyle/>
          <a:p>
            <a:fld id="{E0DC7AD3-7C2E-418B-8082-788996B615FB}" type="slidenum">
              <a:rPr lang="en-GB" smtClean="0"/>
              <a:t>11</a:t>
            </a:fld>
            <a:endParaRPr lang="en-GB"/>
          </a:p>
        </p:txBody>
      </p:sp>
    </p:spTree>
    <p:extLst>
      <p:ext uri="{BB962C8B-B14F-4D97-AF65-F5344CB8AC3E}">
        <p14:creationId xmlns:p14="http://schemas.microsoft.com/office/powerpoint/2010/main" val="39180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30AF-9A6E-EF12-AA7C-B59D424AB05B}"/>
              </a:ext>
            </a:extLst>
          </p:cNvPr>
          <p:cNvSpPr>
            <a:spLocks noGrp="1"/>
          </p:cNvSpPr>
          <p:nvPr>
            <p:ph type="title"/>
          </p:nvPr>
        </p:nvSpPr>
        <p:spPr/>
        <p:txBody>
          <a:bodyPr/>
          <a:lstStyle/>
          <a:p>
            <a:r>
              <a:rPr lang="en-US" dirty="0"/>
              <a:t>Posteriors are distributions</a:t>
            </a:r>
            <a:endParaRPr lang="he-IL" dirty="0"/>
          </a:p>
        </p:txBody>
      </p:sp>
      <p:sp>
        <p:nvSpPr>
          <p:cNvPr id="3" name="Content Placeholder 2">
            <a:extLst>
              <a:ext uri="{FF2B5EF4-FFF2-40B4-BE49-F238E27FC236}">
                <a16:creationId xmlns:a16="http://schemas.microsoft.com/office/drawing/2014/main" id="{BD56A78D-8254-5575-6E80-2BFAD3BFDD03}"/>
              </a:ext>
            </a:extLst>
          </p:cNvPr>
          <p:cNvSpPr>
            <a:spLocks noGrp="1"/>
          </p:cNvSpPr>
          <p:nvPr>
            <p:ph idx="1"/>
          </p:nvPr>
        </p:nvSpPr>
        <p:spPr>
          <a:xfrm>
            <a:off x="838200" y="5161935"/>
            <a:ext cx="10515600" cy="1015028"/>
          </a:xfrm>
        </p:spPr>
        <p:txBody>
          <a:bodyPr>
            <a:normAutofit fontScale="92500"/>
          </a:bodyPr>
          <a:lstStyle/>
          <a:p>
            <a:r>
              <a:rPr lang="en-US" dirty="0"/>
              <a:t>This is a prediction about the number of bikes rented at each temperature</a:t>
            </a:r>
          </a:p>
          <a:p>
            <a:r>
              <a:rPr lang="en-US" dirty="0"/>
              <a:t>That </a:t>
            </a:r>
            <a:r>
              <a:rPr lang="en-US"/>
              <a:t>includes uncertainty</a:t>
            </a:r>
            <a:endParaRPr lang="he-IL" dirty="0"/>
          </a:p>
        </p:txBody>
      </p:sp>
      <p:pic>
        <p:nvPicPr>
          <p:cNvPr id="4" name="Picture 3">
            <a:extLst>
              <a:ext uri="{FF2B5EF4-FFF2-40B4-BE49-F238E27FC236}">
                <a16:creationId xmlns:a16="http://schemas.microsoft.com/office/drawing/2014/main" id="{3F0C0929-F0D0-A952-F09D-02579BFF13D5}"/>
              </a:ext>
            </a:extLst>
          </p:cNvPr>
          <p:cNvPicPr>
            <a:picLocks noChangeAspect="1"/>
          </p:cNvPicPr>
          <p:nvPr/>
        </p:nvPicPr>
        <p:blipFill>
          <a:blip r:embed="rId2"/>
          <a:stretch>
            <a:fillRect/>
          </a:stretch>
        </p:blipFill>
        <p:spPr>
          <a:xfrm>
            <a:off x="373624" y="1625542"/>
            <a:ext cx="7639665" cy="2405862"/>
          </a:xfrm>
          <a:prstGeom prst="rect">
            <a:avLst/>
          </a:prstGeom>
        </p:spPr>
      </p:pic>
      <p:graphicFrame>
        <p:nvGraphicFramePr>
          <p:cNvPr id="5" name="Object 4">
            <a:extLst>
              <a:ext uri="{FF2B5EF4-FFF2-40B4-BE49-F238E27FC236}">
                <a16:creationId xmlns:a16="http://schemas.microsoft.com/office/drawing/2014/main" id="{8AAD97A6-87F4-D755-7358-53C08FFF18E6}"/>
              </a:ext>
            </a:extLst>
          </p:cNvPr>
          <p:cNvGraphicFramePr>
            <a:graphicFrameLocks noChangeAspect="1"/>
          </p:cNvGraphicFramePr>
          <p:nvPr>
            <p:extLst>
              <p:ext uri="{D42A27DB-BD31-4B8C-83A1-F6EECF244321}">
                <p14:modId xmlns:p14="http://schemas.microsoft.com/office/powerpoint/2010/main" val="2480452531"/>
              </p:ext>
            </p:extLst>
          </p:nvPr>
        </p:nvGraphicFramePr>
        <p:xfrm>
          <a:off x="8701088" y="2278063"/>
          <a:ext cx="1965325" cy="542925"/>
        </p:xfrm>
        <a:graphic>
          <a:graphicData uri="http://schemas.openxmlformats.org/presentationml/2006/ole">
            <mc:AlternateContent xmlns:mc="http://schemas.openxmlformats.org/markup-compatibility/2006">
              <mc:Choice xmlns:v="urn:schemas-microsoft-com:vml" Requires="v">
                <p:oleObj name="Equation" r:id="rId3" imgW="736560" imgH="203040" progId="Equation.DSMT4">
                  <p:embed/>
                </p:oleObj>
              </mc:Choice>
              <mc:Fallback>
                <p:oleObj name="Equation" r:id="rId3" imgW="736560" imgH="203040" progId="Equation.DSMT4">
                  <p:embed/>
                  <p:pic>
                    <p:nvPicPr>
                      <p:cNvPr id="5" name="Object 4">
                        <a:extLst>
                          <a:ext uri="{FF2B5EF4-FFF2-40B4-BE49-F238E27FC236}">
                            <a16:creationId xmlns:a16="http://schemas.microsoft.com/office/drawing/2014/main" id="{8AAD97A6-87F4-D755-7358-53C08FFF18E6}"/>
                          </a:ext>
                        </a:extLst>
                      </p:cNvPr>
                      <p:cNvPicPr/>
                      <p:nvPr/>
                    </p:nvPicPr>
                    <p:blipFill>
                      <a:blip r:embed="rId4"/>
                      <a:stretch>
                        <a:fillRect/>
                      </a:stretch>
                    </p:blipFill>
                    <p:spPr>
                      <a:xfrm>
                        <a:off x="8701088" y="2278063"/>
                        <a:ext cx="1965325" cy="54292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7CCED4DE-552F-00E7-D47B-3F0BE4180014}"/>
              </a:ext>
            </a:extLst>
          </p:cNvPr>
          <p:cNvSpPr txBox="1"/>
          <p:nvPr/>
        </p:nvSpPr>
        <p:spPr>
          <a:xfrm>
            <a:off x="8718191" y="2872313"/>
            <a:ext cx="998991" cy="369332"/>
          </a:xfrm>
          <a:prstGeom prst="rect">
            <a:avLst/>
          </a:prstGeom>
          <a:noFill/>
        </p:spPr>
        <p:txBody>
          <a:bodyPr wrap="none" rtlCol="1">
            <a:spAutoFit/>
          </a:bodyPr>
          <a:lstStyle/>
          <a:p>
            <a:r>
              <a:rPr lang="en-US" dirty="0"/>
              <a:t>But also:</a:t>
            </a:r>
            <a:endParaRPr lang="he-IL" dirty="0"/>
          </a:p>
        </p:txBody>
      </p:sp>
      <p:graphicFrame>
        <p:nvGraphicFramePr>
          <p:cNvPr id="7" name="Object 6">
            <a:extLst>
              <a:ext uri="{FF2B5EF4-FFF2-40B4-BE49-F238E27FC236}">
                <a16:creationId xmlns:a16="http://schemas.microsoft.com/office/drawing/2014/main" id="{FCF3C71D-0202-4BBD-94C8-6CB6EE90B211}"/>
              </a:ext>
            </a:extLst>
          </p:cNvPr>
          <p:cNvGraphicFramePr>
            <a:graphicFrameLocks noChangeAspect="1"/>
          </p:cNvGraphicFramePr>
          <p:nvPr>
            <p:extLst>
              <p:ext uri="{D42A27DB-BD31-4B8C-83A1-F6EECF244321}">
                <p14:modId xmlns:p14="http://schemas.microsoft.com/office/powerpoint/2010/main" val="4281262310"/>
              </p:ext>
            </p:extLst>
          </p:nvPr>
        </p:nvGraphicFramePr>
        <p:xfrm>
          <a:off x="9029700" y="3294063"/>
          <a:ext cx="1960563" cy="466725"/>
        </p:xfrm>
        <a:graphic>
          <a:graphicData uri="http://schemas.openxmlformats.org/presentationml/2006/ole">
            <mc:AlternateContent xmlns:mc="http://schemas.openxmlformats.org/markup-compatibility/2006">
              <mc:Choice xmlns:v="urn:schemas-microsoft-com:vml" Requires="v">
                <p:oleObj name="Equation" r:id="rId5" imgW="850680" imgH="203040" progId="Equation.DSMT4">
                  <p:embed/>
                </p:oleObj>
              </mc:Choice>
              <mc:Fallback>
                <p:oleObj name="Equation" r:id="rId5" imgW="850680" imgH="203040" progId="Equation.DSMT4">
                  <p:embed/>
                  <p:pic>
                    <p:nvPicPr>
                      <p:cNvPr id="7" name="Object 6">
                        <a:extLst>
                          <a:ext uri="{FF2B5EF4-FFF2-40B4-BE49-F238E27FC236}">
                            <a16:creationId xmlns:a16="http://schemas.microsoft.com/office/drawing/2014/main" id="{FCF3C71D-0202-4BBD-94C8-6CB6EE90B211}"/>
                          </a:ext>
                        </a:extLst>
                      </p:cNvPr>
                      <p:cNvPicPr/>
                      <p:nvPr/>
                    </p:nvPicPr>
                    <p:blipFill>
                      <a:blip r:embed="rId6"/>
                      <a:stretch>
                        <a:fillRect/>
                      </a:stretch>
                    </p:blipFill>
                    <p:spPr>
                      <a:xfrm>
                        <a:off x="9029700" y="3294063"/>
                        <a:ext cx="1960563" cy="4667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289214A8-6015-F22D-6E50-CF4742AE703E}"/>
              </a:ext>
            </a:extLst>
          </p:cNvPr>
          <p:cNvGraphicFramePr>
            <a:graphicFrameLocks noChangeAspect="1"/>
          </p:cNvGraphicFramePr>
          <p:nvPr>
            <p:extLst>
              <p:ext uri="{D42A27DB-BD31-4B8C-83A1-F6EECF244321}">
                <p14:modId xmlns:p14="http://schemas.microsoft.com/office/powerpoint/2010/main" val="4234365191"/>
              </p:ext>
            </p:extLst>
          </p:nvPr>
        </p:nvGraphicFramePr>
        <p:xfrm>
          <a:off x="9029700" y="3752850"/>
          <a:ext cx="1924050" cy="460375"/>
        </p:xfrm>
        <a:graphic>
          <a:graphicData uri="http://schemas.openxmlformats.org/presentationml/2006/ole">
            <mc:AlternateContent xmlns:mc="http://schemas.openxmlformats.org/markup-compatibility/2006">
              <mc:Choice xmlns:v="urn:schemas-microsoft-com:vml" Requires="v">
                <p:oleObj name="Equation" r:id="rId7" imgW="850680" imgH="203040" progId="Equation.DSMT4">
                  <p:embed/>
                </p:oleObj>
              </mc:Choice>
              <mc:Fallback>
                <p:oleObj name="Equation" r:id="rId7" imgW="850680" imgH="203040" progId="Equation.DSMT4">
                  <p:embed/>
                  <p:pic>
                    <p:nvPicPr>
                      <p:cNvPr id="8" name="Object 7">
                        <a:extLst>
                          <a:ext uri="{FF2B5EF4-FFF2-40B4-BE49-F238E27FC236}">
                            <a16:creationId xmlns:a16="http://schemas.microsoft.com/office/drawing/2014/main" id="{289214A8-6015-F22D-6E50-CF4742AE703E}"/>
                          </a:ext>
                        </a:extLst>
                      </p:cNvPr>
                      <p:cNvPicPr/>
                      <p:nvPr/>
                    </p:nvPicPr>
                    <p:blipFill>
                      <a:blip r:embed="rId8"/>
                      <a:stretch>
                        <a:fillRect/>
                      </a:stretch>
                    </p:blipFill>
                    <p:spPr>
                      <a:xfrm>
                        <a:off x="9029700" y="3752850"/>
                        <a:ext cx="1924050" cy="46037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54DD1EB6-2A78-3C1C-E569-E8C0BFD3D04F}"/>
              </a:ext>
            </a:extLst>
          </p:cNvPr>
          <p:cNvGraphicFramePr>
            <a:graphicFrameLocks noChangeAspect="1"/>
          </p:cNvGraphicFramePr>
          <p:nvPr>
            <p:extLst>
              <p:ext uri="{D42A27DB-BD31-4B8C-83A1-F6EECF244321}">
                <p14:modId xmlns:p14="http://schemas.microsoft.com/office/powerpoint/2010/main" val="517712860"/>
              </p:ext>
            </p:extLst>
          </p:nvPr>
        </p:nvGraphicFramePr>
        <p:xfrm>
          <a:off x="8736900" y="1603602"/>
          <a:ext cx="1960563" cy="560161"/>
        </p:xfrm>
        <a:graphic>
          <a:graphicData uri="http://schemas.openxmlformats.org/presentationml/2006/ole">
            <mc:AlternateContent xmlns:mc="http://schemas.openxmlformats.org/markup-compatibility/2006">
              <mc:Choice xmlns:v="urn:schemas-microsoft-com:vml" Requires="v">
                <p:oleObj name="Equation" r:id="rId9" imgW="799920" imgH="228600" progId="Equation.DSMT4">
                  <p:embed/>
                </p:oleObj>
              </mc:Choice>
              <mc:Fallback>
                <p:oleObj name="Equation" r:id="rId9" imgW="799920" imgH="228600" progId="Equation.DSMT4">
                  <p:embed/>
                  <p:pic>
                    <p:nvPicPr>
                      <p:cNvPr id="9" name="Object 8">
                        <a:extLst>
                          <a:ext uri="{FF2B5EF4-FFF2-40B4-BE49-F238E27FC236}">
                            <a16:creationId xmlns:a16="http://schemas.microsoft.com/office/drawing/2014/main" id="{54DD1EB6-2A78-3C1C-E569-E8C0BFD3D04F}"/>
                          </a:ext>
                        </a:extLst>
                      </p:cNvPr>
                      <p:cNvPicPr/>
                      <p:nvPr/>
                    </p:nvPicPr>
                    <p:blipFill>
                      <a:blip r:embed="rId10"/>
                      <a:stretch>
                        <a:fillRect/>
                      </a:stretch>
                    </p:blipFill>
                    <p:spPr>
                      <a:xfrm>
                        <a:off x="8736900" y="1603602"/>
                        <a:ext cx="1960563" cy="560161"/>
                      </a:xfrm>
                      <a:prstGeom prst="rect">
                        <a:avLst/>
                      </a:prstGeom>
                    </p:spPr>
                  </p:pic>
                </p:oleObj>
              </mc:Fallback>
            </mc:AlternateContent>
          </a:graphicData>
        </a:graphic>
      </p:graphicFrame>
      <p:sp>
        <p:nvSpPr>
          <p:cNvPr id="10" name="Slide Number Placeholder 9">
            <a:extLst>
              <a:ext uri="{FF2B5EF4-FFF2-40B4-BE49-F238E27FC236}">
                <a16:creationId xmlns:a16="http://schemas.microsoft.com/office/drawing/2014/main" id="{90E707B1-1FB5-14CB-BC14-979104818AEE}"/>
              </a:ext>
            </a:extLst>
          </p:cNvPr>
          <p:cNvSpPr>
            <a:spLocks noGrp="1"/>
          </p:cNvSpPr>
          <p:nvPr>
            <p:ph type="sldNum" sz="quarter" idx="12"/>
          </p:nvPr>
        </p:nvSpPr>
        <p:spPr/>
        <p:txBody>
          <a:bodyPr/>
          <a:lstStyle/>
          <a:p>
            <a:fld id="{E0DC7AD3-7C2E-418B-8082-788996B615FB}" type="slidenum">
              <a:rPr lang="en-GB" smtClean="0"/>
              <a:t>12</a:t>
            </a:fld>
            <a:endParaRPr lang="en-GB"/>
          </a:p>
        </p:txBody>
      </p:sp>
    </p:spTree>
    <p:extLst>
      <p:ext uri="{BB962C8B-B14F-4D97-AF65-F5344CB8AC3E}">
        <p14:creationId xmlns:p14="http://schemas.microsoft.com/office/powerpoint/2010/main" val="205590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539F-4B3D-EBDA-8BA4-0533ADB28A60}"/>
              </a:ext>
            </a:extLst>
          </p:cNvPr>
          <p:cNvSpPr>
            <a:spLocks noGrp="1"/>
          </p:cNvSpPr>
          <p:nvPr>
            <p:ph type="title"/>
          </p:nvPr>
        </p:nvSpPr>
        <p:spPr/>
        <p:txBody>
          <a:bodyPr/>
          <a:lstStyle/>
          <a:p>
            <a:r>
              <a:rPr lang="en-US" dirty="0"/>
              <a:t>Joint distribution figure</a:t>
            </a:r>
            <a:endParaRPr lang="he-IL" dirty="0"/>
          </a:p>
        </p:txBody>
      </p:sp>
      <p:sp>
        <p:nvSpPr>
          <p:cNvPr id="3" name="Content Placeholder 2">
            <a:extLst>
              <a:ext uri="{FF2B5EF4-FFF2-40B4-BE49-F238E27FC236}">
                <a16:creationId xmlns:a16="http://schemas.microsoft.com/office/drawing/2014/main" id="{546A06E6-7286-844C-3A29-C9C808D379D1}"/>
              </a:ext>
            </a:extLst>
          </p:cNvPr>
          <p:cNvSpPr>
            <a:spLocks noGrp="1"/>
          </p:cNvSpPr>
          <p:nvPr>
            <p:ph idx="1"/>
          </p:nvPr>
        </p:nvSpPr>
        <p:spPr>
          <a:xfrm>
            <a:off x="838200" y="3054625"/>
            <a:ext cx="5661991" cy="3001617"/>
          </a:xfrm>
        </p:spPr>
        <p:txBody>
          <a:bodyPr>
            <a:normAutofit/>
          </a:bodyPr>
          <a:lstStyle/>
          <a:p>
            <a:r>
              <a:rPr lang="en-US" sz="2400" dirty="0"/>
              <a:t>Samples are from the </a:t>
            </a:r>
            <a:r>
              <a:rPr lang="en-US" sz="2400" b="1" dirty="0"/>
              <a:t>joint</a:t>
            </a:r>
            <a:r>
              <a:rPr lang="en-US" sz="2400" dirty="0"/>
              <a:t> distribution</a:t>
            </a:r>
          </a:p>
          <a:p>
            <a:pPr lvl="1"/>
            <a:r>
              <a:rPr lang="en-US" sz="2000" dirty="0"/>
              <a:t>Parameters may be correlated</a:t>
            </a:r>
          </a:p>
          <a:p>
            <a:pPr lvl="1"/>
            <a:r>
              <a:rPr lang="en-US" sz="2000" dirty="0"/>
              <a:t>Pair plots show these relationships</a:t>
            </a:r>
            <a:endParaRPr lang="he-IL" sz="2000" dirty="0"/>
          </a:p>
        </p:txBody>
      </p:sp>
      <p:pic>
        <p:nvPicPr>
          <p:cNvPr id="4" name="Picture 3">
            <a:extLst>
              <a:ext uri="{FF2B5EF4-FFF2-40B4-BE49-F238E27FC236}">
                <a16:creationId xmlns:a16="http://schemas.microsoft.com/office/drawing/2014/main" id="{7C95DC8C-F526-3A1E-3939-5720E55516DA}"/>
              </a:ext>
            </a:extLst>
          </p:cNvPr>
          <p:cNvPicPr>
            <a:picLocks noChangeAspect="1"/>
          </p:cNvPicPr>
          <p:nvPr/>
        </p:nvPicPr>
        <p:blipFill>
          <a:blip r:embed="rId2"/>
          <a:stretch>
            <a:fillRect/>
          </a:stretch>
        </p:blipFill>
        <p:spPr>
          <a:xfrm>
            <a:off x="7004335" y="2232991"/>
            <a:ext cx="4149496" cy="4078909"/>
          </a:xfrm>
          <a:prstGeom prst="rect">
            <a:avLst/>
          </a:prstGeom>
        </p:spPr>
      </p:pic>
      <p:sp>
        <p:nvSpPr>
          <p:cNvPr id="6" name="TextBox 5">
            <a:extLst>
              <a:ext uri="{FF2B5EF4-FFF2-40B4-BE49-F238E27FC236}">
                <a16:creationId xmlns:a16="http://schemas.microsoft.com/office/drawing/2014/main" id="{72CDDFB3-D54B-955D-9032-6C43ECF7495B}"/>
              </a:ext>
            </a:extLst>
          </p:cNvPr>
          <p:cNvSpPr txBox="1"/>
          <p:nvPr/>
        </p:nvSpPr>
        <p:spPr>
          <a:xfrm>
            <a:off x="5719657" y="1755795"/>
            <a:ext cx="6273560" cy="273152"/>
          </a:xfrm>
          <a:prstGeom prst="rect">
            <a:avLst/>
          </a:prstGeom>
          <a:noFill/>
        </p:spPr>
        <p:txBody>
          <a:bodyPr wrap="square">
            <a:spAutoFit/>
          </a:bodyPr>
          <a:lstStyle/>
          <a:p>
            <a:pPr>
              <a:lnSpc>
                <a:spcPts val="1425"/>
              </a:lnSpc>
            </a:pPr>
            <a:r>
              <a:rPr lang="en-US" sz="1400" b="1" dirty="0" err="1">
                <a:solidFill>
                  <a:srgbClr val="7A3E9D"/>
                </a:solidFill>
                <a:effectLst/>
                <a:latin typeface="Consolas" panose="020B0609020204030204" pitchFamily="49" charset="0"/>
              </a:rPr>
              <a:t>az</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plot_pair</a:t>
            </a:r>
            <a:r>
              <a:rPr lang="en-US" sz="1400" b="0" dirty="0">
                <a:solidFill>
                  <a:srgbClr val="777777"/>
                </a:solidFill>
                <a:effectLst/>
                <a:latin typeface="Consolas" panose="020B0609020204030204" pitchFamily="49" charset="0"/>
              </a:rPr>
              <a:t>(</a:t>
            </a:r>
            <a:r>
              <a:rPr lang="en-US" sz="1400" b="0" dirty="0" err="1">
                <a:solidFill>
                  <a:srgbClr val="7A3E9D"/>
                </a:solidFill>
                <a:effectLst/>
                <a:latin typeface="Consolas" panose="020B0609020204030204" pitchFamily="49" charset="0"/>
              </a:rPr>
              <a:t>idata_lb</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var_names</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β0</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l-GR"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β1</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kind</a:t>
            </a:r>
            <a:r>
              <a:rPr lang="en-US" sz="1400" b="0" dirty="0">
                <a:solidFill>
                  <a:srgbClr val="777777"/>
                </a:solidFill>
                <a:effectLst/>
                <a:latin typeface="Consolas" panose="020B0609020204030204" pitchFamily="49" charset="0"/>
              </a:rPr>
              <a:t>="</a:t>
            </a:r>
            <a:r>
              <a:rPr lang="en-US" sz="1400" b="0" dirty="0">
                <a:solidFill>
                  <a:srgbClr val="448C27"/>
                </a:solidFill>
                <a:effectLst/>
                <a:latin typeface="Consolas" panose="020B0609020204030204" pitchFamily="49" charset="0"/>
              </a:rPr>
              <a:t>scatter</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90345E5B-607F-A7B2-2196-5B82B7E25375}"/>
              </a:ext>
            </a:extLst>
          </p:cNvPr>
          <p:cNvSpPr>
            <a:spLocks noGrp="1"/>
          </p:cNvSpPr>
          <p:nvPr>
            <p:ph type="sldNum" sz="quarter" idx="12"/>
          </p:nvPr>
        </p:nvSpPr>
        <p:spPr/>
        <p:txBody>
          <a:bodyPr/>
          <a:lstStyle/>
          <a:p>
            <a:fld id="{E0DC7AD3-7C2E-418B-8082-788996B615FB}" type="slidenum">
              <a:rPr lang="en-GB" smtClean="0"/>
              <a:t>13</a:t>
            </a:fld>
            <a:endParaRPr lang="en-GB"/>
          </a:p>
        </p:txBody>
      </p:sp>
    </p:spTree>
    <p:extLst>
      <p:ext uri="{BB962C8B-B14F-4D97-AF65-F5344CB8AC3E}">
        <p14:creationId xmlns:p14="http://schemas.microsoft.com/office/powerpoint/2010/main" val="374835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64EC-B6F9-B139-E80D-2AB0A6518CEE}"/>
              </a:ext>
            </a:extLst>
          </p:cNvPr>
          <p:cNvSpPr>
            <a:spLocks noGrp="1"/>
          </p:cNvSpPr>
          <p:nvPr>
            <p:ph type="title"/>
          </p:nvPr>
        </p:nvSpPr>
        <p:spPr/>
        <p:txBody>
          <a:bodyPr/>
          <a:lstStyle/>
          <a:p>
            <a:r>
              <a:rPr lang="en-US" dirty="0"/>
              <a:t>Picture of distribution of </a:t>
            </a:r>
            <a:r>
              <a:rPr lang="en-US" dirty="0" err="1"/>
              <a:t>mus</a:t>
            </a:r>
            <a:r>
              <a:rPr lang="en-US" dirty="0"/>
              <a:t> for different x</a:t>
            </a:r>
            <a:endParaRPr lang="he-IL" dirty="0"/>
          </a:p>
        </p:txBody>
      </p:sp>
      <p:sp>
        <p:nvSpPr>
          <p:cNvPr id="3" name="Content Placeholder 2">
            <a:extLst>
              <a:ext uri="{FF2B5EF4-FFF2-40B4-BE49-F238E27FC236}">
                <a16:creationId xmlns:a16="http://schemas.microsoft.com/office/drawing/2014/main" id="{7B273014-3843-0A25-2F19-F45FEFACC1CE}"/>
              </a:ext>
            </a:extLst>
          </p:cNvPr>
          <p:cNvSpPr>
            <a:spLocks noGrp="1"/>
          </p:cNvSpPr>
          <p:nvPr>
            <p:ph idx="1"/>
          </p:nvPr>
        </p:nvSpPr>
        <p:spPr>
          <a:xfrm>
            <a:off x="838200" y="1377674"/>
            <a:ext cx="10515600" cy="626027"/>
          </a:xfrm>
        </p:spPr>
        <p:txBody>
          <a:bodyPr/>
          <a:lstStyle/>
          <a:p>
            <a:endParaRPr lang="he-IL"/>
          </a:p>
        </p:txBody>
      </p:sp>
      <p:pic>
        <p:nvPicPr>
          <p:cNvPr id="4" name="Picture 3">
            <a:extLst>
              <a:ext uri="{FF2B5EF4-FFF2-40B4-BE49-F238E27FC236}">
                <a16:creationId xmlns:a16="http://schemas.microsoft.com/office/drawing/2014/main" id="{02E4E79D-52E7-FBCC-4043-80FDC7AE1B86}"/>
              </a:ext>
            </a:extLst>
          </p:cNvPr>
          <p:cNvPicPr>
            <a:picLocks noChangeAspect="1"/>
          </p:cNvPicPr>
          <p:nvPr/>
        </p:nvPicPr>
        <p:blipFill>
          <a:blip r:embed="rId2"/>
          <a:stretch>
            <a:fillRect/>
          </a:stretch>
        </p:blipFill>
        <p:spPr>
          <a:xfrm>
            <a:off x="4220817" y="2503276"/>
            <a:ext cx="7518745" cy="3711786"/>
          </a:xfrm>
          <a:prstGeom prst="rect">
            <a:avLst/>
          </a:prstGeom>
        </p:spPr>
      </p:pic>
      <p:graphicFrame>
        <p:nvGraphicFramePr>
          <p:cNvPr id="5" name="Object 4">
            <a:extLst>
              <a:ext uri="{FF2B5EF4-FFF2-40B4-BE49-F238E27FC236}">
                <a16:creationId xmlns:a16="http://schemas.microsoft.com/office/drawing/2014/main" id="{DBD1A9A5-02C5-313E-3E12-2A238F76F2E8}"/>
              </a:ext>
            </a:extLst>
          </p:cNvPr>
          <p:cNvGraphicFramePr>
            <a:graphicFrameLocks noChangeAspect="1"/>
          </p:cNvGraphicFramePr>
          <p:nvPr>
            <p:extLst>
              <p:ext uri="{D42A27DB-BD31-4B8C-83A1-F6EECF244321}">
                <p14:modId xmlns:p14="http://schemas.microsoft.com/office/powerpoint/2010/main" val="1206460992"/>
              </p:ext>
            </p:extLst>
          </p:nvPr>
        </p:nvGraphicFramePr>
        <p:xfrm>
          <a:off x="602560" y="2886351"/>
          <a:ext cx="2190210" cy="626027"/>
        </p:xfrm>
        <a:graphic>
          <a:graphicData uri="http://schemas.openxmlformats.org/presentationml/2006/ole">
            <mc:AlternateContent xmlns:mc="http://schemas.openxmlformats.org/markup-compatibility/2006">
              <mc:Choice xmlns:v="urn:schemas-microsoft-com:vml" Requires="v">
                <p:oleObj name="Equation" r:id="rId3" imgW="1959986" imgH="560900" progId="Equation.DSMT4">
                  <p:embed/>
                </p:oleObj>
              </mc:Choice>
              <mc:Fallback>
                <p:oleObj name="Equation" r:id="rId3" imgW="1959986" imgH="560900" progId="Equation.DSMT4">
                  <p:embed/>
                  <p:pic>
                    <p:nvPicPr>
                      <p:cNvPr id="5" name="Object 4">
                        <a:extLst>
                          <a:ext uri="{FF2B5EF4-FFF2-40B4-BE49-F238E27FC236}">
                            <a16:creationId xmlns:a16="http://schemas.microsoft.com/office/drawing/2014/main" id="{DBD1A9A5-02C5-313E-3E12-2A238F76F2E8}"/>
                          </a:ext>
                        </a:extLst>
                      </p:cNvPr>
                      <p:cNvPicPr/>
                      <p:nvPr/>
                    </p:nvPicPr>
                    <p:blipFill>
                      <a:blip r:embed="rId4"/>
                      <a:stretch>
                        <a:fillRect/>
                      </a:stretch>
                    </p:blipFill>
                    <p:spPr>
                      <a:xfrm>
                        <a:off x="602560" y="2886351"/>
                        <a:ext cx="2190210" cy="62602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EEF2CC6A-E680-6111-8742-7858905704BD}"/>
              </a:ext>
            </a:extLst>
          </p:cNvPr>
          <p:cNvGraphicFramePr>
            <a:graphicFrameLocks noChangeAspect="1"/>
          </p:cNvGraphicFramePr>
          <p:nvPr>
            <p:extLst>
              <p:ext uri="{D42A27DB-BD31-4B8C-83A1-F6EECF244321}">
                <p14:modId xmlns:p14="http://schemas.microsoft.com/office/powerpoint/2010/main" val="3920486605"/>
              </p:ext>
            </p:extLst>
          </p:nvPr>
        </p:nvGraphicFramePr>
        <p:xfrm>
          <a:off x="602560" y="4241730"/>
          <a:ext cx="2460092" cy="529052"/>
        </p:xfrm>
        <a:graphic>
          <a:graphicData uri="http://schemas.openxmlformats.org/presentationml/2006/ole">
            <mc:AlternateContent xmlns:mc="http://schemas.openxmlformats.org/markup-compatibility/2006">
              <mc:Choice xmlns:v="urn:schemas-microsoft-com:vml" Requires="v">
                <p:oleObj name="Equation" r:id="rId5" imgW="1180800" imgH="253800" progId="Equation.DSMT4">
                  <p:embed/>
                </p:oleObj>
              </mc:Choice>
              <mc:Fallback>
                <p:oleObj name="Equation" r:id="rId5" imgW="1180800" imgH="253800" progId="Equation.DSMT4">
                  <p:embed/>
                  <p:pic>
                    <p:nvPicPr>
                      <p:cNvPr id="6" name="Object 5">
                        <a:extLst>
                          <a:ext uri="{FF2B5EF4-FFF2-40B4-BE49-F238E27FC236}">
                            <a16:creationId xmlns:a16="http://schemas.microsoft.com/office/drawing/2014/main" id="{EEF2CC6A-E680-6111-8742-7858905704BD}"/>
                          </a:ext>
                        </a:extLst>
                      </p:cNvPr>
                      <p:cNvPicPr/>
                      <p:nvPr/>
                    </p:nvPicPr>
                    <p:blipFill>
                      <a:blip r:embed="rId6"/>
                      <a:stretch>
                        <a:fillRect/>
                      </a:stretch>
                    </p:blipFill>
                    <p:spPr>
                      <a:xfrm>
                        <a:off x="602560" y="4241730"/>
                        <a:ext cx="2460092" cy="529052"/>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211C1252-E81B-5E4D-B756-D279EEFB55EE}"/>
              </a:ext>
            </a:extLst>
          </p:cNvPr>
          <p:cNvSpPr txBox="1"/>
          <p:nvPr/>
        </p:nvSpPr>
        <p:spPr>
          <a:xfrm>
            <a:off x="602560" y="2503276"/>
            <a:ext cx="1953163" cy="369332"/>
          </a:xfrm>
          <a:prstGeom prst="rect">
            <a:avLst/>
          </a:prstGeom>
          <a:noFill/>
        </p:spPr>
        <p:txBody>
          <a:bodyPr wrap="none" rtlCol="1">
            <a:spAutoFit/>
          </a:bodyPr>
          <a:lstStyle/>
          <a:p>
            <a:r>
              <a:rPr lang="en-US" dirty="0"/>
              <a:t>The regression line</a:t>
            </a:r>
            <a:endParaRPr lang="he-IL" dirty="0"/>
          </a:p>
        </p:txBody>
      </p:sp>
      <p:sp>
        <p:nvSpPr>
          <p:cNvPr id="9" name="TextBox 8">
            <a:extLst>
              <a:ext uri="{FF2B5EF4-FFF2-40B4-BE49-F238E27FC236}">
                <a16:creationId xmlns:a16="http://schemas.microsoft.com/office/drawing/2014/main" id="{6557CCE8-D7CA-8B4F-18A5-60D2535835EB}"/>
              </a:ext>
            </a:extLst>
          </p:cNvPr>
          <p:cNvSpPr txBox="1"/>
          <p:nvPr/>
        </p:nvSpPr>
        <p:spPr>
          <a:xfrm>
            <a:off x="458526" y="3755258"/>
            <a:ext cx="3750066" cy="369332"/>
          </a:xfrm>
          <a:prstGeom prst="rect">
            <a:avLst/>
          </a:prstGeom>
          <a:noFill/>
        </p:spPr>
        <p:txBody>
          <a:bodyPr wrap="none" rtlCol="1">
            <a:spAutoFit/>
          </a:bodyPr>
          <a:lstStyle/>
          <a:p>
            <a:r>
              <a:rPr lang="en-US" dirty="0"/>
              <a:t>MCMC samples for the regression line</a:t>
            </a:r>
            <a:endParaRPr lang="he-IL" dirty="0"/>
          </a:p>
        </p:txBody>
      </p:sp>
      <p:sp>
        <p:nvSpPr>
          <p:cNvPr id="10" name="TextBox 9">
            <a:extLst>
              <a:ext uri="{FF2B5EF4-FFF2-40B4-BE49-F238E27FC236}">
                <a16:creationId xmlns:a16="http://schemas.microsoft.com/office/drawing/2014/main" id="{AAB8E45E-78B7-098C-D006-5E2F5E20D3BA}"/>
              </a:ext>
            </a:extLst>
          </p:cNvPr>
          <p:cNvSpPr txBox="1"/>
          <p:nvPr/>
        </p:nvSpPr>
        <p:spPr>
          <a:xfrm>
            <a:off x="602560" y="4937178"/>
            <a:ext cx="3234860" cy="646331"/>
          </a:xfrm>
          <a:prstGeom prst="rect">
            <a:avLst/>
          </a:prstGeom>
          <a:noFill/>
        </p:spPr>
        <p:txBody>
          <a:bodyPr wrap="none" rtlCol="1">
            <a:spAutoFit/>
          </a:bodyPr>
          <a:lstStyle/>
          <a:p>
            <a:r>
              <a:rPr lang="en-US" dirty="0"/>
              <a:t>Calculated from MCMC samples </a:t>
            </a:r>
          </a:p>
          <a:p>
            <a:r>
              <a:rPr lang="en-US" dirty="0"/>
              <a:t>of the parameters</a:t>
            </a:r>
            <a:endParaRPr lang="he-IL" dirty="0"/>
          </a:p>
        </p:txBody>
      </p:sp>
      <p:sp>
        <p:nvSpPr>
          <p:cNvPr id="7" name="Slide Number Placeholder 6">
            <a:extLst>
              <a:ext uri="{FF2B5EF4-FFF2-40B4-BE49-F238E27FC236}">
                <a16:creationId xmlns:a16="http://schemas.microsoft.com/office/drawing/2014/main" id="{C4058120-9437-06DE-8E3D-283930537100}"/>
              </a:ext>
            </a:extLst>
          </p:cNvPr>
          <p:cNvSpPr>
            <a:spLocks noGrp="1"/>
          </p:cNvSpPr>
          <p:nvPr>
            <p:ph type="sldNum" sz="quarter" idx="12"/>
          </p:nvPr>
        </p:nvSpPr>
        <p:spPr/>
        <p:txBody>
          <a:bodyPr/>
          <a:lstStyle/>
          <a:p>
            <a:fld id="{E0DC7AD3-7C2E-418B-8082-788996B615FB}" type="slidenum">
              <a:rPr lang="en-GB" smtClean="0"/>
              <a:t>14</a:t>
            </a:fld>
            <a:endParaRPr lang="en-GB"/>
          </a:p>
        </p:txBody>
      </p:sp>
    </p:spTree>
    <p:extLst>
      <p:ext uri="{BB962C8B-B14F-4D97-AF65-F5344CB8AC3E}">
        <p14:creationId xmlns:p14="http://schemas.microsoft.com/office/powerpoint/2010/main" val="326932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D6D5-E581-417F-0550-015CA3516D06}"/>
              </a:ext>
            </a:extLst>
          </p:cNvPr>
          <p:cNvSpPr>
            <a:spLocks noGrp="1"/>
          </p:cNvSpPr>
          <p:nvPr>
            <p:ph type="title"/>
          </p:nvPr>
        </p:nvSpPr>
        <p:spPr/>
        <p:txBody>
          <a:bodyPr/>
          <a:lstStyle/>
          <a:p>
            <a:r>
              <a:rPr lang="en-US" dirty="0"/>
              <a:t>Showing the uncertainty</a:t>
            </a:r>
            <a:endParaRPr lang="he-IL" dirty="0"/>
          </a:p>
        </p:txBody>
      </p:sp>
      <p:sp>
        <p:nvSpPr>
          <p:cNvPr id="3" name="Content Placeholder 2">
            <a:extLst>
              <a:ext uri="{FF2B5EF4-FFF2-40B4-BE49-F238E27FC236}">
                <a16:creationId xmlns:a16="http://schemas.microsoft.com/office/drawing/2014/main" id="{0D2CB6B2-1D83-8D02-AA33-8FCF5874333B}"/>
              </a:ext>
            </a:extLst>
          </p:cNvPr>
          <p:cNvSpPr>
            <a:spLocks noGrp="1"/>
          </p:cNvSpPr>
          <p:nvPr>
            <p:ph idx="1"/>
          </p:nvPr>
        </p:nvSpPr>
        <p:spPr>
          <a:xfrm>
            <a:off x="838200" y="1825625"/>
            <a:ext cx="10515600" cy="779923"/>
          </a:xfrm>
        </p:spPr>
        <p:txBody>
          <a:bodyPr>
            <a:normAutofit fontScale="92500" lnSpcReduction="10000"/>
          </a:bodyPr>
          <a:lstStyle/>
          <a:p>
            <a:r>
              <a:rPr lang="en-US" dirty="0"/>
              <a:t>Using multiple samples from the posterior</a:t>
            </a:r>
          </a:p>
          <a:p>
            <a:pPr lvl="1"/>
            <a:r>
              <a:rPr lang="en-US" dirty="0"/>
              <a:t>Each red line is an MCMC sample</a:t>
            </a:r>
            <a:endParaRPr lang="he-IL" dirty="0"/>
          </a:p>
        </p:txBody>
      </p:sp>
      <p:pic>
        <p:nvPicPr>
          <p:cNvPr id="4" name="Picture 3">
            <a:extLst>
              <a:ext uri="{FF2B5EF4-FFF2-40B4-BE49-F238E27FC236}">
                <a16:creationId xmlns:a16="http://schemas.microsoft.com/office/drawing/2014/main" id="{53E36733-24AA-BB05-0A27-14B049B7A91B}"/>
              </a:ext>
            </a:extLst>
          </p:cNvPr>
          <p:cNvPicPr>
            <a:picLocks noChangeAspect="1"/>
          </p:cNvPicPr>
          <p:nvPr/>
        </p:nvPicPr>
        <p:blipFill>
          <a:blip r:embed="rId2"/>
          <a:srcRect r="50403"/>
          <a:stretch/>
        </p:blipFill>
        <p:spPr>
          <a:xfrm>
            <a:off x="6243484" y="2539349"/>
            <a:ext cx="5614220" cy="4161334"/>
          </a:xfrm>
          <a:prstGeom prst="rect">
            <a:avLst/>
          </a:prstGeom>
        </p:spPr>
      </p:pic>
      <p:graphicFrame>
        <p:nvGraphicFramePr>
          <p:cNvPr id="5" name="Object 4">
            <a:extLst>
              <a:ext uri="{FF2B5EF4-FFF2-40B4-BE49-F238E27FC236}">
                <a16:creationId xmlns:a16="http://schemas.microsoft.com/office/drawing/2014/main" id="{EA3C65AD-BF3A-24D8-1DBA-1F9FD73CB0B5}"/>
              </a:ext>
            </a:extLst>
          </p:cNvPr>
          <p:cNvGraphicFramePr>
            <a:graphicFrameLocks noChangeAspect="1"/>
          </p:cNvGraphicFramePr>
          <p:nvPr>
            <p:extLst>
              <p:ext uri="{D42A27DB-BD31-4B8C-83A1-F6EECF244321}">
                <p14:modId xmlns:p14="http://schemas.microsoft.com/office/powerpoint/2010/main" val="3165544256"/>
              </p:ext>
            </p:extLst>
          </p:nvPr>
        </p:nvGraphicFramePr>
        <p:xfrm>
          <a:off x="804863" y="3797300"/>
          <a:ext cx="2447925" cy="823913"/>
        </p:xfrm>
        <a:graphic>
          <a:graphicData uri="http://schemas.openxmlformats.org/presentationml/2006/ole">
            <mc:AlternateContent xmlns:mc="http://schemas.openxmlformats.org/markup-compatibility/2006">
              <mc:Choice xmlns:v="urn:schemas-microsoft-com:vml" Requires="v">
                <p:oleObj name="Equation" r:id="rId3" imgW="1358640" imgH="457200" progId="Equation.DSMT4">
                  <p:embed/>
                </p:oleObj>
              </mc:Choice>
              <mc:Fallback>
                <p:oleObj name="Equation" r:id="rId3" imgW="1358640" imgH="457200" progId="Equation.DSMT4">
                  <p:embed/>
                  <p:pic>
                    <p:nvPicPr>
                      <p:cNvPr id="5" name="Object 4">
                        <a:extLst>
                          <a:ext uri="{FF2B5EF4-FFF2-40B4-BE49-F238E27FC236}">
                            <a16:creationId xmlns:a16="http://schemas.microsoft.com/office/drawing/2014/main" id="{EA3C65AD-BF3A-24D8-1DBA-1F9FD73CB0B5}"/>
                          </a:ext>
                        </a:extLst>
                      </p:cNvPr>
                      <p:cNvPicPr/>
                      <p:nvPr/>
                    </p:nvPicPr>
                    <p:blipFill>
                      <a:blip r:embed="rId4"/>
                      <a:stretch>
                        <a:fillRect/>
                      </a:stretch>
                    </p:blipFill>
                    <p:spPr>
                      <a:xfrm>
                        <a:off x="804863" y="3797300"/>
                        <a:ext cx="2447925" cy="82391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81E040C-EA31-74BB-4A1F-69D7434BDF99}"/>
              </a:ext>
            </a:extLst>
          </p:cNvPr>
          <p:cNvGraphicFramePr>
            <a:graphicFrameLocks noChangeAspect="1"/>
          </p:cNvGraphicFramePr>
          <p:nvPr>
            <p:extLst>
              <p:ext uri="{D42A27DB-BD31-4B8C-83A1-F6EECF244321}">
                <p14:modId xmlns:p14="http://schemas.microsoft.com/office/powerpoint/2010/main" val="1026322083"/>
              </p:ext>
            </p:extLst>
          </p:nvPr>
        </p:nvGraphicFramePr>
        <p:xfrm>
          <a:off x="500063" y="3133725"/>
          <a:ext cx="4106862" cy="465138"/>
        </p:xfrm>
        <a:graphic>
          <a:graphicData uri="http://schemas.openxmlformats.org/presentationml/2006/ole">
            <mc:AlternateContent xmlns:mc="http://schemas.openxmlformats.org/markup-compatibility/2006">
              <mc:Choice xmlns:v="urn:schemas-microsoft-com:vml" Requires="v">
                <p:oleObj name="Equation" r:id="rId5" imgW="2247840" imgH="253800" progId="Equation.DSMT4">
                  <p:embed/>
                </p:oleObj>
              </mc:Choice>
              <mc:Fallback>
                <p:oleObj name="Equation" r:id="rId5" imgW="2247840" imgH="253800" progId="Equation.DSMT4">
                  <p:embed/>
                  <p:pic>
                    <p:nvPicPr>
                      <p:cNvPr id="6" name="Object 5">
                        <a:extLst>
                          <a:ext uri="{FF2B5EF4-FFF2-40B4-BE49-F238E27FC236}">
                            <a16:creationId xmlns:a16="http://schemas.microsoft.com/office/drawing/2014/main" id="{181E040C-EA31-74BB-4A1F-69D7434BDF99}"/>
                          </a:ext>
                        </a:extLst>
                      </p:cNvPr>
                      <p:cNvPicPr/>
                      <p:nvPr/>
                    </p:nvPicPr>
                    <p:blipFill>
                      <a:blip r:embed="rId6"/>
                      <a:stretch>
                        <a:fillRect/>
                      </a:stretch>
                    </p:blipFill>
                    <p:spPr>
                      <a:xfrm>
                        <a:off x="500063" y="3133725"/>
                        <a:ext cx="4106862" cy="46513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4DD5D81-0370-3CB4-9A99-DFEAD75BB08E}"/>
              </a:ext>
            </a:extLst>
          </p:cNvPr>
          <p:cNvGraphicFramePr>
            <a:graphicFrameLocks noChangeAspect="1"/>
          </p:cNvGraphicFramePr>
          <p:nvPr>
            <p:extLst>
              <p:ext uri="{D42A27DB-BD31-4B8C-83A1-F6EECF244321}">
                <p14:modId xmlns:p14="http://schemas.microsoft.com/office/powerpoint/2010/main" val="2091365309"/>
              </p:ext>
            </p:extLst>
          </p:nvPr>
        </p:nvGraphicFramePr>
        <p:xfrm>
          <a:off x="1976331" y="4819650"/>
          <a:ext cx="1440795" cy="670137"/>
        </p:xfrm>
        <a:graphic>
          <a:graphicData uri="http://schemas.openxmlformats.org/presentationml/2006/ole">
            <mc:AlternateContent xmlns:mc="http://schemas.openxmlformats.org/markup-compatibility/2006">
              <mc:Choice xmlns:v="urn:schemas-microsoft-com:vml" Requires="v">
                <p:oleObj name="Equation" r:id="rId7" imgW="545760" imgH="253800" progId="Equation.DSMT4">
                  <p:embed/>
                </p:oleObj>
              </mc:Choice>
              <mc:Fallback>
                <p:oleObj name="Equation" r:id="rId7" imgW="545760" imgH="253800" progId="Equation.DSMT4">
                  <p:embed/>
                  <p:pic>
                    <p:nvPicPr>
                      <p:cNvPr id="7" name="Object 6">
                        <a:extLst>
                          <a:ext uri="{FF2B5EF4-FFF2-40B4-BE49-F238E27FC236}">
                            <a16:creationId xmlns:a16="http://schemas.microsoft.com/office/drawing/2014/main" id="{F4DD5D81-0370-3CB4-9A99-DFEAD75BB08E}"/>
                          </a:ext>
                        </a:extLst>
                      </p:cNvPr>
                      <p:cNvPicPr/>
                      <p:nvPr/>
                    </p:nvPicPr>
                    <p:blipFill>
                      <a:blip r:embed="rId8"/>
                      <a:stretch>
                        <a:fillRect/>
                      </a:stretch>
                    </p:blipFill>
                    <p:spPr>
                      <a:xfrm>
                        <a:off x="1976331" y="4819650"/>
                        <a:ext cx="1440795" cy="670137"/>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78023565-6F20-AEBE-A02C-66B23833CC84}"/>
              </a:ext>
            </a:extLst>
          </p:cNvPr>
          <p:cNvSpPr txBox="1"/>
          <p:nvPr/>
        </p:nvSpPr>
        <p:spPr>
          <a:xfrm>
            <a:off x="534219" y="4994015"/>
            <a:ext cx="1188146" cy="369332"/>
          </a:xfrm>
          <a:prstGeom prst="rect">
            <a:avLst/>
          </a:prstGeom>
          <a:noFill/>
        </p:spPr>
        <p:txBody>
          <a:bodyPr wrap="none" rtlCol="1">
            <a:spAutoFit/>
          </a:bodyPr>
          <a:lstStyle/>
          <a:p>
            <a:r>
              <a:rPr lang="en-US" dirty="0"/>
              <a:t>Mean line:</a:t>
            </a:r>
            <a:endParaRPr lang="he-IL" dirty="0"/>
          </a:p>
        </p:txBody>
      </p:sp>
      <p:graphicFrame>
        <p:nvGraphicFramePr>
          <p:cNvPr id="9" name="Object 8">
            <a:extLst>
              <a:ext uri="{FF2B5EF4-FFF2-40B4-BE49-F238E27FC236}">
                <a16:creationId xmlns:a16="http://schemas.microsoft.com/office/drawing/2014/main" id="{8A78CE24-4858-DD07-398E-AEB8C0C2E6DC}"/>
              </a:ext>
            </a:extLst>
          </p:cNvPr>
          <p:cNvGraphicFramePr>
            <a:graphicFrameLocks noChangeAspect="1"/>
          </p:cNvGraphicFramePr>
          <p:nvPr>
            <p:extLst>
              <p:ext uri="{D42A27DB-BD31-4B8C-83A1-F6EECF244321}">
                <p14:modId xmlns:p14="http://schemas.microsoft.com/office/powerpoint/2010/main" val="774834855"/>
              </p:ext>
            </p:extLst>
          </p:nvPr>
        </p:nvGraphicFramePr>
        <p:xfrm>
          <a:off x="1158875" y="5867400"/>
          <a:ext cx="3686175" cy="571500"/>
        </p:xfrm>
        <a:graphic>
          <a:graphicData uri="http://schemas.openxmlformats.org/presentationml/2006/ole">
            <mc:AlternateContent xmlns:mc="http://schemas.openxmlformats.org/markup-compatibility/2006">
              <mc:Choice xmlns:v="urn:schemas-microsoft-com:vml" Requires="v">
                <p:oleObj name="Equation" r:id="rId9" imgW="1638000" imgH="253800" progId="Equation.DSMT4">
                  <p:embed/>
                </p:oleObj>
              </mc:Choice>
              <mc:Fallback>
                <p:oleObj name="Equation" r:id="rId9" imgW="1638000" imgH="253800" progId="Equation.DSMT4">
                  <p:embed/>
                  <p:pic>
                    <p:nvPicPr>
                      <p:cNvPr id="9" name="Object 8">
                        <a:extLst>
                          <a:ext uri="{FF2B5EF4-FFF2-40B4-BE49-F238E27FC236}">
                            <a16:creationId xmlns:a16="http://schemas.microsoft.com/office/drawing/2014/main" id="{8A78CE24-4858-DD07-398E-AEB8C0C2E6DC}"/>
                          </a:ext>
                        </a:extLst>
                      </p:cNvPr>
                      <p:cNvPicPr/>
                      <p:nvPr/>
                    </p:nvPicPr>
                    <p:blipFill>
                      <a:blip r:embed="rId10"/>
                      <a:stretch>
                        <a:fillRect/>
                      </a:stretch>
                    </p:blipFill>
                    <p:spPr>
                      <a:xfrm>
                        <a:off x="1158875" y="5867400"/>
                        <a:ext cx="3686175" cy="571500"/>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B5354441-1B47-176B-CD0F-8A40A450C5DA}"/>
              </a:ext>
            </a:extLst>
          </p:cNvPr>
          <p:cNvSpPr txBox="1"/>
          <p:nvPr/>
        </p:nvSpPr>
        <p:spPr>
          <a:xfrm>
            <a:off x="534219" y="5967876"/>
            <a:ext cx="724878" cy="369332"/>
          </a:xfrm>
          <a:prstGeom prst="rect">
            <a:avLst/>
          </a:prstGeom>
          <a:noFill/>
        </p:spPr>
        <p:txBody>
          <a:bodyPr wrap="none" rtlCol="1">
            <a:spAutoFit/>
          </a:bodyPr>
          <a:lstStyle/>
          <a:p>
            <a:r>
              <a:rPr lang="en-US" dirty="0"/>
              <a:t>Lines:</a:t>
            </a:r>
            <a:endParaRPr lang="he-IL" dirty="0"/>
          </a:p>
        </p:txBody>
      </p:sp>
      <p:sp>
        <p:nvSpPr>
          <p:cNvPr id="11" name="Slide Number Placeholder 10">
            <a:extLst>
              <a:ext uri="{FF2B5EF4-FFF2-40B4-BE49-F238E27FC236}">
                <a16:creationId xmlns:a16="http://schemas.microsoft.com/office/drawing/2014/main" id="{E98FCFF3-8019-28B0-B0F8-815604557A58}"/>
              </a:ext>
            </a:extLst>
          </p:cNvPr>
          <p:cNvSpPr>
            <a:spLocks noGrp="1"/>
          </p:cNvSpPr>
          <p:nvPr>
            <p:ph type="sldNum" sz="quarter" idx="12"/>
          </p:nvPr>
        </p:nvSpPr>
        <p:spPr/>
        <p:txBody>
          <a:bodyPr/>
          <a:lstStyle/>
          <a:p>
            <a:fld id="{E0DC7AD3-7C2E-418B-8082-788996B615FB}" type="slidenum">
              <a:rPr lang="en-GB" smtClean="0"/>
              <a:t>15</a:t>
            </a:fld>
            <a:endParaRPr lang="en-GB"/>
          </a:p>
        </p:txBody>
      </p:sp>
    </p:spTree>
    <p:extLst>
      <p:ext uri="{BB962C8B-B14F-4D97-AF65-F5344CB8AC3E}">
        <p14:creationId xmlns:p14="http://schemas.microsoft.com/office/powerpoint/2010/main" val="113152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8A13F-3258-0175-86AC-B449AAD1A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08350-1517-DF66-2DA6-7AD9349F9BBB}"/>
              </a:ext>
            </a:extLst>
          </p:cNvPr>
          <p:cNvSpPr>
            <a:spLocks noGrp="1"/>
          </p:cNvSpPr>
          <p:nvPr>
            <p:ph type="title"/>
          </p:nvPr>
        </p:nvSpPr>
        <p:spPr/>
        <p:txBody>
          <a:bodyPr/>
          <a:lstStyle/>
          <a:p>
            <a:r>
              <a:rPr lang="en-US" dirty="0"/>
              <a:t>Showing the uncertainty</a:t>
            </a:r>
            <a:endParaRPr lang="he-IL" dirty="0"/>
          </a:p>
        </p:txBody>
      </p:sp>
      <p:sp>
        <p:nvSpPr>
          <p:cNvPr id="3" name="Content Placeholder 2">
            <a:extLst>
              <a:ext uri="{FF2B5EF4-FFF2-40B4-BE49-F238E27FC236}">
                <a16:creationId xmlns:a16="http://schemas.microsoft.com/office/drawing/2014/main" id="{86533268-AABB-3A04-B402-740386E4AF21}"/>
              </a:ext>
            </a:extLst>
          </p:cNvPr>
          <p:cNvSpPr>
            <a:spLocks noGrp="1"/>
          </p:cNvSpPr>
          <p:nvPr>
            <p:ph idx="1"/>
          </p:nvPr>
        </p:nvSpPr>
        <p:spPr>
          <a:xfrm>
            <a:off x="838200" y="1825625"/>
            <a:ext cx="10515600" cy="779923"/>
          </a:xfrm>
        </p:spPr>
        <p:txBody>
          <a:bodyPr>
            <a:normAutofit fontScale="92500" lnSpcReduction="10000"/>
          </a:bodyPr>
          <a:lstStyle/>
          <a:p>
            <a:r>
              <a:rPr lang="en-US" dirty="0"/>
              <a:t>Using multiple samples from the posterior</a:t>
            </a:r>
          </a:p>
          <a:p>
            <a:pPr lvl="1"/>
            <a:r>
              <a:rPr lang="en-US" dirty="0"/>
              <a:t>Each red line is an MCMC sample</a:t>
            </a:r>
            <a:endParaRPr lang="he-IL" dirty="0"/>
          </a:p>
        </p:txBody>
      </p:sp>
      <p:pic>
        <p:nvPicPr>
          <p:cNvPr id="4" name="Picture 3">
            <a:extLst>
              <a:ext uri="{FF2B5EF4-FFF2-40B4-BE49-F238E27FC236}">
                <a16:creationId xmlns:a16="http://schemas.microsoft.com/office/drawing/2014/main" id="{F0040577-AA7B-3C9C-9CA9-3AC93015C891}"/>
              </a:ext>
            </a:extLst>
          </p:cNvPr>
          <p:cNvPicPr>
            <a:picLocks noChangeAspect="1"/>
          </p:cNvPicPr>
          <p:nvPr/>
        </p:nvPicPr>
        <p:blipFill>
          <a:blip r:embed="rId2"/>
          <a:srcRect r="50403"/>
          <a:stretch/>
        </p:blipFill>
        <p:spPr>
          <a:xfrm>
            <a:off x="7197856" y="2472612"/>
            <a:ext cx="4777836" cy="3541396"/>
          </a:xfrm>
          <a:prstGeom prst="rect">
            <a:avLst/>
          </a:prstGeom>
        </p:spPr>
      </p:pic>
      <p:sp>
        <p:nvSpPr>
          <p:cNvPr id="12" name="TextBox 11">
            <a:extLst>
              <a:ext uri="{FF2B5EF4-FFF2-40B4-BE49-F238E27FC236}">
                <a16:creationId xmlns:a16="http://schemas.microsoft.com/office/drawing/2014/main" id="{C19780C6-D4C4-8F00-4EB6-B21FC356C3B3}"/>
              </a:ext>
            </a:extLst>
          </p:cNvPr>
          <p:cNvSpPr txBox="1"/>
          <p:nvPr/>
        </p:nvSpPr>
        <p:spPr>
          <a:xfrm>
            <a:off x="216309" y="3021139"/>
            <a:ext cx="6951407" cy="1815882"/>
          </a:xfrm>
          <a:prstGeom prst="rect">
            <a:avLst/>
          </a:prstGeom>
          <a:noFill/>
        </p:spPr>
        <p:txBody>
          <a:bodyPr wrap="square">
            <a:spAutoFit/>
          </a:bodyPr>
          <a:lstStyle/>
          <a:p>
            <a:pPr>
              <a:buNone/>
            </a:pPr>
            <a:r>
              <a:rPr lang="en-US" sz="1400" b="0" dirty="0">
                <a:solidFill>
                  <a:srgbClr val="7A3E9D"/>
                </a:solidFill>
                <a:effectLst/>
                <a:latin typeface="Consolas" panose="020B0609020204030204" pitchFamily="49" charset="0"/>
              </a:rPr>
              <a:t>posterior</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az</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extract</a:t>
            </a:r>
            <a:r>
              <a:rPr lang="en-US" sz="1400" b="0" dirty="0">
                <a:solidFill>
                  <a:srgbClr val="777777"/>
                </a:solidFill>
                <a:effectLst/>
                <a:latin typeface="Consolas" panose="020B0609020204030204" pitchFamily="49" charset="0"/>
              </a:rPr>
              <a:t>(</a:t>
            </a:r>
            <a:r>
              <a:rPr lang="en-US" sz="1400" b="0" dirty="0" err="1">
                <a:solidFill>
                  <a:srgbClr val="7A3E9D"/>
                </a:solidFill>
                <a:effectLst/>
                <a:latin typeface="Consolas" panose="020B0609020204030204" pitchFamily="49" charset="0"/>
              </a:rPr>
              <a:t>idata_lb</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num_samples</a:t>
            </a:r>
            <a:r>
              <a:rPr lang="en-US" sz="1400" b="0" dirty="0">
                <a:solidFill>
                  <a:srgbClr val="777777"/>
                </a:solidFill>
                <a:effectLst/>
                <a:latin typeface="Consolas" panose="020B0609020204030204" pitchFamily="49" charset="0"/>
              </a:rPr>
              <a:t>=</a:t>
            </a:r>
            <a:r>
              <a:rPr lang="en-US" sz="1400" b="0" dirty="0">
                <a:solidFill>
                  <a:srgbClr val="9C5D27"/>
                </a:solidFill>
                <a:effectLst/>
                <a:latin typeface="Consolas" panose="020B0609020204030204" pitchFamily="49" charset="0"/>
              </a:rPr>
              <a:t>50</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err="1">
                <a:solidFill>
                  <a:srgbClr val="7A3E9D"/>
                </a:solidFill>
                <a:effectLst/>
                <a:latin typeface="Consolas" panose="020B0609020204030204" pitchFamily="49" charset="0"/>
              </a:rPr>
              <a:t>x_plot</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xr</a:t>
            </a:r>
            <a:r>
              <a:rPr lang="en-US" sz="1400" b="0" dirty="0" err="1">
                <a:solidFill>
                  <a:srgbClr val="777777"/>
                </a:solidFill>
                <a:effectLst/>
                <a:latin typeface="Consolas" panose="020B0609020204030204" pitchFamily="49" charset="0"/>
              </a:rPr>
              <a:t>.</a:t>
            </a:r>
            <a:r>
              <a:rPr lang="en-US" sz="1400" b="1" dirty="0" err="1">
                <a:solidFill>
                  <a:srgbClr val="7A3E9D"/>
                </a:solidFill>
                <a:effectLst/>
                <a:latin typeface="Consolas" panose="020B0609020204030204" pitchFamily="49" charset="0"/>
              </a:rPr>
              <a:t>DataArray</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np</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linspace</a:t>
            </a:r>
            <a:r>
              <a:rPr lang="en-US" sz="1400" b="0" dirty="0">
                <a:solidFill>
                  <a:srgbClr val="777777"/>
                </a:solidFill>
                <a:effectLst/>
                <a:latin typeface="Consolas" panose="020B0609020204030204" pitchFamily="49" charset="0"/>
              </a:rPr>
              <a:t>(</a:t>
            </a:r>
          </a:p>
          <a:p>
            <a:pPr>
              <a:buNone/>
            </a:pPr>
            <a:r>
              <a:rPr lang="en-US" sz="1400" dirty="0">
                <a:solidFill>
                  <a:srgbClr val="777777"/>
                </a:solidFill>
                <a:latin typeface="Consolas" panose="020B0609020204030204" pitchFamily="49" charset="0"/>
              </a:rPr>
              <a:t>     </a:t>
            </a:r>
            <a:r>
              <a:rPr lang="en-US" sz="1400" b="0" dirty="0" err="1">
                <a:solidFill>
                  <a:srgbClr val="7A3E9D"/>
                </a:solidFill>
                <a:effectLst/>
                <a:latin typeface="Consolas" panose="020B0609020204030204" pitchFamily="49" charset="0"/>
              </a:rPr>
              <a:t>bikes</a:t>
            </a:r>
            <a:r>
              <a:rPr lang="en-US" sz="1400" b="0" dirty="0" err="1">
                <a:solidFill>
                  <a:srgbClr val="777777"/>
                </a:solidFill>
                <a:effectLst/>
                <a:latin typeface="Consolas" panose="020B0609020204030204" pitchFamily="49" charset="0"/>
              </a:rPr>
              <a:t>.</a:t>
            </a:r>
            <a:r>
              <a:rPr lang="en-US" sz="1400" b="0" dirty="0" err="1">
                <a:solidFill>
                  <a:srgbClr val="333333"/>
                </a:solidFill>
                <a:effectLst/>
                <a:latin typeface="Consolas" panose="020B0609020204030204" pitchFamily="49" charset="0"/>
              </a:rPr>
              <a:t>temperature</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min</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bikes</a:t>
            </a:r>
            <a:r>
              <a:rPr lang="en-US" sz="1400" b="0" dirty="0" err="1">
                <a:solidFill>
                  <a:srgbClr val="777777"/>
                </a:solidFill>
                <a:effectLst/>
                <a:latin typeface="Consolas" panose="020B0609020204030204" pitchFamily="49" charset="0"/>
              </a:rPr>
              <a:t>.</a:t>
            </a:r>
            <a:r>
              <a:rPr lang="en-US" sz="1400" b="0" dirty="0" err="1">
                <a:solidFill>
                  <a:srgbClr val="333333"/>
                </a:solidFill>
                <a:effectLst/>
                <a:latin typeface="Consolas" panose="020B0609020204030204" pitchFamily="49" charset="0"/>
              </a:rPr>
              <a:t>temperature</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max</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9C5D27"/>
                </a:solidFill>
                <a:effectLst/>
                <a:latin typeface="Consolas" panose="020B0609020204030204" pitchFamily="49" charset="0"/>
              </a:rPr>
              <a:t>50</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p>
          <a:p>
            <a:pPr>
              <a:buNone/>
            </a:pPr>
            <a:r>
              <a:rPr lang="en-US" sz="1400" dirty="0">
                <a:solidFill>
                  <a:srgbClr val="333333"/>
                </a:solidFill>
                <a:latin typeface="Consolas" panose="020B0609020204030204" pitchFamily="49" charset="0"/>
              </a:rPr>
              <a:t>     </a:t>
            </a:r>
            <a:r>
              <a:rPr lang="en-US" sz="1400" b="0" dirty="0">
                <a:solidFill>
                  <a:srgbClr val="7A3E9D"/>
                </a:solidFill>
                <a:effectLst/>
                <a:latin typeface="Consolas" panose="020B0609020204030204" pitchFamily="49" charset="0"/>
              </a:rPr>
              <a:t>dims</a:t>
            </a:r>
            <a:r>
              <a:rPr lang="en-US" sz="1400" b="0" dirty="0">
                <a:solidFill>
                  <a:srgbClr val="777777"/>
                </a:solidFill>
                <a:effectLst/>
                <a:latin typeface="Consolas" panose="020B0609020204030204" pitchFamily="49" charset="0"/>
              </a:rPr>
              <a:t>="</a:t>
            </a:r>
            <a:r>
              <a:rPr lang="en-US" sz="1400" b="0" dirty="0" err="1">
                <a:solidFill>
                  <a:srgbClr val="448C27"/>
                </a:solidFill>
                <a:effectLst/>
                <a:latin typeface="Consolas" panose="020B0609020204030204" pitchFamily="49" charset="0"/>
              </a:rPr>
              <a:t>plot_id</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err="1">
                <a:solidFill>
                  <a:srgbClr val="7A3E9D"/>
                </a:solidFill>
                <a:effectLst/>
                <a:latin typeface="Consolas" panose="020B0609020204030204" pitchFamily="49" charset="0"/>
              </a:rPr>
              <a:t>mean_line</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posterior</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β0</a:t>
            </a:r>
            <a:r>
              <a:rPr lang="el-GR"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mean</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posterior</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β1</a:t>
            </a:r>
            <a:r>
              <a:rPr lang="el-GR"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mean</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1" dirty="0">
                <a:solidFill>
                  <a:srgbClr val="AA3731"/>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x_plot</a:t>
            </a:r>
            <a:endParaRPr lang="en-US" sz="1400" b="0" dirty="0">
              <a:solidFill>
                <a:srgbClr val="333333"/>
              </a:solidFill>
              <a:effectLst/>
              <a:latin typeface="Consolas" panose="020B0609020204030204" pitchFamily="49" charset="0"/>
            </a:endParaRPr>
          </a:p>
          <a:p>
            <a:r>
              <a:rPr lang="en-US" sz="1400" b="0" dirty="0">
                <a:solidFill>
                  <a:srgbClr val="7A3E9D"/>
                </a:solidFill>
                <a:effectLst/>
                <a:latin typeface="Consolas" panose="020B0609020204030204" pitchFamily="49" charset="0"/>
              </a:rPr>
              <a:t>lines</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posterior</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β0</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posterior</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β1</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l-GR" sz="1400" b="1" dirty="0">
                <a:solidFill>
                  <a:srgbClr val="AA3731"/>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x_plot</a:t>
            </a:r>
            <a:endParaRPr lang="en-US" sz="1400" b="0" dirty="0">
              <a:solidFill>
                <a:srgbClr val="333333"/>
              </a:solidFill>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16561406-1F28-DDA4-BE65-898A5F4EDBA7}"/>
              </a:ext>
            </a:extLst>
          </p:cNvPr>
          <p:cNvSpPr>
            <a:spLocks noGrp="1"/>
          </p:cNvSpPr>
          <p:nvPr>
            <p:ph type="sldNum" sz="quarter" idx="12"/>
          </p:nvPr>
        </p:nvSpPr>
        <p:spPr/>
        <p:txBody>
          <a:bodyPr/>
          <a:lstStyle/>
          <a:p>
            <a:fld id="{E0DC7AD3-7C2E-418B-8082-788996B615FB}" type="slidenum">
              <a:rPr lang="en-GB" smtClean="0"/>
              <a:t>16</a:t>
            </a:fld>
            <a:endParaRPr lang="en-GB"/>
          </a:p>
        </p:txBody>
      </p:sp>
    </p:spTree>
    <p:extLst>
      <p:ext uri="{BB962C8B-B14F-4D97-AF65-F5344CB8AC3E}">
        <p14:creationId xmlns:p14="http://schemas.microsoft.com/office/powerpoint/2010/main" val="422944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7A873-C2B1-3492-7A1E-ADC643A5D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9C81B3-ABB9-FEE7-B37C-AB9EF8A1B031}"/>
              </a:ext>
            </a:extLst>
          </p:cNvPr>
          <p:cNvSpPr>
            <a:spLocks noGrp="1"/>
          </p:cNvSpPr>
          <p:nvPr>
            <p:ph type="title"/>
          </p:nvPr>
        </p:nvSpPr>
        <p:spPr/>
        <p:txBody>
          <a:bodyPr/>
          <a:lstStyle/>
          <a:p>
            <a:r>
              <a:rPr lang="en-US" dirty="0"/>
              <a:t>Showing the uncertainty</a:t>
            </a:r>
            <a:endParaRPr lang="he-IL" dirty="0"/>
          </a:p>
        </p:txBody>
      </p:sp>
      <p:sp>
        <p:nvSpPr>
          <p:cNvPr id="3" name="Content Placeholder 2">
            <a:extLst>
              <a:ext uri="{FF2B5EF4-FFF2-40B4-BE49-F238E27FC236}">
                <a16:creationId xmlns:a16="http://schemas.microsoft.com/office/drawing/2014/main" id="{1FF59C96-0223-418E-AE2E-29457A84EBAD}"/>
              </a:ext>
            </a:extLst>
          </p:cNvPr>
          <p:cNvSpPr>
            <a:spLocks noGrp="1"/>
          </p:cNvSpPr>
          <p:nvPr>
            <p:ph idx="1"/>
          </p:nvPr>
        </p:nvSpPr>
        <p:spPr>
          <a:xfrm>
            <a:off x="838200" y="1465007"/>
            <a:ext cx="10515600" cy="1140542"/>
          </a:xfrm>
        </p:spPr>
        <p:txBody>
          <a:bodyPr>
            <a:normAutofit/>
          </a:bodyPr>
          <a:lstStyle/>
          <a:p>
            <a:r>
              <a:rPr lang="en-US" dirty="0"/>
              <a:t>Using multiple samples from the posterior</a:t>
            </a:r>
          </a:p>
          <a:p>
            <a:pPr lvl="1"/>
            <a:r>
              <a:rPr lang="en-US" dirty="0"/>
              <a:t>It can all be calculated from the </a:t>
            </a:r>
            <a:r>
              <a:rPr lang="en-US" dirty="0" err="1"/>
              <a:t>idata</a:t>
            </a:r>
            <a:r>
              <a:rPr lang="en-US" dirty="0"/>
              <a:t> object</a:t>
            </a:r>
            <a:endParaRPr lang="he-IL" dirty="0"/>
          </a:p>
          <a:p>
            <a:endParaRPr lang="he-IL" dirty="0"/>
          </a:p>
        </p:txBody>
      </p:sp>
      <p:pic>
        <p:nvPicPr>
          <p:cNvPr id="4" name="Picture 3">
            <a:extLst>
              <a:ext uri="{FF2B5EF4-FFF2-40B4-BE49-F238E27FC236}">
                <a16:creationId xmlns:a16="http://schemas.microsoft.com/office/drawing/2014/main" id="{2ADBFFA0-192F-643A-6639-2985A9C862F3}"/>
              </a:ext>
            </a:extLst>
          </p:cNvPr>
          <p:cNvPicPr>
            <a:picLocks noChangeAspect="1"/>
          </p:cNvPicPr>
          <p:nvPr/>
        </p:nvPicPr>
        <p:blipFill>
          <a:blip r:embed="rId2"/>
          <a:srcRect r="50403"/>
          <a:stretch/>
        </p:blipFill>
        <p:spPr>
          <a:xfrm>
            <a:off x="7775600" y="2539349"/>
            <a:ext cx="4082103" cy="3025709"/>
          </a:xfrm>
          <a:prstGeom prst="rect">
            <a:avLst/>
          </a:prstGeom>
        </p:spPr>
      </p:pic>
      <p:sp>
        <p:nvSpPr>
          <p:cNvPr id="12" name="TextBox 11">
            <a:extLst>
              <a:ext uri="{FF2B5EF4-FFF2-40B4-BE49-F238E27FC236}">
                <a16:creationId xmlns:a16="http://schemas.microsoft.com/office/drawing/2014/main" id="{9BB7F78B-A576-6D5F-D4A9-5CA35C7A2E3F}"/>
              </a:ext>
            </a:extLst>
          </p:cNvPr>
          <p:cNvSpPr txBox="1"/>
          <p:nvPr/>
        </p:nvSpPr>
        <p:spPr>
          <a:xfrm>
            <a:off x="216309" y="3021139"/>
            <a:ext cx="6951407" cy="1815882"/>
          </a:xfrm>
          <a:prstGeom prst="rect">
            <a:avLst/>
          </a:prstGeom>
          <a:noFill/>
        </p:spPr>
        <p:txBody>
          <a:bodyPr wrap="square">
            <a:spAutoFit/>
          </a:bodyPr>
          <a:lstStyle/>
          <a:p>
            <a:pPr>
              <a:buNone/>
            </a:pPr>
            <a:r>
              <a:rPr lang="en-US" sz="1400" b="0" dirty="0">
                <a:solidFill>
                  <a:srgbClr val="7A3E9D"/>
                </a:solidFill>
                <a:effectLst/>
                <a:latin typeface="Consolas" panose="020B0609020204030204" pitchFamily="49" charset="0"/>
              </a:rPr>
              <a:t>posterior</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az</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extract</a:t>
            </a:r>
            <a:r>
              <a:rPr lang="en-US" sz="1400" b="0" dirty="0">
                <a:solidFill>
                  <a:srgbClr val="777777"/>
                </a:solidFill>
                <a:effectLst/>
                <a:latin typeface="Consolas" panose="020B0609020204030204" pitchFamily="49" charset="0"/>
              </a:rPr>
              <a:t>(</a:t>
            </a:r>
            <a:r>
              <a:rPr lang="en-US" sz="1400" b="0" dirty="0" err="1">
                <a:solidFill>
                  <a:srgbClr val="7A3E9D"/>
                </a:solidFill>
                <a:effectLst/>
                <a:latin typeface="Consolas" panose="020B0609020204030204" pitchFamily="49" charset="0"/>
              </a:rPr>
              <a:t>idata_lb</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num_samples</a:t>
            </a:r>
            <a:r>
              <a:rPr lang="en-US" sz="1400" b="0" dirty="0">
                <a:solidFill>
                  <a:srgbClr val="777777"/>
                </a:solidFill>
                <a:effectLst/>
                <a:latin typeface="Consolas" panose="020B0609020204030204" pitchFamily="49" charset="0"/>
              </a:rPr>
              <a:t>=</a:t>
            </a:r>
            <a:r>
              <a:rPr lang="en-US" sz="1400" b="0" dirty="0">
                <a:solidFill>
                  <a:srgbClr val="9C5D27"/>
                </a:solidFill>
                <a:effectLst/>
                <a:latin typeface="Consolas" panose="020B0609020204030204" pitchFamily="49" charset="0"/>
              </a:rPr>
              <a:t>50</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err="1">
                <a:solidFill>
                  <a:srgbClr val="7A3E9D"/>
                </a:solidFill>
                <a:effectLst/>
                <a:latin typeface="Consolas" panose="020B0609020204030204" pitchFamily="49" charset="0"/>
              </a:rPr>
              <a:t>x_plot</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xr</a:t>
            </a:r>
            <a:r>
              <a:rPr lang="en-US" sz="1400" b="0" dirty="0" err="1">
                <a:solidFill>
                  <a:srgbClr val="777777"/>
                </a:solidFill>
                <a:effectLst/>
                <a:latin typeface="Consolas" panose="020B0609020204030204" pitchFamily="49" charset="0"/>
              </a:rPr>
              <a:t>.</a:t>
            </a:r>
            <a:r>
              <a:rPr lang="en-US" sz="1400" b="1" dirty="0" err="1">
                <a:solidFill>
                  <a:srgbClr val="7A3E9D"/>
                </a:solidFill>
                <a:effectLst/>
                <a:latin typeface="Consolas" panose="020B0609020204030204" pitchFamily="49" charset="0"/>
              </a:rPr>
              <a:t>DataArray</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np</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linspace</a:t>
            </a:r>
            <a:r>
              <a:rPr lang="en-US" sz="1400" b="0" dirty="0">
                <a:solidFill>
                  <a:srgbClr val="777777"/>
                </a:solidFill>
                <a:effectLst/>
                <a:latin typeface="Consolas" panose="020B0609020204030204" pitchFamily="49" charset="0"/>
              </a:rPr>
              <a:t>(</a:t>
            </a:r>
          </a:p>
          <a:p>
            <a:pPr>
              <a:buNone/>
            </a:pPr>
            <a:r>
              <a:rPr lang="en-US" sz="1400" dirty="0">
                <a:solidFill>
                  <a:srgbClr val="777777"/>
                </a:solidFill>
                <a:latin typeface="Consolas" panose="020B0609020204030204" pitchFamily="49" charset="0"/>
              </a:rPr>
              <a:t>     </a:t>
            </a:r>
            <a:r>
              <a:rPr lang="en-US" sz="1400" b="0" dirty="0" err="1">
                <a:solidFill>
                  <a:srgbClr val="7A3E9D"/>
                </a:solidFill>
                <a:effectLst/>
                <a:latin typeface="Consolas" panose="020B0609020204030204" pitchFamily="49" charset="0"/>
              </a:rPr>
              <a:t>bikes</a:t>
            </a:r>
            <a:r>
              <a:rPr lang="en-US" sz="1400" b="0" dirty="0" err="1">
                <a:solidFill>
                  <a:srgbClr val="777777"/>
                </a:solidFill>
                <a:effectLst/>
                <a:latin typeface="Consolas" panose="020B0609020204030204" pitchFamily="49" charset="0"/>
              </a:rPr>
              <a:t>.</a:t>
            </a:r>
            <a:r>
              <a:rPr lang="en-US" sz="1400" b="0" dirty="0" err="1">
                <a:solidFill>
                  <a:srgbClr val="333333"/>
                </a:solidFill>
                <a:effectLst/>
                <a:latin typeface="Consolas" panose="020B0609020204030204" pitchFamily="49" charset="0"/>
              </a:rPr>
              <a:t>temperature</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min</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bikes</a:t>
            </a:r>
            <a:r>
              <a:rPr lang="en-US" sz="1400" b="0" dirty="0" err="1">
                <a:solidFill>
                  <a:srgbClr val="777777"/>
                </a:solidFill>
                <a:effectLst/>
                <a:latin typeface="Consolas" panose="020B0609020204030204" pitchFamily="49" charset="0"/>
              </a:rPr>
              <a:t>.</a:t>
            </a:r>
            <a:r>
              <a:rPr lang="en-US" sz="1400" b="0" dirty="0" err="1">
                <a:solidFill>
                  <a:srgbClr val="333333"/>
                </a:solidFill>
                <a:effectLst/>
                <a:latin typeface="Consolas" panose="020B0609020204030204" pitchFamily="49" charset="0"/>
              </a:rPr>
              <a:t>temperature</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max</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9C5D27"/>
                </a:solidFill>
                <a:effectLst/>
                <a:latin typeface="Consolas" panose="020B0609020204030204" pitchFamily="49" charset="0"/>
              </a:rPr>
              <a:t>50</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p>
          <a:p>
            <a:pPr>
              <a:buNone/>
            </a:pPr>
            <a:r>
              <a:rPr lang="en-US" sz="1400" dirty="0">
                <a:solidFill>
                  <a:srgbClr val="333333"/>
                </a:solidFill>
                <a:latin typeface="Consolas" panose="020B0609020204030204" pitchFamily="49" charset="0"/>
              </a:rPr>
              <a:t>     </a:t>
            </a:r>
            <a:r>
              <a:rPr lang="en-US" sz="1400" b="0" dirty="0">
                <a:solidFill>
                  <a:srgbClr val="7A3E9D"/>
                </a:solidFill>
                <a:effectLst/>
                <a:latin typeface="Consolas" panose="020B0609020204030204" pitchFamily="49" charset="0"/>
              </a:rPr>
              <a:t>dims</a:t>
            </a:r>
            <a:r>
              <a:rPr lang="en-US" sz="1400" b="0" dirty="0">
                <a:solidFill>
                  <a:srgbClr val="777777"/>
                </a:solidFill>
                <a:effectLst/>
                <a:latin typeface="Consolas" panose="020B0609020204030204" pitchFamily="49" charset="0"/>
              </a:rPr>
              <a:t>="</a:t>
            </a:r>
            <a:r>
              <a:rPr lang="en-US" sz="1400" b="0" dirty="0" err="1">
                <a:solidFill>
                  <a:srgbClr val="448C27"/>
                </a:solidFill>
                <a:effectLst/>
                <a:latin typeface="Consolas" panose="020B0609020204030204" pitchFamily="49" charset="0"/>
              </a:rPr>
              <a:t>plot_id</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err="1">
                <a:solidFill>
                  <a:srgbClr val="7A3E9D"/>
                </a:solidFill>
                <a:effectLst/>
                <a:latin typeface="Consolas" panose="020B0609020204030204" pitchFamily="49" charset="0"/>
              </a:rPr>
              <a:t>mean_line</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posterior</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β0</a:t>
            </a:r>
            <a:r>
              <a:rPr lang="el-GR"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mean</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posterior</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β1</a:t>
            </a:r>
            <a:r>
              <a:rPr lang="el-GR"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mean</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1" dirty="0">
                <a:solidFill>
                  <a:srgbClr val="AA3731"/>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x_plot</a:t>
            </a:r>
            <a:endParaRPr lang="en-US" sz="1400" b="0" dirty="0">
              <a:solidFill>
                <a:srgbClr val="333333"/>
              </a:solidFill>
              <a:effectLst/>
              <a:latin typeface="Consolas" panose="020B0609020204030204" pitchFamily="49" charset="0"/>
            </a:endParaRPr>
          </a:p>
          <a:p>
            <a:r>
              <a:rPr lang="en-US" sz="1400" b="0" dirty="0">
                <a:solidFill>
                  <a:srgbClr val="7A3E9D"/>
                </a:solidFill>
                <a:effectLst/>
                <a:latin typeface="Consolas" panose="020B0609020204030204" pitchFamily="49" charset="0"/>
              </a:rPr>
              <a:t>lines</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posterior</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β0</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posterior</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β1</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l-GR" sz="1400" b="1" dirty="0">
                <a:solidFill>
                  <a:srgbClr val="AA3731"/>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x_plot</a:t>
            </a:r>
            <a:endParaRPr lang="en-US" sz="1400" b="0" dirty="0">
              <a:solidFill>
                <a:srgbClr val="333333"/>
              </a:solidFill>
              <a:effectLst/>
              <a:latin typeface="Consolas" panose="020B0609020204030204" pitchFamily="49" charset="0"/>
            </a:endParaRPr>
          </a:p>
        </p:txBody>
      </p:sp>
      <p:sp>
        <p:nvSpPr>
          <p:cNvPr id="13" name="Rectangle 12">
            <a:extLst>
              <a:ext uri="{FF2B5EF4-FFF2-40B4-BE49-F238E27FC236}">
                <a16:creationId xmlns:a16="http://schemas.microsoft.com/office/drawing/2014/main" id="{5776606B-3652-53A1-A732-AEF292E3ECAF}"/>
              </a:ext>
            </a:extLst>
          </p:cNvPr>
          <p:cNvSpPr/>
          <p:nvPr/>
        </p:nvSpPr>
        <p:spPr>
          <a:xfrm>
            <a:off x="256010" y="3021139"/>
            <a:ext cx="6793718" cy="302164"/>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5" name="Rectangle 4">
            <a:extLst>
              <a:ext uri="{FF2B5EF4-FFF2-40B4-BE49-F238E27FC236}">
                <a16:creationId xmlns:a16="http://schemas.microsoft.com/office/drawing/2014/main" id="{C5EC077B-817C-C312-49F4-614EBCD2F146}"/>
              </a:ext>
            </a:extLst>
          </p:cNvPr>
          <p:cNvSpPr/>
          <p:nvPr/>
        </p:nvSpPr>
        <p:spPr>
          <a:xfrm>
            <a:off x="256011" y="3323303"/>
            <a:ext cx="6793718" cy="1061884"/>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6" name="Rectangle 5">
            <a:extLst>
              <a:ext uri="{FF2B5EF4-FFF2-40B4-BE49-F238E27FC236}">
                <a16:creationId xmlns:a16="http://schemas.microsoft.com/office/drawing/2014/main" id="{AE19DB13-5942-98F8-A7CE-36CB450F7079}"/>
              </a:ext>
            </a:extLst>
          </p:cNvPr>
          <p:cNvSpPr/>
          <p:nvPr/>
        </p:nvSpPr>
        <p:spPr>
          <a:xfrm>
            <a:off x="256010" y="4385187"/>
            <a:ext cx="6793718" cy="52111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7" name="TextBox 6">
            <a:extLst>
              <a:ext uri="{FF2B5EF4-FFF2-40B4-BE49-F238E27FC236}">
                <a16:creationId xmlns:a16="http://schemas.microsoft.com/office/drawing/2014/main" id="{B301F73D-B519-F828-8DD4-84C2E4CB763B}"/>
              </a:ext>
            </a:extLst>
          </p:cNvPr>
          <p:cNvSpPr txBox="1"/>
          <p:nvPr/>
        </p:nvSpPr>
        <p:spPr>
          <a:xfrm>
            <a:off x="2703871" y="5496232"/>
            <a:ext cx="5417574" cy="923330"/>
          </a:xfrm>
          <a:prstGeom prst="rect">
            <a:avLst/>
          </a:prstGeom>
          <a:noFill/>
        </p:spPr>
        <p:txBody>
          <a:bodyPr wrap="square" rtlCol="1">
            <a:spAutoFit/>
          </a:bodyPr>
          <a:lstStyle/>
          <a:p>
            <a:r>
              <a:rPr lang="en-US" dirty="0"/>
              <a:t>Get 50 samples</a:t>
            </a:r>
          </a:p>
          <a:p>
            <a:r>
              <a:rPr lang="en-US" dirty="0"/>
              <a:t>Create x values with the right dimensions</a:t>
            </a:r>
          </a:p>
          <a:p>
            <a:r>
              <a:rPr lang="en-US" dirty="0"/>
              <a:t>Create the lines</a:t>
            </a:r>
            <a:endParaRPr lang="he-IL" dirty="0"/>
          </a:p>
        </p:txBody>
      </p:sp>
      <p:sp>
        <p:nvSpPr>
          <p:cNvPr id="8" name="Slide Number Placeholder 7">
            <a:extLst>
              <a:ext uri="{FF2B5EF4-FFF2-40B4-BE49-F238E27FC236}">
                <a16:creationId xmlns:a16="http://schemas.microsoft.com/office/drawing/2014/main" id="{416DC57C-BFEA-8D3D-DEBE-72FAC2666C61}"/>
              </a:ext>
            </a:extLst>
          </p:cNvPr>
          <p:cNvSpPr>
            <a:spLocks noGrp="1"/>
          </p:cNvSpPr>
          <p:nvPr>
            <p:ph type="sldNum" sz="quarter" idx="12"/>
          </p:nvPr>
        </p:nvSpPr>
        <p:spPr/>
        <p:txBody>
          <a:bodyPr/>
          <a:lstStyle/>
          <a:p>
            <a:fld id="{E0DC7AD3-7C2E-418B-8082-788996B615FB}" type="slidenum">
              <a:rPr lang="en-GB" smtClean="0"/>
              <a:t>17</a:t>
            </a:fld>
            <a:endParaRPr lang="en-GB"/>
          </a:p>
        </p:txBody>
      </p:sp>
    </p:spTree>
    <p:extLst>
      <p:ext uri="{BB962C8B-B14F-4D97-AF65-F5344CB8AC3E}">
        <p14:creationId xmlns:p14="http://schemas.microsoft.com/office/powerpoint/2010/main" val="99886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5" grpId="1"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72780-B1AB-0A32-76CF-962BB22F77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7AF50-4731-5D2A-2F00-ECCA99556167}"/>
              </a:ext>
            </a:extLst>
          </p:cNvPr>
          <p:cNvSpPr>
            <a:spLocks noGrp="1"/>
          </p:cNvSpPr>
          <p:nvPr>
            <p:ph type="title"/>
          </p:nvPr>
        </p:nvSpPr>
        <p:spPr>
          <a:xfrm>
            <a:off x="838200" y="365125"/>
            <a:ext cx="10515600" cy="779923"/>
          </a:xfrm>
        </p:spPr>
        <p:txBody>
          <a:bodyPr/>
          <a:lstStyle/>
          <a:p>
            <a:r>
              <a:rPr lang="en-US" dirty="0"/>
              <a:t>Showing the uncertainty</a:t>
            </a:r>
            <a:endParaRPr lang="he-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E25D01-0DA4-69DF-5955-AF157146877C}"/>
                  </a:ext>
                </a:extLst>
              </p:cNvPr>
              <p:cNvSpPr>
                <a:spLocks noGrp="1"/>
              </p:cNvSpPr>
              <p:nvPr>
                <p:ph idx="1"/>
              </p:nvPr>
            </p:nvSpPr>
            <p:spPr>
              <a:xfrm>
                <a:off x="655484" y="1219218"/>
                <a:ext cx="10515600" cy="1337026"/>
              </a:xfrm>
            </p:spPr>
            <p:txBody>
              <a:bodyPr>
                <a:normAutofit fontScale="85000" lnSpcReduction="20000"/>
              </a:bodyPr>
              <a:lstStyle/>
              <a:p>
                <a:r>
                  <a:rPr lang="en-US" dirty="0"/>
                  <a:t>Using multiple samples from the posterior</a:t>
                </a:r>
              </a:p>
              <a:p>
                <a:r>
                  <a:rPr lang="en-US" dirty="0"/>
                  <a:t>Using an HDI patch</a:t>
                </a:r>
              </a:p>
              <a:p>
                <a:pPr lvl="1"/>
                <a:r>
                  <a:rPr lang="en-US" dirty="0"/>
                  <a:t>We can calculate the HDI of </a:t>
                </a:r>
                <a14:m>
                  <m:oMath xmlns:m="http://schemas.openxmlformats.org/officeDocument/2006/math">
                    <m:r>
                      <a:rPr lang="en-US" b="0" i="1" smtClean="0">
                        <a:latin typeface="Cambria Math" panose="02040503050406030204" pitchFamily="18" charset="0"/>
                      </a:rPr>
                      <m:t>𝜇</m:t>
                    </m:r>
                  </m:oMath>
                </a14:m>
                <a:r>
                  <a:rPr lang="en-US" dirty="0"/>
                  <a:t> for any </a:t>
                </a:r>
                <a14:m>
                  <m:oMath xmlns:m="http://schemas.openxmlformats.org/officeDocument/2006/math">
                    <m:r>
                      <a:rPr lang="en-US" b="0" i="1" smtClean="0">
                        <a:latin typeface="Cambria Math" panose="02040503050406030204" pitchFamily="18" charset="0"/>
                      </a:rPr>
                      <m:t>𝑥</m:t>
                    </m:r>
                  </m:oMath>
                </a14:m>
                <a:endParaRPr lang="en-US" dirty="0"/>
              </a:p>
              <a:p>
                <a:pPr lvl="1"/>
                <a:r>
                  <a:rPr lang="en-US" dirty="0"/>
                  <a:t>But if we sampled </a:t>
                </a:r>
                <a14:m>
                  <m:oMath xmlns:m="http://schemas.openxmlformats.org/officeDocument/2006/math">
                    <m:r>
                      <a:rPr lang="en-US" b="0" i="1" smtClean="0">
                        <a:latin typeface="Cambria Math" panose="02040503050406030204" pitchFamily="18" charset="0"/>
                      </a:rPr>
                      <m:t>𝜇</m:t>
                    </m:r>
                  </m:oMath>
                </a14:m>
                <a:r>
                  <a:rPr lang="en-US" dirty="0"/>
                  <a:t> we can just use it</a:t>
                </a:r>
              </a:p>
              <a:p>
                <a:endParaRPr lang="he-IL" dirty="0"/>
              </a:p>
            </p:txBody>
          </p:sp>
        </mc:Choice>
        <mc:Fallback xmlns="">
          <p:sp>
            <p:nvSpPr>
              <p:cNvPr id="3" name="Content Placeholder 2">
                <a:extLst>
                  <a:ext uri="{FF2B5EF4-FFF2-40B4-BE49-F238E27FC236}">
                    <a16:creationId xmlns:a16="http://schemas.microsoft.com/office/drawing/2014/main" id="{10E25D01-0DA4-69DF-5955-AF157146877C}"/>
                  </a:ext>
                </a:extLst>
              </p:cNvPr>
              <p:cNvSpPr>
                <a:spLocks noGrp="1" noRot="1" noChangeAspect="1" noMove="1" noResize="1" noEditPoints="1" noAdjustHandles="1" noChangeArrowheads="1" noChangeShapeType="1" noTextEdit="1"/>
              </p:cNvSpPr>
              <p:nvPr>
                <p:ph idx="1"/>
              </p:nvPr>
            </p:nvSpPr>
            <p:spPr>
              <a:xfrm>
                <a:off x="655484" y="1219218"/>
                <a:ext cx="10515600" cy="1337026"/>
              </a:xfrm>
              <a:blipFill>
                <a:blip r:embed="rId2"/>
                <a:stretch>
                  <a:fillRect l="-812" t="-10502" b="-5479"/>
                </a:stretch>
              </a:blipFill>
            </p:spPr>
            <p:txBody>
              <a:bodyPr/>
              <a:lstStyle/>
              <a:p>
                <a:r>
                  <a:rPr lang="he-IL">
                    <a:noFill/>
                  </a:rPr>
                  <a:t> </a:t>
                </a:r>
              </a:p>
            </p:txBody>
          </p:sp>
        </mc:Fallback>
      </mc:AlternateContent>
      <p:pic>
        <p:nvPicPr>
          <p:cNvPr id="4" name="Picture 3">
            <a:extLst>
              <a:ext uri="{FF2B5EF4-FFF2-40B4-BE49-F238E27FC236}">
                <a16:creationId xmlns:a16="http://schemas.microsoft.com/office/drawing/2014/main" id="{D73A151C-6649-6879-03C8-663D41375089}"/>
              </a:ext>
            </a:extLst>
          </p:cNvPr>
          <p:cNvPicPr>
            <a:picLocks noChangeAspect="1"/>
          </p:cNvPicPr>
          <p:nvPr/>
        </p:nvPicPr>
        <p:blipFill>
          <a:blip r:embed="rId3"/>
          <a:srcRect l="53135" t="-28" r="-2732" b="28"/>
          <a:stretch/>
        </p:blipFill>
        <p:spPr>
          <a:xfrm>
            <a:off x="6538452" y="2757983"/>
            <a:ext cx="5319252" cy="3942700"/>
          </a:xfrm>
          <a:prstGeom prst="rect">
            <a:avLst/>
          </a:prstGeom>
        </p:spPr>
      </p:pic>
      <p:graphicFrame>
        <p:nvGraphicFramePr>
          <p:cNvPr id="6" name="Object 5">
            <a:extLst>
              <a:ext uri="{FF2B5EF4-FFF2-40B4-BE49-F238E27FC236}">
                <a16:creationId xmlns:a16="http://schemas.microsoft.com/office/drawing/2014/main" id="{E1A7CC17-7231-116E-1497-3E28A2830849}"/>
              </a:ext>
            </a:extLst>
          </p:cNvPr>
          <p:cNvGraphicFramePr>
            <a:graphicFrameLocks noChangeAspect="1"/>
          </p:cNvGraphicFramePr>
          <p:nvPr>
            <p:extLst>
              <p:ext uri="{D42A27DB-BD31-4B8C-83A1-F6EECF244321}">
                <p14:modId xmlns:p14="http://schemas.microsoft.com/office/powerpoint/2010/main" val="873466410"/>
              </p:ext>
            </p:extLst>
          </p:nvPr>
        </p:nvGraphicFramePr>
        <p:xfrm>
          <a:off x="436563" y="2746376"/>
          <a:ext cx="5753100" cy="465138"/>
        </p:xfrm>
        <a:graphic>
          <a:graphicData uri="http://schemas.openxmlformats.org/presentationml/2006/ole">
            <mc:AlternateContent xmlns:mc="http://schemas.openxmlformats.org/markup-compatibility/2006">
              <mc:Choice xmlns:v="urn:schemas-microsoft-com:vml" Requires="v">
                <p:oleObj name="Equation" r:id="rId4" imgW="3149280" imgH="253800" progId="Equation.DSMT4">
                  <p:embed/>
                </p:oleObj>
              </mc:Choice>
              <mc:Fallback>
                <p:oleObj name="Equation" r:id="rId4" imgW="3149280" imgH="253800" progId="Equation.DSMT4">
                  <p:embed/>
                  <p:pic>
                    <p:nvPicPr>
                      <p:cNvPr id="6" name="Object 5">
                        <a:extLst>
                          <a:ext uri="{FF2B5EF4-FFF2-40B4-BE49-F238E27FC236}">
                            <a16:creationId xmlns:a16="http://schemas.microsoft.com/office/drawing/2014/main" id="{E1A7CC17-7231-116E-1497-3E28A2830849}"/>
                          </a:ext>
                        </a:extLst>
                      </p:cNvPr>
                      <p:cNvPicPr/>
                      <p:nvPr/>
                    </p:nvPicPr>
                    <p:blipFill>
                      <a:blip r:embed="rId5"/>
                      <a:stretch>
                        <a:fillRect/>
                      </a:stretch>
                    </p:blipFill>
                    <p:spPr>
                      <a:xfrm>
                        <a:off x="436563" y="2746376"/>
                        <a:ext cx="5753100" cy="465138"/>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1EA6617D-4C84-FB37-57AC-A62B9E249EAC}"/>
              </a:ext>
            </a:extLst>
          </p:cNvPr>
          <p:cNvSpPr txBox="1"/>
          <p:nvPr/>
        </p:nvSpPr>
        <p:spPr>
          <a:xfrm>
            <a:off x="655484" y="4252453"/>
            <a:ext cx="6096000" cy="338554"/>
          </a:xfrm>
          <a:prstGeom prst="rect">
            <a:avLst/>
          </a:prstGeom>
          <a:noFill/>
        </p:spPr>
        <p:txBody>
          <a:bodyPr wrap="square">
            <a:spAutoFit/>
          </a:bodyPr>
          <a:lstStyle/>
          <a:p>
            <a:r>
              <a:rPr lang="en-US" sz="1600" b="0" dirty="0" err="1">
                <a:solidFill>
                  <a:srgbClr val="7A3E9D"/>
                </a:solidFill>
                <a:effectLst/>
                <a:latin typeface="Consolas" panose="020B0609020204030204" pitchFamily="49" charset="0"/>
              </a:rPr>
              <a:t>hdi_lines</a:t>
            </a:r>
            <a:r>
              <a:rPr lang="en-US" sz="1600" b="0" dirty="0">
                <a:solidFill>
                  <a:srgbClr val="333333"/>
                </a:solidFill>
                <a:effectLst/>
                <a:latin typeface="Consolas" panose="020B0609020204030204" pitchFamily="49" charset="0"/>
              </a:rPr>
              <a:t> </a:t>
            </a:r>
            <a:r>
              <a:rPr lang="en-US" sz="1600" b="0" dirty="0">
                <a:solidFill>
                  <a:srgbClr val="777777"/>
                </a:solidFill>
                <a:effectLst/>
                <a:latin typeface="Consolas" panose="020B0609020204030204" pitchFamily="49" charset="0"/>
              </a:rPr>
              <a:t>=</a:t>
            </a:r>
            <a:r>
              <a:rPr lang="en-US" sz="1600" b="0" dirty="0">
                <a:solidFill>
                  <a:srgbClr val="333333"/>
                </a:solidFill>
                <a:effectLst/>
                <a:latin typeface="Consolas" panose="020B0609020204030204" pitchFamily="49" charset="0"/>
              </a:rPr>
              <a:t> </a:t>
            </a:r>
            <a:r>
              <a:rPr lang="en-US" sz="1600" b="1" dirty="0" err="1">
                <a:solidFill>
                  <a:srgbClr val="7A3E9D"/>
                </a:solidFill>
                <a:effectLst/>
                <a:latin typeface="Consolas" panose="020B0609020204030204" pitchFamily="49" charset="0"/>
              </a:rPr>
              <a:t>az</a:t>
            </a:r>
            <a:r>
              <a:rPr lang="en-US" sz="1600" b="0" dirty="0" err="1">
                <a:solidFill>
                  <a:srgbClr val="777777"/>
                </a:solidFill>
                <a:effectLst/>
                <a:latin typeface="Consolas" panose="020B0609020204030204" pitchFamily="49" charset="0"/>
              </a:rPr>
              <a:t>.</a:t>
            </a:r>
            <a:r>
              <a:rPr lang="en-US" sz="1600" b="1" dirty="0" err="1">
                <a:solidFill>
                  <a:srgbClr val="AA3731"/>
                </a:solidFill>
                <a:effectLst/>
                <a:latin typeface="Consolas" panose="020B0609020204030204" pitchFamily="49" charset="0"/>
              </a:rPr>
              <a:t>hdi</a:t>
            </a:r>
            <a:r>
              <a:rPr lang="en-US" sz="1600" b="0" dirty="0">
                <a:solidFill>
                  <a:srgbClr val="777777"/>
                </a:solidFill>
                <a:effectLst/>
                <a:latin typeface="Consolas" panose="020B0609020204030204" pitchFamily="49" charset="0"/>
              </a:rPr>
              <a:t>(</a:t>
            </a:r>
            <a:r>
              <a:rPr lang="en-US" sz="1600" b="0" dirty="0" err="1">
                <a:solidFill>
                  <a:srgbClr val="7A3E9D"/>
                </a:solidFill>
                <a:effectLst/>
                <a:latin typeface="Consolas" panose="020B0609020204030204" pitchFamily="49" charset="0"/>
              </a:rPr>
              <a:t>idata_lb</a:t>
            </a:r>
            <a:r>
              <a:rPr lang="en-US" sz="1600" b="0" dirty="0" err="1">
                <a:solidFill>
                  <a:srgbClr val="777777"/>
                </a:solidFill>
                <a:effectLst/>
                <a:latin typeface="Consolas" panose="020B0609020204030204" pitchFamily="49" charset="0"/>
              </a:rPr>
              <a:t>.</a:t>
            </a:r>
            <a:r>
              <a:rPr lang="en-US" sz="1600" b="0" dirty="0" err="1">
                <a:solidFill>
                  <a:srgbClr val="333333"/>
                </a:solidFill>
                <a:effectLst/>
                <a:latin typeface="Consolas" panose="020B0609020204030204" pitchFamily="49" charset="0"/>
              </a:rPr>
              <a:t>posterior</a:t>
            </a:r>
            <a:r>
              <a:rPr lang="en-US" sz="1600" b="0" dirty="0">
                <a:solidFill>
                  <a:srgbClr val="777777"/>
                </a:solidFill>
                <a:effectLst/>
                <a:latin typeface="Consolas" panose="020B0609020204030204" pitchFamily="49" charset="0"/>
              </a:rPr>
              <a:t>["</a:t>
            </a:r>
            <a:r>
              <a:rPr lang="el-GR" sz="1600" b="0" dirty="0">
                <a:solidFill>
                  <a:srgbClr val="448C27"/>
                </a:solidFill>
                <a:effectLst/>
                <a:latin typeface="Consolas" panose="020B0609020204030204" pitchFamily="49" charset="0"/>
              </a:rPr>
              <a:t>μ</a:t>
            </a:r>
            <a:r>
              <a:rPr lang="el-GR" sz="1600" b="0" dirty="0">
                <a:solidFill>
                  <a:srgbClr val="777777"/>
                </a:solidFill>
                <a:effectLst/>
                <a:latin typeface="Consolas" panose="020B0609020204030204" pitchFamily="49" charset="0"/>
              </a:rPr>
              <a:t>"])</a:t>
            </a:r>
            <a:endParaRPr lang="el-GR" sz="1600" b="0" dirty="0">
              <a:solidFill>
                <a:srgbClr val="333333"/>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4EFE9FDF-A1A5-F36E-ACB1-5E329B2ADADF}"/>
              </a:ext>
            </a:extLst>
          </p:cNvPr>
          <p:cNvSpPr txBox="1"/>
          <p:nvPr/>
        </p:nvSpPr>
        <p:spPr>
          <a:xfrm>
            <a:off x="655484" y="4781139"/>
            <a:ext cx="6096000" cy="1323439"/>
          </a:xfrm>
          <a:prstGeom prst="rect">
            <a:avLst/>
          </a:prstGeom>
          <a:noFill/>
        </p:spPr>
        <p:txBody>
          <a:bodyPr wrap="square">
            <a:spAutoFit/>
          </a:bodyPr>
          <a:lstStyle/>
          <a:p>
            <a:r>
              <a:rPr lang="en-US" sz="1600" dirty="0" err="1">
                <a:solidFill>
                  <a:srgbClr val="7A3E9D"/>
                </a:solidFill>
                <a:latin typeface="Consolas" panose="020B0609020204030204" pitchFamily="49" charset="0"/>
              </a:rPr>
              <a:t>idx</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b="1" dirty="0" err="1">
                <a:solidFill>
                  <a:srgbClr val="7A3E9D"/>
                </a:solidFill>
                <a:latin typeface="Consolas" panose="020B0609020204030204" pitchFamily="49" charset="0"/>
              </a:rPr>
              <a:t>np</a:t>
            </a:r>
            <a:r>
              <a:rPr lang="en-US" sz="1600" dirty="0" err="1">
                <a:solidFill>
                  <a:srgbClr val="777777"/>
                </a:solidFill>
                <a:latin typeface="Consolas" panose="020B0609020204030204" pitchFamily="49" charset="0"/>
              </a:rPr>
              <a:t>.</a:t>
            </a:r>
            <a:r>
              <a:rPr lang="en-US" sz="1600" b="1" dirty="0" err="1">
                <a:solidFill>
                  <a:srgbClr val="AA3731"/>
                </a:solidFill>
                <a:latin typeface="Consolas" panose="020B0609020204030204" pitchFamily="49" charset="0"/>
              </a:rPr>
              <a:t>argsort</a:t>
            </a:r>
            <a:r>
              <a:rPr lang="en-US" sz="1600" dirty="0">
                <a:solidFill>
                  <a:srgbClr val="777777"/>
                </a:solidFill>
                <a:latin typeface="Consolas" panose="020B0609020204030204" pitchFamily="49" charset="0"/>
              </a:rPr>
              <a:t>(</a:t>
            </a:r>
            <a:r>
              <a:rPr lang="en-US" sz="1600" dirty="0" err="1">
                <a:solidFill>
                  <a:srgbClr val="7A3E9D"/>
                </a:solidFill>
                <a:latin typeface="Consolas" panose="020B0609020204030204" pitchFamily="49" charset="0"/>
              </a:rPr>
              <a:t>bikes</a:t>
            </a:r>
            <a:r>
              <a:rPr lang="en-US" sz="1600" dirty="0" err="1">
                <a:solidFill>
                  <a:srgbClr val="777777"/>
                </a:solidFill>
                <a:latin typeface="Consolas" panose="020B0609020204030204" pitchFamily="49" charset="0"/>
              </a:rPr>
              <a:t>.</a:t>
            </a:r>
            <a:r>
              <a:rPr lang="en-US" sz="1600" dirty="0" err="1">
                <a:solidFill>
                  <a:srgbClr val="333333"/>
                </a:solidFill>
                <a:latin typeface="Consolas" panose="020B0609020204030204" pitchFamily="49" charset="0"/>
              </a:rPr>
              <a:t>temperature</a:t>
            </a:r>
            <a:r>
              <a:rPr lang="en-US" sz="1600" dirty="0" err="1">
                <a:solidFill>
                  <a:srgbClr val="777777"/>
                </a:solidFill>
                <a:latin typeface="Consolas" panose="020B0609020204030204" pitchFamily="49" charset="0"/>
              </a:rPr>
              <a:t>.</a:t>
            </a:r>
            <a:r>
              <a:rPr lang="en-US" sz="1600" dirty="0" err="1">
                <a:solidFill>
                  <a:srgbClr val="7A3E9D"/>
                </a:solidFill>
                <a:latin typeface="Consolas" panose="020B0609020204030204" pitchFamily="49" charset="0"/>
              </a:rPr>
              <a:t>values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pPr>
              <a:buNone/>
            </a:pPr>
            <a:r>
              <a:rPr lang="en-US" sz="1600" b="0" dirty="0" err="1">
                <a:solidFill>
                  <a:srgbClr val="7A3E9D"/>
                </a:solidFill>
                <a:effectLst/>
                <a:latin typeface="Consolas" panose="020B0609020204030204" pitchFamily="49" charset="0"/>
              </a:rPr>
              <a:t>ax</a:t>
            </a:r>
            <a:r>
              <a:rPr lang="en-US" sz="1600" b="0" dirty="0" err="1">
                <a:solidFill>
                  <a:srgbClr val="777777"/>
                </a:solidFill>
                <a:effectLst/>
                <a:latin typeface="Consolas" panose="020B0609020204030204" pitchFamily="49" charset="0"/>
              </a:rPr>
              <a:t>.</a:t>
            </a:r>
            <a:r>
              <a:rPr lang="en-US" sz="1600" b="0" dirty="0" err="1">
                <a:solidFill>
                  <a:srgbClr val="333333"/>
                </a:solidFill>
                <a:effectLst/>
                <a:latin typeface="Consolas" panose="020B0609020204030204" pitchFamily="49" charset="0"/>
              </a:rPr>
              <a:t>fill_between</a:t>
            </a:r>
            <a:r>
              <a:rPr lang="en-US" sz="1600" b="0" dirty="0">
                <a:solidFill>
                  <a:srgbClr val="777777"/>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a:p>
            <a:pPr>
              <a:buNone/>
            </a:pPr>
            <a:r>
              <a:rPr lang="en-US" sz="1600" b="0" dirty="0">
                <a:solidFill>
                  <a:srgbClr val="333333"/>
                </a:solidFill>
                <a:effectLst/>
                <a:latin typeface="Consolas" panose="020B0609020204030204" pitchFamily="49" charset="0"/>
              </a:rPr>
              <a:t>    </a:t>
            </a:r>
            <a:r>
              <a:rPr lang="en-US" sz="1600" b="0" dirty="0" err="1">
                <a:solidFill>
                  <a:srgbClr val="7A3E9D"/>
                </a:solidFill>
                <a:effectLst/>
                <a:latin typeface="Consolas" panose="020B0609020204030204" pitchFamily="49" charset="0"/>
              </a:rPr>
              <a:t>bikes</a:t>
            </a:r>
            <a:r>
              <a:rPr lang="en-US" sz="1600" b="0" dirty="0" err="1">
                <a:solidFill>
                  <a:srgbClr val="777777"/>
                </a:solidFill>
                <a:effectLst/>
                <a:latin typeface="Consolas" panose="020B0609020204030204" pitchFamily="49" charset="0"/>
              </a:rPr>
              <a:t>.</a:t>
            </a:r>
            <a:r>
              <a:rPr lang="en-US" sz="1600" b="0" dirty="0" err="1">
                <a:solidFill>
                  <a:srgbClr val="333333"/>
                </a:solidFill>
                <a:effectLst/>
                <a:latin typeface="Consolas" panose="020B0609020204030204" pitchFamily="49" charset="0"/>
              </a:rPr>
              <a:t>temperature</a:t>
            </a:r>
            <a:r>
              <a:rPr lang="en-US" sz="1600" b="0" dirty="0">
                <a:solidFill>
                  <a:srgbClr val="777777"/>
                </a:solidFill>
                <a:effectLst/>
                <a:latin typeface="Consolas" panose="020B0609020204030204" pitchFamily="49" charset="0"/>
              </a:rPr>
              <a:t>[</a:t>
            </a:r>
            <a:r>
              <a:rPr lang="en-US" sz="1600" b="0" dirty="0" err="1">
                <a:solidFill>
                  <a:srgbClr val="7A3E9D"/>
                </a:solidFill>
                <a:effectLst/>
                <a:latin typeface="Consolas" panose="020B0609020204030204" pitchFamily="49" charset="0"/>
              </a:rPr>
              <a:t>idx</a:t>
            </a:r>
            <a:r>
              <a:rPr lang="en-US" sz="1600" b="0" dirty="0">
                <a:solidFill>
                  <a:srgbClr val="777777"/>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a:p>
            <a:pPr>
              <a:buNone/>
            </a:pPr>
            <a:r>
              <a:rPr lang="en-US" sz="1600" b="0" dirty="0">
                <a:solidFill>
                  <a:srgbClr val="333333"/>
                </a:solidFill>
                <a:effectLst/>
                <a:latin typeface="Consolas" panose="020B0609020204030204" pitchFamily="49" charset="0"/>
              </a:rPr>
              <a:t>    </a:t>
            </a:r>
            <a:r>
              <a:rPr lang="en-US" sz="1600" b="0" dirty="0" err="1">
                <a:solidFill>
                  <a:srgbClr val="7A3E9D"/>
                </a:solidFill>
                <a:effectLst/>
                <a:latin typeface="Consolas" panose="020B0609020204030204" pitchFamily="49" charset="0"/>
              </a:rPr>
              <a:t>hdi_lines</a:t>
            </a:r>
            <a:r>
              <a:rPr lang="en-US" sz="1600" b="0" dirty="0">
                <a:solidFill>
                  <a:srgbClr val="777777"/>
                </a:solidFill>
                <a:effectLst/>
                <a:latin typeface="Consolas" panose="020B0609020204030204" pitchFamily="49" charset="0"/>
              </a:rPr>
              <a:t>["</a:t>
            </a:r>
            <a:r>
              <a:rPr lang="el-GR" sz="1600" b="0" dirty="0">
                <a:solidFill>
                  <a:srgbClr val="448C27"/>
                </a:solidFill>
                <a:effectLst/>
                <a:latin typeface="Consolas" panose="020B0609020204030204" pitchFamily="49" charset="0"/>
              </a:rPr>
              <a:t>μ</a:t>
            </a:r>
            <a:r>
              <a:rPr lang="el-GR" sz="1600" b="0" dirty="0">
                <a:solidFill>
                  <a:srgbClr val="777777"/>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l-GR" sz="1600" b="0" dirty="0">
                <a:solidFill>
                  <a:srgbClr val="9C5D27"/>
                </a:solidFill>
                <a:effectLst/>
                <a:latin typeface="Consolas" panose="020B0609020204030204" pitchFamily="49" charset="0"/>
              </a:rPr>
              <a:t>0</a:t>
            </a:r>
            <a:r>
              <a:rPr lang="el-GR" sz="1600" b="0" dirty="0">
                <a:solidFill>
                  <a:srgbClr val="777777"/>
                </a:solidFill>
                <a:effectLst/>
                <a:latin typeface="Consolas" panose="020B0609020204030204" pitchFamily="49" charset="0"/>
              </a:rPr>
              <a:t>][</a:t>
            </a:r>
            <a:r>
              <a:rPr lang="en-US" sz="1600" b="0" dirty="0" err="1">
                <a:solidFill>
                  <a:srgbClr val="7A3E9D"/>
                </a:solidFill>
                <a:effectLst/>
                <a:latin typeface="Consolas" panose="020B0609020204030204" pitchFamily="49" charset="0"/>
              </a:rPr>
              <a:t>idx</a:t>
            </a:r>
            <a:r>
              <a:rPr lang="en-US" sz="1600" b="0" dirty="0">
                <a:solidFill>
                  <a:srgbClr val="777777"/>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a:p>
            <a:r>
              <a:rPr lang="en-US" sz="1600" b="0" dirty="0">
                <a:solidFill>
                  <a:srgbClr val="333333"/>
                </a:solidFill>
                <a:effectLst/>
                <a:latin typeface="Consolas" panose="020B0609020204030204" pitchFamily="49" charset="0"/>
              </a:rPr>
              <a:t>    </a:t>
            </a:r>
            <a:r>
              <a:rPr lang="en-US" sz="1600" b="0" dirty="0" err="1">
                <a:solidFill>
                  <a:srgbClr val="7A3E9D"/>
                </a:solidFill>
                <a:effectLst/>
                <a:latin typeface="Consolas" panose="020B0609020204030204" pitchFamily="49" charset="0"/>
              </a:rPr>
              <a:t>hdi_lines</a:t>
            </a:r>
            <a:r>
              <a:rPr lang="en-US" sz="1600" b="0" dirty="0">
                <a:solidFill>
                  <a:srgbClr val="777777"/>
                </a:solidFill>
                <a:effectLst/>
                <a:latin typeface="Consolas" panose="020B0609020204030204" pitchFamily="49" charset="0"/>
              </a:rPr>
              <a:t>["</a:t>
            </a:r>
            <a:r>
              <a:rPr lang="el-GR" sz="1600" b="0" dirty="0">
                <a:solidFill>
                  <a:srgbClr val="448C27"/>
                </a:solidFill>
                <a:effectLst/>
                <a:latin typeface="Consolas" panose="020B0609020204030204" pitchFamily="49" charset="0"/>
              </a:rPr>
              <a:t>μ</a:t>
            </a:r>
            <a:r>
              <a:rPr lang="el-GR" sz="1600" b="0" dirty="0">
                <a:solidFill>
                  <a:srgbClr val="777777"/>
                </a:solidFill>
                <a:effectLst/>
                <a:latin typeface="Consolas" panose="020B0609020204030204" pitchFamily="49" charset="0"/>
              </a:rPr>
              <a:t>"][:,</a:t>
            </a:r>
            <a:r>
              <a:rPr lang="el-GR" sz="1600" b="0" dirty="0">
                <a:solidFill>
                  <a:srgbClr val="333333"/>
                </a:solidFill>
                <a:effectLst/>
                <a:latin typeface="Consolas" panose="020B0609020204030204" pitchFamily="49" charset="0"/>
              </a:rPr>
              <a:t> </a:t>
            </a:r>
            <a:r>
              <a:rPr lang="el-GR" sz="1600" b="0" dirty="0">
                <a:solidFill>
                  <a:srgbClr val="9C5D27"/>
                </a:solidFill>
                <a:effectLst/>
                <a:latin typeface="Consolas" panose="020B0609020204030204" pitchFamily="49" charset="0"/>
              </a:rPr>
              <a:t>1</a:t>
            </a:r>
            <a:r>
              <a:rPr lang="el-GR" sz="1600" b="0" dirty="0">
                <a:solidFill>
                  <a:srgbClr val="777777"/>
                </a:solidFill>
                <a:effectLst/>
                <a:latin typeface="Consolas" panose="020B0609020204030204" pitchFamily="49" charset="0"/>
              </a:rPr>
              <a:t>][</a:t>
            </a:r>
            <a:r>
              <a:rPr lang="en-US" sz="1600" b="0" dirty="0" err="1">
                <a:solidFill>
                  <a:srgbClr val="7A3E9D"/>
                </a:solidFill>
                <a:effectLst/>
                <a:latin typeface="Consolas" panose="020B0609020204030204" pitchFamily="49" charset="0"/>
              </a:rPr>
              <a:t>idx</a:t>
            </a:r>
            <a:r>
              <a:rPr lang="en-US" sz="1600" b="0" dirty="0">
                <a:solidFill>
                  <a:srgbClr val="777777"/>
                </a:solidFill>
                <a:effectLst/>
                <a:latin typeface="Consolas" panose="020B0609020204030204" pitchFamily="49" charset="0"/>
              </a:rPr>
              <a:t>],</a:t>
            </a:r>
            <a:endParaRPr lang="en-US" sz="1600" b="0" dirty="0">
              <a:solidFill>
                <a:srgbClr val="333333"/>
              </a:solidFill>
              <a:effectLst/>
              <a:latin typeface="Consolas" panose="020B0609020204030204" pitchFamily="49" charset="0"/>
            </a:endParaRPr>
          </a:p>
        </p:txBody>
      </p:sp>
      <p:graphicFrame>
        <p:nvGraphicFramePr>
          <p:cNvPr id="17" name="Object 16">
            <a:extLst>
              <a:ext uri="{FF2B5EF4-FFF2-40B4-BE49-F238E27FC236}">
                <a16:creationId xmlns:a16="http://schemas.microsoft.com/office/drawing/2014/main" id="{7380597C-19F7-6019-25E4-5477D91C872E}"/>
              </a:ext>
            </a:extLst>
          </p:cNvPr>
          <p:cNvGraphicFramePr>
            <a:graphicFrameLocks noChangeAspect="1"/>
          </p:cNvGraphicFramePr>
          <p:nvPr>
            <p:extLst>
              <p:ext uri="{D42A27DB-BD31-4B8C-83A1-F6EECF244321}">
                <p14:modId xmlns:p14="http://schemas.microsoft.com/office/powerpoint/2010/main" val="3511239283"/>
              </p:ext>
            </p:extLst>
          </p:nvPr>
        </p:nvGraphicFramePr>
        <p:xfrm>
          <a:off x="398643" y="3364672"/>
          <a:ext cx="6139809" cy="465137"/>
        </p:xfrm>
        <a:graphic>
          <a:graphicData uri="http://schemas.openxmlformats.org/presentationml/2006/ole">
            <mc:AlternateContent xmlns:mc="http://schemas.openxmlformats.org/markup-compatibility/2006">
              <mc:Choice xmlns:v="urn:schemas-microsoft-com:vml" Requires="v">
                <p:oleObj name="Equation" r:id="rId6" imgW="3352680" imgH="253800" progId="Equation.DSMT4">
                  <p:embed/>
                </p:oleObj>
              </mc:Choice>
              <mc:Fallback>
                <p:oleObj name="Equation" r:id="rId6" imgW="3352680" imgH="253800" progId="Equation.DSMT4">
                  <p:embed/>
                  <p:pic>
                    <p:nvPicPr>
                      <p:cNvPr id="17" name="Object 16">
                        <a:extLst>
                          <a:ext uri="{FF2B5EF4-FFF2-40B4-BE49-F238E27FC236}">
                            <a16:creationId xmlns:a16="http://schemas.microsoft.com/office/drawing/2014/main" id="{7380597C-19F7-6019-25E4-5477D91C872E}"/>
                          </a:ext>
                        </a:extLst>
                      </p:cNvPr>
                      <p:cNvPicPr/>
                      <p:nvPr/>
                    </p:nvPicPr>
                    <p:blipFill>
                      <a:blip r:embed="rId7"/>
                      <a:stretch>
                        <a:fillRect/>
                      </a:stretch>
                    </p:blipFill>
                    <p:spPr>
                      <a:xfrm>
                        <a:off x="398643" y="3364672"/>
                        <a:ext cx="6139809" cy="465137"/>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091FF775-DFB5-CF01-BC6C-4E206668168E}"/>
              </a:ext>
            </a:extLst>
          </p:cNvPr>
          <p:cNvSpPr>
            <a:spLocks noGrp="1"/>
          </p:cNvSpPr>
          <p:nvPr>
            <p:ph type="sldNum" sz="quarter" idx="12"/>
          </p:nvPr>
        </p:nvSpPr>
        <p:spPr/>
        <p:txBody>
          <a:bodyPr/>
          <a:lstStyle/>
          <a:p>
            <a:fld id="{E0DC7AD3-7C2E-418B-8082-788996B615FB}" type="slidenum">
              <a:rPr lang="en-GB" smtClean="0"/>
              <a:t>18</a:t>
            </a:fld>
            <a:endParaRPr lang="en-GB"/>
          </a:p>
        </p:txBody>
      </p:sp>
    </p:spTree>
    <p:extLst>
      <p:ext uri="{BB962C8B-B14F-4D97-AF65-F5344CB8AC3E}">
        <p14:creationId xmlns:p14="http://schemas.microsoft.com/office/powerpoint/2010/main" val="287235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1D4A6-C81D-C12D-383C-271A6661BA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3AA4CA-A441-F041-8E93-6995C43BF3F2}"/>
              </a:ext>
            </a:extLst>
          </p:cNvPr>
          <p:cNvSpPr>
            <a:spLocks noGrp="1"/>
          </p:cNvSpPr>
          <p:nvPr>
            <p:ph type="title"/>
          </p:nvPr>
        </p:nvSpPr>
        <p:spPr>
          <a:xfrm>
            <a:off x="838200" y="365125"/>
            <a:ext cx="6290187" cy="1325563"/>
          </a:xfrm>
        </p:spPr>
        <p:txBody>
          <a:bodyPr/>
          <a:lstStyle/>
          <a:p>
            <a:r>
              <a:rPr lang="en-US" dirty="0"/>
              <a:t>Uncertainty in means and values</a:t>
            </a:r>
            <a:endParaRPr lang="he-IL" dirty="0"/>
          </a:p>
        </p:txBody>
      </p:sp>
      <p:sp>
        <p:nvSpPr>
          <p:cNvPr id="3" name="Content Placeholder 2">
            <a:extLst>
              <a:ext uri="{FF2B5EF4-FFF2-40B4-BE49-F238E27FC236}">
                <a16:creationId xmlns:a16="http://schemas.microsoft.com/office/drawing/2014/main" id="{954CD300-FBD7-F196-2480-E7F8928BF809}"/>
              </a:ext>
            </a:extLst>
          </p:cNvPr>
          <p:cNvSpPr>
            <a:spLocks noGrp="1"/>
          </p:cNvSpPr>
          <p:nvPr>
            <p:ph idx="1"/>
          </p:nvPr>
        </p:nvSpPr>
        <p:spPr>
          <a:xfrm>
            <a:off x="838200" y="5161934"/>
            <a:ext cx="5037663" cy="1325563"/>
          </a:xfrm>
        </p:spPr>
        <p:txBody>
          <a:bodyPr>
            <a:normAutofit fontScale="92500" lnSpcReduction="20000"/>
          </a:bodyPr>
          <a:lstStyle/>
          <a:p>
            <a:r>
              <a:rPr lang="en-US" dirty="0"/>
              <a:t>There is uncertainty:</a:t>
            </a:r>
          </a:p>
          <a:p>
            <a:pPr lvl="1"/>
            <a:r>
              <a:rPr lang="en-US" dirty="0"/>
              <a:t>In the mean</a:t>
            </a:r>
          </a:p>
          <a:p>
            <a:pPr lvl="1"/>
            <a:r>
              <a:rPr lang="en-US" dirty="0"/>
              <a:t>In the spread around the mean</a:t>
            </a:r>
          </a:p>
          <a:p>
            <a:pPr lvl="1"/>
            <a:r>
              <a:rPr lang="en-US" dirty="0"/>
              <a:t>In the specific values we would get</a:t>
            </a:r>
            <a:endParaRPr lang="he-IL" dirty="0"/>
          </a:p>
        </p:txBody>
      </p:sp>
      <p:pic>
        <p:nvPicPr>
          <p:cNvPr id="4" name="Picture 3">
            <a:extLst>
              <a:ext uri="{FF2B5EF4-FFF2-40B4-BE49-F238E27FC236}">
                <a16:creationId xmlns:a16="http://schemas.microsoft.com/office/drawing/2014/main" id="{10965237-63FF-201F-3CFC-0ECFBE3939DB}"/>
              </a:ext>
            </a:extLst>
          </p:cNvPr>
          <p:cNvPicPr>
            <a:picLocks noChangeAspect="1"/>
          </p:cNvPicPr>
          <p:nvPr/>
        </p:nvPicPr>
        <p:blipFill>
          <a:blip r:embed="rId2"/>
          <a:stretch>
            <a:fillRect/>
          </a:stretch>
        </p:blipFill>
        <p:spPr>
          <a:xfrm>
            <a:off x="7293531" y="299128"/>
            <a:ext cx="4847302" cy="1526498"/>
          </a:xfrm>
          <a:prstGeom prst="rect">
            <a:avLst/>
          </a:prstGeom>
        </p:spPr>
      </p:pic>
      <p:graphicFrame>
        <p:nvGraphicFramePr>
          <p:cNvPr id="5" name="Object 4">
            <a:extLst>
              <a:ext uri="{FF2B5EF4-FFF2-40B4-BE49-F238E27FC236}">
                <a16:creationId xmlns:a16="http://schemas.microsoft.com/office/drawing/2014/main" id="{8E1D28B0-7CE4-6CB8-6F01-08C3A5BEE8FC}"/>
              </a:ext>
            </a:extLst>
          </p:cNvPr>
          <p:cNvGraphicFramePr>
            <a:graphicFrameLocks noChangeAspect="1"/>
          </p:cNvGraphicFramePr>
          <p:nvPr>
            <p:extLst>
              <p:ext uri="{D42A27DB-BD31-4B8C-83A1-F6EECF244321}">
                <p14:modId xmlns:p14="http://schemas.microsoft.com/office/powerpoint/2010/main" val="1219880291"/>
              </p:ext>
            </p:extLst>
          </p:nvPr>
        </p:nvGraphicFramePr>
        <p:xfrm>
          <a:off x="628804" y="2179637"/>
          <a:ext cx="1965325" cy="542925"/>
        </p:xfrm>
        <a:graphic>
          <a:graphicData uri="http://schemas.openxmlformats.org/presentationml/2006/ole">
            <mc:AlternateContent xmlns:mc="http://schemas.openxmlformats.org/markup-compatibility/2006">
              <mc:Choice xmlns:v="urn:schemas-microsoft-com:vml" Requires="v">
                <p:oleObj name="Equation" r:id="rId3" imgW="736560" imgH="203040" progId="Equation.DSMT4">
                  <p:embed/>
                </p:oleObj>
              </mc:Choice>
              <mc:Fallback>
                <p:oleObj name="Equation" r:id="rId3" imgW="736560" imgH="203040" progId="Equation.DSMT4">
                  <p:embed/>
                  <p:pic>
                    <p:nvPicPr>
                      <p:cNvPr id="5" name="Object 4">
                        <a:extLst>
                          <a:ext uri="{FF2B5EF4-FFF2-40B4-BE49-F238E27FC236}">
                            <a16:creationId xmlns:a16="http://schemas.microsoft.com/office/drawing/2014/main" id="{8E1D28B0-7CE4-6CB8-6F01-08C3A5BEE8FC}"/>
                          </a:ext>
                        </a:extLst>
                      </p:cNvPr>
                      <p:cNvPicPr/>
                      <p:nvPr/>
                    </p:nvPicPr>
                    <p:blipFill>
                      <a:blip r:embed="rId4"/>
                      <a:stretch>
                        <a:fillRect/>
                      </a:stretch>
                    </p:blipFill>
                    <p:spPr>
                      <a:xfrm>
                        <a:off x="628804" y="2179637"/>
                        <a:ext cx="1965325" cy="54292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D7D53635-0D0F-E965-7644-1E4CC96AFB12}"/>
              </a:ext>
            </a:extLst>
          </p:cNvPr>
          <p:cNvSpPr txBox="1"/>
          <p:nvPr/>
        </p:nvSpPr>
        <p:spPr>
          <a:xfrm>
            <a:off x="645907" y="2773887"/>
            <a:ext cx="998991" cy="369332"/>
          </a:xfrm>
          <a:prstGeom prst="rect">
            <a:avLst/>
          </a:prstGeom>
          <a:noFill/>
        </p:spPr>
        <p:txBody>
          <a:bodyPr wrap="none" rtlCol="1">
            <a:spAutoFit/>
          </a:bodyPr>
          <a:lstStyle/>
          <a:p>
            <a:r>
              <a:rPr lang="en-US" dirty="0"/>
              <a:t>But also:</a:t>
            </a:r>
            <a:endParaRPr lang="he-IL" dirty="0"/>
          </a:p>
        </p:txBody>
      </p:sp>
      <p:graphicFrame>
        <p:nvGraphicFramePr>
          <p:cNvPr id="7" name="Object 6">
            <a:extLst>
              <a:ext uri="{FF2B5EF4-FFF2-40B4-BE49-F238E27FC236}">
                <a16:creationId xmlns:a16="http://schemas.microsoft.com/office/drawing/2014/main" id="{4520849F-3485-B459-D24E-E62168027C37}"/>
              </a:ext>
            </a:extLst>
          </p:cNvPr>
          <p:cNvGraphicFramePr>
            <a:graphicFrameLocks noChangeAspect="1"/>
          </p:cNvGraphicFramePr>
          <p:nvPr>
            <p:extLst>
              <p:ext uri="{D42A27DB-BD31-4B8C-83A1-F6EECF244321}">
                <p14:modId xmlns:p14="http://schemas.microsoft.com/office/powerpoint/2010/main" val="2888261951"/>
              </p:ext>
            </p:extLst>
          </p:nvPr>
        </p:nvGraphicFramePr>
        <p:xfrm>
          <a:off x="957416" y="3195637"/>
          <a:ext cx="1960563" cy="466725"/>
        </p:xfrm>
        <a:graphic>
          <a:graphicData uri="http://schemas.openxmlformats.org/presentationml/2006/ole">
            <mc:AlternateContent xmlns:mc="http://schemas.openxmlformats.org/markup-compatibility/2006">
              <mc:Choice xmlns:v="urn:schemas-microsoft-com:vml" Requires="v">
                <p:oleObj name="Equation" r:id="rId5" imgW="850680" imgH="203040" progId="Equation.DSMT4">
                  <p:embed/>
                </p:oleObj>
              </mc:Choice>
              <mc:Fallback>
                <p:oleObj name="Equation" r:id="rId5" imgW="850680" imgH="203040" progId="Equation.DSMT4">
                  <p:embed/>
                  <p:pic>
                    <p:nvPicPr>
                      <p:cNvPr id="7" name="Object 6">
                        <a:extLst>
                          <a:ext uri="{FF2B5EF4-FFF2-40B4-BE49-F238E27FC236}">
                            <a16:creationId xmlns:a16="http://schemas.microsoft.com/office/drawing/2014/main" id="{4520849F-3485-B459-D24E-E62168027C37}"/>
                          </a:ext>
                        </a:extLst>
                      </p:cNvPr>
                      <p:cNvPicPr/>
                      <p:nvPr/>
                    </p:nvPicPr>
                    <p:blipFill>
                      <a:blip r:embed="rId6"/>
                      <a:stretch>
                        <a:fillRect/>
                      </a:stretch>
                    </p:blipFill>
                    <p:spPr>
                      <a:xfrm>
                        <a:off x="957416" y="3195637"/>
                        <a:ext cx="1960563" cy="4667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8DA14D72-067C-6B45-360E-1B80A512E3EF}"/>
              </a:ext>
            </a:extLst>
          </p:cNvPr>
          <p:cNvGraphicFramePr>
            <a:graphicFrameLocks noChangeAspect="1"/>
          </p:cNvGraphicFramePr>
          <p:nvPr>
            <p:extLst>
              <p:ext uri="{D42A27DB-BD31-4B8C-83A1-F6EECF244321}">
                <p14:modId xmlns:p14="http://schemas.microsoft.com/office/powerpoint/2010/main" val="2542123951"/>
              </p:ext>
            </p:extLst>
          </p:nvPr>
        </p:nvGraphicFramePr>
        <p:xfrm>
          <a:off x="957416" y="3654424"/>
          <a:ext cx="1924050" cy="460375"/>
        </p:xfrm>
        <a:graphic>
          <a:graphicData uri="http://schemas.openxmlformats.org/presentationml/2006/ole">
            <mc:AlternateContent xmlns:mc="http://schemas.openxmlformats.org/markup-compatibility/2006">
              <mc:Choice xmlns:v="urn:schemas-microsoft-com:vml" Requires="v">
                <p:oleObj name="Equation" r:id="rId7" imgW="850680" imgH="203040" progId="Equation.DSMT4">
                  <p:embed/>
                </p:oleObj>
              </mc:Choice>
              <mc:Fallback>
                <p:oleObj name="Equation" r:id="rId7" imgW="850680" imgH="203040" progId="Equation.DSMT4">
                  <p:embed/>
                  <p:pic>
                    <p:nvPicPr>
                      <p:cNvPr id="8" name="Object 7">
                        <a:extLst>
                          <a:ext uri="{FF2B5EF4-FFF2-40B4-BE49-F238E27FC236}">
                            <a16:creationId xmlns:a16="http://schemas.microsoft.com/office/drawing/2014/main" id="{8DA14D72-067C-6B45-360E-1B80A512E3EF}"/>
                          </a:ext>
                        </a:extLst>
                      </p:cNvPr>
                      <p:cNvPicPr/>
                      <p:nvPr/>
                    </p:nvPicPr>
                    <p:blipFill>
                      <a:blip r:embed="rId8"/>
                      <a:stretch>
                        <a:fillRect/>
                      </a:stretch>
                    </p:blipFill>
                    <p:spPr>
                      <a:xfrm>
                        <a:off x="957416" y="3654424"/>
                        <a:ext cx="1924050" cy="46037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0BA87F79-4085-AA62-4AC5-3B66F7E75E5C}"/>
              </a:ext>
            </a:extLst>
          </p:cNvPr>
          <p:cNvGraphicFramePr>
            <a:graphicFrameLocks noChangeAspect="1"/>
          </p:cNvGraphicFramePr>
          <p:nvPr>
            <p:extLst>
              <p:ext uri="{D42A27DB-BD31-4B8C-83A1-F6EECF244321}">
                <p14:modId xmlns:p14="http://schemas.microsoft.com/office/powerpoint/2010/main" val="3733759458"/>
              </p:ext>
            </p:extLst>
          </p:nvPr>
        </p:nvGraphicFramePr>
        <p:xfrm>
          <a:off x="4527550" y="2080892"/>
          <a:ext cx="1568450" cy="542925"/>
        </p:xfrm>
        <a:graphic>
          <a:graphicData uri="http://schemas.openxmlformats.org/presentationml/2006/ole">
            <mc:AlternateContent xmlns:mc="http://schemas.openxmlformats.org/markup-compatibility/2006">
              <mc:Choice xmlns:v="urn:schemas-microsoft-com:vml" Requires="v">
                <p:oleObj name="Equation" r:id="rId9" imgW="660240" imgH="228600" progId="Equation.DSMT4">
                  <p:embed/>
                </p:oleObj>
              </mc:Choice>
              <mc:Fallback>
                <p:oleObj name="Equation" r:id="rId9" imgW="660240" imgH="228600" progId="Equation.DSMT4">
                  <p:embed/>
                  <p:pic>
                    <p:nvPicPr>
                      <p:cNvPr id="9" name="Object 8">
                        <a:extLst>
                          <a:ext uri="{FF2B5EF4-FFF2-40B4-BE49-F238E27FC236}">
                            <a16:creationId xmlns:a16="http://schemas.microsoft.com/office/drawing/2014/main" id="{0BA87F79-4085-AA62-4AC5-3B66F7E75E5C}"/>
                          </a:ext>
                        </a:extLst>
                      </p:cNvPr>
                      <p:cNvPicPr/>
                      <p:nvPr/>
                    </p:nvPicPr>
                    <p:blipFill>
                      <a:blip r:embed="rId10"/>
                      <a:stretch>
                        <a:fillRect/>
                      </a:stretch>
                    </p:blipFill>
                    <p:spPr>
                      <a:xfrm>
                        <a:off x="4527550" y="2080892"/>
                        <a:ext cx="1568450" cy="54292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C9C581B-5240-09D7-DBE9-F30214A7E0BC}"/>
              </a:ext>
            </a:extLst>
          </p:cNvPr>
          <p:cNvGraphicFramePr>
            <a:graphicFrameLocks noChangeAspect="1"/>
          </p:cNvGraphicFramePr>
          <p:nvPr>
            <p:extLst>
              <p:ext uri="{D42A27DB-BD31-4B8C-83A1-F6EECF244321}">
                <p14:modId xmlns:p14="http://schemas.microsoft.com/office/powerpoint/2010/main" val="3864104484"/>
              </p:ext>
            </p:extLst>
          </p:nvPr>
        </p:nvGraphicFramePr>
        <p:xfrm>
          <a:off x="4527550" y="3159586"/>
          <a:ext cx="1348314" cy="466724"/>
        </p:xfrm>
        <a:graphic>
          <a:graphicData uri="http://schemas.openxmlformats.org/presentationml/2006/ole">
            <mc:AlternateContent xmlns:mc="http://schemas.openxmlformats.org/markup-compatibility/2006">
              <mc:Choice xmlns:v="urn:schemas-microsoft-com:vml" Requires="v">
                <p:oleObj name="Equation" r:id="rId11" imgW="660240" imgH="228600" progId="Equation.DSMT4">
                  <p:embed/>
                </p:oleObj>
              </mc:Choice>
              <mc:Fallback>
                <p:oleObj name="Equation" r:id="rId11" imgW="660240" imgH="228600" progId="Equation.DSMT4">
                  <p:embed/>
                  <p:pic>
                    <p:nvPicPr>
                      <p:cNvPr id="10" name="Object 9">
                        <a:extLst>
                          <a:ext uri="{FF2B5EF4-FFF2-40B4-BE49-F238E27FC236}">
                            <a16:creationId xmlns:a16="http://schemas.microsoft.com/office/drawing/2014/main" id="{CC9C581B-5240-09D7-DBE9-F30214A7E0BC}"/>
                          </a:ext>
                        </a:extLst>
                      </p:cNvPr>
                      <p:cNvPicPr/>
                      <p:nvPr/>
                    </p:nvPicPr>
                    <p:blipFill>
                      <a:blip r:embed="rId12"/>
                      <a:stretch>
                        <a:fillRect/>
                      </a:stretch>
                    </p:blipFill>
                    <p:spPr>
                      <a:xfrm>
                        <a:off x="4527550" y="3159586"/>
                        <a:ext cx="1348314" cy="466724"/>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F55BF41F-C34B-837B-F99E-CBB119B567FD}"/>
              </a:ext>
            </a:extLst>
          </p:cNvPr>
          <p:cNvGraphicFramePr>
            <a:graphicFrameLocks noChangeAspect="1"/>
          </p:cNvGraphicFramePr>
          <p:nvPr>
            <p:extLst>
              <p:ext uri="{D42A27DB-BD31-4B8C-83A1-F6EECF244321}">
                <p14:modId xmlns:p14="http://schemas.microsoft.com/office/powerpoint/2010/main" val="1530415162"/>
              </p:ext>
            </p:extLst>
          </p:nvPr>
        </p:nvGraphicFramePr>
        <p:xfrm>
          <a:off x="4527549" y="3709404"/>
          <a:ext cx="1348314" cy="466724"/>
        </p:xfrm>
        <a:graphic>
          <a:graphicData uri="http://schemas.openxmlformats.org/presentationml/2006/ole">
            <mc:AlternateContent xmlns:mc="http://schemas.openxmlformats.org/markup-compatibility/2006">
              <mc:Choice xmlns:v="urn:schemas-microsoft-com:vml" Requires="v">
                <p:oleObj name="Equation" r:id="rId13" imgW="660240" imgH="228600" progId="Equation.DSMT4">
                  <p:embed/>
                </p:oleObj>
              </mc:Choice>
              <mc:Fallback>
                <p:oleObj name="Equation" r:id="rId13" imgW="660240" imgH="228600" progId="Equation.DSMT4">
                  <p:embed/>
                  <p:pic>
                    <p:nvPicPr>
                      <p:cNvPr id="11" name="Object 10">
                        <a:extLst>
                          <a:ext uri="{FF2B5EF4-FFF2-40B4-BE49-F238E27FC236}">
                            <a16:creationId xmlns:a16="http://schemas.microsoft.com/office/drawing/2014/main" id="{F55BF41F-C34B-837B-F99E-CBB119B567FD}"/>
                          </a:ext>
                        </a:extLst>
                      </p:cNvPr>
                      <p:cNvPicPr/>
                      <p:nvPr/>
                    </p:nvPicPr>
                    <p:blipFill>
                      <a:blip r:embed="rId14"/>
                      <a:stretch>
                        <a:fillRect/>
                      </a:stretch>
                    </p:blipFill>
                    <p:spPr>
                      <a:xfrm>
                        <a:off x="4527549" y="3709404"/>
                        <a:ext cx="1348314" cy="466724"/>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03B63C1-8E94-7169-56C2-81CE24E3D80E}"/>
              </a:ext>
            </a:extLst>
          </p:cNvPr>
          <p:cNvGraphicFramePr>
            <a:graphicFrameLocks noChangeAspect="1"/>
          </p:cNvGraphicFramePr>
          <p:nvPr>
            <p:extLst>
              <p:ext uri="{D42A27DB-BD31-4B8C-83A1-F6EECF244321}">
                <p14:modId xmlns:p14="http://schemas.microsoft.com/office/powerpoint/2010/main" val="1575269115"/>
              </p:ext>
            </p:extLst>
          </p:nvPr>
        </p:nvGraphicFramePr>
        <p:xfrm>
          <a:off x="6819696" y="2080891"/>
          <a:ext cx="1876624" cy="433067"/>
        </p:xfrm>
        <a:graphic>
          <a:graphicData uri="http://schemas.openxmlformats.org/presentationml/2006/ole">
            <mc:AlternateContent xmlns:mc="http://schemas.openxmlformats.org/markup-compatibility/2006">
              <mc:Choice xmlns:v="urn:schemas-microsoft-com:vml" Requires="v">
                <p:oleObj name="Equation" r:id="rId15" imgW="990360" imgH="228600" progId="Equation.DSMT4">
                  <p:embed/>
                </p:oleObj>
              </mc:Choice>
              <mc:Fallback>
                <p:oleObj name="Equation" r:id="rId15" imgW="990360" imgH="228600" progId="Equation.DSMT4">
                  <p:embed/>
                  <p:pic>
                    <p:nvPicPr>
                      <p:cNvPr id="12" name="Object 11">
                        <a:extLst>
                          <a:ext uri="{FF2B5EF4-FFF2-40B4-BE49-F238E27FC236}">
                            <a16:creationId xmlns:a16="http://schemas.microsoft.com/office/drawing/2014/main" id="{003B63C1-8E94-7169-56C2-81CE24E3D80E}"/>
                          </a:ext>
                        </a:extLst>
                      </p:cNvPr>
                      <p:cNvPicPr/>
                      <p:nvPr/>
                    </p:nvPicPr>
                    <p:blipFill>
                      <a:blip r:embed="rId16"/>
                      <a:stretch>
                        <a:fillRect/>
                      </a:stretch>
                    </p:blipFill>
                    <p:spPr>
                      <a:xfrm>
                        <a:off x="6819696" y="2080891"/>
                        <a:ext cx="1876624" cy="433067"/>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EED70279-D847-F191-F21C-12EAF0626A15}"/>
              </a:ext>
            </a:extLst>
          </p:cNvPr>
          <p:cNvGraphicFramePr>
            <a:graphicFrameLocks noChangeAspect="1"/>
          </p:cNvGraphicFramePr>
          <p:nvPr>
            <p:extLst>
              <p:ext uri="{D42A27DB-BD31-4B8C-83A1-F6EECF244321}">
                <p14:modId xmlns:p14="http://schemas.microsoft.com/office/powerpoint/2010/main" val="1240023119"/>
              </p:ext>
            </p:extLst>
          </p:nvPr>
        </p:nvGraphicFramePr>
        <p:xfrm>
          <a:off x="9625872" y="2084066"/>
          <a:ext cx="1862865" cy="429892"/>
        </p:xfrm>
        <a:graphic>
          <a:graphicData uri="http://schemas.openxmlformats.org/presentationml/2006/ole">
            <mc:AlternateContent xmlns:mc="http://schemas.openxmlformats.org/markup-compatibility/2006">
              <mc:Choice xmlns:v="urn:schemas-microsoft-com:vml" Requires="v">
                <p:oleObj name="Equation" r:id="rId17" imgW="990360" imgH="228600" progId="Equation.DSMT4">
                  <p:embed/>
                </p:oleObj>
              </mc:Choice>
              <mc:Fallback>
                <p:oleObj name="Equation" r:id="rId17" imgW="990360" imgH="228600" progId="Equation.DSMT4">
                  <p:embed/>
                  <p:pic>
                    <p:nvPicPr>
                      <p:cNvPr id="13" name="Object 12">
                        <a:extLst>
                          <a:ext uri="{FF2B5EF4-FFF2-40B4-BE49-F238E27FC236}">
                            <a16:creationId xmlns:a16="http://schemas.microsoft.com/office/drawing/2014/main" id="{EED70279-D847-F191-F21C-12EAF0626A15}"/>
                          </a:ext>
                        </a:extLst>
                      </p:cNvPr>
                      <p:cNvPicPr/>
                      <p:nvPr/>
                    </p:nvPicPr>
                    <p:blipFill>
                      <a:blip r:embed="rId18"/>
                      <a:stretch>
                        <a:fillRect/>
                      </a:stretch>
                    </p:blipFill>
                    <p:spPr>
                      <a:xfrm>
                        <a:off x="9625872" y="2084066"/>
                        <a:ext cx="1862865" cy="429892"/>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06523D2-2092-C296-7915-E4863CAA4F8B}"/>
              </a:ext>
            </a:extLst>
          </p:cNvPr>
          <p:cNvGraphicFramePr>
            <a:graphicFrameLocks noChangeAspect="1"/>
          </p:cNvGraphicFramePr>
          <p:nvPr>
            <p:extLst>
              <p:ext uri="{D42A27DB-BD31-4B8C-83A1-F6EECF244321}">
                <p14:modId xmlns:p14="http://schemas.microsoft.com/office/powerpoint/2010/main" val="2248457423"/>
              </p:ext>
            </p:extLst>
          </p:nvPr>
        </p:nvGraphicFramePr>
        <p:xfrm>
          <a:off x="6877052" y="3134759"/>
          <a:ext cx="1876624" cy="433067"/>
        </p:xfrm>
        <a:graphic>
          <a:graphicData uri="http://schemas.openxmlformats.org/presentationml/2006/ole">
            <mc:AlternateContent xmlns:mc="http://schemas.openxmlformats.org/markup-compatibility/2006">
              <mc:Choice xmlns:v="urn:schemas-microsoft-com:vml" Requires="v">
                <p:oleObj name="Equation" r:id="rId19" imgW="990360" imgH="228600" progId="Equation.DSMT4">
                  <p:embed/>
                </p:oleObj>
              </mc:Choice>
              <mc:Fallback>
                <p:oleObj name="Equation" r:id="rId19" imgW="990360" imgH="228600" progId="Equation.DSMT4">
                  <p:embed/>
                  <p:pic>
                    <p:nvPicPr>
                      <p:cNvPr id="14" name="Object 13">
                        <a:extLst>
                          <a:ext uri="{FF2B5EF4-FFF2-40B4-BE49-F238E27FC236}">
                            <a16:creationId xmlns:a16="http://schemas.microsoft.com/office/drawing/2014/main" id="{C06523D2-2092-C296-7915-E4863CAA4F8B}"/>
                          </a:ext>
                        </a:extLst>
                      </p:cNvPr>
                      <p:cNvPicPr/>
                      <p:nvPr/>
                    </p:nvPicPr>
                    <p:blipFill>
                      <a:blip r:embed="rId20"/>
                      <a:stretch>
                        <a:fillRect/>
                      </a:stretch>
                    </p:blipFill>
                    <p:spPr>
                      <a:xfrm>
                        <a:off x="6877052" y="3134759"/>
                        <a:ext cx="1876624" cy="433067"/>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E4646FDC-2514-8C01-4DE5-4E7A96C24D74}"/>
              </a:ext>
            </a:extLst>
          </p:cNvPr>
          <p:cNvGraphicFramePr>
            <a:graphicFrameLocks noChangeAspect="1"/>
          </p:cNvGraphicFramePr>
          <p:nvPr>
            <p:extLst>
              <p:ext uri="{D42A27DB-BD31-4B8C-83A1-F6EECF244321}">
                <p14:modId xmlns:p14="http://schemas.microsoft.com/office/powerpoint/2010/main" val="1512245107"/>
              </p:ext>
            </p:extLst>
          </p:nvPr>
        </p:nvGraphicFramePr>
        <p:xfrm>
          <a:off x="9683228" y="3137934"/>
          <a:ext cx="1862865" cy="429892"/>
        </p:xfrm>
        <a:graphic>
          <a:graphicData uri="http://schemas.openxmlformats.org/presentationml/2006/ole">
            <mc:AlternateContent xmlns:mc="http://schemas.openxmlformats.org/markup-compatibility/2006">
              <mc:Choice xmlns:v="urn:schemas-microsoft-com:vml" Requires="v">
                <p:oleObj name="Equation" r:id="rId21" imgW="990360" imgH="228600" progId="Equation.DSMT4">
                  <p:embed/>
                </p:oleObj>
              </mc:Choice>
              <mc:Fallback>
                <p:oleObj name="Equation" r:id="rId21" imgW="990360" imgH="228600" progId="Equation.DSMT4">
                  <p:embed/>
                  <p:pic>
                    <p:nvPicPr>
                      <p:cNvPr id="15" name="Object 14">
                        <a:extLst>
                          <a:ext uri="{FF2B5EF4-FFF2-40B4-BE49-F238E27FC236}">
                            <a16:creationId xmlns:a16="http://schemas.microsoft.com/office/drawing/2014/main" id="{E4646FDC-2514-8C01-4DE5-4E7A96C24D74}"/>
                          </a:ext>
                        </a:extLst>
                      </p:cNvPr>
                      <p:cNvPicPr/>
                      <p:nvPr/>
                    </p:nvPicPr>
                    <p:blipFill>
                      <a:blip r:embed="rId22"/>
                      <a:stretch>
                        <a:fillRect/>
                      </a:stretch>
                    </p:blipFill>
                    <p:spPr>
                      <a:xfrm>
                        <a:off x="9683228" y="3137934"/>
                        <a:ext cx="1862865" cy="429892"/>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985C4900-6D38-E9D9-150F-836065BF70E3}"/>
              </a:ext>
            </a:extLst>
          </p:cNvPr>
          <p:cNvGraphicFramePr>
            <a:graphicFrameLocks noChangeAspect="1"/>
          </p:cNvGraphicFramePr>
          <p:nvPr>
            <p:extLst>
              <p:ext uri="{D42A27DB-BD31-4B8C-83A1-F6EECF244321}">
                <p14:modId xmlns:p14="http://schemas.microsoft.com/office/powerpoint/2010/main" val="432036520"/>
              </p:ext>
            </p:extLst>
          </p:nvPr>
        </p:nvGraphicFramePr>
        <p:xfrm>
          <a:off x="6877052" y="3684874"/>
          <a:ext cx="1876624" cy="433067"/>
        </p:xfrm>
        <a:graphic>
          <a:graphicData uri="http://schemas.openxmlformats.org/presentationml/2006/ole">
            <mc:AlternateContent xmlns:mc="http://schemas.openxmlformats.org/markup-compatibility/2006">
              <mc:Choice xmlns:v="urn:schemas-microsoft-com:vml" Requires="v">
                <p:oleObj name="Equation" r:id="rId23" imgW="990360" imgH="228600" progId="Equation.DSMT4">
                  <p:embed/>
                </p:oleObj>
              </mc:Choice>
              <mc:Fallback>
                <p:oleObj name="Equation" r:id="rId23" imgW="990360" imgH="228600" progId="Equation.DSMT4">
                  <p:embed/>
                  <p:pic>
                    <p:nvPicPr>
                      <p:cNvPr id="16" name="Object 15">
                        <a:extLst>
                          <a:ext uri="{FF2B5EF4-FFF2-40B4-BE49-F238E27FC236}">
                            <a16:creationId xmlns:a16="http://schemas.microsoft.com/office/drawing/2014/main" id="{985C4900-6D38-E9D9-150F-836065BF70E3}"/>
                          </a:ext>
                        </a:extLst>
                      </p:cNvPr>
                      <p:cNvPicPr/>
                      <p:nvPr/>
                    </p:nvPicPr>
                    <p:blipFill>
                      <a:blip r:embed="rId24"/>
                      <a:stretch>
                        <a:fillRect/>
                      </a:stretch>
                    </p:blipFill>
                    <p:spPr>
                      <a:xfrm>
                        <a:off x="6877052" y="3684874"/>
                        <a:ext cx="1876624" cy="433067"/>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F5FCB0F7-94CA-58BD-1E4F-0DCE82FC3675}"/>
              </a:ext>
            </a:extLst>
          </p:cNvPr>
          <p:cNvGraphicFramePr>
            <a:graphicFrameLocks noChangeAspect="1"/>
          </p:cNvGraphicFramePr>
          <p:nvPr>
            <p:extLst>
              <p:ext uri="{D42A27DB-BD31-4B8C-83A1-F6EECF244321}">
                <p14:modId xmlns:p14="http://schemas.microsoft.com/office/powerpoint/2010/main" val="457754079"/>
              </p:ext>
            </p:extLst>
          </p:nvPr>
        </p:nvGraphicFramePr>
        <p:xfrm>
          <a:off x="9683228" y="3688049"/>
          <a:ext cx="1862865" cy="429892"/>
        </p:xfrm>
        <a:graphic>
          <a:graphicData uri="http://schemas.openxmlformats.org/presentationml/2006/ole">
            <mc:AlternateContent xmlns:mc="http://schemas.openxmlformats.org/markup-compatibility/2006">
              <mc:Choice xmlns:v="urn:schemas-microsoft-com:vml" Requires="v">
                <p:oleObj name="Equation" r:id="rId25" imgW="990360" imgH="228600" progId="Equation.DSMT4">
                  <p:embed/>
                </p:oleObj>
              </mc:Choice>
              <mc:Fallback>
                <p:oleObj name="Equation" r:id="rId25" imgW="990360" imgH="228600" progId="Equation.DSMT4">
                  <p:embed/>
                  <p:pic>
                    <p:nvPicPr>
                      <p:cNvPr id="17" name="Object 16">
                        <a:extLst>
                          <a:ext uri="{FF2B5EF4-FFF2-40B4-BE49-F238E27FC236}">
                            <a16:creationId xmlns:a16="http://schemas.microsoft.com/office/drawing/2014/main" id="{F5FCB0F7-94CA-58BD-1E4F-0DCE82FC3675}"/>
                          </a:ext>
                        </a:extLst>
                      </p:cNvPr>
                      <p:cNvPicPr/>
                      <p:nvPr/>
                    </p:nvPicPr>
                    <p:blipFill>
                      <a:blip r:embed="rId26"/>
                      <a:stretch>
                        <a:fillRect/>
                      </a:stretch>
                    </p:blipFill>
                    <p:spPr>
                      <a:xfrm>
                        <a:off x="9683228" y="3688049"/>
                        <a:ext cx="1862865" cy="429892"/>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995A96D9-A076-D5EB-8832-889F7D1927B0}"/>
              </a:ext>
            </a:extLst>
          </p:cNvPr>
          <p:cNvSpPr txBox="1"/>
          <p:nvPr/>
        </p:nvSpPr>
        <p:spPr>
          <a:xfrm>
            <a:off x="6537189" y="5387353"/>
            <a:ext cx="5064079" cy="461665"/>
          </a:xfrm>
          <a:prstGeom prst="rect">
            <a:avLst/>
          </a:prstGeom>
          <a:noFill/>
        </p:spPr>
        <p:txBody>
          <a:bodyPr wrap="none" rtlCol="1">
            <a:spAutoFit/>
          </a:bodyPr>
          <a:lstStyle/>
          <a:p>
            <a:r>
              <a:rPr lang="en-US" sz="2400" b="1" dirty="0"/>
              <a:t>What value would be surprising to us?</a:t>
            </a:r>
            <a:endParaRPr lang="he-IL" sz="2400" b="1" dirty="0"/>
          </a:p>
        </p:txBody>
      </p:sp>
      <p:sp>
        <p:nvSpPr>
          <p:cNvPr id="19" name="Slide Number Placeholder 18">
            <a:extLst>
              <a:ext uri="{FF2B5EF4-FFF2-40B4-BE49-F238E27FC236}">
                <a16:creationId xmlns:a16="http://schemas.microsoft.com/office/drawing/2014/main" id="{29F2D3D1-344A-6385-A964-39B29BEEF8B2}"/>
              </a:ext>
            </a:extLst>
          </p:cNvPr>
          <p:cNvSpPr>
            <a:spLocks noGrp="1"/>
          </p:cNvSpPr>
          <p:nvPr>
            <p:ph type="sldNum" sz="quarter" idx="12"/>
          </p:nvPr>
        </p:nvSpPr>
        <p:spPr/>
        <p:txBody>
          <a:bodyPr/>
          <a:lstStyle/>
          <a:p>
            <a:fld id="{E0DC7AD3-7C2E-418B-8082-788996B615FB}" type="slidenum">
              <a:rPr lang="en-GB" smtClean="0"/>
              <a:t>19</a:t>
            </a:fld>
            <a:endParaRPr lang="en-GB"/>
          </a:p>
        </p:txBody>
      </p:sp>
    </p:spTree>
    <p:extLst>
      <p:ext uri="{BB962C8B-B14F-4D97-AF65-F5344CB8AC3E}">
        <p14:creationId xmlns:p14="http://schemas.microsoft.com/office/powerpoint/2010/main" val="400165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AD03F-1386-FFFF-9FB8-3727CF8D4A3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BE10E59-0B27-D1E1-E8D2-67F19613D925}"/>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A628FB38-F6C8-A105-F16D-64FC1B7EF341}"/>
              </a:ext>
            </a:extLst>
          </p:cNvPr>
          <p:cNvSpPr>
            <a:spLocks noGrp="1"/>
          </p:cNvSpPr>
          <p:nvPr>
            <p:ph type="body" idx="1"/>
          </p:nvPr>
        </p:nvSpPr>
        <p:spPr/>
        <p:txBody>
          <a:bodyPr>
            <a:normAutofit/>
          </a:bodyPr>
          <a:lstStyle/>
          <a:p>
            <a:pPr algn="ctr"/>
            <a:r>
              <a:rPr lang="en-US" sz="7200" dirty="0"/>
              <a:t>6A Review</a:t>
            </a:r>
            <a:endParaRPr lang="en-IL" sz="7200" dirty="0"/>
          </a:p>
        </p:txBody>
      </p:sp>
      <p:sp>
        <p:nvSpPr>
          <p:cNvPr id="5" name="Slide Number Placeholder 4">
            <a:extLst>
              <a:ext uri="{FF2B5EF4-FFF2-40B4-BE49-F238E27FC236}">
                <a16:creationId xmlns:a16="http://schemas.microsoft.com/office/drawing/2014/main" id="{ECDC25A1-06F1-03C0-D58C-B662FCCB45C1}"/>
              </a:ext>
            </a:extLst>
          </p:cNvPr>
          <p:cNvSpPr>
            <a:spLocks noGrp="1"/>
          </p:cNvSpPr>
          <p:nvPr>
            <p:ph type="sldNum" sz="quarter" idx="12"/>
          </p:nvPr>
        </p:nvSpPr>
        <p:spPr/>
        <p:txBody>
          <a:bodyPr/>
          <a:lstStyle/>
          <a:p>
            <a:pPr>
              <a:defRPr/>
            </a:pPr>
            <a:fld id="{3469EAC8-EFAD-49DA-A425-6225312A328A}" type="slidenum">
              <a:rPr lang="he-IL" altLang="en-US" smtClean="0"/>
              <a:pPr>
                <a:defRPr/>
              </a:pPr>
              <a:t>2</a:t>
            </a:fld>
            <a:r>
              <a:rPr lang="en-US" altLang="en-US"/>
              <a:t> /  72</a:t>
            </a:r>
          </a:p>
        </p:txBody>
      </p:sp>
    </p:spTree>
    <p:extLst>
      <p:ext uri="{BB962C8B-B14F-4D97-AF65-F5344CB8AC3E}">
        <p14:creationId xmlns:p14="http://schemas.microsoft.com/office/powerpoint/2010/main" val="32443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3D3E4-EBB9-3894-5D79-E18C11AEEEC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54DB85F-7B3A-7F1D-553A-C06D86E19447}"/>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378D40A1-E021-5D86-91F0-E15A49DB18D6}"/>
              </a:ext>
            </a:extLst>
          </p:cNvPr>
          <p:cNvSpPr>
            <a:spLocks noGrp="1"/>
          </p:cNvSpPr>
          <p:nvPr>
            <p:ph type="body" idx="1"/>
          </p:nvPr>
        </p:nvSpPr>
        <p:spPr/>
        <p:txBody>
          <a:bodyPr>
            <a:normAutofit fontScale="85000" lnSpcReduction="10000"/>
          </a:bodyPr>
          <a:lstStyle/>
          <a:p>
            <a:pPr algn="ctr"/>
            <a:r>
              <a:rPr lang="en-US" sz="7200" dirty="0"/>
              <a:t>6D Posterior Predictive Testing</a:t>
            </a:r>
            <a:endParaRPr lang="en-IL" sz="7200" dirty="0"/>
          </a:p>
        </p:txBody>
      </p:sp>
      <p:sp>
        <p:nvSpPr>
          <p:cNvPr id="5" name="Slide Number Placeholder 4">
            <a:extLst>
              <a:ext uri="{FF2B5EF4-FFF2-40B4-BE49-F238E27FC236}">
                <a16:creationId xmlns:a16="http://schemas.microsoft.com/office/drawing/2014/main" id="{08308849-1ABC-6F1E-D589-E44BBFB6604F}"/>
              </a:ext>
            </a:extLst>
          </p:cNvPr>
          <p:cNvSpPr>
            <a:spLocks noGrp="1"/>
          </p:cNvSpPr>
          <p:nvPr>
            <p:ph type="sldNum" sz="quarter" idx="12"/>
          </p:nvPr>
        </p:nvSpPr>
        <p:spPr/>
        <p:txBody>
          <a:bodyPr/>
          <a:lstStyle/>
          <a:p>
            <a:pPr>
              <a:defRPr/>
            </a:pPr>
            <a:fld id="{3469EAC8-EFAD-49DA-A425-6225312A328A}" type="slidenum">
              <a:rPr lang="he-IL" altLang="en-US" smtClean="0"/>
              <a:pPr>
                <a:defRPr/>
              </a:pPr>
              <a:t>20</a:t>
            </a:fld>
            <a:r>
              <a:rPr lang="en-US" altLang="en-US"/>
              <a:t> /  72</a:t>
            </a:r>
          </a:p>
        </p:txBody>
      </p:sp>
    </p:spTree>
    <p:extLst>
      <p:ext uri="{BB962C8B-B14F-4D97-AF65-F5344CB8AC3E}">
        <p14:creationId xmlns:p14="http://schemas.microsoft.com/office/powerpoint/2010/main" val="283162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37D3-EA9B-9416-6366-2192CE1758B0}"/>
              </a:ext>
            </a:extLst>
          </p:cNvPr>
          <p:cNvSpPr>
            <a:spLocks noGrp="1"/>
          </p:cNvSpPr>
          <p:nvPr>
            <p:ph type="title"/>
          </p:nvPr>
        </p:nvSpPr>
        <p:spPr/>
        <p:txBody>
          <a:bodyPr/>
          <a:lstStyle/>
          <a:p>
            <a:r>
              <a:rPr lang="en-US" dirty="0"/>
              <a:t>How many bikes will actually be rented?</a:t>
            </a:r>
            <a:endParaRPr lang="he-IL" dirty="0"/>
          </a:p>
        </p:txBody>
      </p:sp>
      <p:sp>
        <p:nvSpPr>
          <p:cNvPr id="3" name="Content Placeholder 2">
            <a:extLst>
              <a:ext uri="{FF2B5EF4-FFF2-40B4-BE49-F238E27FC236}">
                <a16:creationId xmlns:a16="http://schemas.microsoft.com/office/drawing/2014/main" id="{5E2EE4BC-13FC-9B3B-4C6A-C55F2BE50068}"/>
              </a:ext>
            </a:extLst>
          </p:cNvPr>
          <p:cNvSpPr>
            <a:spLocks noGrp="1"/>
          </p:cNvSpPr>
          <p:nvPr>
            <p:ph idx="1"/>
          </p:nvPr>
        </p:nvSpPr>
        <p:spPr>
          <a:xfrm>
            <a:off x="838200" y="1619148"/>
            <a:ext cx="10515600" cy="907743"/>
          </a:xfrm>
        </p:spPr>
        <p:txBody>
          <a:bodyPr/>
          <a:lstStyle/>
          <a:p>
            <a:r>
              <a:rPr lang="en-US" dirty="0"/>
              <a:t>Posterior predictive sampling</a:t>
            </a:r>
            <a:endParaRPr lang="he-IL" dirty="0"/>
          </a:p>
        </p:txBody>
      </p:sp>
      <p:sp>
        <p:nvSpPr>
          <p:cNvPr id="4" name="TextBox 3">
            <a:extLst>
              <a:ext uri="{FF2B5EF4-FFF2-40B4-BE49-F238E27FC236}">
                <a16:creationId xmlns:a16="http://schemas.microsoft.com/office/drawing/2014/main" id="{FA206581-3F5A-1FE0-923F-70FB383173D1}"/>
              </a:ext>
            </a:extLst>
          </p:cNvPr>
          <p:cNvSpPr txBox="1"/>
          <p:nvPr/>
        </p:nvSpPr>
        <p:spPr>
          <a:xfrm>
            <a:off x="1101212" y="2575379"/>
            <a:ext cx="7511846" cy="400110"/>
          </a:xfrm>
          <a:prstGeom prst="rect">
            <a:avLst/>
          </a:prstGeom>
          <a:noFill/>
        </p:spPr>
        <p:txBody>
          <a:bodyPr wrap="square" rtlCol="1">
            <a:spAutoFit/>
          </a:bodyPr>
          <a:lstStyle/>
          <a:p>
            <a:r>
              <a:rPr lang="en-US" sz="2000" dirty="0"/>
              <a:t>MCMC samples of the posterior distribution of the parameters</a:t>
            </a:r>
            <a:endParaRPr lang="he-IL" sz="2000" dirty="0"/>
          </a:p>
        </p:txBody>
      </p:sp>
      <p:graphicFrame>
        <p:nvGraphicFramePr>
          <p:cNvPr id="5" name="Object 4">
            <a:extLst>
              <a:ext uri="{FF2B5EF4-FFF2-40B4-BE49-F238E27FC236}">
                <a16:creationId xmlns:a16="http://schemas.microsoft.com/office/drawing/2014/main" id="{1DB28F7A-037E-ADE4-ED2E-E446816D8592}"/>
              </a:ext>
            </a:extLst>
          </p:cNvPr>
          <p:cNvGraphicFramePr>
            <a:graphicFrameLocks noChangeAspect="1"/>
          </p:cNvGraphicFramePr>
          <p:nvPr>
            <p:extLst>
              <p:ext uri="{D42A27DB-BD31-4B8C-83A1-F6EECF244321}">
                <p14:modId xmlns:p14="http://schemas.microsoft.com/office/powerpoint/2010/main" val="1194943097"/>
              </p:ext>
            </p:extLst>
          </p:nvPr>
        </p:nvGraphicFramePr>
        <p:xfrm>
          <a:off x="1988164" y="3089041"/>
          <a:ext cx="1738313" cy="482600"/>
        </p:xfrm>
        <a:graphic>
          <a:graphicData uri="http://schemas.openxmlformats.org/presentationml/2006/ole">
            <mc:AlternateContent xmlns:mc="http://schemas.openxmlformats.org/markup-compatibility/2006">
              <mc:Choice xmlns:v="urn:schemas-microsoft-com:vml" Requires="v">
                <p:oleObj name="Equation" r:id="rId2" imgW="914400" imgH="253800" progId="Equation.DSMT4">
                  <p:embed/>
                </p:oleObj>
              </mc:Choice>
              <mc:Fallback>
                <p:oleObj name="Equation" r:id="rId2" imgW="914400" imgH="253800" progId="Equation.DSMT4">
                  <p:embed/>
                  <p:pic>
                    <p:nvPicPr>
                      <p:cNvPr id="5" name="Object 4">
                        <a:extLst>
                          <a:ext uri="{FF2B5EF4-FFF2-40B4-BE49-F238E27FC236}">
                            <a16:creationId xmlns:a16="http://schemas.microsoft.com/office/drawing/2014/main" id="{1DB28F7A-037E-ADE4-ED2E-E446816D8592}"/>
                          </a:ext>
                        </a:extLst>
                      </p:cNvPr>
                      <p:cNvPicPr/>
                      <p:nvPr/>
                    </p:nvPicPr>
                    <p:blipFill>
                      <a:blip r:embed="rId3"/>
                      <a:stretch>
                        <a:fillRect/>
                      </a:stretch>
                    </p:blipFill>
                    <p:spPr>
                      <a:xfrm>
                        <a:off x="1988164" y="3089041"/>
                        <a:ext cx="1738313" cy="48260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B5CA9E63-DF5F-8CCA-B5C9-349151460077}"/>
              </a:ext>
            </a:extLst>
          </p:cNvPr>
          <p:cNvSpPr txBox="1"/>
          <p:nvPr/>
        </p:nvSpPr>
        <p:spPr>
          <a:xfrm>
            <a:off x="1101212" y="3780914"/>
            <a:ext cx="7511846" cy="400110"/>
          </a:xfrm>
          <a:prstGeom prst="rect">
            <a:avLst/>
          </a:prstGeom>
          <a:noFill/>
        </p:spPr>
        <p:txBody>
          <a:bodyPr wrap="square" rtlCol="1">
            <a:spAutoFit/>
          </a:bodyPr>
          <a:lstStyle/>
          <a:p>
            <a:r>
              <a:rPr lang="en-US" sz="2000" dirty="0"/>
              <a:t>Samples of posterior distributions calculated from the parameters </a:t>
            </a:r>
            <a:endParaRPr lang="he-IL" sz="2000" dirty="0"/>
          </a:p>
        </p:txBody>
      </p:sp>
      <p:graphicFrame>
        <p:nvGraphicFramePr>
          <p:cNvPr id="7" name="Object 6">
            <a:extLst>
              <a:ext uri="{FF2B5EF4-FFF2-40B4-BE49-F238E27FC236}">
                <a16:creationId xmlns:a16="http://schemas.microsoft.com/office/drawing/2014/main" id="{0F7CEE98-75A4-2BFB-14A1-9BA6FF4515D7}"/>
              </a:ext>
            </a:extLst>
          </p:cNvPr>
          <p:cNvGraphicFramePr>
            <a:graphicFrameLocks noChangeAspect="1"/>
          </p:cNvGraphicFramePr>
          <p:nvPr>
            <p:extLst>
              <p:ext uri="{D42A27DB-BD31-4B8C-83A1-F6EECF244321}">
                <p14:modId xmlns:p14="http://schemas.microsoft.com/office/powerpoint/2010/main" val="2870688360"/>
              </p:ext>
            </p:extLst>
          </p:nvPr>
        </p:nvGraphicFramePr>
        <p:xfrm>
          <a:off x="1988164" y="4196061"/>
          <a:ext cx="1860507" cy="400109"/>
        </p:xfrm>
        <a:graphic>
          <a:graphicData uri="http://schemas.openxmlformats.org/presentationml/2006/ole">
            <mc:AlternateContent xmlns:mc="http://schemas.openxmlformats.org/markup-compatibility/2006">
              <mc:Choice xmlns:v="urn:schemas-microsoft-com:vml" Requires="v">
                <p:oleObj name="Equation" r:id="rId4" imgW="1180800" imgH="253800" progId="Equation.DSMT4">
                  <p:embed/>
                </p:oleObj>
              </mc:Choice>
              <mc:Fallback>
                <p:oleObj name="Equation" r:id="rId4" imgW="1180800" imgH="253800" progId="Equation.DSMT4">
                  <p:embed/>
                  <p:pic>
                    <p:nvPicPr>
                      <p:cNvPr id="7" name="Object 6">
                        <a:extLst>
                          <a:ext uri="{FF2B5EF4-FFF2-40B4-BE49-F238E27FC236}">
                            <a16:creationId xmlns:a16="http://schemas.microsoft.com/office/drawing/2014/main" id="{0F7CEE98-75A4-2BFB-14A1-9BA6FF4515D7}"/>
                          </a:ext>
                        </a:extLst>
                      </p:cNvPr>
                      <p:cNvPicPr/>
                      <p:nvPr/>
                    </p:nvPicPr>
                    <p:blipFill>
                      <a:blip r:embed="rId5"/>
                      <a:stretch>
                        <a:fillRect/>
                      </a:stretch>
                    </p:blipFill>
                    <p:spPr>
                      <a:xfrm>
                        <a:off x="1988164" y="4196061"/>
                        <a:ext cx="1860507" cy="400109"/>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D7C9E210-7934-949A-BA54-19CAB61D668C}"/>
              </a:ext>
            </a:extLst>
          </p:cNvPr>
          <p:cNvSpPr txBox="1"/>
          <p:nvPr/>
        </p:nvSpPr>
        <p:spPr>
          <a:xfrm>
            <a:off x="1101212" y="4948614"/>
            <a:ext cx="7511846" cy="400110"/>
          </a:xfrm>
          <a:prstGeom prst="rect">
            <a:avLst/>
          </a:prstGeom>
          <a:noFill/>
        </p:spPr>
        <p:txBody>
          <a:bodyPr wrap="square" rtlCol="1">
            <a:spAutoFit/>
          </a:bodyPr>
          <a:lstStyle/>
          <a:p>
            <a:r>
              <a:rPr lang="en-US" sz="2000" dirty="0"/>
              <a:t>Data sampled given the posterior distributions of the parameters </a:t>
            </a:r>
            <a:endParaRPr lang="he-IL" sz="2000" dirty="0"/>
          </a:p>
        </p:txBody>
      </p:sp>
      <p:graphicFrame>
        <p:nvGraphicFramePr>
          <p:cNvPr id="9" name="Object 8">
            <a:extLst>
              <a:ext uri="{FF2B5EF4-FFF2-40B4-BE49-F238E27FC236}">
                <a16:creationId xmlns:a16="http://schemas.microsoft.com/office/drawing/2014/main" id="{90BF9178-1C5A-0184-E152-091D831DB25F}"/>
              </a:ext>
            </a:extLst>
          </p:cNvPr>
          <p:cNvGraphicFramePr>
            <a:graphicFrameLocks noChangeAspect="1"/>
          </p:cNvGraphicFramePr>
          <p:nvPr>
            <p:extLst>
              <p:ext uri="{D42A27DB-BD31-4B8C-83A1-F6EECF244321}">
                <p14:modId xmlns:p14="http://schemas.microsoft.com/office/powerpoint/2010/main" val="4274008545"/>
              </p:ext>
            </p:extLst>
          </p:nvPr>
        </p:nvGraphicFramePr>
        <p:xfrm>
          <a:off x="1916113" y="5341938"/>
          <a:ext cx="2001837" cy="479425"/>
        </p:xfrm>
        <a:graphic>
          <a:graphicData uri="http://schemas.openxmlformats.org/presentationml/2006/ole">
            <mc:AlternateContent xmlns:mc="http://schemas.openxmlformats.org/markup-compatibility/2006">
              <mc:Choice xmlns:v="urn:schemas-microsoft-com:vml" Requires="v">
                <p:oleObj name="Equation" r:id="rId6" imgW="1269720" imgH="304560" progId="Equation.DSMT4">
                  <p:embed/>
                </p:oleObj>
              </mc:Choice>
              <mc:Fallback>
                <p:oleObj name="Equation" r:id="rId6" imgW="1269720" imgH="304560" progId="Equation.DSMT4">
                  <p:embed/>
                  <p:pic>
                    <p:nvPicPr>
                      <p:cNvPr id="9" name="Object 8">
                        <a:extLst>
                          <a:ext uri="{FF2B5EF4-FFF2-40B4-BE49-F238E27FC236}">
                            <a16:creationId xmlns:a16="http://schemas.microsoft.com/office/drawing/2014/main" id="{90BF9178-1C5A-0184-E152-091D831DB25F}"/>
                          </a:ext>
                        </a:extLst>
                      </p:cNvPr>
                      <p:cNvPicPr/>
                      <p:nvPr/>
                    </p:nvPicPr>
                    <p:blipFill>
                      <a:blip r:embed="rId7"/>
                      <a:stretch>
                        <a:fillRect/>
                      </a:stretch>
                    </p:blipFill>
                    <p:spPr>
                      <a:xfrm>
                        <a:off x="1916113" y="5341938"/>
                        <a:ext cx="2001837" cy="47942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5A8160BF-74EC-4EBA-B303-C72D813987CD}"/>
              </a:ext>
            </a:extLst>
          </p:cNvPr>
          <p:cNvGraphicFramePr>
            <a:graphicFrameLocks noChangeAspect="1"/>
          </p:cNvGraphicFramePr>
          <p:nvPr>
            <p:extLst>
              <p:ext uri="{D42A27DB-BD31-4B8C-83A1-F6EECF244321}">
                <p14:modId xmlns:p14="http://schemas.microsoft.com/office/powerpoint/2010/main" val="2809070847"/>
              </p:ext>
            </p:extLst>
          </p:nvPr>
        </p:nvGraphicFramePr>
        <p:xfrm>
          <a:off x="3726477" y="3074003"/>
          <a:ext cx="2051046" cy="482599"/>
        </p:xfrm>
        <a:graphic>
          <a:graphicData uri="http://schemas.openxmlformats.org/presentationml/2006/ole">
            <mc:AlternateContent xmlns:mc="http://schemas.openxmlformats.org/markup-compatibility/2006">
              <mc:Choice xmlns:v="urn:schemas-microsoft-com:vml" Requires="v">
                <p:oleObj name="Equation" r:id="rId8" imgW="1619119" imgH="381000" progId="Equation.DSMT4">
                  <p:embed/>
                </p:oleObj>
              </mc:Choice>
              <mc:Fallback>
                <p:oleObj name="Equation" r:id="rId8" imgW="1619119" imgH="381000" progId="Equation.DSMT4">
                  <p:embed/>
                  <p:pic>
                    <p:nvPicPr>
                      <p:cNvPr id="10" name="Object 9">
                        <a:extLst>
                          <a:ext uri="{FF2B5EF4-FFF2-40B4-BE49-F238E27FC236}">
                            <a16:creationId xmlns:a16="http://schemas.microsoft.com/office/drawing/2014/main" id="{5A8160BF-74EC-4EBA-B303-C72D813987CD}"/>
                          </a:ext>
                        </a:extLst>
                      </p:cNvPr>
                      <p:cNvPicPr/>
                      <p:nvPr/>
                    </p:nvPicPr>
                    <p:blipFill>
                      <a:blip r:embed="rId9"/>
                      <a:stretch>
                        <a:fillRect/>
                      </a:stretch>
                    </p:blipFill>
                    <p:spPr>
                      <a:xfrm>
                        <a:off x="3726477" y="3074003"/>
                        <a:ext cx="2051046" cy="482599"/>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11AC0B2-E1DA-1EC3-1CD1-94D756DC3BC3}"/>
              </a:ext>
            </a:extLst>
          </p:cNvPr>
          <p:cNvGraphicFramePr>
            <a:graphicFrameLocks noChangeAspect="1"/>
          </p:cNvGraphicFramePr>
          <p:nvPr>
            <p:extLst>
              <p:ext uri="{D42A27DB-BD31-4B8C-83A1-F6EECF244321}">
                <p14:modId xmlns:p14="http://schemas.microsoft.com/office/powerpoint/2010/main" val="2285364278"/>
              </p:ext>
            </p:extLst>
          </p:nvPr>
        </p:nvGraphicFramePr>
        <p:xfrm>
          <a:off x="3848671" y="4181024"/>
          <a:ext cx="1160317" cy="400109"/>
        </p:xfrm>
        <a:graphic>
          <a:graphicData uri="http://schemas.openxmlformats.org/presentationml/2006/ole">
            <mc:AlternateContent xmlns:mc="http://schemas.openxmlformats.org/markup-compatibility/2006">
              <mc:Choice xmlns:v="urn:schemas-microsoft-com:vml" Requires="v">
                <p:oleObj name="Equation" r:id="rId10" imgW="736560" imgH="253800" progId="Equation.DSMT4">
                  <p:embed/>
                </p:oleObj>
              </mc:Choice>
              <mc:Fallback>
                <p:oleObj name="Equation" r:id="rId10" imgW="736560" imgH="253800" progId="Equation.DSMT4">
                  <p:embed/>
                  <p:pic>
                    <p:nvPicPr>
                      <p:cNvPr id="11" name="Object 10">
                        <a:extLst>
                          <a:ext uri="{FF2B5EF4-FFF2-40B4-BE49-F238E27FC236}">
                            <a16:creationId xmlns:a16="http://schemas.microsoft.com/office/drawing/2014/main" id="{211AC0B2-E1DA-1EC3-1CD1-94D756DC3BC3}"/>
                          </a:ext>
                        </a:extLst>
                      </p:cNvPr>
                      <p:cNvPicPr/>
                      <p:nvPr/>
                    </p:nvPicPr>
                    <p:blipFill>
                      <a:blip r:embed="rId11"/>
                      <a:stretch>
                        <a:fillRect/>
                      </a:stretch>
                    </p:blipFill>
                    <p:spPr>
                      <a:xfrm>
                        <a:off x="3848671" y="4181024"/>
                        <a:ext cx="1160317" cy="400109"/>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035190F-A77E-DE04-CB4B-50E285EF7904}"/>
              </a:ext>
            </a:extLst>
          </p:cNvPr>
          <p:cNvGraphicFramePr>
            <a:graphicFrameLocks noChangeAspect="1"/>
          </p:cNvGraphicFramePr>
          <p:nvPr>
            <p:extLst>
              <p:ext uri="{D42A27DB-BD31-4B8C-83A1-F6EECF244321}">
                <p14:modId xmlns:p14="http://schemas.microsoft.com/office/powerpoint/2010/main" val="4244281377"/>
              </p:ext>
            </p:extLst>
          </p:nvPr>
        </p:nvGraphicFramePr>
        <p:xfrm>
          <a:off x="1497013" y="5780088"/>
          <a:ext cx="3441700" cy="674687"/>
        </p:xfrm>
        <a:graphic>
          <a:graphicData uri="http://schemas.openxmlformats.org/presentationml/2006/ole">
            <mc:AlternateContent xmlns:mc="http://schemas.openxmlformats.org/markup-compatibility/2006">
              <mc:Choice xmlns:v="urn:schemas-microsoft-com:vml" Requires="v">
                <p:oleObj name="Equation" r:id="rId12" imgW="2006280" imgH="393480" progId="Equation.DSMT4">
                  <p:embed/>
                </p:oleObj>
              </mc:Choice>
              <mc:Fallback>
                <p:oleObj name="Equation" r:id="rId12" imgW="2006280" imgH="393480" progId="Equation.DSMT4">
                  <p:embed/>
                  <p:pic>
                    <p:nvPicPr>
                      <p:cNvPr id="12" name="Object 11">
                        <a:extLst>
                          <a:ext uri="{FF2B5EF4-FFF2-40B4-BE49-F238E27FC236}">
                            <a16:creationId xmlns:a16="http://schemas.microsoft.com/office/drawing/2014/main" id="{0035190F-A77E-DE04-CB4B-50E285EF7904}"/>
                          </a:ext>
                        </a:extLst>
                      </p:cNvPr>
                      <p:cNvPicPr/>
                      <p:nvPr/>
                    </p:nvPicPr>
                    <p:blipFill>
                      <a:blip r:embed="rId13"/>
                      <a:stretch>
                        <a:fillRect/>
                      </a:stretch>
                    </p:blipFill>
                    <p:spPr>
                      <a:xfrm>
                        <a:off x="1497013" y="5780088"/>
                        <a:ext cx="3441700" cy="674687"/>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FA2AAF12-AC52-4753-9577-8E677A4A2A9B}"/>
              </a:ext>
            </a:extLst>
          </p:cNvPr>
          <p:cNvGraphicFramePr>
            <a:graphicFrameLocks noChangeAspect="1"/>
          </p:cNvGraphicFramePr>
          <p:nvPr>
            <p:extLst>
              <p:ext uri="{D42A27DB-BD31-4B8C-83A1-F6EECF244321}">
                <p14:modId xmlns:p14="http://schemas.microsoft.com/office/powerpoint/2010/main" val="1554712856"/>
              </p:ext>
            </p:extLst>
          </p:nvPr>
        </p:nvGraphicFramePr>
        <p:xfrm>
          <a:off x="5008988" y="5821363"/>
          <a:ext cx="1241425" cy="434975"/>
        </p:xfrm>
        <a:graphic>
          <a:graphicData uri="http://schemas.openxmlformats.org/presentationml/2006/ole">
            <mc:AlternateContent xmlns:mc="http://schemas.openxmlformats.org/markup-compatibility/2006">
              <mc:Choice xmlns:v="urn:schemas-microsoft-com:vml" Requires="v">
                <p:oleObj name="Equation" r:id="rId14" imgW="723600" imgH="253800" progId="Equation.DSMT4">
                  <p:embed/>
                </p:oleObj>
              </mc:Choice>
              <mc:Fallback>
                <p:oleObj name="Equation" r:id="rId14" imgW="723600" imgH="253800" progId="Equation.DSMT4">
                  <p:embed/>
                  <p:pic>
                    <p:nvPicPr>
                      <p:cNvPr id="13" name="Object 12">
                        <a:extLst>
                          <a:ext uri="{FF2B5EF4-FFF2-40B4-BE49-F238E27FC236}">
                            <a16:creationId xmlns:a16="http://schemas.microsoft.com/office/drawing/2014/main" id="{FA2AAF12-AC52-4753-9577-8E677A4A2A9B}"/>
                          </a:ext>
                        </a:extLst>
                      </p:cNvPr>
                      <p:cNvPicPr/>
                      <p:nvPr/>
                    </p:nvPicPr>
                    <p:blipFill>
                      <a:blip r:embed="rId15"/>
                      <a:stretch>
                        <a:fillRect/>
                      </a:stretch>
                    </p:blipFill>
                    <p:spPr>
                      <a:xfrm>
                        <a:off x="5008988" y="5821363"/>
                        <a:ext cx="1241425" cy="434975"/>
                      </a:xfrm>
                      <a:prstGeom prst="rect">
                        <a:avLst/>
                      </a:prstGeom>
                    </p:spPr>
                  </p:pic>
                </p:oleObj>
              </mc:Fallback>
            </mc:AlternateContent>
          </a:graphicData>
        </a:graphic>
      </p:graphicFrame>
      <p:sp>
        <p:nvSpPr>
          <p:cNvPr id="14" name="Slide Number Placeholder 13">
            <a:extLst>
              <a:ext uri="{FF2B5EF4-FFF2-40B4-BE49-F238E27FC236}">
                <a16:creationId xmlns:a16="http://schemas.microsoft.com/office/drawing/2014/main" id="{92F9CE6E-B302-4785-C579-B1A67EA41180}"/>
              </a:ext>
            </a:extLst>
          </p:cNvPr>
          <p:cNvSpPr>
            <a:spLocks noGrp="1"/>
          </p:cNvSpPr>
          <p:nvPr>
            <p:ph type="sldNum" sz="quarter" idx="12"/>
          </p:nvPr>
        </p:nvSpPr>
        <p:spPr/>
        <p:txBody>
          <a:bodyPr/>
          <a:lstStyle/>
          <a:p>
            <a:fld id="{E0DC7AD3-7C2E-418B-8082-788996B615FB}" type="slidenum">
              <a:rPr lang="en-GB" smtClean="0"/>
              <a:t>21</a:t>
            </a:fld>
            <a:endParaRPr lang="en-GB"/>
          </a:p>
        </p:txBody>
      </p:sp>
    </p:spTree>
    <p:extLst>
      <p:ext uri="{BB962C8B-B14F-4D97-AF65-F5344CB8AC3E}">
        <p14:creationId xmlns:p14="http://schemas.microsoft.com/office/powerpoint/2010/main" val="198908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2C6C6-4F21-0D14-8FF0-C180470624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136C1-47F2-7B7E-C6A8-52B043E06A12}"/>
              </a:ext>
            </a:extLst>
          </p:cNvPr>
          <p:cNvSpPr>
            <a:spLocks noGrp="1"/>
          </p:cNvSpPr>
          <p:nvPr>
            <p:ph type="title"/>
          </p:nvPr>
        </p:nvSpPr>
        <p:spPr/>
        <p:txBody>
          <a:bodyPr/>
          <a:lstStyle/>
          <a:p>
            <a:r>
              <a:rPr lang="en-US" dirty="0"/>
              <a:t>How many bikes will actually be rented?</a:t>
            </a:r>
            <a:endParaRPr lang="he-IL" dirty="0"/>
          </a:p>
        </p:txBody>
      </p:sp>
      <p:sp>
        <p:nvSpPr>
          <p:cNvPr id="3" name="Content Placeholder 2">
            <a:extLst>
              <a:ext uri="{FF2B5EF4-FFF2-40B4-BE49-F238E27FC236}">
                <a16:creationId xmlns:a16="http://schemas.microsoft.com/office/drawing/2014/main" id="{64FF5705-F313-4B80-17CB-B8B88467FC94}"/>
              </a:ext>
            </a:extLst>
          </p:cNvPr>
          <p:cNvSpPr>
            <a:spLocks noGrp="1"/>
          </p:cNvSpPr>
          <p:nvPr>
            <p:ph idx="1"/>
          </p:nvPr>
        </p:nvSpPr>
        <p:spPr>
          <a:xfrm>
            <a:off x="838200" y="1619147"/>
            <a:ext cx="10515600" cy="1325563"/>
          </a:xfrm>
        </p:spPr>
        <p:txBody>
          <a:bodyPr>
            <a:normAutofit fontScale="85000" lnSpcReduction="20000"/>
          </a:bodyPr>
          <a:lstStyle/>
          <a:p>
            <a:r>
              <a:rPr lang="en-US" dirty="0"/>
              <a:t>Posterior predictive sampling</a:t>
            </a:r>
          </a:p>
          <a:p>
            <a:r>
              <a:rPr lang="en-US" dirty="0"/>
              <a:t>Practically</a:t>
            </a:r>
          </a:p>
          <a:p>
            <a:pPr lvl="1"/>
            <a:r>
              <a:rPr lang="en-US" dirty="0"/>
              <a:t>Sample from the posterior distribution of the parameters</a:t>
            </a:r>
          </a:p>
          <a:p>
            <a:pPr lvl="1"/>
            <a:r>
              <a:rPr lang="en-US" dirty="0"/>
              <a:t>Sample from the likelihood given these posterior samples</a:t>
            </a:r>
            <a:endParaRPr lang="he-IL" dirty="0"/>
          </a:p>
        </p:txBody>
      </p:sp>
      <p:graphicFrame>
        <p:nvGraphicFramePr>
          <p:cNvPr id="5" name="Object 4">
            <a:extLst>
              <a:ext uri="{FF2B5EF4-FFF2-40B4-BE49-F238E27FC236}">
                <a16:creationId xmlns:a16="http://schemas.microsoft.com/office/drawing/2014/main" id="{C4E5ADF0-56C3-4D4C-EDBB-4767BEE53D9F}"/>
              </a:ext>
            </a:extLst>
          </p:cNvPr>
          <p:cNvGraphicFramePr>
            <a:graphicFrameLocks noChangeAspect="1"/>
          </p:cNvGraphicFramePr>
          <p:nvPr>
            <p:extLst>
              <p:ext uri="{D42A27DB-BD31-4B8C-83A1-F6EECF244321}">
                <p14:modId xmlns:p14="http://schemas.microsoft.com/office/powerpoint/2010/main" val="4291780800"/>
              </p:ext>
            </p:extLst>
          </p:nvPr>
        </p:nvGraphicFramePr>
        <p:xfrm>
          <a:off x="1004236" y="3298314"/>
          <a:ext cx="1738313" cy="482600"/>
        </p:xfrm>
        <a:graphic>
          <a:graphicData uri="http://schemas.openxmlformats.org/presentationml/2006/ole">
            <mc:AlternateContent xmlns:mc="http://schemas.openxmlformats.org/markup-compatibility/2006">
              <mc:Choice xmlns:v="urn:schemas-microsoft-com:vml" Requires="v">
                <p:oleObj name="Equation" r:id="rId2" imgW="914400" imgH="253800" progId="Equation.DSMT4">
                  <p:embed/>
                </p:oleObj>
              </mc:Choice>
              <mc:Fallback>
                <p:oleObj name="Equation" r:id="rId2" imgW="914400" imgH="253800" progId="Equation.DSMT4">
                  <p:embed/>
                  <p:pic>
                    <p:nvPicPr>
                      <p:cNvPr id="5" name="Object 4">
                        <a:extLst>
                          <a:ext uri="{FF2B5EF4-FFF2-40B4-BE49-F238E27FC236}">
                            <a16:creationId xmlns:a16="http://schemas.microsoft.com/office/drawing/2014/main" id="{C4E5ADF0-56C3-4D4C-EDBB-4767BEE53D9F}"/>
                          </a:ext>
                        </a:extLst>
                      </p:cNvPr>
                      <p:cNvPicPr/>
                      <p:nvPr/>
                    </p:nvPicPr>
                    <p:blipFill>
                      <a:blip r:embed="rId3"/>
                      <a:stretch>
                        <a:fillRect/>
                      </a:stretch>
                    </p:blipFill>
                    <p:spPr>
                      <a:xfrm>
                        <a:off x="1004236" y="3298314"/>
                        <a:ext cx="1738313" cy="4826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BC62EEF0-A663-7F33-DB36-6E7688A42262}"/>
              </a:ext>
            </a:extLst>
          </p:cNvPr>
          <p:cNvGraphicFramePr>
            <a:graphicFrameLocks noChangeAspect="1"/>
          </p:cNvGraphicFramePr>
          <p:nvPr>
            <p:extLst>
              <p:ext uri="{D42A27DB-BD31-4B8C-83A1-F6EECF244321}">
                <p14:modId xmlns:p14="http://schemas.microsoft.com/office/powerpoint/2010/main" val="3512809058"/>
              </p:ext>
            </p:extLst>
          </p:nvPr>
        </p:nvGraphicFramePr>
        <p:xfrm>
          <a:off x="1004236" y="3949499"/>
          <a:ext cx="1860507" cy="400109"/>
        </p:xfrm>
        <a:graphic>
          <a:graphicData uri="http://schemas.openxmlformats.org/presentationml/2006/ole">
            <mc:AlternateContent xmlns:mc="http://schemas.openxmlformats.org/markup-compatibility/2006">
              <mc:Choice xmlns:v="urn:schemas-microsoft-com:vml" Requires="v">
                <p:oleObj name="Equation" r:id="rId4" imgW="1180800" imgH="253800" progId="Equation.DSMT4">
                  <p:embed/>
                </p:oleObj>
              </mc:Choice>
              <mc:Fallback>
                <p:oleObj name="Equation" r:id="rId4" imgW="1180800" imgH="253800" progId="Equation.DSMT4">
                  <p:embed/>
                  <p:pic>
                    <p:nvPicPr>
                      <p:cNvPr id="7" name="Object 6">
                        <a:extLst>
                          <a:ext uri="{FF2B5EF4-FFF2-40B4-BE49-F238E27FC236}">
                            <a16:creationId xmlns:a16="http://schemas.microsoft.com/office/drawing/2014/main" id="{BC62EEF0-A663-7F33-DB36-6E7688A42262}"/>
                          </a:ext>
                        </a:extLst>
                      </p:cNvPr>
                      <p:cNvPicPr/>
                      <p:nvPr/>
                    </p:nvPicPr>
                    <p:blipFill>
                      <a:blip r:embed="rId5"/>
                      <a:stretch>
                        <a:fillRect/>
                      </a:stretch>
                    </p:blipFill>
                    <p:spPr>
                      <a:xfrm>
                        <a:off x="1004236" y="3949499"/>
                        <a:ext cx="1860507" cy="400109"/>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8D2266C-6527-982A-F671-C2DFAEE927D2}"/>
              </a:ext>
            </a:extLst>
          </p:cNvPr>
          <p:cNvGraphicFramePr>
            <a:graphicFrameLocks noChangeAspect="1"/>
          </p:cNvGraphicFramePr>
          <p:nvPr>
            <p:extLst>
              <p:ext uri="{D42A27DB-BD31-4B8C-83A1-F6EECF244321}">
                <p14:modId xmlns:p14="http://schemas.microsoft.com/office/powerpoint/2010/main" val="736420440"/>
              </p:ext>
            </p:extLst>
          </p:nvPr>
        </p:nvGraphicFramePr>
        <p:xfrm>
          <a:off x="1035050" y="4533900"/>
          <a:ext cx="2000250" cy="479425"/>
        </p:xfrm>
        <a:graphic>
          <a:graphicData uri="http://schemas.openxmlformats.org/presentationml/2006/ole">
            <mc:AlternateContent xmlns:mc="http://schemas.openxmlformats.org/markup-compatibility/2006">
              <mc:Choice xmlns:v="urn:schemas-microsoft-com:vml" Requires="v">
                <p:oleObj name="Equation" r:id="rId6" imgW="1269720" imgH="304560" progId="Equation.DSMT4">
                  <p:embed/>
                </p:oleObj>
              </mc:Choice>
              <mc:Fallback>
                <p:oleObj name="Equation" r:id="rId6" imgW="1269720" imgH="304560" progId="Equation.DSMT4">
                  <p:embed/>
                  <p:pic>
                    <p:nvPicPr>
                      <p:cNvPr id="9" name="Object 8">
                        <a:extLst>
                          <a:ext uri="{FF2B5EF4-FFF2-40B4-BE49-F238E27FC236}">
                            <a16:creationId xmlns:a16="http://schemas.microsoft.com/office/drawing/2014/main" id="{88D2266C-6527-982A-F671-C2DFAEE927D2}"/>
                          </a:ext>
                        </a:extLst>
                      </p:cNvPr>
                      <p:cNvPicPr/>
                      <p:nvPr/>
                    </p:nvPicPr>
                    <p:blipFill>
                      <a:blip r:embed="rId7"/>
                      <a:stretch>
                        <a:fillRect/>
                      </a:stretch>
                    </p:blipFill>
                    <p:spPr>
                      <a:xfrm>
                        <a:off x="1035050" y="4533900"/>
                        <a:ext cx="2000250" cy="47942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D18D1E07-1454-5634-A8F0-B178FC9DA119}"/>
              </a:ext>
            </a:extLst>
          </p:cNvPr>
          <p:cNvGraphicFramePr>
            <a:graphicFrameLocks noChangeAspect="1"/>
          </p:cNvGraphicFramePr>
          <p:nvPr>
            <p:extLst>
              <p:ext uri="{D42A27DB-BD31-4B8C-83A1-F6EECF244321}">
                <p14:modId xmlns:p14="http://schemas.microsoft.com/office/powerpoint/2010/main" val="3910573763"/>
              </p:ext>
            </p:extLst>
          </p:nvPr>
        </p:nvGraphicFramePr>
        <p:xfrm>
          <a:off x="2761297" y="3331865"/>
          <a:ext cx="2051046" cy="482599"/>
        </p:xfrm>
        <a:graphic>
          <a:graphicData uri="http://schemas.openxmlformats.org/presentationml/2006/ole">
            <mc:AlternateContent xmlns:mc="http://schemas.openxmlformats.org/markup-compatibility/2006">
              <mc:Choice xmlns:v="urn:schemas-microsoft-com:vml" Requires="v">
                <p:oleObj name="Equation" r:id="rId8" imgW="1619119" imgH="381000" progId="Equation.DSMT4">
                  <p:embed/>
                </p:oleObj>
              </mc:Choice>
              <mc:Fallback>
                <p:oleObj name="Equation" r:id="rId8" imgW="1619119" imgH="381000" progId="Equation.DSMT4">
                  <p:embed/>
                  <p:pic>
                    <p:nvPicPr>
                      <p:cNvPr id="10" name="Object 9">
                        <a:extLst>
                          <a:ext uri="{FF2B5EF4-FFF2-40B4-BE49-F238E27FC236}">
                            <a16:creationId xmlns:a16="http://schemas.microsoft.com/office/drawing/2014/main" id="{D18D1E07-1454-5634-A8F0-B178FC9DA119}"/>
                          </a:ext>
                        </a:extLst>
                      </p:cNvPr>
                      <p:cNvPicPr/>
                      <p:nvPr/>
                    </p:nvPicPr>
                    <p:blipFill>
                      <a:blip r:embed="rId9"/>
                      <a:stretch>
                        <a:fillRect/>
                      </a:stretch>
                    </p:blipFill>
                    <p:spPr>
                      <a:xfrm>
                        <a:off x="2761297" y="3331865"/>
                        <a:ext cx="2051046" cy="482599"/>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848FD5FB-F110-C729-8126-4DEAE844C429}"/>
              </a:ext>
            </a:extLst>
          </p:cNvPr>
          <p:cNvGraphicFramePr>
            <a:graphicFrameLocks noChangeAspect="1"/>
          </p:cNvGraphicFramePr>
          <p:nvPr>
            <p:extLst>
              <p:ext uri="{D42A27DB-BD31-4B8C-83A1-F6EECF244321}">
                <p14:modId xmlns:p14="http://schemas.microsoft.com/office/powerpoint/2010/main" val="2970288244"/>
              </p:ext>
            </p:extLst>
          </p:nvPr>
        </p:nvGraphicFramePr>
        <p:xfrm>
          <a:off x="2864743" y="3934462"/>
          <a:ext cx="1160317" cy="400109"/>
        </p:xfrm>
        <a:graphic>
          <a:graphicData uri="http://schemas.openxmlformats.org/presentationml/2006/ole">
            <mc:AlternateContent xmlns:mc="http://schemas.openxmlformats.org/markup-compatibility/2006">
              <mc:Choice xmlns:v="urn:schemas-microsoft-com:vml" Requires="v">
                <p:oleObj name="Equation" r:id="rId10" imgW="736560" imgH="253800" progId="Equation.DSMT4">
                  <p:embed/>
                </p:oleObj>
              </mc:Choice>
              <mc:Fallback>
                <p:oleObj name="Equation" r:id="rId10" imgW="736560" imgH="253800" progId="Equation.DSMT4">
                  <p:embed/>
                  <p:pic>
                    <p:nvPicPr>
                      <p:cNvPr id="11" name="Object 10">
                        <a:extLst>
                          <a:ext uri="{FF2B5EF4-FFF2-40B4-BE49-F238E27FC236}">
                            <a16:creationId xmlns:a16="http://schemas.microsoft.com/office/drawing/2014/main" id="{848FD5FB-F110-C729-8126-4DEAE844C429}"/>
                          </a:ext>
                        </a:extLst>
                      </p:cNvPr>
                      <p:cNvPicPr/>
                      <p:nvPr/>
                    </p:nvPicPr>
                    <p:blipFill>
                      <a:blip r:embed="rId11"/>
                      <a:stretch>
                        <a:fillRect/>
                      </a:stretch>
                    </p:blipFill>
                    <p:spPr>
                      <a:xfrm>
                        <a:off x="2864743" y="3934462"/>
                        <a:ext cx="1160317" cy="400109"/>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47F1C81A-F83D-4B19-2260-93D47DECE726}"/>
              </a:ext>
            </a:extLst>
          </p:cNvPr>
          <p:cNvSpPr txBox="1"/>
          <p:nvPr/>
        </p:nvSpPr>
        <p:spPr>
          <a:xfrm>
            <a:off x="5427405" y="3376059"/>
            <a:ext cx="6646607" cy="452688"/>
          </a:xfrm>
          <a:prstGeom prst="rect">
            <a:avLst/>
          </a:prstGeom>
          <a:noFill/>
        </p:spPr>
        <p:txBody>
          <a:bodyPr wrap="square">
            <a:spAutoFit/>
          </a:bodyPr>
          <a:lstStyle/>
          <a:p>
            <a:pPr>
              <a:lnSpc>
                <a:spcPts val="1425"/>
              </a:lnSpc>
            </a:pPr>
            <a:r>
              <a:rPr lang="en-US" sz="1400" b="1" dirty="0" err="1">
                <a:solidFill>
                  <a:srgbClr val="7A3E9D"/>
                </a:solidFill>
                <a:effectLst/>
                <a:latin typeface="Consolas" panose="020B0609020204030204" pitchFamily="49" charset="0"/>
              </a:rPr>
              <a:t>pm</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sample_posterior_predictive</a:t>
            </a:r>
            <a:r>
              <a:rPr lang="en-US" sz="1400" b="0" dirty="0">
                <a:solidFill>
                  <a:srgbClr val="777777"/>
                </a:solidFill>
                <a:effectLst/>
                <a:latin typeface="Consolas" panose="020B0609020204030204" pitchFamily="49" charset="0"/>
              </a:rPr>
              <a:t>(</a:t>
            </a:r>
            <a:r>
              <a:rPr lang="en-US" sz="1400" b="0" dirty="0" err="1">
                <a:solidFill>
                  <a:srgbClr val="7A3E9D"/>
                </a:solidFill>
                <a:effectLst/>
                <a:latin typeface="Consolas" panose="020B0609020204030204" pitchFamily="49" charset="0"/>
              </a:rPr>
              <a:t>idata_lb</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model</a:t>
            </a:r>
            <a:r>
              <a:rPr lang="en-US" sz="1400" b="0" dirty="0">
                <a:solidFill>
                  <a:srgbClr val="777777"/>
                </a:solidFill>
                <a:effectLst/>
                <a:latin typeface="Consolas" panose="020B0609020204030204" pitchFamily="49" charset="0"/>
              </a:rPr>
              <a:t>=</a:t>
            </a:r>
            <a:r>
              <a:rPr lang="en-US" sz="1400" b="0" dirty="0" err="1">
                <a:solidFill>
                  <a:srgbClr val="7A3E9D"/>
                </a:solidFill>
                <a:effectLst/>
                <a:latin typeface="Consolas" panose="020B0609020204030204" pitchFamily="49" charset="0"/>
              </a:rPr>
              <a:t>model_lb</a:t>
            </a:r>
            <a:r>
              <a:rPr lang="en-US" sz="1400" b="0" dirty="0">
                <a:solidFill>
                  <a:srgbClr val="777777"/>
                </a:solidFill>
                <a:effectLst/>
                <a:latin typeface="Consolas" panose="020B0609020204030204" pitchFamily="49" charset="0"/>
              </a:rPr>
              <a:t>,</a:t>
            </a:r>
          </a:p>
          <a:p>
            <a:pPr>
              <a:lnSpc>
                <a:spcPts val="1425"/>
              </a:lnSpc>
            </a:pPr>
            <a:r>
              <a:rPr lang="en-US" sz="1400" dirty="0">
                <a:solidFill>
                  <a:srgbClr val="777777"/>
                </a:solidFill>
                <a:latin typeface="Consolas" panose="020B0609020204030204" pitchFamily="49" charset="0"/>
              </a:rPr>
              <a:t>                               </a:t>
            </a:r>
            <a:r>
              <a:rPr lang="en-US" sz="1400" b="0" dirty="0" err="1">
                <a:solidFill>
                  <a:srgbClr val="7A3E9D"/>
                </a:solidFill>
                <a:effectLst/>
                <a:latin typeface="Consolas" panose="020B0609020204030204" pitchFamily="49" charset="0"/>
              </a:rPr>
              <a:t>extend_inferencedata</a:t>
            </a:r>
            <a:r>
              <a:rPr lang="en-US" sz="1400" b="0" dirty="0">
                <a:solidFill>
                  <a:srgbClr val="777777"/>
                </a:solidFill>
                <a:effectLst/>
                <a:latin typeface="Consolas" panose="020B0609020204030204" pitchFamily="49" charset="0"/>
              </a:rPr>
              <a:t>=</a:t>
            </a:r>
            <a:r>
              <a:rPr lang="en-US" sz="1400" b="0" dirty="0">
                <a:solidFill>
                  <a:srgbClr val="9C5D27"/>
                </a:solidFill>
                <a:effectLst/>
                <a:latin typeface="Consolas" panose="020B0609020204030204" pitchFamily="49" charset="0"/>
              </a:rPr>
              <a:t>True</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p:txBody>
      </p:sp>
      <p:pic>
        <p:nvPicPr>
          <p:cNvPr id="15" name="Picture 14">
            <a:extLst>
              <a:ext uri="{FF2B5EF4-FFF2-40B4-BE49-F238E27FC236}">
                <a16:creationId xmlns:a16="http://schemas.microsoft.com/office/drawing/2014/main" id="{4286CA6E-CBC4-D236-2B04-FA177B02EABE}"/>
              </a:ext>
            </a:extLst>
          </p:cNvPr>
          <p:cNvPicPr>
            <a:picLocks noChangeAspect="1"/>
          </p:cNvPicPr>
          <p:nvPr/>
        </p:nvPicPr>
        <p:blipFill>
          <a:blip r:embed="rId12"/>
          <a:stretch>
            <a:fillRect/>
          </a:stretch>
        </p:blipFill>
        <p:spPr>
          <a:xfrm>
            <a:off x="5843707" y="3949499"/>
            <a:ext cx="5344057" cy="2796557"/>
          </a:xfrm>
          <a:prstGeom prst="rect">
            <a:avLst/>
          </a:prstGeom>
        </p:spPr>
      </p:pic>
      <p:sp>
        <p:nvSpPr>
          <p:cNvPr id="4" name="Slide Number Placeholder 3">
            <a:extLst>
              <a:ext uri="{FF2B5EF4-FFF2-40B4-BE49-F238E27FC236}">
                <a16:creationId xmlns:a16="http://schemas.microsoft.com/office/drawing/2014/main" id="{AE929B2A-5197-DCA7-7BED-9D0575767434}"/>
              </a:ext>
            </a:extLst>
          </p:cNvPr>
          <p:cNvSpPr>
            <a:spLocks noGrp="1"/>
          </p:cNvSpPr>
          <p:nvPr>
            <p:ph type="sldNum" sz="quarter" idx="12"/>
          </p:nvPr>
        </p:nvSpPr>
        <p:spPr/>
        <p:txBody>
          <a:bodyPr/>
          <a:lstStyle/>
          <a:p>
            <a:fld id="{E0DC7AD3-7C2E-418B-8082-788996B615FB}" type="slidenum">
              <a:rPr lang="en-GB" smtClean="0"/>
              <a:t>22</a:t>
            </a:fld>
            <a:endParaRPr lang="en-GB"/>
          </a:p>
        </p:txBody>
      </p:sp>
    </p:spTree>
    <p:extLst>
      <p:ext uri="{BB962C8B-B14F-4D97-AF65-F5344CB8AC3E}">
        <p14:creationId xmlns:p14="http://schemas.microsoft.com/office/powerpoint/2010/main" val="1955486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AC76-8653-870F-3428-F443714646CF}"/>
              </a:ext>
            </a:extLst>
          </p:cNvPr>
          <p:cNvSpPr>
            <a:spLocks noGrp="1"/>
          </p:cNvSpPr>
          <p:nvPr>
            <p:ph type="title"/>
          </p:nvPr>
        </p:nvSpPr>
        <p:spPr/>
        <p:txBody>
          <a:bodyPr/>
          <a:lstStyle/>
          <a:p>
            <a:r>
              <a:rPr lang="en-US" dirty="0"/>
              <a:t>Showing the posterior predictive</a:t>
            </a:r>
            <a:endParaRPr lang="he-IL" dirty="0"/>
          </a:p>
        </p:txBody>
      </p:sp>
      <p:sp>
        <p:nvSpPr>
          <p:cNvPr id="3" name="Content Placeholder 2">
            <a:extLst>
              <a:ext uri="{FF2B5EF4-FFF2-40B4-BE49-F238E27FC236}">
                <a16:creationId xmlns:a16="http://schemas.microsoft.com/office/drawing/2014/main" id="{37E4F35A-1EA0-299B-88F9-C63CB4BD1547}"/>
              </a:ext>
            </a:extLst>
          </p:cNvPr>
          <p:cNvSpPr>
            <a:spLocks noGrp="1"/>
          </p:cNvSpPr>
          <p:nvPr>
            <p:ph idx="1"/>
          </p:nvPr>
        </p:nvSpPr>
        <p:spPr>
          <a:xfrm>
            <a:off x="838200" y="1481068"/>
            <a:ext cx="10515600" cy="986401"/>
          </a:xfrm>
        </p:spPr>
        <p:txBody>
          <a:bodyPr/>
          <a:lstStyle/>
          <a:p>
            <a:r>
              <a:rPr lang="en-US" dirty="0"/>
              <a:t>Visualize uncertainty in both posterior mean and posterior predictive</a:t>
            </a:r>
          </a:p>
          <a:p>
            <a:pPr lvl="1"/>
            <a:r>
              <a:rPr lang="en-US" dirty="0"/>
              <a:t>Also show 2 different HDIs for posterior predictive</a:t>
            </a:r>
            <a:endParaRPr lang="he-IL" dirty="0"/>
          </a:p>
        </p:txBody>
      </p:sp>
      <p:pic>
        <p:nvPicPr>
          <p:cNvPr id="4" name="Picture 3">
            <a:extLst>
              <a:ext uri="{FF2B5EF4-FFF2-40B4-BE49-F238E27FC236}">
                <a16:creationId xmlns:a16="http://schemas.microsoft.com/office/drawing/2014/main" id="{381B4F60-9A4F-8970-E4E3-E82C953C4F3D}"/>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1510747" y="2812026"/>
            <a:ext cx="8939205" cy="3680849"/>
          </a:xfrm>
          <a:prstGeom prst="rect">
            <a:avLst/>
          </a:prstGeom>
        </p:spPr>
      </p:pic>
      <p:sp>
        <p:nvSpPr>
          <p:cNvPr id="5" name="Slide Number Placeholder 4">
            <a:extLst>
              <a:ext uri="{FF2B5EF4-FFF2-40B4-BE49-F238E27FC236}">
                <a16:creationId xmlns:a16="http://schemas.microsoft.com/office/drawing/2014/main" id="{F58FD0F6-B3C8-2676-793A-26354925181F}"/>
              </a:ext>
            </a:extLst>
          </p:cNvPr>
          <p:cNvSpPr>
            <a:spLocks noGrp="1"/>
          </p:cNvSpPr>
          <p:nvPr>
            <p:ph type="sldNum" sz="quarter" idx="12"/>
          </p:nvPr>
        </p:nvSpPr>
        <p:spPr/>
        <p:txBody>
          <a:bodyPr/>
          <a:lstStyle/>
          <a:p>
            <a:fld id="{E0DC7AD3-7C2E-418B-8082-788996B615FB}" type="slidenum">
              <a:rPr lang="en-GB" smtClean="0"/>
              <a:t>23</a:t>
            </a:fld>
            <a:endParaRPr lang="en-GB"/>
          </a:p>
        </p:txBody>
      </p:sp>
    </p:spTree>
    <p:extLst>
      <p:ext uri="{BB962C8B-B14F-4D97-AF65-F5344CB8AC3E}">
        <p14:creationId xmlns:p14="http://schemas.microsoft.com/office/powerpoint/2010/main" val="338926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5573B-E7BF-0A81-6238-1E206A4D2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D27F48-F3D5-60F6-1493-6E45C7AB9B5B}"/>
              </a:ext>
            </a:extLst>
          </p:cNvPr>
          <p:cNvSpPr>
            <a:spLocks noGrp="1"/>
          </p:cNvSpPr>
          <p:nvPr>
            <p:ph type="title"/>
          </p:nvPr>
        </p:nvSpPr>
        <p:spPr/>
        <p:txBody>
          <a:bodyPr/>
          <a:lstStyle/>
          <a:p>
            <a:r>
              <a:rPr lang="en-US" dirty="0"/>
              <a:t>The posterior predictive is also a test</a:t>
            </a:r>
            <a:endParaRPr lang="he-IL" dirty="0"/>
          </a:p>
        </p:txBody>
      </p:sp>
      <p:sp>
        <p:nvSpPr>
          <p:cNvPr id="3" name="Content Placeholder 2">
            <a:extLst>
              <a:ext uri="{FF2B5EF4-FFF2-40B4-BE49-F238E27FC236}">
                <a16:creationId xmlns:a16="http://schemas.microsoft.com/office/drawing/2014/main" id="{2D2B5EE5-1B82-7D2E-E884-54DDFCE9ECB7}"/>
              </a:ext>
            </a:extLst>
          </p:cNvPr>
          <p:cNvSpPr>
            <a:spLocks noGrp="1"/>
          </p:cNvSpPr>
          <p:nvPr>
            <p:ph idx="1"/>
          </p:nvPr>
        </p:nvSpPr>
        <p:spPr>
          <a:xfrm>
            <a:off x="838200" y="1481068"/>
            <a:ext cx="10515600" cy="986401"/>
          </a:xfrm>
        </p:spPr>
        <p:txBody>
          <a:bodyPr>
            <a:normAutofit lnSpcReduction="10000"/>
          </a:bodyPr>
          <a:lstStyle/>
          <a:p>
            <a:r>
              <a:rPr lang="en-US" dirty="0"/>
              <a:t>50% of the data should in the 50% posterior predictive HDI</a:t>
            </a:r>
          </a:p>
          <a:p>
            <a:r>
              <a:rPr lang="en-US" dirty="0"/>
              <a:t>Posterior predictive should not have empty areas</a:t>
            </a:r>
            <a:endParaRPr lang="he-IL" dirty="0"/>
          </a:p>
        </p:txBody>
      </p:sp>
      <p:pic>
        <p:nvPicPr>
          <p:cNvPr id="4" name="Picture 3">
            <a:extLst>
              <a:ext uri="{FF2B5EF4-FFF2-40B4-BE49-F238E27FC236}">
                <a16:creationId xmlns:a16="http://schemas.microsoft.com/office/drawing/2014/main" id="{877D7A04-4D43-F668-72E3-C482BB19EEB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1510747" y="2812026"/>
            <a:ext cx="8939205" cy="3680849"/>
          </a:xfrm>
          <a:prstGeom prst="rect">
            <a:avLst/>
          </a:prstGeom>
        </p:spPr>
      </p:pic>
      <p:sp>
        <p:nvSpPr>
          <p:cNvPr id="5" name="Slide Number Placeholder 4">
            <a:extLst>
              <a:ext uri="{FF2B5EF4-FFF2-40B4-BE49-F238E27FC236}">
                <a16:creationId xmlns:a16="http://schemas.microsoft.com/office/drawing/2014/main" id="{D5788E7A-6F23-8333-708F-EB5320877AFD}"/>
              </a:ext>
            </a:extLst>
          </p:cNvPr>
          <p:cNvSpPr>
            <a:spLocks noGrp="1"/>
          </p:cNvSpPr>
          <p:nvPr>
            <p:ph type="sldNum" sz="quarter" idx="12"/>
          </p:nvPr>
        </p:nvSpPr>
        <p:spPr/>
        <p:txBody>
          <a:bodyPr/>
          <a:lstStyle/>
          <a:p>
            <a:fld id="{E0DC7AD3-7C2E-418B-8082-788996B615FB}" type="slidenum">
              <a:rPr lang="en-GB" smtClean="0"/>
              <a:t>24</a:t>
            </a:fld>
            <a:endParaRPr lang="en-GB"/>
          </a:p>
        </p:txBody>
      </p:sp>
    </p:spTree>
    <p:extLst>
      <p:ext uri="{BB962C8B-B14F-4D97-AF65-F5344CB8AC3E}">
        <p14:creationId xmlns:p14="http://schemas.microsoft.com/office/powerpoint/2010/main" val="273648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8E6B-36EB-F817-D67E-E3553A740CF1}"/>
              </a:ext>
            </a:extLst>
          </p:cNvPr>
          <p:cNvSpPr>
            <a:spLocks noGrp="1"/>
          </p:cNvSpPr>
          <p:nvPr>
            <p:ph type="title"/>
          </p:nvPr>
        </p:nvSpPr>
        <p:spPr/>
        <p:txBody>
          <a:bodyPr/>
          <a:lstStyle/>
          <a:p>
            <a:r>
              <a:rPr lang="en-US" dirty="0"/>
              <a:t>Posterior predictive testing</a:t>
            </a:r>
            <a:endParaRPr lang="he-IL" dirty="0"/>
          </a:p>
        </p:txBody>
      </p:sp>
      <p:sp>
        <p:nvSpPr>
          <p:cNvPr id="3" name="Content Placeholder 2">
            <a:extLst>
              <a:ext uri="{FF2B5EF4-FFF2-40B4-BE49-F238E27FC236}">
                <a16:creationId xmlns:a16="http://schemas.microsoft.com/office/drawing/2014/main" id="{CE3A90E2-3CBC-5C0B-FDC0-D9BE9ED2BAE6}"/>
              </a:ext>
            </a:extLst>
          </p:cNvPr>
          <p:cNvSpPr>
            <a:spLocks noGrp="1"/>
          </p:cNvSpPr>
          <p:nvPr>
            <p:ph idx="1"/>
          </p:nvPr>
        </p:nvSpPr>
        <p:spPr>
          <a:xfrm>
            <a:off x="838200" y="1825625"/>
            <a:ext cx="10515600" cy="1825349"/>
          </a:xfrm>
        </p:spPr>
        <p:txBody>
          <a:bodyPr>
            <a:normAutofit lnSpcReduction="10000"/>
          </a:bodyPr>
          <a:lstStyle/>
          <a:p>
            <a:r>
              <a:rPr lang="en-US" dirty="0"/>
              <a:t>Bayesian p-values</a:t>
            </a:r>
          </a:p>
          <a:p>
            <a:pPr lvl="1"/>
            <a:r>
              <a:rPr lang="en-US" dirty="0"/>
              <a:t>P-values were invented by </a:t>
            </a:r>
            <a:r>
              <a:rPr lang="en-US" dirty="0" err="1"/>
              <a:t>freqentists</a:t>
            </a:r>
            <a:endParaRPr lang="en-US" dirty="0"/>
          </a:p>
          <a:p>
            <a:pPr lvl="2"/>
            <a:r>
              <a:rPr lang="en-US" dirty="0"/>
              <a:t>And we’ll learn about them later</a:t>
            </a:r>
          </a:p>
          <a:p>
            <a:pPr lvl="1"/>
            <a:r>
              <a:rPr lang="en-US" dirty="0"/>
              <a:t>What percentage of posterior predictive values are less than actual data values? </a:t>
            </a:r>
          </a:p>
        </p:txBody>
      </p:sp>
      <p:graphicFrame>
        <p:nvGraphicFramePr>
          <p:cNvPr id="4" name="Object 3">
            <a:extLst>
              <a:ext uri="{FF2B5EF4-FFF2-40B4-BE49-F238E27FC236}">
                <a16:creationId xmlns:a16="http://schemas.microsoft.com/office/drawing/2014/main" id="{7F4D7DBF-4142-10C8-275D-7AB760D733D7}"/>
              </a:ext>
            </a:extLst>
          </p:cNvPr>
          <p:cNvGraphicFramePr>
            <a:graphicFrameLocks noChangeAspect="1"/>
          </p:cNvGraphicFramePr>
          <p:nvPr>
            <p:extLst>
              <p:ext uri="{D42A27DB-BD31-4B8C-83A1-F6EECF244321}">
                <p14:modId xmlns:p14="http://schemas.microsoft.com/office/powerpoint/2010/main" val="3280521022"/>
              </p:ext>
            </p:extLst>
          </p:nvPr>
        </p:nvGraphicFramePr>
        <p:xfrm>
          <a:off x="6516688" y="5396084"/>
          <a:ext cx="2808288" cy="922337"/>
        </p:xfrm>
        <a:graphic>
          <a:graphicData uri="http://schemas.openxmlformats.org/presentationml/2006/ole">
            <mc:AlternateContent xmlns:mc="http://schemas.openxmlformats.org/markup-compatibility/2006">
              <mc:Choice xmlns:v="urn:schemas-microsoft-com:vml" Requires="v">
                <p:oleObj name="Equation" r:id="rId2" imgW="1307880" imgH="431640" progId="Equation.DSMT4">
                  <p:embed/>
                </p:oleObj>
              </mc:Choice>
              <mc:Fallback>
                <p:oleObj name="Equation" r:id="rId2" imgW="1307880" imgH="431640" progId="Equation.DSMT4">
                  <p:embed/>
                  <p:pic>
                    <p:nvPicPr>
                      <p:cNvPr id="4" name="Object 3">
                        <a:extLst>
                          <a:ext uri="{FF2B5EF4-FFF2-40B4-BE49-F238E27FC236}">
                            <a16:creationId xmlns:a16="http://schemas.microsoft.com/office/drawing/2014/main" id="{7F4D7DBF-4142-10C8-275D-7AB760D733D7}"/>
                          </a:ext>
                        </a:extLst>
                      </p:cNvPr>
                      <p:cNvPicPr/>
                      <p:nvPr/>
                    </p:nvPicPr>
                    <p:blipFill>
                      <a:blip r:embed="rId3"/>
                      <a:stretch>
                        <a:fillRect/>
                      </a:stretch>
                    </p:blipFill>
                    <p:spPr>
                      <a:xfrm>
                        <a:off x="6516688" y="5396084"/>
                        <a:ext cx="2808288" cy="92233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169E13D-7DD3-B5FC-2FC2-790093AA1743}"/>
              </a:ext>
            </a:extLst>
          </p:cNvPr>
          <p:cNvGraphicFramePr>
            <a:graphicFrameLocks noChangeAspect="1"/>
          </p:cNvGraphicFramePr>
          <p:nvPr>
            <p:extLst>
              <p:ext uri="{D42A27DB-BD31-4B8C-83A1-F6EECF244321}">
                <p14:modId xmlns:p14="http://schemas.microsoft.com/office/powerpoint/2010/main" val="3461390077"/>
              </p:ext>
            </p:extLst>
          </p:nvPr>
        </p:nvGraphicFramePr>
        <p:xfrm>
          <a:off x="506973" y="4018756"/>
          <a:ext cx="4532312" cy="730250"/>
        </p:xfrm>
        <a:graphic>
          <a:graphicData uri="http://schemas.openxmlformats.org/presentationml/2006/ole">
            <mc:AlternateContent xmlns:mc="http://schemas.openxmlformats.org/markup-compatibility/2006">
              <mc:Choice xmlns:v="urn:schemas-microsoft-com:vml" Requires="v">
                <p:oleObj name="Equation" r:id="rId4" imgW="2361960" imgH="380880" progId="Equation.DSMT4">
                  <p:embed/>
                </p:oleObj>
              </mc:Choice>
              <mc:Fallback>
                <p:oleObj name="Equation" r:id="rId4" imgW="2361960" imgH="380880" progId="Equation.DSMT4">
                  <p:embed/>
                  <p:pic>
                    <p:nvPicPr>
                      <p:cNvPr id="5" name="Object 4">
                        <a:extLst>
                          <a:ext uri="{FF2B5EF4-FFF2-40B4-BE49-F238E27FC236}">
                            <a16:creationId xmlns:a16="http://schemas.microsoft.com/office/drawing/2014/main" id="{2169E13D-7DD3-B5FC-2FC2-790093AA1743}"/>
                          </a:ext>
                        </a:extLst>
                      </p:cNvPr>
                      <p:cNvPicPr/>
                      <p:nvPr/>
                    </p:nvPicPr>
                    <p:blipFill>
                      <a:blip r:embed="rId5"/>
                      <a:stretch>
                        <a:fillRect/>
                      </a:stretch>
                    </p:blipFill>
                    <p:spPr>
                      <a:xfrm>
                        <a:off x="506973" y="4018756"/>
                        <a:ext cx="4532312" cy="730250"/>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AF1E840A-3C0D-C40E-E969-3B9EF49DEB38}"/>
              </a:ext>
            </a:extLst>
          </p:cNvPr>
          <p:cNvSpPr txBox="1"/>
          <p:nvPr/>
        </p:nvSpPr>
        <p:spPr>
          <a:xfrm>
            <a:off x="5522874" y="3429000"/>
            <a:ext cx="4657878" cy="461665"/>
          </a:xfrm>
          <a:prstGeom prst="rect">
            <a:avLst/>
          </a:prstGeom>
          <a:noFill/>
        </p:spPr>
        <p:txBody>
          <a:bodyPr wrap="none" rtlCol="1">
            <a:spAutoFit/>
          </a:bodyPr>
          <a:lstStyle/>
          <a:p>
            <a:r>
              <a:rPr lang="en-US" sz="2400" dirty="0"/>
              <a:t>For one posterior predictive dataset</a:t>
            </a:r>
            <a:endParaRPr lang="he-IL" sz="2400" dirty="0"/>
          </a:p>
        </p:txBody>
      </p:sp>
      <p:graphicFrame>
        <p:nvGraphicFramePr>
          <p:cNvPr id="11" name="Object 10">
            <a:extLst>
              <a:ext uri="{FF2B5EF4-FFF2-40B4-BE49-F238E27FC236}">
                <a16:creationId xmlns:a16="http://schemas.microsoft.com/office/drawing/2014/main" id="{D22389A7-7387-1B46-5C60-80BB068F148A}"/>
              </a:ext>
            </a:extLst>
          </p:cNvPr>
          <p:cNvGraphicFramePr>
            <a:graphicFrameLocks noChangeAspect="1"/>
          </p:cNvGraphicFramePr>
          <p:nvPr>
            <p:extLst>
              <p:ext uri="{D42A27DB-BD31-4B8C-83A1-F6EECF244321}">
                <p14:modId xmlns:p14="http://schemas.microsoft.com/office/powerpoint/2010/main" val="822546521"/>
              </p:ext>
            </p:extLst>
          </p:nvPr>
        </p:nvGraphicFramePr>
        <p:xfrm>
          <a:off x="6516688" y="3894138"/>
          <a:ext cx="3351212" cy="979487"/>
        </p:xfrm>
        <a:graphic>
          <a:graphicData uri="http://schemas.openxmlformats.org/presentationml/2006/ole">
            <mc:AlternateContent xmlns:mc="http://schemas.openxmlformats.org/markup-compatibility/2006">
              <mc:Choice xmlns:v="urn:schemas-microsoft-com:vml" Requires="v">
                <p:oleObj name="Equation" r:id="rId6" imgW="1562040" imgH="457200" progId="Equation.DSMT4">
                  <p:embed/>
                </p:oleObj>
              </mc:Choice>
              <mc:Fallback>
                <p:oleObj name="Equation" r:id="rId6" imgW="1562040" imgH="457200" progId="Equation.DSMT4">
                  <p:embed/>
                  <p:pic>
                    <p:nvPicPr>
                      <p:cNvPr id="11" name="Object 10">
                        <a:extLst>
                          <a:ext uri="{FF2B5EF4-FFF2-40B4-BE49-F238E27FC236}">
                            <a16:creationId xmlns:a16="http://schemas.microsoft.com/office/drawing/2014/main" id="{D22389A7-7387-1B46-5C60-80BB068F148A}"/>
                          </a:ext>
                        </a:extLst>
                      </p:cNvPr>
                      <p:cNvPicPr/>
                      <p:nvPr/>
                    </p:nvPicPr>
                    <p:blipFill>
                      <a:blip r:embed="rId7"/>
                      <a:stretch>
                        <a:fillRect/>
                      </a:stretch>
                    </p:blipFill>
                    <p:spPr>
                      <a:xfrm>
                        <a:off x="6516688" y="3894138"/>
                        <a:ext cx="3351212" cy="979487"/>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0B9CDFE4-6215-8ACB-CDDB-D1E24EA2F96E}"/>
              </a:ext>
            </a:extLst>
          </p:cNvPr>
          <p:cNvSpPr txBox="1"/>
          <p:nvPr/>
        </p:nvSpPr>
        <p:spPr>
          <a:xfrm>
            <a:off x="5580737" y="4874293"/>
            <a:ext cx="4637936" cy="461665"/>
          </a:xfrm>
          <a:prstGeom prst="rect">
            <a:avLst/>
          </a:prstGeom>
          <a:noFill/>
        </p:spPr>
        <p:txBody>
          <a:bodyPr wrap="none" rtlCol="1">
            <a:spAutoFit/>
          </a:bodyPr>
          <a:lstStyle/>
          <a:p>
            <a:r>
              <a:rPr lang="en-US" sz="2400" dirty="0"/>
              <a:t>Across posterior predictive datasets</a:t>
            </a:r>
            <a:endParaRPr lang="he-IL" sz="2400" dirty="0"/>
          </a:p>
        </p:txBody>
      </p:sp>
      <p:sp>
        <p:nvSpPr>
          <p:cNvPr id="13" name="TextBox 12">
            <a:extLst>
              <a:ext uri="{FF2B5EF4-FFF2-40B4-BE49-F238E27FC236}">
                <a16:creationId xmlns:a16="http://schemas.microsoft.com/office/drawing/2014/main" id="{C6484FAF-BFEE-1F7C-89F4-F8E169D2961D}"/>
              </a:ext>
            </a:extLst>
          </p:cNvPr>
          <p:cNvSpPr txBox="1"/>
          <p:nvPr/>
        </p:nvSpPr>
        <p:spPr>
          <a:xfrm>
            <a:off x="6385319" y="6262042"/>
            <a:ext cx="3531351" cy="461665"/>
          </a:xfrm>
          <a:prstGeom prst="rect">
            <a:avLst/>
          </a:prstGeom>
          <a:noFill/>
        </p:spPr>
        <p:txBody>
          <a:bodyPr wrap="none" rtlCol="1">
            <a:spAutoFit/>
          </a:bodyPr>
          <a:lstStyle/>
          <a:p>
            <a:r>
              <a:rPr lang="en-US" sz="2400" dirty="0"/>
              <a:t>is a probability distribution</a:t>
            </a:r>
            <a:endParaRPr lang="he-IL" sz="2400" dirty="0"/>
          </a:p>
        </p:txBody>
      </p:sp>
      <p:sp>
        <p:nvSpPr>
          <p:cNvPr id="6" name="Slide Number Placeholder 5">
            <a:extLst>
              <a:ext uri="{FF2B5EF4-FFF2-40B4-BE49-F238E27FC236}">
                <a16:creationId xmlns:a16="http://schemas.microsoft.com/office/drawing/2014/main" id="{412CB6A4-8566-30C1-6D18-5B771E1836DD}"/>
              </a:ext>
            </a:extLst>
          </p:cNvPr>
          <p:cNvSpPr>
            <a:spLocks noGrp="1"/>
          </p:cNvSpPr>
          <p:nvPr>
            <p:ph type="sldNum" sz="quarter" idx="12"/>
          </p:nvPr>
        </p:nvSpPr>
        <p:spPr/>
        <p:txBody>
          <a:bodyPr/>
          <a:lstStyle/>
          <a:p>
            <a:fld id="{E0DC7AD3-7C2E-418B-8082-788996B615FB}" type="slidenum">
              <a:rPr lang="en-GB" smtClean="0"/>
              <a:t>25</a:t>
            </a:fld>
            <a:endParaRPr lang="en-GB"/>
          </a:p>
        </p:txBody>
      </p:sp>
    </p:spTree>
    <p:extLst>
      <p:ext uri="{BB962C8B-B14F-4D97-AF65-F5344CB8AC3E}">
        <p14:creationId xmlns:p14="http://schemas.microsoft.com/office/powerpoint/2010/main" val="143791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83E7-2A75-4578-A874-CDD06A87E3F4}"/>
              </a:ext>
            </a:extLst>
          </p:cNvPr>
          <p:cNvSpPr>
            <a:spLocks noGrp="1"/>
          </p:cNvSpPr>
          <p:nvPr>
            <p:ph type="title"/>
          </p:nvPr>
        </p:nvSpPr>
        <p:spPr/>
        <p:txBody>
          <a:bodyPr/>
          <a:lstStyle/>
          <a:p>
            <a:r>
              <a:rPr lang="en-US" dirty="0"/>
              <a:t>The distribution of Bayesian p values</a:t>
            </a:r>
            <a:endParaRPr lang="he-IL" dirty="0"/>
          </a:p>
        </p:txBody>
      </p:sp>
      <p:sp>
        <p:nvSpPr>
          <p:cNvPr id="3" name="Content Placeholder 2">
            <a:extLst>
              <a:ext uri="{FF2B5EF4-FFF2-40B4-BE49-F238E27FC236}">
                <a16:creationId xmlns:a16="http://schemas.microsoft.com/office/drawing/2014/main" id="{428C666A-CFE8-F85A-6808-7742F83F87A1}"/>
              </a:ext>
            </a:extLst>
          </p:cNvPr>
          <p:cNvSpPr>
            <a:spLocks noGrp="1"/>
          </p:cNvSpPr>
          <p:nvPr>
            <p:ph idx="1"/>
          </p:nvPr>
        </p:nvSpPr>
        <p:spPr>
          <a:xfrm>
            <a:off x="838200" y="1690688"/>
            <a:ext cx="10515600" cy="877700"/>
          </a:xfrm>
        </p:spPr>
        <p:txBody>
          <a:bodyPr>
            <a:normAutofit fontScale="92500" lnSpcReduction="10000"/>
          </a:bodyPr>
          <a:lstStyle/>
          <a:p>
            <a:r>
              <a:rPr lang="en-US" dirty="0"/>
              <a:t>Calculated for the bike data</a:t>
            </a:r>
          </a:p>
          <a:p>
            <a:r>
              <a:rPr lang="en-US" dirty="0"/>
              <a:t>This is a distribution over posterior predictive datasets</a:t>
            </a:r>
            <a:endParaRPr lang="he-IL" dirty="0"/>
          </a:p>
        </p:txBody>
      </p:sp>
      <p:pic>
        <p:nvPicPr>
          <p:cNvPr id="4" name="Picture 3">
            <a:extLst>
              <a:ext uri="{FF2B5EF4-FFF2-40B4-BE49-F238E27FC236}">
                <a16:creationId xmlns:a16="http://schemas.microsoft.com/office/drawing/2014/main" id="{7ED25C4E-82AD-BEA4-F845-4F3A529C437E}"/>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5022475" y="2703325"/>
            <a:ext cx="6229631" cy="4117891"/>
          </a:xfrm>
          <a:prstGeom prst="rect">
            <a:avLst/>
          </a:prstGeom>
        </p:spPr>
      </p:pic>
      <p:graphicFrame>
        <p:nvGraphicFramePr>
          <p:cNvPr id="5" name="Object 4">
            <a:extLst>
              <a:ext uri="{FF2B5EF4-FFF2-40B4-BE49-F238E27FC236}">
                <a16:creationId xmlns:a16="http://schemas.microsoft.com/office/drawing/2014/main" id="{46997A7B-0689-4A83-EFB9-F8A4BCDBF95F}"/>
              </a:ext>
            </a:extLst>
          </p:cNvPr>
          <p:cNvGraphicFramePr>
            <a:graphicFrameLocks noChangeAspect="1"/>
          </p:cNvGraphicFramePr>
          <p:nvPr>
            <p:extLst>
              <p:ext uri="{D42A27DB-BD31-4B8C-83A1-F6EECF244321}">
                <p14:modId xmlns:p14="http://schemas.microsoft.com/office/powerpoint/2010/main" val="3231485368"/>
              </p:ext>
            </p:extLst>
          </p:nvPr>
        </p:nvGraphicFramePr>
        <p:xfrm>
          <a:off x="838200" y="2788586"/>
          <a:ext cx="2808288" cy="922337"/>
        </p:xfrm>
        <a:graphic>
          <a:graphicData uri="http://schemas.openxmlformats.org/presentationml/2006/ole">
            <mc:AlternateContent xmlns:mc="http://schemas.openxmlformats.org/markup-compatibility/2006">
              <mc:Choice xmlns:v="urn:schemas-microsoft-com:vml" Requires="v">
                <p:oleObj name="Equation" r:id="rId3" imgW="1307880" imgH="431640" progId="Equation.DSMT4">
                  <p:embed/>
                </p:oleObj>
              </mc:Choice>
              <mc:Fallback>
                <p:oleObj name="Equation" r:id="rId3" imgW="1307880" imgH="431640" progId="Equation.DSMT4">
                  <p:embed/>
                  <p:pic>
                    <p:nvPicPr>
                      <p:cNvPr id="5" name="Object 4">
                        <a:extLst>
                          <a:ext uri="{FF2B5EF4-FFF2-40B4-BE49-F238E27FC236}">
                            <a16:creationId xmlns:a16="http://schemas.microsoft.com/office/drawing/2014/main" id="{46997A7B-0689-4A83-EFB9-F8A4BCDBF95F}"/>
                          </a:ext>
                        </a:extLst>
                      </p:cNvPr>
                      <p:cNvPicPr/>
                      <p:nvPr/>
                    </p:nvPicPr>
                    <p:blipFill>
                      <a:blip r:embed="rId4"/>
                      <a:stretch>
                        <a:fillRect/>
                      </a:stretch>
                    </p:blipFill>
                    <p:spPr>
                      <a:xfrm>
                        <a:off x="838200" y="2788586"/>
                        <a:ext cx="2808288" cy="922337"/>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EFF0B1EE-317C-4D1D-63D3-D36AAB7F4576}"/>
              </a:ext>
            </a:extLst>
          </p:cNvPr>
          <p:cNvSpPr>
            <a:spLocks noGrp="1"/>
          </p:cNvSpPr>
          <p:nvPr>
            <p:ph type="sldNum" sz="quarter" idx="12"/>
          </p:nvPr>
        </p:nvSpPr>
        <p:spPr/>
        <p:txBody>
          <a:bodyPr/>
          <a:lstStyle/>
          <a:p>
            <a:fld id="{E0DC7AD3-7C2E-418B-8082-788996B615FB}" type="slidenum">
              <a:rPr lang="en-GB" smtClean="0"/>
              <a:t>26</a:t>
            </a:fld>
            <a:endParaRPr lang="en-GB"/>
          </a:p>
        </p:txBody>
      </p:sp>
    </p:spTree>
    <p:extLst>
      <p:ext uri="{BB962C8B-B14F-4D97-AF65-F5344CB8AC3E}">
        <p14:creationId xmlns:p14="http://schemas.microsoft.com/office/powerpoint/2010/main" val="410461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CDB49-4A42-B73D-992C-2EB760B7E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3DE2FF-490D-E903-FC38-BB0241C482D9}"/>
              </a:ext>
            </a:extLst>
          </p:cNvPr>
          <p:cNvSpPr>
            <a:spLocks noGrp="1"/>
          </p:cNvSpPr>
          <p:nvPr>
            <p:ph type="title"/>
          </p:nvPr>
        </p:nvSpPr>
        <p:spPr/>
        <p:txBody>
          <a:bodyPr/>
          <a:lstStyle/>
          <a:p>
            <a:r>
              <a:rPr lang="en-US" dirty="0"/>
              <a:t>The theoretical Bayesian p value distribution</a:t>
            </a:r>
            <a:endParaRPr lang="he-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A44D87-9B71-5808-8CDF-D33879E2D1FE}"/>
                  </a:ext>
                </a:extLst>
              </p:cNvPr>
              <p:cNvSpPr>
                <a:spLocks noGrp="1"/>
              </p:cNvSpPr>
              <p:nvPr>
                <p:ph idx="1"/>
              </p:nvPr>
            </p:nvSpPr>
            <p:spPr>
              <a:xfrm>
                <a:off x="838200" y="1690688"/>
                <a:ext cx="10515600" cy="979486"/>
              </a:xfrm>
            </p:spPr>
            <p:txBody>
              <a:bodyPr>
                <a:normAutofit lnSpcReduction="10000"/>
              </a:bodyPr>
              <a:lstStyle/>
              <a:p>
                <a:r>
                  <a:rPr lang="en-US" dirty="0"/>
                  <a:t>We want the distribution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𝐵</m:t>
                        </m:r>
                      </m:sub>
                    </m:sSub>
                  </m:oMath>
                </a14:m>
                <a:r>
                  <a:rPr lang="en-US" dirty="0"/>
                  <a:t> </a:t>
                </a:r>
              </a:p>
              <a:p>
                <a:r>
                  <a:rPr lang="en-US" dirty="0"/>
                  <a:t>Under the true model, we expect</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a14:m>
                <a:endParaRPr lang="en-US" dirty="0"/>
              </a:p>
            </p:txBody>
          </p:sp>
        </mc:Choice>
        <mc:Fallback xmlns="">
          <p:sp>
            <p:nvSpPr>
              <p:cNvPr id="3" name="Content Placeholder 2">
                <a:extLst>
                  <a:ext uri="{FF2B5EF4-FFF2-40B4-BE49-F238E27FC236}">
                    <a16:creationId xmlns:a16="http://schemas.microsoft.com/office/drawing/2014/main" id="{81A44D87-9B71-5808-8CDF-D33879E2D1FE}"/>
                  </a:ext>
                </a:extLst>
              </p:cNvPr>
              <p:cNvSpPr>
                <a:spLocks noGrp="1" noRot="1" noChangeAspect="1" noMove="1" noResize="1" noEditPoints="1" noAdjustHandles="1" noChangeArrowheads="1" noChangeShapeType="1" noTextEdit="1"/>
              </p:cNvSpPr>
              <p:nvPr>
                <p:ph idx="1"/>
              </p:nvPr>
            </p:nvSpPr>
            <p:spPr>
              <a:xfrm>
                <a:off x="838200" y="1690688"/>
                <a:ext cx="10515600" cy="979486"/>
              </a:xfrm>
              <a:blipFill>
                <a:blip r:embed="rId2"/>
                <a:stretch>
                  <a:fillRect l="-1043" t="-13665" b="-10559"/>
                </a:stretch>
              </a:blipFill>
            </p:spPr>
            <p:txBody>
              <a:bodyPr/>
              <a:lstStyle/>
              <a:p>
                <a:r>
                  <a:rPr lang="he-IL">
                    <a:noFill/>
                  </a:rPr>
                  <a:t> </a:t>
                </a:r>
              </a:p>
            </p:txBody>
          </p:sp>
        </mc:Fallback>
      </mc:AlternateContent>
      <p:graphicFrame>
        <p:nvGraphicFramePr>
          <p:cNvPr id="7" name="Object 6">
            <a:extLst>
              <a:ext uri="{FF2B5EF4-FFF2-40B4-BE49-F238E27FC236}">
                <a16:creationId xmlns:a16="http://schemas.microsoft.com/office/drawing/2014/main" id="{0F3EE812-E4BE-FB4B-AD6C-34E50871E588}"/>
              </a:ext>
            </a:extLst>
          </p:cNvPr>
          <p:cNvGraphicFramePr>
            <a:graphicFrameLocks noChangeAspect="1"/>
          </p:cNvGraphicFramePr>
          <p:nvPr>
            <p:extLst>
              <p:ext uri="{D42A27DB-BD31-4B8C-83A1-F6EECF244321}">
                <p14:modId xmlns:p14="http://schemas.microsoft.com/office/powerpoint/2010/main" val="105083030"/>
              </p:ext>
            </p:extLst>
          </p:nvPr>
        </p:nvGraphicFramePr>
        <p:xfrm>
          <a:off x="703263" y="2954338"/>
          <a:ext cx="3832994" cy="866100"/>
        </p:xfrm>
        <a:graphic>
          <a:graphicData uri="http://schemas.openxmlformats.org/presentationml/2006/ole">
            <mc:AlternateContent xmlns:mc="http://schemas.openxmlformats.org/markup-compatibility/2006">
              <mc:Choice xmlns:v="urn:schemas-microsoft-com:vml" Requires="v">
                <p:oleObj name="Equation" r:id="rId3" imgW="1968480" imgH="444240" progId="Equation.DSMT4">
                  <p:embed/>
                </p:oleObj>
              </mc:Choice>
              <mc:Fallback>
                <p:oleObj name="Equation" r:id="rId3" imgW="1968480" imgH="444240" progId="Equation.DSMT4">
                  <p:embed/>
                  <p:pic>
                    <p:nvPicPr>
                      <p:cNvPr id="7" name="Object 6">
                        <a:extLst>
                          <a:ext uri="{FF2B5EF4-FFF2-40B4-BE49-F238E27FC236}">
                            <a16:creationId xmlns:a16="http://schemas.microsoft.com/office/drawing/2014/main" id="{0F3EE812-E4BE-FB4B-AD6C-34E50871E588}"/>
                          </a:ext>
                        </a:extLst>
                      </p:cNvPr>
                      <p:cNvPicPr/>
                      <p:nvPr/>
                    </p:nvPicPr>
                    <p:blipFill>
                      <a:blip r:embed="rId4"/>
                      <a:stretch>
                        <a:fillRect/>
                      </a:stretch>
                    </p:blipFill>
                    <p:spPr>
                      <a:xfrm>
                        <a:off x="703263" y="2954338"/>
                        <a:ext cx="3832994" cy="8661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CC1CDA2-D6DB-1CD3-B471-D2CDE6A31D0B}"/>
              </a:ext>
            </a:extLst>
          </p:cNvPr>
          <p:cNvGraphicFramePr>
            <a:graphicFrameLocks noChangeAspect="1"/>
          </p:cNvGraphicFramePr>
          <p:nvPr>
            <p:extLst>
              <p:ext uri="{D42A27DB-BD31-4B8C-83A1-F6EECF244321}">
                <p14:modId xmlns:p14="http://schemas.microsoft.com/office/powerpoint/2010/main" val="3998724448"/>
              </p:ext>
            </p:extLst>
          </p:nvPr>
        </p:nvGraphicFramePr>
        <p:xfrm>
          <a:off x="703262" y="4187826"/>
          <a:ext cx="5171445" cy="884367"/>
        </p:xfrm>
        <a:graphic>
          <a:graphicData uri="http://schemas.openxmlformats.org/presentationml/2006/ole">
            <mc:AlternateContent xmlns:mc="http://schemas.openxmlformats.org/markup-compatibility/2006">
              <mc:Choice xmlns:v="urn:schemas-microsoft-com:vml" Requires="v">
                <p:oleObj name="Equation" r:id="rId5" imgW="2819160" imgH="482400" progId="Equation.DSMT4">
                  <p:embed/>
                </p:oleObj>
              </mc:Choice>
              <mc:Fallback>
                <p:oleObj name="Equation" r:id="rId5" imgW="2819160" imgH="482400" progId="Equation.DSMT4">
                  <p:embed/>
                  <p:pic>
                    <p:nvPicPr>
                      <p:cNvPr id="8" name="Object 7">
                        <a:extLst>
                          <a:ext uri="{FF2B5EF4-FFF2-40B4-BE49-F238E27FC236}">
                            <a16:creationId xmlns:a16="http://schemas.microsoft.com/office/drawing/2014/main" id="{ECC1CDA2-D6DB-1CD3-B471-D2CDE6A31D0B}"/>
                          </a:ext>
                        </a:extLst>
                      </p:cNvPr>
                      <p:cNvPicPr/>
                      <p:nvPr/>
                    </p:nvPicPr>
                    <p:blipFill>
                      <a:blip r:embed="rId6"/>
                      <a:stretch>
                        <a:fillRect/>
                      </a:stretch>
                    </p:blipFill>
                    <p:spPr>
                      <a:xfrm>
                        <a:off x="703262" y="4187826"/>
                        <a:ext cx="5171445" cy="88436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A669BA63-C02D-61CB-4D2D-4AFF295CAF04}"/>
              </a:ext>
            </a:extLst>
          </p:cNvPr>
          <p:cNvGraphicFramePr>
            <a:graphicFrameLocks noChangeAspect="1"/>
          </p:cNvGraphicFramePr>
          <p:nvPr>
            <p:extLst>
              <p:ext uri="{D42A27DB-BD31-4B8C-83A1-F6EECF244321}">
                <p14:modId xmlns:p14="http://schemas.microsoft.com/office/powerpoint/2010/main" val="3285096864"/>
              </p:ext>
            </p:extLst>
          </p:nvPr>
        </p:nvGraphicFramePr>
        <p:xfrm>
          <a:off x="703262" y="5445540"/>
          <a:ext cx="5835324" cy="872184"/>
        </p:xfrm>
        <a:graphic>
          <a:graphicData uri="http://schemas.openxmlformats.org/presentationml/2006/ole">
            <mc:AlternateContent xmlns:mc="http://schemas.openxmlformats.org/markup-compatibility/2006">
              <mc:Choice xmlns:v="urn:schemas-microsoft-com:vml" Requires="v">
                <p:oleObj name="Equation" r:id="rId7" imgW="3225600" imgH="482400" progId="Equation.DSMT4">
                  <p:embed/>
                </p:oleObj>
              </mc:Choice>
              <mc:Fallback>
                <p:oleObj name="Equation" r:id="rId7" imgW="3225600" imgH="482400" progId="Equation.DSMT4">
                  <p:embed/>
                  <p:pic>
                    <p:nvPicPr>
                      <p:cNvPr id="9" name="Object 8">
                        <a:extLst>
                          <a:ext uri="{FF2B5EF4-FFF2-40B4-BE49-F238E27FC236}">
                            <a16:creationId xmlns:a16="http://schemas.microsoft.com/office/drawing/2014/main" id="{A669BA63-C02D-61CB-4D2D-4AFF295CAF04}"/>
                          </a:ext>
                        </a:extLst>
                      </p:cNvPr>
                      <p:cNvPicPr/>
                      <p:nvPr/>
                    </p:nvPicPr>
                    <p:blipFill>
                      <a:blip r:embed="rId8"/>
                      <a:stretch>
                        <a:fillRect/>
                      </a:stretch>
                    </p:blipFill>
                    <p:spPr>
                      <a:xfrm>
                        <a:off x="703262" y="5445540"/>
                        <a:ext cx="5835324" cy="872184"/>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BB89BACF-7E29-FE40-FEF7-72A66768F697}"/>
              </a:ext>
            </a:extLst>
          </p:cNvPr>
          <p:cNvGraphicFramePr>
            <a:graphicFrameLocks noChangeAspect="1"/>
          </p:cNvGraphicFramePr>
          <p:nvPr>
            <p:extLst>
              <p:ext uri="{D42A27DB-BD31-4B8C-83A1-F6EECF244321}">
                <p14:modId xmlns:p14="http://schemas.microsoft.com/office/powerpoint/2010/main" val="2908673674"/>
              </p:ext>
            </p:extLst>
          </p:nvPr>
        </p:nvGraphicFramePr>
        <p:xfrm>
          <a:off x="6096000" y="2836267"/>
          <a:ext cx="5921188" cy="868042"/>
        </p:xfrm>
        <a:graphic>
          <a:graphicData uri="http://schemas.openxmlformats.org/presentationml/2006/ole">
            <mc:AlternateContent xmlns:mc="http://schemas.openxmlformats.org/markup-compatibility/2006">
              <mc:Choice xmlns:v="urn:schemas-microsoft-com:vml" Requires="v">
                <p:oleObj name="Equation" r:id="rId9" imgW="3288960" imgH="482400" progId="Equation.DSMT4">
                  <p:embed/>
                </p:oleObj>
              </mc:Choice>
              <mc:Fallback>
                <p:oleObj name="Equation" r:id="rId9" imgW="3288960" imgH="482400" progId="Equation.DSMT4">
                  <p:embed/>
                  <p:pic>
                    <p:nvPicPr>
                      <p:cNvPr id="10" name="Object 9">
                        <a:extLst>
                          <a:ext uri="{FF2B5EF4-FFF2-40B4-BE49-F238E27FC236}">
                            <a16:creationId xmlns:a16="http://schemas.microsoft.com/office/drawing/2014/main" id="{BB89BACF-7E29-FE40-FEF7-72A66768F697}"/>
                          </a:ext>
                        </a:extLst>
                      </p:cNvPr>
                      <p:cNvPicPr/>
                      <p:nvPr/>
                    </p:nvPicPr>
                    <p:blipFill>
                      <a:blip r:embed="rId10"/>
                      <a:stretch>
                        <a:fillRect/>
                      </a:stretch>
                    </p:blipFill>
                    <p:spPr>
                      <a:xfrm>
                        <a:off x="6096000" y="2836267"/>
                        <a:ext cx="5921188" cy="86804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552FBFEB-2E41-6402-2B8F-218CE547019C}"/>
              </a:ext>
            </a:extLst>
          </p:cNvPr>
          <p:cNvGraphicFramePr>
            <a:graphicFrameLocks noChangeAspect="1"/>
          </p:cNvGraphicFramePr>
          <p:nvPr>
            <p:extLst>
              <p:ext uri="{D42A27DB-BD31-4B8C-83A1-F6EECF244321}">
                <p14:modId xmlns:p14="http://schemas.microsoft.com/office/powerpoint/2010/main" val="4075559613"/>
              </p:ext>
            </p:extLst>
          </p:nvPr>
        </p:nvGraphicFramePr>
        <p:xfrm>
          <a:off x="7872319" y="4107181"/>
          <a:ext cx="2348077" cy="868043"/>
        </p:xfrm>
        <a:graphic>
          <a:graphicData uri="http://schemas.openxmlformats.org/presentationml/2006/ole">
            <mc:AlternateContent xmlns:mc="http://schemas.openxmlformats.org/markup-compatibility/2006">
              <mc:Choice xmlns:v="urn:schemas-microsoft-com:vml" Requires="v">
                <p:oleObj name="Equation" r:id="rId11" imgW="1168200" imgH="431640" progId="Equation.DSMT4">
                  <p:embed/>
                </p:oleObj>
              </mc:Choice>
              <mc:Fallback>
                <p:oleObj name="Equation" r:id="rId11" imgW="1168200" imgH="431640" progId="Equation.DSMT4">
                  <p:embed/>
                  <p:pic>
                    <p:nvPicPr>
                      <p:cNvPr id="12" name="Object 11">
                        <a:extLst>
                          <a:ext uri="{FF2B5EF4-FFF2-40B4-BE49-F238E27FC236}">
                            <a16:creationId xmlns:a16="http://schemas.microsoft.com/office/drawing/2014/main" id="{552FBFEB-2E41-6402-2B8F-218CE547019C}"/>
                          </a:ext>
                        </a:extLst>
                      </p:cNvPr>
                      <p:cNvPicPr/>
                      <p:nvPr/>
                    </p:nvPicPr>
                    <p:blipFill>
                      <a:blip r:embed="rId12"/>
                      <a:stretch>
                        <a:fillRect/>
                      </a:stretch>
                    </p:blipFill>
                    <p:spPr>
                      <a:xfrm>
                        <a:off x="7872319" y="4107181"/>
                        <a:ext cx="2348077" cy="868043"/>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BE2634A-4B3B-1F31-6269-FCA32292EDF4}"/>
              </a:ext>
            </a:extLst>
          </p:cNvPr>
          <p:cNvSpPr txBox="1"/>
          <p:nvPr/>
        </p:nvSpPr>
        <p:spPr>
          <a:xfrm>
            <a:off x="7590865" y="5445540"/>
            <a:ext cx="3845859" cy="1200329"/>
          </a:xfrm>
          <a:prstGeom prst="rect">
            <a:avLst/>
          </a:prstGeom>
          <a:noFill/>
        </p:spPr>
        <p:txBody>
          <a:bodyPr wrap="square" rtlCol="1">
            <a:spAutoFit/>
          </a:bodyPr>
          <a:lstStyle/>
          <a:p>
            <a:r>
              <a:rPr lang="en-US" dirty="0"/>
              <a:t>The normalized binomial is nearly perfectly approximated by a Beta distribution. This is demonstrated in the notebook</a:t>
            </a:r>
            <a:endParaRPr lang="he-IL" dirty="0"/>
          </a:p>
        </p:txBody>
      </p:sp>
      <p:sp>
        <p:nvSpPr>
          <p:cNvPr id="4" name="Slide Number Placeholder 3">
            <a:extLst>
              <a:ext uri="{FF2B5EF4-FFF2-40B4-BE49-F238E27FC236}">
                <a16:creationId xmlns:a16="http://schemas.microsoft.com/office/drawing/2014/main" id="{4965C880-FB5D-F14F-86CD-BB2B4B7CF0D5}"/>
              </a:ext>
            </a:extLst>
          </p:cNvPr>
          <p:cNvSpPr>
            <a:spLocks noGrp="1"/>
          </p:cNvSpPr>
          <p:nvPr>
            <p:ph type="sldNum" sz="quarter" idx="12"/>
          </p:nvPr>
        </p:nvSpPr>
        <p:spPr/>
        <p:txBody>
          <a:bodyPr/>
          <a:lstStyle/>
          <a:p>
            <a:fld id="{E0DC7AD3-7C2E-418B-8082-788996B615FB}" type="slidenum">
              <a:rPr lang="en-GB" smtClean="0"/>
              <a:t>27</a:t>
            </a:fld>
            <a:endParaRPr lang="en-GB"/>
          </a:p>
        </p:txBody>
      </p:sp>
    </p:spTree>
    <p:extLst>
      <p:ext uri="{BB962C8B-B14F-4D97-AF65-F5344CB8AC3E}">
        <p14:creationId xmlns:p14="http://schemas.microsoft.com/office/powerpoint/2010/main" val="234173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02649-12D7-4AE4-1769-3935BC5F6D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AF566F-3C5F-443D-53BB-4483E3D495E3}"/>
              </a:ext>
            </a:extLst>
          </p:cNvPr>
          <p:cNvSpPr>
            <a:spLocks noGrp="1"/>
          </p:cNvSpPr>
          <p:nvPr>
            <p:ph type="title"/>
          </p:nvPr>
        </p:nvSpPr>
        <p:spPr/>
        <p:txBody>
          <a:bodyPr>
            <a:normAutofit/>
          </a:bodyPr>
          <a:lstStyle/>
          <a:p>
            <a:r>
              <a:rPr lang="en-US" sz="4000" dirty="0"/>
              <a:t>Compare empirical and theoretical distribution</a:t>
            </a:r>
            <a:endParaRPr lang="he-IL" sz="4000" dirty="0"/>
          </a:p>
        </p:txBody>
      </p:sp>
      <p:sp>
        <p:nvSpPr>
          <p:cNvPr id="3" name="Content Placeholder 2">
            <a:extLst>
              <a:ext uri="{FF2B5EF4-FFF2-40B4-BE49-F238E27FC236}">
                <a16:creationId xmlns:a16="http://schemas.microsoft.com/office/drawing/2014/main" id="{BDCEE303-A659-CCE0-D1DA-FB45EEC83C36}"/>
              </a:ext>
            </a:extLst>
          </p:cNvPr>
          <p:cNvSpPr>
            <a:spLocks noGrp="1"/>
          </p:cNvSpPr>
          <p:nvPr>
            <p:ph idx="1"/>
          </p:nvPr>
        </p:nvSpPr>
        <p:spPr>
          <a:xfrm>
            <a:off x="838200" y="1690688"/>
            <a:ext cx="10515600" cy="906462"/>
          </a:xfrm>
        </p:spPr>
        <p:txBody>
          <a:bodyPr>
            <a:normAutofit/>
          </a:bodyPr>
          <a:lstStyle/>
          <a:p>
            <a:r>
              <a:rPr lang="en-US" dirty="0"/>
              <a:t>Our bike rental data is not fit well by the model</a:t>
            </a:r>
          </a:p>
        </p:txBody>
      </p:sp>
      <p:graphicFrame>
        <p:nvGraphicFramePr>
          <p:cNvPr id="10" name="Object 9">
            <a:extLst>
              <a:ext uri="{FF2B5EF4-FFF2-40B4-BE49-F238E27FC236}">
                <a16:creationId xmlns:a16="http://schemas.microsoft.com/office/drawing/2014/main" id="{97153BC6-4819-B768-7EF9-5DFD7CEB6D73}"/>
              </a:ext>
            </a:extLst>
          </p:cNvPr>
          <p:cNvGraphicFramePr>
            <a:graphicFrameLocks noChangeAspect="1"/>
          </p:cNvGraphicFramePr>
          <p:nvPr>
            <p:extLst>
              <p:ext uri="{D42A27DB-BD31-4B8C-83A1-F6EECF244321}">
                <p14:modId xmlns:p14="http://schemas.microsoft.com/office/powerpoint/2010/main" val="1965579874"/>
              </p:ext>
            </p:extLst>
          </p:nvPr>
        </p:nvGraphicFramePr>
        <p:xfrm>
          <a:off x="1313516" y="3805800"/>
          <a:ext cx="2879725" cy="906462"/>
        </p:xfrm>
        <a:graphic>
          <a:graphicData uri="http://schemas.openxmlformats.org/presentationml/2006/ole">
            <mc:AlternateContent xmlns:mc="http://schemas.openxmlformats.org/markup-compatibility/2006">
              <mc:Choice xmlns:v="urn:schemas-microsoft-com:vml" Requires="v">
                <p:oleObj name="Equation" r:id="rId2" imgW="1371600" imgH="431640" progId="Equation.DSMT4">
                  <p:embed/>
                </p:oleObj>
              </mc:Choice>
              <mc:Fallback>
                <p:oleObj name="Equation" r:id="rId2" imgW="1371600" imgH="431640" progId="Equation.DSMT4">
                  <p:embed/>
                  <p:pic>
                    <p:nvPicPr>
                      <p:cNvPr id="10" name="Object 9">
                        <a:extLst>
                          <a:ext uri="{FF2B5EF4-FFF2-40B4-BE49-F238E27FC236}">
                            <a16:creationId xmlns:a16="http://schemas.microsoft.com/office/drawing/2014/main" id="{97153BC6-4819-B768-7EF9-5DFD7CEB6D73}"/>
                          </a:ext>
                        </a:extLst>
                      </p:cNvPr>
                      <p:cNvPicPr/>
                      <p:nvPr/>
                    </p:nvPicPr>
                    <p:blipFill>
                      <a:blip r:embed="rId3"/>
                      <a:stretch>
                        <a:fillRect/>
                      </a:stretch>
                    </p:blipFill>
                    <p:spPr>
                      <a:xfrm>
                        <a:off x="1313516" y="3805800"/>
                        <a:ext cx="2879725" cy="906462"/>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B1EE4D7C-C6E5-411C-1FC4-3F85A72EAFB9}"/>
              </a:ext>
            </a:extLst>
          </p:cNvPr>
          <p:cNvSpPr txBox="1"/>
          <p:nvPr/>
        </p:nvSpPr>
        <p:spPr>
          <a:xfrm>
            <a:off x="838200" y="3260912"/>
            <a:ext cx="2911374" cy="461665"/>
          </a:xfrm>
          <a:prstGeom prst="rect">
            <a:avLst/>
          </a:prstGeom>
          <a:noFill/>
        </p:spPr>
        <p:txBody>
          <a:bodyPr wrap="none" rtlCol="1">
            <a:spAutoFit/>
          </a:bodyPr>
          <a:lstStyle/>
          <a:p>
            <a:r>
              <a:rPr lang="en-US" sz="2400" dirty="0"/>
              <a:t>Under the true model</a:t>
            </a:r>
            <a:endParaRPr lang="he-IL" sz="2400" dirty="0"/>
          </a:p>
        </p:txBody>
      </p:sp>
      <p:pic>
        <p:nvPicPr>
          <p:cNvPr id="5" name="Picture 4">
            <a:extLst>
              <a:ext uri="{FF2B5EF4-FFF2-40B4-BE49-F238E27FC236}">
                <a16:creationId xmlns:a16="http://schemas.microsoft.com/office/drawing/2014/main" id="{80182E6B-18B9-6FC7-1DB9-C9DB272852AC}"/>
              </a:ext>
            </a:extLst>
          </p:cNvPr>
          <p:cNvPicPr>
            <a:picLocks noChangeAspect="1"/>
          </p:cNvPicPr>
          <p:nvPr/>
        </p:nvPicPr>
        <p:blipFill>
          <a:blip r:embed="rId4"/>
          <a:stretch>
            <a:fillRect/>
          </a:stretch>
        </p:blipFill>
        <p:spPr>
          <a:xfrm>
            <a:off x="5977218" y="2798533"/>
            <a:ext cx="5717857" cy="3779600"/>
          </a:xfrm>
          <a:prstGeom prst="rect">
            <a:avLst/>
          </a:prstGeom>
        </p:spPr>
      </p:pic>
      <p:sp>
        <p:nvSpPr>
          <p:cNvPr id="6" name="Slide Number Placeholder 5">
            <a:extLst>
              <a:ext uri="{FF2B5EF4-FFF2-40B4-BE49-F238E27FC236}">
                <a16:creationId xmlns:a16="http://schemas.microsoft.com/office/drawing/2014/main" id="{48DAD9FF-6861-DC36-9FCA-5033557C7935}"/>
              </a:ext>
            </a:extLst>
          </p:cNvPr>
          <p:cNvSpPr>
            <a:spLocks noGrp="1"/>
          </p:cNvSpPr>
          <p:nvPr>
            <p:ph type="sldNum" sz="quarter" idx="12"/>
          </p:nvPr>
        </p:nvSpPr>
        <p:spPr/>
        <p:txBody>
          <a:bodyPr/>
          <a:lstStyle/>
          <a:p>
            <a:fld id="{E0DC7AD3-7C2E-418B-8082-788996B615FB}" type="slidenum">
              <a:rPr lang="en-GB" smtClean="0"/>
              <a:t>28</a:t>
            </a:fld>
            <a:endParaRPr lang="en-GB"/>
          </a:p>
        </p:txBody>
      </p:sp>
    </p:spTree>
    <p:extLst>
      <p:ext uri="{BB962C8B-B14F-4D97-AF65-F5344CB8AC3E}">
        <p14:creationId xmlns:p14="http://schemas.microsoft.com/office/powerpoint/2010/main" val="614736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D61C-6E97-22FD-85BF-6550F8D4F112}"/>
              </a:ext>
            </a:extLst>
          </p:cNvPr>
          <p:cNvSpPr>
            <a:spLocks noGrp="1"/>
          </p:cNvSpPr>
          <p:nvPr>
            <p:ph type="title"/>
          </p:nvPr>
        </p:nvSpPr>
        <p:spPr/>
        <p:txBody>
          <a:bodyPr>
            <a:normAutofit/>
          </a:bodyPr>
          <a:lstStyle/>
          <a:p>
            <a:r>
              <a:rPr lang="en-US" sz="4000" dirty="0" err="1"/>
              <a:t>Arviz</a:t>
            </a:r>
            <a:r>
              <a:rPr lang="en-US" sz="4000" dirty="0"/>
              <a:t> generates a smoothed version of this plot</a:t>
            </a:r>
            <a:endParaRPr lang="he-IL" sz="4000" dirty="0"/>
          </a:p>
        </p:txBody>
      </p:sp>
      <p:pic>
        <p:nvPicPr>
          <p:cNvPr id="4" name="Picture 3">
            <a:extLst>
              <a:ext uri="{FF2B5EF4-FFF2-40B4-BE49-F238E27FC236}">
                <a16:creationId xmlns:a16="http://schemas.microsoft.com/office/drawing/2014/main" id="{33DDE982-417A-3ECB-EC01-D61D87FD67E5}"/>
              </a:ext>
            </a:extLst>
          </p:cNvPr>
          <p:cNvPicPr>
            <a:picLocks noChangeAspect="1"/>
          </p:cNvPicPr>
          <p:nvPr/>
        </p:nvPicPr>
        <p:blipFill>
          <a:blip r:embed="rId2"/>
          <a:stretch>
            <a:fillRect/>
          </a:stretch>
        </p:blipFill>
        <p:spPr>
          <a:xfrm>
            <a:off x="6688815" y="1690688"/>
            <a:ext cx="4853828" cy="4107568"/>
          </a:xfrm>
          <a:prstGeom prst="rect">
            <a:avLst/>
          </a:prstGeom>
        </p:spPr>
      </p:pic>
      <p:sp>
        <p:nvSpPr>
          <p:cNvPr id="6" name="TextBox 5">
            <a:extLst>
              <a:ext uri="{FF2B5EF4-FFF2-40B4-BE49-F238E27FC236}">
                <a16:creationId xmlns:a16="http://schemas.microsoft.com/office/drawing/2014/main" id="{81AB5AD4-BEE2-3497-8C9E-ED35F8B3F2A4}"/>
              </a:ext>
            </a:extLst>
          </p:cNvPr>
          <p:cNvSpPr txBox="1"/>
          <p:nvPr/>
        </p:nvSpPr>
        <p:spPr>
          <a:xfrm>
            <a:off x="901148" y="2729891"/>
            <a:ext cx="6096000" cy="286360"/>
          </a:xfrm>
          <a:prstGeom prst="rect">
            <a:avLst/>
          </a:prstGeom>
          <a:noFill/>
        </p:spPr>
        <p:txBody>
          <a:bodyPr wrap="square">
            <a:spAutoFit/>
          </a:bodyPr>
          <a:lstStyle/>
          <a:p>
            <a:pPr>
              <a:lnSpc>
                <a:spcPts val="1425"/>
              </a:lnSpc>
            </a:pPr>
            <a:r>
              <a:rPr lang="en-US" b="1" dirty="0" err="1">
                <a:solidFill>
                  <a:srgbClr val="7A3E9D"/>
                </a:solidFill>
                <a:effectLst/>
                <a:latin typeface="Consolas" panose="020B0609020204030204" pitchFamily="49" charset="0"/>
              </a:rPr>
              <a:t>az</a:t>
            </a:r>
            <a:r>
              <a:rPr lang="en-US" b="0" dirty="0" err="1">
                <a:solidFill>
                  <a:srgbClr val="777777"/>
                </a:solidFill>
                <a:effectLst/>
                <a:latin typeface="Consolas" panose="020B0609020204030204" pitchFamily="49" charset="0"/>
              </a:rPr>
              <a:t>.</a:t>
            </a:r>
            <a:r>
              <a:rPr lang="en-US" b="1" dirty="0" err="1">
                <a:solidFill>
                  <a:srgbClr val="AA3731"/>
                </a:solidFill>
                <a:effectLst/>
                <a:latin typeface="Consolas" panose="020B0609020204030204" pitchFamily="49" charset="0"/>
              </a:rPr>
              <a:t>plot_bpv</a:t>
            </a:r>
            <a:r>
              <a:rPr lang="en-US" b="0" dirty="0">
                <a:solidFill>
                  <a:srgbClr val="777777"/>
                </a:solidFill>
                <a:effectLst/>
                <a:latin typeface="Consolas" panose="020B0609020204030204" pitchFamily="49" charset="0"/>
              </a:rPr>
              <a:t>(</a:t>
            </a:r>
            <a:r>
              <a:rPr lang="en-US" b="0" dirty="0" err="1">
                <a:solidFill>
                  <a:srgbClr val="7A3E9D"/>
                </a:solidFill>
                <a:effectLst/>
                <a:latin typeface="Consolas" panose="020B0609020204030204" pitchFamily="49" charset="0"/>
              </a:rPr>
              <a:t>idata_lb</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kind</a:t>
            </a:r>
            <a:r>
              <a:rPr lang="en-US" b="0" dirty="0">
                <a:solidFill>
                  <a:srgbClr val="777777"/>
                </a:solidFill>
                <a:effectLst/>
                <a:latin typeface="Consolas" panose="020B0609020204030204" pitchFamily="49" charset="0"/>
              </a:rPr>
              <a:t>="</a:t>
            </a:r>
            <a:r>
              <a:rPr lang="en-US" b="0" dirty="0" err="1">
                <a:solidFill>
                  <a:srgbClr val="448C27"/>
                </a:solidFill>
                <a:effectLst/>
                <a:latin typeface="Consolas" panose="020B0609020204030204" pitchFamily="49" charset="0"/>
              </a:rPr>
              <a:t>p_value</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63086FE6-AA8B-1364-82BB-13C5B9D03AB9}"/>
              </a:ext>
            </a:extLst>
          </p:cNvPr>
          <p:cNvSpPr>
            <a:spLocks noGrp="1"/>
          </p:cNvSpPr>
          <p:nvPr>
            <p:ph type="sldNum" sz="quarter" idx="12"/>
          </p:nvPr>
        </p:nvSpPr>
        <p:spPr/>
        <p:txBody>
          <a:bodyPr/>
          <a:lstStyle/>
          <a:p>
            <a:fld id="{E0DC7AD3-7C2E-418B-8082-788996B615FB}" type="slidenum">
              <a:rPr lang="en-GB" smtClean="0"/>
              <a:t>29</a:t>
            </a:fld>
            <a:endParaRPr lang="en-GB"/>
          </a:p>
        </p:txBody>
      </p:sp>
    </p:spTree>
    <p:extLst>
      <p:ext uri="{BB962C8B-B14F-4D97-AF65-F5344CB8AC3E}">
        <p14:creationId xmlns:p14="http://schemas.microsoft.com/office/powerpoint/2010/main" val="2483510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Businesswoman taking notes by tablet pc at a business meeting.">
            <a:extLst>
              <a:ext uri="{FF2B5EF4-FFF2-40B4-BE49-F238E27FC236}">
                <a16:creationId xmlns:a16="http://schemas.microsoft.com/office/drawing/2014/main" id="{DAA559A5-3702-4BC4-AA45-59905A728FD2}"/>
              </a:ext>
            </a:extLst>
          </p:cNvPr>
          <p:cNvPicPr>
            <a:picLocks noGrp="1" noChangeAspect="1"/>
          </p:cNvPicPr>
          <p:nvPr>
            <p:ph sz="half" idx="2"/>
          </p:nvPr>
        </p:nvPicPr>
        <p:blipFill>
          <a:blip r:embed="rId3"/>
          <a:srcRect b="28115"/>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4EAF3D-F48D-AAAA-BED9-FB32FB8D86ED}"/>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1">
                <a:solidFill>
                  <a:schemeClr val="tx1">
                    <a:lumMod val="85000"/>
                    <a:lumOff val="15000"/>
                  </a:schemeClr>
                </a:solidFill>
              </a:rPr>
              <a:t>Time for Kahoot Quiz!</a:t>
            </a:r>
          </a:p>
        </p:txBody>
      </p:sp>
      <p:cxnSp>
        <p:nvCxnSpPr>
          <p:cNvPr id="18" name="Straight Connector 17">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324236E-A3B8-27EB-ECBC-E5DDD86925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E0DC7AD3-7C2E-418B-8082-788996B615FB}" type="slidenum">
              <a:rPr lang="en-US">
                <a:solidFill>
                  <a:srgbClr val="FFFFFF"/>
                </a:solidFill>
              </a:rPr>
              <a:pPr defTabSz="457200">
                <a:spcAft>
                  <a:spcPts val="600"/>
                </a:spcAft>
              </a:pPr>
              <a:t>3</a:t>
            </a:fld>
            <a:endParaRPr lang="en-US">
              <a:solidFill>
                <a:srgbClr val="FFFFFF"/>
              </a:solidFill>
            </a:endParaRPr>
          </a:p>
        </p:txBody>
      </p:sp>
    </p:spTree>
    <p:extLst>
      <p:ext uri="{BB962C8B-B14F-4D97-AF65-F5344CB8AC3E}">
        <p14:creationId xmlns:p14="http://schemas.microsoft.com/office/powerpoint/2010/main" val="13888446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729C4-5921-711B-9711-2B77D2E5C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2B9C68-D1A0-0836-1E44-3678F19A72C9}"/>
              </a:ext>
            </a:extLst>
          </p:cNvPr>
          <p:cNvSpPr>
            <a:spLocks noGrp="1"/>
          </p:cNvSpPr>
          <p:nvPr>
            <p:ph type="title"/>
          </p:nvPr>
        </p:nvSpPr>
        <p:spPr/>
        <p:txBody>
          <a:bodyPr/>
          <a:lstStyle/>
          <a:p>
            <a:r>
              <a:rPr lang="en-US" dirty="0"/>
              <a:t>Comparing statistics</a:t>
            </a:r>
            <a:endParaRPr lang="he-IL" dirty="0"/>
          </a:p>
        </p:txBody>
      </p:sp>
      <p:sp>
        <p:nvSpPr>
          <p:cNvPr id="3" name="Content Placeholder 2">
            <a:extLst>
              <a:ext uri="{FF2B5EF4-FFF2-40B4-BE49-F238E27FC236}">
                <a16:creationId xmlns:a16="http://schemas.microsoft.com/office/drawing/2014/main" id="{9C06BEE3-DCC7-D3E8-BE18-DECB093DDB85}"/>
              </a:ext>
            </a:extLst>
          </p:cNvPr>
          <p:cNvSpPr>
            <a:spLocks noGrp="1"/>
          </p:cNvSpPr>
          <p:nvPr>
            <p:ph idx="1"/>
          </p:nvPr>
        </p:nvSpPr>
        <p:spPr>
          <a:xfrm>
            <a:off x="838200" y="1825625"/>
            <a:ext cx="7954617" cy="1825349"/>
          </a:xfrm>
        </p:spPr>
        <p:txBody>
          <a:bodyPr>
            <a:normAutofit lnSpcReduction="10000"/>
          </a:bodyPr>
          <a:lstStyle/>
          <a:p>
            <a:r>
              <a:rPr lang="en-US" dirty="0"/>
              <a:t>Instead of comparing value by value, compare a statistic that matters</a:t>
            </a:r>
          </a:p>
          <a:p>
            <a:pPr lvl="1"/>
            <a:r>
              <a:rPr lang="en-US" dirty="0"/>
              <a:t>Calculate a “statistic” from each posterior predictive dataset</a:t>
            </a:r>
          </a:p>
          <a:p>
            <a:pPr lvl="1"/>
            <a:r>
              <a:rPr lang="en-US" dirty="0"/>
              <a:t>Compare with statistic from observed dataset</a:t>
            </a:r>
          </a:p>
        </p:txBody>
      </p:sp>
      <p:graphicFrame>
        <p:nvGraphicFramePr>
          <p:cNvPr id="4" name="Object 3">
            <a:extLst>
              <a:ext uri="{FF2B5EF4-FFF2-40B4-BE49-F238E27FC236}">
                <a16:creationId xmlns:a16="http://schemas.microsoft.com/office/drawing/2014/main" id="{08B9D44D-A045-6850-5EC9-5E1A649EDDBE}"/>
              </a:ext>
            </a:extLst>
          </p:cNvPr>
          <p:cNvGraphicFramePr>
            <a:graphicFrameLocks noChangeAspect="1"/>
          </p:cNvGraphicFramePr>
          <p:nvPr>
            <p:extLst>
              <p:ext uri="{D42A27DB-BD31-4B8C-83A1-F6EECF244321}">
                <p14:modId xmlns:p14="http://schemas.microsoft.com/office/powerpoint/2010/main" val="1227596584"/>
              </p:ext>
            </p:extLst>
          </p:nvPr>
        </p:nvGraphicFramePr>
        <p:xfrm>
          <a:off x="2301773" y="5788782"/>
          <a:ext cx="2398713" cy="652462"/>
        </p:xfrm>
        <a:graphic>
          <a:graphicData uri="http://schemas.openxmlformats.org/presentationml/2006/ole">
            <mc:AlternateContent xmlns:mc="http://schemas.openxmlformats.org/markup-compatibility/2006">
              <mc:Choice xmlns:v="urn:schemas-microsoft-com:vml" Requires="v">
                <p:oleObj name="Equation" r:id="rId2" imgW="1117440" imgH="304560" progId="Equation.DSMT4">
                  <p:embed/>
                </p:oleObj>
              </mc:Choice>
              <mc:Fallback>
                <p:oleObj name="Equation" r:id="rId2" imgW="1117440" imgH="304560" progId="Equation.DSMT4">
                  <p:embed/>
                  <p:pic>
                    <p:nvPicPr>
                      <p:cNvPr id="4" name="Object 3">
                        <a:extLst>
                          <a:ext uri="{FF2B5EF4-FFF2-40B4-BE49-F238E27FC236}">
                            <a16:creationId xmlns:a16="http://schemas.microsoft.com/office/drawing/2014/main" id="{08B9D44D-A045-6850-5EC9-5E1A649EDDBE}"/>
                          </a:ext>
                        </a:extLst>
                      </p:cNvPr>
                      <p:cNvPicPr/>
                      <p:nvPr/>
                    </p:nvPicPr>
                    <p:blipFill>
                      <a:blip r:embed="rId3"/>
                      <a:stretch>
                        <a:fillRect/>
                      </a:stretch>
                    </p:blipFill>
                    <p:spPr>
                      <a:xfrm>
                        <a:off x="2301773" y="5788782"/>
                        <a:ext cx="2398713" cy="65246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E11361B-43FC-2016-D03B-2622E56CD72D}"/>
              </a:ext>
            </a:extLst>
          </p:cNvPr>
          <p:cNvGraphicFramePr>
            <a:graphicFrameLocks noChangeAspect="1"/>
          </p:cNvGraphicFramePr>
          <p:nvPr>
            <p:extLst>
              <p:ext uri="{D42A27DB-BD31-4B8C-83A1-F6EECF244321}">
                <p14:modId xmlns:p14="http://schemas.microsoft.com/office/powerpoint/2010/main" val="3313118042"/>
              </p:ext>
            </p:extLst>
          </p:nvPr>
        </p:nvGraphicFramePr>
        <p:xfrm>
          <a:off x="838200" y="4110591"/>
          <a:ext cx="1920942" cy="640314"/>
        </p:xfrm>
        <a:graphic>
          <a:graphicData uri="http://schemas.openxmlformats.org/presentationml/2006/ole">
            <mc:AlternateContent xmlns:mc="http://schemas.openxmlformats.org/markup-compatibility/2006">
              <mc:Choice xmlns:v="urn:schemas-microsoft-com:vml" Requires="v">
                <p:oleObj name="Equation" r:id="rId4" imgW="914400" imgH="304560" progId="Equation.DSMT4">
                  <p:embed/>
                </p:oleObj>
              </mc:Choice>
              <mc:Fallback>
                <p:oleObj name="Equation" r:id="rId4" imgW="914400" imgH="304560" progId="Equation.DSMT4">
                  <p:embed/>
                  <p:pic>
                    <p:nvPicPr>
                      <p:cNvPr id="6" name="Object 5">
                        <a:extLst>
                          <a:ext uri="{FF2B5EF4-FFF2-40B4-BE49-F238E27FC236}">
                            <a16:creationId xmlns:a16="http://schemas.microsoft.com/office/drawing/2014/main" id="{1E11361B-43FC-2016-D03B-2622E56CD72D}"/>
                          </a:ext>
                        </a:extLst>
                      </p:cNvPr>
                      <p:cNvPicPr/>
                      <p:nvPr/>
                    </p:nvPicPr>
                    <p:blipFill>
                      <a:blip r:embed="rId5"/>
                      <a:stretch>
                        <a:fillRect/>
                      </a:stretch>
                    </p:blipFill>
                    <p:spPr>
                      <a:xfrm>
                        <a:off x="838200" y="4110591"/>
                        <a:ext cx="1920942" cy="640314"/>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BAC2471C-A4AD-71CD-6522-F2CE3529F817}"/>
              </a:ext>
            </a:extLst>
          </p:cNvPr>
          <p:cNvGraphicFramePr>
            <a:graphicFrameLocks noChangeAspect="1"/>
          </p:cNvGraphicFramePr>
          <p:nvPr>
            <p:extLst>
              <p:ext uri="{D42A27DB-BD31-4B8C-83A1-F6EECF244321}">
                <p14:modId xmlns:p14="http://schemas.microsoft.com/office/powerpoint/2010/main" val="2199424408"/>
              </p:ext>
            </p:extLst>
          </p:nvPr>
        </p:nvGraphicFramePr>
        <p:xfrm>
          <a:off x="838200" y="4949687"/>
          <a:ext cx="1463573" cy="640313"/>
        </p:xfrm>
        <a:graphic>
          <a:graphicData uri="http://schemas.openxmlformats.org/presentationml/2006/ole">
            <mc:AlternateContent xmlns:mc="http://schemas.openxmlformats.org/markup-compatibility/2006">
              <mc:Choice xmlns:v="urn:schemas-microsoft-com:vml" Requires="v">
                <p:oleObj name="Equation" r:id="rId6" imgW="609480" imgH="266400" progId="Equation.DSMT4">
                  <p:embed/>
                </p:oleObj>
              </mc:Choice>
              <mc:Fallback>
                <p:oleObj name="Equation" r:id="rId6" imgW="609480" imgH="266400" progId="Equation.DSMT4">
                  <p:embed/>
                  <p:pic>
                    <p:nvPicPr>
                      <p:cNvPr id="7" name="Object 6">
                        <a:extLst>
                          <a:ext uri="{FF2B5EF4-FFF2-40B4-BE49-F238E27FC236}">
                            <a16:creationId xmlns:a16="http://schemas.microsoft.com/office/drawing/2014/main" id="{BAC2471C-A4AD-71CD-6522-F2CE3529F817}"/>
                          </a:ext>
                        </a:extLst>
                      </p:cNvPr>
                      <p:cNvPicPr/>
                      <p:nvPr/>
                    </p:nvPicPr>
                    <p:blipFill>
                      <a:blip r:embed="rId7"/>
                      <a:stretch>
                        <a:fillRect/>
                      </a:stretch>
                    </p:blipFill>
                    <p:spPr>
                      <a:xfrm>
                        <a:off x="838200" y="4949687"/>
                        <a:ext cx="1463573" cy="640313"/>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E60D31D-8236-887C-2DE3-5CA8E1A78950}"/>
              </a:ext>
            </a:extLst>
          </p:cNvPr>
          <p:cNvGraphicFramePr>
            <a:graphicFrameLocks noChangeAspect="1"/>
          </p:cNvGraphicFramePr>
          <p:nvPr>
            <p:extLst>
              <p:ext uri="{D42A27DB-BD31-4B8C-83A1-F6EECF244321}">
                <p14:modId xmlns:p14="http://schemas.microsoft.com/office/powerpoint/2010/main" val="687325478"/>
              </p:ext>
            </p:extLst>
          </p:nvPr>
        </p:nvGraphicFramePr>
        <p:xfrm>
          <a:off x="2841761" y="4121899"/>
          <a:ext cx="1490248" cy="617697"/>
        </p:xfrm>
        <a:graphic>
          <a:graphicData uri="http://schemas.openxmlformats.org/presentationml/2006/ole">
            <mc:AlternateContent xmlns:mc="http://schemas.openxmlformats.org/markup-compatibility/2006">
              <mc:Choice xmlns:v="urn:schemas-microsoft-com:vml" Requires="v">
                <p:oleObj name="Equation" r:id="rId8" imgW="672840" imgH="279360" progId="Equation.DSMT4">
                  <p:embed/>
                </p:oleObj>
              </mc:Choice>
              <mc:Fallback>
                <p:oleObj name="Equation" r:id="rId8" imgW="672840" imgH="279360" progId="Equation.DSMT4">
                  <p:embed/>
                  <p:pic>
                    <p:nvPicPr>
                      <p:cNvPr id="8" name="Object 7">
                        <a:extLst>
                          <a:ext uri="{FF2B5EF4-FFF2-40B4-BE49-F238E27FC236}">
                            <a16:creationId xmlns:a16="http://schemas.microsoft.com/office/drawing/2014/main" id="{EE60D31D-8236-887C-2DE3-5CA8E1A78950}"/>
                          </a:ext>
                        </a:extLst>
                      </p:cNvPr>
                      <p:cNvPicPr/>
                      <p:nvPr/>
                    </p:nvPicPr>
                    <p:blipFill>
                      <a:blip r:embed="rId9"/>
                      <a:stretch>
                        <a:fillRect/>
                      </a:stretch>
                    </p:blipFill>
                    <p:spPr>
                      <a:xfrm>
                        <a:off x="2841761" y="4121899"/>
                        <a:ext cx="1490248" cy="617697"/>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9136BC97-6A87-3292-444D-33D8582847C5}"/>
              </a:ext>
            </a:extLst>
          </p:cNvPr>
          <p:cNvSpPr txBox="1"/>
          <p:nvPr/>
        </p:nvSpPr>
        <p:spPr>
          <a:xfrm>
            <a:off x="8494059" y="2122423"/>
            <a:ext cx="3697941" cy="2308324"/>
          </a:xfrm>
          <a:prstGeom prst="rect">
            <a:avLst/>
          </a:prstGeom>
          <a:noFill/>
        </p:spPr>
        <p:txBody>
          <a:bodyPr wrap="square" rtlCol="1">
            <a:spAutoFit/>
          </a:bodyPr>
          <a:lstStyle/>
          <a:p>
            <a:r>
              <a:rPr lang="en-US" dirty="0"/>
              <a:t>Statistic:</a:t>
            </a:r>
          </a:p>
          <a:p>
            <a:pPr marL="285750" indent="-285750">
              <a:buFontTx/>
              <a:buChar char="-"/>
            </a:pPr>
            <a:r>
              <a:rPr lang="en-US" dirty="0"/>
              <a:t>Something we calculate on data</a:t>
            </a:r>
          </a:p>
          <a:p>
            <a:pPr marL="742950" lvl="1" indent="-285750">
              <a:buFontTx/>
              <a:buChar char="-"/>
            </a:pPr>
            <a:r>
              <a:rPr lang="en-US" dirty="0"/>
              <a:t>Mean</a:t>
            </a:r>
          </a:p>
          <a:p>
            <a:pPr marL="742950" lvl="1" indent="-285750">
              <a:buFontTx/>
              <a:buChar char="-"/>
            </a:pPr>
            <a:r>
              <a:rPr lang="en-US" dirty="0"/>
              <a:t>Median</a:t>
            </a:r>
          </a:p>
          <a:p>
            <a:pPr marL="742950" lvl="1" indent="-285750">
              <a:buFontTx/>
              <a:buChar char="-"/>
            </a:pPr>
            <a:r>
              <a:rPr lang="en-US" dirty="0"/>
              <a:t>Percentile</a:t>
            </a:r>
          </a:p>
          <a:p>
            <a:pPr marL="742950" lvl="1" indent="-285750">
              <a:buFontTx/>
              <a:buChar char="-"/>
            </a:pPr>
            <a:r>
              <a:rPr lang="en-US" dirty="0"/>
              <a:t>Standard deviation</a:t>
            </a:r>
          </a:p>
          <a:p>
            <a:pPr marL="742950" lvl="1" indent="-285750">
              <a:buFontTx/>
              <a:buChar char="-"/>
            </a:pPr>
            <a:r>
              <a:rPr lang="en-US" dirty="0"/>
              <a:t>Etc.</a:t>
            </a:r>
          </a:p>
          <a:p>
            <a:pPr marL="742950" lvl="1" indent="-285750">
              <a:buFontTx/>
              <a:buChar char="-"/>
            </a:pPr>
            <a:endParaRPr lang="en-US" dirty="0"/>
          </a:p>
        </p:txBody>
      </p:sp>
      <p:sp>
        <p:nvSpPr>
          <p:cNvPr id="5" name="Slide Number Placeholder 4">
            <a:extLst>
              <a:ext uri="{FF2B5EF4-FFF2-40B4-BE49-F238E27FC236}">
                <a16:creationId xmlns:a16="http://schemas.microsoft.com/office/drawing/2014/main" id="{0591698A-69E0-E5D9-C392-338053680AB9}"/>
              </a:ext>
            </a:extLst>
          </p:cNvPr>
          <p:cNvSpPr>
            <a:spLocks noGrp="1"/>
          </p:cNvSpPr>
          <p:nvPr>
            <p:ph type="sldNum" sz="quarter" idx="12"/>
          </p:nvPr>
        </p:nvSpPr>
        <p:spPr/>
        <p:txBody>
          <a:bodyPr/>
          <a:lstStyle/>
          <a:p>
            <a:fld id="{E0DC7AD3-7C2E-418B-8082-788996B615FB}" type="slidenum">
              <a:rPr lang="en-GB" smtClean="0"/>
              <a:t>30</a:t>
            </a:fld>
            <a:endParaRPr lang="en-GB"/>
          </a:p>
        </p:txBody>
      </p:sp>
    </p:spTree>
    <p:extLst>
      <p:ext uri="{BB962C8B-B14F-4D97-AF65-F5344CB8AC3E}">
        <p14:creationId xmlns:p14="http://schemas.microsoft.com/office/powerpoint/2010/main" val="179012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8D4B-47BD-D82C-D12D-8DB3D0C5BB85}"/>
              </a:ext>
            </a:extLst>
          </p:cNvPr>
          <p:cNvSpPr>
            <a:spLocks noGrp="1"/>
          </p:cNvSpPr>
          <p:nvPr>
            <p:ph type="title"/>
          </p:nvPr>
        </p:nvSpPr>
        <p:spPr/>
        <p:txBody>
          <a:bodyPr>
            <a:normAutofit/>
          </a:bodyPr>
          <a:lstStyle/>
          <a:p>
            <a:r>
              <a:rPr lang="en-US" sz="4000" dirty="0"/>
              <a:t>Posterior predictive mean and std for bike data</a:t>
            </a:r>
            <a:endParaRPr lang="he-IL" sz="4000" dirty="0"/>
          </a:p>
        </p:txBody>
      </p:sp>
      <p:sp>
        <p:nvSpPr>
          <p:cNvPr id="3" name="Content Placeholder 2">
            <a:extLst>
              <a:ext uri="{FF2B5EF4-FFF2-40B4-BE49-F238E27FC236}">
                <a16:creationId xmlns:a16="http://schemas.microsoft.com/office/drawing/2014/main" id="{3B1B81B4-E3F8-17D2-B31A-F226F273F02D}"/>
              </a:ext>
            </a:extLst>
          </p:cNvPr>
          <p:cNvSpPr>
            <a:spLocks noGrp="1"/>
          </p:cNvSpPr>
          <p:nvPr>
            <p:ph idx="1"/>
          </p:nvPr>
        </p:nvSpPr>
        <p:spPr>
          <a:xfrm>
            <a:off x="838200" y="1457739"/>
            <a:ext cx="10515600" cy="874644"/>
          </a:xfrm>
        </p:spPr>
        <p:txBody>
          <a:bodyPr>
            <a:normAutofit fontScale="92500" lnSpcReduction="10000"/>
          </a:bodyPr>
          <a:lstStyle/>
          <a:p>
            <a:r>
              <a:rPr lang="en-US" dirty="0"/>
              <a:t>Dot shows value of statistic calculated on observed data</a:t>
            </a:r>
          </a:p>
          <a:p>
            <a:r>
              <a:rPr lang="en-US" dirty="0"/>
              <a:t>Our model captures the mean but not the width of the data</a:t>
            </a:r>
            <a:endParaRPr lang="he-IL" dirty="0"/>
          </a:p>
        </p:txBody>
      </p:sp>
      <p:pic>
        <p:nvPicPr>
          <p:cNvPr id="4" name="Picture 3">
            <a:extLst>
              <a:ext uri="{FF2B5EF4-FFF2-40B4-BE49-F238E27FC236}">
                <a16:creationId xmlns:a16="http://schemas.microsoft.com/office/drawing/2014/main" id="{DF847A3C-0DAB-81A7-C438-7BE70D922CC4}"/>
              </a:ext>
            </a:extLst>
          </p:cNvPr>
          <p:cNvPicPr>
            <a:picLocks noChangeAspect="1"/>
          </p:cNvPicPr>
          <p:nvPr/>
        </p:nvPicPr>
        <p:blipFill>
          <a:blip r:embed="rId2"/>
          <a:stretch>
            <a:fillRect/>
          </a:stretch>
        </p:blipFill>
        <p:spPr>
          <a:xfrm>
            <a:off x="1928813" y="2670351"/>
            <a:ext cx="4493936" cy="4017834"/>
          </a:xfrm>
          <a:prstGeom prst="rect">
            <a:avLst/>
          </a:prstGeom>
        </p:spPr>
      </p:pic>
      <p:pic>
        <p:nvPicPr>
          <p:cNvPr id="5" name="Picture 4">
            <a:extLst>
              <a:ext uri="{FF2B5EF4-FFF2-40B4-BE49-F238E27FC236}">
                <a16:creationId xmlns:a16="http://schemas.microsoft.com/office/drawing/2014/main" id="{A25E9B15-B93A-6783-D106-E79D557D26A7}"/>
              </a:ext>
            </a:extLst>
          </p:cNvPr>
          <p:cNvPicPr>
            <a:picLocks noChangeAspect="1"/>
          </p:cNvPicPr>
          <p:nvPr/>
        </p:nvPicPr>
        <p:blipFill>
          <a:blip r:embed="rId3"/>
          <a:stretch>
            <a:fillRect/>
          </a:stretch>
        </p:blipFill>
        <p:spPr>
          <a:xfrm>
            <a:off x="6533321" y="2670351"/>
            <a:ext cx="4493936" cy="3961533"/>
          </a:xfrm>
          <a:prstGeom prst="rect">
            <a:avLst/>
          </a:prstGeom>
        </p:spPr>
      </p:pic>
      <p:sp>
        <p:nvSpPr>
          <p:cNvPr id="6" name="Slide Number Placeholder 5">
            <a:extLst>
              <a:ext uri="{FF2B5EF4-FFF2-40B4-BE49-F238E27FC236}">
                <a16:creationId xmlns:a16="http://schemas.microsoft.com/office/drawing/2014/main" id="{1164F879-7E48-51C6-94B5-43FB004A7029}"/>
              </a:ext>
            </a:extLst>
          </p:cNvPr>
          <p:cNvSpPr>
            <a:spLocks noGrp="1"/>
          </p:cNvSpPr>
          <p:nvPr>
            <p:ph type="sldNum" sz="quarter" idx="12"/>
          </p:nvPr>
        </p:nvSpPr>
        <p:spPr/>
        <p:txBody>
          <a:bodyPr/>
          <a:lstStyle/>
          <a:p>
            <a:fld id="{E0DC7AD3-7C2E-418B-8082-788996B615FB}" type="slidenum">
              <a:rPr lang="en-GB" smtClean="0"/>
              <a:t>31</a:t>
            </a:fld>
            <a:endParaRPr lang="en-GB"/>
          </a:p>
        </p:txBody>
      </p:sp>
    </p:spTree>
    <p:extLst>
      <p:ext uri="{BB962C8B-B14F-4D97-AF65-F5344CB8AC3E}">
        <p14:creationId xmlns:p14="http://schemas.microsoft.com/office/powerpoint/2010/main" val="3187137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0CA1B-1DF7-FBB4-1B88-6A5F42EAA78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B5BCE9D-4DB9-9294-E769-3CA603E4710D}"/>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772D9533-D148-EC04-AC4A-A9E29A6F90F6}"/>
              </a:ext>
            </a:extLst>
          </p:cNvPr>
          <p:cNvSpPr>
            <a:spLocks noGrp="1"/>
          </p:cNvSpPr>
          <p:nvPr>
            <p:ph type="body" idx="1"/>
          </p:nvPr>
        </p:nvSpPr>
        <p:spPr/>
        <p:txBody>
          <a:bodyPr>
            <a:normAutofit/>
          </a:bodyPr>
          <a:lstStyle/>
          <a:p>
            <a:pPr algn="ctr"/>
            <a:r>
              <a:rPr lang="en-US" sz="7200" dirty="0"/>
              <a:t>6E Bayesian workflow</a:t>
            </a:r>
            <a:endParaRPr lang="en-IL" sz="7200" dirty="0"/>
          </a:p>
        </p:txBody>
      </p:sp>
      <p:sp>
        <p:nvSpPr>
          <p:cNvPr id="5" name="Slide Number Placeholder 4">
            <a:extLst>
              <a:ext uri="{FF2B5EF4-FFF2-40B4-BE49-F238E27FC236}">
                <a16:creationId xmlns:a16="http://schemas.microsoft.com/office/drawing/2014/main" id="{9A9B9047-F078-9F8E-000E-FD5616552921}"/>
              </a:ext>
            </a:extLst>
          </p:cNvPr>
          <p:cNvSpPr>
            <a:spLocks noGrp="1"/>
          </p:cNvSpPr>
          <p:nvPr>
            <p:ph type="sldNum" sz="quarter" idx="12"/>
          </p:nvPr>
        </p:nvSpPr>
        <p:spPr/>
        <p:txBody>
          <a:bodyPr/>
          <a:lstStyle/>
          <a:p>
            <a:pPr>
              <a:defRPr/>
            </a:pPr>
            <a:fld id="{3469EAC8-EFAD-49DA-A425-6225312A328A}" type="slidenum">
              <a:rPr lang="he-IL" altLang="en-US" smtClean="0"/>
              <a:pPr>
                <a:defRPr/>
              </a:pPr>
              <a:t>32</a:t>
            </a:fld>
            <a:r>
              <a:rPr lang="en-US" altLang="en-US"/>
              <a:t> /  72</a:t>
            </a:r>
          </a:p>
        </p:txBody>
      </p:sp>
    </p:spTree>
    <p:extLst>
      <p:ext uri="{BB962C8B-B14F-4D97-AF65-F5344CB8AC3E}">
        <p14:creationId xmlns:p14="http://schemas.microsoft.com/office/powerpoint/2010/main" val="839568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07AC-E806-E21E-CBF0-98BAB94790FC}"/>
              </a:ext>
            </a:extLst>
          </p:cNvPr>
          <p:cNvSpPr>
            <a:spLocks noGrp="1"/>
          </p:cNvSpPr>
          <p:nvPr>
            <p:ph type="title"/>
          </p:nvPr>
        </p:nvSpPr>
        <p:spPr/>
        <p:txBody>
          <a:bodyPr/>
          <a:lstStyle/>
          <a:p>
            <a:r>
              <a:rPr lang="en-US" dirty="0"/>
              <a:t>Bayesian Workflow</a:t>
            </a:r>
            <a:endParaRPr lang="he-IL" dirty="0"/>
          </a:p>
        </p:txBody>
      </p:sp>
      <p:sp>
        <p:nvSpPr>
          <p:cNvPr id="3" name="Content Placeholder 2">
            <a:extLst>
              <a:ext uri="{FF2B5EF4-FFF2-40B4-BE49-F238E27FC236}">
                <a16:creationId xmlns:a16="http://schemas.microsoft.com/office/drawing/2014/main" id="{40EDBC13-5F67-BD2A-F424-E51337CDA471}"/>
              </a:ext>
            </a:extLst>
          </p:cNvPr>
          <p:cNvSpPr>
            <a:spLocks noGrp="1"/>
          </p:cNvSpPr>
          <p:nvPr>
            <p:ph idx="1"/>
          </p:nvPr>
        </p:nvSpPr>
        <p:spPr>
          <a:xfrm>
            <a:off x="838200" y="1499054"/>
            <a:ext cx="10515600" cy="451044"/>
          </a:xfrm>
        </p:spPr>
        <p:txBody>
          <a:bodyPr>
            <a:normAutofit lnSpcReduction="10000"/>
          </a:bodyPr>
          <a:lstStyle/>
          <a:p>
            <a:r>
              <a:rPr lang="en-US" dirty="0"/>
              <a:t>Can we draw the steps?</a:t>
            </a:r>
            <a:endParaRPr lang="he-IL" dirty="0"/>
          </a:p>
        </p:txBody>
      </p:sp>
      <p:sp>
        <p:nvSpPr>
          <p:cNvPr id="4" name="Slide Number Placeholder 3">
            <a:extLst>
              <a:ext uri="{FF2B5EF4-FFF2-40B4-BE49-F238E27FC236}">
                <a16:creationId xmlns:a16="http://schemas.microsoft.com/office/drawing/2014/main" id="{DEC552D0-350E-6F0D-7B16-F696FED7F0AA}"/>
              </a:ext>
            </a:extLst>
          </p:cNvPr>
          <p:cNvSpPr>
            <a:spLocks noGrp="1"/>
          </p:cNvSpPr>
          <p:nvPr>
            <p:ph type="sldNum" sz="quarter" idx="12"/>
          </p:nvPr>
        </p:nvSpPr>
        <p:spPr/>
        <p:txBody>
          <a:bodyPr/>
          <a:lstStyle/>
          <a:p>
            <a:fld id="{E0DC7AD3-7C2E-418B-8082-788996B615FB}" type="slidenum">
              <a:rPr lang="en-GB" smtClean="0"/>
              <a:t>33</a:t>
            </a:fld>
            <a:endParaRPr lang="en-GB"/>
          </a:p>
        </p:txBody>
      </p:sp>
      <p:sp>
        <p:nvSpPr>
          <p:cNvPr id="5" name="Rectangle 4">
            <a:extLst>
              <a:ext uri="{FF2B5EF4-FFF2-40B4-BE49-F238E27FC236}">
                <a16:creationId xmlns:a16="http://schemas.microsoft.com/office/drawing/2014/main" id="{17BCC6C6-B166-C4F1-C16A-D619B8BF6FE2}"/>
              </a:ext>
            </a:extLst>
          </p:cNvPr>
          <p:cNvSpPr/>
          <p:nvPr/>
        </p:nvSpPr>
        <p:spPr>
          <a:xfrm>
            <a:off x="569167" y="3704253"/>
            <a:ext cx="886409" cy="531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IL" dirty="0"/>
          </a:p>
        </p:txBody>
      </p:sp>
      <p:sp>
        <p:nvSpPr>
          <p:cNvPr id="8" name="Rectangle 7">
            <a:extLst>
              <a:ext uri="{FF2B5EF4-FFF2-40B4-BE49-F238E27FC236}">
                <a16:creationId xmlns:a16="http://schemas.microsoft.com/office/drawing/2014/main" id="{238C4B0C-C81E-C44F-E76E-68D14D2F491D}"/>
              </a:ext>
            </a:extLst>
          </p:cNvPr>
          <p:cNvSpPr/>
          <p:nvPr/>
        </p:nvSpPr>
        <p:spPr>
          <a:xfrm>
            <a:off x="2027853" y="3704252"/>
            <a:ext cx="886409" cy="531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a:t>
            </a:r>
            <a:endParaRPr lang="en-IL" dirty="0"/>
          </a:p>
        </p:txBody>
      </p:sp>
      <p:cxnSp>
        <p:nvCxnSpPr>
          <p:cNvPr id="10" name="Straight Arrow Connector 9">
            <a:extLst>
              <a:ext uri="{FF2B5EF4-FFF2-40B4-BE49-F238E27FC236}">
                <a16:creationId xmlns:a16="http://schemas.microsoft.com/office/drawing/2014/main" id="{80A46943-A72E-5296-9A9E-6E5447916132}"/>
              </a:ext>
            </a:extLst>
          </p:cNvPr>
          <p:cNvCxnSpPr>
            <a:stCxn id="5" idx="3"/>
            <a:endCxn id="8" idx="1"/>
          </p:cNvCxnSpPr>
          <p:nvPr/>
        </p:nvCxnSpPr>
        <p:spPr>
          <a:xfrm flipV="1">
            <a:off x="1455576" y="3970175"/>
            <a:ext cx="57227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471C19C-E6B1-59C3-F837-4687A8852187}"/>
              </a:ext>
            </a:extLst>
          </p:cNvPr>
          <p:cNvSpPr/>
          <p:nvPr/>
        </p:nvSpPr>
        <p:spPr>
          <a:xfrm>
            <a:off x="2027853" y="5169156"/>
            <a:ext cx="1265853" cy="923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 predictive</a:t>
            </a:r>
            <a:endParaRPr lang="en-IL" dirty="0"/>
          </a:p>
        </p:txBody>
      </p:sp>
      <p:cxnSp>
        <p:nvCxnSpPr>
          <p:cNvPr id="12" name="Straight Arrow Connector 11">
            <a:extLst>
              <a:ext uri="{FF2B5EF4-FFF2-40B4-BE49-F238E27FC236}">
                <a16:creationId xmlns:a16="http://schemas.microsoft.com/office/drawing/2014/main" id="{9EEE172B-FB23-E9CD-3FF5-C957F27DD9FF}"/>
              </a:ext>
            </a:extLst>
          </p:cNvPr>
          <p:cNvCxnSpPr>
            <a:cxnSpLocks/>
            <a:stCxn id="8" idx="2"/>
            <a:endCxn id="11" idx="0"/>
          </p:cNvCxnSpPr>
          <p:nvPr/>
        </p:nvCxnSpPr>
        <p:spPr>
          <a:xfrm>
            <a:off x="2471058" y="4236097"/>
            <a:ext cx="189722" cy="93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2E85BEC-5512-129A-50B7-3F8767BC1009}"/>
              </a:ext>
            </a:extLst>
          </p:cNvPr>
          <p:cNvCxnSpPr>
            <a:cxnSpLocks/>
            <a:stCxn id="11" idx="1"/>
            <a:endCxn id="8" idx="2"/>
          </p:cNvCxnSpPr>
          <p:nvPr/>
        </p:nvCxnSpPr>
        <p:spPr>
          <a:xfrm flipV="1">
            <a:off x="2027853" y="4236097"/>
            <a:ext cx="443205" cy="139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506DD89-A677-1125-C5C1-37599DF64A7E}"/>
              </a:ext>
            </a:extLst>
          </p:cNvPr>
          <p:cNvSpPr/>
          <p:nvPr/>
        </p:nvSpPr>
        <p:spPr>
          <a:xfrm>
            <a:off x="3897085" y="3704252"/>
            <a:ext cx="886409" cy="531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sample</a:t>
            </a:r>
            <a:endParaRPr lang="en-IL" dirty="0"/>
          </a:p>
        </p:txBody>
      </p:sp>
      <p:cxnSp>
        <p:nvCxnSpPr>
          <p:cNvPr id="19" name="Straight Arrow Connector 18">
            <a:extLst>
              <a:ext uri="{FF2B5EF4-FFF2-40B4-BE49-F238E27FC236}">
                <a16:creationId xmlns:a16="http://schemas.microsoft.com/office/drawing/2014/main" id="{9792EE01-CA26-9FE4-CADB-AC69FF3A30D5}"/>
              </a:ext>
            </a:extLst>
          </p:cNvPr>
          <p:cNvCxnSpPr>
            <a:cxnSpLocks/>
            <a:stCxn id="8" idx="3"/>
            <a:endCxn id="18" idx="1"/>
          </p:cNvCxnSpPr>
          <p:nvPr/>
        </p:nvCxnSpPr>
        <p:spPr>
          <a:xfrm>
            <a:off x="2914262" y="3970175"/>
            <a:ext cx="9828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FF1756-6E8C-E944-7626-6C9A643F5797}"/>
              </a:ext>
            </a:extLst>
          </p:cNvPr>
          <p:cNvCxnSpPr>
            <a:cxnSpLocks/>
            <a:stCxn id="24" idx="3"/>
            <a:endCxn id="8" idx="0"/>
          </p:cNvCxnSpPr>
          <p:nvPr/>
        </p:nvCxnSpPr>
        <p:spPr>
          <a:xfrm flipH="1">
            <a:off x="2471058" y="2694214"/>
            <a:ext cx="3369905" cy="101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F59B8DC-F6F3-44C4-6C34-C7C292924803}"/>
              </a:ext>
            </a:extLst>
          </p:cNvPr>
          <p:cNvCxnSpPr>
            <a:cxnSpLocks/>
            <a:stCxn id="33" idx="3"/>
            <a:endCxn id="8" idx="2"/>
          </p:cNvCxnSpPr>
          <p:nvPr/>
        </p:nvCxnSpPr>
        <p:spPr>
          <a:xfrm flipH="1" flipV="1">
            <a:off x="2471058" y="4236097"/>
            <a:ext cx="2312436" cy="1362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5277D7C-6D0F-ECBE-D005-E2A3403FC76B}"/>
              </a:ext>
            </a:extLst>
          </p:cNvPr>
          <p:cNvSpPr/>
          <p:nvPr/>
        </p:nvSpPr>
        <p:spPr>
          <a:xfrm>
            <a:off x="3897085" y="2428291"/>
            <a:ext cx="1943878" cy="531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Diagnostics</a:t>
            </a:r>
            <a:endParaRPr lang="en-IL" dirty="0"/>
          </a:p>
        </p:txBody>
      </p:sp>
      <p:cxnSp>
        <p:nvCxnSpPr>
          <p:cNvPr id="25" name="Straight Arrow Connector 24">
            <a:extLst>
              <a:ext uri="{FF2B5EF4-FFF2-40B4-BE49-F238E27FC236}">
                <a16:creationId xmlns:a16="http://schemas.microsoft.com/office/drawing/2014/main" id="{F877FA3F-D9B5-75B7-C8DE-6F732585F208}"/>
              </a:ext>
            </a:extLst>
          </p:cNvPr>
          <p:cNvCxnSpPr>
            <a:cxnSpLocks/>
            <a:stCxn id="18" idx="0"/>
            <a:endCxn id="24" idx="2"/>
          </p:cNvCxnSpPr>
          <p:nvPr/>
        </p:nvCxnSpPr>
        <p:spPr>
          <a:xfrm flipV="1">
            <a:off x="4340290" y="2960136"/>
            <a:ext cx="528734" cy="744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A161037-0B08-8345-CB54-40B88BCE92B7}"/>
              </a:ext>
            </a:extLst>
          </p:cNvPr>
          <p:cNvCxnSpPr>
            <a:cxnSpLocks/>
            <a:stCxn id="24" idx="3"/>
            <a:endCxn id="18" idx="0"/>
          </p:cNvCxnSpPr>
          <p:nvPr/>
        </p:nvCxnSpPr>
        <p:spPr>
          <a:xfrm flipH="1">
            <a:off x="4340290" y="2694214"/>
            <a:ext cx="1500673" cy="101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8E0A2CD-4B7D-63FD-1373-51F4B8451F15}"/>
              </a:ext>
            </a:extLst>
          </p:cNvPr>
          <p:cNvSpPr/>
          <p:nvPr/>
        </p:nvSpPr>
        <p:spPr>
          <a:xfrm>
            <a:off x="3897085" y="5332509"/>
            <a:ext cx="886409" cy="5318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sample</a:t>
            </a:r>
            <a:endParaRPr lang="en-IL" dirty="0"/>
          </a:p>
        </p:txBody>
      </p:sp>
      <p:cxnSp>
        <p:nvCxnSpPr>
          <p:cNvPr id="34" name="Straight Arrow Connector 33">
            <a:extLst>
              <a:ext uri="{FF2B5EF4-FFF2-40B4-BE49-F238E27FC236}">
                <a16:creationId xmlns:a16="http://schemas.microsoft.com/office/drawing/2014/main" id="{3BAD5830-CA8E-2347-7014-62C08DDF5903}"/>
              </a:ext>
            </a:extLst>
          </p:cNvPr>
          <p:cNvCxnSpPr>
            <a:cxnSpLocks/>
            <a:stCxn id="18" idx="2"/>
            <a:endCxn id="33" idx="0"/>
          </p:cNvCxnSpPr>
          <p:nvPr/>
        </p:nvCxnSpPr>
        <p:spPr>
          <a:xfrm>
            <a:off x="4340290" y="4236097"/>
            <a:ext cx="0" cy="1096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202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B506-5F26-9A4C-3D41-07D696B17153}"/>
              </a:ext>
            </a:extLst>
          </p:cNvPr>
          <p:cNvSpPr>
            <a:spLocks noGrp="1"/>
          </p:cNvSpPr>
          <p:nvPr>
            <p:ph type="title"/>
          </p:nvPr>
        </p:nvSpPr>
        <p:spPr>
          <a:xfrm>
            <a:off x="838200" y="365126"/>
            <a:ext cx="10515600" cy="886618"/>
          </a:xfrm>
        </p:spPr>
        <p:txBody>
          <a:bodyPr>
            <a:normAutofit fontScale="90000"/>
          </a:bodyPr>
          <a:lstStyle/>
          <a:p>
            <a:br>
              <a:rPr lang="en-US" dirty="0"/>
            </a:br>
            <a:r>
              <a:rPr lang="en-US" dirty="0"/>
              <a:t>Bayesian workflow</a:t>
            </a:r>
            <a:endParaRPr lang="en-IL" dirty="0"/>
          </a:p>
        </p:txBody>
      </p:sp>
      <p:sp>
        <p:nvSpPr>
          <p:cNvPr id="4" name="Oval 3">
            <a:extLst>
              <a:ext uri="{FF2B5EF4-FFF2-40B4-BE49-F238E27FC236}">
                <a16:creationId xmlns:a16="http://schemas.microsoft.com/office/drawing/2014/main" id="{E34F7726-086F-6345-3F94-5A75B585351F}"/>
              </a:ext>
            </a:extLst>
          </p:cNvPr>
          <p:cNvSpPr/>
          <p:nvPr/>
        </p:nvSpPr>
        <p:spPr>
          <a:xfrm>
            <a:off x="387350" y="3657600"/>
            <a:ext cx="1333500" cy="5778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a:t>
            </a:r>
            <a:endParaRPr lang="en-IL" dirty="0"/>
          </a:p>
        </p:txBody>
      </p:sp>
      <p:sp>
        <p:nvSpPr>
          <p:cNvPr id="5" name="Oval 4">
            <a:extLst>
              <a:ext uri="{FF2B5EF4-FFF2-40B4-BE49-F238E27FC236}">
                <a16:creationId xmlns:a16="http://schemas.microsoft.com/office/drawing/2014/main" id="{19AB2854-8907-CEDF-4A35-C9BE0D1CD706}"/>
              </a:ext>
            </a:extLst>
          </p:cNvPr>
          <p:cNvSpPr/>
          <p:nvPr/>
        </p:nvSpPr>
        <p:spPr>
          <a:xfrm>
            <a:off x="2781300" y="3657600"/>
            <a:ext cx="1333500" cy="5778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Model</a:t>
            </a:r>
            <a:endParaRPr lang="en-IL" dirty="0"/>
          </a:p>
        </p:txBody>
      </p:sp>
      <p:cxnSp>
        <p:nvCxnSpPr>
          <p:cNvPr id="7" name="Straight Arrow Connector 6">
            <a:extLst>
              <a:ext uri="{FF2B5EF4-FFF2-40B4-BE49-F238E27FC236}">
                <a16:creationId xmlns:a16="http://schemas.microsoft.com/office/drawing/2014/main" id="{BCE8C766-2C52-D8FC-1079-28BC40CDA46C}"/>
              </a:ext>
            </a:extLst>
          </p:cNvPr>
          <p:cNvCxnSpPr>
            <a:stCxn id="4" idx="6"/>
            <a:endCxn id="5" idx="2"/>
          </p:cNvCxnSpPr>
          <p:nvPr/>
        </p:nvCxnSpPr>
        <p:spPr>
          <a:xfrm>
            <a:off x="1720850" y="3946525"/>
            <a:ext cx="1060450" cy="0"/>
          </a:xfrm>
          <a:prstGeom prst="straightConnector1">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Oval 7">
            <a:extLst>
              <a:ext uri="{FF2B5EF4-FFF2-40B4-BE49-F238E27FC236}">
                <a16:creationId xmlns:a16="http://schemas.microsoft.com/office/drawing/2014/main" id="{E84BFF07-A956-92D8-4421-9A466E18CC35}"/>
              </a:ext>
            </a:extLst>
          </p:cNvPr>
          <p:cNvSpPr/>
          <p:nvPr/>
        </p:nvSpPr>
        <p:spPr>
          <a:xfrm>
            <a:off x="2606675" y="4835127"/>
            <a:ext cx="1682750" cy="9398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Prior predictive sampling</a:t>
            </a:r>
            <a:endParaRPr lang="en-IL" sz="1600" dirty="0"/>
          </a:p>
        </p:txBody>
      </p:sp>
      <p:cxnSp>
        <p:nvCxnSpPr>
          <p:cNvPr id="9" name="Straight Arrow Connector 8">
            <a:extLst>
              <a:ext uri="{FF2B5EF4-FFF2-40B4-BE49-F238E27FC236}">
                <a16:creationId xmlns:a16="http://schemas.microsoft.com/office/drawing/2014/main" id="{7E614D93-EAEC-1580-65CB-64A98F59D802}"/>
              </a:ext>
            </a:extLst>
          </p:cNvPr>
          <p:cNvCxnSpPr>
            <a:cxnSpLocks/>
            <a:stCxn id="5" idx="4"/>
            <a:endCxn id="8" idx="0"/>
          </p:cNvCxnSpPr>
          <p:nvPr/>
        </p:nvCxnSpPr>
        <p:spPr>
          <a:xfrm>
            <a:off x="3448050" y="4235450"/>
            <a:ext cx="0" cy="599677"/>
          </a:xfrm>
          <a:prstGeom prst="straightConnector1">
            <a:avLst/>
          </a:prstGeom>
          <a:ln w="3810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Connector: Elbow 12">
            <a:extLst>
              <a:ext uri="{FF2B5EF4-FFF2-40B4-BE49-F238E27FC236}">
                <a16:creationId xmlns:a16="http://schemas.microsoft.com/office/drawing/2014/main" id="{8045D070-4782-282D-4D62-DD4FA4361A4B}"/>
              </a:ext>
            </a:extLst>
          </p:cNvPr>
          <p:cNvCxnSpPr>
            <a:cxnSpLocks/>
            <a:stCxn id="8" idx="2"/>
            <a:endCxn id="5" idx="3"/>
          </p:cNvCxnSpPr>
          <p:nvPr/>
        </p:nvCxnSpPr>
        <p:spPr>
          <a:xfrm rot="10800000" flipH="1">
            <a:off x="2606675" y="4150827"/>
            <a:ext cx="369912" cy="1154201"/>
          </a:xfrm>
          <a:prstGeom prst="bentConnector4">
            <a:avLst>
              <a:gd name="adj1" fmla="val -61798"/>
              <a:gd name="adj2" fmla="val 66690"/>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14" name="Oval 13">
            <a:extLst>
              <a:ext uri="{FF2B5EF4-FFF2-40B4-BE49-F238E27FC236}">
                <a16:creationId xmlns:a16="http://schemas.microsoft.com/office/drawing/2014/main" id="{ADA3C0C0-3FA0-3A80-D6D0-ED5BB74C9B27}"/>
              </a:ext>
            </a:extLst>
          </p:cNvPr>
          <p:cNvSpPr/>
          <p:nvPr/>
        </p:nvSpPr>
        <p:spPr>
          <a:xfrm>
            <a:off x="5599112" y="3657600"/>
            <a:ext cx="1333500" cy="5778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Sample</a:t>
            </a:r>
            <a:endParaRPr lang="en-IL" dirty="0"/>
          </a:p>
        </p:txBody>
      </p:sp>
      <p:cxnSp>
        <p:nvCxnSpPr>
          <p:cNvPr id="15" name="Straight Arrow Connector 14">
            <a:extLst>
              <a:ext uri="{FF2B5EF4-FFF2-40B4-BE49-F238E27FC236}">
                <a16:creationId xmlns:a16="http://schemas.microsoft.com/office/drawing/2014/main" id="{B56914A4-B16E-F89C-4D82-0E4E324B5835}"/>
              </a:ext>
            </a:extLst>
          </p:cNvPr>
          <p:cNvCxnSpPr>
            <a:cxnSpLocks/>
            <a:stCxn id="5" idx="6"/>
            <a:endCxn id="14" idx="2"/>
          </p:cNvCxnSpPr>
          <p:nvPr/>
        </p:nvCxnSpPr>
        <p:spPr>
          <a:xfrm>
            <a:off x="4114800" y="3946525"/>
            <a:ext cx="1484312" cy="0"/>
          </a:xfrm>
          <a:prstGeom prst="straightConnector1">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Oval 32">
            <a:extLst>
              <a:ext uri="{FF2B5EF4-FFF2-40B4-BE49-F238E27FC236}">
                <a16:creationId xmlns:a16="http://schemas.microsoft.com/office/drawing/2014/main" id="{307180CE-788C-60C0-8120-5BFD52E2CDE3}"/>
              </a:ext>
            </a:extLst>
          </p:cNvPr>
          <p:cNvSpPr/>
          <p:nvPr/>
        </p:nvSpPr>
        <p:spPr>
          <a:xfrm>
            <a:off x="5424487" y="2204244"/>
            <a:ext cx="1682750" cy="9398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Diagnostics</a:t>
            </a:r>
            <a:endParaRPr lang="en-IL" sz="1600" dirty="0"/>
          </a:p>
        </p:txBody>
      </p:sp>
      <p:cxnSp>
        <p:nvCxnSpPr>
          <p:cNvPr id="34" name="Straight Arrow Connector 33">
            <a:extLst>
              <a:ext uri="{FF2B5EF4-FFF2-40B4-BE49-F238E27FC236}">
                <a16:creationId xmlns:a16="http://schemas.microsoft.com/office/drawing/2014/main" id="{186DC6E5-A525-5832-1F9A-7FEB0CB54539}"/>
              </a:ext>
            </a:extLst>
          </p:cNvPr>
          <p:cNvCxnSpPr>
            <a:cxnSpLocks/>
            <a:stCxn id="14" idx="0"/>
            <a:endCxn id="33" idx="4"/>
          </p:cNvCxnSpPr>
          <p:nvPr/>
        </p:nvCxnSpPr>
        <p:spPr>
          <a:xfrm flipV="1">
            <a:off x="6265862" y="3144044"/>
            <a:ext cx="0" cy="513556"/>
          </a:xfrm>
          <a:prstGeom prst="straightConnector1">
            <a:avLst/>
          </a:prstGeom>
          <a:ln w="3810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DAE20C8A-2FA0-E5CA-4F71-F8DED009C89E}"/>
              </a:ext>
            </a:extLst>
          </p:cNvPr>
          <p:cNvCxnSpPr>
            <a:cxnSpLocks/>
            <a:stCxn id="33" idx="2"/>
            <a:endCxn id="14" idx="1"/>
          </p:cNvCxnSpPr>
          <p:nvPr/>
        </p:nvCxnSpPr>
        <p:spPr>
          <a:xfrm rot="10800000" flipH="1" flipV="1">
            <a:off x="5424487" y="2674144"/>
            <a:ext cx="369912" cy="1068080"/>
          </a:xfrm>
          <a:prstGeom prst="bentConnector4">
            <a:avLst>
              <a:gd name="adj1" fmla="val -61798"/>
              <a:gd name="adj2" fmla="val 68036"/>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40" name="Connector: Elbow 39">
            <a:extLst>
              <a:ext uri="{FF2B5EF4-FFF2-40B4-BE49-F238E27FC236}">
                <a16:creationId xmlns:a16="http://schemas.microsoft.com/office/drawing/2014/main" id="{26825B8E-31D5-77AB-FF8B-B4C7E233B187}"/>
              </a:ext>
            </a:extLst>
          </p:cNvPr>
          <p:cNvCxnSpPr>
            <a:cxnSpLocks/>
            <a:stCxn id="33" idx="2"/>
            <a:endCxn id="5" idx="7"/>
          </p:cNvCxnSpPr>
          <p:nvPr/>
        </p:nvCxnSpPr>
        <p:spPr>
          <a:xfrm rot="10800000" flipV="1">
            <a:off x="3919513" y="2674144"/>
            <a:ext cx="1504974" cy="1068080"/>
          </a:xfrm>
          <a:prstGeom prst="bentConnector2">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61" name="Oval 60">
            <a:extLst>
              <a:ext uri="{FF2B5EF4-FFF2-40B4-BE49-F238E27FC236}">
                <a16:creationId xmlns:a16="http://schemas.microsoft.com/office/drawing/2014/main" id="{B5D8D4A4-16EF-26DA-7582-D455CBC62CC4}"/>
              </a:ext>
            </a:extLst>
          </p:cNvPr>
          <p:cNvSpPr/>
          <p:nvPr/>
        </p:nvSpPr>
        <p:spPr>
          <a:xfrm>
            <a:off x="5424487" y="4682727"/>
            <a:ext cx="1682750" cy="9398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Posterior predictive sampling</a:t>
            </a:r>
            <a:endParaRPr lang="en-IL" sz="1600" dirty="0"/>
          </a:p>
        </p:txBody>
      </p:sp>
      <p:cxnSp>
        <p:nvCxnSpPr>
          <p:cNvPr id="64" name="Straight Arrow Connector 63">
            <a:extLst>
              <a:ext uri="{FF2B5EF4-FFF2-40B4-BE49-F238E27FC236}">
                <a16:creationId xmlns:a16="http://schemas.microsoft.com/office/drawing/2014/main" id="{597350F7-F78A-8B0C-1A11-C1AEC8AB6466}"/>
              </a:ext>
            </a:extLst>
          </p:cNvPr>
          <p:cNvCxnSpPr>
            <a:cxnSpLocks/>
            <a:stCxn id="14" idx="4"/>
            <a:endCxn id="61" idx="0"/>
          </p:cNvCxnSpPr>
          <p:nvPr/>
        </p:nvCxnSpPr>
        <p:spPr>
          <a:xfrm>
            <a:off x="6265862" y="4235450"/>
            <a:ext cx="0" cy="447277"/>
          </a:xfrm>
          <a:prstGeom prst="straightConnector1">
            <a:avLst/>
          </a:prstGeom>
          <a:ln w="3810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Connector: Elbow 66">
            <a:extLst>
              <a:ext uri="{FF2B5EF4-FFF2-40B4-BE49-F238E27FC236}">
                <a16:creationId xmlns:a16="http://schemas.microsoft.com/office/drawing/2014/main" id="{45F9E525-C400-0867-05E2-7A37506788B1}"/>
              </a:ext>
            </a:extLst>
          </p:cNvPr>
          <p:cNvCxnSpPr>
            <a:cxnSpLocks/>
            <a:stCxn id="61" idx="1"/>
            <a:endCxn id="5" idx="5"/>
          </p:cNvCxnSpPr>
          <p:nvPr/>
        </p:nvCxnSpPr>
        <p:spPr>
          <a:xfrm rot="16200000" flipV="1">
            <a:off x="4460451" y="3609888"/>
            <a:ext cx="669532" cy="1751407"/>
          </a:xfrm>
          <a:prstGeom prst="bentConnector3">
            <a:avLst>
              <a:gd name="adj1" fmla="val 50000"/>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71" name="Oval 70">
            <a:extLst>
              <a:ext uri="{FF2B5EF4-FFF2-40B4-BE49-F238E27FC236}">
                <a16:creationId xmlns:a16="http://schemas.microsoft.com/office/drawing/2014/main" id="{D52ABAAD-34D8-6892-3644-FD26B3CFDB87}"/>
              </a:ext>
            </a:extLst>
          </p:cNvPr>
          <p:cNvSpPr/>
          <p:nvPr/>
        </p:nvSpPr>
        <p:spPr>
          <a:xfrm>
            <a:off x="7821612" y="3657600"/>
            <a:ext cx="1538288" cy="5778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Posterior</a:t>
            </a:r>
            <a:endParaRPr lang="en-IL" dirty="0"/>
          </a:p>
        </p:txBody>
      </p:sp>
      <p:cxnSp>
        <p:nvCxnSpPr>
          <p:cNvPr id="72" name="Straight Arrow Connector 71">
            <a:extLst>
              <a:ext uri="{FF2B5EF4-FFF2-40B4-BE49-F238E27FC236}">
                <a16:creationId xmlns:a16="http://schemas.microsoft.com/office/drawing/2014/main" id="{0A0DB7D4-726A-23E9-6B68-8038BDB4C88F}"/>
              </a:ext>
            </a:extLst>
          </p:cNvPr>
          <p:cNvCxnSpPr>
            <a:cxnSpLocks/>
            <a:stCxn id="14" idx="6"/>
            <a:endCxn id="71" idx="2"/>
          </p:cNvCxnSpPr>
          <p:nvPr/>
        </p:nvCxnSpPr>
        <p:spPr>
          <a:xfrm>
            <a:off x="6932612" y="3946525"/>
            <a:ext cx="889000" cy="0"/>
          </a:xfrm>
          <a:prstGeom prst="straightConnector1">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5" name="Oval 74">
            <a:extLst>
              <a:ext uri="{FF2B5EF4-FFF2-40B4-BE49-F238E27FC236}">
                <a16:creationId xmlns:a16="http://schemas.microsoft.com/office/drawing/2014/main" id="{202C5C57-EDAA-CA10-50A7-92F7621E3C02}"/>
              </a:ext>
            </a:extLst>
          </p:cNvPr>
          <p:cNvSpPr/>
          <p:nvPr/>
        </p:nvSpPr>
        <p:spPr>
          <a:xfrm>
            <a:off x="10037762" y="3657600"/>
            <a:ext cx="1538288" cy="57785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Inference</a:t>
            </a:r>
            <a:endParaRPr lang="en-IL" dirty="0"/>
          </a:p>
        </p:txBody>
      </p:sp>
      <p:cxnSp>
        <p:nvCxnSpPr>
          <p:cNvPr id="76" name="Straight Arrow Connector 75">
            <a:extLst>
              <a:ext uri="{FF2B5EF4-FFF2-40B4-BE49-F238E27FC236}">
                <a16:creationId xmlns:a16="http://schemas.microsoft.com/office/drawing/2014/main" id="{90F13EF1-F3B8-6559-4B55-1633DD62C151}"/>
              </a:ext>
            </a:extLst>
          </p:cNvPr>
          <p:cNvCxnSpPr>
            <a:cxnSpLocks/>
            <a:stCxn id="71" idx="6"/>
            <a:endCxn id="75" idx="2"/>
          </p:cNvCxnSpPr>
          <p:nvPr/>
        </p:nvCxnSpPr>
        <p:spPr>
          <a:xfrm>
            <a:off x="9359900" y="3946525"/>
            <a:ext cx="677862" cy="0"/>
          </a:xfrm>
          <a:prstGeom prst="straightConnector1">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 name="Straight Arrow Connector 2">
            <a:extLst>
              <a:ext uri="{FF2B5EF4-FFF2-40B4-BE49-F238E27FC236}">
                <a16:creationId xmlns:a16="http://schemas.microsoft.com/office/drawing/2014/main" id="{29B5E8A1-D7F8-C7B7-9113-55EB34E9F753}"/>
              </a:ext>
            </a:extLst>
          </p:cNvPr>
          <p:cNvCxnSpPr>
            <a:cxnSpLocks/>
            <a:stCxn id="71" idx="0"/>
            <a:endCxn id="5" idx="0"/>
          </p:cNvCxnSpPr>
          <p:nvPr/>
        </p:nvCxnSpPr>
        <p:spPr>
          <a:xfrm rot="16200000" flipV="1">
            <a:off x="6019403" y="1086247"/>
            <a:ext cx="12700" cy="5142706"/>
          </a:xfrm>
          <a:prstGeom prst="bentConnector3">
            <a:avLst>
              <a:gd name="adj1" fmla="val 14018181"/>
            </a:avLst>
          </a:prstGeom>
          <a:ln w="381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Slide Number Placeholder 5">
            <a:extLst>
              <a:ext uri="{FF2B5EF4-FFF2-40B4-BE49-F238E27FC236}">
                <a16:creationId xmlns:a16="http://schemas.microsoft.com/office/drawing/2014/main" id="{13B0BC45-F4EA-8DA8-4ADB-C00400C6D45F}"/>
              </a:ext>
            </a:extLst>
          </p:cNvPr>
          <p:cNvSpPr>
            <a:spLocks noGrp="1"/>
          </p:cNvSpPr>
          <p:nvPr>
            <p:ph type="sldNum" sz="quarter" idx="12"/>
          </p:nvPr>
        </p:nvSpPr>
        <p:spPr/>
        <p:txBody>
          <a:bodyPr/>
          <a:lstStyle/>
          <a:p>
            <a:fld id="{E0DC7AD3-7C2E-418B-8082-788996B615FB}" type="slidenum">
              <a:rPr lang="en-GB" smtClean="0"/>
              <a:t>34</a:t>
            </a:fld>
            <a:endParaRPr lang="en-GB"/>
          </a:p>
        </p:txBody>
      </p:sp>
    </p:spTree>
    <p:extLst>
      <p:ext uri="{BB962C8B-B14F-4D97-AF65-F5344CB8AC3E}">
        <p14:creationId xmlns:p14="http://schemas.microsoft.com/office/powerpoint/2010/main" val="116743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3" grpId="0" animBg="1"/>
      <p:bldP spid="6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F741-630D-5941-95F8-AA03D2B83C58}"/>
              </a:ext>
            </a:extLst>
          </p:cNvPr>
          <p:cNvSpPr>
            <a:spLocks noGrp="1"/>
          </p:cNvSpPr>
          <p:nvPr>
            <p:ph type="title"/>
          </p:nvPr>
        </p:nvSpPr>
        <p:spPr>
          <a:xfrm>
            <a:off x="838200" y="365126"/>
            <a:ext cx="10515600" cy="773210"/>
          </a:xfrm>
        </p:spPr>
        <p:txBody>
          <a:bodyPr/>
          <a:lstStyle/>
          <a:p>
            <a:r>
              <a:rPr lang="en-US" dirty="0"/>
              <a:t>The steps in the Bayesian workflow</a:t>
            </a:r>
            <a:endParaRPr lang="en-IL" dirty="0"/>
          </a:p>
        </p:txBody>
      </p:sp>
      <p:graphicFrame>
        <p:nvGraphicFramePr>
          <p:cNvPr id="3" name="Table 2">
            <a:extLst>
              <a:ext uri="{FF2B5EF4-FFF2-40B4-BE49-F238E27FC236}">
                <a16:creationId xmlns:a16="http://schemas.microsoft.com/office/drawing/2014/main" id="{81123E9F-1C9C-35F8-C246-E40E0EDF1DF6}"/>
              </a:ext>
            </a:extLst>
          </p:cNvPr>
          <p:cNvGraphicFramePr>
            <a:graphicFrameLocks noGrp="1"/>
          </p:cNvGraphicFramePr>
          <p:nvPr>
            <p:extLst>
              <p:ext uri="{D42A27DB-BD31-4B8C-83A1-F6EECF244321}">
                <p14:modId xmlns:p14="http://schemas.microsoft.com/office/powerpoint/2010/main" val="404460199"/>
              </p:ext>
            </p:extLst>
          </p:nvPr>
        </p:nvGraphicFramePr>
        <p:xfrm>
          <a:off x="1780074" y="1423138"/>
          <a:ext cx="8127999" cy="4668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02016802"/>
                    </a:ext>
                  </a:extLst>
                </a:gridCol>
                <a:gridCol w="2709333">
                  <a:extLst>
                    <a:ext uri="{9D8B030D-6E8A-4147-A177-3AD203B41FA5}">
                      <a16:colId xmlns:a16="http://schemas.microsoft.com/office/drawing/2014/main" val="3712434539"/>
                    </a:ext>
                  </a:extLst>
                </a:gridCol>
                <a:gridCol w="2709333">
                  <a:extLst>
                    <a:ext uri="{9D8B030D-6E8A-4147-A177-3AD203B41FA5}">
                      <a16:colId xmlns:a16="http://schemas.microsoft.com/office/drawing/2014/main" val="1488085743"/>
                    </a:ext>
                  </a:extLst>
                </a:gridCol>
              </a:tblGrid>
              <a:tr h="370840">
                <a:tc>
                  <a:txBody>
                    <a:bodyPr/>
                    <a:lstStyle/>
                    <a:p>
                      <a:r>
                        <a:rPr lang="en-US" dirty="0"/>
                        <a:t>Step</a:t>
                      </a:r>
                      <a:endParaRPr lang="en-IL" dirty="0"/>
                    </a:p>
                  </a:txBody>
                  <a:tcPr/>
                </a:tc>
                <a:tc>
                  <a:txBody>
                    <a:bodyPr/>
                    <a:lstStyle/>
                    <a:p>
                      <a:r>
                        <a:rPr lang="en-US" dirty="0"/>
                        <a:t>Test</a:t>
                      </a:r>
                      <a:endParaRPr lang="en-IL" dirty="0"/>
                    </a:p>
                  </a:txBody>
                  <a:tcPr/>
                </a:tc>
                <a:tc>
                  <a:txBody>
                    <a:bodyPr/>
                    <a:lstStyle/>
                    <a:p>
                      <a:r>
                        <a:rPr lang="en-US" dirty="0"/>
                        <a:t>Solutions</a:t>
                      </a:r>
                      <a:endParaRPr lang="en-IL" dirty="0"/>
                    </a:p>
                  </a:txBody>
                  <a:tcPr/>
                </a:tc>
                <a:extLst>
                  <a:ext uri="{0D108BD9-81ED-4DB2-BD59-A6C34878D82A}">
                    <a16:rowId xmlns:a16="http://schemas.microsoft.com/office/drawing/2014/main" val="1117751211"/>
                  </a:ext>
                </a:extLst>
              </a:tr>
              <a:tr h="370840">
                <a:tc>
                  <a:txBody>
                    <a:bodyPr/>
                    <a:lstStyle/>
                    <a:p>
                      <a:r>
                        <a:rPr lang="en-US" dirty="0"/>
                        <a:t>Data collection</a:t>
                      </a:r>
                      <a:endParaRPr lang="en-IL" dirty="0"/>
                    </a:p>
                  </a:txBody>
                  <a:tcPr/>
                </a:tc>
                <a:tc>
                  <a:txBody>
                    <a:bodyPr/>
                    <a:lstStyle/>
                    <a:p>
                      <a:r>
                        <a:rPr lang="en-US" dirty="0"/>
                        <a:t>Data validation procedures</a:t>
                      </a:r>
                      <a:endParaRPr lang="en-IL" dirty="0"/>
                    </a:p>
                  </a:txBody>
                  <a:tcPr/>
                </a:tc>
                <a:tc>
                  <a:txBody>
                    <a:bodyPr/>
                    <a:lstStyle/>
                    <a:p>
                      <a:r>
                        <a:rPr lang="en-US" dirty="0"/>
                        <a:t>Improve methodology</a:t>
                      </a:r>
                    </a:p>
                    <a:p>
                      <a:r>
                        <a:rPr lang="en-US" dirty="0"/>
                        <a:t>Develop protocols</a:t>
                      </a:r>
                    </a:p>
                    <a:p>
                      <a:r>
                        <a:rPr lang="en-US" dirty="0"/>
                        <a:t>Document processes</a:t>
                      </a:r>
                      <a:endParaRPr lang="en-IL" dirty="0"/>
                    </a:p>
                  </a:txBody>
                  <a:tcPr/>
                </a:tc>
                <a:extLst>
                  <a:ext uri="{0D108BD9-81ED-4DB2-BD59-A6C34878D82A}">
                    <a16:rowId xmlns:a16="http://schemas.microsoft.com/office/drawing/2014/main" val="4205362151"/>
                  </a:ext>
                </a:extLst>
              </a:tr>
              <a:tr h="370840">
                <a:tc>
                  <a:txBody>
                    <a:bodyPr/>
                    <a:lstStyle/>
                    <a:p>
                      <a:r>
                        <a:rPr lang="en-US" dirty="0"/>
                        <a:t>Propose model</a:t>
                      </a:r>
                      <a:endParaRPr lang="en-IL" dirty="0"/>
                    </a:p>
                  </a:txBody>
                  <a:tcPr/>
                </a:tc>
                <a:tc>
                  <a:txBody>
                    <a:bodyPr/>
                    <a:lstStyle/>
                    <a:p>
                      <a:r>
                        <a:rPr lang="en-US" dirty="0"/>
                        <a:t>Generate graph</a:t>
                      </a:r>
                    </a:p>
                    <a:p>
                      <a:r>
                        <a:rPr lang="en-US" dirty="0"/>
                        <a:t>Take sample</a:t>
                      </a:r>
                      <a:endParaRPr lang="en-IL" dirty="0"/>
                    </a:p>
                  </a:txBody>
                  <a:tcPr/>
                </a:tc>
                <a:tc>
                  <a:txBody>
                    <a:bodyPr/>
                    <a:lstStyle/>
                    <a:p>
                      <a:r>
                        <a:rPr lang="en-US" dirty="0"/>
                        <a:t>Test dimensions</a:t>
                      </a:r>
                    </a:p>
                    <a:p>
                      <a:r>
                        <a:rPr lang="en-US" dirty="0"/>
                        <a:t>Debug</a:t>
                      </a:r>
                    </a:p>
                  </a:txBody>
                  <a:tcPr/>
                </a:tc>
                <a:extLst>
                  <a:ext uri="{0D108BD9-81ED-4DB2-BD59-A6C34878D82A}">
                    <a16:rowId xmlns:a16="http://schemas.microsoft.com/office/drawing/2014/main" val="3941173045"/>
                  </a:ext>
                </a:extLst>
              </a:tr>
              <a:tr h="370840">
                <a:tc>
                  <a:txBody>
                    <a:bodyPr/>
                    <a:lstStyle/>
                    <a:p>
                      <a:r>
                        <a:rPr lang="en-US" dirty="0"/>
                        <a:t>Sample prior predictive</a:t>
                      </a:r>
                      <a:endParaRPr lang="en-IL" dirty="0"/>
                    </a:p>
                  </a:txBody>
                  <a:tcPr/>
                </a:tc>
                <a:tc>
                  <a:txBody>
                    <a:bodyPr/>
                    <a:lstStyle/>
                    <a:p>
                      <a:r>
                        <a:rPr lang="en-US" dirty="0"/>
                        <a:t>Prior predictive plots</a:t>
                      </a:r>
                      <a:endParaRPr lang="en-IL" dirty="0"/>
                    </a:p>
                  </a:txBody>
                  <a:tcPr/>
                </a:tc>
                <a:tc>
                  <a:txBody>
                    <a:bodyPr/>
                    <a:lstStyle/>
                    <a:p>
                      <a:r>
                        <a:rPr lang="en-US" dirty="0"/>
                        <a:t>Simplify model</a:t>
                      </a:r>
                    </a:p>
                    <a:p>
                      <a:r>
                        <a:rPr lang="en-US" dirty="0"/>
                        <a:t>Change priors</a:t>
                      </a:r>
                      <a:endParaRPr lang="en-IL" dirty="0"/>
                    </a:p>
                  </a:txBody>
                  <a:tcPr/>
                </a:tc>
                <a:extLst>
                  <a:ext uri="{0D108BD9-81ED-4DB2-BD59-A6C34878D82A}">
                    <a16:rowId xmlns:a16="http://schemas.microsoft.com/office/drawing/2014/main" val="3746617486"/>
                  </a:ext>
                </a:extLst>
              </a:tr>
              <a:tr h="370840">
                <a:tc>
                  <a:txBody>
                    <a:bodyPr/>
                    <a:lstStyle/>
                    <a:p>
                      <a:r>
                        <a:rPr lang="en-US" dirty="0"/>
                        <a:t>Sample posterior</a:t>
                      </a:r>
                      <a:endParaRPr lang="en-IL" dirty="0"/>
                    </a:p>
                  </a:txBody>
                  <a:tcPr/>
                </a:tc>
                <a:tc>
                  <a:txBody>
                    <a:bodyPr/>
                    <a:lstStyle/>
                    <a:p>
                      <a:r>
                        <a:rPr lang="en-US" dirty="0"/>
                        <a:t>Trace plots</a:t>
                      </a:r>
                    </a:p>
                    <a:p>
                      <a:r>
                        <a:rPr lang="en-US" dirty="0" err="1"/>
                        <a:t>Rhat</a:t>
                      </a:r>
                      <a:endParaRPr lang="en-US" dirty="0"/>
                    </a:p>
                    <a:p>
                      <a:r>
                        <a:rPr lang="en-US" dirty="0"/>
                        <a:t>ESS</a:t>
                      </a:r>
                    </a:p>
                    <a:p>
                      <a:r>
                        <a:rPr lang="en-US" dirty="0"/>
                        <a:t>MCSE</a:t>
                      </a:r>
                    </a:p>
                    <a:p>
                      <a:r>
                        <a:rPr lang="en-US" dirty="0"/>
                        <a:t>Divergences</a:t>
                      </a:r>
                      <a:endParaRPr lang="en-IL" dirty="0"/>
                    </a:p>
                  </a:txBody>
                  <a:tcPr/>
                </a:tc>
                <a:tc>
                  <a:txBody>
                    <a:bodyPr/>
                    <a:lstStyle/>
                    <a:p>
                      <a:r>
                        <a:rPr lang="en-US" dirty="0"/>
                        <a:t>Improve sampling</a:t>
                      </a:r>
                    </a:p>
                    <a:p>
                      <a:r>
                        <a:rPr lang="en-US" dirty="0"/>
                        <a:t>Change initialization</a:t>
                      </a:r>
                    </a:p>
                    <a:p>
                      <a:r>
                        <a:rPr lang="en-US" dirty="0" err="1"/>
                        <a:t>Reparameterize</a:t>
                      </a:r>
                      <a:r>
                        <a:rPr lang="en-US" dirty="0"/>
                        <a:t> model</a:t>
                      </a:r>
                    </a:p>
                    <a:p>
                      <a:r>
                        <a:rPr lang="en-US" dirty="0"/>
                        <a:t>Simplify model</a:t>
                      </a:r>
                    </a:p>
                    <a:p>
                      <a:r>
                        <a:rPr lang="en-US" dirty="0"/>
                        <a:t>Change priors</a:t>
                      </a:r>
                    </a:p>
                  </a:txBody>
                  <a:tcPr/>
                </a:tc>
                <a:extLst>
                  <a:ext uri="{0D108BD9-81ED-4DB2-BD59-A6C34878D82A}">
                    <a16:rowId xmlns:a16="http://schemas.microsoft.com/office/drawing/2014/main" val="2768281724"/>
                  </a:ext>
                </a:extLst>
              </a:tr>
              <a:tr h="370840">
                <a:tc>
                  <a:txBody>
                    <a:bodyPr/>
                    <a:lstStyle/>
                    <a:p>
                      <a:r>
                        <a:rPr lang="en-US" dirty="0"/>
                        <a:t>Sample posterior predictive</a:t>
                      </a:r>
                      <a:endParaRPr lang="en-IL" dirty="0"/>
                    </a:p>
                  </a:txBody>
                  <a:tcPr/>
                </a:tc>
                <a:tc>
                  <a:txBody>
                    <a:bodyPr/>
                    <a:lstStyle/>
                    <a:p>
                      <a:r>
                        <a:rPr lang="en-US" dirty="0"/>
                        <a:t>Posterior predictive plots</a:t>
                      </a:r>
                    </a:p>
                    <a:p>
                      <a:r>
                        <a:rPr lang="en-US" dirty="0"/>
                        <a:t>Bayesian p values</a:t>
                      </a:r>
                      <a:endParaRPr lang="en-IL" dirty="0"/>
                    </a:p>
                  </a:txBody>
                  <a:tcPr/>
                </a:tc>
                <a:tc>
                  <a:txBody>
                    <a:bodyPr/>
                    <a:lstStyle/>
                    <a:p>
                      <a:r>
                        <a:rPr lang="en-US" dirty="0"/>
                        <a:t>Change model</a:t>
                      </a:r>
                    </a:p>
                  </a:txBody>
                  <a:tcPr/>
                </a:tc>
                <a:extLst>
                  <a:ext uri="{0D108BD9-81ED-4DB2-BD59-A6C34878D82A}">
                    <a16:rowId xmlns:a16="http://schemas.microsoft.com/office/drawing/2014/main" val="2694278950"/>
                  </a:ext>
                </a:extLst>
              </a:tr>
            </a:tbl>
          </a:graphicData>
        </a:graphic>
      </p:graphicFrame>
      <p:sp>
        <p:nvSpPr>
          <p:cNvPr id="4" name="Slide Number Placeholder 3">
            <a:extLst>
              <a:ext uri="{FF2B5EF4-FFF2-40B4-BE49-F238E27FC236}">
                <a16:creationId xmlns:a16="http://schemas.microsoft.com/office/drawing/2014/main" id="{E788AA39-45C5-C0EB-44B1-453909C94798}"/>
              </a:ext>
            </a:extLst>
          </p:cNvPr>
          <p:cNvSpPr>
            <a:spLocks noGrp="1"/>
          </p:cNvSpPr>
          <p:nvPr>
            <p:ph type="sldNum" sz="quarter" idx="12"/>
          </p:nvPr>
        </p:nvSpPr>
        <p:spPr/>
        <p:txBody>
          <a:bodyPr/>
          <a:lstStyle/>
          <a:p>
            <a:fld id="{E0DC7AD3-7C2E-418B-8082-788996B615FB}" type="slidenum">
              <a:rPr lang="en-GB" smtClean="0"/>
              <a:t>35</a:t>
            </a:fld>
            <a:endParaRPr lang="en-GB"/>
          </a:p>
        </p:txBody>
      </p:sp>
    </p:spTree>
    <p:extLst>
      <p:ext uri="{BB962C8B-B14F-4D97-AF65-F5344CB8AC3E}">
        <p14:creationId xmlns:p14="http://schemas.microsoft.com/office/powerpoint/2010/main" val="1029138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A990-8C31-C743-8D0C-CD650A64CA35}"/>
              </a:ext>
            </a:extLst>
          </p:cNvPr>
          <p:cNvSpPr>
            <a:spLocks noGrp="1"/>
          </p:cNvSpPr>
          <p:nvPr>
            <p:ph type="title"/>
          </p:nvPr>
        </p:nvSpPr>
        <p:spPr/>
        <p:txBody>
          <a:bodyPr/>
          <a:lstStyle/>
          <a:p>
            <a:r>
              <a:rPr lang="en-US" dirty="0"/>
              <a:t>The posterior predictive plot</a:t>
            </a:r>
            <a:endParaRPr lang="en-IL" dirty="0"/>
          </a:p>
        </p:txBody>
      </p:sp>
      <p:sp>
        <p:nvSpPr>
          <p:cNvPr id="4" name="Content Placeholder 3">
            <a:extLst>
              <a:ext uri="{FF2B5EF4-FFF2-40B4-BE49-F238E27FC236}">
                <a16:creationId xmlns:a16="http://schemas.microsoft.com/office/drawing/2014/main" id="{F815937B-6554-124B-8AD7-4F29B71FB02E}"/>
              </a:ext>
            </a:extLst>
          </p:cNvPr>
          <p:cNvSpPr>
            <a:spLocks noGrp="1"/>
          </p:cNvSpPr>
          <p:nvPr>
            <p:ph idx="1"/>
          </p:nvPr>
        </p:nvSpPr>
        <p:spPr>
          <a:xfrm>
            <a:off x="838200" y="1825625"/>
            <a:ext cx="5329335" cy="4351338"/>
          </a:xfrm>
        </p:spPr>
        <p:txBody>
          <a:bodyPr/>
          <a:lstStyle/>
          <a:p>
            <a:r>
              <a:rPr lang="en-US" dirty="0"/>
              <a:t>We can go back and do prior predictive checks </a:t>
            </a:r>
          </a:p>
          <a:p>
            <a:pPr lvl="1"/>
            <a:r>
              <a:rPr lang="en-US" dirty="0"/>
              <a:t>Or check the diagnostics</a:t>
            </a:r>
          </a:p>
        </p:txBody>
      </p:sp>
      <p:pic>
        <p:nvPicPr>
          <p:cNvPr id="3" name="Picture 2">
            <a:extLst>
              <a:ext uri="{FF2B5EF4-FFF2-40B4-BE49-F238E27FC236}">
                <a16:creationId xmlns:a16="http://schemas.microsoft.com/office/drawing/2014/main" id="{D839D1C9-B374-0EFE-E302-DDEE1BDBB602}"/>
              </a:ext>
            </a:extLst>
          </p:cNvPr>
          <p:cNvPicPr>
            <a:picLocks noChangeAspect="1"/>
          </p:cNvPicPr>
          <p:nvPr/>
        </p:nvPicPr>
        <p:blipFill>
          <a:blip r:embed="rId2"/>
          <a:stretch>
            <a:fillRect/>
          </a:stretch>
        </p:blipFill>
        <p:spPr>
          <a:xfrm>
            <a:off x="6550090" y="1926573"/>
            <a:ext cx="4405895" cy="4369840"/>
          </a:xfrm>
          <a:prstGeom prst="rect">
            <a:avLst/>
          </a:prstGeom>
        </p:spPr>
      </p:pic>
      <p:sp>
        <p:nvSpPr>
          <p:cNvPr id="5" name="Slide Number Placeholder 4">
            <a:extLst>
              <a:ext uri="{FF2B5EF4-FFF2-40B4-BE49-F238E27FC236}">
                <a16:creationId xmlns:a16="http://schemas.microsoft.com/office/drawing/2014/main" id="{AB51E033-C01C-5B7F-7F50-44A1FEE43F29}"/>
              </a:ext>
            </a:extLst>
          </p:cNvPr>
          <p:cNvSpPr>
            <a:spLocks noGrp="1"/>
          </p:cNvSpPr>
          <p:nvPr>
            <p:ph type="sldNum" sz="quarter" idx="12"/>
          </p:nvPr>
        </p:nvSpPr>
        <p:spPr/>
        <p:txBody>
          <a:bodyPr/>
          <a:lstStyle/>
          <a:p>
            <a:fld id="{E0DC7AD3-7C2E-418B-8082-788996B615FB}" type="slidenum">
              <a:rPr lang="en-GB" smtClean="0"/>
              <a:t>36</a:t>
            </a:fld>
            <a:endParaRPr lang="en-GB"/>
          </a:p>
        </p:txBody>
      </p:sp>
    </p:spTree>
    <p:extLst>
      <p:ext uri="{BB962C8B-B14F-4D97-AF65-F5344CB8AC3E}">
        <p14:creationId xmlns:p14="http://schemas.microsoft.com/office/powerpoint/2010/main" val="168080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74DA-A205-1D17-DDE0-110A93A960F7}"/>
              </a:ext>
            </a:extLst>
          </p:cNvPr>
          <p:cNvSpPr>
            <a:spLocks noGrp="1"/>
          </p:cNvSpPr>
          <p:nvPr>
            <p:ph type="title"/>
          </p:nvPr>
        </p:nvSpPr>
        <p:spPr/>
        <p:txBody>
          <a:bodyPr/>
          <a:lstStyle/>
          <a:p>
            <a:r>
              <a:rPr lang="en-US" dirty="0"/>
              <a:t>The prior predictive plot</a:t>
            </a:r>
            <a:endParaRPr lang="en-IL" dirty="0"/>
          </a:p>
        </p:txBody>
      </p:sp>
      <p:sp>
        <p:nvSpPr>
          <p:cNvPr id="3" name="Content Placeholder 2">
            <a:extLst>
              <a:ext uri="{FF2B5EF4-FFF2-40B4-BE49-F238E27FC236}">
                <a16:creationId xmlns:a16="http://schemas.microsoft.com/office/drawing/2014/main" id="{481AEC36-82C2-929C-E516-7B87E88341AB}"/>
              </a:ext>
            </a:extLst>
          </p:cNvPr>
          <p:cNvSpPr>
            <a:spLocks noGrp="1"/>
          </p:cNvSpPr>
          <p:nvPr>
            <p:ph idx="1"/>
          </p:nvPr>
        </p:nvSpPr>
        <p:spPr>
          <a:xfrm>
            <a:off x="838200" y="1825625"/>
            <a:ext cx="4704184" cy="4351338"/>
          </a:xfrm>
        </p:spPr>
        <p:txBody>
          <a:bodyPr/>
          <a:lstStyle/>
          <a:p>
            <a:r>
              <a:rPr lang="en-US" dirty="0"/>
              <a:t>The issue with negative bike rentals persists in the prior</a:t>
            </a:r>
          </a:p>
          <a:p>
            <a:r>
              <a:rPr lang="en-US" dirty="0"/>
              <a:t>Two possibilities:</a:t>
            </a:r>
          </a:p>
          <a:p>
            <a:pPr lvl="1"/>
            <a:r>
              <a:rPr lang="en-US" dirty="0"/>
              <a:t>Priors too loose</a:t>
            </a:r>
          </a:p>
          <a:p>
            <a:pPr lvl="1"/>
            <a:r>
              <a:rPr lang="en-US" dirty="0"/>
              <a:t>Likelihood wrong</a:t>
            </a:r>
          </a:p>
        </p:txBody>
      </p:sp>
      <p:pic>
        <p:nvPicPr>
          <p:cNvPr id="4" name="Picture 3">
            <a:extLst>
              <a:ext uri="{FF2B5EF4-FFF2-40B4-BE49-F238E27FC236}">
                <a16:creationId xmlns:a16="http://schemas.microsoft.com/office/drawing/2014/main" id="{6F580311-0BE2-7DA2-3C68-5E8D0D5391CA}"/>
              </a:ext>
            </a:extLst>
          </p:cNvPr>
          <p:cNvPicPr>
            <a:picLocks noChangeAspect="1"/>
          </p:cNvPicPr>
          <p:nvPr/>
        </p:nvPicPr>
        <p:blipFill>
          <a:blip r:embed="rId2"/>
          <a:stretch>
            <a:fillRect/>
          </a:stretch>
        </p:blipFill>
        <p:spPr>
          <a:xfrm>
            <a:off x="5822303" y="1639370"/>
            <a:ext cx="5531498" cy="5063576"/>
          </a:xfrm>
          <a:prstGeom prst="rect">
            <a:avLst/>
          </a:prstGeom>
        </p:spPr>
      </p:pic>
      <p:sp>
        <p:nvSpPr>
          <p:cNvPr id="5" name="Slide Number Placeholder 4">
            <a:extLst>
              <a:ext uri="{FF2B5EF4-FFF2-40B4-BE49-F238E27FC236}">
                <a16:creationId xmlns:a16="http://schemas.microsoft.com/office/drawing/2014/main" id="{A2089E18-53B8-2712-0ED7-079B853ED95F}"/>
              </a:ext>
            </a:extLst>
          </p:cNvPr>
          <p:cNvSpPr>
            <a:spLocks noGrp="1"/>
          </p:cNvSpPr>
          <p:nvPr>
            <p:ph type="sldNum" sz="quarter" idx="12"/>
          </p:nvPr>
        </p:nvSpPr>
        <p:spPr/>
        <p:txBody>
          <a:bodyPr/>
          <a:lstStyle/>
          <a:p>
            <a:fld id="{E0DC7AD3-7C2E-418B-8082-788996B615FB}" type="slidenum">
              <a:rPr lang="en-GB" smtClean="0"/>
              <a:t>37</a:t>
            </a:fld>
            <a:endParaRPr lang="en-GB"/>
          </a:p>
        </p:txBody>
      </p:sp>
    </p:spTree>
    <p:extLst>
      <p:ext uri="{BB962C8B-B14F-4D97-AF65-F5344CB8AC3E}">
        <p14:creationId xmlns:p14="http://schemas.microsoft.com/office/powerpoint/2010/main" val="531626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8DED-3269-F06A-6862-E2FA978CB9C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B7F4289-A5D8-2ADC-7570-B69C5EC668D9}"/>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9F998436-78F7-5974-7E94-385F12459291}"/>
              </a:ext>
            </a:extLst>
          </p:cNvPr>
          <p:cNvSpPr>
            <a:spLocks noGrp="1"/>
          </p:cNvSpPr>
          <p:nvPr>
            <p:ph type="body" idx="1"/>
          </p:nvPr>
        </p:nvSpPr>
        <p:spPr/>
        <p:txBody>
          <a:bodyPr>
            <a:normAutofit fontScale="92500"/>
          </a:bodyPr>
          <a:lstStyle/>
          <a:p>
            <a:pPr algn="ctr"/>
            <a:r>
              <a:rPr lang="en-US" sz="7200" dirty="0"/>
              <a:t>6F Generalized Linear Models</a:t>
            </a:r>
            <a:endParaRPr lang="en-IL" sz="7200" dirty="0"/>
          </a:p>
        </p:txBody>
      </p:sp>
      <p:sp>
        <p:nvSpPr>
          <p:cNvPr id="5" name="Slide Number Placeholder 4">
            <a:extLst>
              <a:ext uri="{FF2B5EF4-FFF2-40B4-BE49-F238E27FC236}">
                <a16:creationId xmlns:a16="http://schemas.microsoft.com/office/drawing/2014/main" id="{26B0BEE2-9032-DE42-6E44-8F0C77D80600}"/>
              </a:ext>
            </a:extLst>
          </p:cNvPr>
          <p:cNvSpPr>
            <a:spLocks noGrp="1"/>
          </p:cNvSpPr>
          <p:nvPr>
            <p:ph type="sldNum" sz="quarter" idx="12"/>
          </p:nvPr>
        </p:nvSpPr>
        <p:spPr/>
        <p:txBody>
          <a:bodyPr/>
          <a:lstStyle/>
          <a:p>
            <a:pPr>
              <a:defRPr/>
            </a:pPr>
            <a:fld id="{3469EAC8-EFAD-49DA-A425-6225312A328A}" type="slidenum">
              <a:rPr lang="he-IL" altLang="en-US" smtClean="0"/>
              <a:pPr>
                <a:defRPr/>
              </a:pPr>
              <a:t>38</a:t>
            </a:fld>
            <a:r>
              <a:rPr lang="en-US" altLang="en-US"/>
              <a:t> /  72</a:t>
            </a:r>
          </a:p>
        </p:txBody>
      </p:sp>
    </p:spTree>
    <p:extLst>
      <p:ext uri="{BB962C8B-B14F-4D97-AF65-F5344CB8AC3E}">
        <p14:creationId xmlns:p14="http://schemas.microsoft.com/office/powerpoint/2010/main" val="3446483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F712-CAA6-BF28-F2DD-26316D862357}"/>
              </a:ext>
            </a:extLst>
          </p:cNvPr>
          <p:cNvSpPr>
            <a:spLocks noGrp="1"/>
          </p:cNvSpPr>
          <p:nvPr>
            <p:ph type="title"/>
          </p:nvPr>
        </p:nvSpPr>
        <p:spPr/>
        <p:txBody>
          <a:bodyPr/>
          <a:lstStyle/>
          <a:p>
            <a:r>
              <a:rPr lang="en-US" dirty="0"/>
              <a:t>Beyond the normal distribution: </a:t>
            </a:r>
            <a:br>
              <a:rPr lang="en-US" dirty="0"/>
            </a:br>
            <a:r>
              <a:rPr lang="en-US" dirty="0"/>
              <a:t>Generalized Linear Models</a:t>
            </a:r>
            <a:endParaRPr lang="he-IL" dirty="0"/>
          </a:p>
        </p:txBody>
      </p:sp>
      <p:sp>
        <p:nvSpPr>
          <p:cNvPr id="4" name="Text Placeholder 3">
            <a:extLst>
              <a:ext uri="{FF2B5EF4-FFF2-40B4-BE49-F238E27FC236}">
                <a16:creationId xmlns:a16="http://schemas.microsoft.com/office/drawing/2014/main" id="{17DA22E4-87E5-E1CE-1B62-464624A699AE}"/>
              </a:ext>
            </a:extLst>
          </p:cNvPr>
          <p:cNvSpPr>
            <a:spLocks noGrp="1"/>
          </p:cNvSpPr>
          <p:nvPr>
            <p:ph type="body" idx="1"/>
          </p:nvPr>
        </p:nvSpPr>
        <p:spPr/>
        <p:txBody>
          <a:bodyPr/>
          <a:lstStyle/>
          <a:p>
            <a:r>
              <a:rPr lang="en-US" dirty="0"/>
              <a:t>Normal Model</a:t>
            </a:r>
            <a:endParaRPr lang="he-IL" dirty="0"/>
          </a:p>
        </p:txBody>
      </p:sp>
      <p:sp>
        <p:nvSpPr>
          <p:cNvPr id="5" name="Content Placeholder 4">
            <a:extLst>
              <a:ext uri="{FF2B5EF4-FFF2-40B4-BE49-F238E27FC236}">
                <a16:creationId xmlns:a16="http://schemas.microsoft.com/office/drawing/2014/main" id="{61DE9BF0-25B6-C2AF-242A-2584208A7E11}"/>
              </a:ext>
            </a:extLst>
          </p:cNvPr>
          <p:cNvSpPr>
            <a:spLocks noGrp="1"/>
          </p:cNvSpPr>
          <p:nvPr>
            <p:ph sz="half" idx="2"/>
          </p:nvPr>
        </p:nvSpPr>
        <p:spPr>
          <a:xfrm>
            <a:off x="839788" y="2505075"/>
            <a:ext cx="5157787" cy="1656108"/>
          </a:xfrm>
        </p:spPr>
        <p:txBody>
          <a:bodyPr/>
          <a:lstStyle/>
          <a:p>
            <a:r>
              <a:rPr lang="en-US" dirty="0"/>
              <a:t>Gaussian likelihood</a:t>
            </a:r>
          </a:p>
          <a:p>
            <a:r>
              <a:rPr lang="en-US" dirty="0"/>
              <a:t>Linear prediction used directly</a:t>
            </a:r>
            <a:endParaRPr lang="he-IL" dirty="0"/>
          </a:p>
        </p:txBody>
      </p:sp>
      <p:sp>
        <p:nvSpPr>
          <p:cNvPr id="6" name="Text Placeholder 5">
            <a:extLst>
              <a:ext uri="{FF2B5EF4-FFF2-40B4-BE49-F238E27FC236}">
                <a16:creationId xmlns:a16="http://schemas.microsoft.com/office/drawing/2014/main" id="{AB0100CB-6BE5-2EE3-1103-2ADF7F828A4A}"/>
              </a:ext>
            </a:extLst>
          </p:cNvPr>
          <p:cNvSpPr>
            <a:spLocks noGrp="1"/>
          </p:cNvSpPr>
          <p:nvPr>
            <p:ph type="body" sz="quarter" idx="3"/>
          </p:nvPr>
        </p:nvSpPr>
        <p:spPr/>
        <p:txBody>
          <a:bodyPr/>
          <a:lstStyle/>
          <a:p>
            <a:r>
              <a:rPr lang="en-US" dirty="0"/>
              <a:t>Generalized Linear Model</a:t>
            </a:r>
            <a:endParaRPr lang="he-IL" dirty="0"/>
          </a:p>
        </p:txBody>
      </p:sp>
      <p:sp>
        <p:nvSpPr>
          <p:cNvPr id="7" name="Content Placeholder 6">
            <a:extLst>
              <a:ext uri="{FF2B5EF4-FFF2-40B4-BE49-F238E27FC236}">
                <a16:creationId xmlns:a16="http://schemas.microsoft.com/office/drawing/2014/main" id="{43B7BA00-B0A7-11B5-D8BA-821235706DBC}"/>
              </a:ext>
            </a:extLst>
          </p:cNvPr>
          <p:cNvSpPr>
            <a:spLocks noGrp="1"/>
          </p:cNvSpPr>
          <p:nvPr>
            <p:ph sz="quarter" idx="4"/>
          </p:nvPr>
        </p:nvSpPr>
        <p:spPr>
          <a:xfrm>
            <a:off x="6172200" y="2505075"/>
            <a:ext cx="5183188" cy="1192282"/>
          </a:xfrm>
        </p:spPr>
        <p:txBody>
          <a:bodyPr/>
          <a:lstStyle/>
          <a:p>
            <a:r>
              <a:rPr lang="en-US" dirty="0"/>
              <a:t>Parameterized likelihood</a:t>
            </a:r>
          </a:p>
          <a:p>
            <a:r>
              <a:rPr lang="en-US" dirty="0"/>
              <a:t>Linear prediction transformed</a:t>
            </a:r>
            <a:endParaRPr lang="he-IL" dirty="0"/>
          </a:p>
        </p:txBody>
      </p:sp>
      <p:graphicFrame>
        <p:nvGraphicFramePr>
          <p:cNvPr id="8" name="Object 7">
            <a:extLst>
              <a:ext uri="{FF2B5EF4-FFF2-40B4-BE49-F238E27FC236}">
                <a16:creationId xmlns:a16="http://schemas.microsoft.com/office/drawing/2014/main" id="{30D30A9F-F44B-772B-0A4D-ABB1D247B69F}"/>
              </a:ext>
            </a:extLst>
          </p:cNvPr>
          <p:cNvGraphicFramePr>
            <a:graphicFrameLocks noChangeAspect="1"/>
          </p:cNvGraphicFramePr>
          <p:nvPr>
            <p:extLst>
              <p:ext uri="{D42A27DB-BD31-4B8C-83A1-F6EECF244321}">
                <p14:modId xmlns:p14="http://schemas.microsoft.com/office/powerpoint/2010/main" val="1470344392"/>
              </p:ext>
            </p:extLst>
          </p:nvPr>
        </p:nvGraphicFramePr>
        <p:xfrm>
          <a:off x="1006475" y="3644900"/>
          <a:ext cx="3063875" cy="2901950"/>
        </p:xfrm>
        <a:graphic>
          <a:graphicData uri="http://schemas.openxmlformats.org/presentationml/2006/ole">
            <mc:AlternateContent xmlns:mc="http://schemas.openxmlformats.org/markup-compatibility/2006">
              <mc:Choice xmlns:v="urn:schemas-microsoft-com:vml" Requires="v">
                <p:oleObj name="Equation" r:id="rId2" imgW="1447560" imgH="1371600" progId="Equation.DSMT4">
                  <p:embed/>
                </p:oleObj>
              </mc:Choice>
              <mc:Fallback>
                <p:oleObj name="Equation" r:id="rId2" imgW="1447560" imgH="1371600" progId="Equation.DSMT4">
                  <p:embed/>
                  <p:pic>
                    <p:nvPicPr>
                      <p:cNvPr id="8" name="Object 7">
                        <a:extLst>
                          <a:ext uri="{FF2B5EF4-FFF2-40B4-BE49-F238E27FC236}">
                            <a16:creationId xmlns:a16="http://schemas.microsoft.com/office/drawing/2014/main" id="{30D30A9F-F44B-772B-0A4D-ABB1D247B69F}"/>
                          </a:ext>
                        </a:extLst>
                      </p:cNvPr>
                      <p:cNvPicPr/>
                      <p:nvPr/>
                    </p:nvPicPr>
                    <p:blipFill>
                      <a:blip r:embed="rId3"/>
                      <a:stretch>
                        <a:fillRect/>
                      </a:stretch>
                    </p:blipFill>
                    <p:spPr>
                      <a:xfrm>
                        <a:off x="1006475" y="3644900"/>
                        <a:ext cx="3063875" cy="290195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D3D2DC8-8C96-07D9-C212-7AD90F901D16}"/>
              </a:ext>
            </a:extLst>
          </p:cNvPr>
          <p:cNvGraphicFramePr>
            <a:graphicFrameLocks noChangeAspect="1"/>
          </p:cNvGraphicFramePr>
          <p:nvPr>
            <p:extLst>
              <p:ext uri="{D42A27DB-BD31-4B8C-83A1-F6EECF244321}">
                <p14:modId xmlns:p14="http://schemas.microsoft.com/office/powerpoint/2010/main" val="762466961"/>
              </p:ext>
            </p:extLst>
          </p:nvPr>
        </p:nvGraphicFramePr>
        <p:xfrm>
          <a:off x="6553200" y="3742217"/>
          <a:ext cx="2863850" cy="2730500"/>
        </p:xfrm>
        <a:graphic>
          <a:graphicData uri="http://schemas.openxmlformats.org/presentationml/2006/ole">
            <mc:AlternateContent xmlns:mc="http://schemas.openxmlformats.org/markup-compatibility/2006">
              <mc:Choice xmlns:v="urn:schemas-microsoft-com:vml" Requires="v">
                <p:oleObj name="Equation" r:id="rId4" imgW="1333440" imgH="1269720" progId="Equation.DSMT4">
                  <p:embed/>
                </p:oleObj>
              </mc:Choice>
              <mc:Fallback>
                <p:oleObj name="Equation" r:id="rId4" imgW="1333440" imgH="1269720" progId="Equation.DSMT4">
                  <p:embed/>
                  <p:pic>
                    <p:nvPicPr>
                      <p:cNvPr id="9" name="Object 8">
                        <a:extLst>
                          <a:ext uri="{FF2B5EF4-FFF2-40B4-BE49-F238E27FC236}">
                            <a16:creationId xmlns:a16="http://schemas.microsoft.com/office/drawing/2014/main" id="{2D3D2DC8-8C96-07D9-C212-7AD90F901D16}"/>
                          </a:ext>
                        </a:extLst>
                      </p:cNvPr>
                      <p:cNvPicPr/>
                      <p:nvPr/>
                    </p:nvPicPr>
                    <p:blipFill>
                      <a:blip r:embed="rId5"/>
                      <a:stretch>
                        <a:fillRect/>
                      </a:stretch>
                    </p:blipFill>
                    <p:spPr>
                      <a:xfrm>
                        <a:off x="6553200" y="3742217"/>
                        <a:ext cx="2863850" cy="2730500"/>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1B20568F-027C-D895-79CC-7C2263A3BAE9}"/>
              </a:ext>
            </a:extLst>
          </p:cNvPr>
          <p:cNvSpPr>
            <a:spLocks noGrp="1"/>
          </p:cNvSpPr>
          <p:nvPr>
            <p:ph type="sldNum" sz="quarter" idx="12"/>
          </p:nvPr>
        </p:nvSpPr>
        <p:spPr/>
        <p:txBody>
          <a:bodyPr/>
          <a:lstStyle/>
          <a:p>
            <a:fld id="{E0DC7AD3-7C2E-418B-8082-788996B615FB}" type="slidenum">
              <a:rPr lang="en-GB" smtClean="0"/>
              <a:t>39</a:t>
            </a:fld>
            <a:endParaRPr lang="en-GB"/>
          </a:p>
        </p:txBody>
      </p:sp>
    </p:spTree>
    <p:extLst>
      <p:ext uri="{BB962C8B-B14F-4D97-AF65-F5344CB8AC3E}">
        <p14:creationId xmlns:p14="http://schemas.microsoft.com/office/powerpoint/2010/main" val="343081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870B0-ECC8-45AE-D4E3-676E55C85E2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8F5C1D7-29ED-5239-D5EF-25540F0EAF04}"/>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3F8DF6AA-C04D-BBD6-5DAD-76574ED319AD}"/>
              </a:ext>
            </a:extLst>
          </p:cNvPr>
          <p:cNvSpPr>
            <a:spLocks noGrp="1"/>
          </p:cNvSpPr>
          <p:nvPr>
            <p:ph type="body" idx="1"/>
          </p:nvPr>
        </p:nvSpPr>
        <p:spPr/>
        <p:txBody>
          <a:bodyPr>
            <a:normAutofit/>
          </a:bodyPr>
          <a:lstStyle/>
          <a:p>
            <a:pPr algn="ctr"/>
            <a:r>
              <a:rPr lang="en-US" sz="7200" dirty="0"/>
              <a:t>6B Bivariate data</a:t>
            </a:r>
            <a:endParaRPr lang="en-IL" sz="7200" dirty="0"/>
          </a:p>
        </p:txBody>
      </p:sp>
      <p:sp>
        <p:nvSpPr>
          <p:cNvPr id="5" name="Slide Number Placeholder 4">
            <a:extLst>
              <a:ext uri="{FF2B5EF4-FFF2-40B4-BE49-F238E27FC236}">
                <a16:creationId xmlns:a16="http://schemas.microsoft.com/office/drawing/2014/main" id="{FD297E67-480D-416E-8B4F-E8896A45DEAC}"/>
              </a:ext>
            </a:extLst>
          </p:cNvPr>
          <p:cNvSpPr>
            <a:spLocks noGrp="1"/>
          </p:cNvSpPr>
          <p:nvPr>
            <p:ph type="sldNum" sz="quarter" idx="12"/>
          </p:nvPr>
        </p:nvSpPr>
        <p:spPr/>
        <p:txBody>
          <a:bodyPr/>
          <a:lstStyle/>
          <a:p>
            <a:pPr>
              <a:defRPr/>
            </a:pPr>
            <a:fld id="{3469EAC8-EFAD-49DA-A425-6225312A328A}" type="slidenum">
              <a:rPr lang="he-IL" altLang="en-US" smtClean="0"/>
              <a:pPr>
                <a:defRPr/>
              </a:pPr>
              <a:t>4</a:t>
            </a:fld>
            <a:r>
              <a:rPr lang="en-US" altLang="en-US"/>
              <a:t> /  72</a:t>
            </a:r>
          </a:p>
        </p:txBody>
      </p:sp>
    </p:spTree>
    <p:extLst>
      <p:ext uri="{BB962C8B-B14F-4D97-AF65-F5344CB8AC3E}">
        <p14:creationId xmlns:p14="http://schemas.microsoft.com/office/powerpoint/2010/main" val="2529673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63268-5FFD-82E8-0F92-A20CE81A4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C6C2D-07D0-AE3F-0C79-050390766781}"/>
              </a:ext>
            </a:extLst>
          </p:cNvPr>
          <p:cNvSpPr>
            <a:spLocks noGrp="1"/>
          </p:cNvSpPr>
          <p:nvPr>
            <p:ph type="title"/>
          </p:nvPr>
        </p:nvSpPr>
        <p:spPr/>
        <p:txBody>
          <a:bodyPr/>
          <a:lstStyle/>
          <a:p>
            <a:r>
              <a:rPr lang="en-US" dirty="0"/>
              <a:t>Generalized Linear Model for bike data</a:t>
            </a:r>
            <a:endParaRPr lang="he-IL" dirty="0"/>
          </a:p>
        </p:txBody>
      </p:sp>
      <p:sp>
        <p:nvSpPr>
          <p:cNvPr id="4" name="Text Placeholder 3">
            <a:extLst>
              <a:ext uri="{FF2B5EF4-FFF2-40B4-BE49-F238E27FC236}">
                <a16:creationId xmlns:a16="http://schemas.microsoft.com/office/drawing/2014/main" id="{89275241-76D3-6052-98A1-B01296043897}"/>
              </a:ext>
            </a:extLst>
          </p:cNvPr>
          <p:cNvSpPr>
            <a:spLocks noGrp="1"/>
          </p:cNvSpPr>
          <p:nvPr>
            <p:ph type="body" idx="1"/>
          </p:nvPr>
        </p:nvSpPr>
        <p:spPr/>
        <p:txBody>
          <a:bodyPr/>
          <a:lstStyle/>
          <a:p>
            <a:r>
              <a:rPr lang="en-US" dirty="0"/>
              <a:t>Normal Model</a:t>
            </a:r>
            <a:endParaRPr lang="he-IL" dirty="0"/>
          </a:p>
        </p:txBody>
      </p:sp>
      <p:sp>
        <p:nvSpPr>
          <p:cNvPr id="5" name="Content Placeholder 4">
            <a:extLst>
              <a:ext uri="{FF2B5EF4-FFF2-40B4-BE49-F238E27FC236}">
                <a16:creationId xmlns:a16="http://schemas.microsoft.com/office/drawing/2014/main" id="{0E8660EB-8381-856D-100D-EA650CB8B37E}"/>
              </a:ext>
            </a:extLst>
          </p:cNvPr>
          <p:cNvSpPr>
            <a:spLocks noGrp="1"/>
          </p:cNvSpPr>
          <p:nvPr>
            <p:ph sz="half" idx="2"/>
          </p:nvPr>
        </p:nvSpPr>
        <p:spPr>
          <a:xfrm>
            <a:off x="839788" y="2505075"/>
            <a:ext cx="5157787" cy="1656108"/>
          </a:xfrm>
        </p:spPr>
        <p:txBody>
          <a:bodyPr/>
          <a:lstStyle/>
          <a:p>
            <a:r>
              <a:rPr lang="en-US" dirty="0"/>
              <a:t>Gaussian likelihood</a:t>
            </a:r>
          </a:p>
          <a:p>
            <a:r>
              <a:rPr lang="en-US" dirty="0"/>
              <a:t>Linear prediction used directly</a:t>
            </a:r>
            <a:endParaRPr lang="he-IL" dirty="0"/>
          </a:p>
        </p:txBody>
      </p:sp>
      <p:sp>
        <p:nvSpPr>
          <p:cNvPr id="6" name="Text Placeholder 5">
            <a:extLst>
              <a:ext uri="{FF2B5EF4-FFF2-40B4-BE49-F238E27FC236}">
                <a16:creationId xmlns:a16="http://schemas.microsoft.com/office/drawing/2014/main" id="{768D2165-8478-76B4-70B5-5F175DDBE05F}"/>
              </a:ext>
            </a:extLst>
          </p:cNvPr>
          <p:cNvSpPr>
            <a:spLocks noGrp="1"/>
          </p:cNvSpPr>
          <p:nvPr>
            <p:ph type="body" sz="quarter" idx="3"/>
          </p:nvPr>
        </p:nvSpPr>
        <p:spPr/>
        <p:txBody>
          <a:bodyPr/>
          <a:lstStyle/>
          <a:p>
            <a:r>
              <a:rPr lang="en-US" dirty="0"/>
              <a:t>Negative Binomial Model</a:t>
            </a:r>
            <a:endParaRPr lang="he-IL" dirty="0"/>
          </a:p>
        </p:txBody>
      </p:sp>
      <p:sp>
        <p:nvSpPr>
          <p:cNvPr id="7" name="Content Placeholder 6">
            <a:extLst>
              <a:ext uri="{FF2B5EF4-FFF2-40B4-BE49-F238E27FC236}">
                <a16:creationId xmlns:a16="http://schemas.microsoft.com/office/drawing/2014/main" id="{3F316E3F-03B5-0F2F-140B-EA50849BE500}"/>
              </a:ext>
            </a:extLst>
          </p:cNvPr>
          <p:cNvSpPr>
            <a:spLocks noGrp="1"/>
          </p:cNvSpPr>
          <p:nvPr>
            <p:ph sz="quarter" idx="4"/>
          </p:nvPr>
        </p:nvSpPr>
        <p:spPr>
          <a:xfrm>
            <a:off x="6172200" y="2505075"/>
            <a:ext cx="5183188" cy="1192282"/>
          </a:xfrm>
        </p:spPr>
        <p:txBody>
          <a:bodyPr/>
          <a:lstStyle/>
          <a:p>
            <a:r>
              <a:rPr lang="en-US" dirty="0"/>
              <a:t>Negative binomial likelihood</a:t>
            </a:r>
          </a:p>
          <a:p>
            <a:r>
              <a:rPr lang="en-US" dirty="0"/>
              <a:t>Exponential link</a:t>
            </a:r>
            <a:endParaRPr lang="he-IL" dirty="0"/>
          </a:p>
        </p:txBody>
      </p:sp>
      <p:graphicFrame>
        <p:nvGraphicFramePr>
          <p:cNvPr id="8" name="Object 7">
            <a:extLst>
              <a:ext uri="{FF2B5EF4-FFF2-40B4-BE49-F238E27FC236}">
                <a16:creationId xmlns:a16="http://schemas.microsoft.com/office/drawing/2014/main" id="{CB160A19-D713-0844-6573-A10914FC912C}"/>
              </a:ext>
            </a:extLst>
          </p:cNvPr>
          <p:cNvGraphicFramePr>
            <a:graphicFrameLocks noChangeAspect="1"/>
          </p:cNvGraphicFramePr>
          <p:nvPr/>
        </p:nvGraphicFramePr>
        <p:xfrm>
          <a:off x="1006475" y="3644900"/>
          <a:ext cx="3063875" cy="2901950"/>
        </p:xfrm>
        <a:graphic>
          <a:graphicData uri="http://schemas.openxmlformats.org/presentationml/2006/ole">
            <mc:AlternateContent xmlns:mc="http://schemas.openxmlformats.org/markup-compatibility/2006">
              <mc:Choice xmlns:v="urn:schemas-microsoft-com:vml" Requires="v">
                <p:oleObj name="Equation" r:id="rId2" imgW="1447560" imgH="1371600" progId="Equation.DSMT4">
                  <p:embed/>
                </p:oleObj>
              </mc:Choice>
              <mc:Fallback>
                <p:oleObj name="Equation" r:id="rId2" imgW="1447560" imgH="1371600" progId="Equation.DSMT4">
                  <p:embed/>
                  <p:pic>
                    <p:nvPicPr>
                      <p:cNvPr id="8" name="Object 7">
                        <a:extLst>
                          <a:ext uri="{FF2B5EF4-FFF2-40B4-BE49-F238E27FC236}">
                            <a16:creationId xmlns:a16="http://schemas.microsoft.com/office/drawing/2014/main" id="{CB160A19-D713-0844-6573-A10914FC912C}"/>
                          </a:ext>
                        </a:extLst>
                      </p:cNvPr>
                      <p:cNvPicPr/>
                      <p:nvPr/>
                    </p:nvPicPr>
                    <p:blipFill>
                      <a:blip r:embed="rId3"/>
                      <a:stretch>
                        <a:fillRect/>
                      </a:stretch>
                    </p:blipFill>
                    <p:spPr>
                      <a:xfrm>
                        <a:off x="1006475" y="3644900"/>
                        <a:ext cx="3063875" cy="29019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25772EB4-073A-C378-BCEE-5262772E27A4}"/>
              </a:ext>
            </a:extLst>
          </p:cNvPr>
          <p:cNvGraphicFramePr>
            <a:graphicFrameLocks noChangeAspect="1"/>
          </p:cNvGraphicFramePr>
          <p:nvPr>
            <p:extLst>
              <p:ext uri="{D42A27DB-BD31-4B8C-83A1-F6EECF244321}">
                <p14:modId xmlns:p14="http://schemas.microsoft.com/office/powerpoint/2010/main" val="2565567080"/>
              </p:ext>
            </p:extLst>
          </p:nvPr>
        </p:nvGraphicFramePr>
        <p:xfrm>
          <a:off x="6550948" y="3697357"/>
          <a:ext cx="2916237" cy="2728913"/>
        </p:xfrm>
        <a:graphic>
          <a:graphicData uri="http://schemas.openxmlformats.org/presentationml/2006/ole">
            <mc:AlternateContent xmlns:mc="http://schemas.openxmlformats.org/markup-compatibility/2006">
              <mc:Choice xmlns:v="urn:schemas-microsoft-com:vml" Requires="v">
                <p:oleObj name="Equation" r:id="rId4" imgW="2916938" imgH="2729618" progId="Equation.DSMT4">
                  <p:embed/>
                </p:oleObj>
              </mc:Choice>
              <mc:Fallback>
                <p:oleObj name="Equation" r:id="rId4" imgW="2916938" imgH="2729618" progId="Equation.DSMT4">
                  <p:embed/>
                  <p:pic>
                    <p:nvPicPr>
                      <p:cNvPr id="3" name="Object 2">
                        <a:extLst>
                          <a:ext uri="{FF2B5EF4-FFF2-40B4-BE49-F238E27FC236}">
                            <a16:creationId xmlns:a16="http://schemas.microsoft.com/office/drawing/2014/main" id="{25772EB4-073A-C378-BCEE-5262772E27A4}"/>
                          </a:ext>
                        </a:extLst>
                      </p:cNvPr>
                      <p:cNvPicPr/>
                      <p:nvPr/>
                    </p:nvPicPr>
                    <p:blipFill>
                      <a:blip r:embed="rId5"/>
                      <a:stretch>
                        <a:fillRect/>
                      </a:stretch>
                    </p:blipFill>
                    <p:spPr>
                      <a:xfrm>
                        <a:off x="6550948" y="3697357"/>
                        <a:ext cx="2916237" cy="2728913"/>
                      </a:xfrm>
                      <a:prstGeom prst="rect">
                        <a:avLst/>
                      </a:prstGeom>
                    </p:spPr>
                  </p:pic>
                </p:oleObj>
              </mc:Fallback>
            </mc:AlternateContent>
          </a:graphicData>
        </a:graphic>
      </p:graphicFrame>
      <p:sp>
        <p:nvSpPr>
          <p:cNvPr id="9" name="Slide Number Placeholder 8">
            <a:extLst>
              <a:ext uri="{FF2B5EF4-FFF2-40B4-BE49-F238E27FC236}">
                <a16:creationId xmlns:a16="http://schemas.microsoft.com/office/drawing/2014/main" id="{21FAC234-35B5-0979-DEDC-9B97431C0D88}"/>
              </a:ext>
            </a:extLst>
          </p:cNvPr>
          <p:cNvSpPr>
            <a:spLocks noGrp="1"/>
          </p:cNvSpPr>
          <p:nvPr>
            <p:ph type="sldNum" sz="quarter" idx="12"/>
          </p:nvPr>
        </p:nvSpPr>
        <p:spPr/>
        <p:txBody>
          <a:bodyPr/>
          <a:lstStyle/>
          <a:p>
            <a:fld id="{E0DC7AD3-7C2E-418B-8082-788996B615FB}" type="slidenum">
              <a:rPr lang="en-GB" smtClean="0"/>
              <a:t>40</a:t>
            </a:fld>
            <a:endParaRPr lang="en-GB"/>
          </a:p>
        </p:txBody>
      </p:sp>
    </p:spTree>
    <p:extLst>
      <p:ext uri="{BB962C8B-B14F-4D97-AF65-F5344CB8AC3E}">
        <p14:creationId xmlns:p14="http://schemas.microsoft.com/office/powerpoint/2010/main" val="1878271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BFBA65-19DA-852C-5E61-B54041B84CB4}"/>
              </a:ext>
            </a:extLst>
          </p:cNvPr>
          <p:cNvSpPr>
            <a:spLocks noGrp="1"/>
          </p:cNvSpPr>
          <p:nvPr>
            <p:ph type="title"/>
          </p:nvPr>
        </p:nvSpPr>
        <p:spPr/>
        <p:txBody>
          <a:bodyPr>
            <a:normAutofit/>
          </a:bodyPr>
          <a:lstStyle/>
          <a:p>
            <a:r>
              <a:rPr lang="en-US" sz="3600" dirty="0"/>
              <a:t>The Poisson and the negative binomial distributions</a:t>
            </a:r>
            <a:endParaRPr lang="he-IL" sz="3600" dirty="0"/>
          </a:p>
        </p:txBody>
      </p:sp>
      <p:sp>
        <p:nvSpPr>
          <p:cNvPr id="8" name="Content Placeholder 7">
            <a:extLst>
              <a:ext uri="{FF2B5EF4-FFF2-40B4-BE49-F238E27FC236}">
                <a16:creationId xmlns:a16="http://schemas.microsoft.com/office/drawing/2014/main" id="{51ACC925-86E0-084B-5537-3A5B1BA61C7C}"/>
              </a:ext>
            </a:extLst>
          </p:cNvPr>
          <p:cNvSpPr>
            <a:spLocks noGrp="1"/>
          </p:cNvSpPr>
          <p:nvPr>
            <p:ph idx="1"/>
          </p:nvPr>
        </p:nvSpPr>
        <p:spPr>
          <a:xfrm>
            <a:off x="838200" y="1825625"/>
            <a:ext cx="10515600" cy="751923"/>
          </a:xfrm>
        </p:spPr>
        <p:txBody>
          <a:bodyPr>
            <a:normAutofit fontScale="85000" lnSpcReduction="20000"/>
          </a:bodyPr>
          <a:lstStyle/>
          <a:p>
            <a:r>
              <a:rPr lang="en-US" dirty="0"/>
              <a:t>Both used for count data</a:t>
            </a:r>
          </a:p>
          <a:p>
            <a:r>
              <a:rPr lang="en-US" dirty="0"/>
              <a:t>Poisson distribution has only one parameter</a:t>
            </a:r>
            <a:endParaRPr lang="he-IL" dirty="0"/>
          </a:p>
        </p:txBody>
      </p:sp>
      <p:pic>
        <p:nvPicPr>
          <p:cNvPr id="9" name="Picture 8">
            <a:extLst>
              <a:ext uri="{FF2B5EF4-FFF2-40B4-BE49-F238E27FC236}">
                <a16:creationId xmlns:a16="http://schemas.microsoft.com/office/drawing/2014/main" id="{33F1C3EC-E3F1-C41B-6529-56B1C264700F}"/>
              </a:ext>
            </a:extLst>
          </p:cNvPr>
          <p:cNvPicPr>
            <a:picLocks noChangeAspect="1"/>
          </p:cNvPicPr>
          <p:nvPr/>
        </p:nvPicPr>
        <p:blipFill>
          <a:blip r:embed="rId2"/>
          <a:stretch>
            <a:fillRect/>
          </a:stretch>
        </p:blipFill>
        <p:spPr>
          <a:xfrm>
            <a:off x="6343225" y="3205153"/>
            <a:ext cx="5672745" cy="2635907"/>
          </a:xfrm>
          <a:prstGeom prst="rect">
            <a:avLst/>
          </a:prstGeom>
        </p:spPr>
      </p:pic>
      <p:pic>
        <p:nvPicPr>
          <p:cNvPr id="10" name="Picture 9">
            <a:extLst>
              <a:ext uri="{FF2B5EF4-FFF2-40B4-BE49-F238E27FC236}">
                <a16:creationId xmlns:a16="http://schemas.microsoft.com/office/drawing/2014/main" id="{F9E149AB-2D32-1A9C-6CF6-49AA421F37E4}"/>
              </a:ext>
            </a:extLst>
          </p:cNvPr>
          <p:cNvPicPr>
            <a:picLocks noChangeAspect="1"/>
          </p:cNvPicPr>
          <p:nvPr/>
        </p:nvPicPr>
        <p:blipFill>
          <a:blip r:embed="rId3"/>
          <a:stretch>
            <a:fillRect/>
          </a:stretch>
        </p:blipFill>
        <p:spPr>
          <a:xfrm>
            <a:off x="866775" y="3206663"/>
            <a:ext cx="4683215" cy="2635908"/>
          </a:xfrm>
          <a:prstGeom prst="rect">
            <a:avLst/>
          </a:prstGeom>
        </p:spPr>
      </p:pic>
      <p:sp>
        <p:nvSpPr>
          <p:cNvPr id="2" name="Slide Number Placeholder 1">
            <a:extLst>
              <a:ext uri="{FF2B5EF4-FFF2-40B4-BE49-F238E27FC236}">
                <a16:creationId xmlns:a16="http://schemas.microsoft.com/office/drawing/2014/main" id="{96B0FB3A-028F-6F0C-C6FF-EFED8C13D9B6}"/>
              </a:ext>
            </a:extLst>
          </p:cNvPr>
          <p:cNvSpPr>
            <a:spLocks noGrp="1"/>
          </p:cNvSpPr>
          <p:nvPr>
            <p:ph type="sldNum" sz="quarter" idx="12"/>
          </p:nvPr>
        </p:nvSpPr>
        <p:spPr/>
        <p:txBody>
          <a:bodyPr/>
          <a:lstStyle/>
          <a:p>
            <a:fld id="{E0DC7AD3-7C2E-418B-8082-788996B615FB}" type="slidenum">
              <a:rPr lang="en-GB" smtClean="0"/>
              <a:t>41</a:t>
            </a:fld>
            <a:endParaRPr lang="en-GB"/>
          </a:p>
        </p:txBody>
      </p:sp>
    </p:spTree>
    <p:extLst>
      <p:ext uri="{BB962C8B-B14F-4D97-AF65-F5344CB8AC3E}">
        <p14:creationId xmlns:p14="http://schemas.microsoft.com/office/powerpoint/2010/main" val="481713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A0B0BF-563E-0175-A1E9-3B214303ED06}"/>
              </a:ext>
            </a:extLst>
          </p:cNvPr>
          <p:cNvSpPr>
            <a:spLocks noGrp="1"/>
          </p:cNvSpPr>
          <p:nvPr>
            <p:ph type="title"/>
          </p:nvPr>
        </p:nvSpPr>
        <p:spPr/>
        <p:txBody>
          <a:bodyPr/>
          <a:lstStyle/>
          <a:p>
            <a:r>
              <a:rPr lang="en-US" dirty="0"/>
              <a:t>Building a GLM table</a:t>
            </a:r>
            <a:endParaRPr lang="he-IL" dirty="0"/>
          </a:p>
        </p:txBody>
      </p:sp>
      <p:sp>
        <p:nvSpPr>
          <p:cNvPr id="8" name="Content Placeholder 7">
            <a:extLst>
              <a:ext uri="{FF2B5EF4-FFF2-40B4-BE49-F238E27FC236}">
                <a16:creationId xmlns:a16="http://schemas.microsoft.com/office/drawing/2014/main" id="{616900F6-2340-4CBC-D3ED-91F3AE9F0619}"/>
              </a:ext>
            </a:extLst>
          </p:cNvPr>
          <p:cNvSpPr>
            <a:spLocks noGrp="1"/>
          </p:cNvSpPr>
          <p:nvPr>
            <p:ph idx="1"/>
          </p:nvPr>
        </p:nvSpPr>
        <p:spPr>
          <a:xfrm>
            <a:off x="838200" y="1825625"/>
            <a:ext cx="10515600" cy="857940"/>
          </a:xfrm>
        </p:spPr>
        <p:txBody>
          <a:bodyPr>
            <a:normAutofit fontScale="92500" lnSpcReduction="10000"/>
          </a:bodyPr>
          <a:lstStyle/>
          <a:p>
            <a:r>
              <a:rPr lang="en-US" dirty="0"/>
              <a:t>You can add to this or look it up</a:t>
            </a:r>
          </a:p>
          <a:p>
            <a:r>
              <a:rPr lang="en-US" dirty="0"/>
              <a:t>The full table has around 9 rows</a:t>
            </a:r>
            <a:endParaRPr lang="he-IL"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7378DEA5-8C22-5B58-4BB7-B033A7B06FDE}"/>
                  </a:ext>
                </a:extLst>
              </p:cNvPr>
              <p:cNvGraphicFramePr>
                <a:graphicFrameLocks noGrp="1"/>
              </p:cNvGraphicFramePr>
              <p:nvPr>
                <p:extLst>
                  <p:ext uri="{D42A27DB-BD31-4B8C-83A1-F6EECF244321}">
                    <p14:modId xmlns:p14="http://schemas.microsoft.com/office/powerpoint/2010/main" val="1171512427"/>
                  </p:ext>
                </p:extLst>
              </p:nvPr>
            </p:nvGraphicFramePr>
            <p:xfrm>
              <a:off x="1753704" y="2899649"/>
              <a:ext cx="8128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82356917"/>
                        </a:ext>
                      </a:extLst>
                    </a:gridCol>
                    <a:gridCol w="2032000">
                      <a:extLst>
                        <a:ext uri="{9D8B030D-6E8A-4147-A177-3AD203B41FA5}">
                          <a16:colId xmlns:a16="http://schemas.microsoft.com/office/drawing/2014/main" val="2694699637"/>
                        </a:ext>
                      </a:extLst>
                    </a:gridCol>
                    <a:gridCol w="2032000">
                      <a:extLst>
                        <a:ext uri="{9D8B030D-6E8A-4147-A177-3AD203B41FA5}">
                          <a16:colId xmlns:a16="http://schemas.microsoft.com/office/drawing/2014/main" val="2692734395"/>
                        </a:ext>
                      </a:extLst>
                    </a:gridCol>
                    <a:gridCol w="2032000">
                      <a:extLst>
                        <a:ext uri="{9D8B030D-6E8A-4147-A177-3AD203B41FA5}">
                          <a16:colId xmlns:a16="http://schemas.microsoft.com/office/drawing/2014/main" val="515647734"/>
                        </a:ext>
                      </a:extLst>
                    </a:gridCol>
                  </a:tblGrid>
                  <a:tr h="370840">
                    <a:tc>
                      <a:txBody>
                        <a:bodyPr/>
                        <a:lstStyle/>
                        <a:p>
                          <a:pPr algn="l" rtl="0"/>
                          <a:r>
                            <a:rPr lang="en-US" dirty="0"/>
                            <a:t>Likelihood</a:t>
                          </a:r>
                          <a:endParaRPr lang="he-IL" dirty="0"/>
                        </a:p>
                      </a:txBody>
                      <a:tcPr/>
                    </a:tc>
                    <a:tc>
                      <a:txBody>
                        <a:bodyPr/>
                        <a:lstStyle/>
                        <a:p>
                          <a:pPr algn="l" rtl="0"/>
                          <a:r>
                            <a:rPr lang="en-US" dirty="0"/>
                            <a:t>Link function</a:t>
                          </a:r>
                          <a:endParaRPr lang="he-IL" dirty="0"/>
                        </a:p>
                      </a:txBody>
                      <a:tcPr/>
                    </a:tc>
                    <a:tc>
                      <a:txBody>
                        <a:bodyPr/>
                        <a:lstStyle/>
                        <a:p>
                          <a:pPr algn="l" rtl="0"/>
                          <a:r>
                            <a:rPr lang="en-US" dirty="0"/>
                            <a:t>Additional parameters</a:t>
                          </a:r>
                          <a:endParaRPr lang="he-IL" dirty="0"/>
                        </a:p>
                      </a:txBody>
                      <a:tcPr/>
                    </a:tc>
                    <a:tc>
                      <a:txBody>
                        <a:bodyPr/>
                        <a:lstStyle/>
                        <a:p>
                          <a:pPr algn="l" rtl="0"/>
                          <a:r>
                            <a:rPr lang="en-US" dirty="0"/>
                            <a:t>Type of data</a:t>
                          </a:r>
                          <a:endParaRPr lang="he-IL" dirty="0"/>
                        </a:p>
                      </a:txBody>
                      <a:tcPr/>
                    </a:tc>
                    <a:extLst>
                      <a:ext uri="{0D108BD9-81ED-4DB2-BD59-A6C34878D82A}">
                        <a16:rowId xmlns:a16="http://schemas.microsoft.com/office/drawing/2014/main" val="4143324768"/>
                      </a:ext>
                    </a:extLst>
                  </a:tr>
                  <a:tr h="370840">
                    <a:tc>
                      <a:txBody>
                        <a:bodyPr/>
                        <a:lstStyle/>
                        <a:p>
                          <a:pPr algn="l" rtl="0"/>
                          <a:r>
                            <a:rPr lang="en-US" dirty="0"/>
                            <a:t>Normal</a:t>
                          </a:r>
                          <a:endParaRPr lang="he-IL" dirty="0"/>
                        </a:p>
                      </a:txBody>
                      <a:tcPr/>
                    </a:tc>
                    <a:tc>
                      <a:txBody>
                        <a:bodyPr/>
                        <a:lstStyle/>
                        <a:p>
                          <a:pPr algn="l" rtl="0"/>
                          <a:r>
                            <a:rPr lang="en-US" dirty="0"/>
                            <a:t>Identity</a:t>
                          </a:r>
                          <a:endParaRPr lang="he-IL" dirty="0"/>
                        </a:p>
                      </a:txBody>
                      <a:tcPr/>
                    </a:tc>
                    <a:tc>
                      <a:txBody>
                        <a:bodyPr/>
                        <a:lstStyle/>
                        <a:p>
                          <a:pPr algn="l" rtl="0"/>
                          <a14:m>
                            <m:oMath xmlns:m="http://schemas.openxmlformats.org/officeDocument/2006/math">
                              <m:r>
                                <a:rPr lang="en-US" b="0" i="1" smtClean="0">
                                  <a:latin typeface="Cambria Math" panose="02040503050406030204" pitchFamily="18" charset="0"/>
                                </a:rPr>
                                <m:t>𝜎</m:t>
                              </m:r>
                            </m:oMath>
                          </a14:m>
                          <a:r>
                            <a:rPr lang="en-US" dirty="0"/>
                            <a:t>: std</a:t>
                          </a:r>
                          <a:endParaRPr lang="he-IL" dirty="0"/>
                        </a:p>
                      </a:txBody>
                      <a:tcPr/>
                    </a:tc>
                    <a:tc>
                      <a:txBody>
                        <a:bodyPr/>
                        <a:lstStyle/>
                        <a:p>
                          <a:pPr algn="l" rtl="0"/>
                          <a:r>
                            <a:rPr lang="en-US" dirty="0"/>
                            <a:t>Measures</a:t>
                          </a:r>
                          <a:endParaRPr lang="he-IL" dirty="0"/>
                        </a:p>
                      </a:txBody>
                      <a:tcPr/>
                    </a:tc>
                    <a:extLst>
                      <a:ext uri="{0D108BD9-81ED-4DB2-BD59-A6C34878D82A}">
                        <a16:rowId xmlns:a16="http://schemas.microsoft.com/office/drawing/2014/main" val="952145733"/>
                      </a:ext>
                    </a:extLst>
                  </a:tr>
                  <a:tr h="370840">
                    <a:tc>
                      <a:txBody>
                        <a:bodyPr/>
                        <a:lstStyle/>
                        <a:p>
                          <a:pPr algn="l" rtl="0"/>
                          <a:r>
                            <a:rPr lang="en-US" dirty="0"/>
                            <a:t>Negative binomial</a:t>
                          </a:r>
                          <a:endParaRPr lang="he-IL" dirty="0"/>
                        </a:p>
                      </a:txBody>
                      <a:tcPr/>
                    </a:tc>
                    <a:tc>
                      <a:txBody>
                        <a:bodyPr/>
                        <a:lstStyle/>
                        <a:p>
                          <a:pPr algn="l" rtl="0"/>
                          <a:r>
                            <a:rPr lang="en-US" dirty="0"/>
                            <a:t>Exponential</a:t>
                          </a:r>
                          <a:endParaRPr lang="he-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he-IL" b="0" i="1" smtClean="0">
                                  <a:latin typeface="Cambria Math" panose="02040503050406030204" pitchFamily="18" charset="0"/>
                                </a:rPr>
                                <m:t>𝛼</m:t>
                              </m:r>
                            </m:oMath>
                          </a14:m>
                          <a:r>
                            <a:rPr lang="he-IL" dirty="0"/>
                            <a:t>:</a:t>
                          </a:r>
                          <a:r>
                            <a:rPr lang="en-US" dirty="0"/>
                            <a:t> shape</a:t>
                          </a:r>
                          <a:endParaRPr lang="he-IL" dirty="0"/>
                        </a:p>
                      </a:txBody>
                      <a:tcPr/>
                    </a:tc>
                    <a:tc>
                      <a:txBody>
                        <a:bodyPr/>
                        <a:lstStyle/>
                        <a:p>
                          <a:pPr algn="l" rtl="0"/>
                          <a:r>
                            <a:rPr lang="en-US" dirty="0"/>
                            <a:t>Count data</a:t>
                          </a:r>
                          <a:endParaRPr lang="he-IL" dirty="0"/>
                        </a:p>
                      </a:txBody>
                      <a:tcPr/>
                    </a:tc>
                    <a:extLst>
                      <a:ext uri="{0D108BD9-81ED-4DB2-BD59-A6C34878D82A}">
                        <a16:rowId xmlns:a16="http://schemas.microsoft.com/office/drawing/2014/main" val="1980835936"/>
                      </a:ext>
                    </a:extLst>
                  </a:tr>
                  <a:tr h="370840">
                    <a:tc>
                      <a:txBody>
                        <a:bodyPr/>
                        <a:lstStyle/>
                        <a:p>
                          <a:pPr algn="l" rtl="0"/>
                          <a:r>
                            <a:rPr lang="en-US" dirty="0"/>
                            <a:t>Poisson</a:t>
                          </a:r>
                          <a:endParaRPr lang="he-IL" dirty="0"/>
                        </a:p>
                      </a:txBody>
                      <a:tcPr/>
                    </a:tc>
                    <a:tc>
                      <a:txBody>
                        <a:bodyPr/>
                        <a:lstStyle/>
                        <a:p>
                          <a:pPr algn="l" rtl="0"/>
                          <a:r>
                            <a:rPr lang="en-US" dirty="0"/>
                            <a:t>Exponential</a:t>
                          </a:r>
                          <a:endParaRPr lang="he-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endParaRPr lang="he-IL" dirty="0"/>
                        </a:p>
                      </a:txBody>
                      <a:tcPr/>
                    </a:tc>
                    <a:tc>
                      <a:txBody>
                        <a:bodyPr/>
                        <a:lstStyle/>
                        <a:p>
                          <a:pPr algn="l" rtl="0"/>
                          <a:r>
                            <a:rPr lang="en-US" dirty="0"/>
                            <a:t>Count data</a:t>
                          </a:r>
                          <a:endParaRPr lang="he-IL" dirty="0"/>
                        </a:p>
                      </a:txBody>
                      <a:tcPr/>
                    </a:tc>
                    <a:extLst>
                      <a:ext uri="{0D108BD9-81ED-4DB2-BD59-A6C34878D82A}">
                        <a16:rowId xmlns:a16="http://schemas.microsoft.com/office/drawing/2014/main" val="2757570271"/>
                      </a:ext>
                    </a:extLst>
                  </a:tr>
                </a:tbl>
              </a:graphicData>
            </a:graphic>
          </p:graphicFrame>
        </mc:Choice>
        <mc:Fallback xmlns="">
          <p:graphicFrame>
            <p:nvGraphicFramePr>
              <p:cNvPr id="9" name="Table 8">
                <a:extLst>
                  <a:ext uri="{FF2B5EF4-FFF2-40B4-BE49-F238E27FC236}">
                    <a16:creationId xmlns:a16="http://schemas.microsoft.com/office/drawing/2014/main" id="{7378DEA5-8C22-5B58-4BB7-B033A7B06FDE}"/>
                  </a:ext>
                </a:extLst>
              </p:cNvPr>
              <p:cNvGraphicFramePr>
                <a:graphicFrameLocks noGrp="1"/>
              </p:cNvGraphicFramePr>
              <p:nvPr>
                <p:extLst>
                  <p:ext uri="{D42A27DB-BD31-4B8C-83A1-F6EECF244321}">
                    <p14:modId xmlns:p14="http://schemas.microsoft.com/office/powerpoint/2010/main" val="1171512427"/>
                  </p:ext>
                </p:extLst>
              </p:nvPr>
            </p:nvGraphicFramePr>
            <p:xfrm>
              <a:off x="1753704" y="2899649"/>
              <a:ext cx="8128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882356917"/>
                        </a:ext>
                      </a:extLst>
                    </a:gridCol>
                    <a:gridCol w="2032000">
                      <a:extLst>
                        <a:ext uri="{9D8B030D-6E8A-4147-A177-3AD203B41FA5}">
                          <a16:colId xmlns:a16="http://schemas.microsoft.com/office/drawing/2014/main" val="2694699637"/>
                        </a:ext>
                      </a:extLst>
                    </a:gridCol>
                    <a:gridCol w="2032000">
                      <a:extLst>
                        <a:ext uri="{9D8B030D-6E8A-4147-A177-3AD203B41FA5}">
                          <a16:colId xmlns:a16="http://schemas.microsoft.com/office/drawing/2014/main" val="2692734395"/>
                        </a:ext>
                      </a:extLst>
                    </a:gridCol>
                    <a:gridCol w="2032000">
                      <a:extLst>
                        <a:ext uri="{9D8B030D-6E8A-4147-A177-3AD203B41FA5}">
                          <a16:colId xmlns:a16="http://schemas.microsoft.com/office/drawing/2014/main" val="515647734"/>
                        </a:ext>
                      </a:extLst>
                    </a:gridCol>
                  </a:tblGrid>
                  <a:tr h="640080">
                    <a:tc>
                      <a:txBody>
                        <a:bodyPr/>
                        <a:lstStyle/>
                        <a:p>
                          <a:pPr algn="l" rtl="0"/>
                          <a:r>
                            <a:rPr lang="en-US" dirty="0"/>
                            <a:t>Likelihood</a:t>
                          </a:r>
                          <a:endParaRPr lang="he-IL" dirty="0"/>
                        </a:p>
                      </a:txBody>
                      <a:tcPr/>
                    </a:tc>
                    <a:tc>
                      <a:txBody>
                        <a:bodyPr/>
                        <a:lstStyle/>
                        <a:p>
                          <a:pPr algn="l" rtl="0"/>
                          <a:r>
                            <a:rPr lang="en-US" dirty="0"/>
                            <a:t>Link function</a:t>
                          </a:r>
                          <a:endParaRPr lang="he-IL" dirty="0"/>
                        </a:p>
                      </a:txBody>
                      <a:tcPr/>
                    </a:tc>
                    <a:tc>
                      <a:txBody>
                        <a:bodyPr/>
                        <a:lstStyle/>
                        <a:p>
                          <a:pPr algn="l" rtl="0"/>
                          <a:r>
                            <a:rPr lang="en-US" dirty="0"/>
                            <a:t>Additional parameters</a:t>
                          </a:r>
                          <a:endParaRPr lang="he-IL" dirty="0"/>
                        </a:p>
                      </a:txBody>
                      <a:tcPr/>
                    </a:tc>
                    <a:tc>
                      <a:txBody>
                        <a:bodyPr/>
                        <a:lstStyle/>
                        <a:p>
                          <a:pPr algn="l" rtl="0"/>
                          <a:r>
                            <a:rPr lang="en-US" dirty="0"/>
                            <a:t>Type of data</a:t>
                          </a:r>
                          <a:endParaRPr lang="he-IL" dirty="0"/>
                        </a:p>
                      </a:txBody>
                      <a:tcPr/>
                    </a:tc>
                    <a:extLst>
                      <a:ext uri="{0D108BD9-81ED-4DB2-BD59-A6C34878D82A}">
                        <a16:rowId xmlns:a16="http://schemas.microsoft.com/office/drawing/2014/main" val="4143324768"/>
                      </a:ext>
                    </a:extLst>
                  </a:tr>
                  <a:tr h="370840">
                    <a:tc>
                      <a:txBody>
                        <a:bodyPr/>
                        <a:lstStyle/>
                        <a:p>
                          <a:pPr algn="l" rtl="0"/>
                          <a:r>
                            <a:rPr lang="en-US" dirty="0"/>
                            <a:t>Normal</a:t>
                          </a:r>
                          <a:endParaRPr lang="he-IL" dirty="0"/>
                        </a:p>
                      </a:txBody>
                      <a:tcPr/>
                    </a:tc>
                    <a:tc>
                      <a:txBody>
                        <a:bodyPr/>
                        <a:lstStyle/>
                        <a:p>
                          <a:pPr algn="l" rtl="0"/>
                          <a:r>
                            <a:rPr lang="en-US" dirty="0"/>
                            <a:t>Identity</a:t>
                          </a:r>
                          <a:endParaRPr lang="he-IL" dirty="0"/>
                        </a:p>
                      </a:txBody>
                      <a:tcPr/>
                    </a:tc>
                    <a:tc>
                      <a:txBody>
                        <a:bodyPr/>
                        <a:lstStyle/>
                        <a:p>
                          <a:endParaRPr lang="he-IL"/>
                        </a:p>
                      </a:txBody>
                      <a:tcPr>
                        <a:blipFill>
                          <a:blip r:embed="rId2"/>
                          <a:stretch>
                            <a:fillRect l="-200901" t="-181967" r="-101502" b="-222951"/>
                          </a:stretch>
                        </a:blipFill>
                      </a:tcPr>
                    </a:tc>
                    <a:tc>
                      <a:txBody>
                        <a:bodyPr/>
                        <a:lstStyle/>
                        <a:p>
                          <a:pPr algn="l" rtl="0"/>
                          <a:r>
                            <a:rPr lang="en-US" dirty="0"/>
                            <a:t>Measures</a:t>
                          </a:r>
                          <a:endParaRPr lang="he-IL" dirty="0"/>
                        </a:p>
                      </a:txBody>
                      <a:tcPr/>
                    </a:tc>
                    <a:extLst>
                      <a:ext uri="{0D108BD9-81ED-4DB2-BD59-A6C34878D82A}">
                        <a16:rowId xmlns:a16="http://schemas.microsoft.com/office/drawing/2014/main" val="952145733"/>
                      </a:ext>
                    </a:extLst>
                  </a:tr>
                  <a:tr h="370840">
                    <a:tc>
                      <a:txBody>
                        <a:bodyPr/>
                        <a:lstStyle/>
                        <a:p>
                          <a:pPr algn="l" rtl="0"/>
                          <a:r>
                            <a:rPr lang="en-US" dirty="0"/>
                            <a:t>Negative binomial</a:t>
                          </a:r>
                          <a:endParaRPr lang="he-IL" dirty="0"/>
                        </a:p>
                      </a:txBody>
                      <a:tcPr/>
                    </a:tc>
                    <a:tc>
                      <a:txBody>
                        <a:bodyPr/>
                        <a:lstStyle/>
                        <a:p>
                          <a:pPr algn="l" rtl="0"/>
                          <a:r>
                            <a:rPr lang="en-US" dirty="0"/>
                            <a:t>Exponential</a:t>
                          </a:r>
                          <a:endParaRPr lang="he-IL" dirty="0"/>
                        </a:p>
                      </a:txBody>
                      <a:tcPr/>
                    </a:tc>
                    <a:tc>
                      <a:txBody>
                        <a:bodyPr/>
                        <a:lstStyle/>
                        <a:p>
                          <a:endParaRPr lang="he-IL"/>
                        </a:p>
                      </a:txBody>
                      <a:tcPr>
                        <a:blipFill>
                          <a:blip r:embed="rId2"/>
                          <a:stretch>
                            <a:fillRect l="-200901" t="-281967" r="-101502" b="-122951"/>
                          </a:stretch>
                        </a:blipFill>
                      </a:tcPr>
                    </a:tc>
                    <a:tc>
                      <a:txBody>
                        <a:bodyPr/>
                        <a:lstStyle/>
                        <a:p>
                          <a:pPr algn="l" rtl="0"/>
                          <a:r>
                            <a:rPr lang="en-US" dirty="0"/>
                            <a:t>Count data</a:t>
                          </a:r>
                          <a:endParaRPr lang="he-IL" dirty="0"/>
                        </a:p>
                      </a:txBody>
                      <a:tcPr/>
                    </a:tc>
                    <a:extLst>
                      <a:ext uri="{0D108BD9-81ED-4DB2-BD59-A6C34878D82A}">
                        <a16:rowId xmlns:a16="http://schemas.microsoft.com/office/drawing/2014/main" val="1980835936"/>
                      </a:ext>
                    </a:extLst>
                  </a:tr>
                  <a:tr h="370840">
                    <a:tc>
                      <a:txBody>
                        <a:bodyPr/>
                        <a:lstStyle/>
                        <a:p>
                          <a:pPr algn="l" rtl="0"/>
                          <a:r>
                            <a:rPr lang="en-US" dirty="0"/>
                            <a:t>Poisson</a:t>
                          </a:r>
                          <a:endParaRPr lang="he-IL" dirty="0"/>
                        </a:p>
                      </a:txBody>
                      <a:tcPr/>
                    </a:tc>
                    <a:tc>
                      <a:txBody>
                        <a:bodyPr/>
                        <a:lstStyle/>
                        <a:p>
                          <a:pPr algn="l" rtl="0"/>
                          <a:r>
                            <a:rPr lang="en-US" dirty="0"/>
                            <a:t>Exponential</a:t>
                          </a:r>
                          <a:endParaRPr lang="he-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a:t>
                          </a:r>
                          <a:endParaRPr lang="he-IL" dirty="0"/>
                        </a:p>
                      </a:txBody>
                      <a:tcPr/>
                    </a:tc>
                    <a:tc>
                      <a:txBody>
                        <a:bodyPr/>
                        <a:lstStyle/>
                        <a:p>
                          <a:pPr algn="l" rtl="0"/>
                          <a:r>
                            <a:rPr lang="en-US" dirty="0"/>
                            <a:t>Count data</a:t>
                          </a:r>
                          <a:endParaRPr lang="he-IL" dirty="0"/>
                        </a:p>
                      </a:txBody>
                      <a:tcPr/>
                    </a:tc>
                    <a:extLst>
                      <a:ext uri="{0D108BD9-81ED-4DB2-BD59-A6C34878D82A}">
                        <a16:rowId xmlns:a16="http://schemas.microsoft.com/office/drawing/2014/main" val="2757570271"/>
                      </a:ext>
                    </a:extLst>
                  </a:tr>
                </a:tbl>
              </a:graphicData>
            </a:graphic>
          </p:graphicFrame>
        </mc:Fallback>
      </mc:AlternateContent>
      <p:sp>
        <p:nvSpPr>
          <p:cNvPr id="2" name="Slide Number Placeholder 1">
            <a:extLst>
              <a:ext uri="{FF2B5EF4-FFF2-40B4-BE49-F238E27FC236}">
                <a16:creationId xmlns:a16="http://schemas.microsoft.com/office/drawing/2014/main" id="{430916C6-2446-8541-6C7E-945EC845C271}"/>
              </a:ext>
            </a:extLst>
          </p:cNvPr>
          <p:cNvSpPr>
            <a:spLocks noGrp="1"/>
          </p:cNvSpPr>
          <p:nvPr>
            <p:ph type="sldNum" sz="quarter" idx="12"/>
          </p:nvPr>
        </p:nvSpPr>
        <p:spPr/>
        <p:txBody>
          <a:bodyPr/>
          <a:lstStyle/>
          <a:p>
            <a:fld id="{E0DC7AD3-7C2E-418B-8082-788996B615FB}" type="slidenum">
              <a:rPr lang="en-GB" smtClean="0"/>
              <a:t>42</a:t>
            </a:fld>
            <a:endParaRPr lang="en-GB"/>
          </a:p>
        </p:txBody>
      </p:sp>
    </p:spTree>
    <p:extLst>
      <p:ext uri="{BB962C8B-B14F-4D97-AF65-F5344CB8AC3E}">
        <p14:creationId xmlns:p14="http://schemas.microsoft.com/office/powerpoint/2010/main" val="3619222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2F6E-69CB-01E0-FC95-C5E105F9861E}"/>
              </a:ext>
            </a:extLst>
          </p:cNvPr>
          <p:cNvSpPr>
            <a:spLocks noGrp="1"/>
          </p:cNvSpPr>
          <p:nvPr>
            <p:ph type="title"/>
          </p:nvPr>
        </p:nvSpPr>
        <p:spPr/>
        <p:txBody>
          <a:bodyPr/>
          <a:lstStyle/>
          <a:p>
            <a:r>
              <a:rPr lang="en-US" dirty="0"/>
              <a:t>The negative-binomial model</a:t>
            </a:r>
            <a:endParaRPr lang="he-IL" dirty="0"/>
          </a:p>
        </p:txBody>
      </p:sp>
      <p:graphicFrame>
        <p:nvGraphicFramePr>
          <p:cNvPr id="4" name="Object 3">
            <a:extLst>
              <a:ext uri="{FF2B5EF4-FFF2-40B4-BE49-F238E27FC236}">
                <a16:creationId xmlns:a16="http://schemas.microsoft.com/office/drawing/2014/main" id="{CBF4A4B7-27FC-97FA-B782-B56860A6868C}"/>
              </a:ext>
            </a:extLst>
          </p:cNvPr>
          <p:cNvGraphicFramePr>
            <a:graphicFrameLocks noChangeAspect="1"/>
          </p:cNvGraphicFramePr>
          <p:nvPr>
            <p:extLst>
              <p:ext uri="{D42A27DB-BD31-4B8C-83A1-F6EECF244321}">
                <p14:modId xmlns:p14="http://schemas.microsoft.com/office/powerpoint/2010/main" val="4043290944"/>
              </p:ext>
            </p:extLst>
          </p:nvPr>
        </p:nvGraphicFramePr>
        <p:xfrm>
          <a:off x="896938" y="2655888"/>
          <a:ext cx="2917825" cy="2730500"/>
        </p:xfrm>
        <a:graphic>
          <a:graphicData uri="http://schemas.openxmlformats.org/presentationml/2006/ole">
            <mc:AlternateContent xmlns:mc="http://schemas.openxmlformats.org/markup-compatibility/2006">
              <mc:Choice xmlns:v="urn:schemas-microsoft-com:vml" Requires="v">
                <p:oleObj name="Equation" r:id="rId2" imgW="1358640" imgH="1269720" progId="Equation.DSMT4">
                  <p:embed/>
                </p:oleObj>
              </mc:Choice>
              <mc:Fallback>
                <p:oleObj name="Equation" r:id="rId2" imgW="1358640" imgH="1269720" progId="Equation.DSMT4">
                  <p:embed/>
                  <p:pic>
                    <p:nvPicPr>
                      <p:cNvPr id="4" name="Object 3">
                        <a:extLst>
                          <a:ext uri="{FF2B5EF4-FFF2-40B4-BE49-F238E27FC236}">
                            <a16:creationId xmlns:a16="http://schemas.microsoft.com/office/drawing/2014/main" id="{CBF4A4B7-27FC-97FA-B782-B56860A6868C}"/>
                          </a:ext>
                        </a:extLst>
                      </p:cNvPr>
                      <p:cNvPicPr/>
                      <p:nvPr/>
                    </p:nvPicPr>
                    <p:blipFill>
                      <a:blip r:embed="rId3"/>
                      <a:stretch>
                        <a:fillRect/>
                      </a:stretch>
                    </p:blipFill>
                    <p:spPr>
                      <a:xfrm>
                        <a:off x="896938" y="2655888"/>
                        <a:ext cx="2917825" cy="2730500"/>
                      </a:xfrm>
                      <a:prstGeom prst="rect">
                        <a:avLst/>
                      </a:prstGeom>
                    </p:spPr>
                  </p:pic>
                </p:oleObj>
              </mc:Fallback>
            </mc:AlternateContent>
          </a:graphicData>
        </a:graphic>
      </p:graphicFrame>
      <p:pic>
        <p:nvPicPr>
          <p:cNvPr id="5" name="Graphic 4">
            <a:extLst>
              <a:ext uri="{FF2B5EF4-FFF2-40B4-BE49-F238E27FC236}">
                <a16:creationId xmlns:a16="http://schemas.microsoft.com/office/drawing/2014/main" id="{2B9AB1E4-90DE-33FF-AFF9-816D99D8DC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49411" y="1634406"/>
            <a:ext cx="3326530" cy="4773464"/>
          </a:xfrm>
          <a:prstGeom prst="rect">
            <a:avLst/>
          </a:prstGeom>
        </p:spPr>
      </p:pic>
      <p:sp>
        <p:nvSpPr>
          <p:cNvPr id="3" name="Slide Number Placeholder 2">
            <a:extLst>
              <a:ext uri="{FF2B5EF4-FFF2-40B4-BE49-F238E27FC236}">
                <a16:creationId xmlns:a16="http://schemas.microsoft.com/office/drawing/2014/main" id="{3FF3DE82-1842-B888-D9E4-5100344EFAB3}"/>
              </a:ext>
            </a:extLst>
          </p:cNvPr>
          <p:cNvSpPr>
            <a:spLocks noGrp="1"/>
          </p:cNvSpPr>
          <p:nvPr>
            <p:ph type="sldNum" sz="quarter" idx="12"/>
          </p:nvPr>
        </p:nvSpPr>
        <p:spPr/>
        <p:txBody>
          <a:bodyPr/>
          <a:lstStyle/>
          <a:p>
            <a:fld id="{E0DC7AD3-7C2E-418B-8082-788996B615FB}" type="slidenum">
              <a:rPr lang="en-GB" smtClean="0"/>
              <a:t>43</a:t>
            </a:fld>
            <a:endParaRPr lang="en-GB"/>
          </a:p>
        </p:txBody>
      </p:sp>
    </p:spTree>
    <p:extLst>
      <p:ext uri="{BB962C8B-B14F-4D97-AF65-F5344CB8AC3E}">
        <p14:creationId xmlns:p14="http://schemas.microsoft.com/office/powerpoint/2010/main" val="1622978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80952-5BD7-A7DF-6954-BE484A12C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2D81E-D198-4829-6E84-2D9E846225C0}"/>
              </a:ext>
            </a:extLst>
          </p:cNvPr>
          <p:cNvSpPr>
            <a:spLocks noGrp="1"/>
          </p:cNvSpPr>
          <p:nvPr>
            <p:ph type="title"/>
          </p:nvPr>
        </p:nvSpPr>
        <p:spPr/>
        <p:txBody>
          <a:bodyPr/>
          <a:lstStyle/>
          <a:p>
            <a:r>
              <a:rPr lang="en-US" dirty="0"/>
              <a:t>The negative-binomial model</a:t>
            </a:r>
            <a:endParaRPr lang="he-IL" dirty="0"/>
          </a:p>
        </p:txBody>
      </p:sp>
      <p:pic>
        <p:nvPicPr>
          <p:cNvPr id="5" name="Graphic 4">
            <a:extLst>
              <a:ext uri="{FF2B5EF4-FFF2-40B4-BE49-F238E27FC236}">
                <a16:creationId xmlns:a16="http://schemas.microsoft.com/office/drawing/2014/main" id="{D0BC97A9-0C6A-5204-FCAD-9321D9B5D7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2859" y="1525962"/>
            <a:ext cx="3326530" cy="4773464"/>
          </a:xfrm>
          <a:prstGeom prst="rect">
            <a:avLst/>
          </a:prstGeom>
        </p:spPr>
      </p:pic>
      <p:sp>
        <p:nvSpPr>
          <p:cNvPr id="7" name="TextBox 6">
            <a:extLst>
              <a:ext uri="{FF2B5EF4-FFF2-40B4-BE49-F238E27FC236}">
                <a16:creationId xmlns:a16="http://schemas.microsoft.com/office/drawing/2014/main" id="{4A56D039-41EC-1778-2C88-F89275C3AF0F}"/>
              </a:ext>
            </a:extLst>
          </p:cNvPr>
          <p:cNvSpPr txBox="1"/>
          <p:nvPr/>
        </p:nvSpPr>
        <p:spPr>
          <a:xfrm>
            <a:off x="3889421" y="1822102"/>
            <a:ext cx="8482884" cy="2308324"/>
          </a:xfrm>
          <a:prstGeom prst="rect">
            <a:avLst/>
          </a:prstGeom>
          <a:noFill/>
        </p:spPr>
        <p:txBody>
          <a:bodyPr wrap="square">
            <a:spAutoFit/>
          </a:bodyPr>
          <a:lstStyle/>
          <a:p>
            <a:pPr>
              <a:buNone/>
            </a:pPr>
            <a:r>
              <a:rPr lang="en-US" b="0" dirty="0">
                <a:solidFill>
                  <a:srgbClr val="4B69C6"/>
                </a:solidFill>
                <a:effectLst/>
                <a:latin typeface="Consolas" panose="020B0609020204030204" pitchFamily="49" charset="0"/>
              </a:rPr>
              <a:t>with</a:t>
            </a:r>
            <a:r>
              <a:rPr lang="en-US" b="0" dirty="0">
                <a:solidFill>
                  <a:srgbClr val="333333"/>
                </a:solidFill>
                <a:effectLst/>
                <a:latin typeface="Consolas" panose="020B0609020204030204" pitchFamily="49" charset="0"/>
              </a:rPr>
              <a:t> </a:t>
            </a:r>
            <a:r>
              <a:rPr lang="en-US" b="1" dirty="0" err="1">
                <a:solidFill>
                  <a:srgbClr val="7A3E9D"/>
                </a:solidFill>
                <a:effectLst/>
                <a:latin typeface="Consolas" panose="020B0609020204030204" pitchFamily="49" charset="0"/>
              </a:rPr>
              <a:t>pm</a:t>
            </a:r>
            <a:r>
              <a:rPr lang="en-US" b="0" dirty="0" err="1">
                <a:solidFill>
                  <a:srgbClr val="777777"/>
                </a:solidFill>
                <a:effectLst/>
                <a:latin typeface="Consolas" panose="020B0609020204030204" pitchFamily="49" charset="0"/>
              </a:rPr>
              <a:t>.</a:t>
            </a:r>
            <a:r>
              <a:rPr lang="en-US" b="1" dirty="0" err="1">
                <a:solidFill>
                  <a:srgbClr val="7A3E9D"/>
                </a:solidFill>
                <a:effectLst/>
                <a:latin typeface="Consolas" panose="020B0609020204030204" pitchFamily="49" charset="0"/>
              </a:rPr>
              <a:t>Model</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4B69C6"/>
                </a:solidFill>
                <a:effectLst/>
                <a:latin typeface="Consolas" panose="020B0609020204030204" pitchFamily="49" charset="0"/>
              </a:rPr>
              <a:t>as</a:t>
            </a:r>
            <a:r>
              <a:rPr lang="en-US" b="0" dirty="0">
                <a:solidFill>
                  <a:srgbClr val="333333"/>
                </a:solidFill>
                <a:effectLst/>
                <a:latin typeface="Consolas" panose="020B0609020204030204" pitchFamily="49" charset="0"/>
              </a:rPr>
              <a:t> </a:t>
            </a:r>
            <a:r>
              <a:rPr lang="en-US" b="0" dirty="0" err="1">
                <a:solidFill>
                  <a:srgbClr val="7A3E9D"/>
                </a:solidFill>
                <a:effectLst/>
                <a:latin typeface="Consolas" panose="020B0609020204030204" pitchFamily="49" charset="0"/>
              </a:rPr>
              <a:t>model_neg</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pPr>
              <a:buNone/>
            </a:pP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beta0</a:t>
            </a:r>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1" dirty="0" err="1">
                <a:solidFill>
                  <a:srgbClr val="7A3E9D"/>
                </a:solidFill>
                <a:effectLst/>
                <a:latin typeface="Consolas" panose="020B0609020204030204" pitchFamily="49" charset="0"/>
              </a:rPr>
              <a:t>pm</a:t>
            </a:r>
            <a:r>
              <a:rPr lang="en-US" b="0" dirty="0" err="1">
                <a:solidFill>
                  <a:srgbClr val="777777"/>
                </a:solidFill>
                <a:effectLst/>
                <a:latin typeface="Consolas" panose="020B0609020204030204" pitchFamily="49" charset="0"/>
              </a:rPr>
              <a:t>.</a:t>
            </a:r>
            <a:r>
              <a:rPr lang="en-US" b="1" dirty="0" err="1">
                <a:solidFill>
                  <a:srgbClr val="7A3E9D"/>
                </a:solidFill>
                <a:effectLst/>
                <a:latin typeface="Consolas" panose="020B0609020204030204" pitchFamily="49" charset="0"/>
              </a:rPr>
              <a:t>Normal</a:t>
            </a:r>
            <a:r>
              <a:rPr lang="en-US" b="0" dirty="0">
                <a:solidFill>
                  <a:srgbClr val="777777"/>
                </a:solidFill>
                <a:effectLst/>
                <a:latin typeface="Consolas" panose="020B0609020204030204" pitchFamily="49" charset="0"/>
              </a:rPr>
              <a:t>("</a:t>
            </a:r>
            <a:r>
              <a:rPr lang="en-US" b="0" dirty="0">
                <a:solidFill>
                  <a:srgbClr val="448C27"/>
                </a:solidFill>
                <a:effectLst/>
                <a:latin typeface="Consolas" panose="020B0609020204030204" pitchFamily="49" charset="0"/>
              </a:rPr>
              <a:t>beta0</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mu</a:t>
            </a:r>
            <a:r>
              <a:rPr lang="en-US" b="0" dirty="0">
                <a:solidFill>
                  <a:srgbClr val="777777"/>
                </a:solidFill>
                <a:effectLst/>
                <a:latin typeface="Consolas" panose="020B0609020204030204" pitchFamily="49" charset="0"/>
              </a:rPr>
              <a:t>=</a:t>
            </a:r>
            <a:r>
              <a:rPr lang="en-US" b="0" dirty="0">
                <a:solidFill>
                  <a:srgbClr val="7A3E9D"/>
                </a:solidFill>
                <a:effectLst/>
                <a:latin typeface="Consolas" panose="020B0609020204030204" pitchFamily="49" charset="0"/>
              </a:rPr>
              <a:t>mu_0</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sigma</a:t>
            </a:r>
            <a:r>
              <a:rPr lang="en-US" b="0" dirty="0">
                <a:solidFill>
                  <a:srgbClr val="777777"/>
                </a:solidFill>
                <a:effectLst/>
                <a:latin typeface="Consolas" panose="020B0609020204030204" pitchFamily="49" charset="0"/>
              </a:rPr>
              <a:t>=</a:t>
            </a:r>
            <a:r>
              <a:rPr lang="en-US" b="0" dirty="0">
                <a:solidFill>
                  <a:srgbClr val="7A3E9D"/>
                </a:solidFill>
                <a:effectLst/>
                <a:latin typeface="Consolas" panose="020B0609020204030204" pitchFamily="49" charset="0"/>
              </a:rPr>
              <a:t>sigma_0</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pPr>
              <a:buNone/>
            </a:pP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beta1</a:t>
            </a:r>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1" dirty="0" err="1">
                <a:solidFill>
                  <a:srgbClr val="7A3E9D"/>
                </a:solidFill>
                <a:effectLst/>
                <a:latin typeface="Consolas" panose="020B0609020204030204" pitchFamily="49" charset="0"/>
              </a:rPr>
              <a:t>pm</a:t>
            </a:r>
            <a:r>
              <a:rPr lang="en-US" b="0" dirty="0" err="1">
                <a:solidFill>
                  <a:srgbClr val="777777"/>
                </a:solidFill>
                <a:effectLst/>
                <a:latin typeface="Consolas" panose="020B0609020204030204" pitchFamily="49" charset="0"/>
              </a:rPr>
              <a:t>.</a:t>
            </a:r>
            <a:r>
              <a:rPr lang="en-US" b="1" dirty="0" err="1">
                <a:solidFill>
                  <a:srgbClr val="7A3E9D"/>
                </a:solidFill>
                <a:effectLst/>
                <a:latin typeface="Consolas" panose="020B0609020204030204" pitchFamily="49" charset="0"/>
              </a:rPr>
              <a:t>Normal</a:t>
            </a:r>
            <a:r>
              <a:rPr lang="en-US" b="0" dirty="0">
                <a:solidFill>
                  <a:srgbClr val="777777"/>
                </a:solidFill>
                <a:effectLst/>
                <a:latin typeface="Consolas" panose="020B0609020204030204" pitchFamily="49" charset="0"/>
              </a:rPr>
              <a:t>("</a:t>
            </a:r>
            <a:r>
              <a:rPr lang="en-US" b="0" dirty="0">
                <a:solidFill>
                  <a:srgbClr val="448C27"/>
                </a:solidFill>
                <a:effectLst/>
                <a:latin typeface="Consolas" panose="020B0609020204030204" pitchFamily="49" charset="0"/>
              </a:rPr>
              <a:t>beta1</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mu</a:t>
            </a:r>
            <a:r>
              <a:rPr lang="en-US" b="0" dirty="0">
                <a:solidFill>
                  <a:srgbClr val="777777"/>
                </a:solidFill>
                <a:effectLst/>
                <a:latin typeface="Consolas" panose="020B0609020204030204" pitchFamily="49" charset="0"/>
              </a:rPr>
              <a:t>=</a:t>
            </a:r>
            <a:r>
              <a:rPr lang="en-US" b="0" dirty="0">
                <a:solidFill>
                  <a:srgbClr val="7A3E9D"/>
                </a:solidFill>
                <a:effectLst/>
                <a:latin typeface="Consolas" panose="020B0609020204030204" pitchFamily="49" charset="0"/>
              </a:rPr>
              <a:t>mu_1</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sigma</a:t>
            </a:r>
            <a:r>
              <a:rPr lang="en-US" b="0" dirty="0">
                <a:solidFill>
                  <a:srgbClr val="777777"/>
                </a:solidFill>
                <a:effectLst/>
                <a:latin typeface="Consolas" panose="020B0609020204030204" pitchFamily="49" charset="0"/>
              </a:rPr>
              <a:t>=</a:t>
            </a:r>
            <a:r>
              <a:rPr lang="en-US" b="0" dirty="0">
                <a:solidFill>
                  <a:srgbClr val="7A3E9D"/>
                </a:solidFill>
                <a:effectLst/>
                <a:latin typeface="Consolas" panose="020B0609020204030204" pitchFamily="49" charset="0"/>
              </a:rPr>
              <a:t>sigma_1</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pPr>
              <a:buNone/>
            </a:pP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alpha</a:t>
            </a:r>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1" dirty="0" err="1">
                <a:solidFill>
                  <a:srgbClr val="7A3E9D"/>
                </a:solidFill>
                <a:effectLst/>
                <a:latin typeface="Consolas" panose="020B0609020204030204" pitchFamily="49" charset="0"/>
              </a:rPr>
              <a:t>pm</a:t>
            </a:r>
            <a:r>
              <a:rPr lang="en-US" b="0" dirty="0" err="1">
                <a:solidFill>
                  <a:srgbClr val="777777"/>
                </a:solidFill>
                <a:effectLst/>
                <a:latin typeface="Consolas" panose="020B0609020204030204" pitchFamily="49" charset="0"/>
              </a:rPr>
              <a:t>.</a:t>
            </a:r>
            <a:r>
              <a:rPr lang="en-US" b="1" dirty="0" err="1">
                <a:solidFill>
                  <a:srgbClr val="7A3E9D"/>
                </a:solidFill>
                <a:effectLst/>
                <a:latin typeface="Consolas" panose="020B0609020204030204" pitchFamily="49" charset="0"/>
              </a:rPr>
              <a:t>HalfNormal</a:t>
            </a:r>
            <a:r>
              <a:rPr lang="en-US" b="0" dirty="0">
                <a:solidFill>
                  <a:srgbClr val="777777"/>
                </a:solidFill>
                <a:effectLst/>
                <a:latin typeface="Consolas" panose="020B0609020204030204" pitchFamily="49" charset="0"/>
              </a:rPr>
              <a:t>("</a:t>
            </a:r>
            <a:r>
              <a:rPr lang="en-US" b="0" dirty="0">
                <a:solidFill>
                  <a:srgbClr val="448C27"/>
                </a:solidFill>
                <a:effectLst/>
                <a:latin typeface="Consolas" panose="020B0609020204030204" pitchFamily="49" charset="0"/>
              </a:rPr>
              <a:t>alpha</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sigma</a:t>
            </a:r>
            <a:r>
              <a:rPr lang="en-US" b="0" dirty="0">
                <a:solidFill>
                  <a:srgbClr val="777777"/>
                </a:solidFill>
                <a:effectLst/>
                <a:latin typeface="Consolas" panose="020B0609020204030204" pitchFamily="49" charset="0"/>
              </a:rPr>
              <a:t>=</a:t>
            </a:r>
            <a:r>
              <a:rPr lang="en-US" b="0" dirty="0" err="1">
                <a:solidFill>
                  <a:srgbClr val="7A3E9D"/>
                </a:solidFill>
                <a:effectLst/>
                <a:latin typeface="Consolas" panose="020B0609020204030204" pitchFamily="49" charset="0"/>
              </a:rPr>
              <a:t>sigma_alpha</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pPr>
              <a:buNone/>
            </a:pP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mu</a:t>
            </a:r>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1" dirty="0" err="1">
                <a:solidFill>
                  <a:srgbClr val="7A3E9D"/>
                </a:solidFill>
                <a:effectLst/>
                <a:latin typeface="Consolas" panose="020B0609020204030204" pitchFamily="49" charset="0"/>
              </a:rPr>
              <a:t>pm</a:t>
            </a:r>
            <a:r>
              <a:rPr lang="en-US" b="0" dirty="0" err="1">
                <a:solidFill>
                  <a:srgbClr val="777777"/>
                </a:solidFill>
                <a:effectLst/>
                <a:latin typeface="Consolas" panose="020B0609020204030204" pitchFamily="49" charset="0"/>
              </a:rPr>
              <a:t>.</a:t>
            </a:r>
            <a:r>
              <a:rPr lang="en-US" b="1" dirty="0" err="1">
                <a:solidFill>
                  <a:srgbClr val="AA3731"/>
                </a:solidFill>
                <a:effectLst/>
                <a:latin typeface="Consolas" panose="020B0609020204030204" pitchFamily="49" charset="0"/>
              </a:rPr>
              <a:t>Deterministic</a:t>
            </a:r>
            <a:r>
              <a:rPr lang="en-US" b="0" dirty="0">
                <a:solidFill>
                  <a:srgbClr val="777777"/>
                </a:solidFill>
                <a:effectLst/>
                <a:latin typeface="Consolas" panose="020B0609020204030204" pitchFamily="49" charset="0"/>
              </a:rPr>
              <a:t>("</a:t>
            </a:r>
            <a:r>
              <a:rPr lang="en-US" b="0" dirty="0">
                <a:solidFill>
                  <a:srgbClr val="448C27"/>
                </a:solidFill>
                <a:effectLst/>
                <a:latin typeface="Consolas" panose="020B0609020204030204" pitchFamily="49" charset="0"/>
              </a:rPr>
              <a:t>mu</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p>
          <a:p>
            <a:pPr>
              <a:buNone/>
            </a:pPr>
            <a:r>
              <a:rPr lang="en-US" dirty="0">
                <a:solidFill>
                  <a:srgbClr val="333333"/>
                </a:solidFill>
                <a:latin typeface="Consolas" panose="020B0609020204030204" pitchFamily="49" charset="0"/>
              </a:rPr>
              <a:t>                </a:t>
            </a:r>
            <a:r>
              <a:rPr lang="en-US" b="1" dirty="0" err="1">
                <a:solidFill>
                  <a:srgbClr val="7A3E9D"/>
                </a:solidFill>
                <a:effectLst/>
                <a:latin typeface="Consolas" panose="020B0609020204030204" pitchFamily="49" charset="0"/>
              </a:rPr>
              <a:t>pm</a:t>
            </a:r>
            <a:r>
              <a:rPr lang="en-US" b="0" dirty="0" err="1">
                <a:solidFill>
                  <a:srgbClr val="777777"/>
                </a:solidFill>
                <a:effectLst/>
                <a:latin typeface="Consolas" panose="020B0609020204030204" pitchFamily="49" charset="0"/>
              </a:rPr>
              <a:t>.</a:t>
            </a:r>
            <a:r>
              <a:rPr lang="en-US" b="0" dirty="0" err="1">
                <a:solidFill>
                  <a:srgbClr val="333333"/>
                </a:solidFill>
                <a:effectLst/>
                <a:latin typeface="Consolas" panose="020B0609020204030204" pitchFamily="49" charset="0"/>
              </a:rPr>
              <a:t>math</a:t>
            </a:r>
            <a:r>
              <a:rPr lang="en-US" b="0" dirty="0" err="1">
                <a:solidFill>
                  <a:srgbClr val="777777"/>
                </a:solidFill>
                <a:effectLst/>
                <a:latin typeface="Consolas" panose="020B0609020204030204" pitchFamily="49" charset="0"/>
              </a:rPr>
              <a:t>.</a:t>
            </a:r>
            <a:r>
              <a:rPr lang="en-US" b="0" dirty="0" err="1">
                <a:solidFill>
                  <a:srgbClr val="333333"/>
                </a:solidFill>
                <a:effectLst/>
                <a:latin typeface="Consolas" panose="020B0609020204030204" pitchFamily="49" charset="0"/>
              </a:rPr>
              <a:t>exp</a:t>
            </a:r>
            <a:r>
              <a:rPr lang="en-US" b="0" dirty="0">
                <a:solidFill>
                  <a:srgbClr val="777777"/>
                </a:solidFill>
                <a:effectLst/>
                <a:latin typeface="Consolas" panose="020B0609020204030204" pitchFamily="49" charset="0"/>
              </a:rPr>
              <a:t>(</a:t>
            </a:r>
            <a:r>
              <a:rPr lang="en-US" b="0" dirty="0">
                <a:solidFill>
                  <a:srgbClr val="7A3E9D"/>
                </a:solidFill>
                <a:effectLst/>
                <a:latin typeface="Consolas" panose="020B0609020204030204" pitchFamily="49" charset="0"/>
              </a:rPr>
              <a:t>beta0</a:t>
            </a:r>
            <a:r>
              <a:rPr lang="en-US" b="0" dirty="0">
                <a:solidFill>
                  <a:srgbClr val="333333"/>
                </a:solidFill>
                <a:effectLst/>
                <a:latin typeface="Consolas" panose="020B0609020204030204" pitchFamily="49" charset="0"/>
              </a:rPr>
              <a:t> </a:t>
            </a:r>
            <a:r>
              <a:rPr lang="en-US" b="1" dirty="0">
                <a:solidFill>
                  <a:srgbClr val="AA3731"/>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beta1</a:t>
            </a:r>
            <a:r>
              <a:rPr lang="en-US" b="0" dirty="0">
                <a:solidFill>
                  <a:srgbClr val="333333"/>
                </a:solidFill>
                <a:effectLst/>
                <a:latin typeface="Consolas" panose="020B0609020204030204" pitchFamily="49" charset="0"/>
              </a:rPr>
              <a:t> </a:t>
            </a:r>
            <a:r>
              <a:rPr lang="en-US" b="1" dirty="0">
                <a:solidFill>
                  <a:srgbClr val="AA3731"/>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err="1">
                <a:solidFill>
                  <a:srgbClr val="7A3E9D"/>
                </a:solidFill>
                <a:effectLst/>
                <a:latin typeface="Consolas" panose="020B0609020204030204" pitchFamily="49" charset="0"/>
              </a:rPr>
              <a:t>bikes</a:t>
            </a:r>
            <a:r>
              <a:rPr lang="en-US" b="0" dirty="0" err="1">
                <a:solidFill>
                  <a:srgbClr val="777777"/>
                </a:solidFill>
                <a:effectLst/>
                <a:latin typeface="Consolas" panose="020B0609020204030204" pitchFamily="49" charset="0"/>
              </a:rPr>
              <a:t>.</a:t>
            </a:r>
            <a:r>
              <a:rPr lang="en-US" b="0" dirty="0" err="1">
                <a:solidFill>
                  <a:srgbClr val="333333"/>
                </a:solidFill>
                <a:effectLst/>
                <a:latin typeface="Consolas" panose="020B0609020204030204" pitchFamily="49" charset="0"/>
              </a:rPr>
              <a:t>temperature</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a:p>
            <a:r>
              <a:rPr lang="en-US" b="0" dirty="0">
                <a:solidFill>
                  <a:srgbClr val="333333"/>
                </a:solidFill>
                <a:effectLst/>
                <a:latin typeface="Consolas" panose="020B0609020204030204" pitchFamily="49" charset="0"/>
              </a:rPr>
              <a:t>    </a:t>
            </a:r>
            <a:r>
              <a:rPr lang="en-US" b="0" dirty="0" err="1">
                <a:solidFill>
                  <a:srgbClr val="7A3E9D"/>
                </a:solidFill>
                <a:effectLst/>
                <a:latin typeface="Consolas" panose="020B0609020204030204" pitchFamily="49" charset="0"/>
              </a:rPr>
              <a:t>y_pred</a:t>
            </a:r>
            <a:r>
              <a:rPr lang="en-US" b="0" dirty="0">
                <a:solidFill>
                  <a:srgbClr val="333333"/>
                </a:solidFill>
                <a:effectLst/>
                <a:latin typeface="Consolas" panose="020B0609020204030204" pitchFamily="49" charset="0"/>
              </a:rPr>
              <a:t> </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1" dirty="0" err="1">
                <a:solidFill>
                  <a:srgbClr val="7A3E9D"/>
                </a:solidFill>
                <a:effectLst/>
                <a:latin typeface="Consolas" panose="020B0609020204030204" pitchFamily="49" charset="0"/>
              </a:rPr>
              <a:t>pm</a:t>
            </a:r>
            <a:r>
              <a:rPr lang="en-US" b="0" dirty="0" err="1">
                <a:solidFill>
                  <a:srgbClr val="777777"/>
                </a:solidFill>
                <a:effectLst/>
                <a:latin typeface="Consolas" panose="020B0609020204030204" pitchFamily="49" charset="0"/>
              </a:rPr>
              <a:t>.</a:t>
            </a:r>
            <a:r>
              <a:rPr lang="en-US" b="1" dirty="0" err="1">
                <a:solidFill>
                  <a:srgbClr val="7A3E9D"/>
                </a:solidFill>
                <a:effectLst/>
                <a:latin typeface="Consolas" panose="020B0609020204030204" pitchFamily="49" charset="0"/>
              </a:rPr>
              <a:t>NegativeBinomial</a:t>
            </a:r>
            <a:r>
              <a:rPr lang="en-US" b="0" dirty="0">
                <a:solidFill>
                  <a:srgbClr val="777777"/>
                </a:solidFill>
                <a:effectLst/>
                <a:latin typeface="Consolas" panose="020B0609020204030204" pitchFamily="49" charset="0"/>
              </a:rPr>
              <a:t>("</a:t>
            </a:r>
            <a:r>
              <a:rPr lang="en-US" b="0" dirty="0" err="1">
                <a:solidFill>
                  <a:srgbClr val="448C27"/>
                </a:solidFill>
                <a:effectLst/>
                <a:latin typeface="Consolas" panose="020B0609020204030204" pitchFamily="49" charset="0"/>
              </a:rPr>
              <a:t>y_pred</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mu</a:t>
            </a:r>
            <a:r>
              <a:rPr lang="en-US" b="0" dirty="0">
                <a:solidFill>
                  <a:srgbClr val="777777"/>
                </a:solidFill>
                <a:effectLst/>
                <a:latin typeface="Consolas" panose="020B0609020204030204" pitchFamily="49" charset="0"/>
              </a:rPr>
              <a:t>=</a:t>
            </a:r>
            <a:r>
              <a:rPr lang="en-US" b="0" dirty="0">
                <a:solidFill>
                  <a:srgbClr val="7A3E9D"/>
                </a:solidFill>
                <a:effectLst/>
                <a:latin typeface="Consolas" panose="020B0609020204030204" pitchFamily="49" charset="0"/>
              </a:rPr>
              <a:t>mu</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r>
              <a:rPr lang="en-US" b="0" dirty="0">
                <a:solidFill>
                  <a:srgbClr val="7A3E9D"/>
                </a:solidFill>
                <a:effectLst/>
                <a:latin typeface="Consolas" panose="020B0609020204030204" pitchFamily="49" charset="0"/>
              </a:rPr>
              <a:t>alpha</a:t>
            </a:r>
            <a:r>
              <a:rPr lang="en-US" b="0" dirty="0">
                <a:solidFill>
                  <a:srgbClr val="777777"/>
                </a:solidFill>
                <a:effectLst/>
                <a:latin typeface="Consolas" panose="020B0609020204030204" pitchFamily="49" charset="0"/>
              </a:rPr>
              <a:t>=</a:t>
            </a:r>
            <a:r>
              <a:rPr lang="en-US" b="0" dirty="0">
                <a:solidFill>
                  <a:srgbClr val="7A3E9D"/>
                </a:solidFill>
                <a:effectLst/>
                <a:latin typeface="Consolas" panose="020B0609020204030204" pitchFamily="49" charset="0"/>
              </a:rPr>
              <a:t>alpha</a:t>
            </a:r>
            <a:r>
              <a:rPr lang="en-US" b="0" dirty="0">
                <a:solidFill>
                  <a:srgbClr val="777777"/>
                </a:solidFill>
                <a:effectLst/>
                <a:latin typeface="Consolas" panose="020B0609020204030204" pitchFamily="49" charset="0"/>
              </a:rPr>
              <a:t>,</a:t>
            </a:r>
            <a:r>
              <a:rPr lang="en-US" b="0" dirty="0">
                <a:solidFill>
                  <a:srgbClr val="333333"/>
                </a:solidFill>
                <a:effectLst/>
                <a:latin typeface="Consolas" panose="020B0609020204030204" pitchFamily="49" charset="0"/>
              </a:rPr>
              <a:t> </a:t>
            </a:r>
          </a:p>
          <a:p>
            <a:r>
              <a:rPr lang="en-US" dirty="0">
                <a:solidFill>
                  <a:srgbClr val="333333"/>
                </a:solidFill>
                <a:latin typeface="Consolas" panose="020B0609020204030204" pitchFamily="49" charset="0"/>
              </a:rPr>
              <a:t>                </a:t>
            </a:r>
            <a:r>
              <a:rPr lang="en-US" b="0" dirty="0">
                <a:solidFill>
                  <a:srgbClr val="7A3E9D"/>
                </a:solidFill>
                <a:effectLst/>
                <a:latin typeface="Consolas" panose="020B0609020204030204" pitchFamily="49" charset="0"/>
              </a:rPr>
              <a:t>observed</a:t>
            </a:r>
            <a:r>
              <a:rPr lang="en-US" b="0" dirty="0">
                <a:solidFill>
                  <a:srgbClr val="777777"/>
                </a:solidFill>
                <a:effectLst/>
                <a:latin typeface="Consolas" panose="020B0609020204030204" pitchFamily="49" charset="0"/>
              </a:rPr>
              <a:t>=</a:t>
            </a:r>
            <a:r>
              <a:rPr lang="en-US" b="0" dirty="0" err="1">
                <a:solidFill>
                  <a:srgbClr val="7A3E9D"/>
                </a:solidFill>
                <a:effectLst/>
                <a:latin typeface="Consolas" panose="020B0609020204030204" pitchFamily="49" charset="0"/>
              </a:rPr>
              <a:t>bikes</a:t>
            </a:r>
            <a:r>
              <a:rPr lang="en-US" b="0" dirty="0" err="1">
                <a:solidFill>
                  <a:srgbClr val="777777"/>
                </a:solidFill>
                <a:effectLst/>
                <a:latin typeface="Consolas" panose="020B0609020204030204" pitchFamily="49" charset="0"/>
              </a:rPr>
              <a:t>.</a:t>
            </a:r>
            <a:r>
              <a:rPr lang="en-US" b="0" dirty="0" err="1">
                <a:solidFill>
                  <a:srgbClr val="333333"/>
                </a:solidFill>
                <a:effectLst/>
                <a:latin typeface="Consolas" panose="020B0609020204030204" pitchFamily="49" charset="0"/>
              </a:rPr>
              <a:t>rented</a:t>
            </a:r>
            <a:r>
              <a:rPr lang="en-US" b="0" dirty="0">
                <a:solidFill>
                  <a:srgbClr val="777777"/>
                </a:solidFill>
                <a:effectLst/>
                <a:latin typeface="Consolas" panose="020B0609020204030204" pitchFamily="49" charset="0"/>
              </a:rPr>
              <a:t>)</a:t>
            </a:r>
            <a:endParaRPr lang="en-US" b="0" dirty="0">
              <a:solidFill>
                <a:srgbClr val="333333"/>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C557D273-D564-AE41-E6BB-7E47C0774924}"/>
              </a:ext>
            </a:extLst>
          </p:cNvPr>
          <p:cNvSpPr>
            <a:spLocks noGrp="1"/>
          </p:cNvSpPr>
          <p:nvPr>
            <p:ph type="sldNum" sz="quarter" idx="12"/>
          </p:nvPr>
        </p:nvSpPr>
        <p:spPr/>
        <p:txBody>
          <a:bodyPr/>
          <a:lstStyle/>
          <a:p>
            <a:fld id="{E0DC7AD3-7C2E-418B-8082-788996B615FB}" type="slidenum">
              <a:rPr lang="en-GB" smtClean="0"/>
              <a:t>44</a:t>
            </a:fld>
            <a:endParaRPr lang="en-GB"/>
          </a:p>
        </p:txBody>
      </p:sp>
    </p:spTree>
    <p:extLst>
      <p:ext uri="{BB962C8B-B14F-4D97-AF65-F5344CB8AC3E}">
        <p14:creationId xmlns:p14="http://schemas.microsoft.com/office/powerpoint/2010/main" val="509930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4907-5B58-8E83-9A00-A87589509D6D}"/>
              </a:ext>
            </a:extLst>
          </p:cNvPr>
          <p:cNvSpPr>
            <a:spLocks noGrp="1"/>
          </p:cNvSpPr>
          <p:nvPr>
            <p:ph type="title"/>
          </p:nvPr>
        </p:nvSpPr>
        <p:spPr/>
        <p:txBody>
          <a:bodyPr/>
          <a:lstStyle/>
          <a:p>
            <a:endParaRPr lang="he-IL"/>
          </a:p>
        </p:txBody>
      </p:sp>
      <p:pic>
        <p:nvPicPr>
          <p:cNvPr id="3" name="Picture 2">
            <a:extLst>
              <a:ext uri="{FF2B5EF4-FFF2-40B4-BE49-F238E27FC236}">
                <a16:creationId xmlns:a16="http://schemas.microsoft.com/office/drawing/2014/main" id="{6994D758-EABC-9859-B110-C3DA307C129F}"/>
              </a:ext>
            </a:extLst>
          </p:cNvPr>
          <p:cNvPicPr>
            <a:picLocks noChangeAspect="1"/>
          </p:cNvPicPr>
          <p:nvPr/>
        </p:nvPicPr>
        <p:blipFill>
          <a:blip r:embed="rId2"/>
          <a:stretch>
            <a:fillRect/>
          </a:stretch>
        </p:blipFill>
        <p:spPr>
          <a:xfrm>
            <a:off x="914399" y="2007279"/>
            <a:ext cx="10238509" cy="4215856"/>
          </a:xfrm>
          <a:prstGeom prst="rect">
            <a:avLst/>
          </a:prstGeom>
        </p:spPr>
      </p:pic>
      <p:sp>
        <p:nvSpPr>
          <p:cNvPr id="4" name="Slide Number Placeholder 3">
            <a:extLst>
              <a:ext uri="{FF2B5EF4-FFF2-40B4-BE49-F238E27FC236}">
                <a16:creationId xmlns:a16="http://schemas.microsoft.com/office/drawing/2014/main" id="{CDC1E791-539F-AD6A-52D2-283249024DF8}"/>
              </a:ext>
            </a:extLst>
          </p:cNvPr>
          <p:cNvSpPr>
            <a:spLocks noGrp="1"/>
          </p:cNvSpPr>
          <p:nvPr>
            <p:ph type="sldNum" sz="quarter" idx="12"/>
          </p:nvPr>
        </p:nvSpPr>
        <p:spPr/>
        <p:txBody>
          <a:bodyPr/>
          <a:lstStyle/>
          <a:p>
            <a:fld id="{E0DC7AD3-7C2E-418B-8082-788996B615FB}" type="slidenum">
              <a:rPr lang="en-GB" smtClean="0"/>
              <a:t>45</a:t>
            </a:fld>
            <a:endParaRPr lang="en-GB"/>
          </a:p>
        </p:txBody>
      </p:sp>
    </p:spTree>
    <p:extLst>
      <p:ext uri="{BB962C8B-B14F-4D97-AF65-F5344CB8AC3E}">
        <p14:creationId xmlns:p14="http://schemas.microsoft.com/office/powerpoint/2010/main" val="1266911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1D11-F073-2ADE-4CD9-95F3E88ED327}"/>
              </a:ext>
            </a:extLst>
          </p:cNvPr>
          <p:cNvSpPr>
            <a:spLocks noGrp="1"/>
          </p:cNvSpPr>
          <p:nvPr>
            <p:ph type="title"/>
          </p:nvPr>
        </p:nvSpPr>
        <p:spPr/>
        <p:txBody>
          <a:bodyPr/>
          <a:lstStyle/>
          <a:p>
            <a:r>
              <a:rPr lang="en-US" dirty="0"/>
              <a:t>Posterior </a:t>
            </a:r>
            <a:r>
              <a:rPr lang="en-US" dirty="0" err="1"/>
              <a:t>predictives</a:t>
            </a:r>
            <a:r>
              <a:rPr lang="en-US" dirty="0"/>
              <a:t> comparison</a:t>
            </a:r>
            <a:endParaRPr lang="he-IL" dirty="0"/>
          </a:p>
        </p:txBody>
      </p:sp>
      <p:pic>
        <p:nvPicPr>
          <p:cNvPr id="3" name="Picture 2">
            <a:extLst>
              <a:ext uri="{FF2B5EF4-FFF2-40B4-BE49-F238E27FC236}">
                <a16:creationId xmlns:a16="http://schemas.microsoft.com/office/drawing/2014/main" id="{52E4EF33-9559-4834-0AB5-061E67FDC711}"/>
              </a:ext>
            </a:extLst>
          </p:cNvPr>
          <p:cNvPicPr>
            <a:picLocks noChangeAspect="1"/>
          </p:cNvPicPr>
          <p:nvPr/>
        </p:nvPicPr>
        <p:blipFill>
          <a:blip r:embed="rId2"/>
          <a:stretch>
            <a:fillRect/>
          </a:stretch>
        </p:blipFill>
        <p:spPr>
          <a:xfrm>
            <a:off x="1268963" y="1794111"/>
            <a:ext cx="9850016" cy="4191790"/>
          </a:xfrm>
          <a:prstGeom prst="rect">
            <a:avLst/>
          </a:prstGeom>
        </p:spPr>
      </p:pic>
      <p:sp>
        <p:nvSpPr>
          <p:cNvPr id="4" name="Slide Number Placeholder 3">
            <a:extLst>
              <a:ext uri="{FF2B5EF4-FFF2-40B4-BE49-F238E27FC236}">
                <a16:creationId xmlns:a16="http://schemas.microsoft.com/office/drawing/2014/main" id="{65D5F5A1-6842-467F-7240-5C78ABC31EAB}"/>
              </a:ext>
            </a:extLst>
          </p:cNvPr>
          <p:cNvSpPr>
            <a:spLocks noGrp="1"/>
          </p:cNvSpPr>
          <p:nvPr>
            <p:ph type="sldNum" sz="quarter" idx="12"/>
          </p:nvPr>
        </p:nvSpPr>
        <p:spPr/>
        <p:txBody>
          <a:bodyPr/>
          <a:lstStyle/>
          <a:p>
            <a:fld id="{E0DC7AD3-7C2E-418B-8082-788996B615FB}" type="slidenum">
              <a:rPr lang="en-GB" smtClean="0"/>
              <a:t>46</a:t>
            </a:fld>
            <a:endParaRPr lang="en-GB"/>
          </a:p>
        </p:txBody>
      </p:sp>
    </p:spTree>
    <p:extLst>
      <p:ext uri="{BB962C8B-B14F-4D97-AF65-F5344CB8AC3E}">
        <p14:creationId xmlns:p14="http://schemas.microsoft.com/office/powerpoint/2010/main" val="1309673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18DEB-30E7-245E-76FF-9F805218D82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AE10D42-7507-FD85-2466-FA0E7A63DC93}"/>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F57B8F42-53A1-5FF0-A252-8B6FA9388EBC}"/>
              </a:ext>
            </a:extLst>
          </p:cNvPr>
          <p:cNvSpPr>
            <a:spLocks noGrp="1"/>
          </p:cNvSpPr>
          <p:nvPr>
            <p:ph type="body" idx="1"/>
          </p:nvPr>
        </p:nvSpPr>
        <p:spPr/>
        <p:txBody>
          <a:bodyPr>
            <a:normAutofit/>
          </a:bodyPr>
          <a:lstStyle/>
          <a:p>
            <a:pPr algn="ctr"/>
            <a:r>
              <a:rPr lang="en-US" sz="7200" dirty="0"/>
              <a:t>6G Robust Regression</a:t>
            </a:r>
            <a:endParaRPr lang="en-IL" sz="7200" dirty="0"/>
          </a:p>
        </p:txBody>
      </p:sp>
      <p:sp>
        <p:nvSpPr>
          <p:cNvPr id="5" name="Slide Number Placeholder 4">
            <a:extLst>
              <a:ext uri="{FF2B5EF4-FFF2-40B4-BE49-F238E27FC236}">
                <a16:creationId xmlns:a16="http://schemas.microsoft.com/office/drawing/2014/main" id="{F0C9554C-C247-1C49-111A-2262574B985F}"/>
              </a:ext>
            </a:extLst>
          </p:cNvPr>
          <p:cNvSpPr>
            <a:spLocks noGrp="1"/>
          </p:cNvSpPr>
          <p:nvPr>
            <p:ph type="sldNum" sz="quarter" idx="12"/>
          </p:nvPr>
        </p:nvSpPr>
        <p:spPr/>
        <p:txBody>
          <a:bodyPr/>
          <a:lstStyle/>
          <a:p>
            <a:pPr>
              <a:defRPr/>
            </a:pPr>
            <a:fld id="{3469EAC8-EFAD-49DA-A425-6225312A328A}" type="slidenum">
              <a:rPr lang="he-IL" altLang="en-US" smtClean="0"/>
              <a:pPr>
                <a:defRPr/>
              </a:pPr>
              <a:t>47</a:t>
            </a:fld>
            <a:r>
              <a:rPr lang="en-US" altLang="en-US"/>
              <a:t> /  72</a:t>
            </a:r>
          </a:p>
        </p:txBody>
      </p:sp>
    </p:spTree>
    <p:extLst>
      <p:ext uri="{BB962C8B-B14F-4D97-AF65-F5344CB8AC3E}">
        <p14:creationId xmlns:p14="http://schemas.microsoft.com/office/powerpoint/2010/main" val="2574380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F4B6-9062-9D98-BE88-F1086A70C222}"/>
              </a:ext>
            </a:extLst>
          </p:cNvPr>
          <p:cNvSpPr>
            <a:spLocks noGrp="1"/>
          </p:cNvSpPr>
          <p:nvPr>
            <p:ph type="title"/>
          </p:nvPr>
        </p:nvSpPr>
        <p:spPr/>
        <p:txBody>
          <a:bodyPr/>
          <a:lstStyle/>
          <a:p>
            <a:r>
              <a:rPr lang="en-US" dirty="0"/>
              <a:t>Anscombe’s quartet</a:t>
            </a:r>
            <a:endParaRPr lang="he-IL" dirty="0"/>
          </a:p>
        </p:txBody>
      </p:sp>
      <p:sp>
        <p:nvSpPr>
          <p:cNvPr id="4" name="Content Placeholder 3">
            <a:extLst>
              <a:ext uri="{FF2B5EF4-FFF2-40B4-BE49-F238E27FC236}">
                <a16:creationId xmlns:a16="http://schemas.microsoft.com/office/drawing/2014/main" id="{15BC10F0-9078-C72C-E4D6-297FD251A70B}"/>
              </a:ext>
            </a:extLst>
          </p:cNvPr>
          <p:cNvSpPr>
            <a:spLocks noGrp="1"/>
          </p:cNvSpPr>
          <p:nvPr>
            <p:ph idx="1"/>
          </p:nvPr>
        </p:nvSpPr>
        <p:spPr>
          <a:xfrm>
            <a:off x="838200" y="1825625"/>
            <a:ext cx="4018280" cy="4351338"/>
          </a:xfrm>
        </p:spPr>
        <p:txBody>
          <a:bodyPr>
            <a:normAutofit/>
          </a:bodyPr>
          <a:lstStyle/>
          <a:p>
            <a:r>
              <a:rPr lang="en-US" sz="2400" dirty="0"/>
              <a:t>Published in 1973</a:t>
            </a:r>
          </a:p>
          <a:p>
            <a:r>
              <a:rPr lang="en-US" sz="2400" dirty="0"/>
              <a:t>I: Gaussian regression data</a:t>
            </a:r>
          </a:p>
          <a:p>
            <a:pPr lvl="1"/>
            <a:r>
              <a:rPr lang="en-US" sz="2000" dirty="0"/>
              <a:t>Data that is appropriate for the model</a:t>
            </a:r>
          </a:p>
          <a:p>
            <a:r>
              <a:rPr lang="en-US" sz="2400" dirty="0"/>
              <a:t>II: Model mismatch</a:t>
            </a:r>
          </a:p>
          <a:p>
            <a:pPr lvl="1"/>
            <a:r>
              <a:rPr lang="en-US" sz="2000" dirty="0"/>
              <a:t>Data comes from a different model</a:t>
            </a:r>
          </a:p>
          <a:p>
            <a:r>
              <a:rPr lang="en-US" sz="2400" dirty="0"/>
              <a:t>III: Outlier</a:t>
            </a:r>
          </a:p>
          <a:p>
            <a:pPr lvl="1"/>
            <a:r>
              <a:rPr lang="en-US" sz="2000" dirty="0"/>
              <a:t>Data has one y very different</a:t>
            </a:r>
          </a:p>
          <a:p>
            <a:r>
              <a:rPr lang="en-US" sz="2400" dirty="0"/>
              <a:t>IV: Leverage</a:t>
            </a:r>
          </a:p>
          <a:p>
            <a:pPr lvl="1"/>
            <a:r>
              <a:rPr lang="en-US" sz="2000" dirty="0"/>
              <a:t>Data has one x very different</a:t>
            </a:r>
            <a:endParaRPr lang="en-IL" sz="2000" dirty="0"/>
          </a:p>
        </p:txBody>
      </p:sp>
      <p:pic>
        <p:nvPicPr>
          <p:cNvPr id="3" name="Picture 2">
            <a:extLst>
              <a:ext uri="{FF2B5EF4-FFF2-40B4-BE49-F238E27FC236}">
                <a16:creationId xmlns:a16="http://schemas.microsoft.com/office/drawing/2014/main" id="{D45C8DBC-D13C-5FEA-2674-A7DE862ACA5F}"/>
              </a:ext>
            </a:extLst>
          </p:cNvPr>
          <p:cNvPicPr>
            <a:picLocks noChangeAspect="1"/>
          </p:cNvPicPr>
          <p:nvPr/>
        </p:nvPicPr>
        <p:blipFill>
          <a:blip r:embed="rId2"/>
          <a:stretch>
            <a:fillRect/>
          </a:stretch>
        </p:blipFill>
        <p:spPr>
          <a:xfrm>
            <a:off x="5085184" y="1476579"/>
            <a:ext cx="6805838" cy="5082841"/>
          </a:xfrm>
          <a:prstGeom prst="rect">
            <a:avLst/>
          </a:prstGeom>
        </p:spPr>
      </p:pic>
      <p:sp>
        <p:nvSpPr>
          <p:cNvPr id="5" name="Slide Number Placeholder 4">
            <a:extLst>
              <a:ext uri="{FF2B5EF4-FFF2-40B4-BE49-F238E27FC236}">
                <a16:creationId xmlns:a16="http://schemas.microsoft.com/office/drawing/2014/main" id="{946C43D1-38C9-E83D-1F89-526CC377B402}"/>
              </a:ext>
            </a:extLst>
          </p:cNvPr>
          <p:cNvSpPr>
            <a:spLocks noGrp="1"/>
          </p:cNvSpPr>
          <p:nvPr>
            <p:ph type="sldNum" sz="quarter" idx="12"/>
          </p:nvPr>
        </p:nvSpPr>
        <p:spPr/>
        <p:txBody>
          <a:bodyPr/>
          <a:lstStyle/>
          <a:p>
            <a:fld id="{E0DC7AD3-7C2E-418B-8082-788996B615FB}" type="slidenum">
              <a:rPr lang="en-GB" smtClean="0"/>
              <a:t>48</a:t>
            </a:fld>
            <a:endParaRPr lang="en-GB"/>
          </a:p>
        </p:txBody>
      </p:sp>
    </p:spTree>
    <p:extLst>
      <p:ext uri="{BB962C8B-B14F-4D97-AF65-F5344CB8AC3E}">
        <p14:creationId xmlns:p14="http://schemas.microsoft.com/office/powerpoint/2010/main" val="2458408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B834-2641-7586-50CE-D07FF4311073}"/>
              </a:ext>
            </a:extLst>
          </p:cNvPr>
          <p:cNvSpPr>
            <a:spLocks noGrp="1"/>
          </p:cNvSpPr>
          <p:nvPr>
            <p:ph type="title"/>
          </p:nvPr>
        </p:nvSpPr>
        <p:spPr/>
        <p:txBody>
          <a:bodyPr/>
          <a:lstStyle/>
          <a:p>
            <a:r>
              <a:rPr lang="en-US" dirty="0"/>
              <a:t>Linear regression on Anscombe</a:t>
            </a:r>
            <a:endParaRPr lang="en-IL" dirty="0"/>
          </a:p>
        </p:txBody>
      </p:sp>
      <p:sp>
        <p:nvSpPr>
          <p:cNvPr id="4" name="Content Placeholder 3">
            <a:extLst>
              <a:ext uri="{FF2B5EF4-FFF2-40B4-BE49-F238E27FC236}">
                <a16:creationId xmlns:a16="http://schemas.microsoft.com/office/drawing/2014/main" id="{3577D023-ED46-23CA-0EE4-780235D2331E}"/>
              </a:ext>
            </a:extLst>
          </p:cNvPr>
          <p:cNvSpPr>
            <a:spLocks noGrp="1"/>
          </p:cNvSpPr>
          <p:nvPr>
            <p:ph idx="1"/>
          </p:nvPr>
        </p:nvSpPr>
        <p:spPr>
          <a:xfrm>
            <a:off x="838200" y="1825625"/>
            <a:ext cx="4125686" cy="4351338"/>
          </a:xfrm>
        </p:spPr>
        <p:txBody>
          <a:bodyPr>
            <a:normAutofit/>
          </a:bodyPr>
          <a:lstStyle/>
          <a:p>
            <a:r>
              <a:rPr lang="en-US" sz="2000" dirty="0"/>
              <a:t>Linear</a:t>
            </a:r>
            <a:r>
              <a:rPr lang="en-US" sz="2400" dirty="0"/>
              <a:t> model</a:t>
            </a:r>
          </a:p>
          <a:p>
            <a:pPr lvl="1"/>
            <a:r>
              <a:rPr lang="en-US" sz="2000" dirty="0"/>
              <a:t>Similar posterior for each dataset</a:t>
            </a:r>
          </a:p>
          <a:p>
            <a:r>
              <a:rPr lang="en-US" sz="2400" dirty="0"/>
              <a:t>The point:</a:t>
            </a:r>
          </a:p>
          <a:p>
            <a:pPr lvl="1"/>
            <a:r>
              <a:rPr lang="en-US" sz="2000" dirty="0"/>
              <a:t>Plot your data</a:t>
            </a:r>
          </a:p>
          <a:p>
            <a:pPr lvl="1"/>
            <a:r>
              <a:rPr lang="en-US" sz="2000" dirty="0"/>
              <a:t>Do your Bayesian workflow</a:t>
            </a:r>
            <a:endParaRPr lang="en-IL" sz="2000" dirty="0"/>
          </a:p>
        </p:txBody>
      </p:sp>
      <p:pic>
        <p:nvPicPr>
          <p:cNvPr id="3" name="Picture 2">
            <a:extLst>
              <a:ext uri="{FF2B5EF4-FFF2-40B4-BE49-F238E27FC236}">
                <a16:creationId xmlns:a16="http://schemas.microsoft.com/office/drawing/2014/main" id="{5A882E84-DF76-9C37-09C1-1D4B3473CAE8}"/>
              </a:ext>
            </a:extLst>
          </p:cNvPr>
          <p:cNvPicPr>
            <a:picLocks noChangeAspect="1"/>
          </p:cNvPicPr>
          <p:nvPr/>
        </p:nvPicPr>
        <p:blipFill>
          <a:blip r:embed="rId2"/>
          <a:stretch>
            <a:fillRect/>
          </a:stretch>
        </p:blipFill>
        <p:spPr>
          <a:xfrm>
            <a:off x="5197149" y="1658031"/>
            <a:ext cx="6479267" cy="4838946"/>
          </a:xfrm>
          <a:prstGeom prst="rect">
            <a:avLst/>
          </a:prstGeom>
        </p:spPr>
      </p:pic>
      <p:sp>
        <p:nvSpPr>
          <p:cNvPr id="5" name="Slide Number Placeholder 4">
            <a:extLst>
              <a:ext uri="{FF2B5EF4-FFF2-40B4-BE49-F238E27FC236}">
                <a16:creationId xmlns:a16="http://schemas.microsoft.com/office/drawing/2014/main" id="{01D588A6-6972-AE77-EDA2-C070D6F95545}"/>
              </a:ext>
            </a:extLst>
          </p:cNvPr>
          <p:cNvSpPr>
            <a:spLocks noGrp="1"/>
          </p:cNvSpPr>
          <p:nvPr>
            <p:ph type="sldNum" sz="quarter" idx="12"/>
          </p:nvPr>
        </p:nvSpPr>
        <p:spPr/>
        <p:txBody>
          <a:bodyPr/>
          <a:lstStyle/>
          <a:p>
            <a:fld id="{E0DC7AD3-7C2E-418B-8082-788996B615FB}" type="slidenum">
              <a:rPr lang="en-GB" smtClean="0"/>
              <a:t>49</a:t>
            </a:fld>
            <a:endParaRPr lang="en-GB"/>
          </a:p>
        </p:txBody>
      </p:sp>
    </p:spTree>
    <p:extLst>
      <p:ext uri="{BB962C8B-B14F-4D97-AF65-F5344CB8AC3E}">
        <p14:creationId xmlns:p14="http://schemas.microsoft.com/office/powerpoint/2010/main" val="286228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bivariate data</a:t>
            </a:r>
          </a:p>
        </p:txBody>
      </p:sp>
      <p:sp>
        <p:nvSpPr>
          <p:cNvPr id="3" name="Content Placeholder 2"/>
          <p:cNvSpPr>
            <a:spLocks noGrp="1"/>
          </p:cNvSpPr>
          <p:nvPr>
            <p:ph idx="1"/>
          </p:nvPr>
        </p:nvSpPr>
        <p:spPr>
          <a:xfrm>
            <a:off x="1981200" y="1268414"/>
            <a:ext cx="3754760" cy="3672755"/>
          </a:xfrm>
        </p:spPr>
        <p:txBody>
          <a:bodyPr>
            <a:normAutofit fontScale="92500" lnSpcReduction="20000"/>
          </a:bodyPr>
          <a:lstStyle/>
          <a:p>
            <a:r>
              <a:rPr lang="en-US" dirty="0"/>
              <a:t>x: independent variable</a:t>
            </a:r>
          </a:p>
          <a:p>
            <a:r>
              <a:rPr lang="en-US" dirty="0"/>
              <a:t>y: dependent variable</a:t>
            </a:r>
          </a:p>
          <a:p>
            <a:endParaRPr lang="en-US" dirty="0"/>
          </a:p>
          <a:p>
            <a:r>
              <a:rPr lang="en-US" dirty="0"/>
              <a:t>Sometimes this makes sense</a:t>
            </a:r>
          </a:p>
          <a:p>
            <a:pPr lvl="1"/>
            <a:r>
              <a:rPr lang="en-US" dirty="0"/>
              <a:t>Age is affecting cerebellar volume</a:t>
            </a:r>
          </a:p>
          <a:p>
            <a:r>
              <a:rPr lang="en-US" dirty="0"/>
              <a:t>Sometimes it’s arbitrary</a:t>
            </a:r>
          </a:p>
          <a:p>
            <a:pPr lvl="1"/>
            <a:r>
              <a:rPr lang="en-US" dirty="0"/>
              <a:t>Cerebral volume and cerebellar volume</a:t>
            </a:r>
          </a:p>
        </p:txBody>
      </p:sp>
      <p:sp>
        <p:nvSpPr>
          <p:cNvPr id="5" name="Slide Number Placeholder 4"/>
          <p:cNvSpPr>
            <a:spLocks noGrp="1"/>
          </p:cNvSpPr>
          <p:nvPr>
            <p:ph type="sldNum" sz="quarter" idx="12"/>
          </p:nvPr>
        </p:nvSpPr>
        <p:spPr/>
        <p:txBody>
          <a:bodyPr/>
          <a:lstStyle/>
          <a:p>
            <a:fld id="{2C16C311-76E6-4493-A800-03F6BFB61D22}" type="slidenum">
              <a:rPr lang="he-IL" smtClean="0"/>
              <a:pPr/>
              <a:t>5</a:t>
            </a:fld>
            <a:r>
              <a:rPr lang="en-CA"/>
              <a:t>/76</a:t>
            </a:r>
            <a:endParaRPr lang="en-US" dirty="0"/>
          </a:p>
        </p:txBody>
      </p:sp>
      <p:pic>
        <p:nvPicPr>
          <p:cNvPr id="1077250" name="Picture 2">
            <a:extLst>
              <a:ext uri="{FF2B5EF4-FFF2-40B4-BE49-F238E27FC236}">
                <a16:creationId xmlns:a16="http://schemas.microsoft.com/office/drawing/2014/main" id="{F8F84E2A-054F-63C1-B266-52EC3A825F7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03075" y="1560734"/>
            <a:ext cx="4456951" cy="352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33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CD09-12D2-7390-8CBC-4CF870A84E61}"/>
              </a:ext>
            </a:extLst>
          </p:cNvPr>
          <p:cNvSpPr>
            <a:spLocks noGrp="1"/>
          </p:cNvSpPr>
          <p:nvPr>
            <p:ph type="title"/>
          </p:nvPr>
        </p:nvSpPr>
        <p:spPr/>
        <p:txBody>
          <a:bodyPr/>
          <a:lstStyle/>
          <a:p>
            <a:r>
              <a:rPr lang="en-US" dirty="0"/>
              <a:t>Examine posterior predictive </a:t>
            </a:r>
            <a:endParaRPr lang="en-IL" dirty="0"/>
          </a:p>
        </p:txBody>
      </p:sp>
      <p:sp>
        <p:nvSpPr>
          <p:cNvPr id="3" name="Content Placeholder 2">
            <a:extLst>
              <a:ext uri="{FF2B5EF4-FFF2-40B4-BE49-F238E27FC236}">
                <a16:creationId xmlns:a16="http://schemas.microsoft.com/office/drawing/2014/main" id="{35C22850-1E88-F88A-D352-C8600E24B668}"/>
              </a:ext>
            </a:extLst>
          </p:cNvPr>
          <p:cNvSpPr>
            <a:spLocks noGrp="1"/>
          </p:cNvSpPr>
          <p:nvPr>
            <p:ph idx="1"/>
          </p:nvPr>
        </p:nvSpPr>
        <p:spPr>
          <a:xfrm>
            <a:off x="801330" y="1398400"/>
            <a:ext cx="10515600" cy="1030168"/>
          </a:xfrm>
        </p:spPr>
        <p:txBody>
          <a:bodyPr/>
          <a:lstStyle/>
          <a:p>
            <a:r>
              <a:rPr lang="en-US" dirty="0"/>
              <a:t>Quite broad around the data but barely sufficient to reach the outlier</a:t>
            </a:r>
            <a:endParaRPr lang="en-IL" dirty="0"/>
          </a:p>
        </p:txBody>
      </p:sp>
      <p:pic>
        <p:nvPicPr>
          <p:cNvPr id="6" name="Picture 5">
            <a:extLst>
              <a:ext uri="{FF2B5EF4-FFF2-40B4-BE49-F238E27FC236}">
                <a16:creationId xmlns:a16="http://schemas.microsoft.com/office/drawing/2014/main" id="{CD34FE4F-7D90-AC35-893E-C9793F2D26FD}"/>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4894329" y="2075880"/>
            <a:ext cx="6496341" cy="4315087"/>
          </a:xfrm>
          <a:prstGeom prst="rect">
            <a:avLst/>
          </a:prstGeom>
        </p:spPr>
      </p:pic>
      <p:sp>
        <p:nvSpPr>
          <p:cNvPr id="4" name="Slide Number Placeholder 3">
            <a:extLst>
              <a:ext uri="{FF2B5EF4-FFF2-40B4-BE49-F238E27FC236}">
                <a16:creationId xmlns:a16="http://schemas.microsoft.com/office/drawing/2014/main" id="{77E1F6FD-D3F9-64ED-0991-B30A5894907D}"/>
              </a:ext>
            </a:extLst>
          </p:cNvPr>
          <p:cNvSpPr>
            <a:spLocks noGrp="1"/>
          </p:cNvSpPr>
          <p:nvPr>
            <p:ph type="sldNum" sz="quarter" idx="12"/>
          </p:nvPr>
        </p:nvSpPr>
        <p:spPr/>
        <p:txBody>
          <a:bodyPr/>
          <a:lstStyle/>
          <a:p>
            <a:fld id="{E0DC7AD3-7C2E-418B-8082-788996B615FB}" type="slidenum">
              <a:rPr lang="en-GB" smtClean="0"/>
              <a:t>50</a:t>
            </a:fld>
            <a:endParaRPr lang="en-GB"/>
          </a:p>
        </p:txBody>
      </p:sp>
    </p:spTree>
    <p:extLst>
      <p:ext uri="{BB962C8B-B14F-4D97-AF65-F5344CB8AC3E}">
        <p14:creationId xmlns:p14="http://schemas.microsoft.com/office/powerpoint/2010/main" val="701456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E238-7759-51BE-B929-EBBD73B30FEA}"/>
              </a:ext>
            </a:extLst>
          </p:cNvPr>
          <p:cNvSpPr>
            <a:spLocks noGrp="1"/>
          </p:cNvSpPr>
          <p:nvPr>
            <p:ph type="title"/>
          </p:nvPr>
        </p:nvSpPr>
        <p:spPr/>
        <p:txBody>
          <a:bodyPr/>
          <a:lstStyle/>
          <a:p>
            <a:r>
              <a:rPr lang="en-US" dirty="0"/>
              <a:t>A student’s t likelihood can improve fit</a:t>
            </a:r>
            <a:endParaRPr lang="en-IL" dirty="0"/>
          </a:p>
        </p:txBody>
      </p:sp>
      <p:pic>
        <p:nvPicPr>
          <p:cNvPr id="4" name="Graphic 3">
            <a:extLst>
              <a:ext uri="{FF2B5EF4-FFF2-40B4-BE49-F238E27FC236}">
                <a16:creationId xmlns:a16="http://schemas.microsoft.com/office/drawing/2014/main" id="{812ABDEF-A991-FD6A-A174-F0A594D6C1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1441" y="1946561"/>
            <a:ext cx="5163425" cy="4546314"/>
          </a:xfrm>
          <a:prstGeom prst="rect">
            <a:avLst/>
          </a:prstGeom>
        </p:spPr>
      </p:pic>
      <p:pic>
        <p:nvPicPr>
          <p:cNvPr id="5" name="Graphic 4">
            <a:extLst>
              <a:ext uri="{FF2B5EF4-FFF2-40B4-BE49-F238E27FC236}">
                <a16:creationId xmlns:a16="http://schemas.microsoft.com/office/drawing/2014/main" id="{289ED8F5-9F84-B850-EA81-015FBDF5EB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67331" y="1340346"/>
            <a:ext cx="4778147" cy="5255166"/>
          </a:xfrm>
          <a:prstGeom prst="rect">
            <a:avLst/>
          </a:prstGeom>
        </p:spPr>
      </p:pic>
      <p:sp>
        <p:nvSpPr>
          <p:cNvPr id="3" name="Slide Number Placeholder 2">
            <a:extLst>
              <a:ext uri="{FF2B5EF4-FFF2-40B4-BE49-F238E27FC236}">
                <a16:creationId xmlns:a16="http://schemas.microsoft.com/office/drawing/2014/main" id="{F54B3204-40E4-0BD6-B397-40A024196CFB}"/>
              </a:ext>
            </a:extLst>
          </p:cNvPr>
          <p:cNvSpPr>
            <a:spLocks noGrp="1"/>
          </p:cNvSpPr>
          <p:nvPr>
            <p:ph type="sldNum" sz="quarter" idx="12"/>
          </p:nvPr>
        </p:nvSpPr>
        <p:spPr/>
        <p:txBody>
          <a:bodyPr/>
          <a:lstStyle/>
          <a:p>
            <a:fld id="{E0DC7AD3-7C2E-418B-8082-788996B615FB}" type="slidenum">
              <a:rPr lang="en-GB" smtClean="0"/>
              <a:t>51</a:t>
            </a:fld>
            <a:endParaRPr lang="en-GB"/>
          </a:p>
        </p:txBody>
      </p:sp>
    </p:spTree>
    <p:extLst>
      <p:ext uri="{BB962C8B-B14F-4D97-AF65-F5344CB8AC3E}">
        <p14:creationId xmlns:p14="http://schemas.microsoft.com/office/powerpoint/2010/main" val="105921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C5FF-C4C9-3B26-D7B5-3C1350641C78}"/>
              </a:ext>
            </a:extLst>
          </p:cNvPr>
          <p:cNvSpPr>
            <a:spLocks noGrp="1"/>
          </p:cNvSpPr>
          <p:nvPr>
            <p:ph type="title"/>
          </p:nvPr>
        </p:nvSpPr>
        <p:spPr/>
        <p:txBody>
          <a:bodyPr>
            <a:normAutofit/>
          </a:bodyPr>
          <a:lstStyle/>
          <a:p>
            <a:r>
              <a:rPr lang="en-US" dirty="0"/>
              <a:t>Fit improves using Student’s t</a:t>
            </a:r>
            <a:endParaRPr lang="en-IL" dirty="0"/>
          </a:p>
        </p:txBody>
      </p:sp>
      <p:sp>
        <p:nvSpPr>
          <p:cNvPr id="5" name="Content Placeholder 4">
            <a:extLst>
              <a:ext uri="{FF2B5EF4-FFF2-40B4-BE49-F238E27FC236}">
                <a16:creationId xmlns:a16="http://schemas.microsoft.com/office/drawing/2014/main" id="{0DD57FB7-E105-0EB1-AC9B-BF29DC2A2F52}"/>
              </a:ext>
            </a:extLst>
          </p:cNvPr>
          <p:cNvSpPr>
            <a:spLocks noGrp="1"/>
          </p:cNvSpPr>
          <p:nvPr>
            <p:ph idx="1"/>
          </p:nvPr>
        </p:nvSpPr>
        <p:spPr>
          <a:xfrm>
            <a:off x="838200" y="1405747"/>
            <a:ext cx="10515600" cy="908245"/>
          </a:xfrm>
        </p:spPr>
        <p:txBody>
          <a:bodyPr/>
          <a:lstStyle/>
          <a:p>
            <a:r>
              <a:rPr lang="en-US" dirty="0"/>
              <a:t>We learn model comparison in 2 more lectures</a:t>
            </a:r>
            <a:endParaRPr lang="en-IL" dirty="0"/>
          </a:p>
        </p:txBody>
      </p:sp>
      <p:pic>
        <p:nvPicPr>
          <p:cNvPr id="3" name="Picture 2">
            <a:extLst>
              <a:ext uri="{FF2B5EF4-FFF2-40B4-BE49-F238E27FC236}">
                <a16:creationId xmlns:a16="http://schemas.microsoft.com/office/drawing/2014/main" id="{96C61FCC-080B-529D-C34D-2EAAEA351B31}"/>
              </a:ext>
            </a:extLst>
          </p:cNvPr>
          <p:cNvPicPr>
            <a:picLocks noChangeAspect="1"/>
          </p:cNvPicPr>
          <p:nvPr/>
        </p:nvPicPr>
        <p:blipFill>
          <a:blip r:embed="rId2"/>
          <a:srcRect l="-15" t="48300" r="48787"/>
          <a:stretch/>
        </p:blipFill>
        <p:spPr>
          <a:xfrm>
            <a:off x="6026019" y="2385102"/>
            <a:ext cx="5327781" cy="4107773"/>
          </a:xfrm>
          <a:prstGeom prst="rect">
            <a:avLst/>
          </a:prstGeom>
        </p:spPr>
      </p:pic>
      <p:pic>
        <p:nvPicPr>
          <p:cNvPr id="4" name="Picture 3">
            <a:extLst>
              <a:ext uri="{FF2B5EF4-FFF2-40B4-BE49-F238E27FC236}">
                <a16:creationId xmlns:a16="http://schemas.microsoft.com/office/drawing/2014/main" id="{526B641F-B3D5-1ADB-8F6D-CBC4CA803CDD}"/>
              </a:ext>
            </a:extLst>
          </p:cNvPr>
          <p:cNvPicPr>
            <a:picLocks noChangeAspect="1"/>
          </p:cNvPicPr>
          <p:nvPr/>
        </p:nvPicPr>
        <p:blipFill>
          <a:blip r:embed="rId3"/>
          <a:srcRect t="48252" r="48589"/>
          <a:stretch/>
        </p:blipFill>
        <p:spPr>
          <a:xfrm>
            <a:off x="401214" y="2455080"/>
            <a:ext cx="5486402" cy="4124299"/>
          </a:xfrm>
          <a:prstGeom prst="rect">
            <a:avLst/>
          </a:prstGeom>
        </p:spPr>
      </p:pic>
      <p:sp>
        <p:nvSpPr>
          <p:cNvPr id="6" name="Slide Number Placeholder 5">
            <a:extLst>
              <a:ext uri="{FF2B5EF4-FFF2-40B4-BE49-F238E27FC236}">
                <a16:creationId xmlns:a16="http://schemas.microsoft.com/office/drawing/2014/main" id="{558105D4-CA6A-8AFA-4B34-9B7B250DCB3D}"/>
              </a:ext>
            </a:extLst>
          </p:cNvPr>
          <p:cNvSpPr>
            <a:spLocks noGrp="1"/>
          </p:cNvSpPr>
          <p:nvPr>
            <p:ph type="sldNum" sz="quarter" idx="12"/>
          </p:nvPr>
        </p:nvSpPr>
        <p:spPr/>
        <p:txBody>
          <a:bodyPr/>
          <a:lstStyle/>
          <a:p>
            <a:fld id="{E0DC7AD3-7C2E-418B-8082-788996B615FB}" type="slidenum">
              <a:rPr lang="en-GB" smtClean="0"/>
              <a:t>52</a:t>
            </a:fld>
            <a:endParaRPr lang="en-GB"/>
          </a:p>
        </p:txBody>
      </p:sp>
    </p:spTree>
    <p:extLst>
      <p:ext uri="{BB962C8B-B14F-4D97-AF65-F5344CB8AC3E}">
        <p14:creationId xmlns:p14="http://schemas.microsoft.com/office/powerpoint/2010/main" val="1442717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DB9C-B902-C7F7-835C-D9252391AB55}"/>
              </a:ext>
            </a:extLst>
          </p:cNvPr>
          <p:cNvSpPr>
            <a:spLocks noGrp="1"/>
          </p:cNvSpPr>
          <p:nvPr>
            <p:ph type="title"/>
          </p:nvPr>
        </p:nvSpPr>
        <p:spPr/>
        <p:txBody>
          <a:bodyPr/>
          <a:lstStyle/>
          <a:p>
            <a:r>
              <a:rPr lang="en-US" dirty="0"/>
              <a:t>So does prior predictive</a:t>
            </a:r>
            <a:endParaRPr lang="en-IL" dirty="0"/>
          </a:p>
        </p:txBody>
      </p:sp>
      <p:sp>
        <p:nvSpPr>
          <p:cNvPr id="5" name="Content Placeholder 4">
            <a:extLst>
              <a:ext uri="{FF2B5EF4-FFF2-40B4-BE49-F238E27FC236}">
                <a16:creationId xmlns:a16="http://schemas.microsoft.com/office/drawing/2014/main" id="{0B68814B-0CFF-0851-5B73-EFC4D99A5154}"/>
              </a:ext>
            </a:extLst>
          </p:cNvPr>
          <p:cNvSpPr>
            <a:spLocks noGrp="1"/>
          </p:cNvSpPr>
          <p:nvPr>
            <p:ph idx="1"/>
          </p:nvPr>
        </p:nvSpPr>
        <p:spPr>
          <a:xfrm>
            <a:off x="838200" y="1406013"/>
            <a:ext cx="10515600" cy="1150374"/>
          </a:xfrm>
        </p:spPr>
        <p:txBody>
          <a:bodyPr/>
          <a:lstStyle/>
          <a:p>
            <a:r>
              <a:rPr lang="en-US" dirty="0"/>
              <a:t>Is the asymmetry of the outlier meaningful?</a:t>
            </a:r>
          </a:p>
          <a:p>
            <a:pPr lvl="1"/>
            <a:r>
              <a:rPr lang="en-US" dirty="0"/>
              <a:t>Should we use an asymmetric likelihood?</a:t>
            </a:r>
            <a:endParaRPr lang="en-IL" dirty="0"/>
          </a:p>
        </p:txBody>
      </p:sp>
      <p:pic>
        <p:nvPicPr>
          <p:cNvPr id="4" name="Picture 3">
            <a:extLst>
              <a:ext uri="{FF2B5EF4-FFF2-40B4-BE49-F238E27FC236}">
                <a16:creationId xmlns:a16="http://schemas.microsoft.com/office/drawing/2014/main" id="{C612A0B8-0181-A6C0-AA31-ABC14A3C9B66}"/>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2887203" y="2445262"/>
            <a:ext cx="6417593" cy="4258341"/>
          </a:xfrm>
          <a:prstGeom prst="rect">
            <a:avLst/>
          </a:prstGeom>
        </p:spPr>
      </p:pic>
      <p:sp>
        <p:nvSpPr>
          <p:cNvPr id="3" name="Slide Number Placeholder 2">
            <a:extLst>
              <a:ext uri="{FF2B5EF4-FFF2-40B4-BE49-F238E27FC236}">
                <a16:creationId xmlns:a16="http://schemas.microsoft.com/office/drawing/2014/main" id="{B4665D15-ADA0-8103-C842-619159B2DDBA}"/>
              </a:ext>
            </a:extLst>
          </p:cNvPr>
          <p:cNvSpPr>
            <a:spLocks noGrp="1"/>
          </p:cNvSpPr>
          <p:nvPr>
            <p:ph type="sldNum" sz="quarter" idx="12"/>
          </p:nvPr>
        </p:nvSpPr>
        <p:spPr/>
        <p:txBody>
          <a:bodyPr/>
          <a:lstStyle/>
          <a:p>
            <a:fld id="{E0DC7AD3-7C2E-418B-8082-788996B615FB}" type="slidenum">
              <a:rPr lang="en-GB" smtClean="0"/>
              <a:t>53</a:t>
            </a:fld>
            <a:endParaRPr lang="en-GB"/>
          </a:p>
        </p:txBody>
      </p:sp>
    </p:spTree>
    <p:extLst>
      <p:ext uri="{BB962C8B-B14F-4D97-AF65-F5344CB8AC3E}">
        <p14:creationId xmlns:p14="http://schemas.microsoft.com/office/powerpoint/2010/main" val="1320194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0BD1F-03D5-E47A-3281-A100C64EDC5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EE4F93A-17A8-7402-25E0-CC308A004A06}"/>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088F5F15-DBC4-6943-4BF6-C86BBEAD87C4}"/>
              </a:ext>
            </a:extLst>
          </p:cNvPr>
          <p:cNvSpPr>
            <a:spLocks noGrp="1"/>
          </p:cNvSpPr>
          <p:nvPr>
            <p:ph type="body" idx="1"/>
          </p:nvPr>
        </p:nvSpPr>
        <p:spPr/>
        <p:txBody>
          <a:bodyPr>
            <a:normAutofit/>
          </a:bodyPr>
          <a:lstStyle/>
          <a:p>
            <a:pPr algn="ctr"/>
            <a:r>
              <a:rPr lang="en-US" sz="7200" dirty="0"/>
              <a:t>6H </a:t>
            </a:r>
            <a:r>
              <a:rPr lang="en-US" sz="7200"/>
              <a:t>Variable variance</a:t>
            </a:r>
            <a:endParaRPr lang="en-IL" sz="7200" dirty="0"/>
          </a:p>
        </p:txBody>
      </p:sp>
      <p:sp>
        <p:nvSpPr>
          <p:cNvPr id="5" name="Slide Number Placeholder 4">
            <a:extLst>
              <a:ext uri="{FF2B5EF4-FFF2-40B4-BE49-F238E27FC236}">
                <a16:creationId xmlns:a16="http://schemas.microsoft.com/office/drawing/2014/main" id="{331AF99F-5A42-64F8-CDE6-CDEEE9EF5F22}"/>
              </a:ext>
            </a:extLst>
          </p:cNvPr>
          <p:cNvSpPr>
            <a:spLocks noGrp="1"/>
          </p:cNvSpPr>
          <p:nvPr>
            <p:ph type="sldNum" sz="quarter" idx="12"/>
          </p:nvPr>
        </p:nvSpPr>
        <p:spPr/>
        <p:txBody>
          <a:bodyPr/>
          <a:lstStyle/>
          <a:p>
            <a:pPr>
              <a:defRPr/>
            </a:pPr>
            <a:fld id="{3469EAC8-EFAD-49DA-A425-6225312A328A}" type="slidenum">
              <a:rPr lang="he-IL" altLang="en-US" smtClean="0"/>
              <a:pPr>
                <a:defRPr/>
              </a:pPr>
              <a:t>54</a:t>
            </a:fld>
            <a:r>
              <a:rPr lang="en-US" altLang="en-US"/>
              <a:t> /  72</a:t>
            </a:r>
          </a:p>
        </p:txBody>
      </p:sp>
    </p:spTree>
    <p:extLst>
      <p:ext uri="{BB962C8B-B14F-4D97-AF65-F5344CB8AC3E}">
        <p14:creationId xmlns:p14="http://schemas.microsoft.com/office/powerpoint/2010/main" val="205639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F9AF5-127B-1E6A-64E1-C113503B738C}"/>
              </a:ext>
            </a:extLst>
          </p:cNvPr>
          <p:cNvSpPr>
            <a:spLocks noGrp="1"/>
          </p:cNvSpPr>
          <p:nvPr>
            <p:ph type="title"/>
          </p:nvPr>
        </p:nvSpPr>
        <p:spPr/>
        <p:txBody>
          <a:bodyPr/>
          <a:lstStyle/>
          <a:p>
            <a:r>
              <a:rPr lang="en-US" dirty="0" err="1"/>
              <a:t>Heteroskedsticity</a:t>
            </a:r>
            <a:endParaRPr lang="he-IL" dirty="0"/>
          </a:p>
        </p:txBody>
      </p:sp>
      <p:sp>
        <p:nvSpPr>
          <p:cNvPr id="3" name="Content Placeholder 2">
            <a:extLst>
              <a:ext uri="{FF2B5EF4-FFF2-40B4-BE49-F238E27FC236}">
                <a16:creationId xmlns:a16="http://schemas.microsoft.com/office/drawing/2014/main" id="{89CFF640-8DAD-BBFA-CBD2-CAAD5F5B3119}"/>
              </a:ext>
            </a:extLst>
          </p:cNvPr>
          <p:cNvSpPr>
            <a:spLocks noGrp="1"/>
          </p:cNvSpPr>
          <p:nvPr>
            <p:ph idx="1"/>
          </p:nvPr>
        </p:nvSpPr>
        <p:spPr/>
        <p:txBody>
          <a:bodyPr/>
          <a:lstStyle/>
          <a:p>
            <a:r>
              <a:rPr lang="en-US" dirty="0"/>
              <a:t>Variance depends on the independent variable</a:t>
            </a:r>
          </a:p>
          <a:p>
            <a:r>
              <a:rPr lang="en-US" dirty="0"/>
              <a:t>Examples of heteroskedasticity in biomedical data</a:t>
            </a:r>
          </a:p>
          <a:p>
            <a:pPr lvl="1"/>
            <a:r>
              <a:rPr lang="en-US" dirty="0"/>
              <a:t>Heart rate variability increases with effort</a:t>
            </a:r>
          </a:p>
          <a:p>
            <a:pPr lvl="2"/>
            <a:r>
              <a:rPr lang="en-US" dirty="0"/>
              <a:t>People respond to effort differently</a:t>
            </a:r>
          </a:p>
          <a:p>
            <a:pPr lvl="1"/>
            <a:r>
              <a:rPr lang="en-US" dirty="0"/>
              <a:t>EMG noise increases with muscle activity</a:t>
            </a:r>
          </a:p>
          <a:p>
            <a:pPr lvl="2"/>
            <a:r>
              <a:rPr lang="en-US" dirty="0"/>
              <a:t>Larger muscle spindles recruited for larger activation</a:t>
            </a:r>
          </a:p>
          <a:p>
            <a:pPr lvl="1"/>
            <a:r>
              <a:rPr lang="en-US" dirty="0"/>
              <a:t>Flow cytometry cell counts</a:t>
            </a:r>
          </a:p>
          <a:p>
            <a:pPr lvl="2"/>
            <a:r>
              <a:rPr lang="en-US" dirty="0"/>
              <a:t>At low counts, stochastic fluctuations increase variance</a:t>
            </a:r>
          </a:p>
          <a:p>
            <a:pPr lvl="1"/>
            <a:r>
              <a:rPr lang="en-US" dirty="0"/>
              <a:t>qPCR (quantitative polymerase chain reaction) amplification</a:t>
            </a:r>
          </a:p>
          <a:p>
            <a:pPr lvl="2"/>
            <a:r>
              <a:rPr lang="en-US" dirty="0"/>
              <a:t>Low template levels amplify variability</a:t>
            </a:r>
            <a:endParaRPr lang="en-IL" dirty="0"/>
          </a:p>
        </p:txBody>
      </p:sp>
      <p:sp>
        <p:nvSpPr>
          <p:cNvPr id="4" name="Slide Number Placeholder 3">
            <a:extLst>
              <a:ext uri="{FF2B5EF4-FFF2-40B4-BE49-F238E27FC236}">
                <a16:creationId xmlns:a16="http://schemas.microsoft.com/office/drawing/2014/main" id="{706072E3-A9A7-74BD-383F-64817E4E2C7C}"/>
              </a:ext>
            </a:extLst>
          </p:cNvPr>
          <p:cNvSpPr>
            <a:spLocks noGrp="1"/>
          </p:cNvSpPr>
          <p:nvPr>
            <p:ph type="sldNum" sz="quarter" idx="12"/>
          </p:nvPr>
        </p:nvSpPr>
        <p:spPr/>
        <p:txBody>
          <a:bodyPr/>
          <a:lstStyle/>
          <a:p>
            <a:fld id="{E0DC7AD3-7C2E-418B-8082-788996B615FB}" type="slidenum">
              <a:rPr lang="en-GB" smtClean="0"/>
              <a:t>55</a:t>
            </a:fld>
            <a:endParaRPr lang="en-GB"/>
          </a:p>
        </p:txBody>
      </p:sp>
    </p:spTree>
    <p:extLst>
      <p:ext uri="{BB962C8B-B14F-4D97-AF65-F5344CB8AC3E}">
        <p14:creationId xmlns:p14="http://schemas.microsoft.com/office/powerpoint/2010/main" val="146674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35F9-627B-0FE4-5504-131EBDFC907F}"/>
              </a:ext>
            </a:extLst>
          </p:cNvPr>
          <p:cNvSpPr>
            <a:spLocks noGrp="1"/>
          </p:cNvSpPr>
          <p:nvPr>
            <p:ph type="title"/>
          </p:nvPr>
        </p:nvSpPr>
        <p:spPr/>
        <p:txBody>
          <a:bodyPr/>
          <a:lstStyle/>
          <a:p>
            <a:r>
              <a:rPr lang="en-US" dirty="0"/>
              <a:t>Baby growth chart</a:t>
            </a:r>
            <a:endParaRPr lang="en-IL" dirty="0"/>
          </a:p>
        </p:txBody>
      </p:sp>
      <p:sp>
        <p:nvSpPr>
          <p:cNvPr id="3" name="Content Placeholder 2">
            <a:extLst>
              <a:ext uri="{FF2B5EF4-FFF2-40B4-BE49-F238E27FC236}">
                <a16:creationId xmlns:a16="http://schemas.microsoft.com/office/drawing/2014/main" id="{848829A5-3B57-B57E-4CDF-CD475EA4E111}"/>
              </a:ext>
            </a:extLst>
          </p:cNvPr>
          <p:cNvSpPr>
            <a:spLocks noGrp="1"/>
          </p:cNvSpPr>
          <p:nvPr>
            <p:ph idx="1"/>
          </p:nvPr>
        </p:nvSpPr>
        <p:spPr>
          <a:xfrm>
            <a:off x="838200" y="1825625"/>
            <a:ext cx="4313903" cy="4667250"/>
          </a:xfrm>
        </p:spPr>
        <p:txBody>
          <a:bodyPr/>
          <a:lstStyle/>
          <a:p>
            <a:r>
              <a:rPr lang="en-US" dirty="0"/>
              <a:t>Collected by the WHO</a:t>
            </a:r>
          </a:p>
          <a:p>
            <a:r>
              <a:rPr lang="en-US" dirty="0"/>
              <a:t>Growth is not linear</a:t>
            </a:r>
          </a:p>
          <a:p>
            <a:r>
              <a:rPr lang="en-US" dirty="0"/>
              <a:t>Variance increases with age</a:t>
            </a:r>
            <a:endParaRPr lang="en-IL" dirty="0"/>
          </a:p>
        </p:txBody>
      </p:sp>
      <p:pic>
        <p:nvPicPr>
          <p:cNvPr id="4" name="Picture 3">
            <a:extLst>
              <a:ext uri="{FF2B5EF4-FFF2-40B4-BE49-F238E27FC236}">
                <a16:creationId xmlns:a16="http://schemas.microsoft.com/office/drawing/2014/main" id="{D42C80D9-4265-EB36-A76B-7028DF52D574}"/>
              </a:ext>
            </a:extLst>
          </p:cNvPr>
          <p:cNvPicPr>
            <a:picLocks noChangeAspect="1"/>
          </p:cNvPicPr>
          <p:nvPr/>
        </p:nvPicPr>
        <p:blipFill>
          <a:blip r:embed="rId2"/>
          <a:stretch>
            <a:fillRect/>
          </a:stretch>
        </p:blipFill>
        <p:spPr>
          <a:xfrm>
            <a:off x="5854974" y="2094271"/>
            <a:ext cx="5811000" cy="4398604"/>
          </a:xfrm>
          <a:prstGeom prst="rect">
            <a:avLst/>
          </a:prstGeom>
        </p:spPr>
      </p:pic>
      <p:sp>
        <p:nvSpPr>
          <p:cNvPr id="5" name="Slide Number Placeholder 4">
            <a:extLst>
              <a:ext uri="{FF2B5EF4-FFF2-40B4-BE49-F238E27FC236}">
                <a16:creationId xmlns:a16="http://schemas.microsoft.com/office/drawing/2014/main" id="{84A7AE58-0F14-3B5E-C1FD-52419353A084}"/>
              </a:ext>
            </a:extLst>
          </p:cNvPr>
          <p:cNvSpPr>
            <a:spLocks noGrp="1"/>
          </p:cNvSpPr>
          <p:nvPr>
            <p:ph type="sldNum" sz="quarter" idx="12"/>
          </p:nvPr>
        </p:nvSpPr>
        <p:spPr/>
        <p:txBody>
          <a:bodyPr/>
          <a:lstStyle/>
          <a:p>
            <a:fld id="{E0DC7AD3-7C2E-418B-8082-788996B615FB}" type="slidenum">
              <a:rPr lang="en-GB" smtClean="0"/>
              <a:t>56</a:t>
            </a:fld>
            <a:endParaRPr lang="en-GB"/>
          </a:p>
        </p:txBody>
      </p:sp>
    </p:spTree>
    <p:extLst>
      <p:ext uri="{BB962C8B-B14F-4D97-AF65-F5344CB8AC3E}">
        <p14:creationId xmlns:p14="http://schemas.microsoft.com/office/powerpoint/2010/main" val="665237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DE6FD-1815-5EA3-5785-92E28D29D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84B0EF-1439-318E-556F-7B802D2C2C3E}"/>
              </a:ext>
            </a:extLst>
          </p:cNvPr>
          <p:cNvSpPr>
            <a:spLocks noGrp="1"/>
          </p:cNvSpPr>
          <p:nvPr>
            <p:ph type="title"/>
          </p:nvPr>
        </p:nvSpPr>
        <p:spPr/>
        <p:txBody>
          <a:bodyPr/>
          <a:lstStyle/>
          <a:p>
            <a:r>
              <a:rPr lang="en-US" dirty="0"/>
              <a:t>Baby growth chart: graphical model</a:t>
            </a:r>
            <a:endParaRPr lang="en-IL" dirty="0"/>
          </a:p>
        </p:txBody>
      </p:sp>
      <p:pic>
        <p:nvPicPr>
          <p:cNvPr id="4" name="Picture 3">
            <a:extLst>
              <a:ext uri="{FF2B5EF4-FFF2-40B4-BE49-F238E27FC236}">
                <a16:creationId xmlns:a16="http://schemas.microsoft.com/office/drawing/2014/main" id="{0A802EAF-294E-E80E-F924-A88D77F50929}"/>
              </a:ext>
            </a:extLst>
          </p:cNvPr>
          <p:cNvPicPr>
            <a:picLocks noChangeAspect="1"/>
          </p:cNvPicPr>
          <p:nvPr/>
        </p:nvPicPr>
        <p:blipFill>
          <a:blip r:embed="rId2"/>
          <a:stretch>
            <a:fillRect/>
          </a:stretch>
        </p:blipFill>
        <p:spPr>
          <a:xfrm>
            <a:off x="285000" y="1946788"/>
            <a:ext cx="5052877" cy="3824747"/>
          </a:xfrm>
          <a:prstGeom prst="rect">
            <a:avLst/>
          </a:prstGeom>
        </p:spPr>
      </p:pic>
      <p:pic>
        <p:nvPicPr>
          <p:cNvPr id="5" name="Graphic 4">
            <a:extLst>
              <a:ext uri="{FF2B5EF4-FFF2-40B4-BE49-F238E27FC236}">
                <a16:creationId xmlns:a16="http://schemas.microsoft.com/office/drawing/2014/main" id="{0060927B-0F17-AE7F-3426-045B4A80D6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983237" y="1848465"/>
            <a:ext cx="6090775" cy="4185161"/>
          </a:xfrm>
          <a:prstGeom prst="rect">
            <a:avLst/>
          </a:prstGeom>
        </p:spPr>
      </p:pic>
      <p:sp>
        <p:nvSpPr>
          <p:cNvPr id="3" name="Slide Number Placeholder 2">
            <a:extLst>
              <a:ext uri="{FF2B5EF4-FFF2-40B4-BE49-F238E27FC236}">
                <a16:creationId xmlns:a16="http://schemas.microsoft.com/office/drawing/2014/main" id="{AD5A88E5-220B-4B76-E9CF-B04B1BA78741}"/>
              </a:ext>
            </a:extLst>
          </p:cNvPr>
          <p:cNvSpPr>
            <a:spLocks noGrp="1"/>
          </p:cNvSpPr>
          <p:nvPr>
            <p:ph type="sldNum" sz="quarter" idx="12"/>
          </p:nvPr>
        </p:nvSpPr>
        <p:spPr/>
        <p:txBody>
          <a:bodyPr/>
          <a:lstStyle/>
          <a:p>
            <a:fld id="{E0DC7AD3-7C2E-418B-8082-788996B615FB}" type="slidenum">
              <a:rPr lang="en-GB" smtClean="0"/>
              <a:t>57</a:t>
            </a:fld>
            <a:endParaRPr lang="en-GB"/>
          </a:p>
        </p:txBody>
      </p:sp>
    </p:spTree>
    <p:extLst>
      <p:ext uri="{BB962C8B-B14F-4D97-AF65-F5344CB8AC3E}">
        <p14:creationId xmlns:p14="http://schemas.microsoft.com/office/powerpoint/2010/main" val="1501669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23C68-8823-76AF-0F72-AE5A2E1512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FB31B4-9B2E-1B19-5499-7B5C190C27CF}"/>
              </a:ext>
            </a:extLst>
          </p:cNvPr>
          <p:cNvSpPr>
            <a:spLocks noGrp="1"/>
          </p:cNvSpPr>
          <p:nvPr>
            <p:ph type="title"/>
          </p:nvPr>
        </p:nvSpPr>
        <p:spPr/>
        <p:txBody>
          <a:bodyPr/>
          <a:lstStyle/>
          <a:p>
            <a:r>
              <a:rPr lang="en-US" dirty="0"/>
              <a:t>Baby growth chart: code</a:t>
            </a:r>
            <a:endParaRPr lang="en-IL" dirty="0"/>
          </a:p>
        </p:txBody>
      </p:sp>
      <p:pic>
        <p:nvPicPr>
          <p:cNvPr id="5" name="Graphic 4">
            <a:extLst>
              <a:ext uri="{FF2B5EF4-FFF2-40B4-BE49-F238E27FC236}">
                <a16:creationId xmlns:a16="http://schemas.microsoft.com/office/drawing/2014/main" id="{50AD91E4-FDBD-83B9-926D-90B571D4634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60864" y="1683514"/>
            <a:ext cx="4547110" cy="3124461"/>
          </a:xfrm>
          <a:prstGeom prst="rect">
            <a:avLst/>
          </a:prstGeom>
        </p:spPr>
      </p:pic>
      <p:sp>
        <p:nvSpPr>
          <p:cNvPr id="6" name="TextBox 5">
            <a:extLst>
              <a:ext uri="{FF2B5EF4-FFF2-40B4-BE49-F238E27FC236}">
                <a16:creationId xmlns:a16="http://schemas.microsoft.com/office/drawing/2014/main" id="{82854680-4A65-6F86-0897-ED7425CD6F67}"/>
              </a:ext>
            </a:extLst>
          </p:cNvPr>
          <p:cNvSpPr txBox="1"/>
          <p:nvPr/>
        </p:nvSpPr>
        <p:spPr>
          <a:xfrm>
            <a:off x="3588774" y="3387214"/>
            <a:ext cx="8750709" cy="2677656"/>
          </a:xfrm>
          <a:prstGeom prst="rect">
            <a:avLst/>
          </a:prstGeom>
          <a:noFill/>
        </p:spPr>
        <p:txBody>
          <a:bodyPr wrap="square">
            <a:spAutoFit/>
          </a:bodyPr>
          <a:lstStyle/>
          <a:p>
            <a:pPr>
              <a:buNone/>
            </a:pPr>
            <a:r>
              <a:rPr lang="en-US" sz="1400" b="0" dirty="0">
                <a:solidFill>
                  <a:srgbClr val="001080"/>
                </a:solidFill>
                <a:effectLst/>
                <a:latin typeface="Consolas" panose="020B0609020204030204" pitchFamily="49" charset="0"/>
              </a:rPr>
              <a:t>coords</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A31515"/>
                </a:solidFill>
                <a:effectLst/>
                <a:latin typeface="Consolas" panose="020B0609020204030204" pitchFamily="49" charset="0"/>
              </a:rPr>
              <a:t>"month"</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range</a:t>
            </a:r>
            <a:r>
              <a:rPr lang="en-US" sz="1400" b="0" dirty="0">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len</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err="1">
                <a:solidFill>
                  <a:srgbClr val="3B3B3B"/>
                </a:solidFill>
                <a:effectLst/>
                <a:latin typeface="Consolas" panose="020B0609020204030204" pitchFamily="49" charset="0"/>
              </a:rPr>
              <a:t>.month</a:t>
            </a:r>
            <a:r>
              <a:rPr lang="en-US" sz="1400" b="0" dirty="0">
                <a:solidFill>
                  <a:srgbClr val="3B3B3B"/>
                </a:solidFill>
                <a:effectLst/>
                <a:latin typeface="Consolas" panose="020B0609020204030204" pitchFamily="49" charset="0"/>
              </a:rPr>
              <a:t>))}</a:t>
            </a:r>
          </a:p>
          <a:p>
            <a:pPr>
              <a:buNone/>
            </a:pPr>
            <a:r>
              <a:rPr lang="en-US" sz="1400" b="0" dirty="0">
                <a:solidFill>
                  <a:srgbClr val="AF00DB"/>
                </a:solidFill>
                <a:effectLst/>
                <a:latin typeface="Consolas" panose="020B0609020204030204" pitchFamily="49" charset="0"/>
              </a:rPr>
              <a:t>with</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Model</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coords</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coords</a:t>
            </a: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as</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model_vv</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x_shared</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Data</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x_shared</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data</a:t>
            </a:r>
            <a:r>
              <a:rPr lang="en-US" sz="1400" b="0" dirty="0" err="1">
                <a:solidFill>
                  <a:srgbClr val="3B3B3B"/>
                </a:solidFill>
                <a:effectLst/>
                <a:latin typeface="Consolas" panose="020B0609020204030204" pitchFamily="49" charset="0"/>
              </a:rPr>
              <a:t>.month.</a:t>
            </a:r>
            <a:r>
              <a:rPr lang="en-US" sz="1400" b="0" dirty="0" err="1">
                <a:solidFill>
                  <a:srgbClr val="001080"/>
                </a:solidFill>
                <a:effectLst/>
                <a:latin typeface="Consolas" panose="020B0609020204030204" pitchFamily="49" charset="0"/>
              </a:rPr>
              <a:t>values</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astype</a:t>
            </a:r>
            <a:r>
              <a:rPr lang="en-US" sz="1400" b="0" dirty="0">
                <a:solidFill>
                  <a:srgbClr val="3B3B3B"/>
                </a:solidFill>
                <a:effectLst/>
                <a:latin typeface="Consolas" panose="020B0609020204030204" pitchFamily="49" charset="0"/>
              </a:rPr>
              <a:t>(</a:t>
            </a:r>
            <a:r>
              <a:rPr lang="en-US" sz="1400" b="0" dirty="0">
                <a:solidFill>
                  <a:srgbClr val="267F99"/>
                </a:solidFill>
                <a:effectLst/>
                <a:latin typeface="Consolas" panose="020B0609020204030204" pitchFamily="49" charset="0"/>
              </a:rPr>
              <a:t>float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dims</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"month"</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α</a:t>
            </a:r>
            <a:r>
              <a:rPr lang="el-GR" sz="1400" b="0" dirty="0">
                <a:solidFill>
                  <a:srgbClr val="3B3B3B"/>
                </a:solidFill>
                <a:effectLst/>
                <a:latin typeface="Consolas" panose="020B0609020204030204" pitchFamily="49" charset="0"/>
              </a:rPr>
              <a:t> </a:t>
            </a:r>
            <a:r>
              <a:rPr lang="el-GR" sz="1400" b="0" dirty="0">
                <a:solidFill>
                  <a:srgbClr val="000000"/>
                </a:solidFill>
                <a:effectLst/>
                <a:latin typeface="Consolas" panose="020B0609020204030204" pitchFamily="49" charset="0"/>
              </a:rPr>
              <a:t>=</a:t>
            </a:r>
            <a:r>
              <a:rPr lang="el-GR"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Normal</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l-GR" sz="1400" b="0" dirty="0">
                <a:solidFill>
                  <a:srgbClr val="A31515"/>
                </a:solidFill>
                <a:effectLst/>
                <a:latin typeface="Consolas" panose="020B0609020204030204" pitchFamily="49" charset="0"/>
              </a:rPr>
              <a:t>α"</a:t>
            </a:r>
            <a:r>
              <a:rPr lang="el-GR"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sigma</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10</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β</a:t>
            </a:r>
            <a:r>
              <a:rPr lang="el-GR" sz="1400" b="0" dirty="0">
                <a:solidFill>
                  <a:srgbClr val="3B3B3B"/>
                </a:solidFill>
                <a:effectLst/>
                <a:latin typeface="Consolas" panose="020B0609020204030204" pitchFamily="49" charset="0"/>
              </a:rPr>
              <a:t> </a:t>
            </a:r>
            <a:r>
              <a:rPr lang="el-GR" sz="1400" b="0" dirty="0">
                <a:solidFill>
                  <a:srgbClr val="000000"/>
                </a:solidFill>
                <a:effectLst/>
                <a:latin typeface="Consolas" panose="020B0609020204030204" pitchFamily="49" charset="0"/>
              </a:rPr>
              <a:t>=</a:t>
            </a:r>
            <a:r>
              <a:rPr lang="el-GR"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Normal</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l-GR" sz="1400" b="0" dirty="0">
                <a:solidFill>
                  <a:srgbClr val="A31515"/>
                </a:solidFill>
                <a:effectLst/>
                <a:latin typeface="Consolas" panose="020B0609020204030204" pitchFamily="49" charset="0"/>
              </a:rPr>
              <a:t>β"</a:t>
            </a:r>
            <a:r>
              <a:rPr lang="el-GR"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sigma</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10</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γ</a:t>
            </a:r>
            <a:r>
              <a:rPr lang="el-GR" sz="1400" b="0" dirty="0">
                <a:solidFill>
                  <a:srgbClr val="3B3B3B"/>
                </a:solidFill>
                <a:effectLst/>
                <a:latin typeface="Consolas" panose="020B0609020204030204" pitchFamily="49" charset="0"/>
              </a:rPr>
              <a:t> </a:t>
            </a:r>
            <a:r>
              <a:rPr lang="el-GR" sz="1400" b="0" dirty="0">
                <a:solidFill>
                  <a:srgbClr val="000000"/>
                </a:solidFill>
                <a:effectLst/>
                <a:latin typeface="Consolas" panose="020B0609020204030204" pitchFamily="49" charset="0"/>
              </a:rPr>
              <a:t>=</a:t>
            </a:r>
            <a:r>
              <a:rPr lang="el-GR"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HalfNormal</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l-GR" sz="1400" b="0" dirty="0">
                <a:solidFill>
                  <a:srgbClr val="A31515"/>
                </a:solidFill>
                <a:effectLst/>
                <a:latin typeface="Consolas" panose="020B0609020204030204" pitchFamily="49" charset="0"/>
              </a:rPr>
              <a:t>γ"</a:t>
            </a:r>
            <a:r>
              <a:rPr lang="el-GR"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sigma</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10</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δ</a:t>
            </a:r>
            <a:r>
              <a:rPr lang="el-GR" sz="1400" b="0" dirty="0">
                <a:solidFill>
                  <a:srgbClr val="3B3B3B"/>
                </a:solidFill>
                <a:effectLst/>
                <a:latin typeface="Consolas" panose="020B0609020204030204" pitchFamily="49" charset="0"/>
              </a:rPr>
              <a:t> </a:t>
            </a:r>
            <a:r>
              <a:rPr lang="el-GR" sz="1400" b="0" dirty="0">
                <a:solidFill>
                  <a:srgbClr val="000000"/>
                </a:solidFill>
                <a:effectLst/>
                <a:latin typeface="Consolas" panose="020B0609020204030204" pitchFamily="49" charset="0"/>
              </a:rPr>
              <a:t>=</a:t>
            </a:r>
            <a:r>
              <a:rPr lang="el-GR"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HalfNormal</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l-GR" sz="1400" b="0" dirty="0">
                <a:solidFill>
                  <a:srgbClr val="A31515"/>
                </a:solidFill>
                <a:effectLst/>
                <a:latin typeface="Consolas" panose="020B0609020204030204" pitchFamily="49" charset="0"/>
              </a:rPr>
              <a:t>δ"</a:t>
            </a:r>
            <a:r>
              <a:rPr lang="el-GR"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sigma</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10</a:t>
            </a:r>
            <a:r>
              <a:rPr lang="en-US" sz="1400" b="0" dirty="0">
                <a:solidFill>
                  <a:srgbClr val="3B3B3B"/>
                </a:solidFill>
                <a:effectLst/>
                <a:latin typeface="Consolas" panose="020B0609020204030204" pitchFamily="49" charset="0"/>
              </a:rPr>
              <a:t>)</a:t>
            </a:r>
          </a:p>
          <a:p>
            <a:pPr>
              <a:buNone/>
            </a:pPr>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μ</a:t>
            </a:r>
            <a:r>
              <a:rPr lang="el-GR" sz="1400" b="0" dirty="0">
                <a:solidFill>
                  <a:srgbClr val="3B3B3B"/>
                </a:solidFill>
                <a:effectLst/>
                <a:latin typeface="Consolas" panose="020B0609020204030204" pitchFamily="49" charset="0"/>
              </a:rPr>
              <a:t> </a:t>
            </a:r>
            <a:r>
              <a:rPr lang="el-GR" sz="1400" b="0" dirty="0">
                <a:solidFill>
                  <a:srgbClr val="000000"/>
                </a:solidFill>
                <a:effectLst/>
                <a:latin typeface="Consolas" panose="020B0609020204030204" pitchFamily="49" charset="0"/>
              </a:rPr>
              <a:t>=</a:t>
            </a:r>
            <a:r>
              <a:rPr lang="el-GR"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Deterministic</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l-GR" sz="1400" b="0" dirty="0">
                <a:solidFill>
                  <a:srgbClr val="A31515"/>
                </a:solidFill>
                <a:effectLst/>
                <a:latin typeface="Consolas" panose="020B0609020204030204" pitchFamily="49" charset="0"/>
              </a:rPr>
              <a:t>μ"</a:t>
            </a:r>
            <a:r>
              <a:rPr lang="el-GR"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α</a:t>
            </a:r>
            <a:r>
              <a:rPr lang="el-GR" sz="1400" b="0" dirty="0">
                <a:solidFill>
                  <a:srgbClr val="3B3B3B"/>
                </a:solidFill>
                <a:effectLst/>
                <a:latin typeface="Consolas" panose="020B0609020204030204" pitchFamily="49" charset="0"/>
              </a:rPr>
              <a:t> </a:t>
            </a:r>
            <a:r>
              <a:rPr lang="el-GR" sz="1400" b="0" dirty="0">
                <a:solidFill>
                  <a:srgbClr val="795E26"/>
                </a:solidFill>
                <a:effectLst/>
                <a:latin typeface="Consolas" panose="020B0609020204030204" pitchFamily="49" charset="0"/>
              </a:rPr>
              <a:t>+</a:t>
            </a:r>
            <a:r>
              <a:rPr lang="el-GR"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β</a:t>
            </a:r>
            <a:r>
              <a:rPr lang="el-GR" sz="1400" b="0" dirty="0">
                <a:solidFill>
                  <a:srgbClr val="3B3B3B"/>
                </a:solidFill>
                <a:effectLst/>
                <a:latin typeface="Consolas" panose="020B0609020204030204" pitchFamily="49" charset="0"/>
              </a:rPr>
              <a:t> </a:t>
            </a:r>
            <a:r>
              <a:rPr lang="el-GR" sz="1400" b="0" dirty="0">
                <a:solidFill>
                  <a:srgbClr val="795E26"/>
                </a:solidFill>
                <a:effectLst/>
                <a:latin typeface="Consolas" panose="020B0609020204030204" pitchFamily="49" charset="0"/>
              </a:rPr>
              <a:t>*</a:t>
            </a:r>
            <a:r>
              <a:rPr lang="el-GR"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x_shared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0.5</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dims</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"month"</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σ</a:t>
            </a:r>
            <a:r>
              <a:rPr lang="el-GR" sz="1400" b="0" dirty="0">
                <a:solidFill>
                  <a:srgbClr val="3B3B3B"/>
                </a:solidFill>
                <a:effectLst/>
                <a:latin typeface="Consolas" panose="020B0609020204030204" pitchFamily="49" charset="0"/>
              </a:rPr>
              <a:t> </a:t>
            </a:r>
            <a:r>
              <a:rPr lang="el-GR" sz="1400" b="0" dirty="0">
                <a:solidFill>
                  <a:srgbClr val="000000"/>
                </a:solidFill>
                <a:effectLst/>
                <a:latin typeface="Consolas" panose="020B0609020204030204" pitchFamily="49" charset="0"/>
              </a:rPr>
              <a:t>=</a:t>
            </a:r>
            <a:r>
              <a:rPr lang="el-GR"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Deterministic</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l-GR" sz="1400" b="0" dirty="0">
                <a:solidFill>
                  <a:srgbClr val="A31515"/>
                </a:solidFill>
                <a:effectLst/>
                <a:latin typeface="Consolas" panose="020B0609020204030204" pitchFamily="49" charset="0"/>
              </a:rPr>
              <a:t>σ"</a:t>
            </a:r>
            <a:r>
              <a:rPr lang="el-GR"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γ</a:t>
            </a:r>
            <a:r>
              <a:rPr lang="el-GR" sz="1400" b="0" dirty="0">
                <a:solidFill>
                  <a:srgbClr val="3B3B3B"/>
                </a:solidFill>
                <a:effectLst/>
                <a:latin typeface="Consolas" panose="020B0609020204030204" pitchFamily="49" charset="0"/>
              </a:rPr>
              <a:t> </a:t>
            </a:r>
            <a:r>
              <a:rPr lang="el-GR" sz="1400" b="0" dirty="0">
                <a:solidFill>
                  <a:srgbClr val="795E26"/>
                </a:solidFill>
                <a:effectLst/>
                <a:latin typeface="Consolas" panose="020B0609020204030204" pitchFamily="49" charset="0"/>
              </a:rPr>
              <a:t>+</a:t>
            </a:r>
            <a:r>
              <a:rPr lang="el-GR"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δ</a:t>
            </a:r>
            <a:r>
              <a:rPr lang="el-GR" sz="1400" b="0" dirty="0">
                <a:solidFill>
                  <a:srgbClr val="3B3B3B"/>
                </a:solidFill>
                <a:effectLst/>
                <a:latin typeface="Consolas" panose="020B0609020204030204" pitchFamily="49" charset="0"/>
              </a:rPr>
              <a:t> </a:t>
            </a:r>
            <a:r>
              <a:rPr lang="el-GR" sz="1400" b="0" dirty="0">
                <a:solidFill>
                  <a:srgbClr val="795E26"/>
                </a:solidFill>
                <a:effectLst/>
                <a:latin typeface="Consolas" panose="020B0609020204030204" pitchFamily="49" charset="0"/>
              </a:rPr>
              <a:t>*</a:t>
            </a:r>
            <a:r>
              <a:rPr lang="el-GR"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x_shared</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dims</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"month"</a:t>
            </a:r>
            <a:r>
              <a:rPr lang="en-US" sz="1400" b="0" dirty="0">
                <a:solidFill>
                  <a:srgbClr val="3B3B3B"/>
                </a:solidFill>
                <a:effectLst/>
                <a:latin typeface="Consolas" panose="020B0609020204030204" pitchFamily="49" charset="0"/>
              </a:rPr>
              <a:t>])</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y_pred</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Normal</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y_pred</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mu</a:t>
            </a:r>
            <a:r>
              <a:rPr lang="en-US" sz="1400" b="0" dirty="0">
                <a:solidFill>
                  <a:srgbClr val="000000"/>
                </a:solidFill>
                <a:effectLst/>
                <a:latin typeface="Consolas" panose="020B0609020204030204" pitchFamily="49" charset="0"/>
              </a:rPr>
              <a:t>=</a:t>
            </a:r>
            <a:r>
              <a:rPr lang="el-GR" sz="1400" b="0" dirty="0">
                <a:solidFill>
                  <a:srgbClr val="001080"/>
                </a:solidFill>
                <a:effectLst/>
                <a:latin typeface="Consolas" panose="020B0609020204030204" pitchFamily="49" charset="0"/>
              </a:rPr>
              <a:t>μ</a:t>
            </a:r>
            <a:r>
              <a:rPr lang="el-GR"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sigma</a:t>
            </a:r>
            <a:r>
              <a:rPr lang="en-US" sz="1400" b="0" dirty="0">
                <a:solidFill>
                  <a:srgbClr val="000000"/>
                </a:solidFill>
                <a:effectLst/>
                <a:latin typeface="Consolas" panose="020B0609020204030204" pitchFamily="49" charset="0"/>
              </a:rPr>
              <a:t>=</a:t>
            </a:r>
            <a:r>
              <a:rPr lang="el-GR" sz="1400" b="0" dirty="0">
                <a:solidFill>
                  <a:srgbClr val="001080"/>
                </a:solidFill>
                <a:effectLst/>
                <a:latin typeface="Consolas" panose="020B0609020204030204" pitchFamily="49" charset="0"/>
              </a:rPr>
              <a:t>σ</a:t>
            </a:r>
            <a:r>
              <a:rPr lang="el-GR"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observed</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err="1">
                <a:solidFill>
                  <a:srgbClr val="3B3B3B"/>
                </a:solidFill>
                <a:effectLst/>
                <a:latin typeface="Consolas" panose="020B0609020204030204" pitchFamily="49" charset="0"/>
              </a:rPr>
              <a:t>.length</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dims</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"month"</a:t>
            </a:r>
            <a:r>
              <a:rPr lang="en-US" sz="1400"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A7FA322D-5FE0-D29A-9B23-212E49100BB8}"/>
              </a:ext>
            </a:extLst>
          </p:cNvPr>
          <p:cNvSpPr/>
          <p:nvPr/>
        </p:nvSpPr>
        <p:spPr>
          <a:xfrm>
            <a:off x="3932902" y="3801579"/>
            <a:ext cx="7998234" cy="31463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a:p>
        </p:txBody>
      </p:sp>
      <p:sp>
        <p:nvSpPr>
          <p:cNvPr id="8" name="Rectangle 7">
            <a:extLst>
              <a:ext uri="{FF2B5EF4-FFF2-40B4-BE49-F238E27FC236}">
                <a16:creationId xmlns:a16="http://schemas.microsoft.com/office/drawing/2014/main" id="{02252B1D-39FC-5135-5B17-5B0BB288A91D}"/>
              </a:ext>
            </a:extLst>
          </p:cNvPr>
          <p:cNvSpPr/>
          <p:nvPr/>
        </p:nvSpPr>
        <p:spPr>
          <a:xfrm>
            <a:off x="3932902" y="5121790"/>
            <a:ext cx="6961239" cy="31463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a:p>
        </p:txBody>
      </p:sp>
      <p:sp>
        <p:nvSpPr>
          <p:cNvPr id="9" name="Rectangle 8">
            <a:extLst>
              <a:ext uri="{FF2B5EF4-FFF2-40B4-BE49-F238E27FC236}">
                <a16:creationId xmlns:a16="http://schemas.microsoft.com/office/drawing/2014/main" id="{54AA3EF7-0728-D882-5BEC-FFBDAED1A8B0}"/>
              </a:ext>
            </a:extLst>
          </p:cNvPr>
          <p:cNvSpPr/>
          <p:nvPr/>
        </p:nvSpPr>
        <p:spPr>
          <a:xfrm>
            <a:off x="3932902" y="5274190"/>
            <a:ext cx="7113639" cy="31463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L"/>
          </a:p>
        </p:txBody>
      </p:sp>
      <p:sp>
        <p:nvSpPr>
          <p:cNvPr id="3" name="Slide Number Placeholder 2">
            <a:extLst>
              <a:ext uri="{FF2B5EF4-FFF2-40B4-BE49-F238E27FC236}">
                <a16:creationId xmlns:a16="http://schemas.microsoft.com/office/drawing/2014/main" id="{766AD331-5749-52FF-B775-3F8827F162F8}"/>
              </a:ext>
            </a:extLst>
          </p:cNvPr>
          <p:cNvSpPr>
            <a:spLocks noGrp="1"/>
          </p:cNvSpPr>
          <p:nvPr>
            <p:ph type="sldNum" sz="quarter" idx="12"/>
          </p:nvPr>
        </p:nvSpPr>
        <p:spPr/>
        <p:txBody>
          <a:bodyPr/>
          <a:lstStyle/>
          <a:p>
            <a:fld id="{E0DC7AD3-7C2E-418B-8082-788996B615FB}" type="slidenum">
              <a:rPr lang="en-GB" smtClean="0"/>
              <a:t>58</a:t>
            </a:fld>
            <a:endParaRPr lang="en-GB"/>
          </a:p>
        </p:txBody>
      </p:sp>
    </p:spTree>
    <p:extLst>
      <p:ext uri="{BB962C8B-B14F-4D97-AF65-F5344CB8AC3E}">
        <p14:creationId xmlns:p14="http://schemas.microsoft.com/office/powerpoint/2010/main" val="369628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8780-1BC3-1A15-A43D-0EFD09785E1A}"/>
              </a:ext>
            </a:extLst>
          </p:cNvPr>
          <p:cNvSpPr>
            <a:spLocks noGrp="1"/>
          </p:cNvSpPr>
          <p:nvPr>
            <p:ph type="title"/>
          </p:nvPr>
        </p:nvSpPr>
        <p:spPr/>
        <p:txBody>
          <a:bodyPr/>
          <a:lstStyle/>
          <a:p>
            <a:r>
              <a:rPr lang="en-US" dirty="0"/>
              <a:t>The variance expands to fit the data</a:t>
            </a:r>
            <a:endParaRPr lang="en-IL" dirty="0"/>
          </a:p>
        </p:txBody>
      </p:sp>
      <p:pic>
        <p:nvPicPr>
          <p:cNvPr id="3" name="Picture 2">
            <a:extLst>
              <a:ext uri="{FF2B5EF4-FFF2-40B4-BE49-F238E27FC236}">
                <a16:creationId xmlns:a16="http://schemas.microsoft.com/office/drawing/2014/main" id="{7E013CEF-C827-2623-D4F3-BBCB81F22B05}"/>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5938685" y="2028600"/>
            <a:ext cx="6137479" cy="4209199"/>
          </a:xfrm>
          <a:prstGeom prst="rect">
            <a:avLst/>
          </a:prstGeom>
        </p:spPr>
      </p:pic>
      <p:sp>
        <p:nvSpPr>
          <p:cNvPr id="5" name="TextBox 4">
            <a:extLst>
              <a:ext uri="{FF2B5EF4-FFF2-40B4-BE49-F238E27FC236}">
                <a16:creationId xmlns:a16="http://schemas.microsoft.com/office/drawing/2014/main" id="{FAE2DE00-42F3-4334-AC26-077DC0A1A938}"/>
              </a:ext>
            </a:extLst>
          </p:cNvPr>
          <p:cNvSpPr txBox="1"/>
          <p:nvPr/>
        </p:nvSpPr>
        <p:spPr>
          <a:xfrm>
            <a:off x="206477" y="2226891"/>
            <a:ext cx="6096000" cy="1600438"/>
          </a:xfrm>
          <a:prstGeom prst="rect">
            <a:avLst/>
          </a:prstGeom>
          <a:noFill/>
        </p:spPr>
        <p:txBody>
          <a:bodyPr wrap="square">
            <a:spAutoFit/>
          </a:bodyPr>
          <a:lstStyle/>
          <a:p>
            <a:pPr>
              <a:buNone/>
            </a:pPr>
            <a:r>
              <a:rPr lang="el-GR" sz="1400" b="0" dirty="0">
                <a:solidFill>
                  <a:srgbClr val="001080"/>
                </a:solidFill>
                <a:effectLst/>
                <a:latin typeface="Consolas" panose="020B0609020204030204" pitchFamily="49" charset="0"/>
              </a:rPr>
              <a:t>μ_</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posterior</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l-GR" sz="1400" b="0" dirty="0">
                <a:solidFill>
                  <a:srgbClr val="A31515"/>
                </a:solidFill>
                <a:effectLst/>
                <a:latin typeface="Consolas" panose="020B0609020204030204" pitchFamily="49" charset="0"/>
              </a:rPr>
              <a:t>μ"</a:t>
            </a:r>
            <a:r>
              <a:rPr lang="el-GR" sz="1400" b="0" dirty="0">
                <a:solidFill>
                  <a:srgbClr val="3B3B3B"/>
                </a:solidFill>
                <a:effectLst/>
                <a:latin typeface="Consolas" panose="020B0609020204030204" pitchFamily="49" charset="0"/>
              </a:rPr>
              <a:t>].</a:t>
            </a:r>
            <a:r>
              <a:rPr lang="en-US" sz="1400" b="0" dirty="0">
                <a:solidFill>
                  <a:srgbClr val="3B3B3B"/>
                </a:solidFill>
                <a:effectLst/>
                <a:latin typeface="Consolas" panose="020B0609020204030204" pitchFamily="49" charset="0"/>
              </a:rPr>
              <a:t>mean(</a:t>
            </a:r>
            <a:r>
              <a:rPr lang="en-US" sz="1400" b="0" dirty="0">
                <a:solidFill>
                  <a:srgbClr val="A31515"/>
                </a:solidFill>
                <a:effectLst/>
                <a:latin typeface="Consolas" panose="020B0609020204030204" pitchFamily="49" charset="0"/>
              </a:rPr>
              <a:t>"sample"</a:t>
            </a:r>
            <a:r>
              <a:rPr lang="en-US" sz="1400" b="0" dirty="0">
                <a:solidFill>
                  <a:srgbClr val="3B3B3B"/>
                </a:solidFill>
                <a:effectLst/>
                <a:latin typeface="Consolas" panose="020B0609020204030204" pitchFamily="49" charset="0"/>
              </a:rPr>
              <a:t>).values</a:t>
            </a:r>
          </a:p>
          <a:p>
            <a:pPr>
              <a:buNone/>
            </a:pPr>
            <a:r>
              <a:rPr lang="el-GR" sz="1400" b="0" dirty="0">
                <a:solidFill>
                  <a:srgbClr val="001080"/>
                </a:solidFill>
                <a:effectLst/>
                <a:latin typeface="Consolas" panose="020B0609020204030204" pitchFamily="49" charset="0"/>
              </a:rPr>
              <a:t>σ_</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posterior</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l-GR" sz="1400" b="0" dirty="0">
                <a:solidFill>
                  <a:srgbClr val="A31515"/>
                </a:solidFill>
                <a:effectLst/>
                <a:latin typeface="Consolas" panose="020B0609020204030204" pitchFamily="49" charset="0"/>
              </a:rPr>
              <a:t>σ"</a:t>
            </a:r>
            <a:r>
              <a:rPr lang="el-GR" sz="1400" b="0" dirty="0">
                <a:solidFill>
                  <a:srgbClr val="3B3B3B"/>
                </a:solidFill>
                <a:effectLst/>
                <a:latin typeface="Consolas" panose="020B0609020204030204" pitchFamily="49" charset="0"/>
              </a:rPr>
              <a:t>].</a:t>
            </a:r>
            <a:r>
              <a:rPr lang="en-US" sz="1400" b="0" dirty="0">
                <a:solidFill>
                  <a:srgbClr val="3B3B3B"/>
                </a:solidFill>
                <a:effectLst/>
                <a:latin typeface="Consolas" panose="020B0609020204030204" pitchFamily="49" charset="0"/>
              </a:rPr>
              <a:t>mean(</a:t>
            </a:r>
            <a:r>
              <a:rPr lang="en-US" sz="1400" b="0" dirty="0">
                <a:solidFill>
                  <a:srgbClr val="A31515"/>
                </a:solidFill>
                <a:effectLst/>
                <a:latin typeface="Consolas" panose="020B0609020204030204" pitchFamily="49" charset="0"/>
              </a:rPr>
              <a:t>"sample"</a:t>
            </a:r>
            <a:r>
              <a:rPr lang="en-US" sz="1400" b="0" dirty="0">
                <a:solidFill>
                  <a:srgbClr val="3B3B3B"/>
                </a:solidFill>
                <a:effectLst/>
                <a:latin typeface="Consolas" panose="020B0609020204030204" pitchFamily="49" charset="0"/>
              </a:rPr>
              <a:t>).values</a:t>
            </a:r>
          </a:p>
          <a:p>
            <a:pPr>
              <a:buNone/>
            </a:pPr>
            <a:br>
              <a:rPr lang="en-US" sz="1400" b="0" dirty="0">
                <a:solidFill>
                  <a:srgbClr val="3B3B3B"/>
                </a:solidFill>
                <a:effectLst/>
                <a:latin typeface="Consolas" panose="020B0609020204030204" pitchFamily="49" charset="0"/>
              </a:rPr>
            </a:br>
            <a:r>
              <a:rPr lang="en-US" sz="1400" b="0" dirty="0" err="1">
                <a:solidFill>
                  <a:srgbClr val="001080"/>
                </a:solidFill>
                <a:effectLst/>
                <a:latin typeface="Consolas" panose="020B0609020204030204" pitchFamily="49" charset="0"/>
              </a:rPr>
              <a:t>ax</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fill_between</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err="1">
                <a:solidFill>
                  <a:srgbClr val="3B3B3B"/>
                </a:solidFill>
                <a:effectLst/>
                <a:latin typeface="Consolas" panose="020B0609020204030204" pitchFamily="49" charset="0"/>
              </a:rPr>
              <a:t>.month</a:t>
            </a: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μ_</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2</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σ_</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μ_</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2</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σ_</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a:t>
            </a:r>
          </a:p>
          <a:p>
            <a:pPr>
              <a:buNone/>
            </a:pPr>
            <a:r>
              <a:rPr lang="en-US" sz="1400" b="0" dirty="0" err="1">
                <a:solidFill>
                  <a:srgbClr val="001080"/>
                </a:solidFill>
                <a:effectLst/>
                <a:latin typeface="Consolas" panose="020B0609020204030204" pitchFamily="49" charset="0"/>
              </a:rPr>
              <a:t>ax</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fill_between</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err="1">
                <a:solidFill>
                  <a:srgbClr val="3B3B3B"/>
                </a:solidFill>
                <a:effectLst/>
                <a:latin typeface="Consolas" panose="020B0609020204030204" pitchFamily="49" charset="0"/>
              </a:rPr>
              <a:t>.month</a:t>
            </a: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μ_</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σ_</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μ_</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σ_</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a:t>
            </a:r>
          </a:p>
          <a:p>
            <a:pPr>
              <a:buNone/>
            </a:pPr>
            <a:r>
              <a:rPr lang="en-US" sz="1400" b="0" dirty="0" err="1">
                <a:solidFill>
                  <a:srgbClr val="001080"/>
                </a:solidFill>
                <a:effectLst/>
                <a:latin typeface="Consolas" panose="020B0609020204030204" pitchFamily="49" charset="0"/>
              </a:rPr>
              <a:t>ax</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plot</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err="1">
                <a:solidFill>
                  <a:srgbClr val="3B3B3B"/>
                </a:solidFill>
                <a:effectLst/>
                <a:latin typeface="Consolas" panose="020B0609020204030204" pitchFamily="49" charset="0"/>
              </a:rPr>
              <a:t>.month</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data</a:t>
            </a:r>
            <a:r>
              <a:rPr lang="en-US" sz="1400" b="0" dirty="0" err="1">
                <a:solidFill>
                  <a:srgbClr val="3B3B3B"/>
                </a:solidFill>
                <a:effectLst/>
                <a:latin typeface="Consolas" panose="020B0609020204030204" pitchFamily="49" charset="0"/>
              </a:rPr>
              <a:t>.length</a:t>
            </a:r>
            <a:r>
              <a:rPr lang="en-US" sz="1400" b="0" dirty="0">
                <a:solidFill>
                  <a:srgbClr val="3B3B3B"/>
                </a:solidFill>
                <a:effectLst/>
                <a:latin typeface="Consolas" panose="020B0609020204030204" pitchFamily="49" charset="0"/>
              </a:rPr>
              <a:t>)</a:t>
            </a:r>
          </a:p>
          <a:p>
            <a:pPr>
              <a:buNone/>
            </a:pPr>
            <a:r>
              <a:rPr lang="en-US" sz="1400" b="0" dirty="0" err="1">
                <a:solidFill>
                  <a:srgbClr val="001080"/>
                </a:solidFill>
                <a:effectLst/>
                <a:latin typeface="Consolas" panose="020B0609020204030204" pitchFamily="49" charset="0"/>
              </a:rPr>
              <a:t>ax</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plot</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err="1">
                <a:solidFill>
                  <a:srgbClr val="3B3B3B"/>
                </a:solidFill>
                <a:effectLst/>
                <a:latin typeface="Consolas" panose="020B0609020204030204" pitchFamily="49" charset="0"/>
              </a:rPr>
              <a:t>.month</a:t>
            </a:r>
            <a:r>
              <a:rPr lang="en-US" sz="1400" b="0" dirty="0">
                <a:solidFill>
                  <a:srgbClr val="3B3B3B"/>
                </a:solidFill>
                <a:effectLst/>
                <a:latin typeface="Consolas" panose="020B0609020204030204" pitchFamily="49" charset="0"/>
              </a:rPr>
              <a:t>, </a:t>
            </a:r>
            <a:r>
              <a:rPr lang="el-GR" sz="1400" b="0" dirty="0">
                <a:solidFill>
                  <a:srgbClr val="001080"/>
                </a:solidFill>
                <a:effectLst/>
                <a:latin typeface="Consolas" panose="020B0609020204030204" pitchFamily="49" charset="0"/>
              </a:rPr>
              <a:t>μ_</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a:t>
            </a:r>
          </a:p>
        </p:txBody>
      </p:sp>
      <p:sp>
        <p:nvSpPr>
          <p:cNvPr id="4" name="Slide Number Placeholder 3">
            <a:extLst>
              <a:ext uri="{FF2B5EF4-FFF2-40B4-BE49-F238E27FC236}">
                <a16:creationId xmlns:a16="http://schemas.microsoft.com/office/drawing/2014/main" id="{08CF8BEA-7645-473E-F432-35592D2B3D2F}"/>
              </a:ext>
            </a:extLst>
          </p:cNvPr>
          <p:cNvSpPr>
            <a:spLocks noGrp="1"/>
          </p:cNvSpPr>
          <p:nvPr>
            <p:ph type="sldNum" sz="quarter" idx="12"/>
          </p:nvPr>
        </p:nvSpPr>
        <p:spPr/>
        <p:txBody>
          <a:bodyPr/>
          <a:lstStyle/>
          <a:p>
            <a:fld id="{E0DC7AD3-7C2E-418B-8082-788996B615FB}" type="slidenum">
              <a:rPr lang="en-GB" smtClean="0"/>
              <a:t>59</a:t>
            </a:fld>
            <a:endParaRPr lang="en-GB"/>
          </a:p>
        </p:txBody>
      </p:sp>
    </p:spTree>
    <p:extLst>
      <p:ext uri="{BB962C8B-B14F-4D97-AF65-F5344CB8AC3E}">
        <p14:creationId xmlns:p14="http://schemas.microsoft.com/office/powerpoint/2010/main" val="340537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FA17-BAFB-559C-D92D-7BD703257A11}"/>
              </a:ext>
            </a:extLst>
          </p:cNvPr>
          <p:cNvSpPr>
            <a:spLocks noGrp="1"/>
          </p:cNvSpPr>
          <p:nvPr>
            <p:ph type="title"/>
          </p:nvPr>
        </p:nvSpPr>
        <p:spPr/>
        <p:txBody>
          <a:bodyPr/>
          <a:lstStyle/>
          <a:p>
            <a:r>
              <a:rPr lang="en-US" dirty="0"/>
              <a:t>Examples of bivariate data</a:t>
            </a:r>
            <a:endParaRPr lang="he-IL" dirty="0"/>
          </a:p>
        </p:txBody>
      </p:sp>
      <p:sp>
        <p:nvSpPr>
          <p:cNvPr id="4" name="Text Placeholder 3">
            <a:extLst>
              <a:ext uri="{FF2B5EF4-FFF2-40B4-BE49-F238E27FC236}">
                <a16:creationId xmlns:a16="http://schemas.microsoft.com/office/drawing/2014/main" id="{BAFD69F2-30BB-3821-BDC6-C0BDF675AE54}"/>
              </a:ext>
            </a:extLst>
          </p:cNvPr>
          <p:cNvSpPr>
            <a:spLocks noGrp="1"/>
          </p:cNvSpPr>
          <p:nvPr>
            <p:ph type="body" idx="1"/>
          </p:nvPr>
        </p:nvSpPr>
        <p:spPr/>
        <p:txBody>
          <a:bodyPr/>
          <a:lstStyle/>
          <a:p>
            <a:r>
              <a:rPr lang="en-US" dirty="0"/>
              <a:t>May be linearly related</a:t>
            </a:r>
            <a:endParaRPr lang="he-IL" dirty="0"/>
          </a:p>
        </p:txBody>
      </p:sp>
      <p:sp>
        <p:nvSpPr>
          <p:cNvPr id="5" name="Content Placeholder 4">
            <a:extLst>
              <a:ext uri="{FF2B5EF4-FFF2-40B4-BE49-F238E27FC236}">
                <a16:creationId xmlns:a16="http://schemas.microsoft.com/office/drawing/2014/main" id="{9992A0CF-6B82-31CF-A99E-4E5BD1A873ED}"/>
              </a:ext>
            </a:extLst>
          </p:cNvPr>
          <p:cNvSpPr>
            <a:spLocks noGrp="1"/>
          </p:cNvSpPr>
          <p:nvPr>
            <p:ph sz="half" idx="2"/>
          </p:nvPr>
        </p:nvSpPr>
        <p:spPr/>
        <p:txBody>
          <a:bodyPr/>
          <a:lstStyle/>
          <a:p>
            <a:r>
              <a:rPr lang="en-US" dirty="0"/>
              <a:t>Age and number of wrinkles</a:t>
            </a:r>
          </a:p>
          <a:p>
            <a:r>
              <a:rPr lang="en-US" dirty="0"/>
              <a:t>Age and back pain between 35 and 45</a:t>
            </a:r>
            <a:endParaRPr lang="he-IL" dirty="0"/>
          </a:p>
        </p:txBody>
      </p:sp>
      <p:sp>
        <p:nvSpPr>
          <p:cNvPr id="6" name="Text Placeholder 5">
            <a:extLst>
              <a:ext uri="{FF2B5EF4-FFF2-40B4-BE49-F238E27FC236}">
                <a16:creationId xmlns:a16="http://schemas.microsoft.com/office/drawing/2014/main" id="{754A56D3-24C1-D044-A411-E1FD14A74270}"/>
              </a:ext>
            </a:extLst>
          </p:cNvPr>
          <p:cNvSpPr>
            <a:spLocks noGrp="1"/>
          </p:cNvSpPr>
          <p:nvPr>
            <p:ph type="body" sz="quarter" idx="3"/>
          </p:nvPr>
        </p:nvSpPr>
        <p:spPr/>
        <p:txBody>
          <a:bodyPr/>
          <a:lstStyle/>
          <a:p>
            <a:r>
              <a:rPr lang="en-US" dirty="0"/>
              <a:t>Probably not linearly related</a:t>
            </a:r>
            <a:endParaRPr lang="he-IL" dirty="0"/>
          </a:p>
        </p:txBody>
      </p:sp>
      <p:sp>
        <p:nvSpPr>
          <p:cNvPr id="7" name="Content Placeholder 6">
            <a:extLst>
              <a:ext uri="{FF2B5EF4-FFF2-40B4-BE49-F238E27FC236}">
                <a16:creationId xmlns:a16="http://schemas.microsoft.com/office/drawing/2014/main" id="{CB96A1CF-2B8A-7D99-B2AE-C57AA5A0A929}"/>
              </a:ext>
            </a:extLst>
          </p:cNvPr>
          <p:cNvSpPr>
            <a:spLocks noGrp="1"/>
          </p:cNvSpPr>
          <p:nvPr>
            <p:ph sz="quarter" idx="4"/>
          </p:nvPr>
        </p:nvSpPr>
        <p:spPr/>
        <p:txBody>
          <a:bodyPr/>
          <a:lstStyle/>
          <a:p>
            <a:r>
              <a:rPr lang="en-US" dirty="0"/>
              <a:t>Hours studied and grade</a:t>
            </a:r>
          </a:p>
          <a:p>
            <a:endParaRPr lang="he-IL" dirty="0"/>
          </a:p>
        </p:txBody>
      </p:sp>
      <p:sp>
        <p:nvSpPr>
          <p:cNvPr id="3" name="Slide Number Placeholder 2">
            <a:extLst>
              <a:ext uri="{FF2B5EF4-FFF2-40B4-BE49-F238E27FC236}">
                <a16:creationId xmlns:a16="http://schemas.microsoft.com/office/drawing/2014/main" id="{FC3FC173-D3E0-152A-9649-94CC386DFB4C}"/>
              </a:ext>
            </a:extLst>
          </p:cNvPr>
          <p:cNvSpPr>
            <a:spLocks noGrp="1"/>
          </p:cNvSpPr>
          <p:nvPr>
            <p:ph type="sldNum" sz="quarter" idx="12"/>
          </p:nvPr>
        </p:nvSpPr>
        <p:spPr/>
        <p:txBody>
          <a:bodyPr/>
          <a:lstStyle/>
          <a:p>
            <a:fld id="{E0DC7AD3-7C2E-418B-8082-788996B615FB}" type="slidenum">
              <a:rPr lang="en-GB" smtClean="0"/>
              <a:t>6</a:t>
            </a:fld>
            <a:endParaRPr lang="en-GB"/>
          </a:p>
        </p:txBody>
      </p:sp>
    </p:spTree>
    <p:extLst>
      <p:ext uri="{BB962C8B-B14F-4D97-AF65-F5344CB8AC3E}">
        <p14:creationId xmlns:p14="http://schemas.microsoft.com/office/powerpoint/2010/main" val="5196135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563C-8727-9D65-B11F-EC96479BFEDA}"/>
              </a:ext>
            </a:extLst>
          </p:cNvPr>
          <p:cNvSpPr>
            <a:spLocks noGrp="1"/>
          </p:cNvSpPr>
          <p:nvPr>
            <p:ph type="title"/>
          </p:nvPr>
        </p:nvSpPr>
        <p:spPr/>
        <p:txBody>
          <a:bodyPr/>
          <a:lstStyle/>
          <a:p>
            <a:r>
              <a:rPr lang="en-US" dirty="0"/>
              <a:t>Predicting new data</a:t>
            </a:r>
            <a:endParaRPr lang="en-IL" dirty="0"/>
          </a:p>
        </p:txBody>
      </p:sp>
      <p:sp>
        <p:nvSpPr>
          <p:cNvPr id="3" name="Content Placeholder 2">
            <a:extLst>
              <a:ext uri="{FF2B5EF4-FFF2-40B4-BE49-F238E27FC236}">
                <a16:creationId xmlns:a16="http://schemas.microsoft.com/office/drawing/2014/main" id="{525D535C-181C-EEE8-ADF9-DEA21D9011F3}"/>
              </a:ext>
            </a:extLst>
          </p:cNvPr>
          <p:cNvSpPr>
            <a:spLocks noGrp="1"/>
          </p:cNvSpPr>
          <p:nvPr>
            <p:ph idx="1"/>
          </p:nvPr>
        </p:nvSpPr>
        <p:spPr>
          <a:xfrm>
            <a:off x="838200" y="1491328"/>
            <a:ext cx="10515600" cy="720930"/>
          </a:xfrm>
        </p:spPr>
        <p:txBody>
          <a:bodyPr/>
          <a:lstStyle/>
          <a:p>
            <a:r>
              <a:rPr lang="en-US" dirty="0"/>
              <a:t>What is the distribution of 2 week old babies?</a:t>
            </a:r>
            <a:endParaRPr lang="en-IL" dirty="0"/>
          </a:p>
        </p:txBody>
      </p:sp>
      <p:sp>
        <p:nvSpPr>
          <p:cNvPr id="6" name="TextBox 5">
            <a:extLst>
              <a:ext uri="{FF2B5EF4-FFF2-40B4-BE49-F238E27FC236}">
                <a16:creationId xmlns:a16="http://schemas.microsoft.com/office/drawing/2014/main" id="{5AE2C80A-CD70-6571-B094-C51AD99B4102}"/>
              </a:ext>
            </a:extLst>
          </p:cNvPr>
          <p:cNvSpPr txBox="1"/>
          <p:nvPr/>
        </p:nvSpPr>
        <p:spPr>
          <a:xfrm>
            <a:off x="698089" y="2212258"/>
            <a:ext cx="10785987" cy="632224"/>
          </a:xfrm>
          <a:prstGeom prst="rect">
            <a:avLst/>
          </a:prstGeom>
          <a:noFill/>
        </p:spPr>
        <p:txBody>
          <a:bodyPr wrap="square">
            <a:spAutoFit/>
          </a:bodyPr>
          <a:lstStyle/>
          <a:p>
            <a:pPr>
              <a:lnSpc>
                <a:spcPts val="1425"/>
              </a:lnSpc>
              <a:buNone/>
            </a:pPr>
            <a:r>
              <a:rPr lang="en-US" sz="1400" b="0" dirty="0">
                <a:solidFill>
                  <a:srgbClr val="AF00DB"/>
                </a:solidFill>
                <a:effectLst/>
                <a:latin typeface="Consolas" panose="020B0609020204030204" pitchFamily="49" charset="0"/>
              </a:rPr>
              <a:t>with</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model_vv</a:t>
            </a:r>
            <a:r>
              <a:rPr lang="en-US" sz="1400" b="0" dirty="0">
                <a:solidFill>
                  <a:srgbClr val="3B3B3B"/>
                </a:solidFill>
                <a:effectLst/>
                <a:latin typeface="Consolas" panose="020B0609020204030204" pitchFamily="49" charset="0"/>
              </a:rPr>
              <a:t>:</a:t>
            </a:r>
          </a:p>
          <a:p>
            <a:pPr>
              <a:lnSpc>
                <a:spcPts val="1425"/>
              </a:lnSpc>
              <a:buNone/>
            </a:pP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set_data</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x_shared</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0.5</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coords</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"month"</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0.5</a:t>
            </a:r>
            <a:r>
              <a:rPr lang="en-US" sz="1400" b="0" dirty="0">
                <a:solidFill>
                  <a:srgbClr val="3B3B3B"/>
                </a:solidFill>
                <a:effectLst/>
                <a:latin typeface="Consolas" panose="020B0609020204030204" pitchFamily="49" charset="0"/>
              </a:rPr>
              <a:t>]})</a:t>
            </a:r>
          </a:p>
          <a:p>
            <a:pPr>
              <a:lnSpc>
                <a:spcPts val="1425"/>
              </a:lnSpc>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ppc</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sample_posterior_predictive</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idata_vv</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var_names</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y_pred</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predictions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True</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random_seed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123</a:t>
            </a:r>
            <a:r>
              <a:rPr lang="en-US" sz="1400" b="0" dirty="0">
                <a:solidFill>
                  <a:srgbClr val="3B3B3B"/>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E22D0CAD-F1BB-AE46-35C1-48B876999D25}"/>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3942735" y="2917874"/>
            <a:ext cx="5677657" cy="3679571"/>
          </a:xfrm>
          <a:prstGeom prst="rect">
            <a:avLst/>
          </a:prstGeom>
        </p:spPr>
      </p:pic>
      <p:sp>
        <p:nvSpPr>
          <p:cNvPr id="4" name="Slide Number Placeholder 3">
            <a:extLst>
              <a:ext uri="{FF2B5EF4-FFF2-40B4-BE49-F238E27FC236}">
                <a16:creationId xmlns:a16="http://schemas.microsoft.com/office/drawing/2014/main" id="{D03FADE7-3148-8B77-2B99-117270DC4D22}"/>
              </a:ext>
            </a:extLst>
          </p:cNvPr>
          <p:cNvSpPr>
            <a:spLocks noGrp="1"/>
          </p:cNvSpPr>
          <p:nvPr>
            <p:ph type="sldNum" sz="quarter" idx="12"/>
          </p:nvPr>
        </p:nvSpPr>
        <p:spPr/>
        <p:txBody>
          <a:bodyPr/>
          <a:lstStyle/>
          <a:p>
            <a:fld id="{E0DC7AD3-7C2E-418B-8082-788996B615FB}" type="slidenum">
              <a:rPr lang="en-GB" smtClean="0"/>
              <a:t>60</a:t>
            </a:fld>
            <a:endParaRPr lang="en-GB"/>
          </a:p>
        </p:txBody>
      </p:sp>
    </p:spTree>
    <p:extLst>
      <p:ext uri="{BB962C8B-B14F-4D97-AF65-F5344CB8AC3E}">
        <p14:creationId xmlns:p14="http://schemas.microsoft.com/office/powerpoint/2010/main" val="329621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72FC2-DEF0-25DC-A752-C30C866F11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486D9B-9BE2-2BB1-E0B6-D702E63185BD}"/>
              </a:ext>
            </a:extLst>
          </p:cNvPr>
          <p:cNvSpPr>
            <a:spLocks noGrp="1"/>
          </p:cNvSpPr>
          <p:nvPr>
            <p:ph type="title"/>
          </p:nvPr>
        </p:nvSpPr>
        <p:spPr/>
        <p:txBody>
          <a:bodyPr/>
          <a:lstStyle/>
          <a:p>
            <a:r>
              <a:rPr lang="en-US" dirty="0"/>
              <a:t>The prediction includes uncertainty</a:t>
            </a:r>
            <a:endParaRPr lang="en-IL" dirty="0"/>
          </a:p>
        </p:txBody>
      </p:sp>
      <p:sp>
        <p:nvSpPr>
          <p:cNvPr id="3" name="Content Placeholder 2">
            <a:extLst>
              <a:ext uri="{FF2B5EF4-FFF2-40B4-BE49-F238E27FC236}">
                <a16:creationId xmlns:a16="http://schemas.microsoft.com/office/drawing/2014/main" id="{D40EBE1A-7780-0752-8CD3-D7C5700BE502}"/>
              </a:ext>
            </a:extLst>
          </p:cNvPr>
          <p:cNvSpPr>
            <a:spLocks noGrp="1"/>
          </p:cNvSpPr>
          <p:nvPr>
            <p:ph idx="1"/>
          </p:nvPr>
        </p:nvSpPr>
        <p:spPr>
          <a:xfrm>
            <a:off x="838200" y="1491328"/>
            <a:ext cx="10515600" cy="720930"/>
          </a:xfrm>
        </p:spPr>
        <p:txBody>
          <a:bodyPr/>
          <a:lstStyle/>
          <a:p>
            <a:r>
              <a:rPr lang="en-US" dirty="0"/>
              <a:t>Compare posterior predictive with </a:t>
            </a:r>
            <a:r>
              <a:rPr lang="en-US"/>
              <a:t>actual data</a:t>
            </a:r>
            <a:endParaRPr lang="en-IL" dirty="0"/>
          </a:p>
        </p:txBody>
      </p:sp>
      <p:pic>
        <p:nvPicPr>
          <p:cNvPr id="4" name="Picture 3">
            <a:extLst>
              <a:ext uri="{FF2B5EF4-FFF2-40B4-BE49-F238E27FC236}">
                <a16:creationId xmlns:a16="http://schemas.microsoft.com/office/drawing/2014/main" id="{A69CEEB5-C8C7-B25C-CA9D-A11F1FF5418E}"/>
              </a:ext>
            </a:extLst>
          </p:cNvPr>
          <p:cNvPicPr>
            <a:picLocks noChangeAspect="1"/>
          </p:cNvPicPr>
          <p:nvPr/>
        </p:nvPicPr>
        <p:blipFill>
          <a:blip r:embed="rId2"/>
          <a:stretch>
            <a:fillRect/>
          </a:stretch>
        </p:blipFill>
        <p:spPr>
          <a:xfrm>
            <a:off x="1165122" y="2733368"/>
            <a:ext cx="9151714" cy="3673530"/>
          </a:xfrm>
          <a:prstGeom prst="rect">
            <a:avLst/>
          </a:prstGeom>
        </p:spPr>
      </p:pic>
      <p:sp>
        <p:nvSpPr>
          <p:cNvPr id="5" name="Slide Number Placeholder 4">
            <a:extLst>
              <a:ext uri="{FF2B5EF4-FFF2-40B4-BE49-F238E27FC236}">
                <a16:creationId xmlns:a16="http://schemas.microsoft.com/office/drawing/2014/main" id="{A330C7CF-090B-AE8F-B0F8-CFA9925DCB85}"/>
              </a:ext>
            </a:extLst>
          </p:cNvPr>
          <p:cNvSpPr>
            <a:spLocks noGrp="1"/>
          </p:cNvSpPr>
          <p:nvPr>
            <p:ph type="sldNum" sz="quarter" idx="12"/>
          </p:nvPr>
        </p:nvSpPr>
        <p:spPr/>
        <p:txBody>
          <a:bodyPr/>
          <a:lstStyle/>
          <a:p>
            <a:fld id="{E0DC7AD3-7C2E-418B-8082-788996B615FB}" type="slidenum">
              <a:rPr lang="en-GB" smtClean="0"/>
              <a:t>61</a:t>
            </a:fld>
            <a:endParaRPr lang="en-GB"/>
          </a:p>
        </p:txBody>
      </p:sp>
    </p:spTree>
    <p:extLst>
      <p:ext uri="{BB962C8B-B14F-4D97-AF65-F5344CB8AC3E}">
        <p14:creationId xmlns:p14="http://schemas.microsoft.com/office/powerpoint/2010/main" val="135197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A7DF4AFB-DD28-4056-BFEC-B57E966B448E}" type="slidenum">
              <a:rPr lang="he-IL"/>
              <a:pPr/>
              <a:t>7</a:t>
            </a:fld>
            <a:r>
              <a:rPr lang="en-US" dirty="0"/>
              <a:t> </a:t>
            </a:r>
            <a:r>
              <a:rPr lang="en-150" dirty="0"/>
              <a:t>/ 77</a:t>
            </a:r>
            <a:endParaRPr lang="en-US" dirty="0"/>
          </a:p>
        </p:txBody>
      </p:sp>
      <p:sp>
        <p:nvSpPr>
          <p:cNvPr id="931842" name="Rectangle 2"/>
          <p:cNvSpPr>
            <a:spLocks noGrp="1" noChangeArrowheads="1"/>
          </p:cNvSpPr>
          <p:nvPr>
            <p:ph type="title"/>
          </p:nvPr>
        </p:nvSpPr>
        <p:spPr/>
        <p:txBody>
          <a:bodyPr/>
          <a:lstStyle/>
          <a:p>
            <a:r>
              <a:rPr lang="en-US" sz="3200"/>
              <a:t>The bivariate population model</a:t>
            </a:r>
          </a:p>
        </p:txBody>
      </p:sp>
      <p:sp>
        <p:nvSpPr>
          <p:cNvPr id="931843" name="Rectangle 3"/>
          <p:cNvSpPr>
            <a:spLocks noGrp="1" noChangeArrowheads="1"/>
          </p:cNvSpPr>
          <p:nvPr>
            <p:ph type="body" idx="1"/>
          </p:nvPr>
        </p:nvSpPr>
        <p:spPr>
          <a:xfrm>
            <a:off x="1981200" y="1268414"/>
            <a:ext cx="8229600" cy="2016125"/>
          </a:xfrm>
        </p:spPr>
        <p:txBody>
          <a:bodyPr/>
          <a:lstStyle/>
          <a:p>
            <a:pPr>
              <a:lnSpc>
                <a:spcPct val="90000"/>
              </a:lnSpc>
            </a:pPr>
            <a:r>
              <a:rPr lang="en-US" sz="2400" dirty="0"/>
              <a:t>Like the normal model</a:t>
            </a:r>
          </a:p>
          <a:p>
            <a:pPr>
              <a:lnSpc>
                <a:spcPct val="90000"/>
              </a:lnSpc>
            </a:pPr>
            <a:r>
              <a:rPr lang="en-US" sz="2400" dirty="0"/>
              <a:t>Where the mean depends on another variable</a:t>
            </a:r>
          </a:p>
        </p:txBody>
      </p:sp>
      <p:graphicFrame>
        <p:nvGraphicFramePr>
          <p:cNvPr id="2" name="Object 1">
            <a:extLst>
              <a:ext uri="{FF2B5EF4-FFF2-40B4-BE49-F238E27FC236}">
                <a16:creationId xmlns:a16="http://schemas.microsoft.com/office/drawing/2014/main" id="{5C7C772C-D9BE-49C6-D337-4BC335F9980E}"/>
              </a:ext>
            </a:extLst>
          </p:cNvPr>
          <p:cNvGraphicFramePr>
            <a:graphicFrameLocks noChangeAspect="1"/>
          </p:cNvGraphicFramePr>
          <p:nvPr>
            <p:extLst>
              <p:ext uri="{D42A27DB-BD31-4B8C-83A1-F6EECF244321}">
                <p14:modId xmlns:p14="http://schemas.microsoft.com/office/powerpoint/2010/main" val="196222793"/>
              </p:ext>
            </p:extLst>
          </p:nvPr>
        </p:nvGraphicFramePr>
        <p:xfrm>
          <a:off x="2184116" y="3648024"/>
          <a:ext cx="3507339" cy="1941562"/>
        </p:xfrm>
        <a:graphic>
          <a:graphicData uri="http://schemas.openxmlformats.org/presentationml/2006/ole">
            <mc:AlternateContent xmlns:mc="http://schemas.openxmlformats.org/markup-compatibility/2006">
              <mc:Choice xmlns:v="urn:schemas-microsoft-com:vml" Requires="v">
                <p:oleObj name="Equation" r:id="rId3" imgW="1422360" imgH="787320" progId="Equation.DSMT4">
                  <p:embed/>
                </p:oleObj>
              </mc:Choice>
              <mc:Fallback>
                <p:oleObj name="Equation" r:id="rId3" imgW="1422360" imgH="787320" progId="Equation.DSMT4">
                  <p:embed/>
                  <p:pic>
                    <p:nvPicPr>
                      <p:cNvPr id="2" name="Object 1">
                        <a:extLst>
                          <a:ext uri="{FF2B5EF4-FFF2-40B4-BE49-F238E27FC236}">
                            <a16:creationId xmlns:a16="http://schemas.microsoft.com/office/drawing/2014/main" id="{5C7C772C-D9BE-49C6-D337-4BC335F9980E}"/>
                          </a:ext>
                        </a:extLst>
                      </p:cNvPr>
                      <p:cNvPicPr/>
                      <p:nvPr/>
                    </p:nvPicPr>
                    <p:blipFill>
                      <a:blip r:embed="rId4"/>
                      <a:stretch>
                        <a:fillRect/>
                      </a:stretch>
                    </p:blipFill>
                    <p:spPr>
                      <a:xfrm>
                        <a:off x="2184116" y="3648024"/>
                        <a:ext cx="3507339" cy="1941562"/>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47CC05D7-F125-D975-CC6C-36A0E006627A}"/>
              </a:ext>
            </a:extLst>
          </p:cNvPr>
          <p:cNvGraphicFramePr>
            <a:graphicFrameLocks noChangeAspect="1"/>
          </p:cNvGraphicFramePr>
          <p:nvPr>
            <p:extLst>
              <p:ext uri="{D42A27DB-BD31-4B8C-83A1-F6EECF244321}">
                <p14:modId xmlns:p14="http://schemas.microsoft.com/office/powerpoint/2010/main" val="3704700554"/>
              </p:ext>
            </p:extLst>
          </p:nvPr>
        </p:nvGraphicFramePr>
        <p:xfrm>
          <a:off x="8321670" y="3008085"/>
          <a:ext cx="3321060" cy="2689783"/>
        </p:xfrm>
        <a:graphic>
          <a:graphicData uri="http://schemas.openxmlformats.org/presentationml/2006/ole">
            <mc:AlternateContent xmlns:mc="http://schemas.openxmlformats.org/markup-compatibility/2006">
              <mc:Choice xmlns:v="urn:schemas-microsoft-com:vml" Requires="v">
                <p:oleObj name="Equation" r:id="rId5" imgW="1536480" imgH="1244520" progId="Equation.DSMT4">
                  <p:embed/>
                </p:oleObj>
              </mc:Choice>
              <mc:Fallback>
                <p:oleObj name="Equation" r:id="rId5" imgW="1536480" imgH="1244520" progId="Equation.DSMT4">
                  <p:embed/>
                  <p:pic>
                    <p:nvPicPr>
                      <p:cNvPr id="3" name="Object 2">
                        <a:extLst>
                          <a:ext uri="{FF2B5EF4-FFF2-40B4-BE49-F238E27FC236}">
                            <a16:creationId xmlns:a16="http://schemas.microsoft.com/office/drawing/2014/main" id="{47CC05D7-F125-D975-CC6C-36A0E006627A}"/>
                          </a:ext>
                        </a:extLst>
                      </p:cNvPr>
                      <p:cNvPicPr/>
                      <p:nvPr/>
                    </p:nvPicPr>
                    <p:blipFill>
                      <a:blip r:embed="rId6"/>
                      <a:stretch>
                        <a:fillRect/>
                      </a:stretch>
                    </p:blipFill>
                    <p:spPr>
                      <a:xfrm>
                        <a:off x="8321670" y="3008085"/>
                        <a:ext cx="3321060" cy="2689783"/>
                      </a:xfrm>
                      <a:prstGeom prst="rect">
                        <a:avLst/>
                      </a:prstGeom>
                    </p:spPr>
                  </p:pic>
                </p:oleObj>
              </mc:Fallback>
            </mc:AlternateContent>
          </a:graphicData>
        </a:graphic>
      </p:graphicFrame>
    </p:spTree>
    <p:extLst>
      <p:ext uri="{BB962C8B-B14F-4D97-AF65-F5344CB8AC3E}">
        <p14:creationId xmlns:p14="http://schemas.microsoft.com/office/powerpoint/2010/main" val="75942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9F2E-9522-83AF-039C-8380B324B55C}"/>
              </a:ext>
            </a:extLst>
          </p:cNvPr>
          <p:cNvSpPr>
            <a:spLocks noGrp="1"/>
          </p:cNvSpPr>
          <p:nvPr>
            <p:ph type="title"/>
          </p:nvPr>
        </p:nvSpPr>
        <p:spPr>
          <a:xfrm>
            <a:off x="838200" y="365126"/>
            <a:ext cx="10515600" cy="736088"/>
          </a:xfrm>
        </p:spPr>
        <p:txBody>
          <a:bodyPr/>
          <a:lstStyle/>
          <a:p>
            <a:r>
              <a:rPr lang="en-US" dirty="0"/>
              <a:t>Bike rentals and temperature</a:t>
            </a:r>
            <a:endParaRPr lang="he-IL" dirty="0"/>
          </a:p>
        </p:txBody>
      </p:sp>
      <p:sp>
        <p:nvSpPr>
          <p:cNvPr id="3" name="Content Placeholder 2">
            <a:extLst>
              <a:ext uri="{FF2B5EF4-FFF2-40B4-BE49-F238E27FC236}">
                <a16:creationId xmlns:a16="http://schemas.microsoft.com/office/drawing/2014/main" id="{FF1DD4D2-D932-E217-7FC1-2225F0F87FF2}"/>
              </a:ext>
            </a:extLst>
          </p:cNvPr>
          <p:cNvSpPr>
            <a:spLocks noGrp="1"/>
          </p:cNvSpPr>
          <p:nvPr>
            <p:ph idx="1"/>
          </p:nvPr>
        </p:nvSpPr>
        <p:spPr>
          <a:xfrm>
            <a:off x="838200" y="4971886"/>
            <a:ext cx="10515600" cy="1222374"/>
          </a:xfrm>
        </p:spPr>
        <p:txBody>
          <a:bodyPr/>
          <a:lstStyle/>
          <a:p>
            <a:r>
              <a:rPr lang="en-US" dirty="0"/>
              <a:t>Fewer people want to rent bikes when it is below freezing!</a:t>
            </a:r>
          </a:p>
          <a:p>
            <a:r>
              <a:rPr lang="en-US" dirty="0"/>
              <a:t>Which assumptions hold?</a:t>
            </a:r>
          </a:p>
        </p:txBody>
      </p:sp>
      <p:pic>
        <p:nvPicPr>
          <p:cNvPr id="4" name="Picture 3">
            <a:extLst>
              <a:ext uri="{FF2B5EF4-FFF2-40B4-BE49-F238E27FC236}">
                <a16:creationId xmlns:a16="http://schemas.microsoft.com/office/drawing/2014/main" id="{1454A1FD-EE14-8DDD-7D9F-D0D9437BB7C6}"/>
              </a:ext>
            </a:extLst>
          </p:cNvPr>
          <p:cNvPicPr>
            <a:picLocks noChangeAspect="1"/>
          </p:cNvPicPr>
          <p:nvPr/>
        </p:nvPicPr>
        <p:blipFill>
          <a:blip r:embed="rId2"/>
          <a:stretch>
            <a:fillRect/>
          </a:stretch>
        </p:blipFill>
        <p:spPr>
          <a:xfrm>
            <a:off x="838200" y="1578186"/>
            <a:ext cx="10001866" cy="2913616"/>
          </a:xfrm>
          <a:prstGeom prst="rect">
            <a:avLst/>
          </a:prstGeom>
        </p:spPr>
      </p:pic>
      <p:sp>
        <p:nvSpPr>
          <p:cNvPr id="5" name="Slide Number Placeholder 4">
            <a:extLst>
              <a:ext uri="{FF2B5EF4-FFF2-40B4-BE49-F238E27FC236}">
                <a16:creationId xmlns:a16="http://schemas.microsoft.com/office/drawing/2014/main" id="{22AA78A7-56EA-53E4-CB07-0630B8DA8795}"/>
              </a:ext>
            </a:extLst>
          </p:cNvPr>
          <p:cNvSpPr>
            <a:spLocks noGrp="1"/>
          </p:cNvSpPr>
          <p:nvPr>
            <p:ph type="sldNum" sz="quarter" idx="12"/>
          </p:nvPr>
        </p:nvSpPr>
        <p:spPr/>
        <p:txBody>
          <a:bodyPr/>
          <a:lstStyle/>
          <a:p>
            <a:fld id="{E0DC7AD3-7C2E-418B-8082-788996B615FB}" type="slidenum">
              <a:rPr lang="en-GB" smtClean="0"/>
              <a:t>8</a:t>
            </a:fld>
            <a:endParaRPr lang="en-GB"/>
          </a:p>
        </p:txBody>
      </p:sp>
    </p:spTree>
    <p:extLst>
      <p:ext uri="{BB962C8B-B14F-4D97-AF65-F5344CB8AC3E}">
        <p14:creationId xmlns:p14="http://schemas.microsoft.com/office/powerpoint/2010/main" val="63269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A565-71D9-FCA0-9333-3A392D05D706}"/>
              </a:ext>
            </a:extLst>
          </p:cNvPr>
          <p:cNvSpPr>
            <a:spLocks noGrp="1"/>
          </p:cNvSpPr>
          <p:nvPr>
            <p:ph type="title"/>
          </p:nvPr>
        </p:nvSpPr>
        <p:spPr/>
        <p:txBody>
          <a:bodyPr/>
          <a:lstStyle/>
          <a:p>
            <a:r>
              <a:rPr lang="en-US" dirty="0"/>
              <a:t>Modeling the bike data</a:t>
            </a:r>
            <a:endParaRPr lang="he-IL" dirty="0"/>
          </a:p>
        </p:txBody>
      </p:sp>
      <p:sp>
        <p:nvSpPr>
          <p:cNvPr id="5" name="TextBox 4">
            <a:extLst>
              <a:ext uri="{FF2B5EF4-FFF2-40B4-BE49-F238E27FC236}">
                <a16:creationId xmlns:a16="http://schemas.microsoft.com/office/drawing/2014/main" id="{2DF21D83-8DC0-52A4-8B27-6692C7A148D4}"/>
              </a:ext>
            </a:extLst>
          </p:cNvPr>
          <p:cNvSpPr txBox="1"/>
          <p:nvPr/>
        </p:nvSpPr>
        <p:spPr>
          <a:xfrm>
            <a:off x="245806" y="4607303"/>
            <a:ext cx="8967019" cy="1815882"/>
          </a:xfrm>
          <a:prstGeom prst="rect">
            <a:avLst/>
          </a:prstGeom>
          <a:noFill/>
        </p:spPr>
        <p:txBody>
          <a:bodyPr wrap="square">
            <a:spAutoFit/>
          </a:bodyPr>
          <a:lstStyle/>
          <a:p>
            <a:pPr>
              <a:buNone/>
            </a:pPr>
            <a:r>
              <a:rPr lang="en-US" sz="1400" b="0" dirty="0">
                <a:solidFill>
                  <a:srgbClr val="7A3E9D"/>
                </a:solidFill>
                <a:effectLst/>
                <a:latin typeface="Consolas" panose="020B0609020204030204" pitchFamily="49" charset="0"/>
              </a:rPr>
              <a:t>coords</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448C27"/>
                </a:solidFill>
                <a:effectLst/>
                <a:latin typeface="Consolas" panose="020B0609020204030204" pitchFamily="49" charset="0"/>
              </a:rPr>
              <a:t>data</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np</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arange</a:t>
            </a:r>
            <a:r>
              <a:rPr lang="en-US" sz="1400" b="0" dirty="0">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len</a:t>
            </a:r>
            <a:r>
              <a:rPr lang="en-US" sz="1400" b="0" dirty="0">
                <a:solidFill>
                  <a:srgbClr val="777777"/>
                </a:solidFill>
                <a:effectLst/>
                <a:latin typeface="Consolas" panose="020B0609020204030204" pitchFamily="49" charset="0"/>
              </a:rPr>
              <a:t>(</a:t>
            </a:r>
            <a:r>
              <a:rPr lang="en-US" sz="1400" b="0" dirty="0">
                <a:solidFill>
                  <a:srgbClr val="7A3E9D"/>
                </a:solidFill>
                <a:effectLst/>
                <a:latin typeface="Consolas" panose="020B0609020204030204" pitchFamily="49" charset="0"/>
              </a:rPr>
              <a:t>bikes</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a:solidFill>
                  <a:srgbClr val="4B69C6"/>
                </a:solidFill>
                <a:effectLst/>
                <a:latin typeface="Consolas" panose="020B0609020204030204" pitchFamily="49" charset="0"/>
              </a:rPr>
              <a:t>with</a:t>
            </a:r>
            <a:r>
              <a:rPr lang="en-US"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pm</a:t>
            </a:r>
            <a:r>
              <a:rPr lang="en-US" sz="1400" b="0" dirty="0" err="1">
                <a:solidFill>
                  <a:srgbClr val="777777"/>
                </a:solidFill>
                <a:effectLst/>
                <a:latin typeface="Consolas" panose="020B0609020204030204" pitchFamily="49" charset="0"/>
              </a:rPr>
              <a:t>.</a:t>
            </a:r>
            <a:r>
              <a:rPr lang="en-US" sz="1400" b="1" dirty="0" err="1">
                <a:solidFill>
                  <a:srgbClr val="7A3E9D"/>
                </a:solidFill>
                <a:effectLst/>
                <a:latin typeface="Consolas" panose="020B0609020204030204" pitchFamily="49" charset="0"/>
              </a:rPr>
              <a:t>Model</a:t>
            </a:r>
            <a:r>
              <a:rPr lang="en-US" sz="1400" b="0" dirty="0">
                <a:solidFill>
                  <a:srgbClr val="777777"/>
                </a:solidFill>
                <a:effectLst/>
                <a:latin typeface="Consolas" panose="020B0609020204030204" pitchFamily="49" charset="0"/>
              </a:rPr>
              <a:t>(</a:t>
            </a:r>
            <a:r>
              <a:rPr lang="en-US" sz="1400" b="0" dirty="0">
                <a:solidFill>
                  <a:srgbClr val="7A3E9D"/>
                </a:solidFill>
                <a:effectLst/>
                <a:latin typeface="Consolas" panose="020B0609020204030204" pitchFamily="49" charset="0"/>
              </a:rPr>
              <a:t>coords</a:t>
            </a:r>
            <a:r>
              <a:rPr lang="en-US" sz="1400" b="0" dirty="0">
                <a:solidFill>
                  <a:srgbClr val="777777"/>
                </a:solidFill>
                <a:effectLst/>
                <a:latin typeface="Consolas" panose="020B0609020204030204" pitchFamily="49" charset="0"/>
              </a:rPr>
              <a:t>=</a:t>
            </a:r>
            <a:r>
              <a:rPr lang="en-US" sz="1400" b="0" dirty="0">
                <a:solidFill>
                  <a:srgbClr val="7A3E9D"/>
                </a:solidFill>
                <a:effectLst/>
                <a:latin typeface="Consolas" panose="020B0609020204030204" pitchFamily="49" charset="0"/>
              </a:rPr>
              <a:t>coords</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4B69C6"/>
                </a:solidFill>
                <a:effectLst/>
                <a:latin typeface="Consolas" panose="020B0609020204030204" pitchFamily="49" charset="0"/>
              </a:rPr>
              <a:t>as</a:t>
            </a:r>
            <a:r>
              <a:rPr lang="en-US"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model_lb</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a:solidFill>
                  <a:srgbClr val="333333"/>
                </a:solidFill>
                <a:effectLst/>
                <a:latin typeface="Consolas" panose="020B0609020204030204" pitchFamily="49" charset="0"/>
              </a:rPr>
              <a:t>    </a:t>
            </a:r>
            <a:r>
              <a:rPr lang="el-GR" sz="1400" b="0" dirty="0">
                <a:solidFill>
                  <a:srgbClr val="7A3E9D"/>
                </a:solidFill>
                <a:effectLst/>
                <a:latin typeface="Consolas" panose="020B0609020204030204" pitchFamily="49" charset="0"/>
              </a:rPr>
              <a:t>β0</a:t>
            </a:r>
            <a:r>
              <a:rPr lang="el-GR" sz="1400" b="0" dirty="0">
                <a:solidFill>
                  <a:srgbClr val="333333"/>
                </a:solidFill>
                <a:effectLst/>
                <a:latin typeface="Consolas" panose="020B0609020204030204" pitchFamily="49" charset="0"/>
              </a:rPr>
              <a:t> </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pm</a:t>
            </a:r>
            <a:r>
              <a:rPr lang="en-US" sz="1400" b="0" dirty="0" err="1">
                <a:solidFill>
                  <a:srgbClr val="777777"/>
                </a:solidFill>
                <a:effectLst/>
                <a:latin typeface="Consolas" panose="020B0609020204030204" pitchFamily="49" charset="0"/>
              </a:rPr>
              <a:t>.</a:t>
            </a:r>
            <a:r>
              <a:rPr lang="en-US" sz="1400" b="1" dirty="0" err="1">
                <a:solidFill>
                  <a:srgbClr val="7A3E9D"/>
                </a:solidFill>
                <a:effectLst/>
                <a:latin typeface="Consolas" panose="020B0609020204030204" pitchFamily="49" charset="0"/>
              </a:rPr>
              <a:t>Normal</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β0</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mu</a:t>
            </a:r>
            <a:r>
              <a:rPr lang="en-US" sz="1400" b="0" dirty="0">
                <a:solidFill>
                  <a:srgbClr val="777777"/>
                </a:solidFill>
                <a:effectLst/>
                <a:latin typeface="Consolas" panose="020B0609020204030204" pitchFamily="49" charset="0"/>
              </a:rPr>
              <a:t>=</a:t>
            </a:r>
            <a:r>
              <a:rPr lang="en-US" sz="1400" b="0" dirty="0">
                <a:solidFill>
                  <a:srgbClr val="9C5D27"/>
                </a:solidFill>
                <a:effectLst/>
                <a:latin typeface="Consolas" panose="020B0609020204030204" pitchFamily="49" charset="0"/>
              </a:rPr>
              <a:t>0</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sigma</a:t>
            </a:r>
            <a:r>
              <a:rPr lang="en-US" sz="1400" b="0" dirty="0">
                <a:solidFill>
                  <a:srgbClr val="777777"/>
                </a:solidFill>
                <a:effectLst/>
                <a:latin typeface="Consolas" panose="020B0609020204030204" pitchFamily="49" charset="0"/>
              </a:rPr>
              <a:t>=</a:t>
            </a:r>
            <a:r>
              <a:rPr lang="en-US" sz="1400" b="0" dirty="0">
                <a:solidFill>
                  <a:srgbClr val="9C5D27"/>
                </a:solidFill>
                <a:effectLst/>
                <a:latin typeface="Consolas" panose="020B0609020204030204" pitchFamily="49" charset="0"/>
              </a:rPr>
              <a:t>100</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a:solidFill>
                  <a:srgbClr val="333333"/>
                </a:solidFill>
                <a:effectLst/>
                <a:latin typeface="Consolas" panose="020B0609020204030204" pitchFamily="49" charset="0"/>
              </a:rPr>
              <a:t>    </a:t>
            </a:r>
            <a:r>
              <a:rPr lang="el-GR" sz="1400" b="0" dirty="0">
                <a:solidFill>
                  <a:srgbClr val="7A3E9D"/>
                </a:solidFill>
                <a:effectLst/>
                <a:latin typeface="Consolas" panose="020B0609020204030204" pitchFamily="49" charset="0"/>
              </a:rPr>
              <a:t>β1</a:t>
            </a:r>
            <a:r>
              <a:rPr lang="el-GR" sz="1400" b="0" dirty="0">
                <a:solidFill>
                  <a:srgbClr val="333333"/>
                </a:solidFill>
                <a:effectLst/>
                <a:latin typeface="Consolas" panose="020B0609020204030204" pitchFamily="49" charset="0"/>
              </a:rPr>
              <a:t> </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pm</a:t>
            </a:r>
            <a:r>
              <a:rPr lang="en-US" sz="1400" b="0" dirty="0" err="1">
                <a:solidFill>
                  <a:srgbClr val="777777"/>
                </a:solidFill>
                <a:effectLst/>
                <a:latin typeface="Consolas" panose="020B0609020204030204" pitchFamily="49" charset="0"/>
              </a:rPr>
              <a:t>.</a:t>
            </a:r>
            <a:r>
              <a:rPr lang="en-US" sz="1400" b="1" dirty="0" err="1">
                <a:solidFill>
                  <a:srgbClr val="7A3E9D"/>
                </a:solidFill>
                <a:effectLst/>
                <a:latin typeface="Consolas" panose="020B0609020204030204" pitchFamily="49" charset="0"/>
              </a:rPr>
              <a:t>Normal</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β1</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mu</a:t>
            </a:r>
            <a:r>
              <a:rPr lang="en-US" sz="1400" b="0" dirty="0">
                <a:solidFill>
                  <a:srgbClr val="777777"/>
                </a:solidFill>
                <a:effectLst/>
                <a:latin typeface="Consolas" panose="020B0609020204030204" pitchFamily="49" charset="0"/>
              </a:rPr>
              <a:t>=</a:t>
            </a:r>
            <a:r>
              <a:rPr lang="en-US" sz="1400" b="0" dirty="0">
                <a:solidFill>
                  <a:srgbClr val="9C5D27"/>
                </a:solidFill>
                <a:effectLst/>
                <a:latin typeface="Consolas" panose="020B0609020204030204" pitchFamily="49" charset="0"/>
              </a:rPr>
              <a:t>0</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sigma</a:t>
            </a:r>
            <a:r>
              <a:rPr lang="en-US" sz="1400" b="0" dirty="0">
                <a:solidFill>
                  <a:srgbClr val="777777"/>
                </a:solidFill>
                <a:effectLst/>
                <a:latin typeface="Consolas" panose="020B0609020204030204" pitchFamily="49" charset="0"/>
              </a:rPr>
              <a:t>=</a:t>
            </a:r>
            <a:r>
              <a:rPr lang="en-US" sz="1400" b="0" dirty="0">
                <a:solidFill>
                  <a:srgbClr val="9C5D27"/>
                </a:solidFill>
                <a:effectLst/>
                <a:latin typeface="Consolas" panose="020B0609020204030204" pitchFamily="49" charset="0"/>
              </a:rPr>
              <a:t>10</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pPr>
              <a:buNone/>
            </a:pPr>
            <a:r>
              <a:rPr lang="en-US" sz="1400" b="0" dirty="0">
                <a:solidFill>
                  <a:srgbClr val="333333"/>
                </a:solidFill>
                <a:effectLst/>
                <a:latin typeface="Consolas" panose="020B0609020204030204" pitchFamily="49" charset="0"/>
              </a:rPr>
              <a:t>    </a:t>
            </a:r>
            <a:r>
              <a:rPr lang="el-GR" sz="1400" b="0" dirty="0">
                <a:solidFill>
                  <a:srgbClr val="7A3E9D"/>
                </a:solidFill>
                <a:effectLst/>
                <a:latin typeface="Consolas" panose="020B0609020204030204" pitchFamily="49" charset="0"/>
              </a:rPr>
              <a:t>σ</a:t>
            </a:r>
            <a:r>
              <a:rPr lang="el-GR" sz="1400" b="0" dirty="0">
                <a:solidFill>
                  <a:srgbClr val="333333"/>
                </a:solidFill>
                <a:effectLst/>
                <a:latin typeface="Consolas" panose="020B0609020204030204" pitchFamily="49" charset="0"/>
              </a:rPr>
              <a:t> </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pm</a:t>
            </a:r>
            <a:r>
              <a:rPr lang="en-US" sz="1400" b="0" dirty="0" err="1">
                <a:solidFill>
                  <a:srgbClr val="777777"/>
                </a:solidFill>
                <a:effectLst/>
                <a:latin typeface="Consolas" panose="020B0609020204030204" pitchFamily="49" charset="0"/>
              </a:rPr>
              <a:t>.</a:t>
            </a:r>
            <a:r>
              <a:rPr lang="en-US" sz="1400" b="1" dirty="0" err="1">
                <a:solidFill>
                  <a:srgbClr val="7A3E9D"/>
                </a:solidFill>
                <a:effectLst/>
                <a:latin typeface="Consolas" panose="020B0609020204030204" pitchFamily="49" charset="0"/>
              </a:rPr>
              <a:t>HalfNormal</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σ</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l-GR" sz="1400" b="0" dirty="0">
                <a:solidFill>
                  <a:srgbClr val="9C5D27"/>
                </a:solidFill>
                <a:effectLst/>
                <a:latin typeface="Consolas" panose="020B0609020204030204" pitchFamily="49" charset="0"/>
              </a:rPr>
              <a:t>10</a:t>
            </a:r>
            <a:r>
              <a:rPr lang="el-GR" sz="1400" b="0" dirty="0">
                <a:solidFill>
                  <a:srgbClr val="777777"/>
                </a:solidFill>
                <a:effectLst/>
                <a:latin typeface="Consolas" panose="020B0609020204030204" pitchFamily="49" charset="0"/>
              </a:rPr>
              <a:t>)</a:t>
            </a:r>
            <a:endParaRPr lang="el-GR" sz="1400" b="0" dirty="0">
              <a:solidFill>
                <a:srgbClr val="333333"/>
              </a:solidFill>
              <a:effectLst/>
              <a:latin typeface="Consolas" panose="020B0609020204030204" pitchFamily="49" charset="0"/>
            </a:endParaRPr>
          </a:p>
          <a:p>
            <a:pPr>
              <a:buNone/>
            </a:pPr>
            <a:r>
              <a:rPr lang="el-GR" sz="1400" b="0" dirty="0">
                <a:solidFill>
                  <a:srgbClr val="333333"/>
                </a:solidFill>
                <a:effectLst/>
                <a:latin typeface="Consolas" panose="020B0609020204030204" pitchFamily="49" charset="0"/>
              </a:rPr>
              <a:t>    </a:t>
            </a:r>
            <a:r>
              <a:rPr lang="el-GR" sz="1400" b="0" dirty="0">
                <a:solidFill>
                  <a:srgbClr val="7A3E9D"/>
                </a:solidFill>
                <a:effectLst/>
                <a:latin typeface="Consolas" panose="020B0609020204030204" pitchFamily="49" charset="0"/>
              </a:rPr>
              <a:t>μ</a:t>
            </a:r>
            <a:r>
              <a:rPr lang="el-GR" sz="1400" b="0" dirty="0">
                <a:solidFill>
                  <a:srgbClr val="333333"/>
                </a:solidFill>
                <a:effectLst/>
                <a:latin typeface="Consolas" panose="020B0609020204030204" pitchFamily="49" charset="0"/>
              </a:rPr>
              <a:t> </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pm</a:t>
            </a:r>
            <a:r>
              <a:rPr lang="en-US" sz="1400" b="0" dirty="0" err="1">
                <a:solidFill>
                  <a:srgbClr val="777777"/>
                </a:solidFill>
                <a:effectLst/>
                <a:latin typeface="Consolas" panose="020B0609020204030204" pitchFamily="49" charset="0"/>
              </a:rPr>
              <a:t>.</a:t>
            </a:r>
            <a:r>
              <a:rPr lang="en-US" sz="1400" b="1" dirty="0" err="1">
                <a:solidFill>
                  <a:srgbClr val="AA3731"/>
                </a:solidFill>
                <a:effectLst/>
                <a:latin typeface="Consolas" panose="020B0609020204030204" pitchFamily="49" charset="0"/>
              </a:rPr>
              <a:t>Deterministic</a:t>
            </a:r>
            <a:r>
              <a:rPr lang="en-US" sz="1400" b="0" dirty="0">
                <a:solidFill>
                  <a:srgbClr val="777777"/>
                </a:solidFill>
                <a:effectLst/>
                <a:latin typeface="Consolas" panose="020B0609020204030204" pitchFamily="49" charset="0"/>
              </a:rPr>
              <a:t>("</a:t>
            </a:r>
            <a:r>
              <a:rPr lang="el-GR" sz="1400" b="0" dirty="0">
                <a:solidFill>
                  <a:srgbClr val="448C27"/>
                </a:solidFill>
                <a:effectLst/>
                <a:latin typeface="Consolas" panose="020B0609020204030204" pitchFamily="49" charset="0"/>
              </a:rPr>
              <a:t>μ</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l-GR" sz="1400" b="0" dirty="0">
                <a:solidFill>
                  <a:srgbClr val="7A3E9D"/>
                </a:solidFill>
                <a:effectLst/>
                <a:latin typeface="Consolas" panose="020B0609020204030204" pitchFamily="49" charset="0"/>
              </a:rPr>
              <a:t>β0</a:t>
            </a:r>
            <a:r>
              <a:rPr lang="el-GR" sz="1400" b="0" dirty="0">
                <a:solidFill>
                  <a:srgbClr val="333333"/>
                </a:solidFill>
                <a:effectLst/>
                <a:latin typeface="Consolas" panose="020B0609020204030204" pitchFamily="49" charset="0"/>
              </a:rPr>
              <a:t> </a:t>
            </a:r>
            <a:r>
              <a:rPr lang="el-GR" sz="1400" b="1" dirty="0">
                <a:solidFill>
                  <a:srgbClr val="AA3731"/>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l-GR" sz="1400" b="0" dirty="0">
                <a:solidFill>
                  <a:srgbClr val="7A3E9D"/>
                </a:solidFill>
                <a:effectLst/>
                <a:latin typeface="Consolas" panose="020B0609020204030204" pitchFamily="49" charset="0"/>
              </a:rPr>
              <a:t>β1</a:t>
            </a:r>
            <a:r>
              <a:rPr lang="el-GR" sz="1400" b="0" dirty="0">
                <a:solidFill>
                  <a:srgbClr val="333333"/>
                </a:solidFill>
                <a:effectLst/>
                <a:latin typeface="Consolas" panose="020B0609020204030204" pitchFamily="49" charset="0"/>
              </a:rPr>
              <a:t> </a:t>
            </a:r>
            <a:r>
              <a:rPr lang="el-GR" sz="1400" b="1" dirty="0">
                <a:solidFill>
                  <a:srgbClr val="AA3731"/>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bikes</a:t>
            </a:r>
            <a:r>
              <a:rPr lang="en-US" sz="1400" b="0" dirty="0" err="1">
                <a:solidFill>
                  <a:srgbClr val="777777"/>
                </a:solidFill>
                <a:effectLst/>
                <a:latin typeface="Consolas" panose="020B0609020204030204" pitchFamily="49" charset="0"/>
              </a:rPr>
              <a:t>.</a:t>
            </a:r>
            <a:r>
              <a:rPr lang="en-US" sz="1400" b="0" dirty="0" err="1">
                <a:solidFill>
                  <a:srgbClr val="333333"/>
                </a:solidFill>
                <a:effectLst/>
                <a:latin typeface="Consolas" panose="020B0609020204030204" pitchFamily="49" charset="0"/>
              </a:rPr>
              <a:t>temperature</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dims</a:t>
            </a:r>
            <a:r>
              <a:rPr lang="en-US" sz="1400" b="0" dirty="0">
                <a:solidFill>
                  <a:srgbClr val="777777"/>
                </a:solidFill>
                <a:effectLst/>
                <a:latin typeface="Consolas" panose="020B0609020204030204" pitchFamily="49" charset="0"/>
              </a:rPr>
              <a:t>="</a:t>
            </a:r>
            <a:r>
              <a:rPr lang="en-US" sz="1400" b="0" dirty="0">
                <a:solidFill>
                  <a:srgbClr val="448C27"/>
                </a:solidFill>
                <a:effectLst/>
                <a:latin typeface="Consolas" panose="020B0609020204030204" pitchFamily="49" charset="0"/>
              </a:rPr>
              <a:t>data</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333333"/>
                </a:solidFill>
                <a:effectLst/>
                <a:latin typeface="Consolas" panose="020B0609020204030204" pitchFamily="49" charset="0"/>
              </a:rPr>
              <a:t>    </a:t>
            </a:r>
            <a:r>
              <a:rPr lang="en-US" sz="1400" b="0" dirty="0" err="1">
                <a:solidFill>
                  <a:srgbClr val="7A3E9D"/>
                </a:solidFill>
                <a:effectLst/>
                <a:latin typeface="Consolas" panose="020B0609020204030204" pitchFamily="49" charset="0"/>
              </a:rPr>
              <a:t>y_pred</a:t>
            </a:r>
            <a:r>
              <a:rPr lang="en-US" sz="1400" b="0" dirty="0">
                <a:solidFill>
                  <a:srgbClr val="333333"/>
                </a:solidFill>
                <a:effectLst/>
                <a:latin typeface="Consolas" panose="020B0609020204030204" pitchFamily="49" charset="0"/>
              </a:rPr>
              <a:t> </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1" dirty="0" err="1">
                <a:solidFill>
                  <a:srgbClr val="7A3E9D"/>
                </a:solidFill>
                <a:effectLst/>
                <a:latin typeface="Consolas" panose="020B0609020204030204" pitchFamily="49" charset="0"/>
              </a:rPr>
              <a:t>pm</a:t>
            </a:r>
            <a:r>
              <a:rPr lang="en-US" sz="1400" b="0" dirty="0" err="1">
                <a:solidFill>
                  <a:srgbClr val="777777"/>
                </a:solidFill>
                <a:effectLst/>
                <a:latin typeface="Consolas" panose="020B0609020204030204" pitchFamily="49" charset="0"/>
              </a:rPr>
              <a:t>.</a:t>
            </a:r>
            <a:r>
              <a:rPr lang="en-US" sz="1400" b="1" dirty="0" err="1">
                <a:solidFill>
                  <a:srgbClr val="7A3E9D"/>
                </a:solidFill>
                <a:effectLst/>
                <a:latin typeface="Consolas" panose="020B0609020204030204" pitchFamily="49" charset="0"/>
              </a:rPr>
              <a:t>Normal</a:t>
            </a:r>
            <a:r>
              <a:rPr lang="en-US" sz="1400" b="0" dirty="0">
                <a:solidFill>
                  <a:srgbClr val="777777"/>
                </a:solidFill>
                <a:effectLst/>
                <a:latin typeface="Consolas" panose="020B0609020204030204" pitchFamily="49" charset="0"/>
              </a:rPr>
              <a:t>("</a:t>
            </a:r>
            <a:r>
              <a:rPr lang="en-US" sz="1400" b="0" dirty="0" err="1">
                <a:solidFill>
                  <a:srgbClr val="448C27"/>
                </a:solidFill>
                <a:effectLst/>
                <a:latin typeface="Consolas" panose="020B0609020204030204" pitchFamily="49" charset="0"/>
              </a:rPr>
              <a:t>y_pred</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mu</a:t>
            </a:r>
            <a:r>
              <a:rPr lang="en-US" sz="1400" b="0" dirty="0">
                <a:solidFill>
                  <a:srgbClr val="777777"/>
                </a:solidFill>
                <a:effectLst/>
                <a:latin typeface="Consolas" panose="020B0609020204030204" pitchFamily="49" charset="0"/>
              </a:rPr>
              <a:t>=</a:t>
            </a:r>
            <a:r>
              <a:rPr lang="el-GR" sz="1400" b="0" dirty="0">
                <a:solidFill>
                  <a:srgbClr val="7A3E9D"/>
                </a:solidFill>
                <a:effectLst/>
                <a:latin typeface="Consolas" panose="020B0609020204030204" pitchFamily="49" charset="0"/>
              </a:rPr>
              <a:t>μ</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sigma</a:t>
            </a:r>
            <a:r>
              <a:rPr lang="en-US" sz="1400" b="0" dirty="0">
                <a:solidFill>
                  <a:srgbClr val="777777"/>
                </a:solidFill>
                <a:effectLst/>
                <a:latin typeface="Consolas" panose="020B0609020204030204" pitchFamily="49" charset="0"/>
              </a:rPr>
              <a:t>=</a:t>
            </a:r>
            <a:r>
              <a:rPr lang="el-GR" sz="1400" b="0" dirty="0">
                <a:solidFill>
                  <a:srgbClr val="7A3E9D"/>
                </a:solidFill>
                <a:effectLst/>
                <a:latin typeface="Consolas" panose="020B0609020204030204" pitchFamily="49" charset="0"/>
              </a:rPr>
              <a:t>σ</a:t>
            </a:r>
            <a:r>
              <a:rPr lang="el-GR" sz="1400" b="0" dirty="0">
                <a:solidFill>
                  <a:srgbClr val="777777"/>
                </a:solidFill>
                <a:effectLst/>
                <a:latin typeface="Consolas" panose="020B0609020204030204" pitchFamily="49" charset="0"/>
              </a:rPr>
              <a:t>,</a:t>
            </a:r>
            <a:r>
              <a:rPr lang="el-GR"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observed</a:t>
            </a:r>
            <a:r>
              <a:rPr lang="en-US" sz="1400" b="0" dirty="0">
                <a:solidFill>
                  <a:srgbClr val="777777"/>
                </a:solidFill>
                <a:effectLst/>
                <a:latin typeface="Consolas" panose="020B0609020204030204" pitchFamily="49" charset="0"/>
              </a:rPr>
              <a:t>=</a:t>
            </a:r>
            <a:r>
              <a:rPr lang="en-US" sz="1400" b="0" dirty="0" err="1">
                <a:solidFill>
                  <a:srgbClr val="7A3E9D"/>
                </a:solidFill>
                <a:effectLst/>
                <a:latin typeface="Consolas" panose="020B0609020204030204" pitchFamily="49" charset="0"/>
              </a:rPr>
              <a:t>bikes</a:t>
            </a:r>
            <a:r>
              <a:rPr lang="en-US" sz="1400" b="0" dirty="0" err="1">
                <a:solidFill>
                  <a:srgbClr val="777777"/>
                </a:solidFill>
                <a:effectLst/>
                <a:latin typeface="Consolas" panose="020B0609020204030204" pitchFamily="49" charset="0"/>
              </a:rPr>
              <a:t>.</a:t>
            </a:r>
            <a:r>
              <a:rPr lang="en-US" sz="1400" b="0" dirty="0" err="1">
                <a:solidFill>
                  <a:srgbClr val="333333"/>
                </a:solidFill>
                <a:effectLst/>
                <a:latin typeface="Consolas" panose="020B0609020204030204" pitchFamily="49" charset="0"/>
              </a:rPr>
              <a:t>rented</a:t>
            </a:r>
            <a:r>
              <a:rPr lang="en-US" sz="1400" b="0" dirty="0">
                <a:solidFill>
                  <a:srgbClr val="777777"/>
                </a:solidFill>
                <a:effectLst/>
                <a:latin typeface="Consolas" panose="020B0609020204030204" pitchFamily="49" charset="0"/>
              </a:rPr>
              <a:t>,</a:t>
            </a:r>
            <a:r>
              <a:rPr lang="en-US" sz="1400" b="0" dirty="0">
                <a:solidFill>
                  <a:srgbClr val="333333"/>
                </a:solidFill>
                <a:effectLst/>
                <a:latin typeface="Consolas" panose="020B0609020204030204" pitchFamily="49" charset="0"/>
              </a:rPr>
              <a:t> </a:t>
            </a:r>
            <a:r>
              <a:rPr lang="en-US" sz="1400" b="0" dirty="0">
                <a:solidFill>
                  <a:srgbClr val="7A3E9D"/>
                </a:solidFill>
                <a:effectLst/>
                <a:latin typeface="Consolas" panose="020B0609020204030204" pitchFamily="49" charset="0"/>
              </a:rPr>
              <a:t>dims</a:t>
            </a:r>
            <a:r>
              <a:rPr lang="en-US" sz="1400" b="0" dirty="0">
                <a:solidFill>
                  <a:srgbClr val="777777"/>
                </a:solidFill>
                <a:effectLst/>
                <a:latin typeface="Consolas" panose="020B0609020204030204" pitchFamily="49" charset="0"/>
              </a:rPr>
              <a:t>="</a:t>
            </a:r>
            <a:r>
              <a:rPr lang="en-US" sz="1400" b="0" dirty="0">
                <a:solidFill>
                  <a:srgbClr val="448C27"/>
                </a:solidFill>
                <a:effectLst/>
                <a:latin typeface="Consolas" panose="020B0609020204030204" pitchFamily="49" charset="0"/>
              </a:rPr>
              <a:t>data</a:t>
            </a:r>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a:p>
            <a:r>
              <a:rPr lang="en-US" sz="1400" b="0" dirty="0">
                <a:solidFill>
                  <a:srgbClr val="777777"/>
                </a:solidFill>
                <a:effectLst/>
                <a:latin typeface="Consolas" panose="020B0609020204030204" pitchFamily="49" charset="0"/>
              </a:rPr>
              <a:t>)</a:t>
            </a:r>
            <a:endParaRPr lang="en-US" sz="1400" b="0" dirty="0">
              <a:solidFill>
                <a:srgbClr val="333333"/>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04B0BD3D-611C-1E18-E827-42131151FDEC}"/>
              </a:ext>
            </a:extLst>
          </p:cNvPr>
          <p:cNvPicPr>
            <a:picLocks noChangeAspect="1"/>
          </p:cNvPicPr>
          <p:nvPr/>
        </p:nvPicPr>
        <p:blipFill>
          <a:blip r:embed="rId2"/>
          <a:stretch>
            <a:fillRect/>
          </a:stretch>
        </p:blipFill>
        <p:spPr>
          <a:xfrm>
            <a:off x="245806" y="1761402"/>
            <a:ext cx="7847014" cy="2285892"/>
          </a:xfrm>
          <a:prstGeom prst="rect">
            <a:avLst/>
          </a:prstGeom>
        </p:spPr>
      </p:pic>
      <p:pic>
        <p:nvPicPr>
          <p:cNvPr id="7" name="Graphic 6">
            <a:extLst>
              <a:ext uri="{FF2B5EF4-FFF2-40B4-BE49-F238E27FC236}">
                <a16:creationId xmlns:a16="http://schemas.microsoft.com/office/drawing/2014/main" id="{22501036-FE78-C81F-6220-70876BDCF1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743" y="377221"/>
            <a:ext cx="4486257" cy="3950078"/>
          </a:xfrm>
          <a:prstGeom prst="rect">
            <a:avLst/>
          </a:prstGeom>
        </p:spPr>
      </p:pic>
      <p:sp>
        <p:nvSpPr>
          <p:cNvPr id="8" name="Rectangle 7">
            <a:extLst>
              <a:ext uri="{FF2B5EF4-FFF2-40B4-BE49-F238E27FC236}">
                <a16:creationId xmlns:a16="http://schemas.microsoft.com/office/drawing/2014/main" id="{70DAC4F2-03EA-DB7D-7725-EFA20F77EC67}"/>
              </a:ext>
            </a:extLst>
          </p:cNvPr>
          <p:cNvSpPr/>
          <p:nvPr/>
        </p:nvSpPr>
        <p:spPr>
          <a:xfrm>
            <a:off x="550605" y="5702710"/>
            <a:ext cx="8101781" cy="51573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9" name="Callout: Line 8">
            <a:extLst>
              <a:ext uri="{FF2B5EF4-FFF2-40B4-BE49-F238E27FC236}">
                <a16:creationId xmlns:a16="http://schemas.microsoft.com/office/drawing/2014/main" id="{F1FEADE8-4FDA-E5C8-CBBB-2467BCF4117D}"/>
              </a:ext>
            </a:extLst>
          </p:cNvPr>
          <p:cNvSpPr/>
          <p:nvPr/>
        </p:nvSpPr>
        <p:spPr>
          <a:xfrm>
            <a:off x="8652387" y="5044162"/>
            <a:ext cx="3293807" cy="235974"/>
          </a:xfrm>
          <a:prstGeom prst="borderCallout1">
            <a:avLst>
              <a:gd name="adj1" fmla="val 47917"/>
              <a:gd name="adj2" fmla="val -1168"/>
              <a:gd name="adj3" fmla="val 270833"/>
              <a:gd name="adj4" fmla="val -31169"/>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Using a deterministic variable</a:t>
            </a:r>
            <a:endParaRPr lang="he-IL" dirty="0"/>
          </a:p>
        </p:txBody>
      </p:sp>
      <p:sp>
        <p:nvSpPr>
          <p:cNvPr id="3" name="Slide Number Placeholder 2">
            <a:extLst>
              <a:ext uri="{FF2B5EF4-FFF2-40B4-BE49-F238E27FC236}">
                <a16:creationId xmlns:a16="http://schemas.microsoft.com/office/drawing/2014/main" id="{A9B24729-D7F4-8C86-3E15-43FD33B52EAD}"/>
              </a:ext>
            </a:extLst>
          </p:cNvPr>
          <p:cNvSpPr>
            <a:spLocks noGrp="1"/>
          </p:cNvSpPr>
          <p:nvPr>
            <p:ph type="sldNum" sz="quarter" idx="12"/>
          </p:nvPr>
        </p:nvSpPr>
        <p:spPr/>
        <p:txBody>
          <a:bodyPr/>
          <a:lstStyle/>
          <a:p>
            <a:fld id="{E0DC7AD3-7C2E-418B-8082-788996B615FB}" type="slidenum">
              <a:rPr lang="en-GB" smtClean="0"/>
              <a:t>9</a:t>
            </a:fld>
            <a:endParaRPr lang="en-GB"/>
          </a:p>
        </p:txBody>
      </p:sp>
    </p:spTree>
    <p:extLst>
      <p:ext uri="{BB962C8B-B14F-4D97-AF65-F5344CB8AC3E}">
        <p14:creationId xmlns:p14="http://schemas.microsoft.com/office/powerpoint/2010/main" val="87554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10533</TotalTime>
  <Words>2333</Words>
  <Application>Microsoft Office PowerPoint</Application>
  <PresentationFormat>Widescreen</PresentationFormat>
  <Paragraphs>403</Paragraphs>
  <Slides>61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8" baseType="lpstr">
      <vt:lpstr>Arial</vt:lpstr>
      <vt:lpstr>Calibri</vt:lpstr>
      <vt:lpstr>Calibri Light</vt:lpstr>
      <vt:lpstr>Cambria Math</vt:lpstr>
      <vt:lpstr>Consolas</vt:lpstr>
      <vt:lpstr>Office Theme</vt:lpstr>
      <vt:lpstr>Equation</vt:lpstr>
      <vt:lpstr>Statistics 367-1-4361 Linear Models</vt:lpstr>
      <vt:lpstr>PowerPoint Presentation</vt:lpstr>
      <vt:lpstr>Time for Kahoot Quiz!</vt:lpstr>
      <vt:lpstr>PowerPoint Presentation</vt:lpstr>
      <vt:lpstr>Some bivariate data</vt:lpstr>
      <vt:lpstr>Examples of bivariate data</vt:lpstr>
      <vt:lpstr>The bivariate population model</vt:lpstr>
      <vt:lpstr>Bike rentals and temperature</vt:lpstr>
      <vt:lpstr>Modeling the bike data</vt:lpstr>
      <vt:lpstr>Deterministic variables in PyMC</vt:lpstr>
      <vt:lpstr>The deterministic variable in the idata </vt:lpstr>
      <vt:lpstr>Posteriors are distributions</vt:lpstr>
      <vt:lpstr>Joint distribution figure</vt:lpstr>
      <vt:lpstr>Picture of distribution of mus for different x</vt:lpstr>
      <vt:lpstr>Showing the uncertainty</vt:lpstr>
      <vt:lpstr>Showing the uncertainty</vt:lpstr>
      <vt:lpstr>Showing the uncertainty</vt:lpstr>
      <vt:lpstr>Showing the uncertainty</vt:lpstr>
      <vt:lpstr>Uncertainty in means and values</vt:lpstr>
      <vt:lpstr>PowerPoint Presentation</vt:lpstr>
      <vt:lpstr>How many bikes will actually be rented?</vt:lpstr>
      <vt:lpstr>How many bikes will actually be rented?</vt:lpstr>
      <vt:lpstr>Showing the posterior predictive</vt:lpstr>
      <vt:lpstr>The posterior predictive is also a test</vt:lpstr>
      <vt:lpstr>Posterior predictive testing</vt:lpstr>
      <vt:lpstr>The distribution of Bayesian p values</vt:lpstr>
      <vt:lpstr>The theoretical Bayesian p value distribution</vt:lpstr>
      <vt:lpstr>Compare empirical and theoretical distribution</vt:lpstr>
      <vt:lpstr>Arviz generates a smoothed version of this plot</vt:lpstr>
      <vt:lpstr>Comparing statistics</vt:lpstr>
      <vt:lpstr>Posterior predictive mean and std for bike data</vt:lpstr>
      <vt:lpstr>PowerPoint Presentation</vt:lpstr>
      <vt:lpstr>Bayesian Workflow</vt:lpstr>
      <vt:lpstr> Bayesian workflow</vt:lpstr>
      <vt:lpstr>The steps in the Bayesian workflow</vt:lpstr>
      <vt:lpstr>The posterior predictive plot</vt:lpstr>
      <vt:lpstr>The prior predictive plot</vt:lpstr>
      <vt:lpstr>PowerPoint Presentation</vt:lpstr>
      <vt:lpstr>Beyond the normal distribution:  Generalized Linear Models</vt:lpstr>
      <vt:lpstr>Generalized Linear Model for bike data</vt:lpstr>
      <vt:lpstr>The Poisson and the negative binomial distributions</vt:lpstr>
      <vt:lpstr>Building a GLM table</vt:lpstr>
      <vt:lpstr>The negative-binomial model</vt:lpstr>
      <vt:lpstr>The negative-binomial model</vt:lpstr>
      <vt:lpstr>PowerPoint Presentation</vt:lpstr>
      <vt:lpstr>Posterior predictives comparison</vt:lpstr>
      <vt:lpstr>PowerPoint Presentation</vt:lpstr>
      <vt:lpstr>Anscombe’s quartet</vt:lpstr>
      <vt:lpstr>Linear regression on Anscombe</vt:lpstr>
      <vt:lpstr>Examine posterior predictive </vt:lpstr>
      <vt:lpstr>A student’s t likelihood can improve fit</vt:lpstr>
      <vt:lpstr>Fit improves using Student’s t</vt:lpstr>
      <vt:lpstr>So does prior predictive</vt:lpstr>
      <vt:lpstr>PowerPoint Presentation</vt:lpstr>
      <vt:lpstr>Heteroskedsticity</vt:lpstr>
      <vt:lpstr>Baby growth chart</vt:lpstr>
      <vt:lpstr>Baby growth chart: graphical model</vt:lpstr>
      <vt:lpstr>Baby growth chart: code</vt:lpstr>
      <vt:lpstr>The variance expands to fit the data</vt:lpstr>
      <vt:lpstr>Predicting new data</vt:lpstr>
      <vt:lpstr>The prediction includes uncertainty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 Analysis 367-2-5461</dc:title>
  <dc:creator>Opher Donchin</dc:creator>
  <cp:lastModifiedBy>Opher Donchin</cp:lastModifiedBy>
  <cp:revision>85</cp:revision>
  <cp:lastPrinted>2025-04-07T06:44:01Z</cp:lastPrinted>
  <dcterms:created xsi:type="dcterms:W3CDTF">2016-03-07T06:16:50Z</dcterms:created>
  <dcterms:modified xsi:type="dcterms:W3CDTF">2025-05-07T07:09:14Z</dcterms:modified>
</cp:coreProperties>
</file>