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sldIdLst>
    <p:sldId id="256" r:id="rId2"/>
    <p:sldId id="513" r:id="rId3"/>
    <p:sldId id="689" r:id="rId4"/>
    <p:sldId id="688" r:id="rId5"/>
    <p:sldId id="690" r:id="rId6"/>
    <p:sldId id="691" r:id="rId7"/>
    <p:sldId id="692" r:id="rId8"/>
    <p:sldId id="693" r:id="rId9"/>
    <p:sldId id="694" r:id="rId10"/>
    <p:sldId id="695" r:id="rId11"/>
    <p:sldId id="699" r:id="rId12"/>
    <p:sldId id="701" r:id="rId13"/>
    <p:sldId id="681" r:id="rId14"/>
    <p:sldId id="682" r:id="rId15"/>
    <p:sldId id="683" r:id="rId16"/>
    <p:sldId id="684" r:id="rId17"/>
    <p:sldId id="686" r:id="rId18"/>
    <p:sldId id="685" r:id="rId19"/>
    <p:sldId id="687" r:id="rId20"/>
    <p:sldId id="696" r:id="rId21"/>
    <p:sldId id="697" r:id="rId22"/>
    <p:sldId id="698" r:id="rId23"/>
    <p:sldId id="700" r:id="rId24"/>
    <p:sldId id="703" r:id="rId25"/>
    <p:sldId id="704" r:id="rId26"/>
    <p:sldId id="322" r:id="rId27"/>
    <p:sldId id="360" r:id="rId28"/>
    <p:sldId id="706" r:id="rId29"/>
    <p:sldId id="536" r:id="rId30"/>
    <p:sldId id="537" r:id="rId31"/>
    <p:sldId id="288" r:id="rId32"/>
    <p:sldId id="353" r:id="rId33"/>
    <p:sldId id="705" r:id="rId34"/>
    <p:sldId id="707" r:id="rId35"/>
    <p:sldId id="715" r:id="rId36"/>
    <p:sldId id="716" r:id="rId37"/>
    <p:sldId id="363" r:id="rId38"/>
    <p:sldId id="714" r:id="rId39"/>
    <p:sldId id="362" r:id="rId40"/>
    <p:sldId id="710" r:id="rId41"/>
    <p:sldId id="711" r:id="rId42"/>
    <p:sldId id="712" r:id="rId43"/>
    <p:sldId id="717" r:id="rId44"/>
    <p:sldId id="713" r:id="rId45"/>
    <p:sldId id="718" r:id="rId46"/>
    <p:sldId id="719" r:id="rId47"/>
    <p:sldId id="720" r:id="rId48"/>
    <p:sldId id="722" r:id="rId49"/>
    <p:sldId id="725" r:id="rId50"/>
    <p:sldId id="726" r:id="rId51"/>
    <p:sldId id="728" r:id="rId52"/>
    <p:sldId id="729" r:id="rId53"/>
    <p:sldId id="727" r:id="rId54"/>
    <p:sldId id="730" r:id="rId55"/>
    <p:sldId id="365" r:id="rId56"/>
    <p:sldId id="364" r:id="rId57"/>
    <p:sldId id="367" r:id="rId58"/>
    <p:sldId id="366" r:id="rId59"/>
    <p:sldId id="368" r:id="rId60"/>
    <p:sldId id="732" r:id="rId61"/>
    <p:sldId id="733" r:id="rId62"/>
    <p:sldId id="734" r:id="rId63"/>
    <p:sldId id="735" r:id="rId64"/>
    <p:sldId id="736" r:id="rId65"/>
    <p:sldId id="738" r:id="rId66"/>
    <p:sldId id="737" r:id="rId67"/>
    <p:sldId id="739" r:id="rId68"/>
    <p:sldId id="740" r:id="rId69"/>
    <p:sldId id="741" r:id="rId70"/>
    <p:sldId id="742" r:id="rId71"/>
    <p:sldId id="370" r:id="rId72"/>
    <p:sldId id="743" r:id="rId73"/>
    <p:sldId id="744" r:id="rId74"/>
    <p:sldId id="747" r:id="rId75"/>
    <p:sldId id="745" r:id="rId76"/>
    <p:sldId id="746" r:id="rId77"/>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a:srgbClr val="FFC000"/>
    <a:srgbClr val="0000FF"/>
    <a:srgbClr val="1801BF"/>
    <a:srgbClr val="FE18F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82" d="100"/>
          <a:sy n="82" d="100"/>
        </p:scale>
        <p:origin x="725"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9CF176CD-15D1-4787-BBAA-B7F61FF9E394}" type="datetimeFigureOut">
              <a:rPr lang="en-GB" smtClean="0"/>
              <a:t>21/05/2025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204755F2-1724-4A9A-9963-AF329A73906F}" type="slidenum">
              <a:rPr lang="en-GB" smtClean="0"/>
              <a:t>‹#›</a:t>
            </a:fld>
            <a:endParaRPr lang="en-GB"/>
          </a:p>
        </p:txBody>
      </p:sp>
    </p:spTree>
    <p:extLst>
      <p:ext uri="{BB962C8B-B14F-4D97-AF65-F5344CB8AC3E}">
        <p14:creationId xmlns:p14="http://schemas.microsoft.com/office/powerpoint/2010/main" val="392479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6CA8F5-E68A-4115-9C25-E96C286CB035}" type="datetime1">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47532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D65654-1D4B-4B33-B8CE-F5581D9C13AC}" type="datetime1">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8694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B3557C-D1F8-4213-9381-806C9A51FC91}" type="datetime1">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3256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AB202B-C763-46C3-A636-9DFD853B4605}" type="datetime1">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72090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1E87C-49EE-449B-BBE1-C8D9F03709E3}" type="datetime1">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5491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2DF79F-283F-4921-8EFE-03DC0706D514}" type="datetime1">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7679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B6B75B-49C2-4C52-A9AA-29208F1CA2A2}" type="datetime1">
              <a:rPr lang="en-GB" smtClean="0"/>
              <a:t>21/05/2025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028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338CB34-9D44-4B11-81FA-362E39680C1C}" type="datetime1">
              <a:rPr lang="en-GB" smtClean="0"/>
              <a:t>21/05/2025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9800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EA9AC-502E-4271-B4D2-4510E701B0BB}" type="datetime1">
              <a:rPr lang="en-GB" smtClean="0"/>
              <a:t>21/05/2025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428820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FC0ED-09ED-410F-BE71-C5A0E5CAF45C}" type="datetime1">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00403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4F426-D937-485B-A737-9052C677CC14}" type="datetime1">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65985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9E2CA-F4BC-40A0-B78C-A9A7478F92E3}" type="datetime1">
              <a:rPr lang="en-GB" smtClean="0"/>
              <a:t>21/05/2025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7AD3-7C2E-418B-8082-788996B615FB}" type="slidenum">
              <a:rPr lang="en-GB" smtClean="0"/>
              <a:t>‹#›</a:t>
            </a:fld>
            <a:endParaRPr lang="en-GB"/>
          </a:p>
        </p:txBody>
      </p:sp>
    </p:spTree>
    <p:extLst>
      <p:ext uri="{BB962C8B-B14F-4D97-AF65-F5344CB8AC3E}">
        <p14:creationId xmlns:p14="http://schemas.microsoft.com/office/powerpoint/2010/main" val="26553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ideo" Target="https://www.youtube.com/embed/XowAGpW-QXw?feature=oembed"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20.wmf"/><Relationship Id="rId7" Type="http://schemas.openxmlformats.org/officeDocument/2006/relationships/image" Target="../media/image22.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21.wmf"/><Relationship Id="rId4" Type="http://schemas.openxmlformats.org/officeDocument/2006/relationships/oleObject" Target="../embeddings/oleObject9.bin"/><Relationship Id="rId9"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2.bin"/></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360.png"/><Relationship Id="rId1" Type="http://schemas.openxmlformats.org/officeDocument/2006/relationships/slideLayout" Target="../slideLayouts/slideLayout2.xml"/><Relationship Id="rId5" Type="http://schemas.openxmlformats.org/officeDocument/2006/relationships/image" Target="../media/image370.png"/><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32.wmf"/><Relationship Id="rId4" Type="http://schemas.openxmlformats.org/officeDocument/2006/relationships/oleObject" Target="../embeddings/oleObject15.bin"/><Relationship Id="rId9" Type="http://schemas.openxmlformats.org/officeDocument/2006/relationships/image" Target="../media/image3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image" Target="../media/image39.jpeg"/><Relationship Id="rId1" Type="http://schemas.openxmlformats.org/officeDocument/2006/relationships/slideLayout" Target="../slideLayouts/slideLayout2.xml"/><Relationship Id="rId4" Type="http://schemas.openxmlformats.org/officeDocument/2006/relationships/image" Target="../media/image40.wmf"/></Relationships>
</file>

<file path=ppt/slides/_rels/slide4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0.wmf"/><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oleObject" Target="../embeddings/oleObject19.bin"/><Relationship Id="rId5" Type="http://schemas.openxmlformats.org/officeDocument/2006/relationships/image" Target="../media/image44.jpeg"/><Relationship Id="rId4" Type="http://schemas.openxmlformats.org/officeDocument/2006/relationships/image" Target="../media/image4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5.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11" Type="http://schemas.openxmlformats.org/officeDocument/2006/relationships/image" Target="../media/image49.wmf"/><Relationship Id="rId5" Type="http://schemas.openxmlformats.org/officeDocument/2006/relationships/image" Target="../media/image46.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8.wmf"/></Relationships>
</file>

<file path=ppt/slides/_rels/slide51.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9.wmf"/><Relationship Id="rId7" Type="http://schemas.openxmlformats.org/officeDocument/2006/relationships/oleObject" Target="../embeddings/oleObject26.bin"/><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25.bin"/><Relationship Id="rId4" Type="http://schemas.openxmlformats.org/officeDocument/2006/relationships/image" Target="../media/image50.png"/></Relationships>
</file>

<file path=ppt/slides/_rels/slide52.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oleObject" Target="../embeddings/oleObject28.bin"/><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27.bin"/><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5" Type="http://schemas.openxmlformats.org/officeDocument/2006/relationships/image" Target="../media/image56.wmf"/><Relationship Id="rId4" Type="http://schemas.openxmlformats.org/officeDocument/2006/relationships/oleObject" Target="../embeddings/oleObject30.bin"/><Relationship Id="rId9" Type="http://schemas.openxmlformats.org/officeDocument/2006/relationships/image" Target="../media/image58.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0.wmf"/><Relationship Id="rId4" Type="http://schemas.openxmlformats.org/officeDocument/2006/relationships/oleObject" Target="../embeddings/oleObject34.bin"/></Relationships>
</file>

<file path=ppt/slides/_rels/slide5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1.wmf"/><Relationship Id="rId7" Type="http://schemas.openxmlformats.org/officeDocument/2006/relationships/image" Target="../media/image63.wmf"/><Relationship Id="rId2" Type="http://schemas.openxmlformats.org/officeDocument/2006/relationships/oleObject" Target="../embeddings/oleObject35.bin"/><Relationship Id="rId1" Type="http://schemas.openxmlformats.org/officeDocument/2006/relationships/slideLayout" Target="../slideLayouts/slideLayout2.xml"/><Relationship Id="rId6" Type="http://schemas.openxmlformats.org/officeDocument/2006/relationships/oleObject" Target="../embeddings/oleObject37.bin"/><Relationship Id="rId5" Type="http://schemas.openxmlformats.org/officeDocument/2006/relationships/image" Target="../media/image62.wmf"/><Relationship Id="rId4" Type="http://schemas.openxmlformats.org/officeDocument/2006/relationships/oleObject" Target="../embeddings/oleObject36.bin"/><Relationship Id="rId9" Type="http://schemas.openxmlformats.org/officeDocument/2006/relationships/image" Target="../media/image68.png"/></Relationships>
</file>

<file path=ppt/slides/_rels/slide57.xml.rels><?xml version="1.0" encoding="UTF-8" standalone="yes"?>
<Relationships xmlns="http://schemas.openxmlformats.org/package/2006/relationships"><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5" Type="http://schemas.openxmlformats.org/officeDocument/2006/relationships/image" Target="../media/image65.wmf"/><Relationship Id="rId4" Type="http://schemas.openxmlformats.org/officeDocument/2006/relationships/oleObject" Target="../embeddings/oleObject39.bin"/></Relationships>
</file>

<file path=ppt/slides/_rels/slide58.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68.wmf"/><Relationship Id="rId5" Type="http://schemas.openxmlformats.org/officeDocument/2006/relationships/oleObject" Target="../embeddings/oleObject42.bin"/><Relationship Id="rId4" Type="http://schemas.openxmlformats.org/officeDocument/2006/relationships/image" Target="../media/image67.wmf"/></Relationships>
</file>

<file path=ppt/slides/_rels/slide59.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44.bin"/><Relationship Id="rId1" Type="http://schemas.openxmlformats.org/officeDocument/2006/relationships/slideLayout" Target="../slideLayouts/slideLayout2.xml"/><Relationship Id="rId5" Type="http://schemas.openxmlformats.org/officeDocument/2006/relationships/image" Target="../media/image71.emf"/><Relationship Id="rId4" Type="http://schemas.openxmlformats.org/officeDocument/2006/relationships/oleObject" Target="../embeddings/oleObject45.bin"/></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73.wmf"/><Relationship Id="rId5" Type="http://schemas.openxmlformats.org/officeDocument/2006/relationships/oleObject" Target="../embeddings/oleObject47.bin"/><Relationship Id="rId4" Type="http://schemas.openxmlformats.org/officeDocument/2006/relationships/image" Target="../media/image72.emf"/></Relationships>
</file>

<file path=ppt/slides/_rels/slide62.x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5" Type="http://schemas.openxmlformats.org/officeDocument/2006/relationships/image" Target="../media/image76.emf"/><Relationship Id="rId4" Type="http://schemas.openxmlformats.org/officeDocument/2006/relationships/oleObject" Target="../embeddings/oleObject50.bin"/></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84.wmf"/><Relationship Id="rId3" Type="http://schemas.openxmlformats.org/officeDocument/2006/relationships/image" Target="../media/image79.wmf"/><Relationship Id="rId7" Type="http://schemas.openxmlformats.org/officeDocument/2006/relationships/image" Target="../media/image81.wmf"/><Relationship Id="rId12" Type="http://schemas.openxmlformats.org/officeDocument/2006/relationships/oleObject" Target="../embeddings/oleObject57.bin"/><Relationship Id="rId17" Type="http://schemas.openxmlformats.org/officeDocument/2006/relationships/image" Target="../media/image86.wmf"/><Relationship Id="rId2" Type="http://schemas.openxmlformats.org/officeDocument/2006/relationships/oleObject" Target="../embeddings/oleObject52.bin"/><Relationship Id="rId16"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54.bin"/><Relationship Id="rId11" Type="http://schemas.openxmlformats.org/officeDocument/2006/relationships/image" Target="../media/image83.wmf"/><Relationship Id="rId5" Type="http://schemas.openxmlformats.org/officeDocument/2006/relationships/image" Target="../media/image80.wmf"/><Relationship Id="rId15" Type="http://schemas.openxmlformats.org/officeDocument/2006/relationships/image" Target="../media/image85.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82.wmf"/><Relationship Id="rId14" Type="http://schemas.openxmlformats.org/officeDocument/2006/relationships/oleObject" Target="../embeddings/oleObject58.bin"/></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89.wmf"/><Relationship Id="rId12" Type="http://schemas.openxmlformats.org/officeDocument/2006/relationships/oleObject" Target="../embeddings/oleObject65.bin"/><Relationship Id="rId2" Type="http://schemas.openxmlformats.org/officeDocument/2006/relationships/oleObject" Target="../embeddings/oleObject60.bin"/><Relationship Id="rId1" Type="http://schemas.openxmlformats.org/officeDocument/2006/relationships/slideLayout" Target="../slideLayouts/slideLayout2.xml"/><Relationship Id="rId6" Type="http://schemas.openxmlformats.org/officeDocument/2006/relationships/oleObject" Target="../embeddings/oleObject62.bin"/><Relationship Id="rId11" Type="http://schemas.openxmlformats.org/officeDocument/2006/relationships/image" Target="../media/image91.wmf"/><Relationship Id="rId5" Type="http://schemas.openxmlformats.org/officeDocument/2006/relationships/image" Target="../media/image88.w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90.wmf"/></Relationships>
</file>

<file path=ppt/slides/_rels/slide72.x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oleObject" Target="../embeddings/oleObject66.bin"/><Relationship Id="rId1" Type="http://schemas.openxmlformats.org/officeDocument/2006/relationships/slideLayout" Target="../slideLayouts/slideLayout2.xml"/><Relationship Id="rId5" Type="http://schemas.openxmlformats.org/officeDocument/2006/relationships/image" Target="../media/image94.wmf"/><Relationship Id="rId4" Type="http://schemas.openxmlformats.org/officeDocument/2006/relationships/oleObject" Target="../embeddings/oleObject67.bin"/></Relationships>
</file>

<file path=ppt/slides/_rels/slide73.x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7.wmf"/><Relationship Id="rId2" Type="http://schemas.openxmlformats.org/officeDocument/2006/relationships/oleObject" Target="../embeddings/oleObject68.bin"/><Relationship Id="rId1" Type="http://schemas.openxmlformats.org/officeDocument/2006/relationships/slideLayout" Target="../slideLayouts/slideLayout2.xml"/><Relationship Id="rId6" Type="http://schemas.openxmlformats.org/officeDocument/2006/relationships/oleObject" Target="../embeddings/oleObject70.bin"/><Relationship Id="rId5" Type="http://schemas.openxmlformats.org/officeDocument/2006/relationships/image" Target="../media/image96.wmf"/><Relationship Id="rId4" Type="http://schemas.openxmlformats.org/officeDocument/2006/relationships/oleObject" Target="../embeddings/oleObject69.bin"/></Relationships>
</file>

<file path=ppt/slides/_rels/slide7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1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Statistics</a:t>
            </a:r>
            <a:br>
              <a:rPr lang="en-US" dirty="0"/>
            </a:br>
            <a:r>
              <a:rPr lang="en-US" dirty="0"/>
              <a:t>367-1-4361</a:t>
            </a:r>
            <a:br>
              <a:rPr lang="en-US" dirty="0"/>
            </a:br>
            <a:r>
              <a:rPr lang="en-US" dirty="0"/>
              <a:t>Hierarchical Models</a:t>
            </a:r>
            <a:endParaRPr lang="en-GB" dirty="0"/>
          </a:p>
        </p:txBody>
      </p:sp>
      <p:sp>
        <p:nvSpPr>
          <p:cNvPr id="3" name="Subtitle 2"/>
          <p:cNvSpPr>
            <a:spLocks noGrp="1"/>
          </p:cNvSpPr>
          <p:nvPr>
            <p:ph type="subTitle" idx="1"/>
          </p:nvPr>
        </p:nvSpPr>
        <p:spPr/>
        <p:txBody>
          <a:bodyPr>
            <a:normAutofit/>
          </a:bodyPr>
          <a:lstStyle/>
          <a:p>
            <a:r>
              <a:rPr lang="en-US" sz="5400" dirty="0"/>
              <a:t>Opher Donchin</a:t>
            </a:r>
            <a:endParaRPr lang="en-GB" sz="5400" dirty="0"/>
          </a:p>
        </p:txBody>
      </p:sp>
    </p:spTree>
    <p:extLst>
      <p:ext uri="{BB962C8B-B14F-4D97-AF65-F5344CB8AC3E}">
        <p14:creationId xmlns:p14="http://schemas.microsoft.com/office/powerpoint/2010/main" val="2095873694"/>
      </p:ext>
    </p:extLst>
  </p:cSld>
  <p:clrMapOvr>
    <a:masterClrMapping/>
  </p:clrMapOvr>
  <mc:AlternateContent xmlns:mc="http://schemas.openxmlformats.org/markup-compatibility/2006" xmlns:p14="http://schemas.microsoft.com/office/powerpoint/2010/main">
    <mc:Choice Requires="p14">
      <p:transition spd="slow" p14:dur="2000" advTm="8862"/>
    </mc:Choice>
    <mc:Fallback xmlns="">
      <p:transition spd="slow" advTm="88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4">
                <a:extLst>
                  <a:ext uri="{FF2B5EF4-FFF2-40B4-BE49-F238E27FC236}">
                    <a16:creationId xmlns:a16="http://schemas.microsoft.com/office/drawing/2014/main" id="{85C565FA-E7F7-B07E-6D9A-F8812DDAB824}"/>
                  </a:ext>
                </a:extLst>
              </p:cNvPr>
              <p:cNvSpPr>
                <a:spLocks noGrp="1"/>
              </p:cNvSpPr>
              <p:nvPr>
                <p:ph type="title"/>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increases with the number of parameters</a:t>
                </a:r>
                <a:endParaRPr lang="en-IL" dirty="0"/>
              </a:p>
            </p:txBody>
          </p:sp>
        </mc:Choice>
        <mc:Fallback xmlns="">
          <p:sp>
            <p:nvSpPr>
              <p:cNvPr id="5" name="Title 4">
                <a:extLst>
                  <a:ext uri="{FF2B5EF4-FFF2-40B4-BE49-F238E27FC236}">
                    <a16:creationId xmlns:a16="http://schemas.microsoft.com/office/drawing/2014/main" id="{85C565FA-E7F7-B07E-6D9A-F8812DDAB82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3410D8B4-FF71-EF2B-2C0C-E329E8376765}"/>
              </a:ext>
            </a:extLst>
          </p:cNvPr>
          <p:cNvSpPr>
            <a:spLocks noGrp="1"/>
          </p:cNvSpPr>
          <p:nvPr>
            <p:ph type="sldNum" sz="quarter" idx="12"/>
          </p:nvPr>
        </p:nvSpPr>
        <p:spPr/>
        <p:txBody>
          <a:bodyPr/>
          <a:lstStyle/>
          <a:p>
            <a:fld id="{E0DC7AD3-7C2E-418B-8082-788996B615FB}" type="slidenum">
              <a:rPr lang="en-GB" smtClean="0"/>
              <a:t>10</a:t>
            </a:fld>
            <a:endParaRPr lang="en-GB"/>
          </a:p>
        </p:txBody>
      </p:sp>
      <p:pic>
        <p:nvPicPr>
          <p:cNvPr id="6" name="Picture 5">
            <a:extLst>
              <a:ext uri="{FF2B5EF4-FFF2-40B4-BE49-F238E27FC236}">
                <a16:creationId xmlns:a16="http://schemas.microsoft.com/office/drawing/2014/main" id="{62ED8663-5919-D5C4-269A-5D73A663883C}"/>
              </a:ext>
            </a:extLst>
          </p:cNvPr>
          <p:cNvPicPr>
            <a:picLocks noChangeAspect="1"/>
          </p:cNvPicPr>
          <p:nvPr/>
        </p:nvPicPr>
        <p:blipFill>
          <a:blip r:embed="rId3"/>
          <a:stretch>
            <a:fillRect/>
          </a:stretch>
        </p:blipFill>
        <p:spPr>
          <a:xfrm>
            <a:off x="419878" y="2138175"/>
            <a:ext cx="11100318" cy="3770688"/>
          </a:xfrm>
          <a:prstGeom prst="rect">
            <a:avLst/>
          </a:prstGeom>
        </p:spPr>
      </p:pic>
    </p:spTree>
    <p:extLst>
      <p:ext uri="{BB962C8B-B14F-4D97-AF65-F5344CB8AC3E}">
        <p14:creationId xmlns:p14="http://schemas.microsoft.com/office/powerpoint/2010/main" val="172339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376F-668E-45CA-956C-5AE7C1F8ECCA}"/>
              </a:ext>
            </a:extLst>
          </p:cNvPr>
          <p:cNvSpPr>
            <a:spLocks noGrp="1"/>
          </p:cNvSpPr>
          <p:nvPr>
            <p:ph type="title"/>
          </p:nvPr>
        </p:nvSpPr>
        <p:spPr/>
        <p:txBody>
          <a:bodyPr/>
          <a:lstStyle/>
          <a:p>
            <a:r>
              <a:rPr lang="en-US" dirty="0"/>
              <a:t>How well should a model fit?</a:t>
            </a:r>
            <a:endParaRPr lang="he-IL" dirty="0"/>
          </a:p>
        </p:txBody>
      </p:sp>
      <p:sp>
        <p:nvSpPr>
          <p:cNvPr id="4" name="Content Placeholder 3">
            <a:extLst>
              <a:ext uri="{FF2B5EF4-FFF2-40B4-BE49-F238E27FC236}">
                <a16:creationId xmlns:a16="http://schemas.microsoft.com/office/drawing/2014/main" id="{9FD5571C-27B5-BE74-7132-9F15109533E6}"/>
              </a:ext>
            </a:extLst>
          </p:cNvPr>
          <p:cNvSpPr>
            <a:spLocks noGrp="1"/>
          </p:cNvSpPr>
          <p:nvPr>
            <p:ph idx="1"/>
          </p:nvPr>
        </p:nvSpPr>
        <p:spPr/>
        <p:txBody>
          <a:bodyPr/>
          <a:lstStyle/>
          <a:p>
            <a:r>
              <a:rPr lang="en-US" dirty="0"/>
              <a:t>A model that is too simple</a:t>
            </a:r>
          </a:p>
          <a:p>
            <a:pPr lvl="1"/>
            <a:r>
              <a:rPr lang="en-US" dirty="0"/>
              <a:t>Like a prior that is too strong</a:t>
            </a:r>
          </a:p>
          <a:p>
            <a:pPr lvl="2"/>
            <a:r>
              <a:rPr lang="en-US" dirty="0"/>
              <a:t>Choice of model determines results</a:t>
            </a:r>
          </a:p>
          <a:p>
            <a:pPr lvl="2"/>
            <a:r>
              <a:rPr lang="en-US" dirty="0"/>
              <a:t>The data doesn’t speak</a:t>
            </a:r>
          </a:p>
          <a:p>
            <a:r>
              <a:rPr lang="en-US" dirty="0"/>
              <a:t>A model that is too complex</a:t>
            </a:r>
          </a:p>
          <a:p>
            <a:pPr lvl="1"/>
            <a:r>
              <a:rPr lang="en-US" dirty="0"/>
              <a:t>Like a prior that is too weak</a:t>
            </a:r>
          </a:p>
          <a:p>
            <a:pPr lvl="2"/>
            <a:r>
              <a:rPr lang="en-US" dirty="0"/>
              <a:t>Results become noisy</a:t>
            </a:r>
            <a:endParaRPr lang="he-IL" dirty="0"/>
          </a:p>
        </p:txBody>
      </p:sp>
      <p:sp>
        <p:nvSpPr>
          <p:cNvPr id="3" name="Slide Number Placeholder 2">
            <a:extLst>
              <a:ext uri="{FF2B5EF4-FFF2-40B4-BE49-F238E27FC236}">
                <a16:creationId xmlns:a16="http://schemas.microsoft.com/office/drawing/2014/main" id="{F9EA3DF0-749C-CE88-27E3-9A1E099EF6F5}"/>
              </a:ext>
            </a:extLst>
          </p:cNvPr>
          <p:cNvSpPr>
            <a:spLocks noGrp="1"/>
          </p:cNvSpPr>
          <p:nvPr>
            <p:ph type="sldNum" sz="quarter" idx="12"/>
          </p:nvPr>
        </p:nvSpPr>
        <p:spPr/>
        <p:txBody>
          <a:bodyPr/>
          <a:lstStyle/>
          <a:p>
            <a:fld id="{E0DC7AD3-7C2E-418B-8082-788996B615FB}" type="slidenum">
              <a:rPr lang="en-GB" smtClean="0"/>
              <a:t>11</a:t>
            </a:fld>
            <a:endParaRPr lang="en-GB"/>
          </a:p>
        </p:txBody>
      </p:sp>
    </p:spTree>
    <p:extLst>
      <p:ext uri="{BB962C8B-B14F-4D97-AF65-F5344CB8AC3E}">
        <p14:creationId xmlns:p14="http://schemas.microsoft.com/office/powerpoint/2010/main" val="254564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F896C-0B05-9A44-20BE-977A18D40879}"/>
              </a:ext>
            </a:extLst>
          </p:cNvPr>
          <p:cNvSpPr>
            <a:spLocks noGrp="1"/>
          </p:cNvSpPr>
          <p:nvPr>
            <p:ph type="title"/>
          </p:nvPr>
        </p:nvSpPr>
        <p:spPr>
          <a:xfrm>
            <a:off x="838200" y="365125"/>
            <a:ext cx="5040086" cy="1325563"/>
          </a:xfrm>
        </p:spPr>
        <p:txBody>
          <a:bodyPr>
            <a:normAutofit/>
          </a:bodyPr>
          <a:lstStyle/>
          <a:p>
            <a:r>
              <a:rPr lang="en-US" sz="3200" dirty="0"/>
              <a:t>Leaving out one data point</a:t>
            </a:r>
            <a:endParaRPr lang="he-IL" sz="3200" dirty="0"/>
          </a:p>
        </p:txBody>
      </p:sp>
      <p:sp>
        <p:nvSpPr>
          <p:cNvPr id="6" name="Content Placeholder 5">
            <a:extLst>
              <a:ext uri="{FF2B5EF4-FFF2-40B4-BE49-F238E27FC236}">
                <a16:creationId xmlns:a16="http://schemas.microsoft.com/office/drawing/2014/main" id="{09C9B4B8-E5EF-C83A-5BAF-39D61384CDC1}"/>
              </a:ext>
            </a:extLst>
          </p:cNvPr>
          <p:cNvSpPr>
            <a:spLocks noGrp="1"/>
          </p:cNvSpPr>
          <p:nvPr>
            <p:ph idx="1"/>
          </p:nvPr>
        </p:nvSpPr>
        <p:spPr>
          <a:xfrm>
            <a:off x="838200" y="1545771"/>
            <a:ext cx="5040086" cy="4631192"/>
          </a:xfrm>
        </p:spPr>
        <p:txBody>
          <a:bodyPr>
            <a:normAutofit/>
          </a:bodyPr>
          <a:lstStyle/>
          <a:p>
            <a:r>
              <a:rPr lang="en-US" dirty="0"/>
              <a:t>Overfit model </a:t>
            </a:r>
          </a:p>
          <a:p>
            <a:pPr lvl="1"/>
            <a:r>
              <a:rPr lang="en-US" sz="2000" dirty="0"/>
              <a:t>Overly sensitive to data details</a:t>
            </a:r>
          </a:p>
          <a:p>
            <a:r>
              <a:rPr lang="en-US" dirty="0"/>
              <a:t>Underfit model</a:t>
            </a:r>
          </a:p>
          <a:p>
            <a:pPr lvl="1"/>
            <a:r>
              <a:rPr lang="en-US" sz="2000" dirty="0"/>
              <a:t>Ignores important details</a:t>
            </a:r>
            <a:endParaRPr lang="he-IL" sz="2000" dirty="0"/>
          </a:p>
        </p:txBody>
      </p:sp>
      <p:sp>
        <p:nvSpPr>
          <p:cNvPr id="4" name="Slide Number Placeholder 3">
            <a:extLst>
              <a:ext uri="{FF2B5EF4-FFF2-40B4-BE49-F238E27FC236}">
                <a16:creationId xmlns:a16="http://schemas.microsoft.com/office/drawing/2014/main" id="{A73565B5-F7DB-B713-E4EB-541135A532E6}"/>
              </a:ext>
            </a:extLst>
          </p:cNvPr>
          <p:cNvSpPr>
            <a:spLocks noGrp="1"/>
          </p:cNvSpPr>
          <p:nvPr>
            <p:ph type="sldNum" sz="quarter" idx="12"/>
          </p:nvPr>
        </p:nvSpPr>
        <p:spPr/>
        <p:txBody>
          <a:bodyPr/>
          <a:lstStyle/>
          <a:p>
            <a:fld id="{E0DC7AD3-7C2E-418B-8082-788996B615FB}" type="slidenum">
              <a:rPr lang="en-GB" smtClean="0"/>
              <a:t>12</a:t>
            </a:fld>
            <a:endParaRPr lang="en-GB"/>
          </a:p>
        </p:txBody>
      </p:sp>
      <p:pic>
        <p:nvPicPr>
          <p:cNvPr id="5" name="Picture 4">
            <a:extLst>
              <a:ext uri="{FF2B5EF4-FFF2-40B4-BE49-F238E27FC236}">
                <a16:creationId xmlns:a16="http://schemas.microsoft.com/office/drawing/2014/main" id="{CD849416-BFDA-A092-1647-07E58A9ECCDA}"/>
              </a:ext>
            </a:extLst>
          </p:cNvPr>
          <p:cNvPicPr>
            <a:picLocks noChangeAspect="1"/>
          </p:cNvPicPr>
          <p:nvPr/>
        </p:nvPicPr>
        <p:blipFill>
          <a:blip r:embed="rId2"/>
          <a:stretch>
            <a:fillRect/>
          </a:stretch>
        </p:blipFill>
        <p:spPr>
          <a:xfrm>
            <a:off x="6096000" y="0"/>
            <a:ext cx="5690300" cy="6858000"/>
          </a:xfrm>
          <a:prstGeom prst="rect">
            <a:avLst/>
          </a:prstGeom>
        </p:spPr>
      </p:pic>
    </p:spTree>
    <p:extLst>
      <p:ext uri="{BB962C8B-B14F-4D97-AF65-F5344CB8AC3E}">
        <p14:creationId xmlns:p14="http://schemas.microsoft.com/office/powerpoint/2010/main" val="265778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70B0-ECC8-45AE-D4E3-676E55C85E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8F5C1D7-29ED-5239-D5EF-25540F0EAF04}"/>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F8DF6AA-C04D-BBD6-5DAD-76574ED319AD}"/>
              </a:ext>
            </a:extLst>
          </p:cNvPr>
          <p:cNvSpPr>
            <a:spLocks noGrp="1"/>
          </p:cNvSpPr>
          <p:nvPr>
            <p:ph type="body" idx="1"/>
          </p:nvPr>
        </p:nvSpPr>
        <p:spPr/>
        <p:txBody>
          <a:bodyPr>
            <a:normAutofit fontScale="85000" lnSpcReduction="10000"/>
          </a:bodyPr>
          <a:lstStyle/>
          <a:p>
            <a:pPr algn="ctr"/>
            <a:r>
              <a:rPr lang="en-US" sz="7200" dirty="0"/>
              <a:t>8C What makes a good model?</a:t>
            </a:r>
            <a:endParaRPr lang="en-IL" sz="7200" dirty="0"/>
          </a:p>
        </p:txBody>
      </p:sp>
      <p:sp>
        <p:nvSpPr>
          <p:cNvPr id="5" name="Slide Number Placeholder 4">
            <a:extLst>
              <a:ext uri="{FF2B5EF4-FFF2-40B4-BE49-F238E27FC236}">
                <a16:creationId xmlns:a16="http://schemas.microsoft.com/office/drawing/2014/main" id="{FD297E67-480D-416E-8B4F-E8896A45DEAC}"/>
              </a:ext>
            </a:extLst>
          </p:cNvPr>
          <p:cNvSpPr>
            <a:spLocks noGrp="1"/>
          </p:cNvSpPr>
          <p:nvPr>
            <p:ph type="sldNum" sz="quarter" idx="12"/>
          </p:nvPr>
        </p:nvSpPr>
        <p:spPr/>
        <p:txBody>
          <a:bodyPr/>
          <a:lstStyle/>
          <a:p>
            <a:pPr>
              <a:defRPr/>
            </a:pPr>
            <a:fld id="{3469EAC8-EFAD-49DA-A425-6225312A328A}" type="slidenum">
              <a:rPr lang="he-IL" altLang="en-US" smtClean="0"/>
              <a:pPr>
                <a:defRPr/>
              </a:pPr>
              <a:t>13</a:t>
            </a:fld>
            <a:r>
              <a:rPr lang="en-US" altLang="en-US"/>
              <a:t> /  72</a:t>
            </a:r>
          </a:p>
        </p:txBody>
      </p:sp>
    </p:spTree>
    <p:extLst>
      <p:ext uri="{BB962C8B-B14F-4D97-AF65-F5344CB8AC3E}">
        <p14:creationId xmlns:p14="http://schemas.microsoft.com/office/powerpoint/2010/main" val="252967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D71730-EF91-C0F5-4B70-E165F0E1B215}"/>
              </a:ext>
            </a:extLst>
          </p:cNvPr>
          <p:cNvSpPr>
            <a:spLocks noGrp="1"/>
          </p:cNvSpPr>
          <p:nvPr>
            <p:ph type="title"/>
          </p:nvPr>
        </p:nvSpPr>
        <p:spPr>
          <a:xfrm>
            <a:off x="303623" y="365125"/>
            <a:ext cx="5173662" cy="646332"/>
          </a:xfrm>
        </p:spPr>
        <p:txBody>
          <a:bodyPr>
            <a:normAutofit fontScale="90000"/>
          </a:bodyPr>
          <a:lstStyle/>
          <a:p>
            <a:r>
              <a:rPr lang="en-US" dirty="0"/>
              <a:t>All models are wrong</a:t>
            </a:r>
            <a:endParaRPr lang="en-IL" dirty="0"/>
          </a:p>
        </p:txBody>
      </p:sp>
      <p:pic>
        <p:nvPicPr>
          <p:cNvPr id="7" name="Online Media 6" title="On Exactitude in Science">
            <a:hlinkClick r:id="" action="ppaction://media"/>
            <a:extLst>
              <a:ext uri="{FF2B5EF4-FFF2-40B4-BE49-F238E27FC236}">
                <a16:creationId xmlns:a16="http://schemas.microsoft.com/office/drawing/2014/main" id="{E1985D24-5E1A-BA46-FAA8-D999F5C9CA38}"/>
              </a:ext>
            </a:extLst>
          </p:cNvPr>
          <p:cNvPicPr>
            <a:picLocks noGrp="1" noRot="1" noChangeAspect="1"/>
          </p:cNvPicPr>
          <p:nvPr>
            <p:ph idx="1"/>
            <a:videoFile r:link="rId1"/>
          </p:nvPr>
        </p:nvPicPr>
        <p:blipFill>
          <a:blip r:embed="rId3"/>
          <a:stretch>
            <a:fillRect/>
          </a:stretch>
        </p:blipFill>
        <p:spPr>
          <a:xfrm>
            <a:off x="6488113" y="365125"/>
            <a:ext cx="5173662" cy="2921000"/>
          </a:xfrm>
          <a:prstGeom prst="rect">
            <a:avLst/>
          </a:prstGeom>
        </p:spPr>
      </p:pic>
      <p:sp>
        <p:nvSpPr>
          <p:cNvPr id="4" name="Slide Number Placeholder 3">
            <a:extLst>
              <a:ext uri="{FF2B5EF4-FFF2-40B4-BE49-F238E27FC236}">
                <a16:creationId xmlns:a16="http://schemas.microsoft.com/office/drawing/2014/main" id="{CF8CAB14-ACD6-AD14-E7D7-7B380C947A40}"/>
              </a:ext>
            </a:extLst>
          </p:cNvPr>
          <p:cNvSpPr>
            <a:spLocks noGrp="1"/>
          </p:cNvSpPr>
          <p:nvPr>
            <p:ph type="sldNum" sz="quarter" idx="12"/>
          </p:nvPr>
        </p:nvSpPr>
        <p:spPr/>
        <p:txBody>
          <a:bodyPr/>
          <a:lstStyle/>
          <a:p>
            <a:fld id="{E0DC7AD3-7C2E-418B-8082-788996B615FB}" type="slidenum">
              <a:rPr lang="en-GB" smtClean="0"/>
              <a:t>14</a:t>
            </a:fld>
            <a:endParaRPr lang="en-GB"/>
          </a:p>
        </p:txBody>
      </p:sp>
      <p:sp>
        <p:nvSpPr>
          <p:cNvPr id="8" name="TextBox 7">
            <a:extLst>
              <a:ext uri="{FF2B5EF4-FFF2-40B4-BE49-F238E27FC236}">
                <a16:creationId xmlns:a16="http://schemas.microsoft.com/office/drawing/2014/main" id="{8F805EAB-7C6E-3EA7-0CE4-B6867D815435}"/>
              </a:ext>
            </a:extLst>
          </p:cNvPr>
          <p:cNvSpPr txBox="1"/>
          <p:nvPr/>
        </p:nvSpPr>
        <p:spPr>
          <a:xfrm>
            <a:off x="462119" y="3401622"/>
            <a:ext cx="8032954" cy="3416320"/>
          </a:xfrm>
          <a:prstGeom prst="rect">
            <a:avLst/>
          </a:prstGeom>
          <a:noFill/>
        </p:spPr>
        <p:txBody>
          <a:bodyPr wrap="square" rtlCol="0">
            <a:spAutoFit/>
          </a:bodyPr>
          <a:lstStyle/>
          <a:p>
            <a:r>
              <a:rPr lang="en-US" dirty="0">
                <a:latin typeface="Palatino Linotype" panose="02040502050505030304" pitchFamily="18" charset="0"/>
              </a:rPr>
              <a:t>…In that Empire, the Art of Cartography attained such Perfection that the map of a single Province occupied the entirety of a City, and the map of the Empire, the entirety of a Province. In time, those Unconscionable Maps no longer satisfied, and the Cartographers Guilds struck a Map of the Empire whose size was that of the Empire, and which coincided point for point with it. The following Generations, who were not so fond of the Study of Cartography as their Forebears had been, saw that that vast Map was Useless, and not without some Pitilessness was it, that they delivered it up to the </a:t>
            </a:r>
            <a:r>
              <a:rPr lang="en-US" dirty="0" err="1">
                <a:latin typeface="Palatino Linotype" panose="02040502050505030304" pitchFamily="18" charset="0"/>
              </a:rPr>
              <a:t>Inclemencies</a:t>
            </a:r>
            <a:r>
              <a:rPr lang="en-US" dirty="0">
                <a:latin typeface="Palatino Linotype" panose="02040502050505030304" pitchFamily="18" charset="0"/>
              </a:rPr>
              <a:t> of Sun and Winters. In the Deserts of the West, still today, there are Tattered Ruins of that Map, inhabited by Animals and Beggars; in all the Land there is no other Relic of the Disciplines of Geography. —Suarez </a:t>
            </a:r>
            <a:r>
              <a:rPr lang="en-US" dirty="0" err="1">
                <a:latin typeface="Palatino Linotype" panose="02040502050505030304" pitchFamily="18" charset="0"/>
              </a:rPr>
              <a:t>Miranda,Viajes</a:t>
            </a:r>
            <a:r>
              <a:rPr lang="en-US" dirty="0">
                <a:latin typeface="Palatino Linotype" panose="02040502050505030304" pitchFamily="18" charset="0"/>
              </a:rPr>
              <a:t> de </a:t>
            </a:r>
            <a:r>
              <a:rPr lang="en-US" dirty="0" err="1">
                <a:latin typeface="Palatino Linotype" panose="02040502050505030304" pitchFamily="18" charset="0"/>
              </a:rPr>
              <a:t>varones</a:t>
            </a:r>
            <a:r>
              <a:rPr lang="en-US" dirty="0">
                <a:latin typeface="Palatino Linotype" panose="02040502050505030304" pitchFamily="18" charset="0"/>
              </a:rPr>
              <a:t> </a:t>
            </a:r>
            <a:r>
              <a:rPr lang="en-US" dirty="0" err="1">
                <a:latin typeface="Palatino Linotype" panose="02040502050505030304" pitchFamily="18" charset="0"/>
              </a:rPr>
              <a:t>prudentes</a:t>
            </a:r>
            <a:r>
              <a:rPr lang="en-US" dirty="0">
                <a:latin typeface="Palatino Linotype" panose="02040502050505030304" pitchFamily="18" charset="0"/>
              </a:rPr>
              <a:t>, Libro </a:t>
            </a:r>
            <a:r>
              <a:rPr lang="en-US" dirty="0" err="1">
                <a:latin typeface="Palatino Linotype" panose="02040502050505030304" pitchFamily="18" charset="0"/>
              </a:rPr>
              <a:t>IV,Cap</a:t>
            </a:r>
            <a:r>
              <a:rPr lang="en-US" dirty="0">
                <a:latin typeface="Palatino Linotype" panose="02040502050505030304" pitchFamily="18" charset="0"/>
              </a:rPr>
              <a:t>. XLV, Lerida, 1658</a:t>
            </a:r>
            <a:endParaRPr lang="en-IL" dirty="0">
              <a:latin typeface="Palatino Linotype" panose="02040502050505030304" pitchFamily="18" charset="0"/>
            </a:endParaRPr>
          </a:p>
        </p:txBody>
      </p:sp>
      <p:sp>
        <p:nvSpPr>
          <p:cNvPr id="10" name="TextBox 9">
            <a:extLst>
              <a:ext uri="{FF2B5EF4-FFF2-40B4-BE49-F238E27FC236}">
                <a16:creationId xmlns:a16="http://schemas.microsoft.com/office/drawing/2014/main" id="{EACB05BE-375A-DFA0-1E05-ED6EB08C9BE5}"/>
              </a:ext>
            </a:extLst>
          </p:cNvPr>
          <p:cNvSpPr txBox="1"/>
          <p:nvPr/>
        </p:nvSpPr>
        <p:spPr>
          <a:xfrm>
            <a:off x="303623" y="2374377"/>
            <a:ext cx="6096000" cy="646331"/>
          </a:xfrm>
          <a:prstGeom prst="rect">
            <a:avLst/>
          </a:prstGeom>
          <a:noFill/>
        </p:spPr>
        <p:txBody>
          <a:bodyPr wrap="square">
            <a:spAutoFit/>
          </a:bodyPr>
          <a:lstStyle/>
          <a:p>
            <a:r>
              <a:rPr lang="en-US" b="1" dirty="0">
                <a:latin typeface="Palatino Linotype" panose="02040502050505030304" pitchFamily="18" charset="0"/>
              </a:rPr>
              <a:t>On Exactitude in Science Jorge Luis Borges, Collected Fictions</a:t>
            </a:r>
            <a:r>
              <a:rPr lang="en-US" dirty="0">
                <a:latin typeface="Palatino Linotype" panose="02040502050505030304" pitchFamily="18" charset="0"/>
              </a:rPr>
              <a:t>, translated by Andrew Hurley.</a:t>
            </a:r>
            <a:endParaRPr lang="en-IL" dirty="0">
              <a:latin typeface="Palatino Linotype" panose="02040502050505030304" pitchFamily="18" charset="0"/>
            </a:endParaRPr>
          </a:p>
        </p:txBody>
      </p:sp>
      <p:sp>
        <p:nvSpPr>
          <p:cNvPr id="11" name="TextBox 10">
            <a:extLst>
              <a:ext uri="{FF2B5EF4-FFF2-40B4-BE49-F238E27FC236}">
                <a16:creationId xmlns:a16="http://schemas.microsoft.com/office/drawing/2014/main" id="{62E6B4AC-12A5-0FEA-2E3E-603E1CBDC1C9}"/>
              </a:ext>
            </a:extLst>
          </p:cNvPr>
          <p:cNvSpPr txBox="1"/>
          <p:nvPr/>
        </p:nvSpPr>
        <p:spPr>
          <a:xfrm>
            <a:off x="462119" y="1023039"/>
            <a:ext cx="5005798" cy="369332"/>
          </a:xfrm>
          <a:prstGeom prst="rect">
            <a:avLst/>
          </a:prstGeom>
          <a:noFill/>
        </p:spPr>
        <p:txBody>
          <a:bodyPr wrap="square" rtlCol="0">
            <a:spAutoFit/>
          </a:bodyPr>
          <a:lstStyle/>
          <a:p>
            <a:r>
              <a:rPr lang="en-US" b="1" dirty="0"/>
              <a:t>Indeed. We would not want them to be perfect!</a:t>
            </a:r>
            <a:endParaRPr lang="en-IL" b="1" dirty="0"/>
          </a:p>
        </p:txBody>
      </p:sp>
      <p:sp>
        <p:nvSpPr>
          <p:cNvPr id="12" name="TextBox 11">
            <a:extLst>
              <a:ext uri="{FF2B5EF4-FFF2-40B4-BE49-F238E27FC236}">
                <a16:creationId xmlns:a16="http://schemas.microsoft.com/office/drawing/2014/main" id="{47692456-4BB1-ED61-03A6-BE84001A9E41}"/>
              </a:ext>
            </a:extLst>
          </p:cNvPr>
          <p:cNvSpPr txBox="1"/>
          <p:nvPr/>
        </p:nvSpPr>
        <p:spPr>
          <a:xfrm>
            <a:off x="462119" y="1514042"/>
            <a:ext cx="5005798" cy="369332"/>
          </a:xfrm>
          <a:prstGeom prst="rect">
            <a:avLst/>
          </a:prstGeom>
          <a:noFill/>
        </p:spPr>
        <p:txBody>
          <a:bodyPr wrap="square" rtlCol="0">
            <a:spAutoFit/>
          </a:bodyPr>
          <a:lstStyle/>
          <a:p>
            <a:r>
              <a:rPr lang="en-US" b="1" dirty="0"/>
              <a:t>We need them to be wrong in the right way?</a:t>
            </a:r>
            <a:endParaRPr lang="en-IL" b="1" dirty="0"/>
          </a:p>
        </p:txBody>
      </p:sp>
    </p:spTree>
    <p:extLst>
      <p:ext uri="{BB962C8B-B14F-4D97-AF65-F5344CB8AC3E}">
        <p14:creationId xmlns:p14="http://schemas.microsoft.com/office/powerpoint/2010/main" val="544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7"/>
                </p:tgtEl>
              </p:cMediaNode>
            </p:video>
            <p:seq concurrent="1" nextAc="seek">
              <p:cTn id="16" restart="whenNotActive" fill="hold" evtFilter="cancelBubble" nodeType="interactiveSeq">
                <p:stCondLst>
                  <p:cond evt="onClick" delay="0">
                    <p:tgtEl>
                      <p:spTgt spid="7"/>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7"/>
                                        </p:tgtEl>
                                      </p:cBhvr>
                                    </p:cmd>
                                  </p:childTnLst>
                                </p:cTn>
                              </p:par>
                            </p:childTnLst>
                          </p:cTn>
                        </p:par>
                      </p:childTnLst>
                    </p:cTn>
                  </p:par>
                </p:childTnLst>
              </p:cTn>
              <p:nextCondLst>
                <p:cond evt="onClick" delay="0">
                  <p:tgtEl>
                    <p:spTgt spid="7"/>
                  </p:tgtEl>
                </p:cond>
              </p:nextCondLst>
            </p:seq>
          </p:childTnLst>
        </p:cTn>
      </p:par>
    </p:tnLst>
    <p:bldLst>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60FF-CA0F-D8AD-ABA7-C4B1A7076498}"/>
              </a:ext>
            </a:extLst>
          </p:cNvPr>
          <p:cNvSpPr>
            <a:spLocks noGrp="1"/>
          </p:cNvSpPr>
          <p:nvPr>
            <p:ph type="title"/>
          </p:nvPr>
        </p:nvSpPr>
        <p:spPr/>
        <p:txBody>
          <a:bodyPr/>
          <a:lstStyle/>
          <a:p>
            <a:r>
              <a:rPr lang="en-US" dirty="0"/>
              <a:t>Some models are useful</a:t>
            </a:r>
            <a:endParaRPr lang="en-IL" dirty="0"/>
          </a:p>
        </p:txBody>
      </p:sp>
      <p:sp>
        <p:nvSpPr>
          <p:cNvPr id="3" name="Content Placeholder 2">
            <a:extLst>
              <a:ext uri="{FF2B5EF4-FFF2-40B4-BE49-F238E27FC236}">
                <a16:creationId xmlns:a16="http://schemas.microsoft.com/office/drawing/2014/main" id="{18390F0B-55CE-92F0-A33B-1BE428BBAB1E}"/>
              </a:ext>
            </a:extLst>
          </p:cNvPr>
          <p:cNvSpPr>
            <a:spLocks noGrp="1"/>
          </p:cNvSpPr>
          <p:nvPr>
            <p:ph idx="1"/>
          </p:nvPr>
        </p:nvSpPr>
        <p:spPr>
          <a:xfrm>
            <a:off x="838200" y="1825625"/>
            <a:ext cx="6047792" cy="4351338"/>
          </a:xfrm>
        </p:spPr>
        <p:txBody>
          <a:bodyPr/>
          <a:lstStyle/>
          <a:p>
            <a:r>
              <a:rPr lang="en-US" dirty="0"/>
              <a:t>So what can they be useful for?</a:t>
            </a:r>
          </a:p>
          <a:p>
            <a:pPr lvl="1"/>
            <a:r>
              <a:rPr lang="en-US" dirty="0"/>
              <a:t>Hypothesis testing</a:t>
            </a:r>
          </a:p>
          <a:p>
            <a:pPr lvl="1"/>
            <a:r>
              <a:rPr lang="en-US" dirty="0"/>
              <a:t>Prediction</a:t>
            </a:r>
          </a:p>
          <a:p>
            <a:pPr lvl="1"/>
            <a:r>
              <a:rPr lang="en-US" dirty="0"/>
              <a:t>Theory building</a:t>
            </a:r>
          </a:p>
          <a:p>
            <a:r>
              <a:rPr lang="en-US" dirty="0"/>
              <a:t>Different uses, different goals</a:t>
            </a:r>
          </a:p>
          <a:p>
            <a:pPr lvl="1"/>
            <a:endParaRPr lang="en-IL" dirty="0"/>
          </a:p>
        </p:txBody>
      </p:sp>
      <p:sp>
        <p:nvSpPr>
          <p:cNvPr id="4" name="Slide Number Placeholder 3">
            <a:extLst>
              <a:ext uri="{FF2B5EF4-FFF2-40B4-BE49-F238E27FC236}">
                <a16:creationId xmlns:a16="http://schemas.microsoft.com/office/drawing/2014/main" id="{C7EA20B6-1CD9-14FD-B362-72E24A60670D}"/>
              </a:ext>
            </a:extLst>
          </p:cNvPr>
          <p:cNvSpPr>
            <a:spLocks noGrp="1"/>
          </p:cNvSpPr>
          <p:nvPr>
            <p:ph type="sldNum" sz="quarter" idx="12"/>
          </p:nvPr>
        </p:nvSpPr>
        <p:spPr/>
        <p:txBody>
          <a:bodyPr/>
          <a:lstStyle/>
          <a:p>
            <a:fld id="{E0DC7AD3-7C2E-418B-8082-788996B615FB}" type="slidenum">
              <a:rPr lang="en-GB" smtClean="0"/>
              <a:t>15</a:t>
            </a:fld>
            <a:endParaRPr lang="en-GB"/>
          </a:p>
        </p:txBody>
      </p:sp>
      <p:pic>
        <p:nvPicPr>
          <p:cNvPr id="1026" name="Picture 2">
            <a:extLst>
              <a:ext uri="{FF2B5EF4-FFF2-40B4-BE49-F238E27FC236}">
                <a16:creationId xmlns:a16="http://schemas.microsoft.com/office/drawing/2014/main" id="{27135AD5-F2C7-92CC-E4A5-D9DCAA9CB9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p:blipFill>
        <p:spPr bwMode="auto">
          <a:xfrm>
            <a:off x="8005666" y="672679"/>
            <a:ext cx="3675094" cy="551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08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3101-2F67-C3D8-5E63-9D1B1C152A7E}"/>
              </a:ext>
            </a:extLst>
          </p:cNvPr>
          <p:cNvSpPr>
            <a:spLocks noGrp="1"/>
          </p:cNvSpPr>
          <p:nvPr>
            <p:ph type="title"/>
          </p:nvPr>
        </p:nvSpPr>
        <p:spPr>
          <a:xfrm>
            <a:off x="838200" y="365125"/>
            <a:ext cx="4769498" cy="1325563"/>
          </a:xfrm>
        </p:spPr>
        <p:txBody>
          <a:bodyPr/>
          <a:lstStyle/>
          <a:p>
            <a:r>
              <a:rPr lang="en-US" dirty="0"/>
              <a:t>Theory building</a:t>
            </a:r>
            <a:endParaRPr lang="en-IL" dirty="0"/>
          </a:p>
        </p:txBody>
      </p:sp>
      <p:sp>
        <p:nvSpPr>
          <p:cNvPr id="3" name="Content Placeholder 2">
            <a:extLst>
              <a:ext uri="{FF2B5EF4-FFF2-40B4-BE49-F238E27FC236}">
                <a16:creationId xmlns:a16="http://schemas.microsoft.com/office/drawing/2014/main" id="{8730BEA2-3917-0D50-F4C2-40C8284C8A15}"/>
              </a:ext>
            </a:extLst>
          </p:cNvPr>
          <p:cNvSpPr>
            <a:spLocks noGrp="1"/>
          </p:cNvSpPr>
          <p:nvPr>
            <p:ph idx="1"/>
          </p:nvPr>
        </p:nvSpPr>
        <p:spPr>
          <a:xfrm>
            <a:off x="838200" y="1604865"/>
            <a:ext cx="7661988" cy="4572098"/>
          </a:xfrm>
        </p:spPr>
        <p:txBody>
          <a:bodyPr>
            <a:normAutofit lnSpcReduction="10000"/>
          </a:bodyPr>
          <a:lstStyle/>
          <a:p>
            <a:r>
              <a:rPr lang="en-US" dirty="0"/>
              <a:t>Models underlie our understanding</a:t>
            </a:r>
          </a:p>
          <a:p>
            <a:pPr lvl="1"/>
            <a:r>
              <a:rPr lang="en-US" dirty="0"/>
              <a:t>Especially scientific understanding</a:t>
            </a:r>
          </a:p>
          <a:p>
            <a:r>
              <a:rPr lang="en-US" dirty="0"/>
              <a:t>Reflect important truths about reality</a:t>
            </a:r>
          </a:p>
          <a:p>
            <a:r>
              <a:rPr lang="en-US" dirty="0"/>
              <a:t>Better models reflect important parts</a:t>
            </a:r>
          </a:p>
          <a:p>
            <a:pPr lvl="1"/>
            <a:r>
              <a:rPr lang="en-US" dirty="0"/>
              <a:t>More faithfully</a:t>
            </a:r>
          </a:p>
          <a:p>
            <a:endParaRPr lang="en-US" dirty="0"/>
          </a:p>
          <a:p>
            <a:r>
              <a:rPr lang="en-US" dirty="0"/>
              <a:t>A good model must be:</a:t>
            </a:r>
          </a:p>
          <a:p>
            <a:pPr lvl="1"/>
            <a:r>
              <a:rPr lang="en-US" dirty="0"/>
              <a:t>Interpretable</a:t>
            </a:r>
          </a:p>
          <a:p>
            <a:pPr lvl="1"/>
            <a:r>
              <a:rPr lang="en-US" dirty="0"/>
              <a:t>Meaningful</a:t>
            </a:r>
          </a:p>
          <a:p>
            <a:pPr lvl="1"/>
            <a:r>
              <a:rPr lang="en-US" dirty="0"/>
              <a:t>Generalizable</a:t>
            </a:r>
          </a:p>
          <a:p>
            <a:r>
              <a:rPr lang="en-US" b="1" dirty="0"/>
              <a:t>Science is: accepting good enough models</a:t>
            </a:r>
          </a:p>
          <a:p>
            <a:pPr lvl="1"/>
            <a:endParaRPr lang="en-IL" dirty="0"/>
          </a:p>
        </p:txBody>
      </p:sp>
      <p:sp>
        <p:nvSpPr>
          <p:cNvPr id="4" name="Slide Number Placeholder 3">
            <a:extLst>
              <a:ext uri="{FF2B5EF4-FFF2-40B4-BE49-F238E27FC236}">
                <a16:creationId xmlns:a16="http://schemas.microsoft.com/office/drawing/2014/main" id="{7BD60615-7B64-18C2-5BF4-7BED130FB3FD}"/>
              </a:ext>
            </a:extLst>
          </p:cNvPr>
          <p:cNvSpPr>
            <a:spLocks noGrp="1"/>
          </p:cNvSpPr>
          <p:nvPr>
            <p:ph type="sldNum" sz="quarter" idx="12"/>
          </p:nvPr>
        </p:nvSpPr>
        <p:spPr/>
        <p:txBody>
          <a:bodyPr/>
          <a:lstStyle/>
          <a:p>
            <a:fld id="{E0DC7AD3-7C2E-418B-8082-788996B615FB}" type="slidenum">
              <a:rPr lang="en-GB" smtClean="0"/>
              <a:t>16</a:t>
            </a:fld>
            <a:endParaRPr lang="en-GB"/>
          </a:p>
        </p:txBody>
      </p:sp>
      <p:pic>
        <p:nvPicPr>
          <p:cNvPr id="6" name="Picture 5">
            <a:extLst>
              <a:ext uri="{FF2B5EF4-FFF2-40B4-BE49-F238E27FC236}">
                <a16:creationId xmlns:a16="http://schemas.microsoft.com/office/drawing/2014/main" id="{9DE601D7-858D-F010-BC42-B01BF7143717}"/>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500189" y="556338"/>
            <a:ext cx="3392456" cy="5088686"/>
          </a:xfrm>
          <a:prstGeom prst="rect">
            <a:avLst/>
          </a:prstGeom>
        </p:spPr>
      </p:pic>
    </p:spTree>
    <p:extLst>
      <p:ext uri="{BB962C8B-B14F-4D97-AF65-F5344CB8AC3E}">
        <p14:creationId xmlns:p14="http://schemas.microsoft.com/office/powerpoint/2010/main" val="400314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21ACC-134A-E9A2-6257-39701675D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2A00B5-9B25-DFE0-D424-3DF29828AEF5}"/>
              </a:ext>
            </a:extLst>
          </p:cNvPr>
          <p:cNvSpPr>
            <a:spLocks noGrp="1"/>
          </p:cNvSpPr>
          <p:nvPr>
            <p:ph type="title"/>
          </p:nvPr>
        </p:nvSpPr>
        <p:spPr/>
        <p:txBody>
          <a:bodyPr/>
          <a:lstStyle/>
          <a:p>
            <a:r>
              <a:rPr lang="en-US" dirty="0"/>
              <a:t>Hypothesis testing</a:t>
            </a:r>
            <a:endParaRPr lang="en-IL" dirty="0"/>
          </a:p>
        </p:txBody>
      </p:sp>
      <p:sp>
        <p:nvSpPr>
          <p:cNvPr id="3" name="Content Placeholder 2">
            <a:extLst>
              <a:ext uri="{FF2B5EF4-FFF2-40B4-BE49-F238E27FC236}">
                <a16:creationId xmlns:a16="http://schemas.microsoft.com/office/drawing/2014/main" id="{AEF51F61-EBDD-CA65-F5E4-E2835FFD5C67}"/>
              </a:ext>
            </a:extLst>
          </p:cNvPr>
          <p:cNvSpPr>
            <a:spLocks noGrp="1"/>
          </p:cNvSpPr>
          <p:nvPr>
            <p:ph idx="1"/>
          </p:nvPr>
        </p:nvSpPr>
        <p:spPr>
          <a:xfrm>
            <a:off x="838200" y="3638939"/>
            <a:ext cx="10515600" cy="2538024"/>
          </a:xfrm>
        </p:spPr>
        <p:txBody>
          <a:bodyPr>
            <a:normAutofit fontScale="92500" lnSpcReduction="20000"/>
          </a:bodyPr>
          <a:lstStyle/>
          <a:p>
            <a:r>
              <a:rPr lang="en-US" dirty="0"/>
              <a:t>Karl Popper </a:t>
            </a:r>
            <a:r>
              <a:rPr lang="en-US" i="1" dirty="0"/>
              <a:t>The Logic of Scientific Discovery</a:t>
            </a:r>
            <a:r>
              <a:rPr lang="en-US" dirty="0"/>
              <a:t> 1934</a:t>
            </a:r>
          </a:p>
          <a:p>
            <a:pPr lvl="1"/>
            <a:r>
              <a:rPr lang="en-US" dirty="0"/>
              <a:t>Scientific theories can’t be proven, but only falsified</a:t>
            </a:r>
          </a:p>
          <a:p>
            <a:r>
              <a:rPr lang="en-US" dirty="0"/>
              <a:t>Practically this lead to:</a:t>
            </a:r>
          </a:p>
          <a:p>
            <a:pPr lvl="1"/>
            <a:r>
              <a:rPr lang="en-US" dirty="0"/>
              <a:t>Progress through falsifying simplistic theories</a:t>
            </a:r>
          </a:p>
          <a:p>
            <a:pPr lvl="1"/>
            <a:r>
              <a:rPr lang="en-US" dirty="0"/>
              <a:t>Statistical tests to reject simple theories</a:t>
            </a:r>
          </a:p>
          <a:p>
            <a:pPr lvl="2"/>
            <a:r>
              <a:rPr lang="en-US" dirty="0"/>
              <a:t>No different / no effect / no influence</a:t>
            </a:r>
          </a:p>
          <a:p>
            <a:r>
              <a:rPr lang="en-US" sz="3000" b="1" dirty="0"/>
              <a:t>Science is: rejecting bad models</a:t>
            </a:r>
          </a:p>
          <a:p>
            <a:pPr lvl="1"/>
            <a:endParaRPr lang="en-IL" dirty="0"/>
          </a:p>
        </p:txBody>
      </p:sp>
      <p:sp>
        <p:nvSpPr>
          <p:cNvPr id="4" name="Slide Number Placeholder 3">
            <a:extLst>
              <a:ext uri="{FF2B5EF4-FFF2-40B4-BE49-F238E27FC236}">
                <a16:creationId xmlns:a16="http://schemas.microsoft.com/office/drawing/2014/main" id="{2FAE450F-9184-9BFC-7BAE-8A4876CDA671}"/>
              </a:ext>
            </a:extLst>
          </p:cNvPr>
          <p:cNvSpPr>
            <a:spLocks noGrp="1"/>
          </p:cNvSpPr>
          <p:nvPr>
            <p:ph type="sldNum" sz="quarter" idx="12"/>
          </p:nvPr>
        </p:nvSpPr>
        <p:spPr/>
        <p:txBody>
          <a:bodyPr/>
          <a:lstStyle/>
          <a:p>
            <a:fld id="{E0DC7AD3-7C2E-418B-8082-788996B615FB}" type="slidenum">
              <a:rPr lang="en-GB" smtClean="0"/>
              <a:t>17</a:t>
            </a:fld>
            <a:endParaRPr lang="en-GB"/>
          </a:p>
        </p:txBody>
      </p:sp>
      <p:pic>
        <p:nvPicPr>
          <p:cNvPr id="2050" name="Picture 2" descr="Karl Popper “The game of science is, in principle, without end ...">
            <a:extLst>
              <a:ext uri="{FF2B5EF4-FFF2-40B4-BE49-F238E27FC236}">
                <a16:creationId xmlns:a16="http://schemas.microsoft.com/office/drawing/2014/main" id="{F666ADBB-46E5-6463-9230-3884878F1E3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50665" y="297284"/>
            <a:ext cx="5588192" cy="313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15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C0E4-9BA7-C880-3AE9-E059633E7D24}"/>
              </a:ext>
            </a:extLst>
          </p:cNvPr>
          <p:cNvSpPr>
            <a:spLocks noGrp="1"/>
          </p:cNvSpPr>
          <p:nvPr>
            <p:ph type="title"/>
          </p:nvPr>
        </p:nvSpPr>
        <p:spPr/>
        <p:txBody>
          <a:bodyPr/>
          <a:lstStyle/>
          <a:p>
            <a:r>
              <a:rPr lang="en-US" dirty="0"/>
              <a:t>Prediction</a:t>
            </a:r>
            <a:endParaRPr lang="en-IL" dirty="0"/>
          </a:p>
        </p:txBody>
      </p:sp>
      <p:sp>
        <p:nvSpPr>
          <p:cNvPr id="3" name="Content Placeholder 2">
            <a:extLst>
              <a:ext uri="{FF2B5EF4-FFF2-40B4-BE49-F238E27FC236}">
                <a16:creationId xmlns:a16="http://schemas.microsoft.com/office/drawing/2014/main" id="{955F6764-BD24-AC0D-A013-D547032C40C2}"/>
              </a:ext>
            </a:extLst>
          </p:cNvPr>
          <p:cNvSpPr>
            <a:spLocks noGrp="1"/>
          </p:cNvSpPr>
          <p:nvPr>
            <p:ph idx="1"/>
          </p:nvPr>
        </p:nvSpPr>
        <p:spPr>
          <a:xfrm>
            <a:off x="838200" y="1825625"/>
            <a:ext cx="7548716" cy="4351338"/>
          </a:xfrm>
        </p:spPr>
        <p:txBody>
          <a:bodyPr>
            <a:normAutofit fontScale="92500" lnSpcReduction="10000"/>
          </a:bodyPr>
          <a:lstStyle/>
          <a:p>
            <a:r>
              <a:rPr lang="en-US" dirty="0"/>
              <a:t>Up until the 1970s</a:t>
            </a:r>
          </a:p>
          <a:p>
            <a:pPr lvl="1"/>
            <a:r>
              <a:rPr lang="en-US" dirty="0"/>
              <a:t>Focus on finding ‘true’ parameter values</a:t>
            </a:r>
          </a:p>
          <a:p>
            <a:pPr lvl="1"/>
            <a:r>
              <a:rPr lang="en-US" dirty="0"/>
              <a:t>Focus on hypothesis testing</a:t>
            </a:r>
          </a:p>
          <a:p>
            <a:r>
              <a:rPr lang="en-US" dirty="0"/>
              <a:t>1970s: The link through information theory</a:t>
            </a:r>
          </a:p>
          <a:p>
            <a:pPr lvl="1"/>
            <a:r>
              <a:rPr lang="en-US" dirty="0"/>
              <a:t>Find the model ‘closest’ to the true model</a:t>
            </a:r>
          </a:p>
          <a:p>
            <a:pPr lvl="1"/>
            <a:r>
              <a:rPr lang="en-US" dirty="0"/>
              <a:t>Notice connection to predictive accuracy</a:t>
            </a:r>
          </a:p>
          <a:p>
            <a:r>
              <a:rPr lang="en-US" dirty="0"/>
              <a:t>1980s: The prediction revolution</a:t>
            </a:r>
          </a:p>
          <a:p>
            <a:pPr lvl="1"/>
            <a:r>
              <a:rPr lang="en-US" dirty="0"/>
              <a:t>Mervyn Stone 1983</a:t>
            </a:r>
          </a:p>
          <a:p>
            <a:pPr lvl="1"/>
            <a:r>
              <a:rPr lang="en-US" dirty="0"/>
              <a:t>A.P. Dawid 1984</a:t>
            </a:r>
          </a:p>
          <a:p>
            <a:pPr lvl="1"/>
            <a:r>
              <a:rPr lang="en-US" dirty="0"/>
              <a:t>Under the best model, future data is likely</a:t>
            </a:r>
          </a:p>
          <a:p>
            <a:r>
              <a:rPr lang="en-US" sz="3200" b="1" dirty="0"/>
              <a:t>Science is: comparing candidate models</a:t>
            </a:r>
          </a:p>
        </p:txBody>
      </p:sp>
      <p:sp>
        <p:nvSpPr>
          <p:cNvPr id="4" name="Slide Number Placeholder 3">
            <a:extLst>
              <a:ext uri="{FF2B5EF4-FFF2-40B4-BE49-F238E27FC236}">
                <a16:creationId xmlns:a16="http://schemas.microsoft.com/office/drawing/2014/main" id="{A6007AAD-16FF-F518-1190-0A0212E4E525}"/>
              </a:ext>
            </a:extLst>
          </p:cNvPr>
          <p:cNvSpPr>
            <a:spLocks noGrp="1"/>
          </p:cNvSpPr>
          <p:nvPr>
            <p:ph type="sldNum" sz="quarter" idx="12"/>
          </p:nvPr>
        </p:nvSpPr>
        <p:spPr/>
        <p:txBody>
          <a:bodyPr/>
          <a:lstStyle/>
          <a:p>
            <a:fld id="{E0DC7AD3-7C2E-418B-8082-788996B615FB}" type="slidenum">
              <a:rPr lang="en-GB" smtClean="0"/>
              <a:t>18</a:t>
            </a:fld>
            <a:endParaRPr lang="en-GB"/>
          </a:p>
        </p:txBody>
      </p:sp>
    </p:spTree>
    <p:extLst>
      <p:ext uri="{BB962C8B-B14F-4D97-AF65-F5344CB8AC3E}">
        <p14:creationId xmlns:p14="http://schemas.microsoft.com/office/powerpoint/2010/main" val="115966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C07E-7C00-8F09-7AE0-9189E2CCFB5A}"/>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0C2C4C5F-BC2B-CAE4-CA7E-4BC2927862FE}"/>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AAE510EC-6A9E-3369-EC68-ED6F428C42AB}"/>
              </a:ext>
            </a:extLst>
          </p:cNvPr>
          <p:cNvSpPr>
            <a:spLocks noGrp="1"/>
          </p:cNvSpPr>
          <p:nvPr>
            <p:ph type="sldNum" sz="quarter" idx="12"/>
          </p:nvPr>
        </p:nvSpPr>
        <p:spPr/>
        <p:txBody>
          <a:bodyPr/>
          <a:lstStyle/>
          <a:p>
            <a:fld id="{E0DC7AD3-7C2E-418B-8082-788996B615FB}" type="slidenum">
              <a:rPr lang="en-GB" smtClean="0"/>
              <a:t>19</a:t>
            </a:fld>
            <a:endParaRPr lang="en-GB"/>
          </a:p>
        </p:txBody>
      </p:sp>
    </p:spTree>
    <p:extLst>
      <p:ext uri="{BB962C8B-B14F-4D97-AF65-F5344CB8AC3E}">
        <p14:creationId xmlns:p14="http://schemas.microsoft.com/office/powerpoint/2010/main" val="46422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AD03F-1386-FFFF-9FB8-3727CF8D4A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E10E59-0B27-D1E1-E8D2-67F19613D925}"/>
              </a:ext>
            </a:extLst>
          </p:cNvPr>
          <p:cNvSpPr>
            <a:spLocks noGrp="1"/>
          </p:cNvSpPr>
          <p:nvPr>
            <p:ph type="title"/>
          </p:nvPr>
        </p:nvSpPr>
        <p:spPr/>
        <p:txBody>
          <a:bodyPr/>
          <a:lstStyle/>
          <a:p>
            <a:endParaRPr lang="en-IL" dirty="0"/>
          </a:p>
        </p:txBody>
      </p:sp>
      <p:sp>
        <p:nvSpPr>
          <p:cNvPr id="7" name="Text Placeholder 6">
            <a:extLst>
              <a:ext uri="{FF2B5EF4-FFF2-40B4-BE49-F238E27FC236}">
                <a16:creationId xmlns:a16="http://schemas.microsoft.com/office/drawing/2014/main" id="{A628FB38-F6C8-A105-F16D-64FC1B7EF341}"/>
              </a:ext>
            </a:extLst>
          </p:cNvPr>
          <p:cNvSpPr>
            <a:spLocks noGrp="1"/>
          </p:cNvSpPr>
          <p:nvPr>
            <p:ph type="body" idx="1"/>
          </p:nvPr>
        </p:nvSpPr>
        <p:spPr/>
        <p:txBody>
          <a:bodyPr>
            <a:normAutofit/>
          </a:bodyPr>
          <a:lstStyle/>
          <a:p>
            <a:pPr algn="ctr"/>
            <a:r>
              <a:rPr lang="en-US" sz="7200" dirty="0"/>
              <a:t>8A Review</a:t>
            </a:r>
            <a:endParaRPr lang="en-IL" sz="7200" dirty="0"/>
          </a:p>
        </p:txBody>
      </p:sp>
      <p:sp>
        <p:nvSpPr>
          <p:cNvPr id="5" name="Slide Number Placeholder 4">
            <a:extLst>
              <a:ext uri="{FF2B5EF4-FFF2-40B4-BE49-F238E27FC236}">
                <a16:creationId xmlns:a16="http://schemas.microsoft.com/office/drawing/2014/main" id="{ECDC25A1-06F1-03C0-D58C-B662FCCB45C1}"/>
              </a:ext>
            </a:extLst>
          </p:cNvPr>
          <p:cNvSpPr>
            <a:spLocks noGrp="1"/>
          </p:cNvSpPr>
          <p:nvPr>
            <p:ph type="sldNum" sz="quarter" idx="12"/>
          </p:nvPr>
        </p:nvSpPr>
        <p:spPr/>
        <p:txBody>
          <a:bodyPr/>
          <a:lstStyle/>
          <a:p>
            <a:pPr>
              <a:defRPr/>
            </a:pPr>
            <a:fld id="{3469EAC8-EFAD-49DA-A425-6225312A328A}" type="slidenum">
              <a:rPr lang="he-IL" altLang="en-US" smtClean="0"/>
              <a:pPr>
                <a:defRPr/>
              </a:pPr>
              <a:t>2</a:t>
            </a:fld>
            <a:r>
              <a:rPr lang="en-US" altLang="en-US" dirty="0"/>
              <a:t> /  72</a:t>
            </a:r>
          </a:p>
        </p:txBody>
      </p:sp>
    </p:spTree>
    <p:extLst>
      <p:ext uri="{BB962C8B-B14F-4D97-AF65-F5344CB8AC3E}">
        <p14:creationId xmlns:p14="http://schemas.microsoft.com/office/powerpoint/2010/main" val="32443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5DFBF-B798-CF04-ADA3-3689E905BF9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233CD83-0AB0-CAF3-771E-EFE74826BAE7}"/>
              </a:ext>
            </a:extLst>
          </p:cNvPr>
          <p:cNvSpPr>
            <a:spLocks noGrp="1"/>
          </p:cNvSpPr>
          <p:nvPr>
            <p:ph type="title"/>
          </p:nvPr>
        </p:nvSpPr>
        <p:spPr/>
        <p:txBody>
          <a:bodyPr/>
          <a:lstStyle/>
          <a:p>
            <a:endParaRPr lang="en-IL" dirty="0"/>
          </a:p>
        </p:txBody>
      </p:sp>
      <p:sp>
        <p:nvSpPr>
          <p:cNvPr id="7" name="Text Placeholder 6">
            <a:extLst>
              <a:ext uri="{FF2B5EF4-FFF2-40B4-BE49-F238E27FC236}">
                <a16:creationId xmlns:a16="http://schemas.microsoft.com/office/drawing/2014/main" id="{A70E4589-AB26-9C3B-D278-539103CF2E97}"/>
              </a:ext>
            </a:extLst>
          </p:cNvPr>
          <p:cNvSpPr>
            <a:spLocks noGrp="1"/>
          </p:cNvSpPr>
          <p:nvPr>
            <p:ph type="body" idx="1"/>
          </p:nvPr>
        </p:nvSpPr>
        <p:spPr/>
        <p:txBody>
          <a:bodyPr>
            <a:normAutofit/>
          </a:bodyPr>
          <a:lstStyle/>
          <a:p>
            <a:pPr algn="ctr"/>
            <a:r>
              <a:rPr lang="en-US" sz="7200" dirty="0"/>
              <a:t>8D ROPE and HDI</a:t>
            </a:r>
            <a:endParaRPr lang="en-IL" sz="7200" dirty="0"/>
          </a:p>
        </p:txBody>
      </p:sp>
      <p:sp>
        <p:nvSpPr>
          <p:cNvPr id="5" name="Slide Number Placeholder 4">
            <a:extLst>
              <a:ext uri="{FF2B5EF4-FFF2-40B4-BE49-F238E27FC236}">
                <a16:creationId xmlns:a16="http://schemas.microsoft.com/office/drawing/2014/main" id="{C11B7548-CF5F-DCF2-B922-E4E5982FC176}"/>
              </a:ext>
            </a:extLst>
          </p:cNvPr>
          <p:cNvSpPr>
            <a:spLocks noGrp="1"/>
          </p:cNvSpPr>
          <p:nvPr>
            <p:ph type="sldNum" sz="quarter" idx="12"/>
          </p:nvPr>
        </p:nvSpPr>
        <p:spPr/>
        <p:txBody>
          <a:bodyPr/>
          <a:lstStyle/>
          <a:p>
            <a:pPr>
              <a:defRPr/>
            </a:pPr>
            <a:fld id="{3469EAC8-EFAD-49DA-A425-6225312A328A}" type="slidenum">
              <a:rPr lang="he-IL" altLang="en-US" smtClean="0"/>
              <a:pPr>
                <a:defRPr/>
              </a:pPr>
              <a:t>20</a:t>
            </a:fld>
            <a:r>
              <a:rPr lang="en-US" altLang="en-US" dirty="0"/>
              <a:t> /  72</a:t>
            </a:r>
          </a:p>
        </p:txBody>
      </p:sp>
    </p:spTree>
    <p:extLst>
      <p:ext uri="{BB962C8B-B14F-4D97-AF65-F5344CB8AC3E}">
        <p14:creationId xmlns:p14="http://schemas.microsoft.com/office/powerpoint/2010/main" val="1108716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DEC64-0068-DE7D-62C6-8A672128E205}"/>
              </a:ext>
            </a:extLst>
          </p:cNvPr>
          <p:cNvSpPr>
            <a:spLocks noGrp="1"/>
          </p:cNvSpPr>
          <p:nvPr>
            <p:ph type="title"/>
          </p:nvPr>
        </p:nvSpPr>
        <p:spPr/>
        <p:txBody>
          <a:bodyPr/>
          <a:lstStyle/>
          <a:p>
            <a:r>
              <a:rPr lang="en-US" dirty="0"/>
              <a:t>Reminder: Using the HDI and the ROPE</a:t>
            </a:r>
            <a:endParaRPr lang="en-IL" dirty="0"/>
          </a:p>
        </p:txBody>
      </p:sp>
      <p:sp>
        <p:nvSpPr>
          <p:cNvPr id="7" name="Content Placeholder 6">
            <a:extLst>
              <a:ext uri="{FF2B5EF4-FFF2-40B4-BE49-F238E27FC236}">
                <a16:creationId xmlns:a16="http://schemas.microsoft.com/office/drawing/2014/main" id="{855310EE-A75E-A0E5-AF3E-A628A9A7C85A}"/>
              </a:ext>
            </a:extLst>
          </p:cNvPr>
          <p:cNvSpPr>
            <a:spLocks noGrp="1"/>
          </p:cNvSpPr>
          <p:nvPr>
            <p:ph idx="1"/>
          </p:nvPr>
        </p:nvSpPr>
        <p:spPr>
          <a:xfrm>
            <a:off x="368820" y="1825625"/>
            <a:ext cx="5405816" cy="4351338"/>
          </a:xfrm>
        </p:spPr>
        <p:txBody>
          <a:bodyPr/>
          <a:lstStyle/>
          <a:p>
            <a:r>
              <a:rPr lang="en-US" dirty="0"/>
              <a:t>HDI doesn’t overlap ROPE</a:t>
            </a:r>
          </a:p>
          <a:p>
            <a:pPr lvl="1"/>
            <a:r>
              <a:rPr lang="en-US" dirty="0"/>
              <a:t>Reject null model</a:t>
            </a:r>
          </a:p>
          <a:p>
            <a:pPr lvl="2"/>
            <a:r>
              <a:rPr lang="en-US" dirty="0"/>
              <a:t>Falsified!!</a:t>
            </a:r>
          </a:p>
          <a:p>
            <a:pPr lvl="1"/>
            <a:r>
              <a:rPr lang="en-US" dirty="0"/>
              <a:t>Popperian hypothesis testing</a:t>
            </a:r>
          </a:p>
          <a:p>
            <a:r>
              <a:rPr lang="en-US" dirty="0"/>
              <a:t>HDI within ROPE</a:t>
            </a:r>
          </a:p>
          <a:p>
            <a:pPr lvl="1"/>
            <a:r>
              <a:rPr lang="en-US" dirty="0"/>
              <a:t>Accept null model?</a:t>
            </a:r>
          </a:p>
          <a:p>
            <a:pPr lvl="2"/>
            <a:r>
              <a:rPr lang="en-US" dirty="0"/>
              <a:t>Falsify vague alternative possibilities</a:t>
            </a:r>
          </a:p>
          <a:p>
            <a:r>
              <a:rPr lang="en-US" dirty="0"/>
              <a:t>Otherwise</a:t>
            </a:r>
          </a:p>
          <a:p>
            <a:pPr lvl="1"/>
            <a:r>
              <a:rPr lang="en-US" dirty="0"/>
              <a:t>Inconclusive</a:t>
            </a:r>
          </a:p>
          <a:p>
            <a:pPr lvl="2"/>
            <a:r>
              <a:rPr lang="en-US" dirty="0"/>
              <a:t>Get more data or rethink experiment</a:t>
            </a:r>
          </a:p>
          <a:p>
            <a:endParaRPr lang="en-IL" dirty="0"/>
          </a:p>
        </p:txBody>
      </p:sp>
      <p:sp>
        <p:nvSpPr>
          <p:cNvPr id="4" name="Slide Number Placeholder 3">
            <a:extLst>
              <a:ext uri="{FF2B5EF4-FFF2-40B4-BE49-F238E27FC236}">
                <a16:creationId xmlns:a16="http://schemas.microsoft.com/office/drawing/2014/main" id="{70688E58-C718-A7C3-F7A8-2E5438284652}"/>
              </a:ext>
            </a:extLst>
          </p:cNvPr>
          <p:cNvSpPr>
            <a:spLocks noGrp="1"/>
          </p:cNvSpPr>
          <p:nvPr>
            <p:ph type="sldNum" sz="quarter" idx="12"/>
          </p:nvPr>
        </p:nvSpPr>
        <p:spPr/>
        <p:txBody>
          <a:bodyPr/>
          <a:lstStyle/>
          <a:p>
            <a:fld id="{E0DC7AD3-7C2E-418B-8082-788996B615FB}" type="slidenum">
              <a:rPr lang="en-GB" smtClean="0"/>
              <a:t>21</a:t>
            </a:fld>
            <a:endParaRPr lang="en-GB" dirty="0"/>
          </a:p>
        </p:txBody>
      </p:sp>
      <p:pic>
        <p:nvPicPr>
          <p:cNvPr id="6" name="Picture 5">
            <a:extLst>
              <a:ext uri="{FF2B5EF4-FFF2-40B4-BE49-F238E27FC236}">
                <a16:creationId xmlns:a16="http://schemas.microsoft.com/office/drawing/2014/main" id="{361954E3-BAE5-9D8D-0746-85FC36E50B05}"/>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6241135" y="1570381"/>
            <a:ext cx="5582046" cy="4922493"/>
          </a:xfrm>
          <a:prstGeom prst="rect">
            <a:avLst/>
          </a:prstGeom>
        </p:spPr>
      </p:pic>
    </p:spTree>
    <p:extLst>
      <p:ext uri="{BB962C8B-B14F-4D97-AF65-F5344CB8AC3E}">
        <p14:creationId xmlns:p14="http://schemas.microsoft.com/office/powerpoint/2010/main" val="3013090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A61F-EA9B-3E7F-299E-3CB559DFD5F4}"/>
              </a:ext>
            </a:extLst>
          </p:cNvPr>
          <p:cNvSpPr>
            <a:spLocks noGrp="1"/>
          </p:cNvSpPr>
          <p:nvPr>
            <p:ph type="title"/>
          </p:nvPr>
        </p:nvSpPr>
        <p:spPr/>
        <p:txBody>
          <a:bodyPr/>
          <a:lstStyle/>
          <a:p>
            <a:r>
              <a:rPr lang="en-US" dirty="0"/>
              <a:t>HDI and ROPE as model comparison</a:t>
            </a:r>
            <a:endParaRPr lang="en-IL" dirty="0"/>
          </a:p>
        </p:txBody>
      </p:sp>
      <p:sp>
        <p:nvSpPr>
          <p:cNvPr id="3" name="Content Placeholder 2">
            <a:extLst>
              <a:ext uri="{FF2B5EF4-FFF2-40B4-BE49-F238E27FC236}">
                <a16:creationId xmlns:a16="http://schemas.microsoft.com/office/drawing/2014/main" id="{6975D424-FAAB-FEC5-D502-A5A0A00C7BEF}"/>
              </a:ext>
            </a:extLst>
          </p:cNvPr>
          <p:cNvSpPr>
            <a:spLocks noGrp="1"/>
          </p:cNvSpPr>
          <p:nvPr>
            <p:ph sz="half" idx="1"/>
          </p:nvPr>
        </p:nvSpPr>
        <p:spPr/>
        <p:txBody>
          <a:bodyPr>
            <a:normAutofit/>
          </a:bodyPr>
          <a:lstStyle/>
          <a:p>
            <a:r>
              <a:rPr lang="en-US" dirty="0"/>
              <a:t>Compare</a:t>
            </a:r>
          </a:p>
          <a:p>
            <a:pPr lvl="1"/>
            <a:r>
              <a:rPr lang="en-US" dirty="0"/>
              <a:t>A model centered near the null value</a:t>
            </a:r>
          </a:p>
          <a:p>
            <a:pPr lvl="1"/>
            <a:r>
              <a:rPr lang="en-US" dirty="0"/>
              <a:t>All other models</a:t>
            </a:r>
          </a:p>
          <a:p>
            <a:r>
              <a:rPr lang="en-US" dirty="0"/>
              <a:t>If one is falsified</a:t>
            </a:r>
          </a:p>
          <a:p>
            <a:pPr lvl="1"/>
            <a:r>
              <a:rPr lang="en-US" dirty="0"/>
              <a:t>The other model is better</a:t>
            </a:r>
          </a:p>
          <a:p>
            <a:pPr lvl="1"/>
            <a:endParaRPr lang="en-US" dirty="0"/>
          </a:p>
        </p:txBody>
      </p:sp>
      <p:sp>
        <p:nvSpPr>
          <p:cNvPr id="5" name="Content Placeholder 4">
            <a:extLst>
              <a:ext uri="{FF2B5EF4-FFF2-40B4-BE49-F238E27FC236}">
                <a16:creationId xmlns:a16="http://schemas.microsoft.com/office/drawing/2014/main" id="{65713EF7-36C3-B0F4-E2B1-43696DD4C5DE}"/>
              </a:ext>
            </a:extLst>
          </p:cNvPr>
          <p:cNvSpPr>
            <a:spLocks noGrp="1"/>
          </p:cNvSpPr>
          <p:nvPr>
            <p:ph sz="half" idx="2"/>
          </p:nvPr>
        </p:nvSpPr>
        <p:spPr/>
        <p:txBody>
          <a:bodyPr>
            <a:normAutofit/>
          </a:bodyPr>
          <a:lstStyle/>
          <a:p>
            <a:r>
              <a:rPr lang="en-US" dirty="0"/>
              <a:t>Weaknesses</a:t>
            </a:r>
          </a:p>
          <a:p>
            <a:pPr lvl="1"/>
            <a:r>
              <a:rPr lang="en-US" dirty="0"/>
              <a:t>Arbitrary ROPE</a:t>
            </a:r>
          </a:p>
          <a:p>
            <a:pPr lvl="1"/>
            <a:r>
              <a:rPr lang="en-US" dirty="0"/>
              <a:t>Arbitrary HDI width</a:t>
            </a:r>
          </a:p>
          <a:p>
            <a:pPr lvl="1"/>
            <a:r>
              <a:rPr lang="en-US" dirty="0"/>
              <a:t>Poorly specified alternatives</a:t>
            </a:r>
            <a:endParaRPr lang="en-IL" dirty="0"/>
          </a:p>
          <a:p>
            <a:r>
              <a:rPr lang="en-US" dirty="0"/>
              <a:t>Strengths</a:t>
            </a:r>
          </a:p>
          <a:p>
            <a:pPr lvl="1"/>
            <a:r>
              <a:rPr lang="en-US" dirty="0"/>
              <a:t>Simple to apply</a:t>
            </a:r>
          </a:p>
          <a:p>
            <a:pPr lvl="1"/>
            <a:r>
              <a:rPr lang="en-US" dirty="0"/>
              <a:t>Simple to understand</a:t>
            </a:r>
          </a:p>
          <a:p>
            <a:pPr lvl="1"/>
            <a:r>
              <a:rPr lang="en-US" dirty="0"/>
              <a:t>Clear parallels in frequentist methods</a:t>
            </a:r>
          </a:p>
        </p:txBody>
      </p:sp>
      <p:sp>
        <p:nvSpPr>
          <p:cNvPr id="4" name="Slide Number Placeholder 3">
            <a:extLst>
              <a:ext uri="{FF2B5EF4-FFF2-40B4-BE49-F238E27FC236}">
                <a16:creationId xmlns:a16="http://schemas.microsoft.com/office/drawing/2014/main" id="{0DCBD676-9BE5-5B74-1A5E-07B140707ED0}"/>
              </a:ext>
            </a:extLst>
          </p:cNvPr>
          <p:cNvSpPr>
            <a:spLocks noGrp="1"/>
          </p:cNvSpPr>
          <p:nvPr>
            <p:ph type="sldNum" sz="quarter" idx="12"/>
          </p:nvPr>
        </p:nvSpPr>
        <p:spPr/>
        <p:txBody>
          <a:bodyPr/>
          <a:lstStyle/>
          <a:p>
            <a:fld id="{E0DC7AD3-7C2E-418B-8082-788996B615FB}" type="slidenum">
              <a:rPr lang="en-GB" smtClean="0"/>
              <a:t>22</a:t>
            </a:fld>
            <a:endParaRPr lang="en-GB" dirty="0"/>
          </a:p>
        </p:txBody>
      </p:sp>
    </p:spTree>
    <p:extLst>
      <p:ext uri="{BB962C8B-B14F-4D97-AF65-F5344CB8AC3E}">
        <p14:creationId xmlns:p14="http://schemas.microsoft.com/office/powerpoint/2010/main" val="57802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BA615-B70A-3482-6B1D-DDAFFA27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0D132-0175-A2CD-E157-09827BEC9BF7}"/>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863A2874-9E3F-DEBE-C93A-534415260B51}"/>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better predictive power</a:t>
            </a:r>
            <a:endParaRPr lang="en-IL" dirty="0"/>
          </a:p>
        </p:txBody>
      </p:sp>
      <p:sp>
        <p:nvSpPr>
          <p:cNvPr id="4" name="Slide Number Placeholder 3">
            <a:extLst>
              <a:ext uri="{FF2B5EF4-FFF2-40B4-BE49-F238E27FC236}">
                <a16:creationId xmlns:a16="http://schemas.microsoft.com/office/drawing/2014/main" id="{6205210E-647E-2523-32A7-85C06166FE86}"/>
              </a:ext>
            </a:extLst>
          </p:cNvPr>
          <p:cNvSpPr>
            <a:spLocks noGrp="1"/>
          </p:cNvSpPr>
          <p:nvPr>
            <p:ph type="sldNum" sz="quarter" idx="12"/>
          </p:nvPr>
        </p:nvSpPr>
        <p:spPr/>
        <p:txBody>
          <a:bodyPr/>
          <a:lstStyle/>
          <a:p>
            <a:fld id="{E0DC7AD3-7C2E-418B-8082-788996B615FB}" type="slidenum">
              <a:rPr lang="en-GB" smtClean="0"/>
              <a:t>23</a:t>
            </a:fld>
            <a:endParaRPr lang="en-GB" dirty="0"/>
          </a:p>
        </p:txBody>
      </p:sp>
      <p:sp>
        <p:nvSpPr>
          <p:cNvPr id="5" name="Rectangle 4">
            <a:extLst>
              <a:ext uri="{FF2B5EF4-FFF2-40B4-BE49-F238E27FC236}">
                <a16:creationId xmlns:a16="http://schemas.microsoft.com/office/drawing/2014/main" id="{3242E253-D45F-1533-6DB2-8F6DF256A135}"/>
              </a:ext>
            </a:extLst>
          </p:cNvPr>
          <p:cNvSpPr/>
          <p:nvPr/>
        </p:nvSpPr>
        <p:spPr>
          <a:xfrm>
            <a:off x="707571" y="3135086"/>
            <a:ext cx="9383486" cy="1325563"/>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6" name="TextBox 5">
            <a:extLst>
              <a:ext uri="{FF2B5EF4-FFF2-40B4-BE49-F238E27FC236}">
                <a16:creationId xmlns:a16="http://schemas.microsoft.com/office/drawing/2014/main" id="{8EB56C89-84DC-FAD9-9EEA-AC5213E426E2}"/>
              </a:ext>
            </a:extLst>
          </p:cNvPr>
          <p:cNvSpPr txBox="1"/>
          <p:nvPr/>
        </p:nvSpPr>
        <p:spPr>
          <a:xfrm>
            <a:off x="10091057" y="3135086"/>
            <a:ext cx="1890389" cy="461665"/>
          </a:xfrm>
          <a:prstGeom prst="rect">
            <a:avLst/>
          </a:prstGeom>
          <a:noFill/>
          <a:ln w="38100">
            <a:solidFill>
              <a:srgbClr val="FF0000"/>
            </a:solidFill>
          </a:ln>
        </p:spPr>
        <p:txBody>
          <a:bodyPr wrap="none" rtlCol="1">
            <a:spAutoFit/>
          </a:bodyPr>
          <a:lstStyle/>
          <a:p>
            <a:r>
              <a:rPr lang="en-US" sz="2400" dirty="0"/>
              <a:t>Rope and HDI</a:t>
            </a:r>
            <a:endParaRPr lang="he-IL" sz="2400" dirty="0"/>
          </a:p>
        </p:txBody>
      </p:sp>
    </p:spTree>
    <p:extLst>
      <p:ext uri="{BB962C8B-B14F-4D97-AF65-F5344CB8AC3E}">
        <p14:creationId xmlns:p14="http://schemas.microsoft.com/office/powerpoint/2010/main" val="189519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5CF23-B448-FA03-3835-9CACF76C104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F5E6F88-EF18-B805-DDB3-E455E4C737ED}"/>
              </a:ext>
            </a:extLst>
          </p:cNvPr>
          <p:cNvSpPr>
            <a:spLocks noGrp="1"/>
          </p:cNvSpPr>
          <p:nvPr>
            <p:ph type="title"/>
          </p:nvPr>
        </p:nvSpPr>
        <p:spPr/>
        <p:txBody>
          <a:bodyPr/>
          <a:lstStyle/>
          <a:p>
            <a:endParaRPr lang="en-IL" dirty="0"/>
          </a:p>
        </p:txBody>
      </p:sp>
      <p:sp>
        <p:nvSpPr>
          <p:cNvPr id="7" name="Text Placeholder 6">
            <a:extLst>
              <a:ext uri="{FF2B5EF4-FFF2-40B4-BE49-F238E27FC236}">
                <a16:creationId xmlns:a16="http://schemas.microsoft.com/office/drawing/2014/main" id="{26981671-28EB-9AB2-D257-3712E24E054C}"/>
              </a:ext>
            </a:extLst>
          </p:cNvPr>
          <p:cNvSpPr>
            <a:spLocks noGrp="1"/>
          </p:cNvSpPr>
          <p:nvPr>
            <p:ph type="body" idx="1"/>
          </p:nvPr>
        </p:nvSpPr>
        <p:spPr/>
        <p:txBody>
          <a:bodyPr>
            <a:normAutofit/>
          </a:bodyPr>
          <a:lstStyle/>
          <a:p>
            <a:pPr algn="ctr"/>
            <a:r>
              <a:rPr lang="en-US" sz="7200" dirty="0"/>
              <a:t>8E Bayes Factor</a:t>
            </a:r>
            <a:endParaRPr lang="en-IL" sz="7200" dirty="0"/>
          </a:p>
        </p:txBody>
      </p:sp>
      <p:sp>
        <p:nvSpPr>
          <p:cNvPr id="5" name="Slide Number Placeholder 4">
            <a:extLst>
              <a:ext uri="{FF2B5EF4-FFF2-40B4-BE49-F238E27FC236}">
                <a16:creationId xmlns:a16="http://schemas.microsoft.com/office/drawing/2014/main" id="{E4FB8DD2-FB93-4F9D-69DF-2C2819671CEE}"/>
              </a:ext>
            </a:extLst>
          </p:cNvPr>
          <p:cNvSpPr>
            <a:spLocks noGrp="1"/>
          </p:cNvSpPr>
          <p:nvPr>
            <p:ph type="sldNum" sz="quarter" idx="12"/>
          </p:nvPr>
        </p:nvSpPr>
        <p:spPr/>
        <p:txBody>
          <a:bodyPr/>
          <a:lstStyle/>
          <a:p>
            <a:pPr>
              <a:defRPr/>
            </a:pPr>
            <a:fld id="{3469EAC8-EFAD-49DA-A425-6225312A328A}" type="slidenum">
              <a:rPr lang="he-IL" altLang="en-US" smtClean="0"/>
              <a:pPr>
                <a:defRPr/>
              </a:pPr>
              <a:t>24</a:t>
            </a:fld>
            <a:r>
              <a:rPr lang="en-US" altLang="en-US" dirty="0"/>
              <a:t> /  72</a:t>
            </a:r>
          </a:p>
        </p:txBody>
      </p:sp>
    </p:spTree>
    <p:extLst>
      <p:ext uri="{BB962C8B-B14F-4D97-AF65-F5344CB8AC3E}">
        <p14:creationId xmlns:p14="http://schemas.microsoft.com/office/powerpoint/2010/main" val="200318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9C455-1C30-53C6-6199-286CA02FCD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E9C8D0-D209-C587-CA57-38ADD1FEBACC}"/>
              </a:ext>
            </a:extLst>
          </p:cNvPr>
          <p:cNvSpPr>
            <a:spLocks noGrp="1"/>
          </p:cNvSpPr>
          <p:nvPr>
            <p:ph type="title"/>
          </p:nvPr>
        </p:nvSpPr>
        <p:spPr/>
        <p:txBody>
          <a:bodyPr/>
          <a:lstStyle/>
          <a:p>
            <a:r>
              <a:rPr lang="en-US" dirty="0"/>
              <a:t>Bayes factor</a:t>
            </a:r>
            <a:endParaRPr lang="en-IL" dirty="0"/>
          </a:p>
        </p:txBody>
      </p:sp>
      <p:sp>
        <p:nvSpPr>
          <p:cNvPr id="3" name="Content Placeholder 2">
            <a:extLst>
              <a:ext uri="{FF2B5EF4-FFF2-40B4-BE49-F238E27FC236}">
                <a16:creationId xmlns:a16="http://schemas.microsoft.com/office/drawing/2014/main" id="{A3E34FC0-80AA-6950-DD79-11E686DD5D68}"/>
              </a:ext>
            </a:extLst>
          </p:cNvPr>
          <p:cNvSpPr>
            <a:spLocks noGrp="1"/>
          </p:cNvSpPr>
          <p:nvPr>
            <p:ph idx="1"/>
          </p:nvPr>
        </p:nvSpPr>
        <p:spPr>
          <a:xfrm>
            <a:off x="1152832" y="1758156"/>
            <a:ext cx="10515600" cy="719573"/>
          </a:xfrm>
        </p:spPr>
        <p:txBody>
          <a:bodyPr/>
          <a:lstStyle/>
          <a:p>
            <a:r>
              <a:rPr lang="en-US" dirty="0"/>
              <a:t>Comparing the posterior probability of two models:</a:t>
            </a:r>
          </a:p>
        </p:txBody>
      </p:sp>
      <p:graphicFrame>
        <p:nvGraphicFramePr>
          <p:cNvPr id="13" name="Object 12">
            <a:extLst>
              <a:ext uri="{FF2B5EF4-FFF2-40B4-BE49-F238E27FC236}">
                <a16:creationId xmlns:a16="http://schemas.microsoft.com/office/drawing/2014/main" id="{B8C03E74-D509-EEFF-A1DD-8B2BF5136C06}"/>
              </a:ext>
            </a:extLst>
          </p:cNvPr>
          <p:cNvGraphicFramePr>
            <a:graphicFrameLocks noChangeAspect="1"/>
          </p:cNvGraphicFramePr>
          <p:nvPr>
            <p:extLst>
              <p:ext uri="{D42A27DB-BD31-4B8C-83A1-F6EECF244321}">
                <p14:modId xmlns:p14="http://schemas.microsoft.com/office/powerpoint/2010/main" val="1261320602"/>
              </p:ext>
            </p:extLst>
          </p:nvPr>
        </p:nvGraphicFramePr>
        <p:xfrm>
          <a:off x="4225773" y="2664639"/>
          <a:ext cx="3957637" cy="1006475"/>
        </p:xfrm>
        <a:graphic>
          <a:graphicData uri="http://schemas.openxmlformats.org/presentationml/2006/ole">
            <mc:AlternateContent xmlns:mc="http://schemas.openxmlformats.org/markup-compatibility/2006">
              <mc:Choice xmlns:v="urn:schemas-microsoft-com:vml" Requires="v">
                <p:oleObj name="Equation" r:id="rId2" imgW="1841400" imgH="469800" progId="Equation.DSMT4">
                  <p:embed/>
                </p:oleObj>
              </mc:Choice>
              <mc:Fallback>
                <p:oleObj name="Equation" r:id="rId2" imgW="1841400" imgH="469800" progId="Equation.DSMT4">
                  <p:embed/>
                  <p:pic>
                    <p:nvPicPr>
                      <p:cNvPr id="13" name="Object 12">
                        <a:extLst>
                          <a:ext uri="{FF2B5EF4-FFF2-40B4-BE49-F238E27FC236}">
                            <a16:creationId xmlns:a16="http://schemas.microsoft.com/office/drawing/2014/main" id="{014DEDD0-FFB8-EFCB-DF29-D903377A4CE5}"/>
                          </a:ext>
                        </a:extLst>
                      </p:cNvPr>
                      <p:cNvPicPr/>
                      <p:nvPr/>
                    </p:nvPicPr>
                    <p:blipFill>
                      <a:blip r:embed="rId3"/>
                      <a:stretch>
                        <a:fillRect/>
                      </a:stretch>
                    </p:blipFill>
                    <p:spPr>
                      <a:xfrm>
                        <a:off x="4225773" y="2664639"/>
                        <a:ext cx="3957637" cy="1006475"/>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85798CDF-13FD-EC35-4DF9-547A6725FE81}"/>
              </a:ext>
            </a:extLst>
          </p:cNvPr>
          <p:cNvSpPr txBox="1"/>
          <p:nvPr/>
        </p:nvSpPr>
        <p:spPr>
          <a:xfrm>
            <a:off x="2053703" y="2875264"/>
            <a:ext cx="2072875" cy="461665"/>
          </a:xfrm>
          <a:prstGeom prst="rect">
            <a:avLst/>
          </a:prstGeom>
          <a:noFill/>
        </p:spPr>
        <p:txBody>
          <a:bodyPr wrap="none" rtlCol="0">
            <a:spAutoFit/>
          </a:bodyPr>
          <a:lstStyle/>
          <a:p>
            <a:r>
              <a:rPr lang="en-US" sz="2400" dirty="0"/>
              <a:t>Posterior odds:</a:t>
            </a:r>
            <a:endParaRPr lang="en-IL" sz="2400" dirty="0"/>
          </a:p>
        </p:txBody>
      </p:sp>
      <p:graphicFrame>
        <p:nvGraphicFramePr>
          <p:cNvPr id="4" name="Object 3">
            <a:extLst>
              <a:ext uri="{FF2B5EF4-FFF2-40B4-BE49-F238E27FC236}">
                <a16:creationId xmlns:a16="http://schemas.microsoft.com/office/drawing/2014/main" id="{52ED8AF6-E836-31AE-A4DA-852AE3F70A34}"/>
              </a:ext>
            </a:extLst>
          </p:cNvPr>
          <p:cNvGraphicFramePr>
            <a:graphicFrameLocks noChangeAspect="1"/>
          </p:cNvGraphicFramePr>
          <p:nvPr>
            <p:extLst>
              <p:ext uri="{D42A27DB-BD31-4B8C-83A1-F6EECF244321}">
                <p14:modId xmlns:p14="http://schemas.microsoft.com/office/powerpoint/2010/main" val="2841139704"/>
              </p:ext>
            </p:extLst>
          </p:nvPr>
        </p:nvGraphicFramePr>
        <p:xfrm>
          <a:off x="5630965" y="3993045"/>
          <a:ext cx="3267228" cy="387227"/>
        </p:xfrm>
        <a:graphic>
          <a:graphicData uri="http://schemas.openxmlformats.org/presentationml/2006/ole">
            <mc:AlternateContent xmlns:mc="http://schemas.openxmlformats.org/markup-compatibility/2006">
              <mc:Choice xmlns:v="urn:schemas-microsoft-com:vml" Requires="v">
                <p:oleObj name="Equation" r:id="rId4" imgW="1714320" imgH="203040" progId="Equation.DSMT4">
                  <p:embed/>
                </p:oleObj>
              </mc:Choice>
              <mc:Fallback>
                <p:oleObj name="Equation" r:id="rId4" imgW="1714320" imgH="203040" progId="Equation.DSMT4">
                  <p:embed/>
                  <p:pic>
                    <p:nvPicPr>
                      <p:cNvPr id="0" name=""/>
                      <p:cNvPicPr/>
                      <p:nvPr/>
                    </p:nvPicPr>
                    <p:blipFill>
                      <a:blip r:embed="rId5"/>
                      <a:stretch>
                        <a:fillRect/>
                      </a:stretch>
                    </p:blipFill>
                    <p:spPr>
                      <a:xfrm>
                        <a:off x="5630965" y="3993045"/>
                        <a:ext cx="3267228" cy="387227"/>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EF127E09-E3EE-D831-9093-000463342DBE}"/>
              </a:ext>
            </a:extLst>
          </p:cNvPr>
          <p:cNvSpPr txBox="1"/>
          <p:nvPr/>
        </p:nvSpPr>
        <p:spPr>
          <a:xfrm>
            <a:off x="838200" y="4852245"/>
            <a:ext cx="10094302" cy="400110"/>
          </a:xfrm>
          <a:prstGeom prst="rect">
            <a:avLst/>
          </a:prstGeom>
          <a:noFill/>
        </p:spPr>
        <p:txBody>
          <a:bodyPr wrap="none" rtlCol="0">
            <a:spAutoFit/>
          </a:bodyPr>
          <a:lstStyle/>
          <a:p>
            <a:r>
              <a:rPr lang="en-US" sz="2000" dirty="0"/>
              <a:t>Baye’s factor is the increased probability for one model over another, ignoring prior preference.</a:t>
            </a:r>
            <a:endParaRPr lang="en-IL" sz="2000" dirty="0"/>
          </a:p>
        </p:txBody>
      </p:sp>
    </p:spTree>
    <p:extLst>
      <p:ext uri="{BB962C8B-B14F-4D97-AF65-F5344CB8AC3E}">
        <p14:creationId xmlns:p14="http://schemas.microsoft.com/office/powerpoint/2010/main" val="2827534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D6E7C-9221-3FCF-5FCF-A1557ACF4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094E3-5228-A23A-E5B9-1277378E2FB5}"/>
              </a:ext>
            </a:extLst>
          </p:cNvPr>
          <p:cNvSpPr>
            <a:spLocks noGrp="1"/>
          </p:cNvSpPr>
          <p:nvPr>
            <p:ph type="title"/>
          </p:nvPr>
        </p:nvSpPr>
        <p:spPr/>
        <p:txBody>
          <a:bodyPr/>
          <a:lstStyle/>
          <a:p>
            <a:r>
              <a:rPr lang="en-US" dirty="0"/>
              <a:t>The evidence</a:t>
            </a:r>
            <a:endParaRPr lang="en-IL" dirty="0"/>
          </a:p>
        </p:txBody>
      </p:sp>
      <p:sp>
        <p:nvSpPr>
          <p:cNvPr id="3" name="Content Placeholder 2">
            <a:extLst>
              <a:ext uri="{FF2B5EF4-FFF2-40B4-BE49-F238E27FC236}">
                <a16:creationId xmlns:a16="http://schemas.microsoft.com/office/drawing/2014/main" id="{A58D41B7-4E05-F207-0207-18AFEF41624E}"/>
              </a:ext>
            </a:extLst>
          </p:cNvPr>
          <p:cNvSpPr>
            <a:spLocks noGrp="1"/>
          </p:cNvSpPr>
          <p:nvPr>
            <p:ph idx="1"/>
          </p:nvPr>
        </p:nvSpPr>
        <p:spPr/>
        <p:txBody>
          <a:bodyPr/>
          <a:lstStyle/>
          <a:p>
            <a:r>
              <a:rPr lang="en-US" dirty="0"/>
              <a:t>The evidence is the probability of the data (under the model)</a:t>
            </a:r>
            <a:endParaRPr lang="en-IL" dirty="0"/>
          </a:p>
        </p:txBody>
      </p:sp>
      <p:graphicFrame>
        <p:nvGraphicFramePr>
          <p:cNvPr id="4" name="Object 3">
            <a:extLst>
              <a:ext uri="{FF2B5EF4-FFF2-40B4-BE49-F238E27FC236}">
                <a16:creationId xmlns:a16="http://schemas.microsoft.com/office/drawing/2014/main" id="{B44A7406-56C8-6433-6E47-AC461D511D73}"/>
              </a:ext>
            </a:extLst>
          </p:cNvPr>
          <p:cNvGraphicFramePr>
            <a:graphicFrameLocks noChangeAspect="1"/>
          </p:cNvGraphicFramePr>
          <p:nvPr/>
        </p:nvGraphicFramePr>
        <p:xfrm>
          <a:off x="4018941" y="2690478"/>
          <a:ext cx="4992378" cy="918995"/>
        </p:xfrm>
        <a:graphic>
          <a:graphicData uri="http://schemas.openxmlformats.org/presentationml/2006/ole">
            <mc:AlternateContent xmlns:mc="http://schemas.openxmlformats.org/markup-compatibility/2006">
              <mc:Choice xmlns:v="urn:schemas-microsoft-com:vml" Requires="v">
                <p:oleObj name="Equation" r:id="rId2" imgW="2552400" imgH="469800" progId="Equation.DSMT4">
                  <p:embed/>
                </p:oleObj>
              </mc:Choice>
              <mc:Fallback>
                <p:oleObj name="Equation" r:id="rId2" imgW="2552400" imgH="469800" progId="Equation.DSMT4">
                  <p:embed/>
                  <p:pic>
                    <p:nvPicPr>
                      <p:cNvPr id="4" name="Object 3">
                        <a:extLst>
                          <a:ext uri="{FF2B5EF4-FFF2-40B4-BE49-F238E27FC236}">
                            <a16:creationId xmlns:a16="http://schemas.microsoft.com/office/drawing/2014/main" id="{B44A7406-56C8-6433-6E47-AC461D511D73}"/>
                          </a:ext>
                        </a:extLst>
                      </p:cNvPr>
                      <p:cNvPicPr/>
                      <p:nvPr/>
                    </p:nvPicPr>
                    <p:blipFill>
                      <a:blip r:embed="rId3"/>
                      <a:stretch>
                        <a:fillRect/>
                      </a:stretch>
                    </p:blipFill>
                    <p:spPr>
                      <a:xfrm>
                        <a:off x="4018941" y="2690478"/>
                        <a:ext cx="4992378" cy="91899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53E95C5-DBD9-3DB5-E4C3-087BFF76AF23}"/>
              </a:ext>
            </a:extLst>
          </p:cNvPr>
          <p:cNvSpPr txBox="1"/>
          <p:nvPr/>
        </p:nvSpPr>
        <p:spPr>
          <a:xfrm>
            <a:off x="1436517" y="2874475"/>
            <a:ext cx="2242665" cy="461665"/>
          </a:xfrm>
          <a:prstGeom prst="rect">
            <a:avLst/>
          </a:prstGeom>
          <a:noFill/>
        </p:spPr>
        <p:txBody>
          <a:bodyPr wrap="none" rtlCol="0">
            <a:spAutoFit/>
          </a:bodyPr>
          <a:lstStyle/>
          <a:p>
            <a:r>
              <a:rPr lang="en-US" sz="2400" dirty="0"/>
              <a:t>Bayes’ Theorem:</a:t>
            </a:r>
            <a:endParaRPr lang="en-IL" sz="2400" dirty="0"/>
          </a:p>
        </p:txBody>
      </p:sp>
      <p:graphicFrame>
        <p:nvGraphicFramePr>
          <p:cNvPr id="6" name="Object 5">
            <a:extLst>
              <a:ext uri="{FF2B5EF4-FFF2-40B4-BE49-F238E27FC236}">
                <a16:creationId xmlns:a16="http://schemas.microsoft.com/office/drawing/2014/main" id="{C97C1ED1-7A16-074A-A495-636CC3D1AB4F}"/>
              </a:ext>
            </a:extLst>
          </p:cNvPr>
          <p:cNvGraphicFramePr>
            <a:graphicFrameLocks noChangeAspect="1"/>
          </p:cNvGraphicFramePr>
          <p:nvPr/>
        </p:nvGraphicFramePr>
        <p:xfrm>
          <a:off x="5069892" y="3964852"/>
          <a:ext cx="3724453" cy="840273"/>
        </p:xfrm>
        <a:graphic>
          <a:graphicData uri="http://schemas.openxmlformats.org/presentationml/2006/ole">
            <mc:AlternateContent xmlns:mc="http://schemas.openxmlformats.org/markup-compatibility/2006">
              <mc:Choice xmlns:v="urn:schemas-microsoft-com:vml" Requires="v">
                <p:oleObj name="Equation" r:id="rId4" imgW="2082600" imgH="469800" progId="Equation.DSMT4">
                  <p:embed/>
                </p:oleObj>
              </mc:Choice>
              <mc:Fallback>
                <p:oleObj name="Equation" r:id="rId4" imgW="2082600" imgH="469800" progId="Equation.DSMT4">
                  <p:embed/>
                  <p:pic>
                    <p:nvPicPr>
                      <p:cNvPr id="6" name="Object 5">
                        <a:extLst>
                          <a:ext uri="{FF2B5EF4-FFF2-40B4-BE49-F238E27FC236}">
                            <a16:creationId xmlns:a16="http://schemas.microsoft.com/office/drawing/2014/main" id="{C97C1ED1-7A16-074A-A495-636CC3D1AB4F}"/>
                          </a:ext>
                        </a:extLst>
                      </p:cNvPr>
                      <p:cNvPicPr/>
                      <p:nvPr/>
                    </p:nvPicPr>
                    <p:blipFill>
                      <a:blip r:embed="rId5"/>
                      <a:stretch>
                        <a:fillRect/>
                      </a:stretch>
                    </p:blipFill>
                    <p:spPr>
                      <a:xfrm>
                        <a:off x="5069892" y="3964852"/>
                        <a:ext cx="3724453" cy="840273"/>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15174904-B246-39E6-7510-7F4A7981E961}"/>
              </a:ext>
            </a:extLst>
          </p:cNvPr>
          <p:cNvSpPr txBox="1"/>
          <p:nvPr/>
        </p:nvSpPr>
        <p:spPr>
          <a:xfrm>
            <a:off x="1152912" y="4154157"/>
            <a:ext cx="3602268" cy="461665"/>
          </a:xfrm>
          <a:prstGeom prst="rect">
            <a:avLst/>
          </a:prstGeom>
          <a:noFill/>
        </p:spPr>
        <p:txBody>
          <a:bodyPr wrap="none" rtlCol="0">
            <a:spAutoFit/>
          </a:bodyPr>
          <a:lstStyle/>
          <a:p>
            <a:r>
              <a:rPr lang="en-US" sz="2400" dirty="0"/>
              <a:t>Conditioning on the model:</a:t>
            </a:r>
            <a:endParaRPr lang="en-IL" sz="2400" dirty="0"/>
          </a:p>
        </p:txBody>
      </p:sp>
      <p:graphicFrame>
        <p:nvGraphicFramePr>
          <p:cNvPr id="9" name="Object 8">
            <a:extLst>
              <a:ext uri="{FF2B5EF4-FFF2-40B4-BE49-F238E27FC236}">
                <a16:creationId xmlns:a16="http://schemas.microsoft.com/office/drawing/2014/main" id="{061146D4-E8B8-29BC-E802-4389ACD8EE29}"/>
              </a:ext>
            </a:extLst>
          </p:cNvPr>
          <p:cNvGraphicFramePr>
            <a:graphicFrameLocks noChangeAspect="1"/>
          </p:cNvGraphicFramePr>
          <p:nvPr/>
        </p:nvGraphicFramePr>
        <p:xfrm>
          <a:off x="5361766" y="5267511"/>
          <a:ext cx="1229162" cy="543961"/>
        </p:xfrm>
        <a:graphic>
          <a:graphicData uri="http://schemas.openxmlformats.org/presentationml/2006/ole">
            <mc:AlternateContent xmlns:mc="http://schemas.openxmlformats.org/markup-compatibility/2006">
              <mc:Choice xmlns:v="urn:schemas-microsoft-com:vml" Requires="v">
                <p:oleObj name="Equation" r:id="rId6" imgW="571320" imgH="253800" progId="Equation.DSMT4">
                  <p:embed/>
                </p:oleObj>
              </mc:Choice>
              <mc:Fallback>
                <p:oleObj name="Equation" r:id="rId6" imgW="571320" imgH="253800" progId="Equation.DSMT4">
                  <p:embed/>
                  <p:pic>
                    <p:nvPicPr>
                      <p:cNvPr id="9" name="Object 8">
                        <a:extLst>
                          <a:ext uri="{FF2B5EF4-FFF2-40B4-BE49-F238E27FC236}">
                            <a16:creationId xmlns:a16="http://schemas.microsoft.com/office/drawing/2014/main" id="{061146D4-E8B8-29BC-E802-4389ACD8EE29}"/>
                          </a:ext>
                        </a:extLst>
                      </p:cNvPr>
                      <p:cNvPicPr/>
                      <p:nvPr/>
                    </p:nvPicPr>
                    <p:blipFill>
                      <a:blip r:embed="rId7"/>
                      <a:stretch>
                        <a:fillRect/>
                      </a:stretch>
                    </p:blipFill>
                    <p:spPr>
                      <a:xfrm>
                        <a:off x="5361766" y="5267511"/>
                        <a:ext cx="1229162" cy="543961"/>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0529039B-F0C0-C1ED-BCDB-65FC3A0C1767}"/>
              </a:ext>
            </a:extLst>
          </p:cNvPr>
          <p:cNvSpPr txBox="1"/>
          <p:nvPr/>
        </p:nvSpPr>
        <p:spPr>
          <a:xfrm>
            <a:off x="2770774" y="5349807"/>
            <a:ext cx="1925655" cy="461665"/>
          </a:xfrm>
          <a:prstGeom prst="rect">
            <a:avLst/>
          </a:prstGeom>
          <a:noFill/>
        </p:spPr>
        <p:txBody>
          <a:bodyPr wrap="none" rtlCol="0">
            <a:spAutoFit/>
          </a:bodyPr>
          <a:lstStyle/>
          <a:p>
            <a:r>
              <a:rPr lang="en-US" sz="2400" dirty="0"/>
              <a:t>The evidence:</a:t>
            </a:r>
            <a:endParaRPr lang="en-IL" sz="2400" dirty="0"/>
          </a:p>
        </p:txBody>
      </p:sp>
      <p:graphicFrame>
        <p:nvGraphicFramePr>
          <p:cNvPr id="8" name="Object 7">
            <a:extLst>
              <a:ext uri="{FF2B5EF4-FFF2-40B4-BE49-F238E27FC236}">
                <a16:creationId xmlns:a16="http://schemas.microsoft.com/office/drawing/2014/main" id="{554D36BE-144A-2B71-D6D1-A1D31E973E35}"/>
              </a:ext>
            </a:extLst>
          </p:cNvPr>
          <p:cNvGraphicFramePr>
            <a:graphicFrameLocks noChangeAspect="1"/>
          </p:cNvGraphicFramePr>
          <p:nvPr>
            <p:extLst>
              <p:ext uri="{D42A27DB-BD31-4B8C-83A1-F6EECF244321}">
                <p14:modId xmlns:p14="http://schemas.microsoft.com/office/powerpoint/2010/main" val="3908725787"/>
              </p:ext>
            </p:extLst>
          </p:nvPr>
        </p:nvGraphicFramePr>
        <p:xfrm>
          <a:off x="6590928" y="5267511"/>
          <a:ext cx="3240087" cy="544513"/>
        </p:xfrm>
        <a:graphic>
          <a:graphicData uri="http://schemas.openxmlformats.org/presentationml/2006/ole">
            <mc:AlternateContent xmlns:mc="http://schemas.openxmlformats.org/markup-compatibility/2006">
              <mc:Choice xmlns:v="urn:schemas-microsoft-com:vml" Requires="v">
                <p:oleObj name="Equation" r:id="rId8" imgW="1663560" imgH="279360" progId="Equation.DSMT4">
                  <p:embed/>
                </p:oleObj>
              </mc:Choice>
              <mc:Fallback>
                <p:oleObj name="Equation" r:id="rId8" imgW="1663560" imgH="279360" progId="Equation.DSMT4">
                  <p:embed/>
                  <p:pic>
                    <p:nvPicPr>
                      <p:cNvPr id="0" name=""/>
                      <p:cNvPicPr/>
                      <p:nvPr/>
                    </p:nvPicPr>
                    <p:blipFill>
                      <a:blip r:embed="rId9"/>
                      <a:stretch>
                        <a:fillRect/>
                      </a:stretch>
                    </p:blipFill>
                    <p:spPr>
                      <a:xfrm>
                        <a:off x="6590928" y="5267511"/>
                        <a:ext cx="3240087" cy="544513"/>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C014C4E7-9AFE-A81A-3165-BFCDA6F9A459}"/>
              </a:ext>
            </a:extLst>
          </p:cNvPr>
          <p:cNvSpPr txBox="1"/>
          <p:nvPr/>
        </p:nvSpPr>
        <p:spPr>
          <a:xfrm>
            <a:off x="1317523" y="5928780"/>
            <a:ext cx="10176387" cy="646331"/>
          </a:xfrm>
          <a:prstGeom prst="rect">
            <a:avLst/>
          </a:prstGeom>
          <a:noFill/>
        </p:spPr>
        <p:txBody>
          <a:bodyPr wrap="square" rtlCol="0">
            <a:spAutoFit/>
          </a:bodyPr>
          <a:lstStyle/>
          <a:p>
            <a:r>
              <a:rPr lang="en-US" dirty="0"/>
              <a:t>This integral is not necessarily easy to calculate</a:t>
            </a:r>
          </a:p>
          <a:p>
            <a:r>
              <a:rPr lang="en-US" dirty="0"/>
              <a:t>- And it depends on the prior </a:t>
            </a:r>
            <a:endParaRPr lang="en-IL" dirty="0"/>
          </a:p>
        </p:txBody>
      </p:sp>
    </p:spTree>
    <p:extLst>
      <p:ext uri="{BB962C8B-B14F-4D97-AF65-F5344CB8AC3E}">
        <p14:creationId xmlns:p14="http://schemas.microsoft.com/office/powerpoint/2010/main" val="3333765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E8892-2AF7-F4DD-6DFA-3A6B778D331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28DF566-921A-4F17-7D96-B24F701E1FF6}"/>
              </a:ext>
            </a:extLst>
          </p:cNvPr>
          <p:cNvPicPr>
            <a:picLocks noChangeAspect="1"/>
          </p:cNvPicPr>
          <p:nvPr/>
        </p:nvPicPr>
        <p:blipFill>
          <a:blip r:embed="rId2"/>
          <a:stretch>
            <a:fillRect/>
          </a:stretch>
        </p:blipFill>
        <p:spPr>
          <a:xfrm>
            <a:off x="6977826" y="2427194"/>
            <a:ext cx="4832545" cy="3949521"/>
          </a:xfrm>
          <a:prstGeom prst="rect">
            <a:avLst/>
          </a:prstGeom>
        </p:spPr>
      </p:pic>
      <p:sp>
        <p:nvSpPr>
          <p:cNvPr id="2" name="Title 1">
            <a:extLst>
              <a:ext uri="{FF2B5EF4-FFF2-40B4-BE49-F238E27FC236}">
                <a16:creationId xmlns:a16="http://schemas.microsoft.com/office/drawing/2014/main" id="{39C61DB8-D799-AEA0-8197-0B3F0A2574C9}"/>
              </a:ext>
            </a:extLst>
          </p:cNvPr>
          <p:cNvSpPr>
            <a:spLocks noGrp="1"/>
          </p:cNvSpPr>
          <p:nvPr>
            <p:ph type="title"/>
          </p:nvPr>
        </p:nvSpPr>
        <p:spPr/>
        <p:txBody>
          <a:bodyPr/>
          <a:lstStyle/>
          <a:p>
            <a:r>
              <a:rPr lang="en-US" dirty="0"/>
              <a:t>A Kruschke diagram for model selection</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638DC9-93A6-82A2-27F8-D368541DA2F0}"/>
                  </a:ext>
                </a:extLst>
              </p:cNvPr>
              <p:cNvSpPr>
                <a:spLocks noGrp="1"/>
              </p:cNvSpPr>
              <p:nvPr>
                <p:ph idx="1"/>
              </p:nvPr>
            </p:nvSpPr>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oMath>
                </a14:m>
                <a:r>
                  <a:rPr lang="en-US" dirty="0"/>
                  <a:t> is the posterior probability of one of the models</a:t>
                </a:r>
              </a:p>
              <a:p>
                <a:r>
                  <a:rPr lang="en-US" dirty="0"/>
                  <a:t>Implicitly assume that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e>
                      <m:e>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e>
                      <m:e>
                        <m:r>
                          <a:rPr lang="en-US" b="0" i="1" smtClean="0">
                            <a:latin typeface="Cambria Math" panose="02040503050406030204" pitchFamily="18" charset="0"/>
                          </a:rPr>
                          <m:t>𝑦</m:t>
                        </m:r>
                      </m:e>
                    </m:d>
                  </m:oMath>
                </a14:m>
                <a:endParaRPr lang="en-IL" dirty="0"/>
              </a:p>
            </p:txBody>
          </p:sp>
        </mc:Choice>
        <mc:Fallback xmlns="">
          <p:sp>
            <p:nvSpPr>
              <p:cNvPr id="3" name="Content Placeholder 2">
                <a:extLst>
                  <a:ext uri="{FF2B5EF4-FFF2-40B4-BE49-F238E27FC236}">
                    <a16:creationId xmlns:a16="http://schemas.microsoft.com/office/drawing/2014/main" id="{46638DC9-93A6-82A2-27F8-D368541DA2F0}"/>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IL">
                    <a:noFill/>
                  </a:rPr>
                  <a:t> </a:t>
                </a:r>
              </a:p>
            </p:txBody>
          </p:sp>
        </mc:Fallback>
      </mc:AlternateContent>
      <p:graphicFrame>
        <p:nvGraphicFramePr>
          <p:cNvPr id="13" name="Object 12">
            <a:extLst>
              <a:ext uri="{FF2B5EF4-FFF2-40B4-BE49-F238E27FC236}">
                <a16:creationId xmlns:a16="http://schemas.microsoft.com/office/drawing/2014/main" id="{CCE3B43F-64FA-B0AF-09C1-8D35D1432175}"/>
              </a:ext>
            </a:extLst>
          </p:cNvPr>
          <p:cNvGraphicFramePr>
            <a:graphicFrameLocks noChangeAspect="1"/>
          </p:cNvGraphicFramePr>
          <p:nvPr/>
        </p:nvGraphicFramePr>
        <p:xfrm>
          <a:off x="2600198" y="3678808"/>
          <a:ext cx="3957637" cy="1006475"/>
        </p:xfrm>
        <a:graphic>
          <a:graphicData uri="http://schemas.openxmlformats.org/presentationml/2006/ole">
            <mc:AlternateContent xmlns:mc="http://schemas.openxmlformats.org/markup-compatibility/2006">
              <mc:Choice xmlns:v="urn:schemas-microsoft-com:vml" Requires="v">
                <p:oleObj name="Equation" r:id="rId4" imgW="1841400" imgH="469800" progId="Equation.DSMT4">
                  <p:embed/>
                </p:oleObj>
              </mc:Choice>
              <mc:Fallback>
                <p:oleObj name="Equation" r:id="rId4" imgW="1841400" imgH="469800" progId="Equation.DSMT4">
                  <p:embed/>
                  <p:pic>
                    <p:nvPicPr>
                      <p:cNvPr id="13" name="Object 12">
                        <a:extLst>
                          <a:ext uri="{FF2B5EF4-FFF2-40B4-BE49-F238E27FC236}">
                            <a16:creationId xmlns:a16="http://schemas.microsoft.com/office/drawing/2014/main" id="{CCE3B43F-64FA-B0AF-09C1-8D35D1432175}"/>
                          </a:ext>
                        </a:extLst>
                      </p:cNvPr>
                      <p:cNvPicPr/>
                      <p:nvPr/>
                    </p:nvPicPr>
                    <p:blipFill>
                      <a:blip r:embed="rId5"/>
                      <a:stretch>
                        <a:fillRect/>
                      </a:stretch>
                    </p:blipFill>
                    <p:spPr>
                      <a:xfrm>
                        <a:off x="2600198" y="3678808"/>
                        <a:ext cx="3957637" cy="1006475"/>
                      </a:xfrm>
                      <a:prstGeom prst="rect">
                        <a:avLst/>
                      </a:prstGeom>
                    </p:spPr>
                  </p:pic>
                </p:oleObj>
              </mc:Fallback>
            </mc:AlternateContent>
          </a:graphicData>
        </a:graphic>
      </p:graphicFrame>
      <p:sp>
        <p:nvSpPr>
          <p:cNvPr id="14" name="TextBox 13">
            <a:extLst>
              <a:ext uri="{FF2B5EF4-FFF2-40B4-BE49-F238E27FC236}">
                <a16:creationId xmlns:a16="http://schemas.microsoft.com/office/drawing/2014/main" id="{531D7FCB-1EA5-9865-C237-0B9C87DDCDBF}"/>
              </a:ext>
            </a:extLst>
          </p:cNvPr>
          <p:cNvSpPr txBox="1"/>
          <p:nvPr/>
        </p:nvSpPr>
        <p:spPr>
          <a:xfrm>
            <a:off x="428128" y="3889433"/>
            <a:ext cx="2072875" cy="461665"/>
          </a:xfrm>
          <a:prstGeom prst="rect">
            <a:avLst/>
          </a:prstGeom>
          <a:noFill/>
        </p:spPr>
        <p:txBody>
          <a:bodyPr wrap="none" rtlCol="0">
            <a:spAutoFit/>
          </a:bodyPr>
          <a:lstStyle/>
          <a:p>
            <a:r>
              <a:rPr lang="en-US" sz="2400" dirty="0"/>
              <a:t>Posterior odds:</a:t>
            </a:r>
            <a:endParaRPr lang="en-IL" sz="2400" dirty="0"/>
          </a:p>
        </p:txBody>
      </p:sp>
    </p:spTree>
    <p:extLst>
      <p:ext uri="{BB962C8B-B14F-4D97-AF65-F5344CB8AC3E}">
        <p14:creationId xmlns:p14="http://schemas.microsoft.com/office/powerpoint/2010/main" val="99757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4A62-D354-4DCC-FDD6-6C8FC49C62A3}"/>
              </a:ext>
            </a:extLst>
          </p:cNvPr>
          <p:cNvSpPr>
            <a:spLocks noGrp="1"/>
          </p:cNvSpPr>
          <p:nvPr>
            <p:ph type="title"/>
          </p:nvPr>
        </p:nvSpPr>
        <p:spPr/>
        <p:txBody>
          <a:bodyPr/>
          <a:lstStyle/>
          <a:p>
            <a:r>
              <a:rPr lang="en-US" dirty="0"/>
              <a:t>Interpreting the Baye’s Factor</a:t>
            </a:r>
            <a:endParaRPr lang="en-IL" dirty="0"/>
          </a:p>
        </p:txBody>
      </p:sp>
      <p:sp>
        <p:nvSpPr>
          <p:cNvPr id="3" name="Content Placeholder 2">
            <a:extLst>
              <a:ext uri="{FF2B5EF4-FFF2-40B4-BE49-F238E27FC236}">
                <a16:creationId xmlns:a16="http://schemas.microsoft.com/office/drawing/2014/main" id="{8AC3C770-D071-7812-36AE-9C3DE9DC8058}"/>
              </a:ext>
            </a:extLst>
          </p:cNvPr>
          <p:cNvSpPr>
            <a:spLocks noGrp="1"/>
          </p:cNvSpPr>
          <p:nvPr>
            <p:ph idx="1"/>
          </p:nvPr>
        </p:nvSpPr>
        <p:spPr>
          <a:xfrm>
            <a:off x="838200" y="1825625"/>
            <a:ext cx="7263581" cy="4398194"/>
          </a:xfrm>
        </p:spPr>
        <p:txBody>
          <a:bodyPr/>
          <a:lstStyle/>
          <a:p>
            <a:r>
              <a:rPr lang="en-US" dirty="0"/>
              <a:t>Standard arrangements for the Bayes Factor</a:t>
            </a:r>
          </a:p>
          <a:p>
            <a:pPr lvl="1"/>
            <a:r>
              <a:rPr lang="en-US" dirty="0"/>
              <a:t>Stronger model on top</a:t>
            </a:r>
          </a:p>
          <a:p>
            <a:pPr lvl="1"/>
            <a:r>
              <a:rPr lang="en-US" dirty="0"/>
              <a:t>Null model on the bottom</a:t>
            </a:r>
          </a:p>
          <a:p>
            <a:r>
              <a:rPr lang="en-US" dirty="0"/>
              <a:t>Use a table to interpret</a:t>
            </a:r>
            <a:endParaRPr lang="en-IL" dirty="0"/>
          </a:p>
        </p:txBody>
      </p:sp>
      <p:sp>
        <p:nvSpPr>
          <p:cNvPr id="4" name="Slide Number Placeholder 3">
            <a:extLst>
              <a:ext uri="{FF2B5EF4-FFF2-40B4-BE49-F238E27FC236}">
                <a16:creationId xmlns:a16="http://schemas.microsoft.com/office/drawing/2014/main" id="{72AAA009-BF22-50EA-31DB-C9176FD62DFB}"/>
              </a:ext>
            </a:extLst>
          </p:cNvPr>
          <p:cNvSpPr>
            <a:spLocks noGrp="1"/>
          </p:cNvSpPr>
          <p:nvPr>
            <p:ph type="sldNum" sz="quarter" idx="12"/>
          </p:nvPr>
        </p:nvSpPr>
        <p:spPr/>
        <p:txBody>
          <a:bodyPr/>
          <a:lstStyle/>
          <a:p>
            <a:fld id="{E0DC7AD3-7C2E-418B-8082-788996B615FB}" type="slidenum">
              <a:rPr lang="en-GB" smtClean="0"/>
              <a:t>28</a:t>
            </a:fld>
            <a:endParaRPr lang="en-GB" dirty="0"/>
          </a:p>
        </p:txBody>
      </p:sp>
      <p:pic>
        <p:nvPicPr>
          <p:cNvPr id="5" name="Picture 4">
            <a:extLst>
              <a:ext uri="{FF2B5EF4-FFF2-40B4-BE49-F238E27FC236}">
                <a16:creationId xmlns:a16="http://schemas.microsoft.com/office/drawing/2014/main" id="{1E0ADA81-6342-C4A5-B507-717C370D96D3}"/>
              </a:ext>
            </a:extLst>
          </p:cNvPr>
          <p:cNvPicPr>
            <a:picLocks noChangeAspect="1"/>
          </p:cNvPicPr>
          <p:nvPr/>
        </p:nvPicPr>
        <p:blipFill>
          <a:blip r:embed="rId2"/>
          <a:stretch>
            <a:fillRect/>
          </a:stretch>
        </p:blipFill>
        <p:spPr>
          <a:xfrm>
            <a:off x="6617109" y="3181954"/>
            <a:ext cx="4167531" cy="2815900"/>
          </a:xfrm>
          <a:prstGeom prst="rect">
            <a:avLst/>
          </a:prstGeom>
        </p:spPr>
      </p:pic>
    </p:spTree>
    <p:extLst>
      <p:ext uri="{BB962C8B-B14F-4D97-AF65-F5344CB8AC3E}">
        <p14:creationId xmlns:p14="http://schemas.microsoft.com/office/powerpoint/2010/main" val="2858965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699B-178C-4B05-DDB9-87F6CAA6A88A}"/>
              </a:ext>
            </a:extLst>
          </p:cNvPr>
          <p:cNvSpPr>
            <a:spLocks noGrp="1"/>
          </p:cNvSpPr>
          <p:nvPr>
            <p:ph type="title"/>
          </p:nvPr>
        </p:nvSpPr>
        <p:spPr/>
        <p:txBody>
          <a:bodyPr/>
          <a:lstStyle/>
          <a:p>
            <a:r>
              <a:rPr lang="en-US" dirty="0"/>
              <a:t>Reminder: The Savage-Dickey density ratio</a:t>
            </a:r>
            <a:endParaRPr lang="en-IL" dirty="0"/>
          </a:p>
        </p:txBody>
      </p:sp>
      <p:sp>
        <p:nvSpPr>
          <p:cNvPr id="3" name="Content Placeholder 2">
            <a:extLst>
              <a:ext uri="{FF2B5EF4-FFF2-40B4-BE49-F238E27FC236}">
                <a16:creationId xmlns:a16="http://schemas.microsoft.com/office/drawing/2014/main" id="{83E309F0-E3F7-40C7-CBFC-DD2A297982E5}"/>
              </a:ext>
            </a:extLst>
          </p:cNvPr>
          <p:cNvSpPr>
            <a:spLocks noGrp="1"/>
          </p:cNvSpPr>
          <p:nvPr>
            <p:ph idx="1"/>
          </p:nvPr>
        </p:nvSpPr>
        <p:spPr>
          <a:xfrm>
            <a:off x="838200" y="1495702"/>
            <a:ext cx="10515600" cy="1027365"/>
          </a:xfrm>
        </p:spPr>
        <p:txBody>
          <a:bodyPr>
            <a:normAutofit/>
          </a:bodyPr>
          <a:lstStyle/>
          <a:p>
            <a:r>
              <a:rPr lang="en-US" dirty="0"/>
              <a:t>Ratio of prior and posterior density at a reference value</a:t>
            </a:r>
          </a:p>
          <a:p>
            <a:r>
              <a:rPr lang="en-US" dirty="0"/>
              <a:t>Measures evidence in data for or against that value</a:t>
            </a:r>
            <a:endParaRPr lang="en-IL" dirty="0"/>
          </a:p>
        </p:txBody>
      </p:sp>
      <p:pic>
        <p:nvPicPr>
          <p:cNvPr id="4" name="Picture 3">
            <a:extLst>
              <a:ext uri="{FF2B5EF4-FFF2-40B4-BE49-F238E27FC236}">
                <a16:creationId xmlns:a16="http://schemas.microsoft.com/office/drawing/2014/main" id="{D24EA6CD-A387-8552-BA01-202EE65770FE}"/>
              </a:ext>
            </a:extLst>
          </p:cNvPr>
          <p:cNvPicPr>
            <a:picLocks noChangeAspect="1"/>
          </p:cNvPicPr>
          <p:nvPr/>
        </p:nvPicPr>
        <p:blipFill>
          <a:blip r:embed="rId2"/>
          <a:stretch>
            <a:fillRect/>
          </a:stretch>
        </p:blipFill>
        <p:spPr>
          <a:xfrm>
            <a:off x="2294466" y="2834241"/>
            <a:ext cx="9482667" cy="3220036"/>
          </a:xfrm>
          <a:prstGeom prst="rect">
            <a:avLst/>
          </a:prstGeom>
        </p:spPr>
      </p:pic>
      <p:sp>
        <p:nvSpPr>
          <p:cNvPr id="6" name="TextBox 5">
            <a:extLst>
              <a:ext uri="{FF2B5EF4-FFF2-40B4-BE49-F238E27FC236}">
                <a16:creationId xmlns:a16="http://schemas.microsoft.com/office/drawing/2014/main" id="{26454169-1D7F-E0FC-469F-847EE70341D8}"/>
              </a:ext>
            </a:extLst>
          </p:cNvPr>
          <p:cNvSpPr txBox="1"/>
          <p:nvPr/>
        </p:nvSpPr>
        <p:spPr>
          <a:xfrm>
            <a:off x="2734734" y="6219723"/>
            <a:ext cx="8788400" cy="273152"/>
          </a:xfrm>
          <a:prstGeom prst="rect">
            <a:avLst/>
          </a:prstGeom>
          <a:noFill/>
        </p:spPr>
        <p:txBody>
          <a:bodyPr wrap="square">
            <a:spAutoFit/>
          </a:bodyPr>
          <a:lstStyle/>
          <a:p>
            <a:pPr>
              <a:lnSpc>
                <a:spcPts val="1425"/>
              </a:lnSpc>
            </a:pPr>
            <a:r>
              <a:rPr lang="en-US" sz="1400" b="0" dirty="0" err="1">
                <a:solidFill>
                  <a:srgbClr val="267F99"/>
                </a:solidFill>
                <a:effectLst/>
                <a:latin typeface="Consolas" panose="020B0609020204030204" pitchFamily="49" charset="0"/>
              </a:rPr>
              <a:t>az</a:t>
            </a:r>
            <a:r>
              <a:rPr lang="en-US" sz="1400" b="0" dirty="0" err="1">
                <a:solidFill>
                  <a:srgbClr val="3B3B3B"/>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plot_bf</a:t>
            </a:r>
            <a:r>
              <a:rPr lang="en-US" sz="1400" b="0" dirty="0">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idata</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var_name</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l-GR" sz="1400" b="0" dirty="0">
                <a:solidFill>
                  <a:srgbClr val="A31515"/>
                </a:solidFill>
                <a:effectLst/>
                <a:latin typeface="Consolas" panose="020B0609020204030204" pitchFamily="49" charset="0"/>
              </a:rPr>
              <a:t>θ"</a:t>
            </a:r>
            <a:r>
              <a:rPr lang="el-GR"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prior</a:t>
            </a:r>
            <a:r>
              <a:rPr lang="en-US" sz="1400" b="0" dirty="0">
                <a:solidFill>
                  <a:srgbClr val="000000"/>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np</a:t>
            </a:r>
            <a:r>
              <a:rPr lang="en-US" sz="1400" b="0" dirty="0" err="1">
                <a:solidFill>
                  <a:srgbClr val="3B3B3B"/>
                </a:solidFill>
                <a:effectLst/>
                <a:latin typeface="Consolas" panose="020B0609020204030204" pitchFamily="49" charset="0"/>
              </a:rPr>
              <a:t>.</a:t>
            </a:r>
            <a:r>
              <a:rPr lang="en-US" sz="1400" b="0" dirty="0" err="1">
                <a:solidFill>
                  <a:srgbClr val="267F99"/>
                </a:solidFill>
                <a:effectLst/>
                <a:latin typeface="Consolas" panose="020B0609020204030204" pitchFamily="49" charset="0"/>
              </a:rPr>
              <a:t>random</a:t>
            </a:r>
            <a:r>
              <a:rPr lang="en-US" sz="1400" b="0" dirty="0" err="1">
                <a:solidFill>
                  <a:srgbClr val="3B3B3B"/>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uniform</a:t>
            </a:r>
            <a:r>
              <a:rPr lang="en-US" sz="1400" b="0" dirty="0">
                <a:solidFill>
                  <a:srgbClr val="3B3B3B"/>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10000</a:t>
            </a:r>
            <a:r>
              <a:rPr lang="en-US" sz="1400" b="0" dirty="0">
                <a:solidFill>
                  <a:srgbClr val="3B3B3B"/>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ref_val</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0.5</a:t>
            </a:r>
            <a:endParaRPr lang="en-US" sz="1400" b="0" dirty="0">
              <a:solidFill>
                <a:srgbClr val="3B3B3B"/>
              </a:solidFill>
              <a:effectLst/>
              <a:latin typeface="Consolas" panose="020B0609020204030204" pitchFamily="49" charset="0"/>
            </a:endParaRPr>
          </a:p>
        </p:txBody>
      </p:sp>
      <p:graphicFrame>
        <p:nvGraphicFramePr>
          <p:cNvPr id="7" name="Object 6">
            <a:extLst>
              <a:ext uri="{FF2B5EF4-FFF2-40B4-BE49-F238E27FC236}">
                <a16:creationId xmlns:a16="http://schemas.microsoft.com/office/drawing/2014/main" id="{9AA91430-BA49-03E9-1CB4-7EF7F3A2A445}"/>
              </a:ext>
            </a:extLst>
          </p:cNvPr>
          <p:cNvGraphicFramePr>
            <a:graphicFrameLocks noChangeAspect="1"/>
          </p:cNvGraphicFramePr>
          <p:nvPr/>
        </p:nvGraphicFramePr>
        <p:xfrm>
          <a:off x="254001" y="3204771"/>
          <a:ext cx="1701938" cy="732229"/>
        </p:xfrm>
        <a:graphic>
          <a:graphicData uri="http://schemas.openxmlformats.org/presentationml/2006/ole">
            <mc:AlternateContent xmlns:mc="http://schemas.openxmlformats.org/markup-compatibility/2006">
              <mc:Choice xmlns:v="urn:schemas-microsoft-com:vml" Requires="v">
                <p:oleObj name="Equation" r:id="rId3" imgW="1091880" imgH="469800" progId="Equation.DSMT4">
                  <p:embed/>
                </p:oleObj>
              </mc:Choice>
              <mc:Fallback>
                <p:oleObj name="Equation" r:id="rId3" imgW="1091880" imgH="469800" progId="Equation.DSMT4">
                  <p:embed/>
                  <p:pic>
                    <p:nvPicPr>
                      <p:cNvPr id="7" name="Object 6">
                        <a:extLst>
                          <a:ext uri="{FF2B5EF4-FFF2-40B4-BE49-F238E27FC236}">
                            <a16:creationId xmlns:a16="http://schemas.microsoft.com/office/drawing/2014/main" id="{9AA91430-BA49-03E9-1CB4-7EF7F3A2A445}"/>
                          </a:ext>
                        </a:extLst>
                      </p:cNvPr>
                      <p:cNvPicPr/>
                      <p:nvPr/>
                    </p:nvPicPr>
                    <p:blipFill>
                      <a:blip r:embed="rId4"/>
                      <a:stretch>
                        <a:fillRect/>
                      </a:stretch>
                    </p:blipFill>
                    <p:spPr>
                      <a:xfrm>
                        <a:off x="254001" y="3204771"/>
                        <a:ext cx="1701938" cy="732229"/>
                      </a:xfrm>
                      <a:prstGeom prst="rect">
                        <a:avLst/>
                      </a:prstGeom>
                    </p:spPr>
                  </p:pic>
                </p:oleObj>
              </mc:Fallback>
            </mc:AlternateContent>
          </a:graphicData>
        </a:graphic>
      </p:graphicFrame>
    </p:spTree>
    <p:extLst>
      <p:ext uri="{BB962C8B-B14F-4D97-AF65-F5344CB8AC3E}">
        <p14:creationId xmlns:p14="http://schemas.microsoft.com/office/powerpoint/2010/main" val="2350116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24501-CF21-4119-1252-FA5CBAEBF29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2F8815B-65D2-3D74-FECC-90AB1A240C72}"/>
              </a:ext>
            </a:extLst>
          </p:cNvPr>
          <p:cNvSpPr>
            <a:spLocks noGrp="1"/>
          </p:cNvSpPr>
          <p:nvPr>
            <p:ph type="title"/>
          </p:nvPr>
        </p:nvSpPr>
        <p:spPr/>
        <p:txBody>
          <a:bodyPr/>
          <a:lstStyle/>
          <a:p>
            <a:endParaRPr lang="en-IL" dirty="0"/>
          </a:p>
        </p:txBody>
      </p:sp>
      <p:sp>
        <p:nvSpPr>
          <p:cNvPr id="7" name="Text Placeholder 6">
            <a:extLst>
              <a:ext uri="{FF2B5EF4-FFF2-40B4-BE49-F238E27FC236}">
                <a16:creationId xmlns:a16="http://schemas.microsoft.com/office/drawing/2014/main" id="{6022E3A7-54C1-F892-6552-809F16904057}"/>
              </a:ext>
            </a:extLst>
          </p:cNvPr>
          <p:cNvSpPr>
            <a:spLocks noGrp="1"/>
          </p:cNvSpPr>
          <p:nvPr>
            <p:ph type="body" idx="1"/>
          </p:nvPr>
        </p:nvSpPr>
        <p:spPr/>
        <p:txBody>
          <a:bodyPr>
            <a:normAutofit fontScale="85000" lnSpcReduction="10000"/>
          </a:bodyPr>
          <a:lstStyle/>
          <a:p>
            <a:pPr algn="ctr"/>
            <a:r>
              <a:rPr lang="en-US" sz="7200" dirty="0"/>
              <a:t>8B Overfitting and underfitting</a:t>
            </a:r>
            <a:endParaRPr lang="en-IL" sz="7200" dirty="0"/>
          </a:p>
        </p:txBody>
      </p:sp>
      <p:sp>
        <p:nvSpPr>
          <p:cNvPr id="5" name="Slide Number Placeholder 4">
            <a:extLst>
              <a:ext uri="{FF2B5EF4-FFF2-40B4-BE49-F238E27FC236}">
                <a16:creationId xmlns:a16="http://schemas.microsoft.com/office/drawing/2014/main" id="{3C7D7606-2528-021C-25F9-6CA56999FCC7}"/>
              </a:ext>
            </a:extLst>
          </p:cNvPr>
          <p:cNvSpPr>
            <a:spLocks noGrp="1"/>
          </p:cNvSpPr>
          <p:nvPr>
            <p:ph type="sldNum" sz="quarter" idx="12"/>
          </p:nvPr>
        </p:nvSpPr>
        <p:spPr/>
        <p:txBody>
          <a:bodyPr/>
          <a:lstStyle/>
          <a:p>
            <a:pPr>
              <a:defRPr/>
            </a:pPr>
            <a:fld id="{3469EAC8-EFAD-49DA-A425-6225312A328A}" type="slidenum">
              <a:rPr lang="he-IL" altLang="en-US" smtClean="0"/>
              <a:pPr>
                <a:defRPr/>
              </a:pPr>
              <a:t>3</a:t>
            </a:fld>
            <a:r>
              <a:rPr lang="en-US" altLang="en-US" dirty="0"/>
              <a:t> /  72</a:t>
            </a:r>
          </a:p>
        </p:txBody>
      </p:sp>
    </p:spTree>
    <p:extLst>
      <p:ext uri="{BB962C8B-B14F-4D97-AF65-F5344CB8AC3E}">
        <p14:creationId xmlns:p14="http://schemas.microsoft.com/office/powerpoint/2010/main" val="3950791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36F61-47B4-C4C9-E408-846E63603B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6434B-3BD2-F689-3199-4E54528343BF}"/>
              </a:ext>
            </a:extLst>
          </p:cNvPr>
          <p:cNvSpPr>
            <a:spLocks noGrp="1"/>
          </p:cNvSpPr>
          <p:nvPr>
            <p:ph type="title"/>
          </p:nvPr>
        </p:nvSpPr>
        <p:spPr/>
        <p:txBody>
          <a:bodyPr/>
          <a:lstStyle/>
          <a:p>
            <a:r>
              <a:rPr lang="en-US"/>
              <a:t>Interpreting the Savage-Dickey</a:t>
            </a:r>
            <a:endParaRPr lang="en-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54AC96-132E-762E-846D-D07FFD084F86}"/>
                  </a:ext>
                </a:extLst>
              </p:cNvPr>
              <p:cNvSpPr>
                <a:spLocks noGrp="1"/>
              </p:cNvSpPr>
              <p:nvPr>
                <p:ph idx="1"/>
              </p:nvPr>
            </p:nvSpPr>
            <p:spPr>
              <a:xfrm>
                <a:off x="838200" y="1495702"/>
                <a:ext cx="10515600" cy="1188231"/>
              </a:xfrm>
            </p:spPr>
            <p:txBody>
              <a:bodyPr>
                <a:normAutofit fontScale="85000" lnSpcReduction="20000"/>
              </a:bodyPr>
              <a:lstStyle/>
              <a:p>
                <a:r>
                  <a:rPr lang="en-US"/>
                  <a:t>Rule of thumb</a:t>
                </a:r>
              </a:p>
              <a:p>
                <a:r>
                  <a:rPr lang="en-US"/>
                  <a:t>Don’t take too seriously</a:t>
                </a:r>
              </a:p>
              <a:p>
                <a:r>
                  <a:rPr lang="en-US"/>
                  <a:t>Use </a:t>
                </a:r>
                <a14:m>
                  <m:oMath xmlns:m="http://schemas.openxmlformats.org/officeDocument/2006/math">
                    <m:sSub>
                      <m:sSubPr>
                        <m:ctrlPr>
                          <a:rPr lang="en-US" i="1" smtClean="0">
                            <a:latin typeface="Cambria Math" panose="02040503050406030204" pitchFamily="18" charset="0"/>
                          </a:rPr>
                        </m:ctrlPr>
                      </m:sSubPr>
                      <m:e>
                        <m:r>
                          <m:rPr>
                            <m:nor/>
                          </m:rPr>
                          <a:rPr lang="en-US" b="0" i="0" smtClean="0">
                            <a:latin typeface="Cambria Math" panose="02040503050406030204" pitchFamily="18" charset="0"/>
                          </a:rPr>
                          <m:t>BF</m:t>
                        </m:r>
                      </m:e>
                      <m:sub>
                        <m:r>
                          <a:rPr lang="en-US" b="0" i="1" smtClean="0">
                            <a:latin typeface="Cambria Math" panose="02040503050406030204" pitchFamily="18" charset="0"/>
                          </a:rPr>
                          <m:t>10</m:t>
                        </m:r>
                      </m:sub>
                    </m:sSub>
                  </m:oMath>
                </a14:m>
                <a:r>
                  <a:rPr lang="en-US"/>
                  <a:t> to prove the coin IS fair</a:t>
                </a:r>
                <a:endParaRPr lang="en-IL"/>
              </a:p>
            </p:txBody>
          </p:sp>
        </mc:Choice>
        <mc:Fallback xmlns="">
          <p:sp>
            <p:nvSpPr>
              <p:cNvPr id="3" name="Content Placeholder 2">
                <a:extLst>
                  <a:ext uri="{FF2B5EF4-FFF2-40B4-BE49-F238E27FC236}">
                    <a16:creationId xmlns:a16="http://schemas.microsoft.com/office/drawing/2014/main" id="{2E54AC96-132E-762E-846D-D07FFD084F86}"/>
                  </a:ext>
                </a:extLst>
              </p:cNvPr>
              <p:cNvSpPr>
                <a:spLocks noGrp="1" noRot="1" noChangeAspect="1" noMove="1" noResize="1" noEditPoints="1" noAdjustHandles="1" noChangeArrowheads="1" noChangeShapeType="1" noTextEdit="1"/>
              </p:cNvSpPr>
              <p:nvPr>
                <p:ph idx="1"/>
              </p:nvPr>
            </p:nvSpPr>
            <p:spPr>
              <a:xfrm>
                <a:off x="838200" y="1495702"/>
                <a:ext cx="10515600" cy="1188231"/>
              </a:xfrm>
              <a:blipFill>
                <a:blip r:embed="rId2"/>
                <a:stretch>
                  <a:fillRect l="-812" t="-11795" b="-6667"/>
                </a:stretch>
              </a:blipFill>
            </p:spPr>
            <p:txBody>
              <a:bodyPr/>
              <a:lstStyle/>
              <a:p>
                <a:r>
                  <a:rPr lang="en-US">
                    <a:noFill/>
                  </a:rPr>
                  <a:t> </a:t>
                </a:r>
              </a:p>
            </p:txBody>
          </p:sp>
        </mc:Fallback>
      </mc:AlternateContent>
      <p:graphicFrame>
        <p:nvGraphicFramePr>
          <p:cNvPr id="7" name="Object 6">
            <a:extLst>
              <a:ext uri="{FF2B5EF4-FFF2-40B4-BE49-F238E27FC236}">
                <a16:creationId xmlns:a16="http://schemas.microsoft.com/office/drawing/2014/main" id="{6D1D72F0-49BD-0726-F2C4-797310874358}"/>
              </a:ext>
            </a:extLst>
          </p:cNvPr>
          <p:cNvGraphicFramePr>
            <a:graphicFrameLocks noChangeAspect="1"/>
          </p:cNvGraphicFramePr>
          <p:nvPr/>
        </p:nvGraphicFramePr>
        <p:xfrm>
          <a:off x="1219201" y="3204771"/>
          <a:ext cx="1898732" cy="816896"/>
        </p:xfrm>
        <a:graphic>
          <a:graphicData uri="http://schemas.openxmlformats.org/presentationml/2006/ole">
            <mc:AlternateContent xmlns:mc="http://schemas.openxmlformats.org/markup-compatibility/2006">
              <mc:Choice xmlns:v="urn:schemas-microsoft-com:vml" Requires="v">
                <p:oleObj name="Equation" r:id="rId3" imgW="1091880" imgH="469800" progId="Equation.DSMT4">
                  <p:embed/>
                </p:oleObj>
              </mc:Choice>
              <mc:Fallback>
                <p:oleObj name="Equation" r:id="rId3" imgW="1091880" imgH="469800" progId="Equation.DSMT4">
                  <p:embed/>
                  <p:pic>
                    <p:nvPicPr>
                      <p:cNvPr id="7" name="Object 6">
                        <a:extLst>
                          <a:ext uri="{FF2B5EF4-FFF2-40B4-BE49-F238E27FC236}">
                            <a16:creationId xmlns:a16="http://schemas.microsoft.com/office/drawing/2014/main" id="{6D1D72F0-49BD-0726-F2C4-797310874358}"/>
                          </a:ext>
                        </a:extLst>
                      </p:cNvPr>
                      <p:cNvPicPr/>
                      <p:nvPr/>
                    </p:nvPicPr>
                    <p:blipFill>
                      <a:blip r:embed="rId4"/>
                      <a:stretch>
                        <a:fillRect/>
                      </a:stretch>
                    </p:blipFill>
                    <p:spPr>
                      <a:xfrm>
                        <a:off x="1219201" y="3204771"/>
                        <a:ext cx="1898732" cy="81689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AAEA6B74-75E9-1EC2-1176-C5D36D931245}"/>
                  </a:ext>
                </a:extLst>
              </p:cNvPr>
              <p:cNvGraphicFramePr>
                <a:graphicFrameLocks noGrp="1"/>
              </p:cNvGraphicFramePr>
              <p:nvPr/>
            </p:nvGraphicFramePr>
            <p:xfrm>
              <a:off x="5156200" y="3009900"/>
              <a:ext cx="3618000" cy="185420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4235226041"/>
                        </a:ext>
                      </a:extLst>
                    </a:gridCol>
                    <a:gridCol w="2394000">
                      <a:extLst>
                        <a:ext uri="{9D8B030D-6E8A-4147-A177-3AD203B41FA5}">
                          <a16:colId xmlns:a16="http://schemas.microsoft.com/office/drawing/2014/main" val="25839903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m:rPr>
                                        <m:nor/>
                                      </m:rPr>
                                      <a:rPr lang="en-US" b="1" i="0" smtClean="0">
                                        <a:latin typeface="Cambria Math" panose="02040503050406030204" pitchFamily="18" charset="0"/>
                                      </a:rPr>
                                      <m:t>BF</m:t>
                                    </m:r>
                                  </m:e>
                                  <m:sub>
                                    <m:r>
                                      <a:rPr lang="en-US" b="1" i="1" smtClean="0">
                                        <a:latin typeface="Cambria Math" panose="02040503050406030204" pitchFamily="18" charset="0"/>
                                      </a:rPr>
                                      <m:t>𝟎𝟏</m:t>
                                    </m:r>
                                  </m:sub>
                                </m:sSub>
                              </m:oMath>
                            </m:oMathPara>
                          </a14:m>
                          <a:endParaRPr lang="en-IL"/>
                        </a:p>
                      </a:txBody>
                      <a:tcPr/>
                    </a:tc>
                    <a:tc>
                      <a:txBody>
                        <a:bodyPr/>
                        <a:lstStyle/>
                        <a:p>
                          <a:r>
                            <a:rPr lang="en-US"/>
                            <a:t>Interpretation</a:t>
                          </a:r>
                          <a:endParaRPr lang="en-IL"/>
                        </a:p>
                      </a:txBody>
                      <a:tcPr/>
                    </a:tc>
                    <a:extLst>
                      <a:ext uri="{0D108BD9-81ED-4DB2-BD59-A6C34878D82A}">
                        <a16:rowId xmlns:a16="http://schemas.microsoft.com/office/drawing/2014/main" val="2603801173"/>
                      </a:ext>
                    </a:extLst>
                  </a:tr>
                  <a:tr h="370840">
                    <a:tc>
                      <a:txBody>
                        <a:bodyPr/>
                        <a:lstStyle/>
                        <a:p>
                          <a:r>
                            <a:rPr lang="en-US"/>
                            <a:t>&lt; 3.2</a:t>
                          </a:r>
                          <a:endParaRPr lang="en-IL"/>
                        </a:p>
                      </a:txBody>
                      <a:tcPr/>
                    </a:tc>
                    <a:tc>
                      <a:txBody>
                        <a:bodyPr/>
                        <a:lstStyle/>
                        <a:p>
                          <a:r>
                            <a:rPr lang="en-US"/>
                            <a:t>Not worth mentioning</a:t>
                          </a:r>
                          <a:endParaRPr lang="en-IL"/>
                        </a:p>
                      </a:txBody>
                      <a:tcPr/>
                    </a:tc>
                    <a:extLst>
                      <a:ext uri="{0D108BD9-81ED-4DB2-BD59-A6C34878D82A}">
                        <a16:rowId xmlns:a16="http://schemas.microsoft.com/office/drawing/2014/main" val="881905451"/>
                      </a:ext>
                    </a:extLst>
                  </a:tr>
                  <a:tr h="370840">
                    <a:tc>
                      <a:txBody>
                        <a:bodyPr/>
                        <a:lstStyle/>
                        <a:p>
                          <a:r>
                            <a:rPr lang="en-US"/>
                            <a:t>3.2 to 10</a:t>
                          </a:r>
                          <a:endParaRPr lang="en-IL"/>
                        </a:p>
                      </a:txBody>
                      <a:tcPr/>
                    </a:tc>
                    <a:tc>
                      <a:txBody>
                        <a:bodyPr/>
                        <a:lstStyle/>
                        <a:p>
                          <a:r>
                            <a:rPr lang="en-US"/>
                            <a:t>Substantial</a:t>
                          </a:r>
                          <a:endParaRPr lang="en-IL"/>
                        </a:p>
                      </a:txBody>
                      <a:tcPr/>
                    </a:tc>
                    <a:extLst>
                      <a:ext uri="{0D108BD9-81ED-4DB2-BD59-A6C34878D82A}">
                        <a16:rowId xmlns:a16="http://schemas.microsoft.com/office/drawing/2014/main" val="3419029037"/>
                      </a:ext>
                    </a:extLst>
                  </a:tr>
                  <a:tr h="370840">
                    <a:tc>
                      <a:txBody>
                        <a:bodyPr/>
                        <a:lstStyle/>
                        <a:p>
                          <a:r>
                            <a:rPr lang="en-US"/>
                            <a:t>10 to 100</a:t>
                          </a:r>
                          <a:endParaRPr lang="en-IL"/>
                        </a:p>
                      </a:txBody>
                      <a:tcPr/>
                    </a:tc>
                    <a:tc>
                      <a:txBody>
                        <a:bodyPr/>
                        <a:lstStyle/>
                        <a:p>
                          <a:r>
                            <a:rPr lang="en-US"/>
                            <a:t>Strong</a:t>
                          </a:r>
                          <a:endParaRPr lang="en-IL"/>
                        </a:p>
                      </a:txBody>
                      <a:tcPr/>
                    </a:tc>
                    <a:extLst>
                      <a:ext uri="{0D108BD9-81ED-4DB2-BD59-A6C34878D82A}">
                        <a16:rowId xmlns:a16="http://schemas.microsoft.com/office/drawing/2014/main" val="2941653898"/>
                      </a:ext>
                    </a:extLst>
                  </a:tr>
                  <a:tr h="370840">
                    <a:tc>
                      <a:txBody>
                        <a:bodyPr/>
                        <a:lstStyle/>
                        <a:p>
                          <a:pPr marL="0" indent="0">
                            <a:buFont typeface="Wingdings" panose="05000000000000000000" pitchFamily="2" charset="2"/>
                            <a:buNone/>
                          </a:pPr>
                          <a:r>
                            <a:rPr lang="en-US"/>
                            <a:t>&gt; 100</a:t>
                          </a:r>
                          <a:endParaRPr lang="en-IL"/>
                        </a:p>
                      </a:txBody>
                      <a:tcPr/>
                    </a:tc>
                    <a:tc>
                      <a:txBody>
                        <a:bodyPr/>
                        <a:lstStyle/>
                        <a:p>
                          <a:r>
                            <a:rPr lang="en-US"/>
                            <a:t>Decisive</a:t>
                          </a:r>
                          <a:endParaRPr lang="en-IL"/>
                        </a:p>
                      </a:txBody>
                      <a:tcPr/>
                    </a:tc>
                    <a:extLst>
                      <a:ext uri="{0D108BD9-81ED-4DB2-BD59-A6C34878D82A}">
                        <a16:rowId xmlns:a16="http://schemas.microsoft.com/office/drawing/2014/main" val="375219038"/>
                      </a:ext>
                    </a:extLst>
                  </a:tr>
                </a:tbl>
              </a:graphicData>
            </a:graphic>
          </p:graphicFrame>
        </mc:Choice>
        <mc:Fallback xmlns="">
          <p:graphicFrame>
            <p:nvGraphicFramePr>
              <p:cNvPr id="5" name="Table 4">
                <a:extLst>
                  <a:ext uri="{FF2B5EF4-FFF2-40B4-BE49-F238E27FC236}">
                    <a16:creationId xmlns:a16="http://schemas.microsoft.com/office/drawing/2014/main" id="{AAEA6B74-75E9-1EC2-1176-C5D36D931245}"/>
                  </a:ext>
                </a:extLst>
              </p:cNvPr>
              <p:cNvGraphicFramePr>
                <a:graphicFrameLocks noGrp="1"/>
              </p:cNvGraphicFramePr>
              <p:nvPr>
                <p:extLst>
                  <p:ext uri="{D42A27DB-BD31-4B8C-83A1-F6EECF244321}">
                    <p14:modId xmlns:p14="http://schemas.microsoft.com/office/powerpoint/2010/main" val="2796481908"/>
                  </p:ext>
                </p:extLst>
              </p:nvPr>
            </p:nvGraphicFramePr>
            <p:xfrm>
              <a:off x="5156200" y="3009900"/>
              <a:ext cx="3618000" cy="1854200"/>
            </p:xfrm>
            <a:graphic>
              <a:graphicData uri="http://schemas.openxmlformats.org/drawingml/2006/table">
                <a:tbl>
                  <a:tblPr firstRow="1" bandRow="1">
                    <a:tableStyleId>{5C22544A-7EE6-4342-B048-85BDC9FD1C3A}</a:tableStyleId>
                  </a:tblPr>
                  <a:tblGrid>
                    <a:gridCol w="1224000">
                      <a:extLst>
                        <a:ext uri="{9D8B030D-6E8A-4147-A177-3AD203B41FA5}">
                          <a16:colId xmlns:a16="http://schemas.microsoft.com/office/drawing/2014/main" val="4235226041"/>
                        </a:ext>
                      </a:extLst>
                    </a:gridCol>
                    <a:gridCol w="2394000">
                      <a:extLst>
                        <a:ext uri="{9D8B030D-6E8A-4147-A177-3AD203B41FA5}">
                          <a16:colId xmlns:a16="http://schemas.microsoft.com/office/drawing/2014/main" val="258399031"/>
                        </a:ext>
                      </a:extLst>
                    </a:gridCol>
                  </a:tblGrid>
                  <a:tr h="370840">
                    <a:tc>
                      <a:txBody>
                        <a:bodyPr/>
                        <a:lstStyle/>
                        <a:p>
                          <a:endParaRPr lang="en-US"/>
                        </a:p>
                      </a:txBody>
                      <a:tcPr>
                        <a:blipFill>
                          <a:blip r:embed="rId5"/>
                          <a:stretch>
                            <a:fillRect l="-498" t="-8197" r="-198010" b="-424590"/>
                          </a:stretch>
                        </a:blipFill>
                      </a:tcPr>
                    </a:tc>
                    <a:tc>
                      <a:txBody>
                        <a:bodyPr/>
                        <a:lstStyle/>
                        <a:p>
                          <a:r>
                            <a:rPr lang="en-US"/>
                            <a:t>Interpretation</a:t>
                          </a:r>
                          <a:endParaRPr lang="en-IL"/>
                        </a:p>
                      </a:txBody>
                      <a:tcPr/>
                    </a:tc>
                    <a:extLst>
                      <a:ext uri="{0D108BD9-81ED-4DB2-BD59-A6C34878D82A}">
                        <a16:rowId xmlns:a16="http://schemas.microsoft.com/office/drawing/2014/main" val="2603801173"/>
                      </a:ext>
                    </a:extLst>
                  </a:tr>
                  <a:tr h="370840">
                    <a:tc>
                      <a:txBody>
                        <a:bodyPr/>
                        <a:lstStyle/>
                        <a:p>
                          <a:r>
                            <a:rPr lang="en-US"/>
                            <a:t>&lt; 3.2</a:t>
                          </a:r>
                          <a:endParaRPr lang="en-IL"/>
                        </a:p>
                      </a:txBody>
                      <a:tcPr/>
                    </a:tc>
                    <a:tc>
                      <a:txBody>
                        <a:bodyPr/>
                        <a:lstStyle/>
                        <a:p>
                          <a:r>
                            <a:rPr lang="en-US"/>
                            <a:t>Not worth mentioning</a:t>
                          </a:r>
                          <a:endParaRPr lang="en-IL"/>
                        </a:p>
                      </a:txBody>
                      <a:tcPr/>
                    </a:tc>
                    <a:extLst>
                      <a:ext uri="{0D108BD9-81ED-4DB2-BD59-A6C34878D82A}">
                        <a16:rowId xmlns:a16="http://schemas.microsoft.com/office/drawing/2014/main" val="881905451"/>
                      </a:ext>
                    </a:extLst>
                  </a:tr>
                  <a:tr h="370840">
                    <a:tc>
                      <a:txBody>
                        <a:bodyPr/>
                        <a:lstStyle/>
                        <a:p>
                          <a:r>
                            <a:rPr lang="en-US"/>
                            <a:t>3.2 to 10</a:t>
                          </a:r>
                          <a:endParaRPr lang="en-IL"/>
                        </a:p>
                      </a:txBody>
                      <a:tcPr/>
                    </a:tc>
                    <a:tc>
                      <a:txBody>
                        <a:bodyPr/>
                        <a:lstStyle/>
                        <a:p>
                          <a:r>
                            <a:rPr lang="en-US"/>
                            <a:t>Substantial</a:t>
                          </a:r>
                          <a:endParaRPr lang="en-IL"/>
                        </a:p>
                      </a:txBody>
                      <a:tcPr/>
                    </a:tc>
                    <a:extLst>
                      <a:ext uri="{0D108BD9-81ED-4DB2-BD59-A6C34878D82A}">
                        <a16:rowId xmlns:a16="http://schemas.microsoft.com/office/drawing/2014/main" val="3419029037"/>
                      </a:ext>
                    </a:extLst>
                  </a:tr>
                  <a:tr h="370840">
                    <a:tc>
                      <a:txBody>
                        <a:bodyPr/>
                        <a:lstStyle/>
                        <a:p>
                          <a:r>
                            <a:rPr lang="en-US"/>
                            <a:t>10 to 100</a:t>
                          </a:r>
                          <a:endParaRPr lang="en-IL"/>
                        </a:p>
                      </a:txBody>
                      <a:tcPr/>
                    </a:tc>
                    <a:tc>
                      <a:txBody>
                        <a:bodyPr/>
                        <a:lstStyle/>
                        <a:p>
                          <a:r>
                            <a:rPr lang="en-US"/>
                            <a:t>Strong</a:t>
                          </a:r>
                          <a:endParaRPr lang="en-IL"/>
                        </a:p>
                      </a:txBody>
                      <a:tcPr/>
                    </a:tc>
                    <a:extLst>
                      <a:ext uri="{0D108BD9-81ED-4DB2-BD59-A6C34878D82A}">
                        <a16:rowId xmlns:a16="http://schemas.microsoft.com/office/drawing/2014/main" val="2941653898"/>
                      </a:ext>
                    </a:extLst>
                  </a:tr>
                  <a:tr h="370840">
                    <a:tc>
                      <a:txBody>
                        <a:bodyPr/>
                        <a:lstStyle/>
                        <a:p>
                          <a:pPr marL="0" indent="0">
                            <a:buFont typeface="Wingdings" panose="05000000000000000000" pitchFamily="2" charset="2"/>
                            <a:buNone/>
                          </a:pPr>
                          <a:r>
                            <a:rPr lang="en-US"/>
                            <a:t>&gt; 100</a:t>
                          </a:r>
                          <a:endParaRPr lang="en-IL"/>
                        </a:p>
                      </a:txBody>
                      <a:tcPr/>
                    </a:tc>
                    <a:tc>
                      <a:txBody>
                        <a:bodyPr/>
                        <a:lstStyle/>
                        <a:p>
                          <a:r>
                            <a:rPr lang="en-US"/>
                            <a:t>Decisive</a:t>
                          </a:r>
                          <a:endParaRPr lang="en-IL"/>
                        </a:p>
                      </a:txBody>
                      <a:tcPr/>
                    </a:tc>
                    <a:extLst>
                      <a:ext uri="{0D108BD9-81ED-4DB2-BD59-A6C34878D82A}">
                        <a16:rowId xmlns:a16="http://schemas.microsoft.com/office/drawing/2014/main" val="375219038"/>
                      </a:ext>
                    </a:extLst>
                  </a:tr>
                </a:tbl>
              </a:graphicData>
            </a:graphic>
          </p:graphicFrame>
        </mc:Fallback>
      </mc:AlternateContent>
    </p:spTree>
    <p:extLst>
      <p:ext uri="{BB962C8B-B14F-4D97-AF65-F5344CB8AC3E}">
        <p14:creationId xmlns:p14="http://schemas.microsoft.com/office/powerpoint/2010/main" val="38425892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01289-9D0C-7C17-33DE-CFEB74AA6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A06494-3612-56B3-8FCD-D93447A645B8}"/>
              </a:ext>
            </a:extLst>
          </p:cNvPr>
          <p:cNvSpPr>
            <a:spLocks noGrp="1"/>
          </p:cNvSpPr>
          <p:nvPr>
            <p:ph type="title"/>
          </p:nvPr>
        </p:nvSpPr>
        <p:spPr/>
        <p:txBody>
          <a:bodyPr/>
          <a:lstStyle/>
          <a:p>
            <a:r>
              <a:rPr lang="en-US" dirty="0" err="1"/>
              <a:t>Oppostion</a:t>
            </a:r>
            <a:r>
              <a:rPr lang="en-US" dirty="0"/>
              <a:t> to the Bayes factor</a:t>
            </a:r>
          </a:p>
        </p:txBody>
      </p:sp>
      <p:sp>
        <p:nvSpPr>
          <p:cNvPr id="3" name="Content Placeholder 2">
            <a:extLst>
              <a:ext uri="{FF2B5EF4-FFF2-40B4-BE49-F238E27FC236}">
                <a16:creationId xmlns:a16="http://schemas.microsoft.com/office/drawing/2014/main" id="{3D86675D-6E83-F528-65CE-B54CBC7A25F3}"/>
              </a:ext>
            </a:extLst>
          </p:cNvPr>
          <p:cNvSpPr>
            <a:spLocks noGrp="1"/>
          </p:cNvSpPr>
          <p:nvPr>
            <p:ph idx="1"/>
          </p:nvPr>
        </p:nvSpPr>
        <p:spPr/>
        <p:txBody>
          <a:bodyPr/>
          <a:lstStyle/>
          <a:p>
            <a:r>
              <a:rPr lang="en-US" dirty="0"/>
              <a:t>Bayes factors are sometimes used to make these model comparisons, but we find them generally to be irrelevant because they compute the relative probabilities of the models </a:t>
            </a:r>
            <a:r>
              <a:rPr lang="en-US" b="1" dirty="0"/>
              <a:t>conditional on one of them being true</a:t>
            </a:r>
            <a:r>
              <a:rPr lang="en-US" dirty="0"/>
              <a:t>.</a:t>
            </a:r>
          </a:p>
          <a:p>
            <a:r>
              <a:rPr lang="en-US" dirty="0"/>
              <a:t>We prefer approaches that measure the distance of the data to each of the approximate models.</a:t>
            </a:r>
          </a:p>
        </p:txBody>
      </p:sp>
    </p:spTree>
    <p:extLst>
      <p:ext uri="{BB962C8B-B14F-4D97-AF65-F5344CB8AC3E}">
        <p14:creationId xmlns:p14="http://schemas.microsoft.com/office/powerpoint/2010/main" val="1245024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8105-A9E8-6EF0-C3C5-E1DB5E86054B}"/>
              </a:ext>
            </a:extLst>
          </p:cNvPr>
          <p:cNvSpPr>
            <a:spLocks noGrp="1"/>
          </p:cNvSpPr>
          <p:nvPr>
            <p:ph type="title"/>
          </p:nvPr>
        </p:nvSpPr>
        <p:spPr/>
        <p:txBody>
          <a:bodyPr/>
          <a:lstStyle/>
          <a:p>
            <a:r>
              <a:rPr lang="en-US" dirty="0"/>
              <a:t>Points about Bayes factors</a:t>
            </a:r>
            <a:endParaRPr lang="en-IL" dirty="0"/>
          </a:p>
        </p:txBody>
      </p:sp>
      <p:sp>
        <p:nvSpPr>
          <p:cNvPr id="3" name="Content Placeholder 2">
            <a:extLst>
              <a:ext uri="{FF2B5EF4-FFF2-40B4-BE49-F238E27FC236}">
                <a16:creationId xmlns:a16="http://schemas.microsoft.com/office/drawing/2014/main" id="{24BADF73-7F5F-25F5-AF79-C95596B49AE9}"/>
              </a:ext>
            </a:extLst>
          </p:cNvPr>
          <p:cNvSpPr>
            <a:spLocks noGrp="1"/>
          </p:cNvSpPr>
          <p:nvPr>
            <p:ph idx="1"/>
          </p:nvPr>
        </p:nvSpPr>
        <p:spPr/>
        <p:txBody>
          <a:bodyPr/>
          <a:lstStyle/>
          <a:p>
            <a:r>
              <a:rPr lang="en-US" dirty="0"/>
              <a:t>Actually getting these models to run is hard</a:t>
            </a:r>
          </a:p>
          <a:p>
            <a:r>
              <a:rPr lang="en-US" dirty="0"/>
              <a:t>More data -&gt; larger Bayes factor</a:t>
            </a:r>
          </a:p>
          <a:p>
            <a:pPr lvl="1"/>
            <a:r>
              <a:rPr lang="en-US" dirty="0"/>
              <a:t>With enough data one model is always better</a:t>
            </a:r>
          </a:p>
          <a:p>
            <a:r>
              <a:rPr lang="en-US" dirty="0"/>
              <a:t>Bayes factor only meaningful if one model is the true model</a:t>
            </a:r>
          </a:p>
          <a:p>
            <a:pPr lvl="1"/>
            <a:r>
              <a:rPr lang="en-US" dirty="0"/>
              <a:t>Which is never true</a:t>
            </a:r>
            <a:endParaRPr lang="en-IL" dirty="0"/>
          </a:p>
        </p:txBody>
      </p:sp>
    </p:spTree>
    <p:extLst>
      <p:ext uri="{BB962C8B-B14F-4D97-AF65-F5344CB8AC3E}">
        <p14:creationId xmlns:p14="http://schemas.microsoft.com/office/powerpoint/2010/main" val="18577283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CC610-60E8-0A51-0DC9-4904996CB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D5C5A-A007-C3C6-DD3B-4ADC04319180}"/>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CA9B06E0-8B2B-AEBD-239C-07A216F66012}"/>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58E2FDE6-EDEE-BA7F-C79B-66CD0C16D3A4}"/>
              </a:ext>
            </a:extLst>
          </p:cNvPr>
          <p:cNvSpPr>
            <a:spLocks noGrp="1"/>
          </p:cNvSpPr>
          <p:nvPr>
            <p:ph type="sldNum" sz="quarter" idx="12"/>
          </p:nvPr>
        </p:nvSpPr>
        <p:spPr/>
        <p:txBody>
          <a:bodyPr/>
          <a:lstStyle/>
          <a:p>
            <a:fld id="{E0DC7AD3-7C2E-418B-8082-788996B615FB}" type="slidenum">
              <a:rPr lang="en-GB" smtClean="0"/>
              <a:t>33</a:t>
            </a:fld>
            <a:endParaRPr lang="en-GB"/>
          </a:p>
        </p:txBody>
      </p:sp>
      <p:sp>
        <p:nvSpPr>
          <p:cNvPr id="5" name="Rectangle 4">
            <a:extLst>
              <a:ext uri="{FF2B5EF4-FFF2-40B4-BE49-F238E27FC236}">
                <a16:creationId xmlns:a16="http://schemas.microsoft.com/office/drawing/2014/main" id="{2798AF4C-F0B7-2721-969D-D09CE563CBCA}"/>
              </a:ext>
            </a:extLst>
          </p:cNvPr>
          <p:cNvSpPr/>
          <p:nvPr/>
        </p:nvSpPr>
        <p:spPr>
          <a:xfrm>
            <a:off x="707571" y="3191072"/>
            <a:ext cx="9383486" cy="125347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6" name="TextBox 5">
            <a:extLst>
              <a:ext uri="{FF2B5EF4-FFF2-40B4-BE49-F238E27FC236}">
                <a16:creationId xmlns:a16="http://schemas.microsoft.com/office/drawing/2014/main" id="{24E930CB-839E-5376-1B48-46AEE3B23B07}"/>
              </a:ext>
            </a:extLst>
          </p:cNvPr>
          <p:cNvSpPr txBox="1"/>
          <p:nvPr/>
        </p:nvSpPr>
        <p:spPr>
          <a:xfrm>
            <a:off x="10091057" y="3135086"/>
            <a:ext cx="1890389" cy="461665"/>
          </a:xfrm>
          <a:prstGeom prst="rect">
            <a:avLst/>
          </a:prstGeom>
          <a:noFill/>
          <a:ln w="38100">
            <a:solidFill>
              <a:srgbClr val="FF0000"/>
            </a:solidFill>
          </a:ln>
        </p:spPr>
        <p:txBody>
          <a:bodyPr wrap="none" rtlCol="1">
            <a:spAutoFit/>
          </a:bodyPr>
          <a:lstStyle/>
          <a:p>
            <a:r>
              <a:rPr lang="en-US" sz="2400" dirty="0"/>
              <a:t>Rope and HDI</a:t>
            </a:r>
            <a:endParaRPr lang="he-IL" sz="2400" dirty="0"/>
          </a:p>
        </p:txBody>
      </p:sp>
      <p:sp>
        <p:nvSpPr>
          <p:cNvPr id="7" name="TextBox 6">
            <a:extLst>
              <a:ext uri="{FF2B5EF4-FFF2-40B4-BE49-F238E27FC236}">
                <a16:creationId xmlns:a16="http://schemas.microsoft.com/office/drawing/2014/main" id="{BE6BBDC4-22F2-47F4-AF05-39C2BF1FA0FE}"/>
              </a:ext>
            </a:extLst>
          </p:cNvPr>
          <p:cNvSpPr txBox="1"/>
          <p:nvPr/>
        </p:nvSpPr>
        <p:spPr>
          <a:xfrm>
            <a:off x="10091057" y="3596751"/>
            <a:ext cx="1890389" cy="461665"/>
          </a:xfrm>
          <a:prstGeom prst="rect">
            <a:avLst/>
          </a:prstGeom>
          <a:noFill/>
          <a:ln w="38100">
            <a:solidFill>
              <a:srgbClr val="FF0000"/>
            </a:solidFill>
          </a:ln>
        </p:spPr>
        <p:txBody>
          <a:bodyPr wrap="square" rtlCol="1">
            <a:spAutoFit/>
          </a:bodyPr>
          <a:lstStyle/>
          <a:p>
            <a:r>
              <a:rPr lang="en-US" sz="2400" dirty="0"/>
              <a:t>Baye’s Factor</a:t>
            </a:r>
            <a:endParaRPr lang="he-IL" sz="2400" dirty="0"/>
          </a:p>
        </p:txBody>
      </p:sp>
      <p:sp>
        <p:nvSpPr>
          <p:cNvPr id="8" name="Rectangle 7">
            <a:extLst>
              <a:ext uri="{FF2B5EF4-FFF2-40B4-BE49-F238E27FC236}">
                <a16:creationId xmlns:a16="http://schemas.microsoft.com/office/drawing/2014/main" id="{FEEF75D7-65CD-CDA5-F3E2-211449FDC9A6}"/>
              </a:ext>
            </a:extLst>
          </p:cNvPr>
          <p:cNvSpPr/>
          <p:nvPr/>
        </p:nvSpPr>
        <p:spPr>
          <a:xfrm>
            <a:off x="707571" y="1825625"/>
            <a:ext cx="9383486" cy="132556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TextBox 8">
            <a:extLst>
              <a:ext uri="{FF2B5EF4-FFF2-40B4-BE49-F238E27FC236}">
                <a16:creationId xmlns:a16="http://schemas.microsoft.com/office/drawing/2014/main" id="{4B7C7DF4-DC3B-5DF3-5491-AE2B93D84373}"/>
              </a:ext>
            </a:extLst>
          </p:cNvPr>
          <p:cNvSpPr txBox="1"/>
          <p:nvPr/>
        </p:nvSpPr>
        <p:spPr>
          <a:xfrm>
            <a:off x="10091057" y="1825625"/>
            <a:ext cx="1890389" cy="461665"/>
          </a:xfrm>
          <a:prstGeom prst="rect">
            <a:avLst/>
          </a:prstGeom>
          <a:noFill/>
          <a:ln w="38100">
            <a:solidFill>
              <a:srgbClr val="00B0F0"/>
            </a:solidFill>
          </a:ln>
        </p:spPr>
        <p:txBody>
          <a:bodyPr wrap="square" rtlCol="1">
            <a:spAutoFit/>
          </a:bodyPr>
          <a:lstStyle/>
          <a:p>
            <a:r>
              <a:rPr lang="en-US" sz="2400" dirty="0"/>
              <a:t>Baye’s Factor</a:t>
            </a:r>
            <a:endParaRPr lang="he-IL" sz="2400" dirty="0"/>
          </a:p>
        </p:txBody>
      </p:sp>
    </p:spTree>
    <p:extLst>
      <p:ext uri="{BB962C8B-B14F-4D97-AF65-F5344CB8AC3E}">
        <p14:creationId xmlns:p14="http://schemas.microsoft.com/office/powerpoint/2010/main" val="1691975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E5536-C573-32DA-F2DB-D304510B1D5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224720-1C30-B8B5-1D0C-4B8DFC8BB761}"/>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BC93923E-5880-9190-1D4C-98C633D5A938}"/>
              </a:ext>
            </a:extLst>
          </p:cNvPr>
          <p:cNvSpPr>
            <a:spLocks noGrp="1"/>
          </p:cNvSpPr>
          <p:nvPr>
            <p:ph type="body" idx="1"/>
          </p:nvPr>
        </p:nvSpPr>
        <p:spPr/>
        <p:txBody>
          <a:bodyPr>
            <a:normAutofit/>
          </a:bodyPr>
          <a:lstStyle/>
          <a:p>
            <a:pPr algn="ctr"/>
            <a:r>
              <a:rPr lang="en-US" sz="7200" dirty="0"/>
              <a:t>8F The True Model</a:t>
            </a:r>
            <a:endParaRPr lang="en-IL" sz="7200" dirty="0"/>
          </a:p>
        </p:txBody>
      </p:sp>
      <p:sp>
        <p:nvSpPr>
          <p:cNvPr id="5" name="Slide Number Placeholder 4">
            <a:extLst>
              <a:ext uri="{FF2B5EF4-FFF2-40B4-BE49-F238E27FC236}">
                <a16:creationId xmlns:a16="http://schemas.microsoft.com/office/drawing/2014/main" id="{BEB12404-2B82-F49E-2EA6-BDE56FCEBA76}"/>
              </a:ext>
            </a:extLst>
          </p:cNvPr>
          <p:cNvSpPr>
            <a:spLocks noGrp="1"/>
          </p:cNvSpPr>
          <p:nvPr>
            <p:ph type="sldNum" sz="quarter" idx="12"/>
          </p:nvPr>
        </p:nvSpPr>
        <p:spPr/>
        <p:txBody>
          <a:bodyPr/>
          <a:lstStyle/>
          <a:p>
            <a:pPr>
              <a:defRPr/>
            </a:pPr>
            <a:fld id="{3469EAC8-EFAD-49DA-A425-6225312A328A}" type="slidenum">
              <a:rPr lang="he-IL" altLang="en-US" smtClean="0"/>
              <a:pPr>
                <a:defRPr/>
              </a:pPr>
              <a:t>34</a:t>
            </a:fld>
            <a:r>
              <a:rPr lang="en-US" altLang="en-US"/>
              <a:t> /  72</a:t>
            </a:r>
          </a:p>
        </p:txBody>
      </p:sp>
    </p:spTree>
    <p:extLst>
      <p:ext uri="{BB962C8B-B14F-4D97-AF65-F5344CB8AC3E}">
        <p14:creationId xmlns:p14="http://schemas.microsoft.com/office/powerpoint/2010/main" val="5980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3CFC9E7-8404-04BA-ACB3-C60CC4820AC4}"/>
              </a:ext>
            </a:extLst>
          </p:cNvPr>
          <p:cNvPicPr>
            <a:picLocks noChangeAspect="1"/>
          </p:cNvPicPr>
          <p:nvPr/>
        </p:nvPicPr>
        <p:blipFill>
          <a:blip r:embed="rId2"/>
          <a:stretch>
            <a:fillRect/>
          </a:stretch>
        </p:blipFill>
        <p:spPr>
          <a:xfrm>
            <a:off x="8063707" y="2212258"/>
            <a:ext cx="3840700" cy="4009214"/>
          </a:xfrm>
          <a:prstGeom prst="rect">
            <a:avLst/>
          </a:prstGeom>
        </p:spPr>
      </p:pic>
      <p:sp>
        <p:nvSpPr>
          <p:cNvPr id="5" name="Title 4">
            <a:extLst>
              <a:ext uri="{FF2B5EF4-FFF2-40B4-BE49-F238E27FC236}">
                <a16:creationId xmlns:a16="http://schemas.microsoft.com/office/drawing/2014/main" id="{9BAC410B-78C5-1B47-D0FC-F21DFA280893}"/>
              </a:ext>
            </a:extLst>
          </p:cNvPr>
          <p:cNvSpPr>
            <a:spLocks noGrp="1"/>
          </p:cNvSpPr>
          <p:nvPr>
            <p:ph type="title"/>
          </p:nvPr>
        </p:nvSpPr>
        <p:spPr/>
        <p:txBody>
          <a:bodyPr/>
          <a:lstStyle/>
          <a:p>
            <a:r>
              <a:rPr lang="en-US" dirty="0"/>
              <a:t>We don’t have the true model</a:t>
            </a:r>
            <a:endParaRPr lang="en-IL" dirty="0"/>
          </a:p>
        </p:txBody>
      </p:sp>
      <p:sp>
        <p:nvSpPr>
          <p:cNvPr id="6" name="Content Placeholder 5">
            <a:extLst>
              <a:ext uri="{FF2B5EF4-FFF2-40B4-BE49-F238E27FC236}">
                <a16:creationId xmlns:a16="http://schemas.microsoft.com/office/drawing/2014/main" id="{CF5BBA75-AF4F-2BAB-91FE-6F4837C0025B}"/>
              </a:ext>
            </a:extLst>
          </p:cNvPr>
          <p:cNvSpPr>
            <a:spLocks noGrp="1"/>
          </p:cNvSpPr>
          <p:nvPr>
            <p:ph idx="1"/>
          </p:nvPr>
        </p:nvSpPr>
        <p:spPr/>
        <p:txBody>
          <a:bodyPr/>
          <a:lstStyle/>
          <a:p>
            <a:r>
              <a:rPr lang="en-US" dirty="0"/>
              <a:t>Hypothesis testing assumes one mode might be true</a:t>
            </a:r>
          </a:p>
          <a:p>
            <a:pPr lvl="1"/>
            <a:r>
              <a:rPr lang="en-US" dirty="0"/>
              <a:t>Either the null model is true or an alternative</a:t>
            </a:r>
          </a:p>
          <a:p>
            <a:r>
              <a:rPr lang="en-US" dirty="0"/>
              <a:t>But we know that all models are false</a:t>
            </a:r>
          </a:p>
          <a:p>
            <a:pPr lvl="1"/>
            <a:r>
              <a:rPr lang="en-US" dirty="0"/>
              <a:t>Maybe the best model is the one closest to the truth</a:t>
            </a:r>
          </a:p>
          <a:p>
            <a:pPr lvl="1"/>
            <a:endParaRPr lang="en-IL" dirty="0"/>
          </a:p>
        </p:txBody>
      </p:sp>
      <p:sp>
        <p:nvSpPr>
          <p:cNvPr id="4" name="Slide Number Placeholder 3">
            <a:extLst>
              <a:ext uri="{FF2B5EF4-FFF2-40B4-BE49-F238E27FC236}">
                <a16:creationId xmlns:a16="http://schemas.microsoft.com/office/drawing/2014/main" id="{20F055A0-DD7A-72F2-A97C-6AABD47075A6}"/>
              </a:ext>
            </a:extLst>
          </p:cNvPr>
          <p:cNvSpPr>
            <a:spLocks noGrp="1"/>
          </p:cNvSpPr>
          <p:nvPr>
            <p:ph type="sldNum" sz="quarter" idx="12"/>
          </p:nvPr>
        </p:nvSpPr>
        <p:spPr/>
        <p:txBody>
          <a:bodyPr/>
          <a:lstStyle/>
          <a:p>
            <a:fld id="{E0DC7AD3-7C2E-418B-8082-788996B615FB}" type="slidenum">
              <a:rPr lang="en-GB" smtClean="0"/>
              <a:t>35</a:t>
            </a:fld>
            <a:endParaRPr lang="en-GB"/>
          </a:p>
        </p:txBody>
      </p:sp>
    </p:spTree>
    <p:extLst>
      <p:ext uri="{BB962C8B-B14F-4D97-AF65-F5344CB8AC3E}">
        <p14:creationId xmlns:p14="http://schemas.microsoft.com/office/powerpoint/2010/main" val="1078211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5B94-FAAE-A585-3265-594B28E035A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3BA90AE-E66F-25A3-4E69-80908652B9AE}"/>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063707" y="2238010"/>
            <a:ext cx="3840700" cy="3957710"/>
          </a:xfrm>
          <a:prstGeom prst="rect">
            <a:avLst/>
          </a:prstGeom>
        </p:spPr>
      </p:pic>
      <p:sp>
        <p:nvSpPr>
          <p:cNvPr id="5" name="Title 4">
            <a:extLst>
              <a:ext uri="{FF2B5EF4-FFF2-40B4-BE49-F238E27FC236}">
                <a16:creationId xmlns:a16="http://schemas.microsoft.com/office/drawing/2014/main" id="{D433C819-BB46-3313-E741-292D223B80ED}"/>
              </a:ext>
            </a:extLst>
          </p:cNvPr>
          <p:cNvSpPr>
            <a:spLocks noGrp="1"/>
          </p:cNvSpPr>
          <p:nvPr>
            <p:ph type="title"/>
          </p:nvPr>
        </p:nvSpPr>
        <p:spPr/>
        <p:txBody>
          <a:bodyPr/>
          <a:lstStyle/>
          <a:p>
            <a:r>
              <a:rPr lang="en-US" dirty="0"/>
              <a:t>A distance measure might help</a:t>
            </a:r>
            <a:endParaRPr lang="en-IL" dirty="0"/>
          </a:p>
        </p:txBody>
      </p:sp>
      <p:sp>
        <p:nvSpPr>
          <p:cNvPr id="6" name="Content Placeholder 5">
            <a:extLst>
              <a:ext uri="{FF2B5EF4-FFF2-40B4-BE49-F238E27FC236}">
                <a16:creationId xmlns:a16="http://schemas.microsoft.com/office/drawing/2014/main" id="{C5EF3D27-885E-56F3-E016-863A8FC07E33}"/>
              </a:ext>
            </a:extLst>
          </p:cNvPr>
          <p:cNvSpPr>
            <a:spLocks noGrp="1"/>
          </p:cNvSpPr>
          <p:nvPr>
            <p:ph idx="1"/>
          </p:nvPr>
        </p:nvSpPr>
        <p:spPr>
          <a:xfrm>
            <a:off x="838200" y="1825625"/>
            <a:ext cx="7568381" cy="4351338"/>
          </a:xfrm>
        </p:spPr>
        <p:txBody>
          <a:bodyPr/>
          <a:lstStyle/>
          <a:p>
            <a:r>
              <a:rPr lang="en-US" dirty="0"/>
              <a:t>A distance measure might</a:t>
            </a:r>
          </a:p>
          <a:p>
            <a:pPr lvl="1"/>
            <a:r>
              <a:rPr lang="en-US" dirty="0"/>
              <a:t>Give the distance from the true model</a:t>
            </a:r>
          </a:p>
          <a:p>
            <a:pPr lvl="1"/>
            <a:r>
              <a:rPr lang="en-US" dirty="0"/>
              <a:t>Allow comparison between models</a:t>
            </a:r>
          </a:p>
          <a:p>
            <a:r>
              <a:rPr lang="en-US" dirty="0"/>
              <a:t>Can we measure distance from the true model?</a:t>
            </a:r>
          </a:p>
          <a:p>
            <a:pPr lvl="1"/>
            <a:r>
              <a:rPr lang="en-US" dirty="0"/>
              <a:t>By using new data</a:t>
            </a:r>
          </a:p>
          <a:p>
            <a:pPr lvl="2"/>
            <a:r>
              <a:rPr lang="en-US" dirty="0"/>
              <a:t>New data comes from the true model</a:t>
            </a:r>
          </a:p>
          <a:p>
            <a:pPr lvl="1"/>
            <a:endParaRPr lang="en-US" dirty="0"/>
          </a:p>
          <a:p>
            <a:pPr lvl="1"/>
            <a:endParaRPr lang="en-IL" dirty="0"/>
          </a:p>
        </p:txBody>
      </p:sp>
      <p:sp>
        <p:nvSpPr>
          <p:cNvPr id="4" name="Slide Number Placeholder 3">
            <a:extLst>
              <a:ext uri="{FF2B5EF4-FFF2-40B4-BE49-F238E27FC236}">
                <a16:creationId xmlns:a16="http://schemas.microsoft.com/office/drawing/2014/main" id="{72C18D60-BC86-F73F-5428-A44AD3EB2D85}"/>
              </a:ext>
            </a:extLst>
          </p:cNvPr>
          <p:cNvSpPr>
            <a:spLocks noGrp="1"/>
          </p:cNvSpPr>
          <p:nvPr>
            <p:ph type="sldNum" sz="quarter" idx="12"/>
          </p:nvPr>
        </p:nvSpPr>
        <p:spPr/>
        <p:txBody>
          <a:bodyPr/>
          <a:lstStyle/>
          <a:p>
            <a:fld id="{E0DC7AD3-7C2E-418B-8082-788996B615FB}" type="slidenum">
              <a:rPr lang="en-GB" smtClean="0"/>
              <a:t>36</a:t>
            </a:fld>
            <a:endParaRPr lang="en-GB"/>
          </a:p>
        </p:txBody>
      </p:sp>
      <p:pic>
        <p:nvPicPr>
          <p:cNvPr id="2" name="Picture 1">
            <a:extLst>
              <a:ext uri="{FF2B5EF4-FFF2-40B4-BE49-F238E27FC236}">
                <a16:creationId xmlns:a16="http://schemas.microsoft.com/office/drawing/2014/main" id="{CAB007CC-9DFE-0747-B29B-A0923216544B}"/>
              </a:ext>
            </a:extLst>
          </p:cNvPr>
          <p:cNvPicPr>
            <a:picLocks noChangeAspect="1"/>
          </p:cNvPicPr>
          <p:nvPr/>
        </p:nvPicPr>
        <p:blipFill>
          <a:blip r:embed="rId3"/>
          <a:stretch>
            <a:fillRect/>
          </a:stretch>
        </p:blipFill>
        <p:spPr>
          <a:xfrm>
            <a:off x="8114561" y="2238009"/>
            <a:ext cx="3780013" cy="3938953"/>
          </a:xfrm>
          <a:prstGeom prst="rect">
            <a:avLst/>
          </a:prstGeom>
        </p:spPr>
      </p:pic>
    </p:spTree>
    <p:extLst>
      <p:ext uri="{BB962C8B-B14F-4D97-AF65-F5344CB8AC3E}">
        <p14:creationId xmlns:p14="http://schemas.microsoft.com/office/powerpoint/2010/main" val="159138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529C6-E0CF-76BD-A08A-3B149FA8C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60F49-71F4-6223-B3FF-D13C6DF01269}"/>
              </a:ext>
            </a:extLst>
          </p:cNvPr>
          <p:cNvSpPr>
            <a:spLocks noGrp="1"/>
          </p:cNvSpPr>
          <p:nvPr>
            <p:ph type="title"/>
          </p:nvPr>
        </p:nvSpPr>
        <p:spPr/>
        <p:txBody>
          <a:bodyPr/>
          <a:lstStyle/>
          <a:p>
            <a:r>
              <a:rPr lang="en-US" dirty="0"/>
              <a:t>A measure of distance between models</a:t>
            </a:r>
            <a:endParaRPr lang="en-IL" dirty="0"/>
          </a:p>
        </p:txBody>
      </p:sp>
      <p:sp>
        <p:nvSpPr>
          <p:cNvPr id="3" name="Content Placeholder 2">
            <a:extLst>
              <a:ext uri="{FF2B5EF4-FFF2-40B4-BE49-F238E27FC236}">
                <a16:creationId xmlns:a16="http://schemas.microsoft.com/office/drawing/2014/main" id="{4A7F3D1F-FD37-B3E4-E8B0-554BEFB947D7}"/>
              </a:ext>
            </a:extLst>
          </p:cNvPr>
          <p:cNvSpPr>
            <a:spLocks noGrp="1"/>
          </p:cNvSpPr>
          <p:nvPr>
            <p:ph idx="1"/>
          </p:nvPr>
        </p:nvSpPr>
        <p:spPr>
          <a:xfrm>
            <a:off x="838200" y="1797986"/>
            <a:ext cx="10515600" cy="1227602"/>
          </a:xfrm>
        </p:spPr>
        <p:txBody>
          <a:bodyPr>
            <a:normAutofit lnSpcReduction="10000"/>
          </a:bodyPr>
          <a:lstStyle/>
          <a:p>
            <a:r>
              <a:rPr lang="en-US" dirty="0"/>
              <a:t>The </a:t>
            </a:r>
            <a:r>
              <a:rPr lang="en-US" dirty="0" err="1"/>
              <a:t>Kullback-Leibler</a:t>
            </a:r>
            <a:r>
              <a:rPr lang="en-US" dirty="0"/>
              <a:t> divergence</a:t>
            </a:r>
          </a:p>
          <a:p>
            <a:pPr lvl="1"/>
            <a:r>
              <a:rPr lang="en-US" dirty="0"/>
              <a:t>The added “entropy” from using the wrong distribution</a:t>
            </a:r>
          </a:p>
          <a:p>
            <a:pPr lvl="1"/>
            <a:r>
              <a:rPr lang="en-US" dirty="0"/>
              <a:t>The cross entropy minus the entropy</a:t>
            </a:r>
            <a:endParaRPr lang="en-IL" dirty="0"/>
          </a:p>
        </p:txBody>
      </p:sp>
      <p:graphicFrame>
        <p:nvGraphicFramePr>
          <p:cNvPr id="6" name="Object 5">
            <a:extLst>
              <a:ext uri="{FF2B5EF4-FFF2-40B4-BE49-F238E27FC236}">
                <a16:creationId xmlns:a16="http://schemas.microsoft.com/office/drawing/2014/main" id="{0E10AA34-31DE-03A9-4467-BDEE7F759265}"/>
              </a:ext>
            </a:extLst>
          </p:cNvPr>
          <p:cNvGraphicFramePr>
            <a:graphicFrameLocks noChangeAspect="1"/>
          </p:cNvGraphicFramePr>
          <p:nvPr/>
        </p:nvGraphicFramePr>
        <p:xfrm>
          <a:off x="838199" y="3250267"/>
          <a:ext cx="7037153" cy="1019174"/>
        </p:xfrm>
        <a:graphic>
          <a:graphicData uri="http://schemas.openxmlformats.org/presentationml/2006/ole">
            <mc:AlternateContent xmlns:mc="http://schemas.openxmlformats.org/markup-compatibility/2006">
              <mc:Choice xmlns:v="urn:schemas-microsoft-com:vml" Requires="v">
                <p:oleObj name="Equation" r:id="rId2" imgW="3682800" imgH="533160" progId="Equation.DSMT4">
                  <p:embed/>
                </p:oleObj>
              </mc:Choice>
              <mc:Fallback>
                <p:oleObj name="Equation" r:id="rId2" imgW="3682800" imgH="533160" progId="Equation.DSMT4">
                  <p:embed/>
                  <p:pic>
                    <p:nvPicPr>
                      <p:cNvPr id="6" name="Object 5">
                        <a:extLst>
                          <a:ext uri="{FF2B5EF4-FFF2-40B4-BE49-F238E27FC236}">
                            <a16:creationId xmlns:a16="http://schemas.microsoft.com/office/drawing/2014/main" id="{0E10AA34-31DE-03A9-4467-BDEE7F759265}"/>
                          </a:ext>
                        </a:extLst>
                      </p:cNvPr>
                      <p:cNvPicPr/>
                      <p:nvPr/>
                    </p:nvPicPr>
                    <p:blipFill>
                      <a:blip r:embed="rId3"/>
                      <a:stretch>
                        <a:fillRect/>
                      </a:stretch>
                    </p:blipFill>
                    <p:spPr>
                      <a:xfrm>
                        <a:off x="838199" y="3250267"/>
                        <a:ext cx="7037153" cy="101917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22C3735-DACC-0645-6410-1D5FC8E40849}"/>
              </a:ext>
            </a:extLst>
          </p:cNvPr>
          <p:cNvGraphicFramePr>
            <a:graphicFrameLocks noChangeAspect="1"/>
          </p:cNvGraphicFramePr>
          <p:nvPr/>
        </p:nvGraphicFramePr>
        <p:xfrm>
          <a:off x="7875352" y="3429000"/>
          <a:ext cx="3300784" cy="709846"/>
        </p:xfrm>
        <a:graphic>
          <a:graphicData uri="http://schemas.openxmlformats.org/presentationml/2006/ole">
            <mc:AlternateContent xmlns:mc="http://schemas.openxmlformats.org/markup-compatibility/2006">
              <mc:Choice xmlns:v="urn:schemas-microsoft-com:vml" Requires="v">
                <p:oleObj name="Equation" r:id="rId4" imgW="1180800" imgH="253800" progId="Equation.DSMT4">
                  <p:embed/>
                </p:oleObj>
              </mc:Choice>
              <mc:Fallback>
                <p:oleObj name="Equation" r:id="rId4" imgW="1180800" imgH="253800" progId="Equation.DSMT4">
                  <p:embed/>
                  <p:pic>
                    <p:nvPicPr>
                      <p:cNvPr id="7" name="Object 6">
                        <a:extLst>
                          <a:ext uri="{FF2B5EF4-FFF2-40B4-BE49-F238E27FC236}">
                            <a16:creationId xmlns:a16="http://schemas.microsoft.com/office/drawing/2014/main" id="{C22C3735-DACC-0645-6410-1D5FC8E40849}"/>
                          </a:ext>
                        </a:extLst>
                      </p:cNvPr>
                      <p:cNvPicPr/>
                      <p:nvPr/>
                    </p:nvPicPr>
                    <p:blipFill>
                      <a:blip r:embed="rId5"/>
                      <a:stretch>
                        <a:fillRect/>
                      </a:stretch>
                    </p:blipFill>
                    <p:spPr>
                      <a:xfrm>
                        <a:off x="7875352" y="3429000"/>
                        <a:ext cx="3300784" cy="709846"/>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9CD80C88-C259-AC68-0341-F4BAE957B50C}"/>
              </a:ext>
            </a:extLst>
          </p:cNvPr>
          <p:cNvGraphicFramePr>
            <a:graphicFrameLocks noChangeAspect="1"/>
          </p:cNvGraphicFramePr>
          <p:nvPr>
            <p:extLst>
              <p:ext uri="{D42A27DB-BD31-4B8C-83A1-F6EECF244321}">
                <p14:modId xmlns:p14="http://schemas.microsoft.com/office/powerpoint/2010/main" val="1413668230"/>
              </p:ext>
            </p:extLst>
          </p:nvPr>
        </p:nvGraphicFramePr>
        <p:xfrm>
          <a:off x="2001838" y="5554663"/>
          <a:ext cx="6845300" cy="708025"/>
        </p:xfrm>
        <a:graphic>
          <a:graphicData uri="http://schemas.openxmlformats.org/presentationml/2006/ole">
            <mc:AlternateContent xmlns:mc="http://schemas.openxmlformats.org/markup-compatibility/2006">
              <mc:Choice xmlns:v="urn:schemas-microsoft-com:vml" Requires="v">
                <p:oleObj name="Equation" r:id="rId6" imgW="3809880" imgH="393480" progId="Equation.DSMT4">
                  <p:embed/>
                </p:oleObj>
              </mc:Choice>
              <mc:Fallback>
                <p:oleObj name="Equation" r:id="rId6" imgW="3809880" imgH="393480" progId="Equation.DSMT4">
                  <p:embed/>
                  <p:pic>
                    <p:nvPicPr>
                      <p:cNvPr id="0" name=""/>
                      <p:cNvPicPr/>
                      <p:nvPr/>
                    </p:nvPicPr>
                    <p:blipFill>
                      <a:blip r:embed="rId7"/>
                      <a:stretch>
                        <a:fillRect/>
                      </a:stretch>
                    </p:blipFill>
                    <p:spPr>
                      <a:xfrm>
                        <a:off x="2001838" y="5554663"/>
                        <a:ext cx="6845300" cy="7080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43D3CFB-44B2-C9A6-0263-518222A08878}"/>
              </a:ext>
            </a:extLst>
          </p:cNvPr>
          <p:cNvGraphicFramePr>
            <a:graphicFrameLocks noChangeAspect="1"/>
          </p:cNvGraphicFramePr>
          <p:nvPr>
            <p:extLst>
              <p:ext uri="{D42A27DB-BD31-4B8C-83A1-F6EECF244321}">
                <p14:modId xmlns:p14="http://schemas.microsoft.com/office/powerpoint/2010/main" val="2621842009"/>
              </p:ext>
            </p:extLst>
          </p:nvPr>
        </p:nvGraphicFramePr>
        <p:xfrm>
          <a:off x="2093019" y="4846078"/>
          <a:ext cx="6016318" cy="709148"/>
        </p:xfrm>
        <a:graphic>
          <a:graphicData uri="http://schemas.openxmlformats.org/presentationml/2006/ole">
            <mc:AlternateContent xmlns:mc="http://schemas.openxmlformats.org/markup-compatibility/2006">
              <mc:Choice xmlns:v="urn:schemas-microsoft-com:vml" Requires="v">
                <p:oleObj name="Equation" r:id="rId8" imgW="3340080" imgH="393480" progId="Equation.DSMT4">
                  <p:embed/>
                </p:oleObj>
              </mc:Choice>
              <mc:Fallback>
                <p:oleObj name="Equation" r:id="rId8" imgW="3340080" imgH="393480" progId="Equation.DSMT4">
                  <p:embed/>
                  <p:pic>
                    <p:nvPicPr>
                      <p:cNvPr id="0" name=""/>
                      <p:cNvPicPr/>
                      <p:nvPr/>
                    </p:nvPicPr>
                    <p:blipFill>
                      <a:blip r:embed="rId9"/>
                      <a:stretch>
                        <a:fillRect/>
                      </a:stretch>
                    </p:blipFill>
                    <p:spPr>
                      <a:xfrm>
                        <a:off x="2093019" y="4846078"/>
                        <a:ext cx="6016318" cy="709148"/>
                      </a:xfrm>
                      <a:prstGeom prst="rect">
                        <a:avLst/>
                      </a:prstGeom>
                    </p:spPr>
                  </p:pic>
                </p:oleObj>
              </mc:Fallback>
            </mc:AlternateContent>
          </a:graphicData>
        </a:graphic>
      </p:graphicFrame>
    </p:spTree>
    <p:extLst>
      <p:ext uri="{BB962C8B-B14F-4D97-AF65-F5344CB8AC3E}">
        <p14:creationId xmlns:p14="http://schemas.microsoft.com/office/powerpoint/2010/main" val="23847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4F76C-C8E2-B5F1-CB14-2BB919C62D9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A012F6A-799C-9221-D051-67DBA7B9DF68}"/>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F8FF87B7-FCC0-6235-FAA2-6B0CD7DE18FB}"/>
              </a:ext>
            </a:extLst>
          </p:cNvPr>
          <p:cNvSpPr>
            <a:spLocks noGrp="1"/>
          </p:cNvSpPr>
          <p:nvPr>
            <p:ph type="body" idx="1"/>
          </p:nvPr>
        </p:nvSpPr>
        <p:spPr/>
        <p:txBody>
          <a:bodyPr>
            <a:normAutofit/>
          </a:bodyPr>
          <a:lstStyle/>
          <a:p>
            <a:pPr algn="ctr"/>
            <a:r>
              <a:rPr lang="en-US" sz="7200" dirty="0"/>
              <a:t>8G Entropy and uncertainty</a:t>
            </a:r>
            <a:endParaRPr lang="en-IL" sz="7200" dirty="0"/>
          </a:p>
        </p:txBody>
      </p:sp>
      <p:sp>
        <p:nvSpPr>
          <p:cNvPr id="5" name="Slide Number Placeholder 4">
            <a:extLst>
              <a:ext uri="{FF2B5EF4-FFF2-40B4-BE49-F238E27FC236}">
                <a16:creationId xmlns:a16="http://schemas.microsoft.com/office/drawing/2014/main" id="{EB1865A5-DCBA-DE65-603B-1F218BFF069A}"/>
              </a:ext>
            </a:extLst>
          </p:cNvPr>
          <p:cNvSpPr>
            <a:spLocks noGrp="1"/>
          </p:cNvSpPr>
          <p:nvPr>
            <p:ph type="sldNum" sz="quarter" idx="12"/>
          </p:nvPr>
        </p:nvSpPr>
        <p:spPr/>
        <p:txBody>
          <a:bodyPr/>
          <a:lstStyle/>
          <a:p>
            <a:pPr>
              <a:defRPr/>
            </a:pPr>
            <a:fld id="{3469EAC8-EFAD-49DA-A425-6225312A328A}" type="slidenum">
              <a:rPr lang="he-IL" altLang="en-US" smtClean="0"/>
              <a:pPr>
                <a:defRPr/>
              </a:pPr>
              <a:t>38</a:t>
            </a:fld>
            <a:r>
              <a:rPr lang="en-US" altLang="en-US"/>
              <a:t> /  72</a:t>
            </a:r>
          </a:p>
        </p:txBody>
      </p:sp>
    </p:spTree>
    <p:extLst>
      <p:ext uri="{BB962C8B-B14F-4D97-AF65-F5344CB8AC3E}">
        <p14:creationId xmlns:p14="http://schemas.microsoft.com/office/powerpoint/2010/main" val="1805213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C07DC-3443-4EF4-49E8-370B19947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CA42D-2B63-C6BD-A7B2-501A445446F1}"/>
              </a:ext>
            </a:extLst>
          </p:cNvPr>
          <p:cNvSpPr>
            <a:spLocks noGrp="1"/>
          </p:cNvSpPr>
          <p:nvPr>
            <p:ph type="title"/>
          </p:nvPr>
        </p:nvSpPr>
        <p:spPr/>
        <p:txBody>
          <a:bodyPr/>
          <a:lstStyle/>
          <a:p>
            <a:r>
              <a:rPr lang="en-US" dirty="0"/>
              <a:t>What is entropy?`</a:t>
            </a:r>
            <a:endParaRPr lang="en-IL" dirty="0"/>
          </a:p>
        </p:txBody>
      </p:sp>
      <p:sp>
        <p:nvSpPr>
          <p:cNvPr id="3" name="Content Placeholder 2">
            <a:extLst>
              <a:ext uri="{FF2B5EF4-FFF2-40B4-BE49-F238E27FC236}">
                <a16:creationId xmlns:a16="http://schemas.microsoft.com/office/drawing/2014/main" id="{B498B281-DBAE-A73C-01E1-142986E3A04D}"/>
              </a:ext>
            </a:extLst>
          </p:cNvPr>
          <p:cNvSpPr>
            <a:spLocks noGrp="1"/>
          </p:cNvSpPr>
          <p:nvPr>
            <p:ph idx="1"/>
          </p:nvPr>
        </p:nvSpPr>
        <p:spPr>
          <a:xfrm>
            <a:off x="838200" y="2692400"/>
            <a:ext cx="10515600" cy="3187290"/>
          </a:xfrm>
        </p:spPr>
        <p:txBody>
          <a:bodyPr>
            <a:normAutofit/>
          </a:bodyPr>
          <a:lstStyle/>
          <a:p>
            <a:r>
              <a:rPr lang="en-US" dirty="0"/>
              <a:t>A measure of disorder</a:t>
            </a:r>
          </a:p>
          <a:p>
            <a:pPr lvl="1"/>
            <a:r>
              <a:rPr lang="en-US" dirty="0"/>
              <a:t>So: a measure of uncertainty</a:t>
            </a:r>
          </a:p>
          <a:p>
            <a:r>
              <a:rPr lang="en-US" dirty="0"/>
              <a:t>Two key applications of entropy:</a:t>
            </a:r>
          </a:p>
          <a:p>
            <a:pPr lvl="1"/>
            <a:r>
              <a:rPr lang="en-US" dirty="0"/>
              <a:t>The temperature of a system in physics</a:t>
            </a:r>
          </a:p>
          <a:p>
            <a:pPr lvl="2"/>
            <a:r>
              <a:rPr lang="en-US" dirty="0"/>
              <a:t>More disordered means more movement of the particles</a:t>
            </a:r>
          </a:p>
          <a:p>
            <a:pPr lvl="1"/>
            <a:r>
              <a:rPr lang="en-US" dirty="0"/>
              <a:t>Information in computer science</a:t>
            </a:r>
          </a:p>
          <a:p>
            <a:pPr lvl="2"/>
            <a:r>
              <a:rPr lang="en-US" dirty="0"/>
              <a:t>The number of bits needed to store information in  computer</a:t>
            </a:r>
          </a:p>
        </p:txBody>
      </p:sp>
      <p:graphicFrame>
        <p:nvGraphicFramePr>
          <p:cNvPr id="4" name="Object 3">
            <a:extLst>
              <a:ext uri="{FF2B5EF4-FFF2-40B4-BE49-F238E27FC236}">
                <a16:creationId xmlns:a16="http://schemas.microsoft.com/office/drawing/2014/main" id="{4E6A6D96-3DB5-7748-E484-FD3F98DFA6D2}"/>
              </a:ext>
            </a:extLst>
          </p:cNvPr>
          <p:cNvGraphicFramePr>
            <a:graphicFrameLocks noChangeAspect="1"/>
          </p:cNvGraphicFramePr>
          <p:nvPr/>
        </p:nvGraphicFramePr>
        <p:xfrm>
          <a:off x="2592390" y="1690688"/>
          <a:ext cx="5527675" cy="782638"/>
        </p:xfrm>
        <a:graphic>
          <a:graphicData uri="http://schemas.openxmlformats.org/presentationml/2006/ole">
            <mc:AlternateContent xmlns:mc="http://schemas.openxmlformats.org/markup-compatibility/2006">
              <mc:Choice xmlns:v="urn:schemas-microsoft-com:vml" Requires="v">
                <p:oleObj name="Equation" r:id="rId2" imgW="2781000" imgH="393480" progId="Equation.DSMT4">
                  <p:embed/>
                </p:oleObj>
              </mc:Choice>
              <mc:Fallback>
                <p:oleObj name="Equation" r:id="rId2" imgW="2781000" imgH="393480" progId="Equation.DSMT4">
                  <p:embed/>
                  <p:pic>
                    <p:nvPicPr>
                      <p:cNvPr id="4" name="Object 3">
                        <a:extLst>
                          <a:ext uri="{FF2B5EF4-FFF2-40B4-BE49-F238E27FC236}">
                            <a16:creationId xmlns:a16="http://schemas.microsoft.com/office/drawing/2014/main" id="{4E6A6D96-3DB5-7748-E484-FD3F98DFA6D2}"/>
                          </a:ext>
                        </a:extLst>
                      </p:cNvPr>
                      <p:cNvPicPr/>
                      <p:nvPr/>
                    </p:nvPicPr>
                    <p:blipFill>
                      <a:blip r:embed="rId3"/>
                      <a:stretch>
                        <a:fillRect/>
                      </a:stretch>
                    </p:blipFill>
                    <p:spPr>
                      <a:xfrm>
                        <a:off x="2592390" y="1690688"/>
                        <a:ext cx="5527675" cy="782638"/>
                      </a:xfrm>
                      <a:prstGeom prst="rect">
                        <a:avLst/>
                      </a:prstGeom>
                    </p:spPr>
                  </p:pic>
                </p:oleObj>
              </mc:Fallback>
            </mc:AlternateContent>
          </a:graphicData>
        </a:graphic>
      </p:graphicFrame>
    </p:spTree>
    <p:extLst>
      <p:ext uri="{BB962C8B-B14F-4D97-AF65-F5344CB8AC3E}">
        <p14:creationId xmlns:p14="http://schemas.microsoft.com/office/powerpoint/2010/main" val="2746158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833A-A9A2-99D0-40FD-4AFE6D91F890}"/>
              </a:ext>
            </a:extLst>
          </p:cNvPr>
          <p:cNvSpPr>
            <a:spLocks noGrp="1"/>
          </p:cNvSpPr>
          <p:nvPr>
            <p:ph type="title"/>
          </p:nvPr>
        </p:nvSpPr>
        <p:spPr>
          <a:xfrm>
            <a:off x="838200" y="365125"/>
            <a:ext cx="10515600" cy="707895"/>
          </a:xfrm>
        </p:spPr>
        <p:txBody>
          <a:bodyPr/>
          <a:lstStyle/>
          <a:p>
            <a:r>
              <a:rPr lang="en-US" dirty="0"/>
              <a:t>Occam’s razor</a:t>
            </a:r>
            <a:endParaRPr lang="en-IL" dirty="0"/>
          </a:p>
        </p:txBody>
      </p:sp>
      <p:sp>
        <p:nvSpPr>
          <p:cNvPr id="3" name="Content Placeholder 2">
            <a:extLst>
              <a:ext uri="{FF2B5EF4-FFF2-40B4-BE49-F238E27FC236}">
                <a16:creationId xmlns:a16="http://schemas.microsoft.com/office/drawing/2014/main" id="{58E9E594-3ABB-F879-1353-104420C3CADA}"/>
              </a:ext>
            </a:extLst>
          </p:cNvPr>
          <p:cNvSpPr>
            <a:spLocks noGrp="1"/>
          </p:cNvSpPr>
          <p:nvPr>
            <p:ph idx="1"/>
          </p:nvPr>
        </p:nvSpPr>
        <p:spPr>
          <a:xfrm>
            <a:off x="838200" y="1117730"/>
            <a:ext cx="10515600" cy="2642507"/>
          </a:xfrm>
        </p:spPr>
        <p:txBody>
          <a:bodyPr/>
          <a:lstStyle/>
          <a:p>
            <a:r>
              <a:rPr lang="en-US" dirty="0"/>
              <a:t>Given two explanations that both explain the phenomena</a:t>
            </a:r>
          </a:p>
          <a:p>
            <a:pPr lvl="1"/>
            <a:r>
              <a:rPr lang="en-US" dirty="0"/>
              <a:t>Prefer the simpler</a:t>
            </a:r>
          </a:p>
          <a:p>
            <a:r>
              <a:rPr lang="en-US" dirty="0"/>
              <a:t>William of Ockham 1287-1347</a:t>
            </a:r>
          </a:p>
          <a:p>
            <a:pPr lvl="1"/>
            <a:r>
              <a:rPr lang="en-US" dirty="0"/>
              <a:t>English Friar and Theologian</a:t>
            </a:r>
          </a:p>
          <a:p>
            <a:pPr lvl="1"/>
            <a:r>
              <a:rPr lang="en-US" dirty="0"/>
              <a:t>Used the principle effectively</a:t>
            </a:r>
          </a:p>
          <a:p>
            <a:pPr lvl="1"/>
            <a:r>
              <a:rPr lang="en-US" dirty="0"/>
              <a:t>Attributed to him by philosophers in 1600s</a:t>
            </a:r>
          </a:p>
          <a:p>
            <a:endParaRPr lang="en-IL" dirty="0"/>
          </a:p>
        </p:txBody>
      </p:sp>
      <p:sp>
        <p:nvSpPr>
          <p:cNvPr id="4" name="Slide Number Placeholder 3">
            <a:extLst>
              <a:ext uri="{FF2B5EF4-FFF2-40B4-BE49-F238E27FC236}">
                <a16:creationId xmlns:a16="http://schemas.microsoft.com/office/drawing/2014/main" id="{F4A45E16-C23F-1007-B386-5BE016144128}"/>
              </a:ext>
            </a:extLst>
          </p:cNvPr>
          <p:cNvSpPr>
            <a:spLocks noGrp="1"/>
          </p:cNvSpPr>
          <p:nvPr>
            <p:ph type="sldNum" sz="quarter" idx="12"/>
          </p:nvPr>
        </p:nvSpPr>
        <p:spPr/>
        <p:txBody>
          <a:bodyPr/>
          <a:lstStyle/>
          <a:p>
            <a:fld id="{E0DC7AD3-7C2E-418B-8082-788996B615FB}" type="slidenum">
              <a:rPr lang="en-GB" smtClean="0"/>
              <a:t>4</a:t>
            </a:fld>
            <a:endParaRPr lang="en-GB" dirty="0"/>
          </a:p>
        </p:txBody>
      </p:sp>
      <p:sp>
        <p:nvSpPr>
          <p:cNvPr id="5" name="Title 1">
            <a:extLst>
              <a:ext uri="{FF2B5EF4-FFF2-40B4-BE49-F238E27FC236}">
                <a16:creationId xmlns:a16="http://schemas.microsoft.com/office/drawing/2014/main" id="{0FB47CB3-E092-4F99-54DF-A3EC40986DA3}"/>
              </a:ext>
            </a:extLst>
          </p:cNvPr>
          <p:cNvSpPr txBox="1">
            <a:spLocks/>
          </p:cNvSpPr>
          <p:nvPr/>
        </p:nvSpPr>
        <p:spPr>
          <a:xfrm>
            <a:off x="838200" y="3956183"/>
            <a:ext cx="10515600" cy="7078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Chatton’s</a:t>
            </a:r>
            <a:r>
              <a:rPr lang="en-US" dirty="0"/>
              <a:t> anti-razor</a:t>
            </a:r>
            <a:endParaRPr lang="en-IL" dirty="0"/>
          </a:p>
        </p:txBody>
      </p:sp>
      <p:sp>
        <p:nvSpPr>
          <p:cNvPr id="6" name="Content Placeholder 2">
            <a:extLst>
              <a:ext uri="{FF2B5EF4-FFF2-40B4-BE49-F238E27FC236}">
                <a16:creationId xmlns:a16="http://schemas.microsoft.com/office/drawing/2014/main" id="{BD8BB9CF-94DF-A04A-FDF9-5E1A2888A24A}"/>
              </a:ext>
            </a:extLst>
          </p:cNvPr>
          <p:cNvSpPr txBox="1">
            <a:spLocks/>
          </p:cNvSpPr>
          <p:nvPr/>
        </p:nvSpPr>
        <p:spPr>
          <a:xfrm>
            <a:off x="838200" y="4708788"/>
            <a:ext cx="10515600" cy="1412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Contemporary disputant of William of Ockham</a:t>
            </a:r>
          </a:p>
          <a:p>
            <a:r>
              <a:rPr lang="en-US" dirty="0"/>
              <a:t>If three assumptions are not enough to explain the phenomena</a:t>
            </a:r>
          </a:p>
          <a:p>
            <a:pPr lvl="1"/>
            <a:r>
              <a:rPr lang="en-US" dirty="0"/>
              <a:t>A fourth will be necessary</a:t>
            </a:r>
          </a:p>
          <a:p>
            <a:endParaRPr lang="en-IL" dirty="0"/>
          </a:p>
        </p:txBody>
      </p:sp>
    </p:spTree>
    <p:extLst>
      <p:ext uri="{BB962C8B-B14F-4D97-AF65-F5344CB8AC3E}">
        <p14:creationId xmlns:p14="http://schemas.microsoft.com/office/powerpoint/2010/main" val="17503208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A789-AB54-0237-0CFB-B81222CB5CB3}"/>
              </a:ext>
            </a:extLst>
          </p:cNvPr>
          <p:cNvSpPr>
            <a:spLocks noGrp="1"/>
          </p:cNvSpPr>
          <p:nvPr>
            <p:ph type="title"/>
          </p:nvPr>
        </p:nvSpPr>
        <p:spPr/>
        <p:txBody>
          <a:bodyPr/>
          <a:lstStyle/>
          <a:p>
            <a:r>
              <a:rPr lang="en-US" dirty="0"/>
              <a:t>A brief history of entropy</a:t>
            </a:r>
            <a:endParaRPr lang="en-IL" dirty="0"/>
          </a:p>
        </p:txBody>
      </p:sp>
      <p:sp>
        <p:nvSpPr>
          <p:cNvPr id="3" name="Content Placeholder 2">
            <a:extLst>
              <a:ext uri="{FF2B5EF4-FFF2-40B4-BE49-F238E27FC236}">
                <a16:creationId xmlns:a16="http://schemas.microsoft.com/office/drawing/2014/main" id="{39317568-CDE8-E0DE-2891-C1E413C5BA47}"/>
              </a:ext>
            </a:extLst>
          </p:cNvPr>
          <p:cNvSpPr>
            <a:spLocks noGrp="1"/>
          </p:cNvSpPr>
          <p:nvPr>
            <p:ph idx="1"/>
          </p:nvPr>
        </p:nvSpPr>
        <p:spPr/>
        <p:txBody>
          <a:bodyPr>
            <a:normAutofit/>
          </a:bodyPr>
          <a:lstStyle/>
          <a:p>
            <a:r>
              <a:rPr lang="en-US" dirty="0"/>
              <a:t>Bernoulli 1738</a:t>
            </a:r>
          </a:p>
          <a:p>
            <a:pPr lvl="1"/>
            <a:r>
              <a:rPr lang="en-US" dirty="0"/>
              <a:t>Mathematical genius from a family of geniuses</a:t>
            </a:r>
          </a:p>
          <a:p>
            <a:pPr lvl="2"/>
            <a:r>
              <a:rPr lang="en-US" dirty="0"/>
              <a:t>Kicked out of the house by his dad</a:t>
            </a:r>
          </a:p>
          <a:p>
            <a:pPr lvl="2"/>
            <a:r>
              <a:rPr lang="en-US" dirty="0"/>
              <a:t>Because dad was jealous of a math prize Bernoulli won</a:t>
            </a:r>
          </a:p>
          <a:p>
            <a:pPr lvl="1"/>
            <a:r>
              <a:rPr lang="en-US" dirty="0"/>
              <a:t>Gas pressure is microscopic particles colliding with the container</a:t>
            </a:r>
          </a:p>
          <a:p>
            <a:pPr lvl="1"/>
            <a:r>
              <a:rPr lang="en-US" dirty="0"/>
              <a:t>Kinetic energy of particles determines temperature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459D04FC-42E1-093D-8DA5-C50F0FD4FADF}"/>
              </a:ext>
            </a:extLst>
          </p:cNvPr>
          <p:cNvSpPr>
            <a:spLocks noGrp="1"/>
          </p:cNvSpPr>
          <p:nvPr>
            <p:ph type="sldNum" sz="quarter" idx="12"/>
          </p:nvPr>
        </p:nvSpPr>
        <p:spPr/>
        <p:txBody>
          <a:bodyPr/>
          <a:lstStyle/>
          <a:p>
            <a:fld id="{E0DC7AD3-7C2E-418B-8082-788996B615FB}" type="slidenum">
              <a:rPr lang="en-GB" smtClean="0"/>
              <a:t>40</a:t>
            </a:fld>
            <a:endParaRPr lang="en-GB"/>
          </a:p>
        </p:txBody>
      </p:sp>
      <p:pic>
        <p:nvPicPr>
          <p:cNvPr id="1026" name="Picture 2" descr="Top 10 Interesting Facts About Daniel Bernoulli Disco - vrogue.co">
            <a:extLst>
              <a:ext uri="{FF2B5EF4-FFF2-40B4-BE49-F238E27FC236}">
                <a16:creationId xmlns:a16="http://schemas.microsoft.com/office/drawing/2014/main" id="{1B5DC256-63E2-1C98-FF8C-42AF1D8972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36626" y="3776919"/>
            <a:ext cx="2579431" cy="257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0285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E126E-9589-81FE-74B3-BE0741CEE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823CD8-33FB-AA7B-681B-6C64AD9DE4CE}"/>
              </a:ext>
            </a:extLst>
          </p:cNvPr>
          <p:cNvSpPr>
            <a:spLocks noGrp="1"/>
          </p:cNvSpPr>
          <p:nvPr>
            <p:ph type="title"/>
          </p:nvPr>
        </p:nvSpPr>
        <p:spPr/>
        <p:txBody>
          <a:bodyPr/>
          <a:lstStyle/>
          <a:p>
            <a:r>
              <a:rPr lang="en-US" dirty="0"/>
              <a:t>A brief history of entropy</a:t>
            </a:r>
            <a:endParaRPr lang="en-IL" dirty="0"/>
          </a:p>
        </p:txBody>
      </p:sp>
      <p:sp>
        <p:nvSpPr>
          <p:cNvPr id="3" name="Content Placeholder 2">
            <a:extLst>
              <a:ext uri="{FF2B5EF4-FFF2-40B4-BE49-F238E27FC236}">
                <a16:creationId xmlns:a16="http://schemas.microsoft.com/office/drawing/2014/main" id="{D4B43615-6B9D-A374-7146-2D4B1C9AE978}"/>
              </a:ext>
            </a:extLst>
          </p:cNvPr>
          <p:cNvSpPr>
            <a:spLocks noGrp="1"/>
          </p:cNvSpPr>
          <p:nvPr>
            <p:ph idx="1"/>
          </p:nvPr>
        </p:nvSpPr>
        <p:spPr/>
        <p:txBody>
          <a:bodyPr>
            <a:normAutofit/>
          </a:bodyPr>
          <a:lstStyle/>
          <a:p>
            <a:r>
              <a:rPr lang="en-US" dirty="0"/>
              <a:t>Bernoulli 1738</a:t>
            </a:r>
          </a:p>
          <a:p>
            <a:pPr lvl="1"/>
            <a:r>
              <a:rPr lang="en-US" dirty="0"/>
              <a:t>Gas pressure is microscopic particles colliding with the container</a:t>
            </a:r>
          </a:p>
          <a:p>
            <a:r>
              <a:rPr lang="en-US" dirty="0"/>
              <a:t>Laplace 1812</a:t>
            </a:r>
          </a:p>
          <a:p>
            <a:pPr lvl="1"/>
            <a:r>
              <a:rPr lang="en-US" dirty="0"/>
              <a:t>Napoleon’s minister of the interior</a:t>
            </a:r>
          </a:p>
          <a:p>
            <a:pPr lvl="1"/>
            <a:r>
              <a:rPr lang="en-US" dirty="0"/>
              <a:t>Used Bayesian inference before Bayes</a:t>
            </a:r>
          </a:p>
          <a:p>
            <a:pPr lvl="1"/>
            <a:r>
              <a:rPr lang="en-US" dirty="0"/>
              <a:t>Why does time have an arrow?</a:t>
            </a:r>
          </a:p>
          <a:p>
            <a:pPr lvl="1"/>
            <a:r>
              <a:rPr lang="en-US" dirty="0"/>
              <a:t>Why does temperature equalize and not diverge?</a:t>
            </a:r>
          </a:p>
          <a:p>
            <a:pPr lvl="1"/>
            <a:r>
              <a:rPr lang="en-US" dirty="0"/>
              <a:t>Why does gas spread out in a room?</a:t>
            </a:r>
          </a:p>
        </p:txBody>
      </p:sp>
      <p:sp>
        <p:nvSpPr>
          <p:cNvPr id="4" name="Slide Number Placeholder 3">
            <a:extLst>
              <a:ext uri="{FF2B5EF4-FFF2-40B4-BE49-F238E27FC236}">
                <a16:creationId xmlns:a16="http://schemas.microsoft.com/office/drawing/2014/main" id="{38652FFD-F426-71AA-840C-516EA5D42889}"/>
              </a:ext>
            </a:extLst>
          </p:cNvPr>
          <p:cNvSpPr>
            <a:spLocks noGrp="1"/>
          </p:cNvSpPr>
          <p:nvPr>
            <p:ph type="sldNum" sz="quarter" idx="12"/>
          </p:nvPr>
        </p:nvSpPr>
        <p:spPr/>
        <p:txBody>
          <a:bodyPr/>
          <a:lstStyle/>
          <a:p>
            <a:fld id="{E0DC7AD3-7C2E-418B-8082-788996B615FB}" type="slidenum">
              <a:rPr lang="en-GB" smtClean="0"/>
              <a:t>41</a:t>
            </a:fld>
            <a:endParaRPr lang="en-GB"/>
          </a:p>
        </p:txBody>
      </p:sp>
      <p:pic>
        <p:nvPicPr>
          <p:cNvPr id="2050" name="Picture 2" descr="Pierre-Simon Laplace (1749 - 1827) | Laplace, Astronomer, Mathematician">
            <a:extLst>
              <a:ext uri="{FF2B5EF4-FFF2-40B4-BE49-F238E27FC236}">
                <a16:creationId xmlns:a16="http://schemas.microsoft.com/office/drawing/2014/main" id="{BD25316F-4E5C-CEDD-5910-B305BAC22FF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721042" y="3067051"/>
            <a:ext cx="2777324" cy="310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383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73999-88DA-038A-31A6-C22636D0ABB6}"/>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6CD3EDBB-1B12-4BED-5BBA-271D74F27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6018" y="211932"/>
            <a:ext cx="2200275"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CAC185F-6996-FC9D-FFB7-5B05FEEA82FB}"/>
              </a:ext>
            </a:extLst>
          </p:cNvPr>
          <p:cNvSpPr>
            <a:spLocks noGrp="1"/>
          </p:cNvSpPr>
          <p:nvPr>
            <p:ph type="title"/>
          </p:nvPr>
        </p:nvSpPr>
        <p:spPr/>
        <p:txBody>
          <a:bodyPr/>
          <a:lstStyle/>
          <a:p>
            <a:r>
              <a:rPr lang="en-US" dirty="0"/>
              <a:t>A brief history of entropy</a:t>
            </a:r>
            <a:endParaRPr lang="en-IL" dirty="0"/>
          </a:p>
        </p:txBody>
      </p:sp>
      <p:sp>
        <p:nvSpPr>
          <p:cNvPr id="4" name="Slide Number Placeholder 3">
            <a:extLst>
              <a:ext uri="{FF2B5EF4-FFF2-40B4-BE49-F238E27FC236}">
                <a16:creationId xmlns:a16="http://schemas.microsoft.com/office/drawing/2014/main" id="{1723C70E-38EA-06C3-1467-FAE841277B07}"/>
              </a:ext>
            </a:extLst>
          </p:cNvPr>
          <p:cNvSpPr>
            <a:spLocks noGrp="1"/>
          </p:cNvSpPr>
          <p:nvPr>
            <p:ph type="sldNum" sz="quarter" idx="12"/>
          </p:nvPr>
        </p:nvSpPr>
        <p:spPr/>
        <p:txBody>
          <a:bodyPr/>
          <a:lstStyle/>
          <a:p>
            <a:fld id="{E0DC7AD3-7C2E-418B-8082-788996B615FB}" type="slidenum">
              <a:rPr lang="en-GB" smtClean="0"/>
              <a:t>42</a:t>
            </a:fld>
            <a:endParaRPr lang="en-GB"/>
          </a:p>
        </p:txBody>
      </p:sp>
      <p:sp>
        <p:nvSpPr>
          <p:cNvPr id="3" name="Content Placeholder 2">
            <a:extLst>
              <a:ext uri="{FF2B5EF4-FFF2-40B4-BE49-F238E27FC236}">
                <a16:creationId xmlns:a16="http://schemas.microsoft.com/office/drawing/2014/main" id="{CD800152-1CFB-986B-3428-2960A38276CE}"/>
              </a:ext>
            </a:extLst>
          </p:cNvPr>
          <p:cNvSpPr>
            <a:spLocks noGrp="1"/>
          </p:cNvSpPr>
          <p:nvPr>
            <p:ph idx="1"/>
          </p:nvPr>
        </p:nvSpPr>
        <p:spPr/>
        <p:txBody>
          <a:bodyPr>
            <a:normAutofit lnSpcReduction="10000"/>
          </a:bodyPr>
          <a:lstStyle/>
          <a:p>
            <a:r>
              <a:rPr lang="en-US" dirty="0"/>
              <a:t>Bernoulli 1738</a:t>
            </a:r>
          </a:p>
          <a:p>
            <a:pPr lvl="1"/>
            <a:r>
              <a:rPr lang="en-US" dirty="0"/>
              <a:t>Gas pressure is microscopic particles colliding with the container</a:t>
            </a:r>
          </a:p>
          <a:p>
            <a:r>
              <a:rPr lang="en-US" dirty="0"/>
              <a:t>Laplace 1812</a:t>
            </a:r>
          </a:p>
          <a:p>
            <a:pPr lvl="1"/>
            <a:r>
              <a:rPr lang="en-US" dirty="0"/>
              <a:t>Why does time have an arrow?</a:t>
            </a:r>
          </a:p>
          <a:p>
            <a:r>
              <a:rPr lang="en-US" dirty="0" err="1"/>
              <a:t>Classius</a:t>
            </a:r>
            <a:r>
              <a:rPr lang="en-US" dirty="0"/>
              <a:t> 1850</a:t>
            </a:r>
          </a:p>
          <a:p>
            <a:pPr lvl="1"/>
            <a:r>
              <a:rPr lang="en-US" dirty="0"/>
              <a:t>Invented entropy at a drinking party when someone complained about the beer getting warm</a:t>
            </a:r>
          </a:p>
          <a:p>
            <a:pPr lvl="1"/>
            <a:r>
              <a:rPr lang="en-US" dirty="0"/>
              <a:t>Temperature is not symmetric</a:t>
            </a:r>
          </a:p>
          <a:p>
            <a:pPr lvl="2"/>
            <a:r>
              <a:rPr lang="en-US" dirty="0"/>
              <a:t>Energy flows spontaneously from hotter body to colder one</a:t>
            </a:r>
          </a:p>
          <a:p>
            <a:pPr lvl="2"/>
            <a:r>
              <a:rPr lang="en-US" dirty="0"/>
              <a:t>Entropy is Greek for “the direction things go”</a:t>
            </a:r>
          </a:p>
          <a:p>
            <a:pPr lvl="2"/>
            <a:r>
              <a:rPr lang="en-US" dirty="0"/>
              <a:t>Energy becoming entropy can be used for work </a:t>
            </a:r>
          </a:p>
        </p:txBody>
      </p:sp>
    </p:spTree>
    <p:extLst>
      <p:ext uri="{BB962C8B-B14F-4D97-AF65-F5344CB8AC3E}">
        <p14:creationId xmlns:p14="http://schemas.microsoft.com/office/powerpoint/2010/main" val="1527796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7BA36-4E4A-C9DD-1205-C31E373BC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A8ED9B-D998-70A8-C517-01C7C94E0127}"/>
              </a:ext>
            </a:extLst>
          </p:cNvPr>
          <p:cNvSpPr>
            <a:spLocks noGrp="1"/>
          </p:cNvSpPr>
          <p:nvPr>
            <p:ph type="title"/>
          </p:nvPr>
        </p:nvSpPr>
        <p:spPr/>
        <p:txBody>
          <a:bodyPr/>
          <a:lstStyle/>
          <a:p>
            <a:r>
              <a:rPr lang="en-US" dirty="0"/>
              <a:t>A brief history of entropy</a:t>
            </a:r>
            <a:endParaRPr lang="en-IL" dirty="0"/>
          </a:p>
        </p:txBody>
      </p:sp>
      <p:sp>
        <p:nvSpPr>
          <p:cNvPr id="3" name="Content Placeholder 2">
            <a:extLst>
              <a:ext uri="{FF2B5EF4-FFF2-40B4-BE49-F238E27FC236}">
                <a16:creationId xmlns:a16="http://schemas.microsoft.com/office/drawing/2014/main" id="{AE0A112C-0E0D-0B0A-C115-1CF6505DF0BD}"/>
              </a:ext>
            </a:extLst>
          </p:cNvPr>
          <p:cNvSpPr>
            <a:spLocks noGrp="1"/>
          </p:cNvSpPr>
          <p:nvPr>
            <p:ph idx="1"/>
          </p:nvPr>
        </p:nvSpPr>
        <p:spPr/>
        <p:txBody>
          <a:bodyPr>
            <a:normAutofit fontScale="92500" lnSpcReduction="20000"/>
          </a:bodyPr>
          <a:lstStyle/>
          <a:p>
            <a:r>
              <a:rPr lang="en-US" dirty="0"/>
              <a:t>Bernoulli 1738</a:t>
            </a:r>
          </a:p>
          <a:p>
            <a:pPr lvl="1"/>
            <a:r>
              <a:rPr lang="en-US" dirty="0"/>
              <a:t>Gas pressure is microscopic particles colliding with the container</a:t>
            </a:r>
          </a:p>
          <a:p>
            <a:r>
              <a:rPr lang="en-US" dirty="0"/>
              <a:t>Laplace 1812</a:t>
            </a:r>
          </a:p>
          <a:p>
            <a:pPr lvl="1"/>
            <a:r>
              <a:rPr lang="en-US" dirty="0"/>
              <a:t>Why does time have an arrow?</a:t>
            </a:r>
          </a:p>
          <a:p>
            <a:r>
              <a:rPr lang="en-US" dirty="0" err="1"/>
              <a:t>Classius</a:t>
            </a:r>
            <a:r>
              <a:rPr lang="en-US" dirty="0"/>
              <a:t> 1850</a:t>
            </a:r>
          </a:p>
          <a:p>
            <a:pPr lvl="1"/>
            <a:r>
              <a:rPr lang="en-US" dirty="0"/>
              <a:t>Temperature is not symmetric</a:t>
            </a:r>
          </a:p>
          <a:p>
            <a:r>
              <a:rPr lang="en-US" dirty="0" err="1"/>
              <a:t>Boltzman</a:t>
            </a:r>
            <a:r>
              <a:rPr lang="en-US" dirty="0"/>
              <a:t> 1870</a:t>
            </a:r>
          </a:p>
          <a:p>
            <a:pPr lvl="1"/>
            <a:r>
              <a:rPr lang="en-US" dirty="0"/>
              <a:t>Specified that his equation should be engraved on his tombstone</a:t>
            </a:r>
          </a:p>
          <a:p>
            <a:pPr lvl="1"/>
            <a:r>
              <a:rPr lang="en-US" dirty="0"/>
              <a:t>Entropy measures the number of micro-states available to the particles</a:t>
            </a:r>
          </a:p>
          <a:p>
            <a:pPr lvl="1"/>
            <a:r>
              <a:rPr lang="en-US" dirty="0"/>
              <a:t>Particles arrange themselves at random into micro-states</a:t>
            </a:r>
          </a:p>
          <a:p>
            <a:pPr lvl="1"/>
            <a:r>
              <a:rPr lang="en-US" dirty="0"/>
              <a:t>Macro-states with more micro-states are more probably</a:t>
            </a:r>
          </a:p>
          <a:p>
            <a:pPr lvl="1"/>
            <a:r>
              <a:rPr lang="en-US" dirty="0"/>
              <a:t>Statistical mechanics:</a:t>
            </a:r>
          </a:p>
          <a:p>
            <a:pPr lvl="2"/>
            <a:r>
              <a:rPr lang="en-US" dirty="0"/>
              <a:t>Properties of matter derived from probability and counting</a:t>
            </a:r>
          </a:p>
        </p:txBody>
      </p:sp>
      <p:sp>
        <p:nvSpPr>
          <p:cNvPr id="4" name="Slide Number Placeholder 3">
            <a:extLst>
              <a:ext uri="{FF2B5EF4-FFF2-40B4-BE49-F238E27FC236}">
                <a16:creationId xmlns:a16="http://schemas.microsoft.com/office/drawing/2014/main" id="{1C5791DA-A7AD-61F8-F4E7-C54F19DA44FD}"/>
              </a:ext>
            </a:extLst>
          </p:cNvPr>
          <p:cNvSpPr>
            <a:spLocks noGrp="1"/>
          </p:cNvSpPr>
          <p:nvPr>
            <p:ph type="sldNum" sz="quarter" idx="12"/>
          </p:nvPr>
        </p:nvSpPr>
        <p:spPr/>
        <p:txBody>
          <a:bodyPr/>
          <a:lstStyle/>
          <a:p>
            <a:fld id="{E0DC7AD3-7C2E-418B-8082-788996B615FB}" type="slidenum">
              <a:rPr lang="en-GB" smtClean="0"/>
              <a:t>43</a:t>
            </a:fld>
            <a:endParaRPr lang="en-GB"/>
          </a:p>
        </p:txBody>
      </p:sp>
      <p:pic>
        <p:nvPicPr>
          <p:cNvPr id="4098" name="Picture 2" descr="Ludwig Boltzmann Biography - Childhood, Life Achievements &amp; Timeline">
            <a:extLst>
              <a:ext uri="{FF2B5EF4-FFF2-40B4-BE49-F238E27FC236}">
                <a16:creationId xmlns:a16="http://schemas.microsoft.com/office/drawing/2014/main" id="{26210E20-72B6-BD27-381F-82E5339AB82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9065343" y="290948"/>
            <a:ext cx="2871019" cy="36526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4">
            <a:extLst>
              <a:ext uri="{FF2B5EF4-FFF2-40B4-BE49-F238E27FC236}">
                <a16:creationId xmlns:a16="http://schemas.microsoft.com/office/drawing/2014/main" id="{350DB893-066F-9ACF-BE4A-316639EFFC35}"/>
              </a:ext>
            </a:extLst>
          </p:cNvPr>
          <p:cNvGraphicFramePr>
            <a:graphicFrameLocks noChangeAspect="1"/>
          </p:cNvGraphicFramePr>
          <p:nvPr>
            <p:extLst>
              <p:ext uri="{D42A27DB-BD31-4B8C-83A1-F6EECF244321}">
                <p14:modId xmlns:p14="http://schemas.microsoft.com/office/powerpoint/2010/main" val="950840064"/>
              </p:ext>
            </p:extLst>
          </p:nvPr>
        </p:nvGraphicFramePr>
        <p:xfrm>
          <a:off x="9451416" y="5239625"/>
          <a:ext cx="2484946" cy="722636"/>
        </p:xfrm>
        <a:graphic>
          <a:graphicData uri="http://schemas.openxmlformats.org/presentationml/2006/ole">
            <mc:AlternateContent xmlns:mc="http://schemas.openxmlformats.org/markup-compatibility/2006">
              <mc:Choice xmlns:v="urn:schemas-microsoft-com:vml" Requires="v">
                <p:oleObj name="Equation" r:id="rId3" imgW="698400" imgH="203040" progId="Equation.DSMT4">
                  <p:embed/>
                </p:oleObj>
              </mc:Choice>
              <mc:Fallback>
                <p:oleObj name="Equation" r:id="rId3" imgW="698400" imgH="203040" progId="Equation.DSMT4">
                  <p:embed/>
                  <p:pic>
                    <p:nvPicPr>
                      <p:cNvPr id="0" name=""/>
                      <p:cNvPicPr/>
                      <p:nvPr/>
                    </p:nvPicPr>
                    <p:blipFill>
                      <a:blip r:embed="rId4"/>
                      <a:stretch>
                        <a:fillRect/>
                      </a:stretch>
                    </p:blipFill>
                    <p:spPr>
                      <a:xfrm>
                        <a:off x="9451416" y="5239625"/>
                        <a:ext cx="2484946" cy="722636"/>
                      </a:xfrm>
                      <a:prstGeom prst="rect">
                        <a:avLst/>
                      </a:prstGeom>
                    </p:spPr>
                  </p:pic>
                </p:oleObj>
              </mc:Fallback>
            </mc:AlternateContent>
          </a:graphicData>
        </a:graphic>
      </p:graphicFrame>
    </p:spTree>
    <p:extLst>
      <p:ext uri="{BB962C8B-B14F-4D97-AF65-F5344CB8AC3E}">
        <p14:creationId xmlns:p14="http://schemas.microsoft.com/office/powerpoint/2010/main" val="471035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0FDE-904C-EB34-70D8-3218B1807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7538C-4FDB-3072-6679-2891D98CCC8D}"/>
              </a:ext>
            </a:extLst>
          </p:cNvPr>
          <p:cNvSpPr>
            <a:spLocks noGrp="1"/>
          </p:cNvSpPr>
          <p:nvPr>
            <p:ph type="title"/>
          </p:nvPr>
        </p:nvSpPr>
        <p:spPr/>
        <p:txBody>
          <a:bodyPr/>
          <a:lstStyle/>
          <a:p>
            <a:r>
              <a:rPr lang="en-US" dirty="0"/>
              <a:t>A brief history of entropy</a:t>
            </a:r>
            <a:endParaRPr lang="en-IL" dirty="0"/>
          </a:p>
        </p:txBody>
      </p:sp>
      <p:sp>
        <p:nvSpPr>
          <p:cNvPr id="3" name="Content Placeholder 2">
            <a:extLst>
              <a:ext uri="{FF2B5EF4-FFF2-40B4-BE49-F238E27FC236}">
                <a16:creationId xmlns:a16="http://schemas.microsoft.com/office/drawing/2014/main" id="{2688AFE3-FB56-82B3-5192-904B901A1304}"/>
              </a:ext>
            </a:extLst>
          </p:cNvPr>
          <p:cNvSpPr>
            <a:spLocks noGrp="1"/>
          </p:cNvSpPr>
          <p:nvPr>
            <p:ph idx="1"/>
          </p:nvPr>
        </p:nvSpPr>
        <p:spPr/>
        <p:txBody>
          <a:bodyPr>
            <a:normAutofit lnSpcReduction="10000"/>
          </a:bodyPr>
          <a:lstStyle/>
          <a:p>
            <a:r>
              <a:rPr lang="en-US" dirty="0"/>
              <a:t>Bernoulli 1738</a:t>
            </a:r>
          </a:p>
          <a:p>
            <a:pPr lvl="1"/>
            <a:r>
              <a:rPr lang="en-US" dirty="0"/>
              <a:t>Gas pressure is microscopic particles colliding with the container</a:t>
            </a:r>
          </a:p>
          <a:p>
            <a:r>
              <a:rPr lang="en-US" dirty="0"/>
              <a:t>Laplace 1812</a:t>
            </a:r>
          </a:p>
          <a:p>
            <a:pPr lvl="1"/>
            <a:r>
              <a:rPr lang="en-US" dirty="0"/>
              <a:t>Why does time have an arrow?</a:t>
            </a:r>
          </a:p>
          <a:p>
            <a:r>
              <a:rPr lang="en-US" dirty="0" err="1"/>
              <a:t>Classius</a:t>
            </a:r>
            <a:r>
              <a:rPr lang="en-US" dirty="0"/>
              <a:t> 1850</a:t>
            </a:r>
          </a:p>
          <a:p>
            <a:pPr lvl="1"/>
            <a:r>
              <a:rPr lang="en-US" dirty="0"/>
              <a:t>Temperature is not symmetric</a:t>
            </a:r>
          </a:p>
          <a:p>
            <a:r>
              <a:rPr lang="en-US" dirty="0" err="1"/>
              <a:t>Boltzman</a:t>
            </a:r>
            <a:r>
              <a:rPr lang="en-US" dirty="0"/>
              <a:t> 1870</a:t>
            </a:r>
          </a:p>
          <a:p>
            <a:pPr lvl="1"/>
            <a:r>
              <a:rPr lang="en-US" dirty="0"/>
              <a:t>Entropy measures the number of micro-states available to the particles</a:t>
            </a:r>
          </a:p>
          <a:p>
            <a:pPr lvl="1"/>
            <a:r>
              <a:rPr lang="en-US" dirty="0"/>
              <a:t>Macro-states with more micro-states are more probable</a:t>
            </a:r>
          </a:p>
          <a:p>
            <a:pPr lvl="1"/>
            <a:r>
              <a:rPr lang="en-US" dirty="0"/>
              <a:t>Statistical mechanics</a:t>
            </a:r>
          </a:p>
        </p:txBody>
      </p:sp>
      <p:sp>
        <p:nvSpPr>
          <p:cNvPr id="4" name="Slide Number Placeholder 3">
            <a:extLst>
              <a:ext uri="{FF2B5EF4-FFF2-40B4-BE49-F238E27FC236}">
                <a16:creationId xmlns:a16="http://schemas.microsoft.com/office/drawing/2014/main" id="{59DA505B-A34D-1110-CAA9-757124025984}"/>
              </a:ext>
            </a:extLst>
          </p:cNvPr>
          <p:cNvSpPr>
            <a:spLocks noGrp="1"/>
          </p:cNvSpPr>
          <p:nvPr>
            <p:ph type="sldNum" sz="quarter" idx="12"/>
          </p:nvPr>
        </p:nvSpPr>
        <p:spPr/>
        <p:txBody>
          <a:bodyPr/>
          <a:lstStyle/>
          <a:p>
            <a:fld id="{E0DC7AD3-7C2E-418B-8082-788996B615FB}" type="slidenum">
              <a:rPr lang="en-GB" smtClean="0"/>
              <a:t>44</a:t>
            </a:fld>
            <a:endParaRPr lang="en-GB"/>
          </a:p>
        </p:txBody>
      </p:sp>
      <p:pic>
        <p:nvPicPr>
          <p:cNvPr id="4098" name="Picture 2" descr="Ludwig Boltzmann Biography - Childhood, Life Achievements &amp; Timeline">
            <a:extLst>
              <a:ext uri="{FF2B5EF4-FFF2-40B4-BE49-F238E27FC236}">
                <a16:creationId xmlns:a16="http://schemas.microsoft.com/office/drawing/2014/main" id="{F4311860-2A2B-F5CA-DAB6-D59E4E6B426C}"/>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a:stretch/>
        </p:blipFill>
        <p:spPr bwMode="auto">
          <a:xfrm>
            <a:off x="10451690" y="4398320"/>
            <a:ext cx="1327356" cy="16887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C25137F4-0266-74A8-CA05-C6B9A6E88F7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696960" y="3034156"/>
            <a:ext cx="1145771" cy="15872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ierre-Simon Laplace (1749 - 1827) | Laplace, Astronomer, Mathematician">
            <a:extLst>
              <a:ext uri="{FF2B5EF4-FFF2-40B4-BE49-F238E27FC236}">
                <a16:creationId xmlns:a16="http://schemas.microsoft.com/office/drawing/2014/main" id="{EAF5FCF4-7EEB-BF7F-CD8A-39D35DA441A7}"/>
              </a:ext>
            </a:extLst>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a:stretch/>
        </p:blipFill>
        <p:spPr bwMode="auto">
          <a:xfrm>
            <a:off x="10710996" y="2306320"/>
            <a:ext cx="1094117" cy="15872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op 10 Interesting Facts About Daniel Bernoulli Disco - vrogue.co">
            <a:extLst>
              <a:ext uri="{FF2B5EF4-FFF2-40B4-BE49-F238E27FC236}">
                <a16:creationId xmlns:a16="http://schemas.microsoft.com/office/drawing/2014/main" id="{098BB3E4-4B60-5B97-1DB0-6896BBDE3C16}"/>
              </a:ext>
            </a:extLst>
          </p:cNvPr>
          <p:cNvPicPr>
            <a:picLocks noChangeAspect="1" noChangeArrowheads="1"/>
          </p:cNvPicPr>
          <p:nvPr/>
        </p:nvPicPr>
        <p:blipFill rotWithShape="1">
          <a:blip r:embed="rId5" cstate="email">
            <a:extLst>
              <a:ext uri="{28A0092B-C50C-407E-A947-70E740481C1C}">
                <a14:useLocalDpi xmlns:a14="http://schemas.microsoft.com/office/drawing/2010/main" val="0"/>
              </a:ext>
            </a:extLst>
          </a:blip>
          <a:srcRect/>
          <a:stretch/>
        </p:blipFill>
        <p:spPr bwMode="auto">
          <a:xfrm>
            <a:off x="9674889" y="568017"/>
            <a:ext cx="1094117" cy="14392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Object 9">
            <a:extLst>
              <a:ext uri="{FF2B5EF4-FFF2-40B4-BE49-F238E27FC236}">
                <a16:creationId xmlns:a16="http://schemas.microsoft.com/office/drawing/2014/main" id="{A91432D1-74A0-8224-F303-E22B23077E5F}"/>
              </a:ext>
            </a:extLst>
          </p:cNvPr>
          <p:cNvGraphicFramePr>
            <a:graphicFrameLocks noChangeAspect="1"/>
          </p:cNvGraphicFramePr>
          <p:nvPr>
            <p:extLst>
              <p:ext uri="{D42A27DB-BD31-4B8C-83A1-F6EECF244321}">
                <p14:modId xmlns:p14="http://schemas.microsoft.com/office/powerpoint/2010/main" val="991489831"/>
              </p:ext>
            </p:extLst>
          </p:nvPr>
        </p:nvGraphicFramePr>
        <p:xfrm>
          <a:off x="7497254" y="5905339"/>
          <a:ext cx="2484946" cy="722636"/>
        </p:xfrm>
        <a:graphic>
          <a:graphicData uri="http://schemas.openxmlformats.org/presentationml/2006/ole">
            <mc:AlternateContent xmlns:mc="http://schemas.openxmlformats.org/markup-compatibility/2006">
              <mc:Choice xmlns:v="urn:schemas-microsoft-com:vml" Requires="v">
                <p:oleObj name="Equation" r:id="rId6" imgW="698400" imgH="203040" progId="Equation.DSMT4">
                  <p:embed/>
                </p:oleObj>
              </mc:Choice>
              <mc:Fallback>
                <p:oleObj name="Equation" r:id="rId6" imgW="698400" imgH="203040" progId="Equation.DSMT4">
                  <p:embed/>
                  <p:pic>
                    <p:nvPicPr>
                      <p:cNvPr id="5" name="Object 4">
                        <a:extLst>
                          <a:ext uri="{FF2B5EF4-FFF2-40B4-BE49-F238E27FC236}">
                            <a16:creationId xmlns:a16="http://schemas.microsoft.com/office/drawing/2014/main" id="{350DB893-066F-9ACF-BE4A-316639EFFC35}"/>
                          </a:ext>
                        </a:extLst>
                      </p:cNvPr>
                      <p:cNvPicPr/>
                      <p:nvPr/>
                    </p:nvPicPr>
                    <p:blipFill>
                      <a:blip r:embed="rId7"/>
                      <a:stretch>
                        <a:fillRect/>
                      </a:stretch>
                    </p:blipFill>
                    <p:spPr>
                      <a:xfrm>
                        <a:off x="7497254" y="5905339"/>
                        <a:ext cx="2484946" cy="722636"/>
                      </a:xfrm>
                      <a:prstGeom prst="rect">
                        <a:avLst/>
                      </a:prstGeom>
                    </p:spPr>
                  </p:pic>
                </p:oleObj>
              </mc:Fallback>
            </mc:AlternateContent>
          </a:graphicData>
        </a:graphic>
      </p:graphicFrame>
    </p:spTree>
    <p:extLst>
      <p:ext uri="{BB962C8B-B14F-4D97-AF65-F5344CB8AC3E}">
        <p14:creationId xmlns:p14="http://schemas.microsoft.com/office/powerpoint/2010/main" val="2536435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FDA1-1A0B-D859-9F5A-CF63BBE59A24}"/>
              </a:ext>
            </a:extLst>
          </p:cNvPr>
          <p:cNvSpPr>
            <a:spLocks noGrp="1"/>
          </p:cNvSpPr>
          <p:nvPr>
            <p:ph type="title"/>
          </p:nvPr>
        </p:nvSpPr>
        <p:spPr/>
        <p:txBody>
          <a:bodyPr/>
          <a:lstStyle/>
          <a:p>
            <a:r>
              <a:rPr lang="en-US" dirty="0"/>
              <a:t>From entropy to information</a:t>
            </a:r>
            <a:endParaRPr lang="en-IL" dirty="0"/>
          </a:p>
        </p:txBody>
      </p:sp>
      <p:sp>
        <p:nvSpPr>
          <p:cNvPr id="3" name="Content Placeholder 2">
            <a:extLst>
              <a:ext uri="{FF2B5EF4-FFF2-40B4-BE49-F238E27FC236}">
                <a16:creationId xmlns:a16="http://schemas.microsoft.com/office/drawing/2014/main" id="{6A654949-5C09-9B5E-0593-39F5EEF89088}"/>
              </a:ext>
            </a:extLst>
          </p:cNvPr>
          <p:cNvSpPr>
            <a:spLocks noGrp="1"/>
          </p:cNvSpPr>
          <p:nvPr>
            <p:ph idx="1"/>
          </p:nvPr>
        </p:nvSpPr>
        <p:spPr/>
        <p:txBody>
          <a:bodyPr/>
          <a:lstStyle/>
          <a:p>
            <a:r>
              <a:rPr lang="en-US" dirty="0"/>
              <a:t>Josiah Willard Gibbs 1870</a:t>
            </a:r>
          </a:p>
          <a:p>
            <a:pPr lvl="1"/>
            <a:r>
              <a:rPr lang="en-US" dirty="0"/>
              <a:t>Deal with the probability distribution and not the particles</a:t>
            </a:r>
          </a:p>
          <a:p>
            <a:pPr lvl="1"/>
            <a:r>
              <a:rPr lang="en-US" dirty="0"/>
              <a:t>Uncertainty and disorder can be quantified</a:t>
            </a:r>
          </a:p>
          <a:p>
            <a:r>
              <a:rPr lang="en-US" dirty="0"/>
              <a:t>James Clerk Maxwell 1870</a:t>
            </a:r>
          </a:p>
          <a:p>
            <a:pPr lvl="1"/>
            <a:r>
              <a:rPr lang="en-US" dirty="0"/>
              <a:t>Information processing can reduce entropy</a:t>
            </a:r>
          </a:p>
          <a:p>
            <a:r>
              <a:rPr lang="en-US" dirty="0"/>
              <a:t>John Von Neumann 1930</a:t>
            </a:r>
          </a:p>
          <a:p>
            <a:pPr lvl="1"/>
            <a:r>
              <a:rPr lang="en-US" dirty="0"/>
              <a:t>Extend entropy to quantum mechanics</a:t>
            </a:r>
          </a:p>
          <a:p>
            <a:pPr lvl="2"/>
            <a:r>
              <a:rPr lang="en-US" dirty="0"/>
              <a:t>Uncertainty about a particle is measured as entropy</a:t>
            </a:r>
          </a:p>
          <a:p>
            <a:r>
              <a:rPr lang="en-US" dirty="0"/>
              <a:t>Claude Shannon</a:t>
            </a:r>
          </a:p>
          <a:p>
            <a:pPr lvl="1"/>
            <a:r>
              <a:rPr lang="en-US" dirty="0"/>
              <a:t>Information in a message is reduction in entropy</a:t>
            </a:r>
          </a:p>
          <a:p>
            <a:endParaRPr lang="en-IL" dirty="0"/>
          </a:p>
        </p:txBody>
      </p:sp>
      <p:sp>
        <p:nvSpPr>
          <p:cNvPr id="4" name="Slide Number Placeholder 3">
            <a:extLst>
              <a:ext uri="{FF2B5EF4-FFF2-40B4-BE49-F238E27FC236}">
                <a16:creationId xmlns:a16="http://schemas.microsoft.com/office/drawing/2014/main" id="{29A4A2FF-C66E-4667-8BBE-3847A54528AF}"/>
              </a:ext>
            </a:extLst>
          </p:cNvPr>
          <p:cNvSpPr>
            <a:spLocks noGrp="1"/>
          </p:cNvSpPr>
          <p:nvPr>
            <p:ph type="sldNum" sz="quarter" idx="12"/>
          </p:nvPr>
        </p:nvSpPr>
        <p:spPr/>
        <p:txBody>
          <a:bodyPr/>
          <a:lstStyle/>
          <a:p>
            <a:fld id="{E0DC7AD3-7C2E-418B-8082-788996B615FB}" type="slidenum">
              <a:rPr lang="en-GB" smtClean="0"/>
              <a:t>45</a:t>
            </a:fld>
            <a:endParaRPr lang="en-GB"/>
          </a:p>
        </p:txBody>
      </p:sp>
    </p:spTree>
    <p:extLst>
      <p:ext uri="{BB962C8B-B14F-4D97-AF65-F5344CB8AC3E}">
        <p14:creationId xmlns:p14="http://schemas.microsoft.com/office/powerpoint/2010/main" val="206398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150E5-719A-40F1-618B-AF9C0B4E0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D2704-6DC2-CAA1-F41D-78153D6D1D8B}"/>
              </a:ext>
            </a:extLst>
          </p:cNvPr>
          <p:cNvSpPr>
            <a:spLocks noGrp="1"/>
          </p:cNvSpPr>
          <p:nvPr>
            <p:ph type="title"/>
          </p:nvPr>
        </p:nvSpPr>
        <p:spPr/>
        <p:txBody>
          <a:bodyPr/>
          <a:lstStyle/>
          <a:p>
            <a:r>
              <a:rPr lang="en-US" dirty="0"/>
              <a:t>What is entropy?</a:t>
            </a:r>
            <a:endParaRPr lang="en-IL" dirty="0"/>
          </a:p>
        </p:txBody>
      </p:sp>
      <p:sp>
        <p:nvSpPr>
          <p:cNvPr id="3" name="Content Placeholder 2">
            <a:extLst>
              <a:ext uri="{FF2B5EF4-FFF2-40B4-BE49-F238E27FC236}">
                <a16:creationId xmlns:a16="http://schemas.microsoft.com/office/drawing/2014/main" id="{4C9E72C3-BB95-30C0-5654-7BB43449FEA3}"/>
              </a:ext>
            </a:extLst>
          </p:cNvPr>
          <p:cNvSpPr>
            <a:spLocks noGrp="1"/>
          </p:cNvSpPr>
          <p:nvPr>
            <p:ph idx="1"/>
          </p:nvPr>
        </p:nvSpPr>
        <p:spPr>
          <a:xfrm>
            <a:off x="838200" y="2927761"/>
            <a:ext cx="10515600" cy="2489813"/>
          </a:xfrm>
        </p:spPr>
        <p:txBody>
          <a:bodyPr>
            <a:normAutofit/>
          </a:bodyPr>
          <a:lstStyle/>
          <a:p>
            <a:r>
              <a:rPr lang="en-US" dirty="0"/>
              <a:t>Three concepts of entropy</a:t>
            </a:r>
          </a:p>
          <a:p>
            <a:pPr lvl="1"/>
            <a:r>
              <a:rPr lang="en-US" dirty="0"/>
              <a:t>The number of possible states</a:t>
            </a:r>
          </a:p>
          <a:p>
            <a:pPr lvl="1"/>
            <a:r>
              <a:rPr lang="en-US" dirty="0"/>
              <a:t>The uncertainty about the state</a:t>
            </a:r>
          </a:p>
          <a:p>
            <a:pPr lvl="1"/>
            <a:r>
              <a:rPr lang="en-US" dirty="0"/>
              <a:t>The information from learning the state</a:t>
            </a:r>
          </a:p>
          <a:p>
            <a:r>
              <a:rPr lang="en-US" dirty="0"/>
              <a:t>For all three: the entropy of two separate systems should be additive</a:t>
            </a:r>
          </a:p>
        </p:txBody>
      </p:sp>
      <p:graphicFrame>
        <p:nvGraphicFramePr>
          <p:cNvPr id="4" name="Object 3">
            <a:extLst>
              <a:ext uri="{FF2B5EF4-FFF2-40B4-BE49-F238E27FC236}">
                <a16:creationId xmlns:a16="http://schemas.microsoft.com/office/drawing/2014/main" id="{8932F513-E853-CD87-9A08-F4DD60F582F3}"/>
              </a:ext>
            </a:extLst>
          </p:cNvPr>
          <p:cNvGraphicFramePr>
            <a:graphicFrameLocks noChangeAspect="1"/>
          </p:cNvGraphicFramePr>
          <p:nvPr>
            <p:extLst>
              <p:ext uri="{D42A27DB-BD31-4B8C-83A1-F6EECF244321}">
                <p14:modId xmlns:p14="http://schemas.microsoft.com/office/powerpoint/2010/main" val="2637750589"/>
              </p:ext>
            </p:extLst>
          </p:nvPr>
        </p:nvGraphicFramePr>
        <p:xfrm>
          <a:off x="2435074" y="1690688"/>
          <a:ext cx="6183767" cy="875531"/>
        </p:xfrm>
        <a:graphic>
          <a:graphicData uri="http://schemas.openxmlformats.org/presentationml/2006/ole">
            <mc:AlternateContent xmlns:mc="http://schemas.openxmlformats.org/markup-compatibility/2006">
              <mc:Choice xmlns:v="urn:schemas-microsoft-com:vml" Requires="v">
                <p:oleObj name="Equation" r:id="rId2" imgW="2781000" imgH="393480" progId="Equation.DSMT4">
                  <p:embed/>
                </p:oleObj>
              </mc:Choice>
              <mc:Fallback>
                <p:oleObj name="Equation" r:id="rId2" imgW="2781000" imgH="393480" progId="Equation.DSMT4">
                  <p:embed/>
                  <p:pic>
                    <p:nvPicPr>
                      <p:cNvPr id="4" name="Object 3">
                        <a:extLst>
                          <a:ext uri="{FF2B5EF4-FFF2-40B4-BE49-F238E27FC236}">
                            <a16:creationId xmlns:a16="http://schemas.microsoft.com/office/drawing/2014/main" id="{FF94C0D7-6524-5C93-440F-F055E88D7C84}"/>
                          </a:ext>
                        </a:extLst>
                      </p:cNvPr>
                      <p:cNvPicPr/>
                      <p:nvPr/>
                    </p:nvPicPr>
                    <p:blipFill>
                      <a:blip r:embed="rId3"/>
                      <a:stretch>
                        <a:fillRect/>
                      </a:stretch>
                    </p:blipFill>
                    <p:spPr>
                      <a:xfrm>
                        <a:off x="2435074" y="1690688"/>
                        <a:ext cx="6183767" cy="875531"/>
                      </a:xfrm>
                      <a:prstGeom prst="rect">
                        <a:avLst/>
                      </a:prstGeom>
                    </p:spPr>
                  </p:pic>
                </p:oleObj>
              </mc:Fallback>
            </mc:AlternateContent>
          </a:graphicData>
        </a:graphic>
      </p:graphicFrame>
    </p:spTree>
    <p:extLst>
      <p:ext uri="{BB962C8B-B14F-4D97-AF65-F5344CB8AC3E}">
        <p14:creationId xmlns:p14="http://schemas.microsoft.com/office/powerpoint/2010/main" val="1162583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97AAF-FE1E-13B0-E52D-1258126D41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DA4B2-7FBC-4B9D-3A95-0FD54F7D11C4}"/>
              </a:ext>
            </a:extLst>
          </p:cNvPr>
          <p:cNvSpPr>
            <a:spLocks noGrp="1"/>
          </p:cNvSpPr>
          <p:nvPr>
            <p:ph type="title"/>
          </p:nvPr>
        </p:nvSpPr>
        <p:spPr/>
        <p:txBody>
          <a:bodyPr/>
          <a:lstStyle/>
          <a:p>
            <a:r>
              <a:rPr lang="en-US" dirty="0"/>
              <a:t>What is entropy?</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B47908-1D45-AB7A-98D9-C956180ABAC9}"/>
                  </a:ext>
                </a:extLst>
              </p:cNvPr>
              <p:cNvSpPr>
                <a:spLocks noGrp="1"/>
              </p:cNvSpPr>
              <p:nvPr>
                <p:ph idx="1"/>
              </p:nvPr>
            </p:nvSpPr>
            <p:spPr>
              <a:xfrm>
                <a:off x="838200" y="2927761"/>
                <a:ext cx="10970342" cy="2745452"/>
              </a:xfrm>
            </p:spPr>
            <p:txBody>
              <a:bodyPr>
                <a:normAutofit/>
              </a:bodyPr>
              <a:lstStyle/>
              <a:p>
                <a:r>
                  <a:rPr lang="en-US" dirty="0"/>
                  <a:t>Three concepts of entropy</a:t>
                </a:r>
              </a:p>
              <a:p>
                <a:r>
                  <a:rPr lang="en-US" dirty="0"/>
                  <a:t>For all three, entropy should be additive</a:t>
                </a:r>
              </a:p>
              <a:p>
                <a:r>
                  <a:rPr lang="en-US" dirty="0"/>
                  <a:t>Counting the number of micro-states</a:t>
                </a:r>
              </a:p>
              <a:p>
                <a:pPr lvl="1"/>
                <a:r>
                  <a:rPr lang="en-US" dirty="0"/>
                  <a:t>If system 1 has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1</m:t>
                        </m:r>
                      </m:sub>
                    </m:sSub>
                  </m:oMath>
                </a14:m>
                <a:r>
                  <a:rPr lang="en-US" dirty="0"/>
                  <a:t> states and entropy proportional to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1</m:t>
                            </m:r>
                          </m:sub>
                        </m:sSub>
                      </m:e>
                    </m:func>
                  </m:oMath>
                </a14:m>
                <a:endParaRPr lang="en-US" dirty="0"/>
              </a:p>
              <a:p>
                <a:pPr lvl="1"/>
                <a:r>
                  <a:rPr lang="en-US" dirty="0"/>
                  <a:t>System 2 has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2</m:t>
                        </m:r>
                      </m:sub>
                    </m:sSub>
                  </m:oMath>
                </a14:m>
                <a:r>
                  <a:rPr lang="en-US" dirty="0"/>
                  <a:t> states and entropy proportional to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b="0" i="1" smtClean="0">
                                <a:latin typeface="Cambria Math" panose="02040503050406030204" pitchFamily="18" charset="0"/>
                              </a:rPr>
                              <m:t>2</m:t>
                            </m:r>
                          </m:sub>
                        </m:sSub>
                      </m:e>
                    </m:func>
                  </m:oMath>
                </a14:m>
                <a:endParaRPr lang="en-US" dirty="0"/>
              </a:p>
              <a:p>
                <a:pPr lvl="1"/>
                <a:r>
                  <a:rPr lang="en-US" dirty="0"/>
                  <a:t>Together they have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b="0" i="1" smtClean="0">
                            <a:latin typeface="Cambria Math" panose="02040503050406030204" pitchFamily="18" charset="0"/>
                          </a:rPr>
                          <m:t>2</m:t>
                        </m:r>
                      </m:sub>
                    </m:sSub>
                  </m:oMath>
                </a14:m>
                <a:r>
                  <a:rPr lang="en-US" dirty="0"/>
                  <a:t> states and entropy proportional to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m:rPr>
                                <m:sty m:val="p"/>
                              </m:rPr>
                              <a:rPr lang="en-US">
                                <a:latin typeface="Cambria Math" panose="02040503050406030204" pitchFamily="18" charset="0"/>
                              </a:rPr>
                              <m:t>Ω</m:t>
                            </m:r>
                          </m:e>
                          <m:sub>
                            <m:r>
                              <a:rPr lang="en-US" i="1">
                                <a:latin typeface="Cambria Math" panose="02040503050406030204" pitchFamily="18" charset="0"/>
                              </a:rPr>
                              <m:t>2</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Ω</m:t>
                                </m:r>
                              </m:e>
                              <m:sub>
                                <m:r>
                                  <a:rPr lang="en-US" b="0" i="1" smtClean="0">
                                    <a:latin typeface="Cambria Math" panose="02040503050406030204" pitchFamily="18" charset="0"/>
                                  </a:rPr>
                                  <m:t>2</m:t>
                                </m:r>
                              </m:sub>
                            </m:sSub>
                          </m:e>
                        </m:func>
                      </m:e>
                    </m:func>
                  </m:oMath>
                </a14:m>
                <a:endParaRPr lang="en-US" dirty="0"/>
              </a:p>
            </p:txBody>
          </p:sp>
        </mc:Choice>
        <mc:Fallback xmlns="">
          <p:sp>
            <p:nvSpPr>
              <p:cNvPr id="3" name="Content Placeholder 2">
                <a:extLst>
                  <a:ext uri="{FF2B5EF4-FFF2-40B4-BE49-F238E27FC236}">
                    <a16:creationId xmlns:a16="http://schemas.microsoft.com/office/drawing/2014/main" id="{4FB47908-1D45-AB7A-98D9-C956180ABAC9}"/>
                  </a:ext>
                </a:extLst>
              </p:cNvPr>
              <p:cNvSpPr>
                <a:spLocks noGrp="1" noRot="1" noChangeAspect="1" noMove="1" noResize="1" noEditPoints="1" noAdjustHandles="1" noChangeArrowheads="1" noChangeShapeType="1" noTextEdit="1"/>
              </p:cNvSpPr>
              <p:nvPr>
                <p:ph idx="1"/>
              </p:nvPr>
            </p:nvSpPr>
            <p:spPr>
              <a:xfrm>
                <a:off x="838200" y="2927761"/>
                <a:ext cx="10970342" cy="2745452"/>
              </a:xfrm>
              <a:blipFill>
                <a:blip r:embed="rId2"/>
                <a:stretch>
                  <a:fillRect l="-1001" t="-3548" b="-2439"/>
                </a:stretch>
              </a:blipFill>
            </p:spPr>
            <p:txBody>
              <a:bodyPr/>
              <a:lstStyle/>
              <a:p>
                <a:r>
                  <a:rPr lang="en-IL">
                    <a:noFill/>
                  </a:rPr>
                  <a:t> </a:t>
                </a:r>
              </a:p>
            </p:txBody>
          </p:sp>
        </mc:Fallback>
      </mc:AlternateContent>
      <p:graphicFrame>
        <p:nvGraphicFramePr>
          <p:cNvPr id="4" name="Object 3">
            <a:extLst>
              <a:ext uri="{FF2B5EF4-FFF2-40B4-BE49-F238E27FC236}">
                <a16:creationId xmlns:a16="http://schemas.microsoft.com/office/drawing/2014/main" id="{7F9B344C-0E98-B192-0C26-5A06DA683BA4}"/>
              </a:ext>
            </a:extLst>
          </p:cNvPr>
          <p:cNvGraphicFramePr>
            <a:graphicFrameLocks noChangeAspect="1"/>
          </p:cNvGraphicFramePr>
          <p:nvPr/>
        </p:nvGraphicFramePr>
        <p:xfrm>
          <a:off x="2435074" y="1690688"/>
          <a:ext cx="6183767" cy="875531"/>
        </p:xfrm>
        <a:graphic>
          <a:graphicData uri="http://schemas.openxmlformats.org/presentationml/2006/ole">
            <mc:AlternateContent xmlns:mc="http://schemas.openxmlformats.org/markup-compatibility/2006">
              <mc:Choice xmlns:v="urn:schemas-microsoft-com:vml" Requires="v">
                <p:oleObj name="Equation" r:id="rId3" imgW="2781000" imgH="393480" progId="Equation.DSMT4">
                  <p:embed/>
                </p:oleObj>
              </mc:Choice>
              <mc:Fallback>
                <p:oleObj name="Equation" r:id="rId3" imgW="2781000" imgH="393480" progId="Equation.DSMT4">
                  <p:embed/>
                  <p:pic>
                    <p:nvPicPr>
                      <p:cNvPr id="4" name="Object 3">
                        <a:extLst>
                          <a:ext uri="{FF2B5EF4-FFF2-40B4-BE49-F238E27FC236}">
                            <a16:creationId xmlns:a16="http://schemas.microsoft.com/office/drawing/2014/main" id="{8932F513-E853-CD87-9A08-F4DD60F582F3}"/>
                          </a:ext>
                        </a:extLst>
                      </p:cNvPr>
                      <p:cNvPicPr/>
                      <p:nvPr/>
                    </p:nvPicPr>
                    <p:blipFill>
                      <a:blip r:embed="rId4"/>
                      <a:stretch>
                        <a:fillRect/>
                      </a:stretch>
                    </p:blipFill>
                    <p:spPr>
                      <a:xfrm>
                        <a:off x="2435074" y="1690688"/>
                        <a:ext cx="6183767" cy="875531"/>
                      </a:xfrm>
                      <a:prstGeom prst="rect">
                        <a:avLst/>
                      </a:prstGeom>
                    </p:spPr>
                  </p:pic>
                </p:oleObj>
              </mc:Fallback>
            </mc:AlternateContent>
          </a:graphicData>
        </a:graphic>
      </p:graphicFrame>
    </p:spTree>
    <p:extLst>
      <p:ext uri="{BB962C8B-B14F-4D97-AF65-F5344CB8AC3E}">
        <p14:creationId xmlns:p14="http://schemas.microsoft.com/office/powerpoint/2010/main" val="39602448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E7679-7E1D-B195-F9B9-628318372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523E0-2B28-5CE3-B7D5-80642C1C4088}"/>
              </a:ext>
            </a:extLst>
          </p:cNvPr>
          <p:cNvSpPr>
            <a:spLocks noGrp="1"/>
          </p:cNvSpPr>
          <p:nvPr>
            <p:ph type="title"/>
          </p:nvPr>
        </p:nvSpPr>
        <p:spPr/>
        <p:txBody>
          <a:bodyPr/>
          <a:lstStyle/>
          <a:p>
            <a:r>
              <a:rPr lang="en-US" dirty="0"/>
              <a:t>What is entropy?</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087A1-152C-098A-FA8E-F16A69DCF9B5}"/>
                  </a:ext>
                </a:extLst>
              </p:cNvPr>
              <p:cNvSpPr>
                <a:spLocks noGrp="1"/>
              </p:cNvSpPr>
              <p:nvPr>
                <p:ph idx="1"/>
              </p:nvPr>
            </p:nvSpPr>
            <p:spPr>
              <a:xfrm>
                <a:off x="838200" y="2927761"/>
                <a:ext cx="10970342" cy="2745452"/>
              </a:xfrm>
            </p:spPr>
            <p:txBody>
              <a:bodyPr>
                <a:normAutofit/>
              </a:bodyPr>
              <a:lstStyle/>
              <a:p>
                <a:r>
                  <a:rPr lang="en-US" dirty="0"/>
                  <a:t>Three concepts of entropy</a:t>
                </a:r>
              </a:p>
              <a:p>
                <a:r>
                  <a:rPr lang="en-US" dirty="0"/>
                  <a:t>For all three, entropy should be additive</a:t>
                </a:r>
              </a:p>
              <a:p>
                <a:r>
                  <a:rPr lang="en-US" dirty="0"/>
                  <a:t>Assessing the uncertainty</a:t>
                </a:r>
              </a:p>
              <a:p>
                <a:pPr lvl="1"/>
                <a:r>
                  <a:rPr lang="en-US" dirty="0"/>
                  <a:t>An event with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b="0" dirty="0"/>
                  <a:t> causes a “surprise” of </a:t>
                </a:r>
                <a14:m>
                  <m:oMath xmlns:m="http://schemas.openxmlformats.org/officeDocument/2006/math">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e>
                    </m:func>
                  </m:oMath>
                </a14:m>
                <a:endParaRPr lang="en-US" dirty="0"/>
              </a:p>
              <a:p>
                <a:pPr lvl="1"/>
                <a:r>
                  <a:rPr lang="en-US" dirty="0"/>
                  <a:t>Independent events have additive surprise</a:t>
                </a:r>
              </a:p>
              <a:p>
                <a:pPr lvl="2"/>
                <a14:m>
                  <m:oMath xmlns:m="http://schemas.openxmlformats.org/officeDocument/2006/math">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e>
                        </m:func>
                      </m:e>
                    </m:func>
                  </m:oMath>
                </a14:m>
                <a:endParaRPr lang="en-US" dirty="0"/>
              </a:p>
            </p:txBody>
          </p:sp>
        </mc:Choice>
        <mc:Fallback xmlns="">
          <p:sp>
            <p:nvSpPr>
              <p:cNvPr id="3" name="Content Placeholder 2">
                <a:extLst>
                  <a:ext uri="{FF2B5EF4-FFF2-40B4-BE49-F238E27FC236}">
                    <a16:creationId xmlns:a16="http://schemas.microsoft.com/office/drawing/2014/main" id="{04B087A1-152C-098A-FA8E-F16A69DCF9B5}"/>
                  </a:ext>
                </a:extLst>
              </p:cNvPr>
              <p:cNvSpPr>
                <a:spLocks noGrp="1" noRot="1" noChangeAspect="1" noMove="1" noResize="1" noEditPoints="1" noAdjustHandles="1" noChangeArrowheads="1" noChangeShapeType="1" noTextEdit="1"/>
              </p:cNvSpPr>
              <p:nvPr>
                <p:ph idx="1"/>
              </p:nvPr>
            </p:nvSpPr>
            <p:spPr>
              <a:xfrm>
                <a:off x="838200" y="2927761"/>
                <a:ext cx="10970342" cy="2745452"/>
              </a:xfrm>
              <a:blipFill>
                <a:blip r:embed="rId2"/>
                <a:stretch>
                  <a:fillRect l="-1001" t="-3548"/>
                </a:stretch>
              </a:blipFill>
            </p:spPr>
            <p:txBody>
              <a:bodyPr/>
              <a:lstStyle/>
              <a:p>
                <a:r>
                  <a:rPr lang="en-IL">
                    <a:noFill/>
                  </a:rPr>
                  <a:t> </a:t>
                </a:r>
              </a:p>
            </p:txBody>
          </p:sp>
        </mc:Fallback>
      </mc:AlternateContent>
      <p:graphicFrame>
        <p:nvGraphicFramePr>
          <p:cNvPr id="4" name="Object 3">
            <a:extLst>
              <a:ext uri="{FF2B5EF4-FFF2-40B4-BE49-F238E27FC236}">
                <a16:creationId xmlns:a16="http://schemas.microsoft.com/office/drawing/2014/main" id="{9EC00245-4AC3-EA10-BFE5-0674D4D219C6}"/>
              </a:ext>
            </a:extLst>
          </p:cNvPr>
          <p:cNvGraphicFramePr>
            <a:graphicFrameLocks noChangeAspect="1"/>
          </p:cNvGraphicFramePr>
          <p:nvPr/>
        </p:nvGraphicFramePr>
        <p:xfrm>
          <a:off x="2435074" y="1690688"/>
          <a:ext cx="6183767" cy="875531"/>
        </p:xfrm>
        <a:graphic>
          <a:graphicData uri="http://schemas.openxmlformats.org/presentationml/2006/ole">
            <mc:AlternateContent xmlns:mc="http://schemas.openxmlformats.org/markup-compatibility/2006">
              <mc:Choice xmlns:v="urn:schemas-microsoft-com:vml" Requires="v">
                <p:oleObj name="Equation" r:id="rId3" imgW="2781000" imgH="393480" progId="Equation.DSMT4">
                  <p:embed/>
                </p:oleObj>
              </mc:Choice>
              <mc:Fallback>
                <p:oleObj name="Equation" r:id="rId3" imgW="2781000" imgH="393480" progId="Equation.DSMT4">
                  <p:embed/>
                  <p:pic>
                    <p:nvPicPr>
                      <p:cNvPr id="4" name="Object 3">
                        <a:extLst>
                          <a:ext uri="{FF2B5EF4-FFF2-40B4-BE49-F238E27FC236}">
                            <a16:creationId xmlns:a16="http://schemas.microsoft.com/office/drawing/2014/main" id="{7F9B344C-0E98-B192-0C26-5A06DA683BA4}"/>
                          </a:ext>
                        </a:extLst>
                      </p:cNvPr>
                      <p:cNvPicPr/>
                      <p:nvPr/>
                    </p:nvPicPr>
                    <p:blipFill>
                      <a:blip r:embed="rId4"/>
                      <a:stretch>
                        <a:fillRect/>
                      </a:stretch>
                    </p:blipFill>
                    <p:spPr>
                      <a:xfrm>
                        <a:off x="2435074" y="1690688"/>
                        <a:ext cx="6183767" cy="875531"/>
                      </a:xfrm>
                      <a:prstGeom prst="rect">
                        <a:avLst/>
                      </a:prstGeom>
                    </p:spPr>
                  </p:pic>
                </p:oleObj>
              </mc:Fallback>
            </mc:AlternateContent>
          </a:graphicData>
        </a:graphic>
      </p:graphicFrame>
    </p:spTree>
    <p:extLst>
      <p:ext uri="{BB962C8B-B14F-4D97-AF65-F5344CB8AC3E}">
        <p14:creationId xmlns:p14="http://schemas.microsoft.com/office/powerpoint/2010/main" val="2265232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F3676-69FF-8471-3F02-9E8CD6B427B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8594022-A8EF-B836-2F6B-8CD29EE80F9A}"/>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7CB74E1-06B4-3529-728B-3C819915865F}"/>
              </a:ext>
            </a:extLst>
          </p:cNvPr>
          <p:cNvSpPr>
            <a:spLocks noGrp="1"/>
          </p:cNvSpPr>
          <p:nvPr>
            <p:ph type="body" idx="1"/>
          </p:nvPr>
        </p:nvSpPr>
        <p:spPr/>
        <p:txBody>
          <a:bodyPr>
            <a:normAutofit/>
          </a:bodyPr>
          <a:lstStyle/>
          <a:p>
            <a:pPr algn="ctr"/>
            <a:r>
              <a:rPr lang="en-US" sz="7200" dirty="0"/>
              <a:t>8H Cross-entropy</a:t>
            </a:r>
            <a:endParaRPr lang="en-IL" sz="7200" dirty="0"/>
          </a:p>
        </p:txBody>
      </p:sp>
      <p:sp>
        <p:nvSpPr>
          <p:cNvPr id="5" name="Slide Number Placeholder 4">
            <a:extLst>
              <a:ext uri="{FF2B5EF4-FFF2-40B4-BE49-F238E27FC236}">
                <a16:creationId xmlns:a16="http://schemas.microsoft.com/office/drawing/2014/main" id="{5C776EE2-19A1-6DCA-46F5-E85E9BB36A90}"/>
              </a:ext>
            </a:extLst>
          </p:cNvPr>
          <p:cNvSpPr>
            <a:spLocks noGrp="1"/>
          </p:cNvSpPr>
          <p:nvPr>
            <p:ph type="sldNum" sz="quarter" idx="12"/>
          </p:nvPr>
        </p:nvSpPr>
        <p:spPr/>
        <p:txBody>
          <a:bodyPr/>
          <a:lstStyle/>
          <a:p>
            <a:pPr>
              <a:defRPr/>
            </a:pPr>
            <a:fld id="{3469EAC8-EFAD-49DA-A425-6225312A328A}" type="slidenum">
              <a:rPr lang="he-IL" altLang="en-US" smtClean="0"/>
              <a:pPr>
                <a:defRPr/>
              </a:pPr>
              <a:t>49</a:t>
            </a:fld>
            <a:r>
              <a:rPr lang="en-US" altLang="en-US"/>
              <a:t> /  72</a:t>
            </a:r>
          </a:p>
        </p:txBody>
      </p:sp>
    </p:spTree>
    <p:extLst>
      <p:ext uri="{BB962C8B-B14F-4D97-AF65-F5344CB8AC3E}">
        <p14:creationId xmlns:p14="http://schemas.microsoft.com/office/powerpoint/2010/main" val="44744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984F-6720-DCA6-93DA-50386DAC9E2C}"/>
              </a:ext>
            </a:extLst>
          </p:cNvPr>
          <p:cNvSpPr>
            <a:spLocks noGrp="1"/>
          </p:cNvSpPr>
          <p:nvPr>
            <p:ph type="title"/>
          </p:nvPr>
        </p:nvSpPr>
        <p:spPr/>
        <p:txBody>
          <a:bodyPr/>
          <a:lstStyle/>
          <a:p>
            <a:r>
              <a:rPr lang="en-US" dirty="0"/>
              <a:t>Some data</a:t>
            </a:r>
            <a:endParaRPr lang="en-IL" dirty="0"/>
          </a:p>
        </p:txBody>
      </p:sp>
      <p:sp>
        <p:nvSpPr>
          <p:cNvPr id="4" name="Slide Number Placeholder 3">
            <a:extLst>
              <a:ext uri="{FF2B5EF4-FFF2-40B4-BE49-F238E27FC236}">
                <a16:creationId xmlns:a16="http://schemas.microsoft.com/office/drawing/2014/main" id="{82B9D95D-F34D-03DC-9E59-2F393686D7FB}"/>
              </a:ext>
            </a:extLst>
          </p:cNvPr>
          <p:cNvSpPr>
            <a:spLocks noGrp="1"/>
          </p:cNvSpPr>
          <p:nvPr>
            <p:ph type="sldNum" sz="quarter" idx="12"/>
          </p:nvPr>
        </p:nvSpPr>
        <p:spPr/>
        <p:txBody>
          <a:bodyPr/>
          <a:lstStyle/>
          <a:p>
            <a:fld id="{E0DC7AD3-7C2E-418B-8082-788996B615FB}" type="slidenum">
              <a:rPr lang="en-GB" smtClean="0"/>
              <a:t>5</a:t>
            </a:fld>
            <a:endParaRPr lang="en-GB"/>
          </a:p>
        </p:txBody>
      </p:sp>
      <p:pic>
        <p:nvPicPr>
          <p:cNvPr id="5" name="Picture 4">
            <a:extLst>
              <a:ext uri="{FF2B5EF4-FFF2-40B4-BE49-F238E27FC236}">
                <a16:creationId xmlns:a16="http://schemas.microsoft.com/office/drawing/2014/main" id="{B5FCDE8D-9DCF-C25A-000E-095C3297DB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3460090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64D35-CC0A-7CBC-B63B-DC8FA7F30F6A}"/>
              </a:ext>
            </a:extLst>
          </p:cNvPr>
          <p:cNvSpPr>
            <a:spLocks noGrp="1"/>
          </p:cNvSpPr>
          <p:nvPr>
            <p:ph type="title"/>
          </p:nvPr>
        </p:nvSpPr>
        <p:spPr/>
        <p:txBody>
          <a:bodyPr>
            <a:normAutofit/>
          </a:bodyPr>
          <a:lstStyle/>
          <a:p>
            <a:r>
              <a:rPr lang="en-US" sz="4000" dirty="0"/>
              <a:t>Sometimes we don’t know the true distribution</a:t>
            </a:r>
            <a:endParaRPr lang="en-IL" sz="4000" dirty="0"/>
          </a:p>
        </p:txBody>
      </p:sp>
      <p:sp>
        <p:nvSpPr>
          <p:cNvPr id="6" name="Content Placeholder 5">
            <a:extLst>
              <a:ext uri="{FF2B5EF4-FFF2-40B4-BE49-F238E27FC236}">
                <a16:creationId xmlns:a16="http://schemas.microsoft.com/office/drawing/2014/main" id="{44F04EAC-A8BD-0DD8-B239-3DFCF94B7A26}"/>
              </a:ext>
            </a:extLst>
          </p:cNvPr>
          <p:cNvSpPr>
            <a:spLocks noGrp="1"/>
          </p:cNvSpPr>
          <p:nvPr>
            <p:ph idx="1"/>
          </p:nvPr>
        </p:nvSpPr>
        <p:spPr>
          <a:xfrm>
            <a:off x="838200" y="1825625"/>
            <a:ext cx="10515600" cy="1460500"/>
          </a:xfrm>
        </p:spPr>
        <p:txBody>
          <a:bodyPr>
            <a:normAutofit/>
          </a:bodyPr>
          <a:lstStyle/>
          <a:p>
            <a:r>
              <a:rPr lang="en-US" dirty="0"/>
              <a:t>Our surprise comes from our (wrong) assessment</a:t>
            </a:r>
          </a:p>
          <a:p>
            <a:r>
              <a:rPr lang="en-US" dirty="0"/>
              <a:t>Our expected surprise is averaged over the true distribution</a:t>
            </a:r>
          </a:p>
        </p:txBody>
      </p:sp>
      <p:sp>
        <p:nvSpPr>
          <p:cNvPr id="4" name="Slide Number Placeholder 3">
            <a:extLst>
              <a:ext uri="{FF2B5EF4-FFF2-40B4-BE49-F238E27FC236}">
                <a16:creationId xmlns:a16="http://schemas.microsoft.com/office/drawing/2014/main" id="{776603BB-CB67-C0E6-1DC4-3761CDFBD418}"/>
              </a:ext>
            </a:extLst>
          </p:cNvPr>
          <p:cNvSpPr>
            <a:spLocks noGrp="1"/>
          </p:cNvSpPr>
          <p:nvPr>
            <p:ph type="sldNum" sz="quarter" idx="12"/>
          </p:nvPr>
        </p:nvSpPr>
        <p:spPr/>
        <p:txBody>
          <a:bodyPr/>
          <a:lstStyle/>
          <a:p>
            <a:fld id="{E0DC7AD3-7C2E-418B-8082-788996B615FB}" type="slidenum">
              <a:rPr lang="en-GB" smtClean="0"/>
              <a:t>50</a:t>
            </a:fld>
            <a:endParaRPr lang="en-GB"/>
          </a:p>
        </p:txBody>
      </p:sp>
      <p:graphicFrame>
        <p:nvGraphicFramePr>
          <p:cNvPr id="7" name="Object 6">
            <a:extLst>
              <a:ext uri="{FF2B5EF4-FFF2-40B4-BE49-F238E27FC236}">
                <a16:creationId xmlns:a16="http://schemas.microsoft.com/office/drawing/2014/main" id="{E9627587-615A-DFF3-CE72-1931FB8A1D4D}"/>
              </a:ext>
            </a:extLst>
          </p:cNvPr>
          <p:cNvGraphicFramePr>
            <a:graphicFrameLocks noChangeAspect="1"/>
          </p:cNvGraphicFramePr>
          <p:nvPr>
            <p:extLst>
              <p:ext uri="{D42A27DB-BD31-4B8C-83A1-F6EECF244321}">
                <p14:modId xmlns:p14="http://schemas.microsoft.com/office/powerpoint/2010/main" val="3536880754"/>
              </p:ext>
            </p:extLst>
          </p:nvPr>
        </p:nvGraphicFramePr>
        <p:xfrm>
          <a:off x="1028117" y="3418682"/>
          <a:ext cx="3516150" cy="509587"/>
        </p:xfrm>
        <a:graphic>
          <a:graphicData uri="http://schemas.openxmlformats.org/presentationml/2006/ole">
            <mc:AlternateContent xmlns:mc="http://schemas.openxmlformats.org/markup-compatibility/2006">
              <mc:Choice xmlns:v="urn:schemas-microsoft-com:vml" Requires="v">
                <p:oleObj name="Equation" r:id="rId2" imgW="1752480" imgH="253800" progId="Equation.DSMT4">
                  <p:embed/>
                </p:oleObj>
              </mc:Choice>
              <mc:Fallback>
                <p:oleObj name="Equation" r:id="rId2" imgW="1752480" imgH="253800" progId="Equation.DSMT4">
                  <p:embed/>
                  <p:pic>
                    <p:nvPicPr>
                      <p:cNvPr id="0" name=""/>
                      <p:cNvPicPr/>
                      <p:nvPr/>
                    </p:nvPicPr>
                    <p:blipFill>
                      <a:blip r:embed="rId3"/>
                      <a:stretch>
                        <a:fillRect/>
                      </a:stretch>
                    </p:blipFill>
                    <p:spPr>
                      <a:xfrm>
                        <a:off x="1028117" y="3418682"/>
                        <a:ext cx="3516150" cy="509587"/>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728D944D-089F-3246-73CD-025CE6F6C243}"/>
              </a:ext>
            </a:extLst>
          </p:cNvPr>
          <p:cNvGraphicFramePr>
            <a:graphicFrameLocks noChangeAspect="1"/>
          </p:cNvGraphicFramePr>
          <p:nvPr>
            <p:extLst>
              <p:ext uri="{D42A27DB-BD31-4B8C-83A1-F6EECF244321}">
                <p14:modId xmlns:p14="http://schemas.microsoft.com/office/powerpoint/2010/main" val="4294362163"/>
              </p:ext>
            </p:extLst>
          </p:nvPr>
        </p:nvGraphicFramePr>
        <p:xfrm>
          <a:off x="1028117" y="4137029"/>
          <a:ext cx="2165741" cy="509586"/>
        </p:xfrm>
        <a:graphic>
          <a:graphicData uri="http://schemas.openxmlformats.org/presentationml/2006/ole">
            <mc:AlternateContent xmlns:mc="http://schemas.openxmlformats.org/markup-compatibility/2006">
              <mc:Choice xmlns:v="urn:schemas-microsoft-com:vml" Requires="v">
                <p:oleObj name="Equation" r:id="rId4" imgW="1079280" imgH="253800" progId="Equation.DSMT4">
                  <p:embed/>
                </p:oleObj>
              </mc:Choice>
              <mc:Fallback>
                <p:oleObj name="Equation" r:id="rId4" imgW="1079280" imgH="253800" progId="Equation.DSMT4">
                  <p:embed/>
                  <p:pic>
                    <p:nvPicPr>
                      <p:cNvPr id="0" name=""/>
                      <p:cNvPicPr/>
                      <p:nvPr/>
                    </p:nvPicPr>
                    <p:blipFill>
                      <a:blip r:embed="rId5"/>
                      <a:stretch>
                        <a:fillRect/>
                      </a:stretch>
                    </p:blipFill>
                    <p:spPr>
                      <a:xfrm>
                        <a:off x="1028117" y="4137029"/>
                        <a:ext cx="2165741" cy="509586"/>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1E334874-A56F-A680-4CBC-0B57F9E16572}"/>
              </a:ext>
            </a:extLst>
          </p:cNvPr>
          <p:cNvGraphicFramePr>
            <a:graphicFrameLocks noChangeAspect="1"/>
          </p:cNvGraphicFramePr>
          <p:nvPr>
            <p:extLst>
              <p:ext uri="{D42A27DB-BD31-4B8C-83A1-F6EECF244321}">
                <p14:modId xmlns:p14="http://schemas.microsoft.com/office/powerpoint/2010/main" val="2052034377"/>
              </p:ext>
            </p:extLst>
          </p:nvPr>
        </p:nvGraphicFramePr>
        <p:xfrm>
          <a:off x="5763144" y="3512844"/>
          <a:ext cx="2930390" cy="586078"/>
        </p:xfrm>
        <a:graphic>
          <a:graphicData uri="http://schemas.openxmlformats.org/presentationml/2006/ole">
            <mc:AlternateContent xmlns:mc="http://schemas.openxmlformats.org/markup-compatibility/2006">
              <mc:Choice xmlns:v="urn:schemas-microsoft-com:vml" Requires="v">
                <p:oleObj name="Equation" r:id="rId6" imgW="1269720" imgH="253800" progId="Equation.DSMT4">
                  <p:embed/>
                </p:oleObj>
              </mc:Choice>
              <mc:Fallback>
                <p:oleObj name="Equation" r:id="rId6" imgW="1269720" imgH="253800" progId="Equation.DSMT4">
                  <p:embed/>
                  <p:pic>
                    <p:nvPicPr>
                      <p:cNvPr id="0" name=""/>
                      <p:cNvPicPr/>
                      <p:nvPr/>
                    </p:nvPicPr>
                    <p:blipFill>
                      <a:blip r:embed="rId7"/>
                      <a:stretch>
                        <a:fillRect/>
                      </a:stretch>
                    </p:blipFill>
                    <p:spPr>
                      <a:xfrm>
                        <a:off x="5763144" y="3512844"/>
                        <a:ext cx="2930390" cy="58607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0723B1CF-EC7E-6B35-142E-4284FF979EB7}"/>
              </a:ext>
            </a:extLst>
          </p:cNvPr>
          <p:cNvGraphicFramePr>
            <a:graphicFrameLocks noChangeAspect="1"/>
          </p:cNvGraphicFramePr>
          <p:nvPr>
            <p:extLst>
              <p:ext uri="{D42A27DB-BD31-4B8C-83A1-F6EECF244321}">
                <p14:modId xmlns:p14="http://schemas.microsoft.com/office/powerpoint/2010/main" val="2175799434"/>
              </p:ext>
            </p:extLst>
          </p:nvPr>
        </p:nvGraphicFramePr>
        <p:xfrm>
          <a:off x="5763144" y="4175125"/>
          <a:ext cx="5141913" cy="585788"/>
        </p:xfrm>
        <a:graphic>
          <a:graphicData uri="http://schemas.openxmlformats.org/presentationml/2006/ole">
            <mc:AlternateContent xmlns:mc="http://schemas.openxmlformats.org/markup-compatibility/2006">
              <mc:Choice xmlns:v="urn:schemas-microsoft-com:vml" Requires="v">
                <p:oleObj name="Equation" r:id="rId8" imgW="2450880" imgH="279360" progId="Equation.DSMT4">
                  <p:embed/>
                </p:oleObj>
              </mc:Choice>
              <mc:Fallback>
                <p:oleObj name="Equation" r:id="rId8" imgW="2450880" imgH="279360" progId="Equation.DSMT4">
                  <p:embed/>
                  <p:pic>
                    <p:nvPicPr>
                      <p:cNvPr id="0" name=""/>
                      <p:cNvPicPr/>
                      <p:nvPr/>
                    </p:nvPicPr>
                    <p:blipFill>
                      <a:blip r:embed="rId9"/>
                      <a:stretch>
                        <a:fillRect/>
                      </a:stretch>
                    </p:blipFill>
                    <p:spPr>
                      <a:xfrm>
                        <a:off x="5763144" y="4175125"/>
                        <a:ext cx="5141913" cy="585788"/>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FECB3862-480C-71D6-9FA3-497F496F7FBA}"/>
              </a:ext>
            </a:extLst>
          </p:cNvPr>
          <p:cNvGraphicFramePr>
            <a:graphicFrameLocks noChangeAspect="1"/>
          </p:cNvGraphicFramePr>
          <p:nvPr>
            <p:extLst>
              <p:ext uri="{D42A27DB-BD31-4B8C-83A1-F6EECF244321}">
                <p14:modId xmlns:p14="http://schemas.microsoft.com/office/powerpoint/2010/main" val="1654067630"/>
              </p:ext>
            </p:extLst>
          </p:nvPr>
        </p:nvGraphicFramePr>
        <p:xfrm>
          <a:off x="2786192" y="5403849"/>
          <a:ext cx="4845737" cy="715478"/>
        </p:xfrm>
        <a:graphic>
          <a:graphicData uri="http://schemas.openxmlformats.org/presentationml/2006/ole">
            <mc:AlternateContent xmlns:mc="http://schemas.openxmlformats.org/markup-compatibility/2006">
              <mc:Choice xmlns:v="urn:schemas-microsoft-com:vml" Requires="v">
                <p:oleObj name="Equation" r:id="rId10" imgW="1892160" imgH="279360" progId="Equation.DSMT4">
                  <p:embed/>
                </p:oleObj>
              </mc:Choice>
              <mc:Fallback>
                <p:oleObj name="Equation" r:id="rId10" imgW="1892160" imgH="279360" progId="Equation.DSMT4">
                  <p:embed/>
                  <p:pic>
                    <p:nvPicPr>
                      <p:cNvPr id="0" name=""/>
                      <p:cNvPicPr/>
                      <p:nvPr/>
                    </p:nvPicPr>
                    <p:blipFill>
                      <a:blip r:embed="rId11"/>
                      <a:stretch>
                        <a:fillRect/>
                      </a:stretch>
                    </p:blipFill>
                    <p:spPr>
                      <a:xfrm>
                        <a:off x="2786192" y="5403849"/>
                        <a:ext cx="4845737" cy="715478"/>
                      </a:xfrm>
                      <a:prstGeom prst="rect">
                        <a:avLst/>
                      </a:prstGeom>
                    </p:spPr>
                  </p:pic>
                </p:oleObj>
              </mc:Fallback>
            </mc:AlternateContent>
          </a:graphicData>
        </a:graphic>
      </p:graphicFrame>
    </p:spTree>
    <p:extLst>
      <p:ext uri="{BB962C8B-B14F-4D97-AF65-F5344CB8AC3E}">
        <p14:creationId xmlns:p14="http://schemas.microsoft.com/office/powerpoint/2010/main" val="10014648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83077-5D90-85FF-FF68-FD80AD9881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770FC85-8A98-E2E7-6CB6-9E1D1F81C9AB}"/>
              </a:ext>
            </a:extLst>
          </p:cNvPr>
          <p:cNvSpPr>
            <a:spLocks noGrp="1"/>
          </p:cNvSpPr>
          <p:nvPr>
            <p:ph type="title"/>
          </p:nvPr>
        </p:nvSpPr>
        <p:spPr>
          <a:xfrm>
            <a:off x="838200" y="268694"/>
            <a:ext cx="10515600" cy="791871"/>
          </a:xfrm>
        </p:spPr>
        <p:txBody>
          <a:bodyPr>
            <a:normAutofit/>
          </a:bodyPr>
          <a:lstStyle/>
          <a:p>
            <a:r>
              <a:rPr lang="en-US" sz="4000" dirty="0"/>
              <a:t>The cross-entropy</a:t>
            </a:r>
            <a:endParaRPr lang="en-IL" sz="4000" dirty="0"/>
          </a:p>
        </p:txBody>
      </p:sp>
      <p:sp>
        <p:nvSpPr>
          <p:cNvPr id="6" name="Content Placeholder 5">
            <a:extLst>
              <a:ext uri="{FF2B5EF4-FFF2-40B4-BE49-F238E27FC236}">
                <a16:creationId xmlns:a16="http://schemas.microsoft.com/office/drawing/2014/main" id="{A6C4819E-9EA4-6807-8F0F-AF5D23521232}"/>
              </a:ext>
            </a:extLst>
          </p:cNvPr>
          <p:cNvSpPr>
            <a:spLocks noGrp="1"/>
          </p:cNvSpPr>
          <p:nvPr>
            <p:ph idx="1"/>
          </p:nvPr>
        </p:nvSpPr>
        <p:spPr>
          <a:xfrm>
            <a:off x="968828" y="1060565"/>
            <a:ext cx="10515600" cy="1325562"/>
          </a:xfrm>
        </p:spPr>
        <p:txBody>
          <a:bodyPr>
            <a:normAutofit lnSpcReduction="10000"/>
          </a:bodyPr>
          <a:lstStyle/>
          <a:p>
            <a:r>
              <a:rPr lang="en-US" dirty="0"/>
              <a:t>The cross-entropy is the expected surprise for the wrong distribution</a:t>
            </a:r>
          </a:p>
          <a:p>
            <a:r>
              <a:rPr lang="en-US" dirty="0"/>
              <a:t>The cross-entropy is always larger than the entropy</a:t>
            </a:r>
          </a:p>
          <a:p>
            <a:pPr lvl="1"/>
            <a:r>
              <a:rPr lang="en-US" dirty="0"/>
              <a:t>Being wrong means being more surprised</a:t>
            </a:r>
            <a:endParaRPr lang="en-IL" dirty="0"/>
          </a:p>
        </p:txBody>
      </p:sp>
      <p:sp>
        <p:nvSpPr>
          <p:cNvPr id="4" name="Slide Number Placeholder 3">
            <a:extLst>
              <a:ext uri="{FF2B5EF4-FFF2-40B4-BE49-F238E27FC236}">
                <a16:creationId xmlns:a16="http://schemas.microsoft.com/office/drawing/2014/main" id="{5A0BC7CC-809A-2004-B67A-A910B1904655}"/>
              </a:ext>
            </a:extLst>
          </p:cNvPr>
          <p:cNvSpPr>
            <a:spLocks noGrp="1"/>
          </p:cNvSpPr>
          <p:nvPr>
            <p:ph type="sldNum" sz="quarter" idx="12"/>
          </p:nvPr>
        </p:nvSpPr>
        <p:spPr/>
        <p:txBody>
          <a:bodyPr/>
          <a:lstStyle/>
          <a:p>
            <a:fld id="{E0DC7AD3-7C2E-418B-8082-788996B615FB}" type="slidenum">
              <a:rPr lang="en-GB" smtClean="0"/>
              <a:t>51</a:t>
            </a:fld>
            <a:endParaRPr lang="en-GB"/>
          </a:p>
        </p:txBody>
      </p:sp>
      <p:graphicFrame>
        <p:nvGraphicFramePr>
          <p:cNvPr id="11" name="Object 10">
            <a:extLst>
              <a:ext uri="{FF2B5EF4-FFF2-40B4-BE49-F238E27FC236}">
                <a16:creationId xmlns:a16="http://schemas.microsoft.com/office/drawing/2014/main" id="{D5953C25-E042-063E-B340-05B3A71070E2}"/>
              </a:ext>
            </a:extLst>
          </p:cNvPr>
          <p:cNvGraphicFramePr>
            <a:graphicFrameLocks noChangeAspect="1"/>
          </p:cNvGraphicFramePr>
          <p:nvPr>
            <p:extLst>
              <p:ext uri="{D42A27DB-BD31-4B8C-83A1-F6EECF244321}">
                <p14:modId xmlns:p14="http://schemas.microsoft.com/office/powerpoint/2010/main" val="2063218809"/>
              </p:ext>
            </p:extLst>
          </p:nvPr>
        </p:nvGraphicFramePr>
        <p:xfrm>
          <a:off x="6932444" y="2147938"/>
          <a:ext cx="4845737" cy="715478"/>
        </p:xfrm>
        <a:graphic>
          <a:graphicData uri="http://schemas.openxmlformats.org/presentationml/2006/ole">
            <mc:AlternateContent xmlns:mc="http://schemas.openxmlformats.org/markup-compatibility/2006">
              <mc:Choice xmlns:v="urn:schemas-microsoft-com:vml" Requires="v">
                <p:oleObj name="Equation" r:id="rId2" imgW="1892160" imgH="279360" progId="Equation.DSMT4">
                  <p:embed/>
                </p:oleObj>
              </mc:Choice>
              <mc:Fallback>
                <p:oleObj name="Equation" r:id="rId2" imgW="1892160" imgH="279360" progId="Equation.DSMT4">
                  <p:embed/>
                  <p:pic>
                    <p:nvPicPr>
                      <p:cNvPr id="11" name="Object 10">
                        <a:extLst>
                          <a:ext uri="{FF2B5EF4-FFF2-40B4-BE49-F238E27FC236}">
                            <a16:creationId xmlns:a16="http://schemas.microsoft.com/office/drawing/2014/main" id="{56A15C4C-F9E2-5D12-7F98-0BA9A549859A}"/>
                          </a:ext>
                        </a:extLst>
                      </p:cNvPr>
                      <p:cNvPicPr/>
                      <p:nvPr/>
                    </p:nvPicPr>
                    <p:blipFill>
                      <a:blip r:embed="rId3"/>
                      <a:stretch>
                        <a:fillRect/>
                      </a:stretch>
                    </p:blipFill>
                    <p:spPr>
                      <a:xfrm>
                        <a:off x="6932444" y="2147938"/>
                        <a:ext cx="4845737" cy="71547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48C659D0-23A5-C092-1291-522AE144F2C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674056" y="2395356"/>
            <a:ext cx="5963616" cy="4453414"/>
          </a:xfrm>
          <a:prstGeom prst="rect">
            <a:avLst/>
          </a:prstGeom>
        </p:spPr>
      </p:pic>
      <p:graphicFrame>
        <p:nvGraphicFramePr>
          <p:cNvPr id="8" name="Object 7">
            <a:extLst>
              <a:ext uri="{FF2B5EF4-FFF2-40B4-BE49-F238E27FC236}">
                <a16:creationId xmlns:a16="http://schemas.microsoft.com/office/drawing/2014/main" id="{760D6EE3-9E8F-9E9E-7426-ADEE813CB0C3}"/>
              </a:ext>
            </a:extLst>
          </p:cNvPr>
          <p:cNvGraphicFramePr>
            <a:graphicFrameLocks noChangeAspect="1"/>
          </p:cNvGraphicFramePr>
          <p:nvPr>
            <p:extLst>
              <p:ext uri="{D42A27DB-BD31-4B8C-83A1-F6EECF244321}">
                <p14:modId xmlns:p14="http://schemas.microsoft.com/office/powerpoint/2010/main" val="3719006459"/>
              </p:ext>
            </p:extLst>
          </p:nvPr>
        </p:nvGraphicFramePr>
        <p:xfrm>
          <a:off x="6932444" y="3425647"/>
          <a:ext cx="4814887" cy="896938"/>
        </p:xfrm>
        <a:graphic>
          <a:graphicData uri="http://schemas.openxmlformats.org/presentationml/2006/ole">
            <mc:AlternateContent xmlns:mc="http://schemas.openxmlformats.org/markup-compatibility/2006">
              <mc:Choice xmlns:v="urn:schemas-microsoft-com:vml" Requires="v">
                <p:oleObj name="Equation" r:id="rId5" imgW="2590560" imgH="482400" progId="Equation.DSMT4">
                  <p:embed/>
                </p:oleObj>
              </mc:Choice>
              <mc:Fallback>
                <p:oleObj name="Equation" r:id="rId5" imgW="2590560" imgH="482400" progId="Equation.DSMT4">
                  <p:embed/>
                  <p:pic>
                    <p:nvPicPr>
                      <p:cNvPr id="0" name=""/>
                      <p:cNvPicPr/>
                      <p:nvPr/>
                    </p:nvPicPr>
                    <p:blipFill>
                      <a:blip r:embed="rId6"/>
                      <a:stretch>
                        <a:fillRect/>
                      </a:stretch>
                    </p:blipFill>
                    <p:spPr>
                      <a:xfrm>
                        <a:off x="6932444" y="3425647"/>
                        <a:ext cx="4814887" cy="896938"/>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1149CF0C-E164-FF84-3D58-311DAF3429EB}"/>
              </a:ext>
            </a:extLst>
          </p:cNvPr>
          <p:cNvGraphicFramePr>
            <a:graphicFrameLocks noChangeAspect="1"/>
          </p:cNvGraphicFramePr>
          <p:nvPr>
            <p:extLst>
              <p:ext uri="{D42A27DB-BD31-4B8C-83A1-F6EECF244321}">
                <p14:modId xmlns:p14="http://schemas.microsoft.com/office/powerpoint/2010/main" val="939290706"/>
              </p:ext>
            </p:extLst>
          </p:nvPr>
        </p:nvGraphicFramePr>
        <p:xfrm>
          <a:off x="6932444" y="4941233"/>
          <a:ext cx="4966212" cy="796468"/>
        </p:xfrm>
        <a:graphic>
          <a:graphicData uri="http://schemas.openxmlformats.org/presentationml/2006/ole">
            <mc:AlternateContent xmlns:mc="http://schemas.openxmlformats.org/markup-compatibility/2006">
              <mc:Choice xmlns:v="urn:schemas-microsoft-com:vml" Requires="v">
                <p:oleObj name="Equation" r:id="rId7" imgW="2692080" imgH="431640" progId="Equation.DSMT4">
                  <p:embed/>
                </p:oleObj>
              </mc:Choice>
              <mc:Fallback>
                <p:oleObj name="Equation" r:id="rId7" imgW="2692080" imgH="431640" progId="Equation.DSMT4">
                  <p:embed/>
                  <p:pic>
                    <p:nvPicPr>
                      <p:cNvPr id="0" name=""/>
                      <p:cNvPicPr/>
                      <p:nvPr/>
                    </p:nvPicPr>
                    <p:blipFill>
                      <a:blip r:embed="rId8"/>
                      <a:stretch>
                        <a:fillRect/>
                      </a:stretch>
                    </p:blipFill>
                    <p:spPr>
                      <a:xfrm>
                        <a:off x="6932444" y="4941233"/>
                        <a:ext cx="4966212" cy="796468"/>
                      </a:xfrm>
                      <a:prstGeom prst="rect">
                        <a:avLst/>
                      </a:prstGeom>
                    </p:spPr>
                  </p:pic>
                </p:oleObj>
              </mc:Fallback>
            </mc:AlternateContent>
          </a:graphicData>
        </a:graphic>
      </p:graphicFrame>
    </p:spTree>
    <p:extLst>
      <p:ext uri="{BB962C8B-B14F-4D97-AF65-F5344CB8AC3E}">
        <p14:creationId xmlns:p14="http://schemas.microsoft.com/office/powerpoint/2010/main" val="2161712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87939-6E6A-2B3F-0BEF-5FA3C3CCDF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0FFCA22-D8BF-3D64-D866-E89721803CAB}"/>
              </a:ext>
            </a:extLst>
          </p:cNvPr>
          <p:cNvSpPr>
            <a:spLocks noGrp="1"/>
          </p:cNvSpPr>
          <p:nvPr>
            <p:ph type="title"/>
          </p:nvPr>
        </p:nvSpPr>
        <p:spPr>
          <a:xfrm>
            <a:off x="838200" y="268694"/>
            <a:ext cx="10515600" cy="791871"/>
          </a:xfrm>
        </p:spPr>
        <p:txBody>
          <a:bodyPr>
            <a:normAutofit/>
          </a:bodyPr>
          <a:lstStyle/>
          <a:p>
            <a:r>
              <a:rPr lang="en-US" sz="4000" dirty="0"/>
              <a:t>The cross-entropy</a:t>
            </a:r>
            <a:endParaRPr lang="en-IL" sz="4000" dirty="0"/>
          </a:p>
        </p:txBody>
      </p:sp>
      <p:sp>
        <p:nvSpPr>
          <p:cNvPr id="6" name="Content Placeholder 5">
            <a:extLst>
              <a:ext uri="{FF2B5EF4-FFF2-40B4-BE49-F238E27FC236}">
                <a16:creationId xmlns:a16="http://schemas.microsoft.com/office/drawing/2014/main" id="{9727D1A4-68BA-ADFB-AD84-17A615B455D2}"/>
              </a:ext>
            </a:extLst>
          </p:cNvPr>
          <p:cNvSpPr>
            <a:spLocks noGrp="1"/>
          </p:cNvSpPr>
          <p:nvPr>
            <p:ph idx="1"/>
          </p:nvPr>
        </p:nvSpPr>
        <p:spPr>
          <a:xfrm>
            <a:off x="968828" y="1060565"/>
            <a:ext cx="10515600" cy="1325562"/>
          </a:xfrm>
        </p:spPr>
        <p:txBody>
          <a:bodyPr>
            <a:normAutofit lnSpcReduction="10000"/>
          </a:bodyPr>
          <a:lstStyle/>
          <a:p>
            <a:r>
              <a:rPr lang="en-US" dirty="0"/>
              <a:t>The cross-entropy is the expected surprise for the wrong distribution</a:t>
            </a:r>
          </a:p>
          <a:p>
            <a:r>
              <a:rPr lang="en-US" dirty="0"/>
              <a:t>The cross-entropy is always larger than the entropy</a:t>
            </a:r>
          </a:p>
          <a:p>
            <a:pPr lvl="1"/>
            <a:r>
              <a:rPr lang="en-US" dirty="0"/>
              <a:t>Being wrong means being more surprised</a:t>
            </a:r>
            <a:endParaRPr lang="en-IL" dirty="0"/>
          </a:p>
        </p:txBody>
      </p:sp>
      <p:sp>
        <p:nvSpPr>
          <p:cNvPr id="4" name="Slide Number Placeholder 3">
            <a:extLst>
              <a:ext uri="{FF2B5EF4-FFF2-40B4-BE49-F238E27FC236}">
                <a16:creationId xmlns:a16="http://schemas.microsoft.com/office/drawing/2014/main" id="{7E582E95-D708-793E-8125-977565457AE9}"/>
              </a:ext>
            </a:extLst>
          </p:cNvPr>
          <p:cNvSpPr>
            <a:spLocks noGrp="1"/>
          </p:cNvSpPr>
          <p:nvPr>
            <p:ph type="sldNum" sz="quarter" idx="12"/>
          </p:nvPr>
        </p:nvSpPr>
        <p:spPr/>
        <p:txBody>
          <a:bodyPr/>
          <a:lstStyle/>
          <a:p>
            <a:fld id="{E0DC7AD3-7C2E-418B-8082-788996B615FB}" type="slidenum">
              <a:rPr lang="en-GB" smtClean="0"/>
              <a:t>52</a:t>
            </a:fld>
            <a:endParaRPr lang="en-GB"/>
          </a:p>
        </p:txBody>
      </p:sp>
      <p:graphicFrame>
        <p:nvGraphicFramePr>
          <p:cNvPr id="11" name="Object 10">
            <a:extLst>
              <a:ext uri="{FF2B5EF4-FFF2-40B4-BE49-F238E27FC236}">
                <a16:creationId xmlns:a16="http://schemas.microsoft.com/office/drawing/2014/main" id="{55C9E420-33DF-7426-3DCB-0B64B3380A86}"/>
              </a:ext>
            </a:extLst>
          </p:cNvPr>
          <p:cNvGraphicFramePr>
            <a:graphicFrameLocks noChangeAspect="1"/>
          </p:cNvGraphicFramePr>
          <p:nvPr/>
        </p:nvGraphicFramePr>
        <p:xfrm>
          <a:off x="6932444" y="2147938"/>
          <a:ext cx="4845737" cy="715478"/>
        </p:xfrm>
        <a:graphic>
          <a:graphicData uri="http://schemas.openxmlformats.org/presentationml/2006/ole">
            <mc:AlternateContent xmlns:mc="http://schemas.openxmlformats.org/markup-compatibility/2006">
              <mc:Choice xmlns:v="urn:schemas-microsoft-com:vml" Requires="v">
                <p:oleObj name="Equation" r:id="rId2" imgW="1892160" imgH="279360" progId="Equation.DSMT4">
                  <p:embed/>
                </p:oleObj>
              </mc:Choice>
              <mc:Fallback>
                <p:oleObj name="Equation" r:id="rId2" imgW="1892160" imgH="279360" progId="Equation.DSMT4">
                  <p:embed/>
                  <p:pic>
                    <p:nvPicPr>
                      <p:cNvPr id="11" name="Object 10">
                        <a:extLst>
                          <a:ext uri="{FF2B5EF4-FFF2-40B4-BE49-F238E27FC236}">
                            <a16:creationId xmlns:a16="http://schemas.microsoft.com/office/drawing/2014/main" id="{D5953C25-E042-063E-B340-05B3A71070E2}"/>
                          </a:ext>
                        </a:extLst>
                      </p:cNvPr>
                      <p:cNvPicPr/>
                      <p:nvPr/>
                    </p:nvPicPr>
                    <p:blipFill>
                      <a:blip r:embed="rId3"/>
                      <a:stretch>
                        <a:fillRect/>
                      </a:stretch>
                    </p:blipFill>
                    <p:spPr>
                      <a:xfrm>
                        <a:off x="6932444" y="2147938"/>
                        <a:ext cx="4845737" cy="715478"/>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3BB433F9-3BE1-1806-25E6-4A26E388E129}"/>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674056" y="2395356"/>
            <a:ext cx="5963616" cy="4453414"/>
          </a:xfrm>
          <a:prstGeom prst="rect">
            <a:avLst/>
          </a:prstGeom>
        </p:spPr>
      </p:pic>
      <p:graphicFrame>
        <p:nvGraphicFramePr>
          <p:cNvPr id="9" name="Object 8">
            <a:extLst>
              <a:ext uri="{FF2B5EF4-FFF2-40B4-BE49-F238E27FC236}">
                <a16:creationId xmlns:a16="http://schemas.microsoft.com/office/drawing/2014/main" id="{15A21848-980D-95BD-DFCC-20F0CB4ED6A2}"/>
              </a:ext>
            </a:extLst>
          </p:cNvPr>
          <p:cNvGraphicFramePr>
            <a:graphicFrameLocks noChangeAspect="1"/>
          </p:cNvGraphicFramePr>
          <p:nvPr>
            <p:extLst>
              <p:ext uri="{D42A27DB-BD31-4B8C-83A1-F6EECF244321}">
                <p14:modId xmlns:p14="http://schemas.microsoft.com/office/powerpoint/2010/main" val="797198968"/>
              </p:ext>
            </p:extLst>
          </p:nvPr>
        </p:nvGraphicFramePr>
        <p:xfrm>
          <a:off x="7009295" y="3611605"/>
          <a:ext cx="4692034" cy="796468"/>
        </p:xfrm>
        <a:graphic>
          <a:graphicData uri="http://schemas.openxmlformats.org/presentationml/2006/ole">
            <mc:AlternateContent xmlns:mc="http://schemas.openxmlformats.org/markup-compatibility/2006">
              <mc:Choice xmlns:v="urn:schemas-microsoft-com:vml" Requires="v">
                <p:oleObj name="Equation" r:id="rId5" imgW="2539800" imgH="431640" progId="Equation.DSMT4">
                  <p:embed/>
                </p:oleObj>
              </mc:Choice>
              <mc:Fallback>
                <p:oleObj name="Equation" r:id="rId5" imgW="2539800" imgH="431640" progId="Equation.DSMT4">
                  <p:embed/>
                  <p:pic>
                    <p:nvPicPr>
                      <p:cNvPr id="9" name="Object 8">
                        <a:extLst>
                          <a:ext uri="{FF2B5EF4-FFF2-40B4-BE49-F238E27FC236}">
                            <a16:creationId xmlns:a16="http://schemas.microsoft.com/office/drawing/2014/main" id="{6677CCDD-EC27-ABBA-CEC3-AAB367B7CF4D}"/>
                          </a:ext>
                        </a:extLst>
                      </p:cNvPr>
                      <p:cNvPicPr/>
                      <p:nvPr/>
                    </p:nvPicPr>
                    <p:blipFill>
                      <a:blip r:embed="rId6"/>
                      <a:stretch>
                        <a:fillRect/>
                      </a:stretch>
                    </p:blipFill>
                    <p:spPr>
                      <a:xfrm>
                        <a:off x="7009295" y="3611605"/>
                        <a:ext cx="4692034" cy="796468"/>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5903E7CE-FAD5-146C-6264-3A87AF3DCBF6}"/>
              </a:ext>
            </a:extLst>
          </p:cNvPr>
          <p:cNvGraphicFramePr>
            <a:graphicFrameLocks noChangeAspect="1"/>
          </p:cNvGraphicFramePr>
          <p:nvPr>
            <p:extLst>
              <p:ext uri="{D42A27DB-BD31-4B8C-83A1-F6EECF244321}">
                <p14:modId xmlns:p14="http://schemas.microsoft.com/office/powerpoint/2010/main" val="1770784920"/>
              </p:ext>
            </p:extLst>
          </p:nvPr>
        </p:nvGraphicFramePr>
        <p:xfrm>
          <a:off x="7009295" y="4993903"/>
          <a:ext cx="4933795" cy="776616"/>
        </p:xfrm>
        <a:graphic>
          <a:graphicData uri="http://schemas.openxmlformats.org/presentationml/2006/ole">
            <mc:AlternateContent xmlns:mc="http://schemas.openxmlformats.org/markup-compatibility/2006">
              <mc:Choice xmlns:v="urn:schemas-microsoft-com:vml" Requires="v">
                <p:oleObj name="Equation" r:id="rId7" imgW="2743200" imgH="431640" progId="Equation.DSMT4">
                  <p:embed/>
                </p:oleObj>
              </mc:Choice>
              <mc:Fallback>
                <p:oleObj name="Equation" r:id="rId7" imgW="2743200" imgH="431640" progId="Equation.DSMT4">
                  <p:embed/>
                  <p:pic>
                    <p:nvPicPr>
                      <p:cNvPr id="12" name="Object 11">
                        <a:extLst>
                          <a:ext uri="{FF2B5EF4-FFF2-40B4-BE49-F238E27FC236}">
                            <a16:creationId xmlns:a16="http://schemas.microsoft.com/office/drawing/2014/main" id="{B900F723-9530-50FE-7117-6DEAB550ADF5}"/>
                          </a:ext>
                        </a:extLst>
                      </p:cNvPr>
                      <p:cNvPicPr/>
                      <p:nvPr/>
                    </p:nvPicPr>
                    <p:blipFill>
                      <a:blip r:embed="rId8"/>
                      <a:stretch>
                        <a:fillRect/>
                      </a:stretch>
                    </p:blipFill>
                    <p:spPr>
                      <a:xfrm>
                        <a:off x="7009295" y="4993903"/>
                        <a:ext cx="4933795" cy="776616"/>
                      </a:xfrm>
                      <a:prstGeom prst="rect">
                        <a:avLst/>
                      </a:prstGeom>
                    </p:spPr>
                  </p:pic>
                </p:oleObj>
              </mc:Fallback>
            </mc:AlternateContent>
          </a:graphicData>
        </a:graphic>
      </p:graphicFrame>
    </p:spTree>
    <p:extLst>
      <p:ext uri="{BB962C8B-B14F-4D97-AF65-F5344CB8AC3E}">
        <p14:creationId xmlns:p14="http://schemas.microsoft.com/office/powerpoint/2010/main" val="3928823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24389-C1F7-F114-1420-DC5AAD1FE6A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B527FD-FA85-FAF9-77A1-5FE3DC197FD2}"/>
              </a:ext>
            </a:extLst>
          </p:cNvPr>
          <p:cNvSpPr>
            <a:spLocks noGrp="1"/>
          </p:cNvSpPr>
          <p:nvPr>
            <p:ph type="title"/>
          </p:nvPr>
        </p:nvSpPr>
        <p:spPr/>
        <p:txBody>
          <a:bodyPr>
            <a:normAutofit/>
          </a:bodyPr>
          <a:lstStyle/>
          <a:p>
            <a:r>
              <a:rPr lang="en-US" sz="4000" dirty="0" err="1"/>
              <a:t>Kullback-Leibler</a:t>
            </a:r>
            <a:r>
              <a:rPr lang="en-US" sz="4000" dirty="0"/>
              <a:t> Divergence </a:t>
            </a:r>
            <a:endParaRPr lang="en-IL" sz="4000" dirty="0"/>
          </a:p>
        </p:txBody>
      </p:sp>
      <p:sp>
        <p:nvSpPr>
          <p:cNvPr id="6" name="Content Placeholder 5">
            <a:extLst>
              <a:ext uri="{FF2B5EF4-FFF2-40B4-BE49-F238E27FC236}">
                <a16:creationId xmlns:a16="http://schemas.microsoft.com/office/drawing/2014/main" id="{B38FD87A-EF8B-A219-134B-DD96A566857C}"/>
              </a:ext>
            </a:extLst>
          </p:cNvPr>
          <p:cNvSpPr>
            <a:spLocks noGrp="1"/>
          </p:cNvSpPr>
          <p:nvPr>
            <p:ph idx="1"/>
          </p:nvPr>
        </p:nvSpPr>
        <p:spPr>
          <a:xfrm>
            <a:off x="838200" y="1508383"/>
            <a:ext cx="10515600" cy="1794653"/>
          </a:xfrm>
        </p:spPr>
        <p:txBody>
          <a:bodyPr>
            <a:normAutofit/>
          </a:bodyPr>
          <a:lstStyle/>
          <a:p>
            <a:r>
              <a:rPr lang="en-US" dirty="0"/>
              <a:t>The difference between the cross entropy and the entropy</a:t>
            </a:r>
          </a:p>
          <a:p>
            <a:r>
              <a:rPr lang="en-US" dirty="0"/>
              <a:t>The added uncertainty of using the wrong model</a:t>
            </a:r>
          </a:p>
          <a:p>
            <a:r>
              <a:rPr lang="en-US" dirty="0"/>
              <a:t>An (asymmetric) measure of distance between two distributions</a:t>
            </a:r>
            <a:endParaRPr lang="en-IL" dirty="0"/>
          </a:p>
        </p:txBody>
      </p:sp>
      <p:sp>
        <p:nvSpPr>
          <p:cNvPr id="4" name="Slide Number Placeholder 3">
            <a:extLst>
              <a:ext uri="{FF2B5EF4-FFF2-40B4-BE49-F238E27FC236}">
                <a16:creationId xmlns:a16="http://schemas.microsoft.com/office/drawing/2014/main" id="{6B2C57C2-B6A1-A579-E1CA-BEBD43415ADD}"/>
              </a:ext>
            </a:extLst>
          </p:cNvPr>
          <p:cNvSpPr>
            <a:spLocks noGrp="1"/>
          </p:cNvSpPr>
          <p:nvPr>
            <p:ph type="sldNum" sz="quarter" idx="12"/>
          </p:nvPr>
        </p:nvSpPr>
        <p:spPr/>
        <p:txBody>
          <a:bodyPr/>
          <a:lstStyle/>
          <a:p>
            <a:fld id="{E0DC7AD3-7C2E-418B-8082-788996B615FB}" type="slidenum">
              <a:rPr lang="en-GB" smtClean="0"/>
              <a:t>53</a:t>
            </a:fld>
            <a:endParaRPr lang="en-GB"/>
          </a:p>
        </p:txBody>
      </p:sp>
      <p:graphicFrame>
        <p:nvGraphicFramePr>
          <p:cNvPr id="11" name="Object 10">
            <a:extLst>
              <a:ext uri="{FF2B5EF4-FFF2-40B4-BE49-F238E27FC236}">
                <a16:creationId xmlns:a16="http://schemas.microsoft.com/office/drawing/2014/main" id="{56A15C4C-F9E2-5D12-7F98-0BA9A549859A}"/>
              </a:ext>
            </a:extLst>
          </p:cNvPr>
          <p:cNvGraphicFramePr>
            <a:graphicFrameLocks noChangeAspect="1"/>
          </p:cNvGraphicFramePr>
          <p:nvPr>
            <p:extLst>
              <p:ext uri="{D42A27DB-BD31-4B8C-83A1-F6EECF244321}">
                <p14:modId xmlns:p14="http://schemas.microsoft.com/office/powerpoint/2010/main" val="330935696"/>
              </p:ext>
            </p:extLst>
          </p:nvPr>
        </p:nvGraphicFramePr>
        <p:xfrm>
          <a:off x="1583807" y="3195733"/>
          <a:ext cx="4683125" cy="715962"/>
        </p:xfrm>
        <a:graphic>
          <a:graphicData uri="http://schemas.openxmlformats.org/presentationml/2006/ole">
            <mc:AlternateContent xmlns:mc="http://schemas.openxmlformats.org/markup-compatibility/2006">
              <mc:Choice xmlns:v="urn:schemas-microsoft-com:vml" Requires="v">
                <p:oleObj name="Equation" r:id="rId2" imgW="1828800" imgH="279360" progId="Equation.DSMT4">
                  <p:embed/>
                </p:oleObj>
              </mc:Choice>
              <mc:Fallback>
                <p:oleObj name="Equation" r:id="rId2" imgW="1828800" imgH="279360" progId="Equation.DSMT4">
                  <p:embed/>
                  <p:pic>
                    <p:nvPicPr>
                      <p:cNvPr id="11" name="Object 10">
                        <a:extLst>
                          <a:ext uri="{FF2B5EF4-FFF2-40B4-BE49-F238E27FC236}">
                            <a16:creationId xmlns:a16="http://schemas.microsoft.com/office/drawing/2014/main" id="{FECB3862-480C-71D6-9FA3-497F496F7FBA}"/>
                          </a:ext>
                        </a:extLst>
                      </p:cNvPr>
                      <p:cNvPicPr/>
                      <p:nvPr/>
                    </p:nvPicPr>
                    <p:blipFill>
                      <a:blip r:embed="rId3"/>
                      <a:stretch>
                        <a:fillRect/>
                      </a:stretch>
                    </p:blipFill>
                    <p:spPr>
                      <a:xfrm>
                        <a:off x="1583807" y="3195733"/>
                        <a:ext cx="4683125" cy="715962"/>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B7C18B59-909B-B4C2-984C-AA5DA61E53FA}"/>
              </a:ext>
            </a:extLst>
          </p:cNvPr>
          <p:cNvGraphicFramePr>
            <a:graphicFrameLocks noChangeAspect="1"/>
          </p:cNvGraphicFramePr>
          <p:nvPr>
            <p:extLst>
              <p:ext uri="{D42A27DB-BD31-4B8C-83A1-F6EECF244321}">
                <p14:modId xmlns:p14="http://schemas.microsoft.com/office/powerpoint/2010/main" val="463859476"/>
              </p:ext>
            </p:extLst>
          </p:nvPr>
        </p:nvGraphicFramePr>
        <p:xfrm>
          <a:off x="3363943" y="3911695"/>
          <a:ext cx="6920966" cy="715962"/>
        </p:xfrm>
        <a:graphic>
          <a:graphicData uri="http://schemas.openxmlformats.org/presentationml/2006/ole">
            <mc:AlternateContent xmlns:mc="http://schemas.openxmlformats.org/markup-compatibility/2006">
              <mc:Choice xmlns:v="urn:schemas-microsoft-com:vml" Requires="v">
                <p:oleObj name="Equation" r:id="rId4" imgW="2946240" imgH="304560" progId="Equation.DSMT4">
                  <p:embed/>
                </p:oleObj>
              </mc:Choice>
              <mc:Fallback>
                <p:oleObj name="Equation" r:id="rId4" imgW="2946240" imgH="304560" progId="Equation.DSMT4">
                  <p:embed/>
                  <p:pic>
                    <p:nvPicPr>
                      <p:cNvPr id="0" name=""/>
                      <p:cNvPicPr/>
                      <p:nvPr/>
                    </p:nvPicPr>
                    <p:blipFill>
                      <a:blip r:embed="rId5"/>
                      <a:stretch>
                        <a:fillRect/>
                      </a:stretch>
                    </p:blipFill>
                    <p:spPr>
                      <a:xfrm>
                        <a:off x="3363943" y="3911695"/>
                        <a:ext cx="6920966" cy="71596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15E4A60-09EE-C3C3-C39A-CA72D9D8B534}"/>
              </a:ext>
            </a:extLst>
          </p:cNvPr>
          <p:cNvGraphicFramePr>
            <a:graphicFrameLocks noChangeAspect="1"/>
          </p:cNvGraphicFramePr>
          <p:nvPr>
            <p:extLst>
              <p:ext uri="{D42A27DB-BD31-4B8C-83A1-F6EECF244321}">
                <p14:modId xmlns:p14="http://schemas.microsoft.com/office/powerpoint/2010/main" val="1970914724"/>
              </p:ext>
            </p:extLst>
          </p:nvPr>
        </p:nvGraphicFramePr>
        <p:xfrm>
          <a:off x="3363943" y="4633655"/>
          <a:ext cx="6508746" cy="715962"/>
        </p:xfrm>
        <a:graphic>
          <a:graphicData uri="http://schemas.openxmlformats.org/presentationml/2006/ole">
            <mc:AlternateContent xmlns:mc="http://schemas.openxmlformats.org/markup-compatibility/2006">
              <mc:Choice xmlns:v="urn:schemas-microsoft-com:vml" Requires="v">
                <p:oleObj name="Equation" r:id="rId6" imgW="2539800" imgH="279360" progId="Equation.DSMT4">
                  <p:embed/>
                </p:oleObj>
              </mc:Choice>
              <mc:Fallback>
                <p:oleObj name="Equation" r:id="rId6" imgW="2539800" imgH="279360" progId="Equation.DSMT4">
                  <p:embed/>
                  <p:pic>
                    <p:nvPicPr>
                      <p:cNvPr id="0" name=""/>
                      <p:cNvPicPr/>
                      <p:nvPr/>
                    </p:nvPicPr>
                    <p:blipFill>
                      <a:blip r:embed="rId7"/>
                      <a:stretch>
                        <a:fillRect/>
                      </a:stretch>
                    </p:blipFill>
                    <p:spPr>
                      <a:xfrm>
                        <a:off x="3363943" y="4633655"/>
                        <a:ext cx="6508746" cy="71596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C58E9FDB-B046-FD57-4480-AF60E65F5BD3}"/>
              </a:ext>
            </a:extLst>
          </p:cNvPr>
          <p:cNvGraphicFramePr>
            <a:graphicFrameLocks noChangeAspect="1"/>
          </p:cNvGraphicFramePr>
          <p:nvPr>
            <p:extLst>
              <p:ext uri="{D42A27DB-BD31-4B8C-83A1-F6EECF244321}">
                <p14:modId xmlns:p14="http://schemas.microsoft.com/office/powerpoint/2010/main" val="2305513341"/>
              </p:ext>
            </p:extLst>
          </p:nvPr>
        </p:nvGraphicFramePr>
        <p:xfrm>
          <a:off x="3363943" y="5514052"/>
          <a:ext cx="4992688" cy="677862"/>
        </p:xfrm>
        <a:graphic>
          <a:graphicData uri="http://schemas.openxmlformats.org/presentationml/2006/ole">
            <mc:AlternateContent xmlns:mc="http://schemas.openxmlformats.org/markup-compatibility/2006">
              <mc:Choice xmlns:v="urn:schemas-microsoft-com:vml" Requires="v">
                <p:oleObj name="Equation" r:id="rId8" imgW="2057400" imgH="279360" progId="Equation.DSMT4">
                  <p:embed/>
                </p:oleObj>
              </mc:Choice>
              <mc:Fallback>
                <p:oleObj name="Equation" r:id="rId8" imgW="2057400" imgH="279360" progId="Equation.DSMT4">
                  <p:embed/>
                  <p:pic>
                    <p:nvPicPr>
                      <p:cNvPr id="0" name=""/>
                      <p:cNvPicPr/>
                      <p:nvPr/>
                    </p:nvPicPr>
                    <p:blipFill>
                      <a:blip r:embed="rId9"/>
                      <a:stretch>
                        <a:fillRect/>
                      </a:stretch>
                    </p:blipFill>
                    <p:spPr>
                      <a:xfrm>
                        <a:off x="3363943" y="5514052"/>
                        <a:ext cx="4992688" cy="677862"/>
                      </a:xfrm>
                      <a:prstGeom prst="rect">
                        <a:avLst/>
                      </a:prstGeom>
                    </p:spPr>
                  </p:pic>
                </p:oleObj>
              </mc:Fallback>
            </mc:AlternateContent>
          </a:graphicData>
        </a:graphic>
      </p:graphicFrame>
    </p:spTree>
    <p:extLst>
      <p:ext uri="{BB962C8B-B14F-4D97-AF65-F5344CB8AC3E}">
        <p14:creationId xmlns:p14="http://schemas.microsoft.com/office/powerpoint/2010/main" val="2044373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FA3DD-8196-536E-DE83-C10119B05FA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1461AD4-606E-0E17-C21B-B2D7CE171354}"/>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5A24E369-5BFD-D658-DCFB-B9D80E11944A}"/>
              </a:ext>
            </a:extLst>
          </p:cNvPr>
          <p:cNvSpPr>
            <a:spLocks noGrp="1"/>
          </p:cNvSpPr>
          <p:nvPr>
            <p:ph type="body" idx="1"/>
          </p:nvPr>
        </p:nvSpPr>
        <p:spPr/>
        <p:txBody>
          <a:bodyPr>
            <a:normAutofit fontScale="85000" lnSpcReduction="10000"/>
          </a:bodyPr>
          <a:lstStyle/>
          <a:p>
            <a:pPr algn="ctr"/>
            <a:r>
              <a:rPr lang="en-US" sz="7200" dirty="0"/>
              <a:t>8I Distance from the true model</a:t>
            </a:r>
            <a:endParaRPr lang="en-IL" sz="7200" dirty="0"/>
          </a:p>
        </p:txBody>
      </p:sp>
      <p:sp>
        <p:nvSpPr>
          <p:cNvPr id="5" name="Slide Number Placeholder 4">
            <a:extLst>
              <a:ext uri="{FF2B5EF4-FFF2-40B4-BE49-F238E27FC236}">
                <a16:creationId xmlns:a16="http://schemas.microsoft.com/office/drawing/2014/main" id="{28BBA852-EAF4-DE8C-486B-2366D1AECD89}"/>
              </a:ext>
            </a:extLst>
          </p:cNvPr>
          <p:cNvSpPr>
            <a:spLocks noGrp="1"/>
          </p:cNvSpPr>
          <p:nvPr>
            <p:ph type="sldNum" sz="quarter" idx="12"/>
          </p:nvPr>
        </p:nvSpPr>
        <p:spPr/>
        <p:txBody>
          <a:bodyPr/>
          <a:lstStyle/>
          <a:p>
            <a:pPr>
              <a:defRPr/>
            </a:pPr>
            <a:fld id="{3469EAC8-EFAD-49DA-A425-6225312A328A}" type="slidenum">
              <a:rPr lang="he-IL" altLang="en-US" smtClean="0"/>
              <a:pPr>
                <a:defRPr/>
              </a:pPr>
              <a:t>54</a:t>
            </a:fld>
            <a:r>
              <a:rPr lang="en-US" altLang="en-US"/>
              <a:t> /  72</a:t>
            </a:r>
          </a:p>
        </p:txBody>
      </p:sp>
    </p:spTree>
    <p:extLst>
      <p:ext uri="{BB962C8B-B14F-4D97-AF65-F5344CB8AC3E}">
        <p14:creationId xmlns:p14="http://schemas.microsoft.com/office/powerpoint/2010/main" val="42273727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CB312-726E-6BD7-6671-5FACBE86F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FE770-CD75-8A82-2326-5B6D3A774851}"/>
              </a:ext>
            </a:extLst>
          </p:cNvPr>
          <p:cNvSpPr>
            <a:spLocks noGrp="1"/>
          </p:cNvSpPr>
          <p:nvPr>
            <p:ph type="title"/>
          </p:nvPr>
        </p:nvSpPr>
        <p:spPr/>
        <p:txBody>
          <a:bodyPr/>
          <a:lstStyle/>
          <a:p>
            <a:r>
              <a:rPr lang="en-US" dirty="0"/>
              <a:t>In our case: the model from the truth</a:t>
            </a:r>
            <a:endParaRPr lang="en-IL" dirty="0"/>
          </a:p>
        </p:txBody>
      </p:sp>
      <p:sp>
        <p:nvSpPr>
          <p:cNvPr id="3" name="Content Placeholder 2">
            <a:extLst>
              <a:ext uri="{FF2B5EF4-FFF2-40B4-BE49-F238E27FC236}">
                <a16:creationId xmlns:a16="http://schemas.microsoft.com/office/drawing/2014/main" id="{E2C21C35-3596-BF3C-1D58-858CAAD0C80C}"/>
              </a:ext>
            </a:extLst>
          </p:cNvPr>
          <p:cNvSpPr>
            <a:spLocks noGrp="1"/>
          </p:cNvSpPr>
          <p:nvPr>
            <p:ph idx="1"/>
          </p:nvPr>
        </p:nvSpPr>
        <p:spPr>
          <a:xfrm>
            <a:off x="838200" y="1797986"/>
            <a:ext cx="10515600" cy="1453816"/>
          </a:xfrm>
        </p:spPr>
        <p:txBody>
          <a:bodyPr>
            <a:normAutofit/>
          </a:bodyPr>
          <a:lstStyle/>
          <a:p>
            <a:r>
              <a:rPr lang="en-US" dirty="0"/>
              <a:t>The distance of the model’s distribution from the true data distribution</a:t>
            </a:r>
          </a:p>
          <a:p>
            <a:pPr lvl="1"/>
            <a:r>
              <a:rPr lang="en-US" dirty="0"/>
              <a:t>The true likelihood vs the posterior predictive likelihood</a:t>
            </a:r>
          </a:p>
        </p:txBody>
      </p:sp>
      <p:graphicFrame>
        <p:nvGraphicFramePr>
          <p:cNvPr id="5" name="Object 4">
            <a:extLst>
              <a:ext uri="{FF2B5EF4-FFF2-40B4-BE49-F238E27FC236}">
                <a16:creationId xmlns:a16="http://schemas.microsoft.com/office/drawing/2014/main" id="{032072E1-2A55-15D8-3299-D5AFAAB2E0D9}"/>
              </a:ext>
            </a:extLst>
          </p:cNvPr>
          <p:cNvGraphicFramePr>
            <a:graphicFrameLocks noChangeAspect="1"/>
          </p:cNvGraphicFramePr>
          <p:nvPr>
            <p:extLst>
              <p:ext uri="{D42A27DB-BD31-4B8C-83A1-F6EECF244321}">
                <p14:modId xmlns:p14="http://schemas.microsoft.com/office/powerpoint/2010/main" val="1318911311"/>
              </p:ext>
            </p:extLst>
          </p:nvPr>
        </p:nvGraphicFramePr>
        <p:xfrm>
          <a:off x="1697038" y="4413250"/>
          <a:ext cx="8042275" cy="904875"/>
        </p:xfrm>
        <a:graphic>
          <a:graphicData uri="http://schemas.openxmlformats.org/presentationml/2006/ole">
            <mc:AlternateContent xmlns:mc="http://schemas.openxmlformats.org/markup-compatibility/2006">
              <mc:Choice xmlns:v="urn:schemas-microsoft-com:vml" Requires="v">
                <p:oleObj name="Equation" r:id="rId2" imgW="3606480" imgH="406080" progId="Equation.DSMT4">
                  <p:embed/>
                </p:oleObj>
              </mc:Choice>
              <mc:Fallback>
                <p:oleObj name="Equation" r:id="rId2" imgW="3606480" imgH="406080" progId="Equation.DSMT4">
                  <p:embed/>
                  <p:pic>
                    <p:nvPicPr>
                      <p:cNvPr id="5" name="Object 4">
                        <a:extLst>
                          <a:ext uri="{FF2B5EF4-FFF2-40B4-BE49-F238E27FC236}">
                            <a16:creationId xmlns:a16="http://schemas.microsoft.com/office/drawing/2014/main" id="{032072E1-2A55-15D8-3299-D5AFAAB2E0D9}"/>
                          </a:ext>
                        </a:extLst>
                      </p:cNvPr>
                      <p:cNvPicPr/>
                      <p:nvPr/>
                    </p:nvPicPr>
                    <p:blipFill>
                      <a:blip r:embed="rId3"/>
                      <a:stretch>
                        <a:fillRect/>
                      </a:stretch>
                    </p:blipFill>
                    <p:spPr>
                      <a:xfrm>
                        <a:off x="1697038" y="4413250"/>
                        <a:ext cx="8042275" cy="90487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3604930F-0475-DD06-1495-F1F1DC4B16B7}"/>
              </a:ext>
            </a:extLst>
          </p:cNvPr>
          <p:cNvGraphicFramePr>
            <a:graphicFrameLocks noChangeAspect="1"/>
          </p:cNvGraphicFramePr>
          <p:nvPr>
            <p:extLst>
              <p:ext uri="{D42A27DB-BD31-4B8C-83A1-F6EECF244321}">
                <p14:modId xmlns:p14="http://schemas.microsoft.com/office/powerpoint/2010/main" val="2787222428"/>
              </p:ext>
            </p:extLst>
          </p:nvPr>
        </p:nvGraphicFramePr>
        <p:xfrm>
          <a:off x="1599261" y="3474432"/>
          <a:ext cx="6926262" cy="715962"/>
        </p:xfrm>
        <a:graphic>
          <a:graphicData uri="http://schemas.openxmlformats.org/presentationml/2006/ole">
            <mc:AlternateContent xmlns:mc="http://schemas.openxmlformats.org/markup-compatibility/2006">
              <mc:Choice xmlns:v="urn:schemas-microsoft-com:vml" Requires="v">
                <p:oleObj name="Equation" r:id="rId4" imgW="2705040" imgH="279360" progId="Equation.DSMT4">
                  <p:embed/>
                </p:oleObj>
              </mc:Choice>
              <mc:Fallback>
                <p:oleObj name="Equation" r:id="rId4" imgW="2705040" imgH="279360" progId="Equation.DSMT4">
                  <p:embed/>
                  <p:pic>
                    <p:nvPicPr>
                      <p:cNvPr id="11" name="Object 10">
                        <a:extLst>
                          <a:ext uri="{FF2B5EF4-FFF2-40B4-BE49-F238E27FC236}">
                            <a16:creationId xmlns:a16="http://schemas.microsoft.com/office/drawing/2014/main" id="{56A15C4C-F9E2-5D12-7F98-0BA9A549859A}"/>
                          </a:ext>
                        </a:extLst>
                      </p:cNvPr>
                      <p:cNvPicPr/>
                      <p:nvPr/>
                    </p:nvPicPr>
                    <p:blipFill>
                      <a:blip r:embed="rId5"/>
                      <a:stretch>
                        <a:fillRect/>
                      </a:stretch>
                    </p:blipFill>
                    <p:spPr>
                      <a:xfrm>
                        <a:off x="1599261" y="3474432"/>
                        <a:ext cx="6926262" cy="715962"/>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6D2A95-FA35-CC57-0A9F-69C9C0E401D8}"/>
                  </a:ext>
                </a:extLst>
              </p:cNvPr>
              <p:cNvSpPr txBox="1"/>
              <p:nvPr/>
            </p:nvSpPr>
            <p:spPr>
              <a:xfrm>
                <a:off x="2584580" y="5719665"/>
                <a:ext cx="7632346" cy="369332"/>
              </a:xfrm>
              <a:prstGeom prst="rect">
                <a:avLst/>
              </a:prstGeom>
              <a:noFill/>
            </p:spPr>
            <p:txBody>
              <a:bodyPr wrap="none" rtlCol="0">
                <a:spAutoFit/>
              </a:bodyPr>
              <a:lstStyle/>
              <a:p>
                <a:r>
                  <a:rPr lang="en-US" dirty="0"/>
                  <a:t>Here </a:t>
                </a:r>
                <a14:m>
                  <m:oMath xmlns:m="http://schemas.openxmlformats.org/officeDocument/2006/math">
                    <m:r>
                      <a:rPr lang="en-US" b="0" i="1" smtClean="0">
                        <a:latin typeface="Cambria Math" panose="02040503050406030204" pitchFamily="18" charset="0"/>
                      </a:rPr>
                      <m:t>𝑦</m:t>
                    </m:r>
                  </m:oMath>
                </a14:m>
                <a:r>
                  <a:rPr lang="en-US" dirty="0"/>
                  <a:t> means the probability density of data, not the specific data we collected.</a:t>
                </a:r>
                <a:endParaRPr lang="en-IL" dirty="0"/>
              </a:p>
            </p:txBody>
          </p:sp>
        </mc:Choice>
        <mc:Fallback xmlns="">
          <p:sp>
            <p:nvSpPr>
              <p:cNvPr id="8" name="TextBox 7">
                <a:extLst>
                  <a:ext uri="{FF2B5EF4-FFF2-40B4-BE49-F238E27FC236}">
                    <a16:creationId xmlns:a16="http://schemas.microsoft.com/office/drawing/2014/main" id="{DC6D2A95-FA35-CC57-0A9F-69C9C0E401D8}"/>
                  </a:ext>
                </a:extLst>
              </p:cNvPr>
              <p:cNvSpPr txBox="1">
                <a:spLocks noRot="1" noChangeAspect="1" noMove="1" noResize="1" noEditPoints="1" noAdjustHandles="1" noChangeArrowheads="1" noChangeShapeType="1" noTextEdit="1"/>
              </p:cNvSpPr>
              <p:nvPr/>
            </p:nvSpPr>
            <p:spPr>
              <a:xfrm>
                <a:off x="2584580" y="5719665"/>
                <a:ext cx="7632346" cy="369332"/>
              </a:xfrm>
              <a:prstGeom prst="rect">
                <a:avLst/>
              </a:prstGeom>
              <a:blipFill>
                <a:blip r:embed="rId6"/>
                <a:stretch>
                  <a:fillRect l="-719" t="-8197" r="-719" b="-24590"/>
                </a:stretch>
              </a:blipFill>
            </p:spPr>
            <p:txBody>
              <a:bodyPr/>
              <a:lstStyle/>
              <a:p>
                <a:r>
                  <a:rPr lang="en-IL">
                    <a:noFill/>
                  </a:rPr>
                  <a:t> </a:t>
                </a:r>
              </a:p>
            </p:txBody>
          </p:sp>
        </mc:Fallback>
      </mc:AlternateContent>
    </p:spTree>
    <p:extLst>
      <p:ext uri="{BB962C8B-B14F-4D97-AF65-F5344CB8AC3E}">
        <p14:creationId xmlns:p14="http://schemas.microsoft.com/office/powerpoint/2010/main" val="1294753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6AD8D-6AE8-351C-7BD4-3AC42A1A7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F1BBF-FBF4-A9B0-24D0-45CB954CCCA8}"/>
              </a:ext>
            </a:extLst>
          </p:cNvPr>
          <p:cNvSpPr>
            <a:spLocks noGrp="1"/>
          </p:cNvSpPr>
          <p:nvPr>
            <p:ph type="title"/>
          </p:nvPr>
        </p:nvSpPr>
        <p:spPr>
          <a:xfrm>
            <a:off x="838200" y="365126"/>
            <a:ext cx="10515600" cy="878728"/>
          </a:xfrm>
        </p:spPr>
        <p:txBody>
          <a:bodyPr/>
          <a:lstStyle/>
          <a:p>
            <a:r>
              <a:rPr lang="en-US" dirty="0"/>
              <a:t>The score</a:t>
            </a:r>
            <a:endParaRPr lang="en-IL" dirty="0"/>
          </a:p>
        </p:txBody>
      </p:sp>
      <p:sp>
        <p:nvSpPr>
          <p:cNvPr id="3" name="Content Placeholder 2">
            <a:extLst>
              <a:ext uri="{FF2B5EF4-FFF2-40B4-BE49-F238E27FC236}">
                <a16:creationId xmlns:a16="http://schemas.microsoft.com/office/drawing/2014/main" id="{800BDE09-B5A8-B5B4-D411-F26CC43F0831}"/>
              </a:ext>
            </a:extLst>
          </p:cNvPr>
          <p:cNvSpPr>
            <a:spLocks noGrp="1"/>
          </p:cNvSpPr>
          <p:nvPr>
            <p:ph idx="1"/>
          </p:nvPr>
        </p:nvSpPr>
        <p:spPr>
          <a:xfrm>
            <a:off x="838200" y="1533059"/>
            <a:ext cx="10515600" cy="709846"/>
          </a:xfrm>
        </p:spPr>
        <p:txBody>
          <a:bodyPr>
            <a:normAutofit/>
          </a:bodyPr>
          <a:lstStyle/>
          <a:p>
            <a:r>
              <a:rPr lang="en-US" dirty="0"/>
              <a:t>Part of this we can estimate from data</a:t>
            </a:r>
            <a:endParaRPr lang="en-IL" dirty="0"/>
          </a:p>
        </p:txBody>
      </p:sp>
      <p:graphicFrame>
        <p:nvGraphicFramePr>
          <p:cNvPr id="4" name="Object 3">
            <a:extLst>
              <a:ext uri="{FF2B5EF4-FFF2-40B4-BE49-F238E27FC236}">
                <a16:creationId xmlns:a16="http://schemas.microsoft.com/office/drawing/2014/main" id="{A1CFA56F-F2A3-ED21-92BF-FF726DF02698}"/>
              </a:ext>
            </a:extLst>
          </p:cNvPr>
          <p:cNvGraphicFramePr>
            <a:graphicFrameLocks noChangeAspect="1"/>
          </p:cNvGraphicFramePr>
          <p:nvPr>
            <p:extLst>
              <p:ext uri="{D42A27DB-BD31-4B8C-83A1-F6EECF244321}">
                <p14:modId xmlns:p14="http://schemas.microsoft.com/office/powerpoint/2010/main" val="2270961876"/>
              </p:ext>
            </p:extLst>
          </p:nvPr>
        </p:nvGraphicFramePr>
        <p:xfrm>
          <a:off x="658813" y="2293938"/>
          <a:ext cx="7908925" cy="925512"/>
        </p:xfrm>
        <a:graphic>
          <a:graphicData uri="http://schemas.openxmlformats.org/presentationml/2006/ole">
            <mc:AlternateContent xmlns:mc="http://schemas.openxmlformats.org/markup-compatibility/2006">
              <mc:Choice xmlns:v="urn:schemas-microsoft-com:vml" Requires="v">
                <p:oleObj name="Equation" r:id="rId2" imgW="3365280" imgH="393480" progId="Equation.DSMT4">
                  <p:embed/>
                </p:oleObj>
              </mc:Choice>
              <mc:Fallback>
                <p:oleObj name="Equation" r:id="rId2" imgW="3365280" imgH="393480" progId="Equation.DSMT4">
                  <p:embed/>
                  <p:pic>
                    <p:nvPicPr>
                      <p:cNvPr id="4" name="Object 3">
                        <a:extLst>
                          <a:ext uri="{FF2B5EF4-FFF2-40B4-BE49-F238E27FC236}">
                            <a16:creationId xmlns:a16="http://schemas.microsoft.com/office/drawing/2014/main" id="{A1CFA56F-F2A3-ED21-92BF-FF726DF02698}"/>
                          </a:ext>
                        </a:extLst>
                      </p:cNvPr>
                      <p:cNvPicPr/>
                      <p:nvPr/>
                    </p:nvPicPr>
                    <p:blipFill>
                      <a:blip r:embed="rId3"/>
                      <a:stretch>
                        <a:fillRect/>
                      </a:stretch>
                    </p:blipFill>
                    <p:spPr>
                      <a:xfrm>
                        <a:off x="658813" y="2293938"/>
                        <a:ext cx="7908925" cy="92551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B32D2108-5A77-656C-C827-C36567C08F08}"/>
              </a:ext>
            </a:extLst>
          </p:cNvPr>
          <p:cNvGraphicFramePr>
            <a:graphicFrameLocks noChangeAspect="1"/>
          </p:cNvGraphicFramePr>
          <p:nvPr/>
        </p:nvGraphicFramePr>
        <p:xfrm>
          <a:off x="3079844" y="3453239"/>
          <a:ext cx="4927600" cy="925513"/>
        </p:xfrm>
        <a:graphic>
          <a:graphicData uri="http://schemas.openxmlformats.org/presentationml/2006/ole">
            <mc:AlternateContent xmlns:mc="http://schemas.openxmlformats.org/markup-compatibility/2006">
              <mc:Choice xmlns:v="urn:schemas-microsoft-com:vml" Requires="v">
                <p:oleObj name="Equation" r:id="rId4" imgW="2095200" imgH="393480" progId="Equation.DSMT4">
                  <p:embed/>
                </p:oleObj>
              </mc:Choice>
              <mc:Fallback>
                <p:oleObj name="Equation" r:id="rId4" imgW="2095200" imgH="393480" progId="Equation.DSMT4">
                  <p:embed/>
                  <p:pic>
                    <p:nvPicPr>
                      <p:cNvPr id="5" name="Object 4">
                        <a:extLst>
                          <a:ext uri="{FF2B5EF4-FFF2-40B4-BE49-F238E27FC236}">
                            <a16:creationId xmlns:a16="http://schemas.microsoft.com/office/drawing/2014/main" id="{B32D2108-5A77-656C-C827-C36567C08F08}"/>
                          </a:ext>
                        </a:extLst>
                      </p:cNvPr>
                      <p:cNvPicPr/>
                      <p:nvPr/>
                    </p:nvPicPr>
                    <p:blipFill>
                      <a:blip r:embed="rId5"/>
                      <a:stretch>
                        <a:fillRect/>
                      </a:stretch>
                    </p:blipFill>
                    <p:spPr>
                      <a:xfrm>
                        <a:off x="3079844" y="3453239"/>
                        <a:ext cx="4927600" cy="92551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6D841933-A8B1-4A72-5818-3B2C2F7FC9A3}"/>
              </a:ext>
            </a:extLst>
          </p:cNvPr>
          <p:cNvGraphicFramePr>
            <a:graphicFrameLocks noChangeAspect="1"/>
          </p:cNvGraphicFramePr>
          <p:nvPr>
            <p:extLst>
              <p:ext uri="{D42A27DB-BD31-4B8C-83A1-F6EECF244321}">
                <p14:modId xmlns:p14="http://schemas.microsoft.com/office/powerpoint/2010/main" val="2383759132"/>
              </p:ext>
            </p:extLst>
          </p:nvPr>
        </p:nvGraphicFramePr>
        <p:xfrm>
          <a:off x="3079844" y="4612723"/>
          <a:ext cx="3849680" cy="769936"/>
        </p:xfrm>
        <a:graphic>
          <a:graphicData uri="http://schemas.openxmlformats.org/presentationml/2006/ole">
            <mc:AlternateContent xmlns:mc="http://schemas.openxmlformats.org/markup-compatibility/2006">
              <mc:Choice xmlns:v="urn:schemas-microsoft-com:vml" Requires="v">
                <p:oleObj name="Equation" r:id="rId6" imgW="1714320" imgH="342720" progId="Equation.DSMT4">
                  <p:embed/>
                </p:oleObj>
              </mc:Choice>
              <mc:Fallback>
                <p:oleObj name="Equation" r:id="rId6" imgW="1714320" imgH="342720" progId="Equation.DSMT4">
                  <p:embed/>
                  <p:pic>
                    <p:nvPicPr>
                      <p:cNvPr id="9" name="Object 8">
                        <a:extLst>
                          <a:ext uri="{FF2B5EF4-FFF2-40B4-BE49-F238E27FC236}">
                            <a16:creationId xmlns:a16="http://schemas.microsoft.com/office/drawing/2014/main" id="{6D841933-A8B1-4A72-5818-3B2C2F7FC9A3}"/>
                          </a:ext>
                        </a:extLst>
                      </p:cNvPr>
                      <p:cNvPicPr/>
                      <p:nvPr/>
                    </p:nvPicPr>
                    <p:blipFill>
                      <a:blip r:embed="rId7"/>
                      <a:stretch>
                        <a:fillRect/>
                      </a:stretch>
                    </p:blipFill>
                    <p:spPr>
                      <a:xfrm>
                        <a:off x="3079844" y="4612723"/>
                        <a:ext cx="3849680" cy="769936"/>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CBBF3E8-FBBF-1A1C-534D-1B223E4153BB}"/>
                  </a:ext>
                </a:extLst>
              </p:cNvPr>
              <p:cNvSpPr txBox="1"/>
              <p:nvPr/>
            </p:nvSpPr>
            <p:spPr>
              <a:xfrm>
                <a:off x="7613780" y="5428208"/>
                <a:ext cx="3597088" cy="1015663"/>
              </a:xfrm>
              <a:prstGeom prst="rect">
                <a:avLst/>
              </a:prstGeom>
              <a:noFill/>
            </p:spPr>
            <p:txBody>
              <a:bodyPr wrap="square" rtlCol="0">
                <a:spAutoFit/>
              </a:bodyPr>
              <a:lstStyle/>
              <a:p>
                <a:r>
                  <a:rPr lang="en-US" sz="2000" dirty="0"/>
                  <a:t>Because a sample of data points distributes with distribution </a:t>
                </a:r>
                <a14:m>
                  <m:oMath xmlns:m="http://schemas.openxmlformats.org/officeDocument/2006/math">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d>
                  </m:oMath>
                </a14:m>
                <a:endParaRPr lang="en-IL" sz="2000" dirty="0"/>
              </a:p>
            </p:txBody>
          </p:sp>
        </mc:Choice>
        <mc:Fallback xmlns="">
          <p:sp>
            <p:nvSpPr>
              <p:cNvPr id="10" name="TextBox 9">
                <a:extLst>
                  <a:ext uri="{FF2B5EF4-FFF2-40B4-BE49-F238E27FC236}">
                    <a16:creationId xmlns:a16="http://schemas.microsoft.com/office/drawing/2014/main" id="{0CBBF3E8-FBBF-1A1C-534D-1B223E4153BB}"/>
                  </a:ext>
                </a:extLst>
              </p:cNvPr>
              <p:cNvSpPr txBox="1">
                <a:spLocks noRot="1" noChangeAspect="1" noMove="1" noResize="1" noEditPoints="1" noAdjustHandles="1" noChangeArrowheads="1" noChangeShapeType="1" noTextEdit="1"/>
              </p:cNvSpPr>
              <p:nvPr/>
            </p:nvSpPr>
            <p:spPr>
              <a:xfrm>
                <a:off x="7613780" y="5428208"/>
                <a:ext cx="3597088" cy="1015663"/>
              </a:xfrm>
              <a:prstGeom prst="rect">
                <a:avLst/>
              </a:prstGeom>
              <a:blipFill>
                <a:blip r:embed="rId8"/>
                <a:stretch>
                  <a:fillRect l="-1864" t="-2994" r="-678" b="-2395"/>
                </a:stretch>
              </a:blipFill>
            </p:spPr>
            <p:txBody>
              <a:bodyPr/>
              <a:lstStyle/>
              <a:p>
                <a:r>
                  <a:rPr lang="en-IL">
                    <a:noFill/>
                  </a:rPr>
                  <a:t> </a:t>
                </a:r>
              </a:p>
            </p:txBody>
          </p:sp>
        </mc:Fallback>
      </mc:AlternateContent>
      <p:sp>
        <p:nvSpPr>
          <p:cNvPr id="11" name="TextBox 10">
            <a:extLst>
              <a:ext uri="{FF2B5EF4-FFF2-40B4-BE49-F238E27FC236}">
                <a16:creationId xmlns:a16="http://schemas.microsoft.com/office/drawing/2014/main" id="{B926E022-E1DF-E0D3-5A8B-49580313C30F}"/>
              </a:ext>
            </a:extLst>
          </p:cNvPr>
          <p:cNvSpPr txBox="1"/>
          <p:nvPr/>
        </p:nvSpPr>
        <p:spPr>
          <a:xfrm>
            <a:off x="1909482" y="5909982"/>
            <a:ext cx="1785297" cy="584775"/>
          </a:xfrm>
          <a:prstGeom prst="rect">
            <a:avLst/>
          </a:prstGeom>
          <a:noFill/>
        </p:spPr>
        <p:txBody>
          <a:bodyPr wrap="none" rtlCol="0">
            <a:spAutoFit/>
          </a:bodyPr>
          <a:lstStyle/>
          <a:p>
            <a:r>
              <a:rPr lang="en-US" sz="3200" dirty="0">
                <a:ln w="0"/>
                <a:solidFill>
                  <a:schemeClr val="accent1"/>
                </a:solidFill>
                <a:effectLst>
                  <a:outerShdw blurRad="38100" dist="25400" dir="5400000" algn="ctr" rotWithShape="0">
                    <a:srgbClr val="6E747A">
                      <a:alpha val="43000"/>
                    </a:srgbClr>
                  </a:outerShdw>
                </a:effectLst>
              </a:rPr>
              <a:t>The score</a:t>
            </a:r>
            <a:endParaRPr lang="en-IL" sz="3200" dirty="0">
              <a:ln w="0"/>
              <a:solidFill>
                <a:schemeClr val="accent1"/>
              </a:solidFill>
              <a:effectLst>
                <a:outerShdw blurRad="38100" dist="25400" dir="5400000" algn="ctr" rotWithShape="0">
                  <a:srgbClr val="6E747A">
                    <a:alpha val="43000"/>
                  </a:srgbClr>
                </a:outerShdw>
              </a:effectLst>
            </a:endParaRPr>
          </a:p>
        </p:txBody>
      </p:sp>
      <p:cxnSp>
        <p:nvCxnSpPr>
          <p:cNvPr id="13" name="Straight Arrow Connector 12">
            <a:extLst>
              <a:ext uri="{FF2B5EF4-FFF2-40B4-BE49-F238E27FC236}">
                <a16:creationId xmlns:a16="http://schemas.microsoft.com/office/drawing/2014/main" id="{80437C5A-8624-723C-5260-75B8FD1D5070}"/>
              </a:ext>
            </a:extLst>
          </p:cNvPr>
          <p:cNvCxnSpPr>
            <a:stCxn id="11" idx="3"/>
          </p:cNvCxnSpPr>
          <p:nvPr/>
        </p:nvCxnSpPr>
        <p:spPr>
          <a:xfrm flipV="1">
            <a:off x="3694779" y="5109882"/>
            <a:ext cx="608280" cy="109248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C515686-A0F8-F827-221D-78A2B2818058}"/>
                  </a:ext>
                </a:extLst>
              </p:cNvPr>
              <p:cNvSpPr txBox="1"/>
              <p:nvPr/>
            </p:nvSpPr>
            <p:spPr>
              <a:xfrm>
                <a:off x="7613780" y="4736680"/>
                <a:ext cx="4012163"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acc>
                          <m:accPr>
                            <m:chr m:val="̃"/>
                            <m:ctrlPr>
                              <a:rPr lang="en-IL"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a:t> means an </a:t>
                </a:r>
                <a14:m>
                  <m:oMath xmlns:m="http://schemas.openxmlformats.org/officeDocument/2006/math">
                    <m:r>
                      <a:rPr lang="en-US" b="0" i="1" smtClean="0">
                        <a:latin typeface="Cambria Math" panose="02040503050406030204" pitchFamily="18" charset="0"/>
                      </a:rPr>
                      <m:t>𝑖</m:t>
                    </m:r>
                  </m:oMath>
                </a14:m>
                <a:r>
                  <a:rPr lang="en-US" dirty="0"/>
                  <a:t>-</a:t>
                </a:r>
                <a:r>
                  <a:rPr lang="en-US" dirty="0" err="1"/>
                  <a:t>th</a:t>
                </a:r>
                <a:r>
                  <a:rPr lang="en-US" dirty="0"/>
                  <a:t> actual new data point</a:t>
                </a:r>
                <a:endParaRPr lang="en-IL" dirty="0"/>
              </a:p>
            </p:txBody>
          </p:sp>
        </mc:Choice>
        <mc:Fallback xmlns="">
          <p:sp>
            <p:nvSpPr>
              <p:cNvPr id="6" name="TextBox 5">
                <a:extLst>
                  <a:ext uri="{FF2B5EF4-FFF2-40B4-BE49-F238E27FC236}">
                    <a16:creationId xmlns:a16="http://schemas.microsoft.com/office/drawing/2014/main" id="{0C515686-A0F8-F827-221D-78A2B2818058}"/>
                  </a:ext>
                </a:extLst>
              </p:cNvPr>
              <p:cNvSpPr txBox="1">
                <a:spLocks noRot="1" noChangeAspect="1" noMove="1" noResize="1" noEditPoints="1" noAdjustHandles="1" noChangeArrowheads="1" noChangeShapeType="1" noTextEdit="1"/>
              </p:cNvSpPr>
              <p:nvPr/>
            </p:nvSpPr>
            <p:spPr>
              <a:xfrm>
                <a:off x="7613780" y="4736680"/>
                <a:ext cx="4012163" cy="369332"/>
              </a:xfrm>
              <a:prstGeom prst="rect">
                <a:avLst/>
              </a:prstGeom>
              <a:blipFill>
                <a:blip r:embed="rId9"/>
                <a:stretch>
                  <a:fillRect t="-8197" b="-24590"/>
                </a:stretch>
              </a:blipFill>
            </p:spPr>
            <p:txBody>
              <a:bodyPr/>
              <a:lstStyle/>
              <a:p>
                <a:r>
                  <a:rPr lang="en-IL">
                    <a:noFill/>
                  </a:rPr>
                  <a:t> </a:t>
                </a:r>
              </a:p>
            </p:txBody>
          </p:sp>
        </mc:Fallback>
      </mc:AlternateContent>
    </p:spTree>
    <p:extLst>
      <p:ext uri="{BB962C8B-B14F-4D97-AF65-F5344CB8AC3E}">
        <p14:creationId xmlns:p14="http://schemas.microsoft.com/office/powerpoint/2010/main" val="13521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E342B-FC00-2691-7C2B-6376C9563E85}"/>
              </a:ext>
            </a:extLst>
          </p:cNvPr>
          <p:cNvSpPr>
            <a:spLocks noGrp="1"/>
          </p:cNvSpPr>
          <p:nvPr>
            <p:ph type="title"/>
          </p:nvPr>
        </p:nvSpPr>
        <p:spPr/>
        <p:txBody>
          <a:bodyPr/>
          <a:lstStyle/>
          <a:p>
            <a:r>
              <a:rPr lang="en-US" dirty="0"/>
              <a:t>Calculating the score</a:t>
            </a:r>
            <a:endParaRPr lang="en-IL" dirty="0"/>
          </a:p>
        </p:txBody>
      </p:sp>
      <p:sp>
        <p:nvSpPr>
          <p:cNvPr id="3" name="Content Placeholder 2">
            <a:extLst>
              <a:ext uri="{FF2B5EF4-FFF2-40B4-BE49-F238E27FC236}">
                <a16:creationId xmlns:a16="http://schemas.microsoft.com/office/drawing/2014/main" id="{CA24D072-D7CF-A68C-B739-927BFC67795A}"/>
              </a:ext>
            </a:extLst>
          </p:cNvPr>
          <p:cNvSpPr>
            <a:spLocks noGrp="1"/>
          </p:cNvSpPr>
          <p:nvPr>
            <p:ph idx="1"/>
          </p:nvPr>
        </p:nvSpPr>
        <p:spPr>
          <a:xfrm>
            <a:off x="838200" y="1825625"/>
            <a:ext cx="10515600" cy="1004981"/>
          </a:xfrm>
        </p:spPr>
        <p:txBody>
          <a:bodyPr/>
          <a:lstStyle/>
          <a:p>
            <a:r>
              <a:rPr lang="en-US" dirty="0"/>
              <a:t>Needs to be averaged over the posterior distribution under the model</a:t>
            </a:r>
          </a:p>
          <a:p>
            <a:r>
              <a:rPr lang="en-US" dirty="0"/>
              <a:t>Often people calculate deviance instead of score but it’s the same</a:t>
            </a:r>
            <a:endParaRPr lang="en-IL" dirty="0"/>
          </a:p>
        </p:txBody>
      </p:sp>
      <p:graphicFrame>
        <p:nvGraphicFramePr>
          <p:cNvPr id="4" name="Object 3">
            <a:extLst>
              <a:ext uri="{FF2B5EF4-FFF2-40B4-BE49-F238E27FC236}">
                <a16:creationId xmlns:a16="http://schemas.microsoft.com/office/drawing/2014/main" id="{160EBA5F-BA72-A5A5-047D-CE5DFF3D4830}"/>
              </a:ext>
            </a:extLst>
          </p:cNvPr>
          <p:cNvGraphicFramePr>
            <a:graphicFrameLocks noChangeAspect="1"/>
          </p:cNvGraphicFramePr>
          <p:nvPr>
            <p:extLst>
              <p:ext uri="{D42A27DB-BD31-4B8C-83A1-F6EECF244321}">
                <p14:modId xmlns:p14="http://schemas.microsoft.com/office/powerpoint/2010/main" val="1457548929"/>
              </p:ext>
            </p:extLst>
          </p:nvPr>
        </p:nvGraphicFramePr>
        <p:xfrm>
          <a:off x="3980413" y="4167354"/>
          <a:ext cx="6708404" cy="835071"/>
        </p:xfrm>
        <a:graphic>
          <a:graphicData uri="http://schemas.openxmlformats.org/presentationml/2006/ole">
            <mc:AlternateContent xmlns:mc="http://schemas.openxmlformats.org/markup-compatibility/2006">
              <mc:Choice xmlns:v="urn:schemas-microsoft-com:vml" Requires="v">
                <p:oleObj name="Equation" r:id="rId2" imgW="3060360" imgH="380880" progId="Equation.DSMT4">
                  <p:embed/>
                </p:oleObj>
              </mc:Choice>
              <mc:Fallback>
                <p:oleObj name="Equation" r:id="rId2" imgW="3060360" imgH="380880" progId="Equation.DSMT4">
                  <p:embed/>
                  <p:pic>
                    <p:nvPicPr>
                      <p:cNvPr id="4" name="Object 3">
                        <a:extLst>
                          <a:ext uri="{FF2B5EF4-FFF2-40B4-BE49-F238E27FC236}">
                            <a16:creationId xmlns:a16="http://schemas.microsoft.com/office/drawing/2014/main" id="{160EBA5F-BA72-A5A5-047D-CE5DFF3D4830}"/>
                          </a:ext>
                        </a:extLst>
                      </p:cNvPr>
                      <p:cNvPicPr/>
                      <p:nvPr/>
                    </p:nvPicPr>
                    <p:blipFill>
                      <a:blip r:embed="rId3"/>
                      <a:stretch>
                        <a:fillRect/>
                      </a:stretch>
                    </p:blipFill>
                    <p:spPr>
                      <a:xfrm>
                        <a:off x="3980413" y="4167354"/>
                        <a:ext cx="6708404" cy="835071"/>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7BCB088-3266-2E82-A8DF-52E572E46F46}"/>
              </a:ext>
            </a:extLst>
          </p:cNvPr>
          <p:cNvGraphicFramePr>
            <a:graphicFrameLocks noChangeAspect="1"/>
          </p:cNvGraphicFramePr>
          <p:nvPr>
            <p:extLst>
              <p:ext uri="{D42A27DB-BD31-4B8C-83A1-F6EECF244321}">
                <p14:modId xmlns:p14="http://schemas.microsoft.com/office/powerpoint/2010/main" val="3226965882"/>
              </p:ext>
            </p:extLst>
          </p:nvPr>
        </p:nvGraphicFramePr>
        <p:xfrm>
          <a:off x="2770188" y="5657850"/>
          <a:ext cx="6278562" cy="835025"/>
        </p:xfrm>
        <a:graphic>
          <a:graphicData uri="http://schemas.openxmlformats.org/presentationml/2006/ole">
            <mc:AlternateContent xmlns:mc="http://schemas.openxmlformats.org/markup-compatibility/2006">
              <mc:Choice xmlns:v="urn:schemas-microsoft-com:vml" Requires="v">
                <p:oleObj name="Equation" r:id="rId4" imgW="2577960" imgH="342720" progId="Equation.DSMT4">
                  <p:embed/>
                </p:oleObj>
              </mc:Choice>
              <mc:Fallback>
                <p:oleObj name="Equation" r:id="rId4" imgW="2577960" imgH="342720" progId="Equation.DSMT4">
                  <p:embed/>
                  <p:pic>
                    <p:nvPicPr>
                      <p:cNvPr id="5" name="Object 4">
                        <a:extLst>
                          <a:ext uri="{FF2B5EF4-FFF2-40B4-BE49-F238E27FC236}">
                            <a16:creationId xmlns:a16="http://schemas.microsoft.com/office/drawing/2014/main" id="{47BCB088-3266-2E82-A8DF-52E572E46F46}"/>
                          </a:ext>
                        </a:extLst>
                      </p:cNvPr>
                      <p:cNvPicPr/>
                      <p:nvPr/>
                    </p:nvPicPr>
                    <p:blipFill>
                      <a:blip r:embed="rId5"/>
                      <a:stretch>
                        <a:fillRect/>
                      </a:stretch>
                    </p:blipFill>
                    <p:spPr>
                      <a:xfrm>
                        <a:off x="2770188" y="5657850"/>
                        <a:ext cx="6278562" cy="83502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4391205-1379-59CD-E552-FF3999AFE1E9}"/>
              </a:ext>
            </a:extLst>
          </p:cNvPr>
          <p:cNvGraphicFramePr>
            <a:graphicFrameLocks noChangeAspect="1"/>
          </p:cNvGraphicFramePr>
          <p:nvPr>
            <p:extLst>
              <p:ext uri="{D42A27DB-BD31-4B8C-83A1-F6EECF244321}">
                <p14:modId xmlns:p14="http://schemas.microsoft.com/office/powerpoint/2010/main" val="452646819"/>
              </p:ext>
            </p:extLst>
          </p:nvPr>
        </p:nvGraphicFramePr>
        <p:xfrm>
          <a:off x="1629099" y="3025775"/>
          <a:ext cx="6565900" cy="806450"/>
        </p:xfrm>
        <a:graphic>
          <a:graphicData uri="http://schemas.openxmlformats.org/presentationml/2006/ole">
            <mc:AlternateContent xmlns:mc="http://schemas.openxmlformats.org/markup-compatibility/2006">
              <mc:Choice xmlns:v="urn:schemas-microsoft-com:vml" Requires="v">
                <p:oleObj name="Equation" r:id="rId6" imgW="2793960" imgH="342720" progId="Equation.DSMT4">
                  <p:embed/>
                </p:oleObj>
              </mc:Choice>
              <mc:Fallback>
                <p:oleObj name="Equation" r:id="rId6" imgW="2793960" imgH="342720" progId="Equation.DSMT4">
                  <p:embed/>
                  <p:pic>
                    <p:nvPicPr>
                      <p:cNvPr id="4" name="Object 3">
                        <a:extLst>
                          <a:ext uri="{FF2B5EF4-FFF2-40B4-BE49-F238E27FC236}">
                            <a16:creationId xmlns:a16="http://schemas.microsoft.com/office/drawing/2014/main" id="{A1CFA56F-F2A3-ED21-92BF-FF726DF02698}"/>
                          </a:ext>
                        </a:extLst>
                      </p:cNvPr>
                      <p:cNvPicPr/>
                      <p:nvPr/>
                    </p:nvPicPr>
                    <p:blipFill>
                      <a:blip r:embed="rId7"/>
                      <a:stretch>
                        <a:fillRect/>
                      </a:stretch>
                    </p:blipFill>
                    <p:spPr>
                      <a:xfrm>
                        <a:off x="1629099" y="3025775"/>
                        <a:ext cx="6565900" cy="806450"/>
                      </a:xfrm>
                      <a:prstGeom prst="rect">
                        <a:avLst/>
                      </a:prstGeom>
                    </p:spPr>
                  </p:pic>
                </p:oleObj>
              </mc:Fallback>
            </mc:AlternateContent>
          </a:graphicData>
        </a:graphic>
      </p:graphicFrame>
    </p:spTree>
    <p:extLst>
      <p:ext uri="{BB962C8B-B14F-4D97-AF65-F5344CB8AC3E}">
        <p14:creationId xmlns:p14="http://schemas.microsoft.com/office/powerpoint/2010/main" val="3793624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62E1C13-FA8E-5426-DE64-5276852AF3FC}"/>
                  </a:ext>
                </a:extLst>
              </p:cNvPr>
              <p:cNvSpPr>
                <a:spLocks noGrp="1"/>
              </p:cNvSpPr>
              <p:nvPr>
                <p:ph type="title"/>
              </p:nvPr>
            </p:nvSpPr>
            <p:spPr/>
            <p:txBody>
              <a:bodyPr/>
              <a:lstStyle/>
              <a:p>
                <a:r>
                  <a:rPr lang="en-US" dirty="0"/>
                  <a:t>The difference of two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for two models</a:t>
                </a:r>
                <a:endParaRPr lang="en-IL" dirty="0"/>
              </a:p>
            </p:txBody>
          </p:sp>
        </mc:Choice>
        <mc:Fallback xmlns="">
          <p:sp>
            <p:nvSpPr>
              <p:cNvPr id="2" name="Title 1">
                <a:extLst>
                  <a:ext uri="{FF2B5EF4-FFF2-40B4-BE49-F238E27FC236}">
                    <a16:creationId xmlns:a16="http://schemas.microsoft.com/office/drawing/2014/main" id="{262E1C13-FA8E-5426-DE64-5276852AF3FC}"/>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IL">
                    <a:noFill/>
                  </a:rPr>
                  <a:t> </a:t>
                </a:r>
              </a:p>
            </p:txBody>
          </p:sp>
        </mc:Fallback>
      </mc:AlternateContent>
      <p:sp>
        <p:nvSpPr>
          <p:cNvPr id="3" name="Content Placeholder 2">
            <a:extLst>
              <a:ext uri="{FF2B5EF4-FFF2-40B4-BE49-F238E27FC236}">
                <a16:creationId xmlns:a16="http://schemas.microsoft.com/office/drawing/2014/main" id="{9DA4DB47-6A24-2E93-936A-8227D9D56392}"/>
              </a:ext>
            </a:extLst>
          </p:cNvPr>
          <p:cNvSpPr>
            <a:spLocks noGrp="1"/>
          </p:cNvSpPr>
          <p:nvPr>
            <p:ph idx="1"/>
          </p:nvPr>
        </p:nvSpPr>
        <p:spPr>
          <a:xfrm>
            <a:off x="838200" y="1825625"/>
            <a:ext cx="10515600" cy="823446"/>
          </a:xfrm>
        </p:spPr>
        <p:txBody>
          <a:bodyPr/>
          <a:lstStyle/>
          <a:p>
            <a:r>
              <a:rPr lang="en-US" dirty="0"/>
              <a:t>Is the difference of their scores!</a:t>
            </a:r>
            <a:endParaRPr lang="en-IL" dirty="0"/>
          </a:p>
        </p:txBody>
      </p:sp>
      <p:graphicFrame>
        <p:nvGraphicFramePr>
          <p:cNvPr id="4" name="Object 3">
            <a:extLst>
              <a:ext uri="{FF2B5EF4-FFF2-40B4-BE49-F238E27FC236}">
                <a16:creationId xmlns:a16="http://schemas.microsoft.com/office/drawing/2014/main" id="{41530B82-F3DF-EF66-39E8-104AB07DAEED}"/>
              </a:ext>
            </a:extLst>
          </p:cNvPr>
          <p:cNvGraphicFramePr>
            <a:graphicFrameLocks noChangeAspect="1"/>
          </p:cNvGraphicFramePr>
          <p:nvPr/>
        </p:nvGraphicFramePr>
        <p:xfrm>
          <a:off x="1951971" y="4020577"/>
          <a:ext cx="8497888" cy="1027112"/>
        </p:xfrm>
        <a:graphic>
          <a:graphicData uri="http://schemas.openxmlformats.org/presentationml/2006/ole">
            <mc:AlternateContent xmlns:mc="http://schemas.openxmlformats.org/markup-compatibility/2006">
              <mc:Choice xmlns:v="urn:schemas-microsoft-com:vml" Requires="v">
                <p:oleObj name="Equation" r:id="rId3" imgW="3784320" imgH="457200" progId="Equation.DSMT4">
                  <p:embed/>
                </p:oleObj>
              </mc:Choice>
              <mc:Fallback>
                <p:oleObj name="Equation" r:id="rId3" imgW="3784320" imgH="457200" progId="Equation.DSMT4">
                  <p:embed/>
                  <p:pic>
                    <p:nvPicPr>
                      <p:cNvPr id="4" name="Object 3">
                        <a:extLst>
                          <a:ext uri="{FF2B5EF4-FFF2-40B4-BE49-F238E27FC236}">
                            <a16:creationId xmlns:a16="http://schemas.microsoft.com/office/drawing/2014/main" id="{41530B82-F3DF-EF66-39E8-104AB07DAEED}"/>
                          </a:ext>
                        </a:extLst>
                      </p:cNvPr>
                      <p:cNvPicPr/>
                      <p:nvPr/>
                    </p:nvPicPr>
                    <p:blipFill>
                      <a:blip r:embed="rId4"/>
                      <a:stretch>
                        <a:fillRect/>
                      </a:stretch>
                    </p:blipFill>
                    <p:spPr>
                      <a:xfrm>
                        <a:off x="1951971" y="4020577"/>
                        <a:ext cx="8497888" cy="102711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DBAD0C2-BB70-3C2B-A4E4-6D485E9F62A7}"/>
              </a:ext>
            </a:extLst>
          </p:cNvPr>
          <p:cNvGraphicFramePr>
            <a:graphicFrameLocks noChangeAspect="1"/>
          </p:cNvGraphicFramePr>
          <p:nvPr/>
        </p:nvGraphicFramePr>
        <p:xfrm>
          <a:off x="685799" y="3254810"/>
          <a:ext cx="5274848" cy="564155"/>
        </p:xfrm>
        <a:graphic>
          <a:graphicData uri="http://schemas.openxmlformats.org/presentationml/2006/ole">
            <mc:AlternateContent xmlns:mc="http://schemas.openxmlformats.org/markup-compatibility/2006">
              <mc:Choice xmlns:v="urn:schemas-microsoft-com:vml" Requires="v">
                <p:oleObj name="Equation" r:id="rId5" imgW="2374560" imgH="253800" progId="Equation.DSMT4">
                  <p:embed/>
                </p:oleObj>
              </mc:Choice>
              <mc:Fallback>
                <p:oleObj name="Equation" r:id="rId5" imgW="2374560" imgH="253800" progId="Equation.DSMT4">
                  <p:embed/>
                  <p:pic>
                    <p:nvPicPr>
                      <p:cNvPr id="5" name="Object 4">
                        <a:extLst>
                          <a:ext uri="{FF2B5EF4-FFF2-40B4-BE49-F238E27FC236}">
                            <a16:creationId xmlns:a16="http://schemas.microsoft.com/office/drawing/2014/main" id="{DDBAD0C2-BB70-3C2B-A4E4-6D485E9F62A7}"/>
                          </a:ext>
                        </a:extLst>
                      </p:cNvPr>
                      <p:cNvPicPr/>
                      <p:nvPr/>
                    </p:nvPicPr>
                    <p:blipFill>
                      <a:blip r:embed="rId6"/>
                      <a:stretch>
                        <a:fillRect/>
                      </a:stretch>
                    </p:blipFill>
                    <p:spPr>
                      <a:xfrm>
                        <a:off x="685799" y="3254810"/>
                        <a:ext cx="5274848" cy="56415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487D25E-FFA0-9FEC-253B-D39995B480EE}"/>
              </a:ext>
            </a:extLst>
          </p:cNvPr>
          <p:cNvGraphicFramePr>
            <a:graphicFrameLocks noChangeAspect="1"/>
          </p:cNvGraphicFramePr>
          <p:nvPr>
            <p:extLst>
              <p:ext uri="{D42A27DB-BD31-4B8C-83A1-F6EECF244321}">
                <p14:modId xmlns:p14="http://schemas.microsoft.com/office/powerpoint/2010/main" val="4022704780"/>
              </p:ext>
            </p:extLst>
          </p:nvPr>
        </p:nvGraphicFramePr>
        <p:xfrm>
          <a:off x="1951971" y="5317121"/>
          <a:ext cx="6237287" cy="1031875"/>
        </p:xfrm>
        <a:graphic>
          <a:graphicData uri="http://schemas.openxmlformats.org/presentationml/2006/ole">
            <mc:AlternateContent xmlns:mc="http://schemas.openxmlformats.org/markup-compatibility/2006">
              <mc:Choice xmlns:v="urn:schemas-microsoft-com:vml" Requires="v">
                <p:oleObj name="Equation" r:id="rId7" imgW="2768400" imgH="457200" progId="Equation.DSMT4">
                  <p:embed/>
                </p:oleObj>
              </mc:Choice>
              <mc:Fallback>
                <p:oleObj name="Equation" r:id="rId7" imgW="2768400" imgH="457200" progId="Equation.DSMT4">
                  <p:embed/>
                  <p:pic>
                    <p:nvPicPr>
                      <p:cNvPr id="6" name="Object 5">
                        <a:extLst>
                          <a:ext uri="{FF2B5EF4-FFF2-40B4-BE49-F238E27FC236}">
                            <a16:creationId xmlns:a16="http://schemas.microsoft.com/office/drawing/2014/main" id="{7487D25E-FFA0-9FEC-253B-D39995B480EE}"/>
                          </a:ext>
                        </a:extLst>
                      </p:cNvPr>
                      <p:cNvPicPr/>
                      <p:nvPr/>
                    </p:nvPicPr>
                    <p:blipFill>
                      <a:blip r:embed="rId8"/>
                      <a:stretch>
                        <a:fillRect/>
                      </a:stretch>
                    </p:blipFill>
                    <p:spPr>
                      <a:xfrm>
                        <a:off x="1951971" y="5317121"/>
                        <a:ext cx="6237287" cy="1031875"/>
                      </a:xfrm>
                      <a:prstGeom prst="rect">
                        <a:avLst/>
                      </a:prstGeom>
                    </p:spPr>
                  </p:pic>
                </p:oleObj>
              </mc:Fallback>
            </mc:AlternateContent>
          </a:graphicData>
        </a:graphic>
      </p:graphicFrame>
    </p:spTree>
    <p:extLst>
      <p:ext uri="{BB962C8B-B14F-4D97-AF65-F5344CB8AC3E}">
        <p14:creationId xmlns:p14="http://schemas.microsoft.com/office/powerpoint/2010/main" val="124937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468A-54EB-8282-39FC-62BBDA7419B5}"/>
              </a:ext>
            </a:extLst>
          </p:cNvPr>
          <p:cNvSpPr>
            <a:spLocks noGrp="1"/>
          </p:cNvSpPr>
          <p:nvPr>
            <p:ph type="title"/>
          </p:nvPr>
        </p:nvSpPr>
        <p:spPr>
          <a:xfrm>
            <a:off x="838200" y="365125"/>
            <a:ext cx="10515600" cy="969153"/>
          </a:xfrm>
        </p:spPr>
        <p:txBody>
          <a:bodyPr/>
          <a:lstStyle/>
          <a:p>
            <a:r>
              <a:rPr lang="en-US" dirty="0"/>
              <a:t>To compare models we calculate the score</a:t>
            </a:r>
            <a:endParaRPr lang="en-IL" dirty="0"/>
          </a:p>
        </p:txBody>
      </p:sp>
      <p:sp>
        <p:nvSpPr>
          <p:cNvPr id="3" name="Content Placeholder 2">
            <a:extLst>
              <a:ext uri="{FF2B5EF4-FFF2-40B4-BE49-F238E27FC236}">
                <a16:creationId xmlns:a16="http://schemas.microsoft.com/office/drawing/2014/main" id="{71CA8726-955E-FF49-A7F7-F71E0C9E5BC7}"/>
              </a:ext>
            </a:extLst>
          </p:cNvPr>
          <p:cNvSpPr>
            <a:spLocks noGrp="1"/>
          </p:cNvSpPr>
          <p:nvPr>
            <p:ph idx="1"/>
          </p:nvPr>
        </p:nvSpPr>
        <p:spPr>
          <a:xfrm>
            <a:off x="838200" y="1443070"/>
            <a:ext cx="10515600" cy="1077337"/>
          </a:xfrm>
        </p:spPr>
        <p:txBody>
          <a:bodyPr/>
          <a:lstStyle/>
          <a:p>
            <a:r>
              <a:rPr lang="en-US" dirty="0"/>
              <a:t>Each score is meaningless, only the comparison matters</a:t>
            </a:r>
          </a:p>
          <a:p>
            <a:r>
              <a:rPr lang="en-US" dirty="0"/>
              <a:t>Cannot be actually calculated on existing data</a:t>
            </a:r>
          </a:p>
        </p:txBody>
      </p:sp>
      <p:graphicFrame>
        <p:nvGraphicFramePr>
          <p:cNvPr id="4" name="Object 3">
            <a:extLst>
              <a:ext uri="{FF2B5EF4-FFF2-40B4-BE49-F238E27FC236}">
                <a16:creationId xmlns:a16="http://schemas.microsoft.com/office/drawing/2014/main" id="{CA7833CF-BA76-FDAA-D205-2F9745CAFDB2}"/>
              </a:ext>
            </a:extLst>
          </p:cNvPr>
          <p:cNvGraphicFramePr>
            <a:graphicFrameLocks noChangeAspect="1"/>
          </p:cNvGraphicFramePr>
          <p:nvPr>
            <p:extLst>
              <p:ext uri="{D42A27DB-BD31-4B8C-83A1-F6EECF244321}">
                <p14:modId xmlns:p14="http://schemas.microsoft.com/office/powerpoint/2010/main" val="2049609009"/>
              </p:ext>
            </p:extLst>
          </p:nvPr>
        </p:nvGraphicFramePr>
        <p:xfrm>
          <a:off x="750661" y="4445778"/>
          <a:ext cx="10868099" cy="969152"/>
        </p:xfrm>
        <a:graphic>
          <a:graphicData uri="http://schemas.openxmlformats.org/presentationml/2006/ole">
            <mc:AlternateContent xmlns:mc="http://schemas.openxmlformats.org/markup-compatibility/2006">
              <mc:Choice xmlns:v="urn:schemas-microsoft-com:vml" Requires="v">
                <p:oleObj name="Equation" r:id="rId2" imgW="5130720" imgH="457200" progId="Equation.DSMT4">
                  <p:embed/>
                </p:oleObj>
              </mc:Choice>
              <mc:Fallback>
                <p:oleObj name="Equation" r:id="rId2" imgW="5130720" imgH="457200" progId="Equation.DSMT4">
                  <p:embed/>
                  <p:pic>
                    <p:nvPicPr>
                      <p:cNvPr id="5" name="Object 4">
                        <a:extLst>
                          <a:ext uri="{FF2B5EF4-FFF2-40B4-BE49-F238E27FC236}">
                            <a16:creationId xmlns:a16="http://schemas.microsoft.com/office/drawing/2014/main" id="{DDBAD0C2-BB70-3C2B-A4E4-6D485E9F62A7}"/>
                          </a:ext>
                        </a:extLst>
                      </p:cNvPr>
                      <p:cNvPicPr/>
                      <p:nvPr/>
                    </p:nvPicPr>
                    <p:blipFill>
                      <a:blip r:embed="rId3"/>
                      <a:stretch>
                        <a:fillRect/>
                      </a:stretch>
                    </p:blipFill>
                    <p:spPr>
                      <a:xfrm>
                        <a:off x="750661" y="4445778"/>
                        <a:ext cx="10868099" cy="969152"/>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F33BA6D6-E6F7-CFC8-0771-402E5FF639F9}"/>
              </a:ext>
            </a:extLst>
          </p:cNvPr>
          <p:cNvGraphicFramePr>
            <a:graphicFrameLocks noChangeAspect="1"/>
          </p:cNvGraphicFramePr>
          <p:nvPr>
            <p:extLst>
              <p:ext uri="{D42A27DB-BD31-4B8C-83A1-F6EECF244321}">
                <p14:modId xmlns:p14="http://schemas.microsoft.com/office/powerpoint/2010/main" val="3942913432"/>
              </p:ext>
            </p:extLst>
          </p:nvPr>
        </p:nvGraphicFramePr>
        <p:xfrm>
          <a:off x="1268964" y="3214720"/>
          <a:ext cx="6565900" cy="808037"/>
        </p:xfrm>
        <a:graphic>
          <a:graphicData uri="http://schemas.openxmlformats.org/presentationml/2006/ole">
            <mc:AlternateContent xmlns:mc="http://schemas.openxmlformats.org/markup-compatibility/2006">
              <mc:Choice xmlns:v="urn:schemas-microsoft-com:vml" Requires="v">
                <p:oleObj name="Equation" r:id="rId4" imgW="6565519" imgH="807917" progId="Equation.DSMT4">
                  <p:embed/>
                </p:oleObj>
              </mc:Choice>
              <mc:Fallback>
                <p:oleObj name="Equation" r:id="rId4" imgW="6565519" imgH="807917" progId="Equation.DSMT4">
                  <p:embed/>
                  <p:pic>
                    <p:nvPicPr>
                      <p:cNvPr id="0" name=""/>
                      <p:cNvPicPr/>
                      <p:nvPr/>
                    </p:nvPicPr>
                    <p:blipFill>
                      <a:blip r:embed="rId5"/>
                      <a:stretch>
                        <a:fillRect/>
                      </a:stretch>
                    </p:blipFill>
                    <p:spPr>
                      <a:xfrm>
                        <a:off x="1268964" y="3214720"/>
                        <a:ext cx="6565900" cy="808037"/>
                      </a:xfrm>
                      <a:prstGeom prst="rect">
                        <a:avLst/>
                      </a:prstGeom>
                    </p:spPr>
                  </p:pic>
                </p:oleObj>
              </mc:Fallback>
            </mc:AlternateContent>
          </a:graphicData>
        </a:graphic>
      </p:graphicFrame>
    </p:spTree>
    <p:extLst>
      <p:ext uri="{BB962C8B-B14F-4D97-AF65-F5344CB8AC3E}">
        <p14:creationId xmlns:p14="http://schemas.microsoft.com/office/powerpoint/2010/main" val="2082739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71894-79A5-A639-FE3E-8DDED5531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B70B3-2ADF-E6ED-BFA2-5EEE93D06CF7}"/>
              </a:ext>
            </a:extLst>
          </p:cNvPr>
          <p:cNvSpPr>
            <a:spLocks noGrp="1"/>
          </p:cNvSpPr>
          <p:nvPr>
            <p:ph type="title"/>
          </p:nvPr>
        </p:nvSpPr>
        <p:spPr/>
        <p:txBody>
          <a:bodyPr/>
          <a:lstStyle/>
          <a:p>
            <a:r>
              <a:rPr lang="en-US" dirty="0"/>
              <a:t>A model that underfits</a:t>
            </a:r>
            <a:endParaRPr lang="en-IL" dirty="0"/>
          </a:p>
        </p:txBody>
      </p:sp>
      <p:sp>
        <p:nvSpPr>
          <p:cNvPr id="4" name="Slide Number Placeholder 3">
            <a:extLst>
              <a:ext uri="{FF2B5EF4-FFF2-40B4-BE49-F238E27FC236}">
                <a16:creationId xmlns:a16="http://schemas.microsoft.com/office/drawing/2014/main" id="{531C08A4-E9A6-2FD2-8724-6211C2384F17}"/>
              </a:ext>
            </a:extLst>
          </p:cNvPr>
          <p:cNvSpPr>
            <a:spLocks noGrp="1"/>
          </p:cNvSpPr>
          <p:nvPr>
            <p:ph type="sldNum" sz="quarter" idx="12"/>
          </p:nvPr>
        </p:nvSpPr>
        <p:spPr/>
        <p:txBody>
          <a:bodyPr/>
          <a:lstStyle/>
          <a:p>
            <a:fld id="{E0DC7AD3-7C2E-418B-8082-788996B615FB}" type="slidenum">
              <a:rPr lang="en-GB" smtClean="0"/>
              <a:t>6</a:t>
            </a:fld>
            <a:endParaRPr lang="en-GB"/>
          </a:p>
        </p:txBody>
      </p:sp>
      <p:pic>
        <p:nvPicPr>
          <p:cNvPr id="5" name="Picture 4">
            <a:extLst>
              <a:ext uri="{FF2B5EF4-FFF2-40B4-BE49-F238E27FC236}">
                <a16:creationId xmlns:a16="http://schemas.microsoft.com/office/drawing/2014/main" id="{980BACEA-AAD8-C685-1459-5FC24AC3929F}"/>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25537296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CBDDA-C1CC-94FE-7D62-CC563756C8C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8CC8A45-4E3A-4BEE-1776-86A8BD23E52E}"/>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E9937D6E-791C-7883-D57F-DFBDE27A4D6A}"/>
              </a:ext>
            </a:extLst>
          </p:cNvPr>
          <p:cNvSpPr>
            <a:spLocks noGrp="1"/>
          </p:cNvSpPr>
          <p:nvPr>
            <p:ph type="body" idx="1"/>
          </p:nvPr>
        </p:nvSpPr>
        <p:spPr/>
        <p:txBody>
          <a:bodyPr>
            <a:normAutofit/>
          </a:bodyPr>
          <a:lstStyle/>
          <a:p>
            <a:pPr algn="ctr"/>
            <a:r>
              <a:rPr lang="en-US" sz="7200" dirty="0"/>
              <a:t>8J Information criteria</a:t>
            </a:r>
            <a:endParaRPr lang="en-IL" sz="7200" dirty="0"/>
          </a:p>
        </p:txBody>
      </p:sp>
      <p:sp>
        <p:nvSpPr>
          <p:cNvPr id="5" name="Slide Number Placeholder 4">
            <a:extLst>
              <a:ext uri="{FF2B5EF4-FFF2-40B4-BE49-F238E27FC236}">
                <a16:creationId xmlns:a16="http://schemas.microsoft.com/office/drawing/2014/main" id="{640EC0CD-BB7A-D706-B2DE-6CBE1F47D1BE}"/>
              </a:ext>
            </a:extLst>
          </p:cNvPr>
          <p:cNvSpPr>
            <a:spLocks noGrp="1"/>
          </p:cNvSpPr>
          <p:nvPr>
            <p:ph type="sldNum" sz="quarter" idx="12"/>
          </p:nvPr>
        </p:nvSpPr>
        <p:spPr/>
        <p:txBody>
          <a:bodyPr/>
          <a:lstStyle/>
          <a:p>
            <a:pPr>
              <a:defRPr/>
            </a:pPr>
            <a:fld id="{3469EAC8-EFAD-49DA-A425-6225312A328A}" type="slidenum">
              <a:rPr lang="he-IL" altLang="en-US" smtClean="0"/>
              <a:pPr>
                <a:defRPr/>
              </a:pPr>
              <a:t>60</a:t>
            </a:fld>
            <a:r>
              <a:rPr lang="en-US" altLang="en-US"/>
              <a:t> /  72</a:t>
            </a:r>
          </a:p>
        </p:txBody>
      </p:sp>
    </p:spTree>
    <p:extLst>
      <p:ext uri="{BB962C8B-B14F-4D97-AF65-F5344CB8AC3E}">
        <p14:creationId xmlns:p14="http://schemas.microsoft.com/office/powerpoint/2010/main" val="3359856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B30A1-156E-BCC5-03B6-8075EF9400DA}"/>
              </a:ext>
            </a:extLst>
          </p:cNvPr>
          <p:cNvSpPr>
            <a:spLocks noGrp="1"/>
          </p:cNvSpPr>
          <p:nvPr>
            <p:ph type="title"/>
          </p:nvPr>
        </p:nvSpPr>
        <p:spPr/>
        <p:txBody>
          <a:bodyPr/>
          <a:lstStyle/>
          <a:p>
            <a:r>
              <a:rPr lang="en-US" dirty="0"/>
              <a:t>Information criteria approximate the score</a:t>
            </a:r>
            <a:endParaRPr lang="en-IL"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09485E6-CFCF-898D-350E-B5D40C1CC6BE}"/>
                  </a:ext>
                </a:extLst>
              </p:cNvPr>
              <p:cNvSpPr>
                <a:spLocks noGrp="1"/>
              </p:cNvSpPr>
              <p:nvPr>
                <p:ph idx="1"/>
              </p:nvPr>
            </p:nvSpPr>
            <p:spPr>
              <a:xfrm>
                <a:off x="838200" y="1653381"/>
                <a:ext cx="10515600" cy="2424097"/>
              </a:xfrm>
            </p:spPr>
            <p:txBody>
              <a:bodyPr>
                <a:normAutofit lnSpcReduction="10000"/>
              </a:bodyPr>
              <a:lstStyle/>
              <a:p>
                <a:r>
                  <a:rPr lang="en-US" dirty="0"/>
                  <a:t>Use log likelihood on actual data to approximate on new data</a:t>
                </a:r>
              </a:p>
              <a:p>
                <a:pPr lvl="1"/>
                <a:r>
                  <a:rPr lang="en-US" dirty="0"/>
                  <a:t>Using a Taylor expansion</a:t>
                </a:r>
              </a:p>
              <a:p>
                <a:pPr lvl="1"/>
                <a:r>
                  <a:rPr lang="en-US" dirty="0"/>
                  <a:t>Assuming we are expanding around the maximum likelihood </a:t>
                </a:r>
              </a:p>
              <a:p>
                <a:pPr lvl="2"/>
                <a:r>
                  <a:rPr lang="en-US" dirty="0"/>
                  <a:t>So ignoring first term and using variance</a:t>
                </a:r>
              </a:p>
              <a:p>
                <a:pPr lvl="1"/>
                <a:r>
                  <a:rPr lang="en-US" dirty="0"/>
                  <a:t>The variance of the likelihood with </a:t>
                </a:r>
                <a14:m>
                  <m:oMath xmlns:m="http://schemas.openxmlformats.org/officeDocument/2006/math">
                    <m:r>
                      <a:rPr lang="en-US" b="0" i="1" smtClean="0">
                        <a:latin typeface="Cambria Math" panose="02040503050406030204" pitchFamily="18" charset="0"/>
                      </a:rPr>
                      <m:t>𝜃</m:t>
                    </m:r>
                  </m:oMath>
                </a14:m>
                <a:r>
                  <a:rPr lang="en-US" dirty="0"/>
                  <a:t> predicts the loss of likelihood with new data</a:t>
                </a:r>
              </a:p>
              <a:p>
                <a:pPr lvl="2"/>
                <a:r>
                  <a:rPr lang="en-US" dirty="0"/>
                  <a:t>Because new data would mean new</a:t>
                </a:r>
                <a:r>
                  <a:rPr lang="en-US" b="0" dirty="0"/>
                  <a:t> </a:t>
                </a:r>
                <a14:m>
                  <m:oMath xmlns:m="http://schemas.openxmlformats.org/officeDocument/2006/math">
                    <m:r>
                      <a:rPr lang="en-US" b="0" i="1" smtClean="0">
                        <a:latin typeface="Cambria Math" panose="02040503050406030204" pitchFamily="18" charset="0"/>
                      </a:rPr>
                      <m:t>𝜃</m:t>
                    </m:r>
                  </m:oMath>
                </a14:m>
                <a:r>
                  <a:rPr lang="en-US" dirty="0"/>
                  <a:t> </a:t>
                </a:r>
                <a:endParaRPr lang="en-IL" dirty="0"/>
              </a:p>
            </p:txBody>
          </p:sp>
        </mc:Choice>
        <mc:Fallback xmlns="">
          <p:sp>
            <p:nvSpPr>
              <p:cNvPr id="6" name="Content Placeholder 5">
                <a:extLst>
                  <a:ext uri="{FF2B5EF4-FFF2-40B4-BE49-F238E27FC236}">
                    <a16:creationId xmlns:a16="http://schemas.microsoft.com/office/drawing/2014/main" id="{609485E6-CFCF-898D-350E-B5D40C1CC6BE}"/>
                  </a:ext>
                </a:extLst>
              </p:cNvPr>
              <p:cNvSpPr>
                <a:spLocks noGrp="1" noRot="1" noChangeAspect="1" noMove="1" noResize="1" noEditPoints="1" noAdjustHandles="1" noChangeArrowheads="1" noChangeShapeType="1" noTextEdit="1"/>
              </p:cNvSpPr>
              <p:nvPr>
                <p:ph idx="1"/>
              </p:nvPr>
            </p:nvSpPr>
            <p:spPr>
              <a:xfrm>
                <a:off x="838200" y="1653381"/>
                <a:ext cx="10515600" cy="2424097"/>
              </a:xfrm>
              <a:blipFill>
                <a:blip r:embed="rId2"/>
                <a:stretch>
                  <a:fillRect l="-1043" t="-5528" b="-4020"/>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A5B24A87-1076-0D96-615D-616FD111C515}"/>
              </a:ext>
            </a:extLst>
          </p:cNvPr>
          <p:cNvSpPr>
            <a:spLocks noGrp="1"/>
          </p:cNvSpPr>
          <p:nvPr>
            <p:ph type="sldNum" sz="quarter" idx="12"/>
          </p:nvPr>
        </p:nvSpPr>
        <p:spPr/>
        <p:txBody>
          <a:bodyPr/>
          <a:lstStyle/>
          <a:p>
            <a:fld id="{E0DC7AD3-7C2E-418B-8082-788996B615FB}" type="slidenum">
              <a:rPr lang="en-GB" smtClean="0"/>
              <a:t>61</a:t>
            </a:fld>
            <a:endParaRPr lang="en-GB"/>
          </a:p>
        </p:txBody>
      </p:sp>
      <p:graphicFrame>
        <p:nvGraphicFramePr>
          <p:cNvPr id="7" name="Object 6">
            <a:extLst>
              <a:ext uri="{FF2B5EF4-FFF2-40B4-BE49-F238E27FC236}">
                <a16:creationId xmlns:a16="http://schemas.microsoft.com/office/drawing/2014/main" id="{D150EB8F-B965-6F46-7D10-FA4CC574602B}"/>
              </a:ext>
            </a:extLst>
          </p:cNvPr>
          <p:cNvGraphicFramePr>
            <a:graphicFrameLocks noChangeAspect="1"/>
          </p:cNvGraphicFramePr>
          <p:nvPr>
            <p:extLst>
              <p:ext uri="{D42A27DB-BD31-4B8C-83A1-F6EECF244321}">
                <p14:modId xmlns:p14="http://schemas.microsoft.com/office/powerpoint/2010/main" val="1261953039"/>
              </p:ext>
            </p:extLst>
          </p:nvPr>
        </p:nvGraphicFramePr>
        <p:xfrm>
          <a:off x="1080763" y="4612319"/>
          <a:ext cx="6708775" cy="835025"/>
        </p:xfrm>
        <a:graphic>
          <a:graphicData uri="http://schemas.openxmlformats.org/presentationml/2006/ole">
            <mc:AlternateContent xmlns:mc="http://schemas.openxmlformats.org/markup-compatibility/2006">
              <mc:Choice xmlns:v="urn:schemas-microsoft-com:vml" Requires="v">
                <p:oleObj name="Equation" r:id="rId3" imgW="6708733" imgH="835316" progId="Equation.DSMT4">
                  <p:embed/>
                </p:oleObj>
              </mc:Choice>
              <mc:Fallback>
                <p:oleObj name="Equation" r:id="rId3" imgW="6708733" imgH="835316" progId="Equation.DSMT4">
                  <p:embed/>
                  <p:pic>
                    <p:nvPicPr>
                      <p:cNvPr id="0" name=""/>
                      <p:cNvPicPr/>
                      <p:nvPr/>
                    </p:nvPicPr>
                    <p:blipFill>
                      <a:blip r:embed="rId4"/>
                      <a:stretch>
                        <a:fillRect/>
                      </a:stretch>
                    </p:blipFill>
                    <p:spPr>
                      <a:xfrm>
                        <a:off x="1080763" y="4612319"/>
                        <a:ext cx="6708775" cy="8350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219E981-1CF9-0649-6B95-738B4212B33F}"/>
              </a:ext>
            </a:extLst>
          </p:cNvPr>
          <p:cNvGraphicFramePr>
            <a:graphicFrameLocks noChangeAspect="1"/>
          </p:cNvGraphicFramePr>
          <p:nvPr>
            <p:extLst>
              <p:ext uri="{D42A27DB-BD31-4B8C-83A1-F6EECF244321}">
                <p14:modId xmlns:p14="http://schemas.microsoft.com/office/powerpoint/2010/main" val="533387826"/>
              </p:ext>
            </p:extLst>
          </p:nvPr>
        </p:nvGraphicFramePr>
        <p:xfrm>
          <a:off x="3264580" y="5634765"/>
          <a:ext cx="8155401" cy="835024"/>
        </p:xfrm>
        <a:graphic>
          <a:graphicData uri="http://schemas.openxmlformats.org/presentationml/2006/ole">
            <mc:AlternateContent xmlns:mc="http://schemas.openxmlformats.org/markup-compatibility/2006">
              <mc:Choice xmlns:v="urn:schemas-microsoft-com:vml" Requires="v">
                <p:oleObj name="Equation" r:id="rId5" imgW="3720960" imgH="380880" progId="Equation.DSMT4">
                  <p:embed/>
                </p:oleObj>
              </mc:Choice>
              <mc:Fallback>
                <p:oleObj name="Equation" r:id="rId5" imgW="3720960" imgH="380880" progId="Equation.DSMT4">
                  <p:embed/>
                  <p:pic>
                    <p:nvPicPr>
                      <p:cNvPr id="0" name=""/>
                      <p:cNvPicPr/>
                      <p:nvPr/>
                    </p:nvPicPr>
                    <p:blipFill>
                      <a:blip r:embed="rId6"/>
                      <a:stretch>
                        <a:fillRect/>
                      </a:stretch>
                    </p:blipFill>
                    <p:spPr>
                      <a:xfrm>
                        <a:off x="3264580" y="5634765"/>
                        <a:ext cx="8155401" cy="835024"/>
                      </a:xfrm>
                      <a:prstGeom prst="rect">
                        <a:avLst/>
                      </a:prstGeom>
                    </p:spPr>
                  </p:pic>
                </p:oleObj>
              </mc:Fallback>
            </mc:AlternateContent>
          </a:graphicData>
        </a:graphic>
      </p:graphicFrame>
    </p:spTree>
    <p:extLst>
      <p:ext uri="{BB962C8B-B14F-4D97-AF65-F5344CB8AC3E}">
        <p14:creationId xmlns:p14="http://schemas.microsoft.com/office/powerpoint/2010/main" val="1360430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CBF8-0B9E-7847-DD89-C87C07112450}"/>
              </a:ext>
            </a:extLst>
          </p:cNvPr>
          <p:cNvSpPr>
            <a:spLocks noGrp="1"/>
          </p:cNvSpPr>
          <p:nvPr>
            <p:ph type="title"/>
          </p:nvPr>
        </p:nvSpPr>
        <p:spPr/>
        <p:txBody>
          <a:bodyPr/>
          <a:lstStyle/>
          <a:p>
            <a:r>
              <a:rPr lang="en-US" dirty="0"/>
              <a:t>Many Information Criteria</a:t>
            </a:r>
            <a:endParaRPr lang="en-IL" dirty="0"/>
          </a:p>
        </p:txBody>
      </p:sp>
      <p:sp>
        <p:nvSpPr>
          <p:cNvPr id="3" name="Content Placeholder 2">
            <a:extLst>
              <a:ext uri="{FF2B5EF4-FFF2-40B4-BE49-F238E27FC236}">
                <a16:creationId xmlns:a16="http://schemas.microsoft.com/office/drawing/2014/main" id="{F037A316-16A6-D3DB-3668-8F51B39F3E1F}"/>
              </a:ext>
            </a:extLst>
          </p:cNvPr>
          <p:cNvSpPr>
            <a:spLocks noGrp="1"/>
          </p:cNvSpPr>
          <p:nvPr>
            <p:ph idx="1"/>
          </p:nvPr>
        </p:nvSpPr>
        <p:spPr>
          <a:xfrm>
            <a:off x="838200" y="1825625"/>
            <a:ext cx="8072535" cy="4351338"/>
          </a:xfrm>
        </p:spPr>
        <p:txBody>
          <a:bodyPr/>
          <a:lstStyle/>
          <a:p>
            <a:r>
              <a:rPr lang="en-US" dirty="0"/>
              <a:t>Akaike Information Criterion (AIC)</a:t>
            </a:r>
          </a:p>
          <a:p>
            <a:pPr lvl="1"/>
            <a:r>
              <a:rPr lang="en-US" dirty="0"/>
              <a:t>Used in frequentist analysis to compare models</a:t>
            </a:r>
          </a:p>
          <a:p>
            <a:pPr lvl="1"/>
            <a:r>
              <a:rPr lang="en-US" dirty="0"/>
              <a:t>Counts parameters to estimate variance of the likelihood</a:t>
            </a:r>
          </a:p>
          <a:p>
            <a:r>
              <a:rPr lang="en-US" dirty="0"/>
              <a:t>Bayesian Information Criterion (BIC)</a:t>
            </a:r>
          </a:p>
          <a:p>
            <a:pPr lvl="1"/>
            <a:r>
              <a:rPr lang="en-US" dirty="0"/>
              <a:t>Used to approximate Bayes factor</a:t>
            </a:r>
          </a:p>
          <a:p>
            <a:r>
              <a:rPr lang="en-US" dirty="0"/>
              <a:t>Deviance Information Criterion (DIC)</a:t>
            </a:r>
          </a:p>
          <a:p>
            <a:pPr lvl="1"/>
            <a:r>
              <a:rPr lang="en-US" dirty="0"/>
              <a:t>Formerly standard in Bayesian analysis</a:t>
            </a:r>
          </a:p>
          <a:p>
            <a:r>
              <a:rPr lang="en-US" dirty="0"/>
              <a:t>Widely Applicable </a:t>
            </a:r>
            <a:r>
              <a:rPr lang="en-US" dirty="0" err="1"/>
              <a:t>Informaiton</a:t>
            </a:r>
            <a:r>
              <a:rPr lang="en-US" dirty="0"/>
              <a:t> Criterion (WAIC)</a:t>
            </a:r>
          </a:p>
          <a:p>
            <a:pPr lvl="1"/>
            <a:r>
              <a:rPr lang="en-US" dirty="0"/>
              <a:t>Available in Stan and </a:t>
            </a:r>
            <a:r>
              <a:rPr lang="en-US" dirty="0" err="1"/>
              <a:t>Arviz</a:t>
            </a:r>
            <a:endParaRPr lang="en-IL" dirty="0"/>
          </a:p>
        </p:txBody>
      </p:sp>
      <p:sp>
        <p:nvSpPr>
          <p:cNvPr id="4" name="Slide Number Placeholder 3">
            <a:extLst>
              <a:ext uri="{FF2B5EF4-FFF2-40B4-BE49-F238E27FC236}">
                <a16:creationId xmlns:a16="http://schemas.microsoft.com/office/drawing/2014/main" id="{1BFB5F2A-8E20-3947-CC9C-8FF6E0CC499F}"/>
              </a:ext>
            </a:extLst>
          </p:cNvPr>
          <p:cNvSpPr>
            <a:spLocks noGrp="1"/>
          </p:cNvSpPr>
          <p:nvPr>
            <p:ph type="sldNum" sz="quarter" idx="12"/>
          </p:nvPr>
        </p:nvSpPr>
        <p:spPr/>
        <p:txBody>
          <a:bodyPr/>
          <a:lstStyle/>
          <a:p>
            <a:fld id="{E0DC7AD3-7C2E-418B-8082-788996B615FB}" type="slidenum">
              <a:rPr lang="en-GB" smtClean="0"/>
              <a:t>62</a:t>
            </a:fld>
            <a:endParaRPr lang="en-GB"/>
          </a:p>
        </p:txBody>
      </p:sp>
      <p:graphicFrame>
        <p:nvGraphicFramePr>
          <p:cNvPr id="5" name="Object 4">
            <a:extLst>
              <a:ext uri="{FF2B5EF4-FFF2-40B4-BE49-F238E27FC236}">
                <a16:creationId xmlns:a16="http://schemas.microsoft.com/office/drawing/2014/main" id="{8CCBB1FA-CC70-FDFB-AFBF-73143914908C}"/>
              </a:ext>
            </a:extLst>
          </p:cNvPr>
          <p:cNvGraphicFramePr>
            <a:graphicFrameLocks noChangeAspect="1"/>
          </p:cNvGraphicFramePr>
          <p:nvPr>
            <p:extLst>
              <p:ext uri="{D42A27DB-BD31-4B8C-83A1-F6EECF244321}">
                <p14:modId xmlns:p14="http://schemas.microsoft.com/office/powerpoint/2010/main" val="3705703361"/>
              </p:ext>
            </p:extLst>
          </p:nvPr>
        </p:nvGraphicFramePr>
        <p:xfrm>
          <a:off x="7276160" y="3525895"/>
          <a:ext cx="4452420" cy="387167"/>
        </p:xfrm>
        <a:graphic>
          <a:graphicData uri="http://schemas.openxmlformats.org/presentationml/2006/ole">
            <mc:AlternateContent xmlns:mc="http://schemas.openxmlformats.org/markup-compatibility/2006">
              <mc:Choice xmlns:v="urn:schemas-microsoft-com:vml" Requires="v">
                <p:oleObj name="Equation" r:id="rId2" imgW="2336760" imgH="203040" progId="Equation.DSMT4">
                  <p:embed/>
                </p:oleObj>
              </mc:Choice>
              <mc:Fallback>
                <p:oleObj name="Equation" r:id="rId2" imgW="2336760" imgH="203040" progId="Equation.DSMT4">
                  <p:embed/>
                  <p:pic>
                    <p:nvPicPr>
                      <p:cNvPr id="0" name=""/>
                      <p:cNvPicPr/>
                      <p:nvPr/>
                    </p:nvPicPr>
                    <p:blipFill>
                      <a:blip r:embed="rId3"/>
                      <a:stretch>
                        <a:fillRect/>
                      </a:stretch>
                    </p:blipFill>
                    <p:spPr>
                      <a:xfrm>
                        <a:off x="7276160" y="3525895"/>
                        <a:ext cx="4452420" cy="387167"/>
                      </a:xfrm>
                      <a:prstGeom prst="rect">
                        <a:avLst/>
                      </a:prstGeom>
                    </p:spPr>
                  </p:pic>
                </p:oleObj>
              </mc:Fallback>
            </mc:AlternateContent>
          </a:graphicData>
        </a:graphic>
      </p:graphicFrame>
    </p:spTree>
    <p:extLst>
      <p:ext uri="{BB962C8B-B14F-4D97-AF65-F5344CB8AC3E}">
        <p14:creationId xmlns:p14="http://schemas.microsoft.com/office/powerpoint/2010/main" val="867385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B9FFD-E266-5C27-3227-CB9F7CA4690C}"/>
              </a:ext>
            </a:extLst>
          </p:cNvPr>
          <p:cNvSpPr>
            <a:spLocks noGrp="1"/>
          </p:cNvSpPr>
          <p:nvPr>
            <p:ph type="title"/>
          </p:nvPr>
        </p:nvSpPr>
        <p:spPr/>
        <p:txBody>
          <a:bodyPr/>
          <a:lstStyle/>
          <a:p>
            <a:r>
              <a:rPr lang="en-US" dirty="0"/>
              <a:t>WAIC</a:t>
            </a:r>
            <a:endParaRPr lang="en-IL" dirty="0"/>
          </a:p>
        </p:txBody>
      </p:sp>
      <p:sp>
        <p:nvSpPr>
          <p:cNvPr id="3" name="Content Placeholder 2">
            <a:extLst>
              <a:ext uri="{FF2B5EF4-FFF2-40B4-BE49-F238E27FC236}">
                <a16:creationId xmlns:a16="http://schemas.microsoft.com/office/drawing/2014/main" id="{0075DD24-A2BC-7773-C96C-078C051F12F1}"/>
              </a:ext>
            </a:extLst>
          </p:cNvPr>
          <p:cNvSpPr>
            <a:spLocks noGrp="1"/>
          </p:cNvSpPr>
          <p:nvPr>
            <p:ph idx="1"/>
          </p:nvPr>
        </p:nvSpPr>
        <p:spPr>
          <a:xfrm>
            <a:off x="838200" y="1825625"/>
            <a:ext cx="10515600" cy="1325562"/>
          </a:xfrm>
        </p:spPr>
        <p:txBody>
          <a:bodyPr>
            <a:normAutofit lnSpcReduction="10000"/>
          </a:bodyPr>
          <a:lstStyle/>
          <a:p>
            <a:r>
              <a:rPr lang="en-US" dirty="0"/>
              <a:t>Predicts the score on new data</a:t>
            </a:r>
          </a:p>
          <a:p>
            <a:r>
              <a:rPr lang="en-US" dirty="0"/>
              <a:t>Used to compare distance to the true model across models</a:t>
            </a:r>
          </a:p>
          <a:p>
            <a:pPr lvl="1"/>
            <a:r>
              <a:rPr lang="en-US" dirty="0"/>
              <a:t>The smaller WAIC is the better model</a:t>
            </a:r>
            <a:endParaRPr lang="en-IL" dirty="0"/>
          </a:p>
        </p:txBody>
      </p:sp>
      <p:sp>
        <p:nvSpPr>
          <p:cNvPr id="4" name="Slide Number Placeholder 3">
            <a:extLst>
              <a:ext uri="{FF2B5EF4-FFF2-40B4-BE49-F238E27FC236}">
                <a16:creationId xmlns:a16="http://schemas.microsoft.com/office/drawing/2014/main" id="{01D26A2C-2241-C859-8AA6-4125967CEE7B}"/>
              </a:ext>
            </a:extLst>
          </p:cNvPr>
          <p:cNvSpPr>
            <a:spLocks noGrp="1"/>
          </p:cNvSpPr>
          <p:nvPr>
            <p:ph type="sldNum" sz="quarter" idx="12"/>
          </p:nvPr>
        </p:nvSpPr>
        <p:spPr/>
        <p:txBody>
          <a:bodyPr/>
          <a:lstStyle/>
          <a:p>
            <a:fld id="{E0DC7AD3-7C2E-418B-8082-788996B615FB}" type="slidenum">
              <a:rPr lang="en-GB" smtClean="0"/>
              <a:t>63</a:t>
            </a:fld>
            <a:endParaRPr lang="en-GB"/>
          </a:p>
        </p:txBody>
      </p:sp>
      <p:graphicFrame>
        <p:nvGraphicFramePr>
          <p:cNvPr id="5" name="Object 4">
            <a:extLst>
              <a:ext uri="{FF2B5EF4-FFF2-40B4-BE49-F238E27FC236}">
                <a16:creationId xmlns:a16="http://schemas.microsoft.com/office/drawing/2014/main" id="{85229F54-B2BE-F0DD-A5FB-94B3652605A2}"/>
              </a:ext>
            </a:extLst>
          </p:cNvPr>
          <p:cNvGraphicFramePr>
            <a:graphicFrameLocks noChangeAspect="1"/>
          </p:cNvGraphicFramePr>
          <p:nvPr>
            <p:extLst>
              <p:ext uri="{D42A27DB-BD31-4B8C-83A1-F6EECF244321}">
                <p14:modId xmlns:p14="http://schemas.microsoft.com/office/powerpoint/2010/main" val="1223160857"/>
              </p:ext>
            </p:extLst>
          </p:nvPr>
        </p:nvGraphicFramePr>
        <p:xfrm>
          <a:off x="1136780" y="3948388"/>
          <a:ext cx="9654570" cy="780693"/>
        </p:xfrm>
        <a:graphic>
          <a:graphicData uri="http://schemas.openxmlformats.org/presentationml/2006/ole">
            <mc:AlternateContent xmlns:mc="http://schemas.openxmlformats.org/markup-compatibility/2006">
              <mc:Choice xmlns:v="urn:schemas-microsoft-com:vml" Requires="v">
                <p:oleObj name="Equation" r:id="rId2" imgW="4711680" imgH="380880" progId="Equation.DSMT4">
                  <p:embed/>
                </p:oleObj>
              </mc:Choice>
              <mc:Fallback>
                <p:oleObj name="Equation" r:id="rId2" imgW="4711680" imgH="380880" progId="Equation.DSMT4">
                  <p:embed/>
                  <p:pic>
                    <p:nvPicPr>
                      <p:cNvPr id="7" name="Object 6">
                        <a:extLst>
                          <a:ext uri="{FF2B5EF4-FFF2-40B4-BE49-F238E27FC236}">
                            <a16:creationId xmlns:a16="http://schemas.microsoft.com/office/drawing/2014/main" id="{D150EB8F-B965-6F46-7D10-FA4CC574602B}"/>
                          </a:ext>
                        </a:extLst>
                      </p:cNvPr>
                      <p:cNvPicPr/>
                      <p:nvPr/>
                    </p:nvPicPr>
                    <p:blipFill>
                      <a:blip r:embed="rId3"/>
                      <a:stretch>
                        <a:fillRect/>
                      </a:stretch>
                    </p:blipFill>
                    <p:spPr>
                      <a:xfrm>
                        <a:off x="1136780" y="3948388"/>
                        <a:ext cx="9654570" cy="780693"/>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6BEB8F10-1F4A-283F-33A9-3F2A595A6639}"/>
              </a:ext>
            </a:extLst>
          </p:cNvPr>
          <p:cNvGraphicFramePr>
            <a:graphicFrameLocks noChangeAspect="1"/>
          </p:cNvGraphicFramePr>
          <p:nvPr>
            <p:extLst>
              <p:ext uri="{D42A27DB-BD31-4B8C-83A1-F6EECF244321}">
                <p14:modId xmlns:p14="http://schemas.microsoft.com/office/powerpoint/2010/main" val="4235276516"/>
              </p:ext>
            </p:extLst>
          </p:nvPr>
        </p:nvGraphicFramePr>
        <p:xfrm>
          <a:off x="938926" y="3209731"/>
          <a:ext cx="4747163" cy="412944"/>
        </p:xfrm>
        <a:graphic>
          <a:graphicData uri="http://schemas.openxmlformats.org/presentationml/2006/ole">
            <mc:AlternateContent xmlns:mc="http://schemas.openxmlformats.org/markup-compatibility/2006">
              <mc:Choice xmlns:v="urn:schemas-microsoft-com:vml" Requires="v">
                <p:oleObj name="Equation" r:id="rId4" imgW="4453297" imgH="387194" progId="Equation.DSMT4">
                  <p:embed/>
                </p:oleObj>
              </mc:Choice>
              <mc:Fallback>
                <p:oleObj name="Equation" r:id="rId4" imgW="4453297" imgH="387194" progId="Equation.DSMT4">
                  <p:embed/>
                  <p:pic>
                    <p:nvPicPr>
                      <p:cNvPr id="0" name=""/>
                      <p:cNvPicPr/>
                      <p:nvPr/>
                    </p:nvPicPr>
                    <p:blipFill>
                      <a:blip r:embed="rId5"/>
                      <a:stretch>
                        <a:fillRect/>
                      </a:stretch>
                    </p:blipFill>
                    <p:spPr>
                      <a:xfrm>
                        <a:off x="938926" y="3209731"/>
                        <a:ext cx="4747163" cy="412944"/>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8304DF24-9D9E-7D65-28CD-2712DE41DA50}"/>
              </a:ext>
            </a:extLst>
          </p:cNvPr>
          <p:cNvGraphicFramePr>
            <a:graphicFrameLocks noChangeAspect="1"/>
          </p:cNvGraphicFramePr>
          <p:nvPr>
            <p:extLst>
              <p:ext uri="{D42A27DB-BD31-4B8C-83A1-F6EECF244321}">
                <p14:modId xmlns:p14="http://schemas.microsoft.com/office/powerpoint/2010/main" val="454666546"/>
              </p:ext>
            </p:extLst>
          </p:nvPr>
        </p:nvGraphicFramePr>
        <p:xfrm>
          <a:off x="838200" y="5172369"/>
          <a:ext cx="9799268" cy="847199"/>
        </p:xfrm>
        <a:graphic>
          <a:graphicData uri="http://schemas.openxmlformats.org/presentationml/2006/ole">
            <mc:AlternateContent xmlns:mc="http://schemas.openxmlformats.org/markup-compatibility/2006">
              <mc:Choice xmlns:v="urn:schemas-microsoft-com:vml" Requires="v">
                <p:oleObj name="Equation" r:id="rId6" imgW="4406760" imgH="380880" progId="Equation.DSMT4">
                  <p:embed/>
                </p:oleObj>
              </mc:Choice>
              <mc:Fallback>
                <p:oleObj name="Equation" r:id="rId6" imgW="4406760" imgH="380880" progId="Equation.DSMT4">
                  <p:embed/>
                  <p:pic>
                    <p:nvPicPr>
                      <p:cNvPr id="0" name=""/>
                      <p:cNvPicPr/>
                      <p:nvPr/>
                    </p:nvPicPr>
                    <p:blipFill>
                      <a:blip r:embed="rId7"/>
                      <a:stretch>
                        <a:fillRect/>
                      </a:stretch>
                    </p:blipFill>
                    <p:spPr>
                      <a:xfrm>
                        <a:off x="838200" y="5172369"/>
                        <a:ext cx="9799268" cy="847199"/>
                      </a:xfrm>
                      <a:prstGeom prst="rect">
                        <a:avLst/>
                      </a:prstGeom>
                    </p:spPr>
                  </p:pic>
                </p:oleObj>
              </mc:Fallback>
            </mc:AlternateContent>
          </a:graphicData>
        </a:graphic>
      </p:graphicFrame>
    </p:spTree>
    <p:extLst>
      <p:ext uri="{BB962C8B-B14F-4D97-AF65-F5344CB8AC3E}">
        <p14:creationId xmlns:p14="http://schemas.microsoft.com/office/powerpoint/2010/main" val="24642327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7E924-A5DC-9E84-CC0B-0027C84185C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FE14219-D7DA-6320-2827-2B2CA6520E38}"/>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8D4A3759-8316-1299-9B6B-AC38A22232E6}"/>
              </a:ext>
            </a:extLst>
          </p:cNvPr>
          <p:cNvSpPr>
            <a:spLocks noGrp="1"/>
          </p:cNvSpPr>
          <p:nvPr>
            <p:ph type="body" idx="1"/>
          </p:nvPr>
        </p:nvSpPr>
        <p:spPr/>
        <p:txBody>
          <a:bodyPr>
            <a:normAutofit/>
          </a:bodyPr>
          <a:lstStyle/>
          <a:p>
            <a:pPr algn="ctr"/>
            <a:r>
              <a:rPr lang="en-US" sz="7200" dirty="0"/>
              <a:t>8K Cross Validation</a:t>
            </a:r>
            <a:endParaRPr lang="en-IL" sz="7200" dirty="0"/>
          </a:p>
        </p:txBody>
      </p:sp>
      <p:sp>
        <p:nvSpPr>
          <p:cNvPr id="5" name="Slide Number Placeholder 4">
            <a:extLst>
              <a:ext uri="{FF2B5EF4-FFF2-40B4-BE49-F238E27FC236}">
                <a16:creationId xmlns:a16="http://schemas.microsoft.com/office/drawing/2014/main" id="{77CF72DE-E772-6576-580F-B29433FED517}"/>
              </a:ext>
            </a:extLst>
          </p:cNvPr>
          <p:cNvSpPr>
            <a:spLocks noGrp="1"/>
          </p:cNvSpPr>
          <p:nvPr>
            <p:ph type="sldNum" sz="quarter" idx="12"/>
          </p:nvPr>
        </p:nvSpPr>
        <p:spPr/>
        <p:txBody>
          <a:bodyPr/>
          <a:lstStyle/>
          <a:p>
            <a:pPr>
              <a:defRPr/>
            </a:pPr>
            <a:fld id="{3469EAC8-EFAD-49DA-A425-6225312A328A}" type="slidenum">
              <a:rPr lang="he-IL" altLang="en-US" smtClean="0"/>
              <a:pPr>
                <a:defRPr/>
              </a:pPr>
              <a:t>64</a:t>
            </a:fld>
            <a:r>
              <a:rPr lang="en-US" altLang="en-US"/>
              <a:t> /  72</a:t>
            </a:r>
          </a:p>
        </p:txBody>
      </p:sp>
    </p:spTree>
    <p:extLst>
      <p:ext uri="{BB962C8B-B14F-4D97-AF65-F5344CB8AC3E}">
        <p14:creationId xmlns:p14="http://schemas.microsoft.com/office/powerpoint/2010/main" val="42627987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09B3F-9106-2637-E7F2-F2430AEBC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86CE8-8D19-8C56-F768-328C9E041FB7}"/>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3EAD09E1-9BE3-297C-544B-E0CF0EE24787}"/>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3FCADD5A-183D-DFAF-1E22-58748344D77E}"/>
              </a:ext>
            </a:extLst>
          </p:cNvPr>
          <p:cNvSpPr>
            <a:spLocks noGrp="1"/>
          </p:cNvSpPr>
          <p:nvPr>
            <p:ph type="sldNum" sz="quarter" idx="12"/>
          </p:nvPr>
        </p:nvSpPr>
        <p:spPr/>
        <p:txBody>
          <a:bodyPr/>
          <a:lstStyle/>
          <a:p>
            <a:fld id="{E0DC7AD3-7C2E-418B-8082-788996B615FB}" type="slidenum">
              <a:rPr lang="en-GB" smtClean="0"/>
              <a:t>65</a:t>
            </a:fld>
            <a:endParaRPr lang="en-GB"/>
          </a:p>
        </p:txBody>
      </p:sp>
      <p:sp>
        <p:nvSpPr>
          <p:cNvPr id="5" name="Rectangle 4">
            <a:extLst>
              <a:ext uri="{FF2B5EF4-FFF2-40B4-BE49-F238E27FC236}">
                <a16:creationId xmlns:a16="http://schemas.microsoft.com/office/drawing/2014/main" id="{52E85509-46E3-F0F1-FFEE-DE2A826F0B2A}"/>
              </a:ext>
            </a:extLst>
          </p:cNvPr>
          <p:cNvSpPr/>
          <p:nvPr/>
        </p:nvSpPr>
        <p:spPr>
          <a:xfrm>
            <a:off x="707571" y="3191072"/>
            <a:ext cx="9383486" cy="1253475"/>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6" name="TextBox 5">
            <a:extLst>
              <a:ext uri="{FF2B5EF4-FFF2-40B4-BE49-F238E27FC236}">
                <a16:creationId xmlns:a16="http://schemas.microsoft.com/office/drawing/2014/main" id="{56CB9541-F2D0-AED3-DC0E-041EBC4CAF8D}"/>
              </a:ext>
            </a:extLst>
          </p:cNvPr>
          <p:cNvSpPr txBox="1"/>
          <p:nvPr/>
        </p:nvSpPr>
        <p:spPr>
          <a:xfrm>
            <a:off x="10091057" y="3135086"/>
            <a:ext cx="1890389" cy="461665"/>
          </a:xfrm>
          <a:prstGeom prst="rect">
            <a:avLst/>
          </a:prstGeom>
          <a:noFill/>
          <a:ln w="38100">
            <a:solidFill>
              <a:srgbClr val="FF0000"/>
            </a:solidFill>
          </a:ln>
        </p:spPr>
        <p:txBody>
          <a:bodyPr wrap="none" rtlCol="1">
            <a:spAutoFit/>
          </a:bodyPr>
          <a:lstStyle/>
          <a:p>
            <a:r>
              <a:rPr lang="en-US" sz="2400" dirty="0"/>
              <a:t>Rope and HDI</a:t>
            </a:r>
            <a:endParaRPr lang="he-IL" sz="2400" dirty="0"/>
          </a:p>
        </p:txBody>
      </p:sp>
      <p:sp>
        <p:nvSpPr>
          <p:cNvPr id="7" name="TextBox 6">
            <a:extLst>
              <a:ext uri="{FF2B5EF4-FFF2-40B4-BE49-F238E27FC236}">
                <a16:creationId xmlns:a16="http://schemas.microsoft.com/office/drawing/2014/main" id="{E6A24668-58CA-5C17-CA6F-AC20F40DA4D8}"/>
              </a:ext>
            </a:extLst>
          </p:cNvPr>
          <p:cNvSpPr txBox="1"/>
          <p:nvPr/>
        </p:nvSpPr>
        <p:spPr>
          <a:xfrm>
            <a:off x="10091057" y="3596751"/>
            <a:ext cx="1890389" cy="461665"/>
          </a:xfrm>
          <a:prstGeom prst="rect">
            <a:avLst/>
          </a:prstGeom>
          <a:noFill/>
          <a:ln w="38100">
            <a:solidFill>
              <a:srgbClr val="FF0000"/>
            </a:solidFill>
          </a:ln>
        </p:spPr>
        <p:txBody>
          <a:bodyPr wrap="square" rtlCol="1">
            <a:spAutoFit/>
          </a:bodyPr>
          <a:lstStyle/>
          <a:p>
            <a:r>
              <a:rPr lang="en-US" sz="2400" dirty="0"/>
              <a:t>Baye’s Factor</a:t>
            </a:r>
            <a:endParaRPr lang="he-IL" sz="2400" dirty="0"/>
          </a:p>
        </p:txBody>
      </p:sp>
      <p:sp>
        <p:nvSpPr>
          <p:cNvPr id="8" name="Rectangle 7">
            <a:extLst>
              <a:ext uri="{FF2B5EF4-FFF2-40B4-BE49-F238E27FC236}">
                <a16:creationId xmlns:a16="http://schemas.microsoft.com/office/drawing/2014/main" id="{AE6C1C27-4987-0C34-54C6-A934E21CA32E}"/>
              </a:ext>
            </a:extLst>
          </p:cNvPr>
          <p:cNvSpPr/>
          <p:nvPr/>
        </p:nvSpPr>
        <p:spPr>
          <a:xfrm>
            <a:off x="707571" y="1825625"/>
            <a:ext cx="9383486" cy="132556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TextBox 8">
            <a:extLst>
              <a:ext uri="{FF2B5EF4-FFF2-40B4-BE49-F238E27FC236}">
                <a16:creationId xmlns:a16="http://schemas.microsoft.com/office/drawing/2014/main" id="{08B2C201-5BAF-B59D-0642-CC36C0A7615D}"/>
              </a:ext>
            </a:extLst>
          </p:cNvPr>
          <p:cNvSpPr txBox="1"/>
          <p:nvPr/>
        </p:nvSpPr>
        <p:spPr>
          <a:xfrm>
            <a:off x="10091057" y="1825625"/>
            <a:ext cx="1890389" cy="461665"/>
          </a:xfrm>
          <a:prstGeom prst="rect">
            <a:avLst/>
          </a:prstGeom>
          <a:noFill/>
          <a:ln w="38100">
            <a:solidFill>
              <a:srgbClr val="00B0F0"/>
            </a:solidFill>
          </a:ln>
        </p:spPr>
        <p:txBody>
          <a:bodyPr wrap="square" rtlCol="1">
            <a:spAutoFit/>
          </a:bodyPr>
          <a:lstStyle/>
          <a:p>
            <a:r>
              <a:rPr lang="en-US" sz="2400" dirty="0"/>
              <a:t>Baye’s Factor</a:t>
            </a:r>
            <a:endParaRPr lang="he-IL" sz="2400" dirty="0"/>
          </a:p>
        </p:txBody>
      </p:sp>
      <p:sp>
        <p:nvSpPr>
          <p:cNvPr id="10" name="TextBox 9">
            <a:extLst>
              <a:ext uri="{FF2B5EF4-FFF2-40B4-BE49-F238E27FC236}">
                <a16:creationId xmlns:a16="http://schemas.microsoft.com/office/drawing/2014/main" id="{ECD9AEF1-4227-10EA-BA95-84EB9601043E}"/>
              </a:ext>
            </a:extLst>
          </p:cNvPr>
          <p:cNvSpPr txBox="1"/>
          <p:nvPr/>
        </p:nvSpPr>
        <p:spPr>
          <a:xfrm>
            <a:off x="10091056" y="2271188"/>
            <a:ext cx="1890389" cy="461665"/>
          </a:xfrm>
          <a:prstGeom prst="rect">
            <a:avLst/>
          </a:prstGeom>
          <a:noFill/>
          <a:ln w="38100">
            <a:solidFill>
              <a:srgbClr val="00B0F0"/>
            </a:solidFill>
          </a:ln>
        </p:spPr>
        <p:txBody>
          <a:bodyPr wrap="square" rtlCol="1">
            <a:spAutoFit/>
          </a:bodyPr>
          <a:lstStyle/>
          <a:p>
            <a:r>
              <a:rPr lang="en-US" sz="2400" dirty="0"/>
              <a:t>WAIC</a:t>
            </a:r>
            <a:endParaRPr lang="he-IL" sz="2400" dirty="0"/>
          </a:p>
        </p:txBody>
      </p:sp>
    </p:spTree>
    <p:extLst>
      <p:ext uri="{BB962C8B-B14F-4D97-AF65-F5344CB8AC3E}">
        <p14:creationId xmlns:p14="http://schemas.microsoft.com/office/powerpoint/2010/main" val="20217576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5D65E9-8BE9-4234-6660-328731401704}"/>
              </a:ext>
            </a:extLst>
          </p:cNvPr>
          <p:cNvSpPr>
            <a:spLocks noGrp="1"/>
          </p:cNvSpPr>
          <p:nvPr>
            <p:ph type="title"/>
          </p:nvPr>
        </p:nvSpPr>
        <p:spPr/>
        <p:txBody>
          <a:bodyPr/>
          <a:lstStyle/>
          <a:p>
            <a:r>
              <a:rPr lang="en-US" dirty="0"/>
              <a:t>Predictive power</a:t>
            </a:r>
            <a:endParaRPr lang="en-IL" dirty="0"/>
          </a:p>
        </p:txBody>
      </p:sp>
      <p:sp>
        <p:nvSpPr>
          <p:cNvPr id="6" name="Content Placeholder 5">
            <a:extLst>
              <a:ext uri="{FF2B5EF4-FFF2-40B4-BE49-F238E27FC236}">
                <a16:creationId xmlns:a16="http://schemas.microsoft.com/office/drawing/2014/main" id="{7258FB51-7F2B-8A33-ECCF-70AFF28EDF78}"/>
              </a:ext>
            </a:extLst>
          </p:cNvPr>
          <p:cNvSpPr>
            <a:spLocks noGrp="1"/>
          </p:cNvSpPr>
          <p:nvPr>
            <p:ph idx="1"/>
          </p:nvPr>
        </p:nvSpPr>
        <p:spPr>
          <a:xfrm>
            <a:off x="838200" y="1825625"/>
            <a:ext cx="10515600" cy="2615746"/>
          </a:xfrm>
        </p:spPr>
        <p:txBody>
          <a:bodyPr/>
          <a:lstStyle/>
          <a:p>
            <a:r>
              <a:rPr lang="en-US" dirty="0"/>
              <a:t>Sometimes the “true model” isn’t important or interesting</a:t>
            </a:r>
          </a:p>
          <a:p>
            <a:pPr lvl="1"/>
            <a:r>
              <a:rPr lang="en-US" dirty="0"/>
              <a:t>We only care about predictive power</a:t>
            </a:r>
          </a:p>
          <a:p>
            <a:pPr lvl="1"/>
            <a:r>
              <a:rPr lang="en-US" dirty="0"/>
              <a:t>The ability of the model predict new data</a:t>
            </a:r>
          </a:p>
          <a:p>
            <a:r>
              <a:rPr lang="en-US" dirty="0"/>
              <a:t>WAIC estimates the ability to predict new data</a:t>
            </a:r>
          </a:p>
          <a:p>
            <a:r>
              <a:rPr lang="en-US" dirty="0"/>
              <a:t>Testing the model on new data is called validation</a:t>
            </a:r>
            <a:endParaRPr lang="en-IL" dirty="0"/>
          </a:p>
        </p:txBody>
      </p:sp>
      <p:sp>
        <p:nvSpPr>
          <p:cNvPr id="4" name="Slide Number Placeholder 3">
            <a:extLst>
              <a:ext uri="{FF2B5EF4-FFF2-40B4-BE49-F238E27FC236}">
                <a16:creationId xmlns:a16="http://schemas.microsoft.com/office/drawing/2014/main" id="{8C769376-D6C7-7940-8234-C7603730625E}"/>
              </a:ext>
            </a:extLst>
          </p:cNvPr>
          <p:cNvSpPr>
            <a:spLocks noGrp="1"/>
          </p:cNvSpPr>
          <p:nvPr>
            <p:ph type="sldNum" sz="quarter" idx="12"/>
          </p:nvPr>
        </p:nvSpPr>
        <p:spPr/>
        <p:txBody>
          <a:bodyPr/>
          <a:lstStyle/>
          <a:p>
            <a:fld id="{E0DC7AD3-7C2E-418B-8082-788996B615FB}" type="slidenum">
              <a:rPr lang="en-GB" smtClean="0"/>
              <a:t>66</a:t>
            </a:fld>
            <a:endParaRPr lang="en-GB"/>
          </a:p>
        </p:txBody>
      </p:sp>
    </p:spTree>
    <p:extLst>
      <p:ext uri="{BB962C8B-B14F-4D97-AF65-F5344CB8AC3E}">
        <p14:creationId xmlns:p14="http://schemas.microsoft.com/office/powerpoint/2010/main" val="37652594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EC659-9F12-E8CE-2D3B-A1CA658F126E}"/>
              </a:ext>
            </a:extLst>
          </p:cNvPr>
          <p:cNvSpPr>
            <a:spLocks noGrp="1"/>
          </p:cNvSpPr>
          <p:nvPr>
            <p:ph type="title"/>
          </p:nvPr>
        </p:nvSpPr>
        <p:spPr/>
        <p:txBody>
          <a:bodyPr/>
          <a:lstStyle/>
          <a:p>
            <a:r>
              <a:rPr lang="en-US" dirty="0"/>
              <a:t>Validation and cross-validation</a:t>
            </a:r>
            <a:endParaRPr lang="en-IL" dirty="0"/>
          </a:p>
        </p:txBody>
      </p:sp>
      <p:sp>
        <p:nvSpPr>
          <p:cNvPr id="3" name="Content Placeholder 2">
            <a:extLst>
              <a:ext uri="{FF2B5EF4-FFF2-40B4-BE49-F238E27FC236}">
                <a16:creationId xmlns:a16="http://schemas.microsoft.com/office/drawing/2014/main" id="{921F3475-B6F4-5CBD-9020-F1D0E0DA1CFD}"/>
              </a:ext>
            </a:extLst>
          </p:cNvPr>
          <p:cNvSpPr>
            <a:spLocks noGrp="1"/>
          </p:cNvSpPr>
          <p:nvPr>
            <p:ph idx="1"/>
          </p:nvPr>
        </p:nvSpPr>
        <p:spPr>
          <a:xfrm>
            <a:off x="838200" y="1825625"/>
            <a:ext cx="5571931" cy="4463208"/>
          </a:xfrm>
        </p:spPr>
        <p:txBody>
          <a:bodyPr>
            <a:normAutofit/>
          </a:bodyPr>
          <a:lstStyle/>
          <a:p>
            <a:r>
              <a:rPr lang="en-US" dirty="0"/>
              <a:t>Strategies for validation</a:t>
            </a:r>
          </a:p>
          <a:p>
            <a:pPr lvl="1"/>
            <a:r>
              <a:rPr lang="en-US" dirty="0"/>
              <a:t>True validation</a:t>
            </a:r>
          </a:p>
          <a:p>
            <a:pPr lvl="2"/>
            <a:r>
              <a:rPr lang="en-US" dirty="0"/>
              <a:t>Go out and collect a new data set</a:t>
            </a:r>
          </a:p>
          <a:p>
            <a:pPr lvl="1"/>
            <a:r>
              <a:rPr lang="en-US" dirty="0"/>
              <a:t>Withheld data</a:t>
            </a:r>
          </a:p>
          <a:p>
            <a:pPr lvl="2"/>
            <a:r>
              <a:rPr lang="en-US" dirty="0"/>
              <a:t> Divide data into train and test</a:t>
            </a:r>
          </a:p>
          <a:p>
            <a:pPr lvl="2"/>
            <a:r>
              <a:rPr lang="en-US" dirty="0"/>
              <a:t>Sometimes into train, test, and validate</a:t>
            </a:r>
          </a:p>
          <a:p>
            <a:pPr lvl="1"/>
            <a:r>
              <a:rPr lang="en-US" dirty="0"/>
              <a:t>Cross-validation</a:t>
            </a:r>
          </a:p>
          <a:p>
            <a:pPr lvl="2"/>
            <a:r>
              <a:rPr lang="en-US" dirty="0"/>
              <a:t>Train on subsets of data</a:t>
            </a:r>
          </a:p>
          <a:p>
            <a:pPr lvl="2"/>
            <a:r>
              <a:rPr lang="en-US" dirty="0"/>
              <a:t>Test on others</a:t>
            </a:r>
          </a:p>
          <a:p>
            <a:pPr lvl="2"/>
            <a:r>
              <a:rPr lang="en-US" dirty="0"/>
              <a:t>Repeat over subsets</a:t>
            </a:r>
          </a:p>
          <a:p>
            <a:pPr lvl="1"/>
            <a:endParaRPr lang="en-IL" dirty="0"/>
          </a:p>
        </p:txBody>
      </p:sp>
      <p:sp>
        <p:nvSpPr>
          <p:cNvPr id="4" name="Slide Number Placeholder 3">
            <a:extLst>
              <a:ext uri="{FF2B5EF4-FFF2-40B4-BE49-F238E27FC236}">
                <a16:creationId xmlns:a16="http://schemas.microsoft.com/office/drawing/2014/main" id="{8541D3AF-0026-348F-A155-B1C31A2B1FAC}"/>
              </a:ext>
            </a:extLst>
          </p:cNvPr>
          <p:cNvSpPr>
            <a:spLocks noGrp="1"/>
          </p:cNvSpPr>
          <p:nvPr>
            <p:ph type="sldNum" sz="quarter" idx="12"/>
          </p:nvPr>
        </p:nvSpPr>
        <p:spPr/>
        <p:txBody>
          <a:bodyPr/>
          <a:lstStyle/>
          <a:p>
            <a:fld id="{E0DC7AD3-7C2E-418B-8082-788996B615FB}" type="slidenum">
              <a:rPr lang="en-GB" smtClean="0"/>
              <a:t>67</a:t>
            </a:fld>
            <a:endParaRPr lang="en-GB"/>
          </a:p>
        </p:txBody>
      </p:sp>
      <p:sp>
        <p:nvSpPr>
          <p:cNvPr id="5" name="TextBox 4">
            <a:extLst>
              <a:ext uri="{FF2B5EF4-FFF2-40B4-BE49-F238E27FC236}">
                <a16:creationId xmlns:a16="http://schemas.microsoft.com/office/drawing/2014/main" id="{1673DFC8-A959-42A7-F460-E696C8D72A57}"/>
              </a:ext>
            </a:extLst>
          </p:cNvPr>
          <p:cNvSpPr txBox="1"/>
          <p:nvPr/>
        </p:nvSpPr>
        <p:spPr>
          <a:xfrm>
            <a:off x="7109927" y="1950098"/>
            <a:ext cx="4714560" cy="369332"/>
          </a:xfrm>
          <a:prstGeom prst="rect">
            <a:avLst/>
          </a:prstGeom>
          <a:noFill/>
          <a:ln>
            <a:solidFill>
              <a:srgbClr val="FF0000"/>
            </a:solidFill>
          </a:ln>
        </p:spPr>
        <p:txBody>
          <a:bodyPr wrap="none" rtlCol="0">
            <a:spAutoFit/>
          </a:bodyPr>
          <a:lstStyle/>
          <a:p>
            <a:r>
              <a:rPr lang="en-US" dirty="0"/>
              <a:t>True validation is expensive and time consuming</a:t>
            </a:r>
            <a:endParaRPr lang="en-IL" dirty="0"/>
          </a:p>
        </p:txBody>
      </p:sp>
      <p:sp>
        <p:nvSpPr>
          <p:cNvPr id="6" name="TextBox 5">
            <a:extLst>
              <a:ext uri="{FF2B5EF4-FFF2-40B4-BE49-F238E27FC236}">
                <a16:creationId xmlns:a16="http://schemas.microsoft.com/office/drawing/2014/main" id="{16A0EF06-FC93-CCA9-FC7E-2982EC03E727}"/>
              </a:ext>
            </a:extLst>
          </p:cNvPr>
          <p:cNvSpPr txBox="1"/>
          <p:nvPr/>
        </p:nvSpPr>
        <p:spPr>
          <a:xfrm>
            <a:off x="7109927" y="3173811"/>
            <a:ext cx="3776803" cy="646331"/>
          </a:xfrm>
          <a:prstGeom prst="rect">
            <a:avLst/>
          </a:prstGeom>
          <a:noFill/>
          <a:ln>
            <a:solidFill>
              <a:srgbClr val="FF0000"/>
            </a:solidFill>
          </a:ln>
        </p:spPr>
        <p:txBody>
          <a:bodyPr wrap="none" rtlCol="0">
            <a:spAutoFit/>
          </a:bodyPr>
          <a:lstStyle/>
          <a:p>
            <a:r>
              <a:rPr lang="en-US" dirty="0"/>
              <a:t>Withheld data is vulnerable to leakage</a:t>
            </a:r>
          </a:p>
          <a:p>
            <a:r>
              <a:rPr lang="en-US" dirty="0"/>
              <a:t>There is a bias variance tradeoff</a:t>
            </a:r>
            <a:endParaRPr lang="en-IL" dirty="0"/>
          </a:p>
        </p:txBody>
      </p:sp>
      <p:sp>
        <p:nvSpPr>
          <p:cNvPr id="7" name="TextBox 6">
            <a:extLst>
              <a:ext uri="{FF2B5EF4-FFF2-40B4-BE49-F238E27FC236}">
                <a16:creationId xmlns:a16="http://schemas.microsoft.com/office/drawing/2014/main" id="{301D73FB-A97A-8DDF-B7EB-42DB1FAEEAC4}"/>
              </a:ext>
            </a:extLst>
          </p:cNvPr>
          <p:cNvSpPr txBox="1"/>
          <p:nvPr/>
        </p:nvSpPr>
        <p:spPr>
          <a:xfrm>
            <a:off x="7109927" y="4441914"/>
            <a:ext cx="4325992" cy="369332"/>
          </a:xfrm>
          <a:prstGeom prst="rect">
            <a:avLst/>
          </a:prstGeom>
          <a:noFill/>
          <a:ln>
            <a:solidFill>
              <a:srgbClr val="FF0000"/>
            </a:solidFill>
          </a:ln>
        </p:spPr>
        <p:txBody>
          <a:bodyPr wrap="none" rtlCol="0">
            <a:spAutoFit/>
          </a:bodyPr>
          <a:lstStyle/>
          <a:p>
            <a:r>
              <a:rPr lang="en-US" dirty="0"/>
              <a:t>Cross-validation requires multiple model fits</a:t>
            </a:r>
            <a:endParaRPr lang="en-IL" dirty="0"/>
          </a:p>
        </p:txBody>
      </p:sp>
    </p:spTree>
    <p:extLst>
      <p:ext uri="{BB962C8B-B14F-4D97-AF65-F5344CB8AC3E}">
        <p14:creationId xmlns:p14="http://schemas.microsoft.com/office/powerpoint/2010/main" val="1736797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7FDF5-B81E-C7AC-93AD-C31D61214F92}"/>
              </a:ext>
            </a:extLst>
          </p:cNvPr>
          <p:cNvSpPr>
            <a:spLocks noGrp="1"/>
          </p:cNvSpPr>
          <p:nvPr>
            <p:ph type="title"/>
          </p:nvPr>
        </p:nvSpPr>
        <p:spPr/>
        <p:txBody>
          <a:bodyPr/>
          <a:lstStyle/>
          <a:p>
            <a:r>
              <a:rPr lang="en-US" dirty="0"/>
              <a:t>K-fold cross-validation</a:t>
            </a:r>
            <a:endParaRPr lang="en-IL" dirty="0"/>
          </a:p>
        </p:txBody>
      </p:sp>
      <p:sp>
        <p:nvSpPr>
          <p:cNvPr id="3" name="Content Placeholder 2">
            <a:extLst>
              <a:ext uri="{FF2B5EF4-FFF2-40B4-BE49-F238E27FC236}">
                <a16:creationId xmlns:a16="http://schemas.microsoft.com/office/drawing/2014/main" id="{21B59C55-C162-75A8-56BC-B62CB8B1A9A5}"/>
              </a:ext>
            </a:extLst>
          </p:cNvPr>
          <p:cNvSpPr>
            <a:spLocks noGrp="1"/>
          </p:cNvSpPr>
          <p:nvPr>
            <p:ph idx="1"/>
          </p:nvPr>
        </p:nvSpPr>
        <p:spPr>
          <a:xfrm>
            <a:off x="838200" y="1825625"/>
            <a:ext cx="6411686" cy="4351338"/>
          </a:xfrm>
        </p:spPr>
        <p:txBody>
          <a:bodyPr/>
          <a:lstStyle/>
          <a:p>
            <a:r>
              <a:rPr lang="en-US" dirty="0"/>
              <a:t>Divide the data into k chunks</a:t>
            </a:r>
          </a:p>
          <a:p>
            <a:r>
              <a:rPr lang="en-US" dirty="0"/>
              <a:t>For each chunk</a:t>
            </a:r>
          </a:p>
          <a:p>
            <a:pPr lvl="1"/>
            <a:r>
              <a:rPr lang="en-US" dirty="0"/>
              <a:t>Fit model to the rest of the chunks</a:t>
            </a:r>
          </a:p>
          <a:p>
            <a:pPr lvl="1"/>
            <a:r>
              <a:rPr lang="en-US" dirty="0"/>
              <a:t>Evaluate log likelihood on that chunk</a:t>
            </a:r>
          </a:p>
          <a:p>
            <a:r>
              <a:rPr lang="en-US" dirty="0"/>
              <a:t>Average predictive ability across chunks</a:t>
            </a:r>
          </a:p>
          <a:p>
            <a:endParaRPr lang="en-US" dirty="0"/>
          </a:p>
          <a:p>
            <a:r>
              <a:rPr lang="en-US" dirty="0"/>
              <a:t>Widely used in machine learning</a:t>
            </a:r>
          </a:p>
          <a:p>
            <a:r>
              <a:rPr lang="en-US" dirty="0"/>
              <a:t>Problematic in Bayesian analysis </a:t>
            </a:r>
          </a:p>
          <a:p>
            <a:pPr lvl="1"/>
            <a:r>
              <a:rPr lang="en-US" dirty="0"/>
              <a:t>Because fitting models is expensive </a:t>
            </a:r>
            <a:endParaRPr lang="en-IL" dirty="0"/>
          </a:p>
        </p:txBody>
      </p:sp>
      <p:sp>
        <p:nvSpPr>
          <p:cNvPr id="4" name="Slide Number Placeholder 3">
            <a:extLst>
              <a:ext uri="{FF2B5EF4-FFF2-40B4-BE49-F238E27FC236}">
                <a16:creationId xmlns:a16="http://schemas.microsoft.com/office/drawing/2014/main" id="{750D051B-5AA9-E74A-E23F-B4EBE12031DA}"/>
              </a:ext>
            </a:extLst>
          </p:cNvPr>
          <p:cNvSpPr>
            <a:spLocks noGrp="1"/>
          </p:cNvSpPr>
          <p:nvPr>
            <p:ph type="sldNum" sz="quarter" idx="12"/>
          </p:nvPr>
        </p:nvSpPr>
        <p:spPr/>
        <p:txBody>
          <a:bodyPr/>
          <a:lstStyle/>
          <a:p>
            <a:fld id="{E0DC7AD3-7C2E-418B-8082-788996B615FB}" type="slidenum">
              <a:rPr lang="en-GB" smtClean="0"/>
              <a:t>68</a:t>
            </a:fld>
            <a:endParaRPr lang="en-GB"/>
          </a:p>
        </p:txBody>
      </p:sp>
      <p:pic>
        <p:nvPicPr>
          <p:cNvPr id="5" name="Picture 4">
            <a:extLst>
              <a:ext uri="{FF2B5EF4-FFF2-40B4-BE49-F238E27FC236}">
                <a16:creationId xmlns:a16="http://schemas.microsoft.com/office/drawing/2014/main" id="{34CD541C-88B6-B9AD-AFCF-9486908EFC0A}"/>
              </a:ext>
            </a:extLst>
          </p:cNvPr>
          <p:cNvPicPr>
            <a:picLocks noChangeAspect="1"/>
          </p:cNvPicPr>
          <p:nvPr/>
        </p:nvPicPr>
        <p:blipFill>
          <a:blip r:embed="rId2"/>
          <a:stretch>
            <a:fillRect/>
          </a:stretch>
        </p:blipFill>
        <p:spPr>
          <a:xfrm>
            <a:off x="6951307" y="1027906"/>
            <a:ext cx="5037555" cy="2226249"/>
          </a:xfrm>
          <a:prstGeom prst="rect">
            <a:avLst/>
          </a:prstGeom>
        </p:spPr>
      </p:pic>
    </p:spTree>
    <p:extLst>
      <p:ext uri="{BB962C8B-B14F-4D97-AF65-F5344CB8AC3E}">
        <p14:creationId xmlns:p14="http://schemas.microsoft.com/office/powerpoint/2010/main" val="35331649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9752-8B1F-79CA-2978-DAA7FA3EB045}"/>
              </a:ext>
            </a:extLst>
          </p:cNvPr>
          <p:cNvSpPr>
            <a:spLocks noGrp="1"/>
          </p:cNvSpPr>
          <p:nvPr>
            <p:ph type="title"/>
          </p:nvPr>
        </p:nvSpPr>
        <p:spPr/>
        <p:txBody>
          <a:bodyPr/>
          <a:lstStyle/>
          <a:p>
            <a:r>
              <a:rPr lang="en-US" dirty="0"/>
              <a:t>Leave-one-out Cross Validation (LOO-CV)</a:t>
            </a:r>
            <a:endParaRPr lang="en-IL" dirty="0"/>
          </a:p>
        </p:txBody>
      </p:sp>
      <p:sp>
        <p:nvSpPr>
          <p:cNvPr id="3" name="Content Placeholder 2">
            <a:extLst>
              <a:ext uri="{FF2B5EF4-FFF2-40B4-BE49-F238E27FC236}">
                <a16:creationId xmlns:a16="http://schemas.microsoft.com/office/drawing/2014/main" id="{03C92238-AECC-118C-D70B-F794BADBE809}"/>
              </a:ext>
            </a:extLst>
          </p:cNvPr>
          <p:cNvSpPr>
            <a:spLocks noGrp="1"/>
          </p:cNvSpPr>
          <p:nvPr>
            <p:ph idx="1"/>
          </p:nvPr>
        </p:nvSpPr>
        <p:spPr>
          <a:xfrm>
            <a:off x="838200" y="1825625"/>
            <a:ext cx="10515600" cy="1197493"/>
          </a:xfrm>
        </p:spPr>
        <p:txBody>
          <a:bodyPr/>
          <a:lstStyle/>
          <a:p>
            <a:r>
              <a:rPr lang="en-US" dirty="0"/>
              <a:t>Make N chunks of size 1</a:t>
            </a:r>
          </a:p>
          <a:p>
            <a:r>
              <a:rPr lang="en-US" dirty="0"/>
              <a:t>But approximate instead of refitting the model</a:t>
            </a:r>
            <a:endParaRPr lang="en-IL" dirty="0"/>
          </a:p>
        </p:txBody>
      </p:sp>
      <p:sp>
        <p:nvSpPr>
          <p:cNvPr id="4" name="Slide Number Placeholder 3">
            <a:extLst>
              <a:ext uri="{FF2B5EF4-FFF2-40B4-BE49-F238E27FC236}">
                <a16:creationId xmlns:a16="http://schemas.microsoft.com/office/drawing/2014/main" id="{475FFAF7-3A54-8858-0E55-9D7A03875E5F}"/>
              </a:ext>
            </a:extLst>
          </p:cNvPr>
          <p:cNvSpPr>
            <a:spLocks noGrp="1"/>
          </p:cNvSpPr>
          <p:nvPr>
            <p:ph type="sldNum" sz="quarter" idx="12"/>
          </p:nvPr>
        </p:nvSpPr>
        <p:spPr/>
        <p:txBody>
          <a:bodyPr/>
          <a:lstStyle/>
          <a:p>
            <a:fld id="{E0DC7AD3-7C2E-418B-8082-788996B615FB}" type="slidenum">
              <a:rPr lang="en-GB" smtClean="0"/>
              <a:t>69</a:t>
            </a:fld>
            <a:endParaRPr lang="en-GB"/>
          </a:p>
        </p:txBody>
      </p:sp>
      <p:graphicFrame>
        <p:nvGraphicFramePr>
          <p:cNvPr id="5" name="Object 4">
            <a:extLst>
              <a:ext uri="{FF2B5EF4-FFF2-40B4-BE49-F238E27FC236}">
                <a16:creationId xmlns:a16="http://schemas.microsoft.com/office/drawing/2014/main" id="{93C4572A-EA0C-D840-CE5B-91AA2E91D1D2}"/>
              </a:ext>
            </a:extLst>
          </p:cNvPr>
          <p:cNvGraphicFramePr>
            <a:graphicFrameLocks noChangeAspect="1"/>
          </p:cNvGraphicFramePr>
          <p:nvPr>
            <p:extLst>
              <p:ext uri="{D42A27DB-BD31-4B8C-83A1-F6EECF244321}">
                <p14:modId xmlns:p14="http://schemas.microsoft.com/office/powerpoint/2010/main" val="3536718693"/>
              </p:ext>
            </p:extLst>
          </p:nvPr>
        </p:nvGraphicFramePr>
        <p:xfrm>
          <a:off x="2192434" y="4408164"/>
          <a:ext cx="5825403" cy="751665"/>
        </p:xfrm>
        <a:graphic>
          <a:graphicData uri="http://schemas.openxmlformats.org/presentationml/2006/ole">
            <mc:AlternateContent xmlns:mc="http://schemas.openxmlformats.org/markup-compatibility/2006">
              <mc:Choice xmlns:v="urn:schemas-microsoft-com:vml" Requires="v">
                <p:oleObj name="Equation" r:id="rId2" imgW="2755800" imgH="355320" progId="Equation.DSMT4">
                  <p:embed/>
                </p:oleObj>
              </mc:Choice>
              <mc:Fallback>
                <p:oleObj name="Equation" r:id="rId2" imgW="2755800" imgH="355320" progId="Equation.DSMT4">
                  <p:embed/>
                  <p:pic>
                    <p:nvPicPr>
                      <p:cNvPr id="0" name=""/>
                      <p:cNvPicPr/>
                      <p:nvPr/>
                    </p:nvPicPr>
                    <p:blipFill>
                      <a:blip r:embed="rId3"/>
                      <a:stretch>
                        <a:fillRect/>
                      </a:stretch>
                    </p:blipFill>
                    <p:spPr>
                      <a:xfrm>
                        <a:off x="2192434" y="4408164"/>
                        <a:ext cx="5825403" cy="75166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69F7DD7A-DEB1-DACC-A0CC-3D4752EC4D69}"/>
              </a:ext>
            </a:extLst>
          </p:cNvPr>
          <p:cNvSpPr txBox="1"/>
          <p:nvPr/>
        </p:nvSpPr>
        <p:spPr>
          <a:xfrm>
            <a:off x="1259632" y="3407025"/>
            <a:ext cx="4712252" cy="523220"/>
          </a:xfrm>
          <a:prstGeom prst="rect">
            <a:avLst/>
          </a:prstGeom>
          <a:noFill/>
        </p:spPr>
        <p:txBody>
          <a:bodyPr wrap="none" rtlCol="0">
            <a:spAutoFit/>
          </a:bodyPr>
          <a:lstStyle/>
          <a:p>
            <a:r>
              <a:rPr lang="en-US" sz="2800" dirty="0"/>
              <a:t>Expected log predictive density</a:t>
            </a:r>
            <a:endParaRPr lang="en-IL" sz="2800" dirty="0"/>
          </a:p>
        </p:txBody>
      </p:sp>
    </p:spTree>
    <p:extLst>
      <p:ext uri="{BB962C8B-B14F-4D97-AF65-F5344CB8AC3E}">
        <p14:creationId xmlns:p14="http://schemas.microsoft.com/office/powerpoint/2010/main" val="108292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8694-2EC5-196B-5FE2-A257F8DFA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8C35C-4A3F-F1DC-DE4B-9198A72A7B18}"/>
              </a:ext>
            </a:extLst>
          </p:cNvPr>
          <p:cNvSpPr>
            <a:spLocks noGrp="1"/>
          </p:cNvSpPr>
          <p:nvPr>
            <p:ph type="title"/>
          </p:nvPr>
        </p:nvSpPr>
        <p:spPr/>
        <p:txBody>
          <a:bodyPr/>
          <a:lstStyle/>
          <a:p>
            <a:r>
              <a:rPr lang="en-US" dirty="0"/>
              <a:t>A model that overfits</a:t>
            </a:r>
            <a:endParaRPr lang="en-IL" dirty="0"/>
          </a:p>
        </p:txBody>
      </p:sp>
      <p:sp>
        <p:nvSpPr>
          <p:cNvPr id="4" name="Slide Number Placeholder 3">
            <a:extLst>
              <a:ext uri="{FF2B5EF4-FFF2-40B4-BE49-F238E27FC236}">
                <a16:creationId xmlns:a16="http://schemas.microsoft.com/office/drawing/2014/main" id="{F03D8C96-C808-950D-9C31-4070F0B6687D}"/>
              </a:ext>
            </a:extLst>
          </p:cNvPr>
          <p:cNvSpPr>
            <a:spLocks noGrp="1"/>
          </p:cNvSpPr>
          <p:nvPr>
            <p:ph type="sldNum" sz="quarter" idx="12"/>
          </p:nvPr>
        </p:nvSpPr>
        <p:spPr/>
        <p:txBody>
          <a:bodyPr/>
          <a:lstStyle/>
          <a:p>
            <a:fld id="{E0DC7AD3-7C2E-418B-8082-788996B615FB}" type="slidenum">
              <a:rPr lang="en-GB" smtClean="0"/>
              <a:t>7</a:t>
            </a:fld>
            <a:endParaRPr lang="en-GB"/>
          </a:p>
        </p:txBody>
      </p:sp>
      <p:pic>
        <p:nvPicPr>
          <p:cNvPr id="5" name="Picture 4">
            <a:extLst>
              <a:ext uri="{FF2B5EF4-FFF2-40B4-BE49-F238E27FC236}">
                <a16:creationId xmlns:a16="http://schemas.microsoft.com/office/drawing/2014/main" id="{AAE4FD3A-C2E9-1424-5D90-91A46FDB091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3"/>
          </a:xfrm>
          <a:prstGeom prst="rect">
            <a:avLst/>
          </a:prstGeom>
        </p:spPr>
      </p:pic>
    </p:spTree>
    <p:extLst>
      <p:ext uri="{BB962C8B-B14F-4D97-AF65-F5344CB8AC3E}">
        <p14:creationId xmlns:p14="http://schemas.microsoft.com/office/powerpoint/2010/main" val="17436801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698D-C996-36A7-DAED-356846AB1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EB4537-370B-A7B5-300E-0681E30D5409}"/>
              </a:ext>
            </a:extLst>
          </p:cNvPr>
          <p:cNvSpPr>
            <a:spLocks noGrp="1"/>
          </p:cNvSpPr>
          <p:nvPr>
            <p:ph type="title"/>
          </p:nvPr>
        </p:nvSpPr>
        <p:spPr/>
        <p:txBody>
          <a:bodyPr/>
          <a:lstStyle/>
          <a:p>
            <a:r>
              <a:rPr lang="en-US" dirty="0"/>
              <a:t>We need a trick to evaluate the integral</a:t>
            </a:r>
            <a:endParaRPr lang="en-IL" dirty="0"/>
          </a:p>
        </p:txBody>
      </p:sp>
      <p:sp>
        <p:nvSpPr>
          <p:cNvPr id="3" name="Content Placeholder 2">
            <a:extLst>
              <a:ext uri="{FF2B5EF4-FFF2-40B4-BE49-F238E27FC236}">
                <a16:creationId xmlns:a16="http://schemas.microsoft.com/office/drawing/2014/main" id="{168EA83B-8933-32C0-B778-E14246F625F9}"/>
              </a:ext>
            </a:extLst>
          </p:cNvPr>
          <p:cNvSpPr>
            <a:spLocks noGrp="1"/>
          </p:cNvSpPr>
          <p:nvPr>
            <p:ph idx="1"/>
          </p:nvPr>
        </p:nvSpPr>
        <p:spPr>
          <a:xfrm>
            <a:off x="838200" y="1499106"/>
            <a:ext cx="10515600" cy="1197493"/>
          </a:xfrm>
        </p:spPr>
        <p:txBody>
          <a:bodyPr/>
          <a:lstStyle/>
          <a:p>
            <a:r>
              <a:rPr lang="en-US" dirty="0"/>
              <a:t>We are taking the integral over the wrong probability</a:t>
            </a:r>
          </a:p>
          <a:p>
            <a:r>
              <a:rPr lang="en-US" dirty="0"/>
              <a:t>This trick is called importance sampling</a:t>
            </a:r>
            <a:endParaRPr lang="en-IL" dirty="0"/>
          </a:p>
        </p:txBody>
      </p:sp>
      <p:sp>
        <p:nvSpPr>
          <p:cNvPr id="4" name="Slide Number Placeholder 3">
            <a:extLst>
              <a:ext uri="{FF2B5EF4-FFF2-40B4-BE49-F238E27FC236}">
                <a16:creationId xmlns:a16="http://schemas.microsoft.com/office/drawing/2014/main" id="{8372B550-E292-A7A5-1DAA-18FB6AB4487D}"/>
              </a:ext>
            </a:extLst>
          </p:cNvPr>
          <p:cNvSpPr>
            <a:spLocks noGrp="1"/>
          </p:cNvSpPr>
          <p:nvPr>
            <p:ph type="sldNum" sz="quarter" idx="12"/>
          </p:nvPr>
        </p:nvSpPr>
        <p:spPr/>
        <p:txBody>
          <a:bodyPr/>
          <a:lstStyle/>
          <a:p>
            <a:fld id="{E0DC7AD3-7C2E-418B-8082-788996B615FB}" type="slidenum">
              <a:rPr lang="en-GB" smtClean="0"/>
              <a:t>70</a:t>
            </a:fld>
            <a:endParaRPr lang="en-GB"/>
          </a:p>
        </p:txBody>
      </p:sp>
      <p:graphicFrame>
        <p:nvGraphicFramePr>
          <p:cNvPr id="5" name="Object 4">
            <a:extLst>
              <a:ext uri="{FF2B5EF4-FFF2-40B4-BE49-F238E27FC236}">
                <a16:creationId xmlns:a16="http://schemas.microsoft.com/office/drawing/2014/main" id="{C70045D1-9E3E-5282-9C74-895E49EB03A7}"/>
              </a:ext>
            </a:extLst>
          </p:cNvPr>
          <p:cNvGraphicFramePr>
            <a:graphicFrameLocks noChangeAspect="1"/>
          </p:cNvGraphicFramePr>
          <p:nvPr>
            <p:extLst>
              <p:ext uri="{D42A27DB-BD31-4B8C-83A1-F6EECF244321}">
                <p14:modId xmlns:p14="http://schemas.microsoft.com/office/powerpoint/2010/main" val="2999293879"/>
              </p:ext>
            </p:extLst>
          </p:nvPr>
        </p:nvGraphicFramePr>
        <p:xfrm>
          <a:off x="442664" y="2704589"/>
          <a:ext cx="5825403" cy="751665"/>
        </p:xfrm>
        <a:graphic>
          <a:graphicData uri="http://schemas.openxmlformats.org/presentationml/2006/ole">
            <mc:AlternateContent xmlns:mc="http://schemas.openxmlformats.org/markup-compatibility/2006">
              <mc:Choice xmlns:v="urn:schemas-microsoft-com:vml" Requires="v">
                <p:oleObj name="Equation" r:id="rId2" imgW="2755800" imgH="355320" progId="Equation.DSMT4">
                  <p:embed/>
                </p:oleObj>
              </mc:Choice>
              <mc:Fallback>
                <p:oleObj name="Equation" r:id="rId2" imgW="2755800" imgH="355320" progId="Equation.DSMT4">
                  <p:embed/>
                  <p:pic>
                    <p:nvPicPr>
                      <p:cNvPr id="5" name="Object 4">
                        <a:extLst>
                          <a:ext uri="{FF2B5EF4-FFF2-40B4-BE49-F238E27FC236}">
                            <a16:creationId xmlns:a16="http://schemas.microsoft.com/office/drawing/2014/main" id="{93C4572A-EA0C-D840-CE5B-91AA2E91D1D2}"/>
                          </a:ext>
                        </a:extLst>
                      </p:cNvPr>
                      <p:cNvPicPr/>
                      <p:nvPr/>
                    </p:nvPicPr>
                    <p:blipFill>
                      <a:blip r:embed="rId3"/>
                      <a:stretch>
                        <a:fillRect/>
                      </a:stretch>
                    </p:blipFill>
                    <p:spPr>
                      <a:xfrm>
                        <a:off x="442664" y="2704589"/>
                        <a:ext cx="5825403" cy="751665"/>
                      </a:xfrm>
                      <a:prstGeom prst="rect">
                        <a:avLst/>
                      </a:prstGeom>
                    </p:spPr>
                  </p:pic>
                </p:oleObj>
              </mc:Fallback>
            </mc:AlternateContent>
          </a:graphicData>
        </a:graphic>
      </p:graphicFrame>
      <p:grpSp>
        <p:nvGrpSpPr>
          <p:cNvPr id="13" name="Group 12">
            <a:extLst>
              <a:ext uri="{FF2B5EF4-FFF2-40B4-BE49-F238E27FC236}">
                <a16:creationId xmlns:a16="http://schemas.microsoft.com/office/drawing/2014/main" id="{1A3A92F8-8EA9-152B-06B2-1DC992B0478A}"/>
              </a:ext>
            </a:extLst>
          </p:cNvPr>
          <p:cNvGrpSpPr/>
          <p:nvPr/>
        </p:nvGrpSpPr>
        <p:grpSpPr>
          <a:xfrm>
            <a:off x="7809722" y="2090057"/>
            <a:ext cx="4021494" cy="2220686"/>
            <a:chOff x="7809722" y="2090057"/>
            <a:chExt cx="4021494" cy="2220686"/>
          </a:xfrm>
        </p:grpSpPr>
        <p:sp>
          <p:nvSpPr>
            <p:cNvPr id="12" name="Rectangle 11">
              <a:extLst>
                <a:ext uri="{FF2B5EF4-FFF2-40B4-BE49-F238E27FC236}">
                  <a16:creationId xmlns:a16="http://schemas.microsoft.com/office/drawing/2014/main" id="{6BDE149C-18B3-7708-684C-A897ECB61FD9}"/>
                </a:ext>
              </a:extLst>
            </p:cNvPr>
            <p:cNvSpPr/>
            <p:nvPr/>
          </p:nvSpPr>
          <p:spPr>
            <a:xfrm>
              <a:off x="7809722" y="2090057"/>
              <a:ext cx="4021494" cy="222068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L"/>
            </a:p>
          </p:txBody>
        </p:sp>
        <p:graphicFrame>
          <p:nvGraphicFramePr>
            <p:cNvPr id="8" name="Object 7">
              <a:extLst>
                <a:ext uri="{FF2B5EF4-FFF2-40B4-BE49-F238E27FC236}">
                  <a16:creationId xmlns:a16="http://schemas.microsoft.com/office/drawing/2014/main" id="{A3CE14DA-33AE-D585-9F9B-E2B1B3177874}"/>
                </a:ext>
              </a:extLst>
            </p:cNvPr>
            <p:cNvGraphicFramePr>
              <a:graphicFrameLocks noChangeAspect="1"/>
            </p:cNvGraphicFramePr>
            <p:nvPr>
              <p:extLst>
                <p:ext uri="{D42A27DB-BD31-4B8C-83A1-F6EECF244321}">
                  <p14:modId xmlns:p14="http://schemas.microsoft.com/office/powerpoint/2010/main" val="1902223866"/>
                </p:ext>
              </p:extLst>
            </p:nvPr>
          </p:nvGraphicFramePr>
          <p:xfrm>
            <a:off x="8141835" y="2638373"/>
            <a:ext cx="2063750" cy="415925"/>
          </p:xfrm>
          <a:graphic>
            <a:graphicData uri="http://schemas.openxmlformats.org/presentationml/2006/ole">
              <mc:AlternateContent xmlns:mc="http://schemas.openxmlformats.org/markup-compatibility/2006">
                <mc:Choice xmlns:v="urn:schemas-microsoft-com:vml" Requires="v">
                  <p:oleObj name="Equation" r:id="rId4" imgW="1384200" imgH="279360" progId="Equation.DSMT4">
                    <p:embed/>
                  </p:oleObj>
                </mc:Choice>
                <mc:Fallback>
                  <p:oleObj name="Equation" r:id="rId4" imgW="1384200" imgH="279360" progId="Equation.DSMT4">
                    <p:embed/>
                    <p:pic>
                      <p:nvPicPr>
                        <p:cNvPr id="0" name=""/>
                        <p:cNvPicPr/>
                        <p:nvPr/>
                      </p:nvPicPr>
                      <p:blipFill>
                        <a:blip r:embed="rId5"/>
                        <a:stretch>
                          <a:fillRect/>
                        </a:stretch>
                      </p:blipFill>
                      <p:spPr>
                        <a:xfrm>
                          <a:off x="8141835" y="2638373"/>
                          <a:ext cx="2063750" cy="415925"/>
                        </a:xfrm>
                        <a:prstGeom prst="rect">
                          <a:avLst/>
                        </a:prstGeom>
                      </p:spPr>
                    </p:pic>
                  </p:oleObj>
                </mc:Fallback>
              </mc:AlternateContent>
            </a:graphicData>
          </a:graphic>
        </p:graphicFrame>
        <p:sp>
          <p:nvSpPr>
            <p:cNvPr id="9" name="TextBox 8">
              <a:extLst>
                <a:ext uri="{FF2B5EF4-FFF2-40B4-BE49-F238E27FC236}">
                  <a16:creationId xmlns:a16="http://schemas.microsoft.com/office/drawing/2014/main" id="{0CFB996C-9B29-0624-AC11-7A9C80BFC3B9}"/>
                </a:ext>
              </a:extLst>
            </p:cNvPr>
            <p:cNvSpPr txBox="1"/>
            <p:nvPr/>
          </p:nvSpPr>
          <p:spPr>
            <a:xfrm>
              <a:off x="7893698" y="2219553"/>
              <a:ext cx="1051442" cy="369332"/>
            </a:xfrm>
            <a:prstGeom prst="rect">
              <a:avLst/>
            </a:prstGeom>
            <a:noFill/>
          </p:spPr>
          <p:txBody>
            <a:bodyPr wrap="none" rtlCol="0">
              <a:spAutoFit/>
            </a:bodyPr>
            <a:lstStyle/>
            <a:p>
              <a:r>
                <a:rPr lang="en-US" dirty="0"/>
                <a:t>If we had</a:t>
              </a:r>
              <a:endParaRPr lang="en-IL" dirty="0"/>
            </a:p>
          </p:txBody>
        </p:sp>
        <p:graphicFrame>
          <p:nvGraphicFramePr>
            <p:cNvPr id="10" name="Object 9">
              <a:extLst>
                <a:ext uri="{FF2B5EF4-FFF2-40B4-BE49-F238E27FC236}">
                  <a16:creationId xmlns:a16="http://schemas.microsoft.com/office/drawing/2014/main" id="{52E3E963-A8B4-D573-A8C9-4880E3B40110}"/>
                </a:ext>
              </a:extLst>
            </p:cNvPr>
            <p:cNvGraphicFramePr>
              <a:graphicFrameLocks noChangeAspect="1"/>
            </p:cNvGraphicFramePr>
            <p:nvPr>
              <p:extLst>
                <p:ext uri="{D42A27DB-BD31-4B8C-83A1-F6EECF244321}">
                  <p14:modId xmlns:p14="http://schemas.microsoft.com/office/powerpoint/2010/main" val="861759559"/>
                </p:ext>
              </p:extLst>
            </p:nvPr>
          </p:nvGraphicFramePr>
          <p:xfrm>
            <a:off x="8222220" y="3453667"/>
            <a:ext cx="3232507" cy="558496"/>
          </p:xfrm>
          <a:graphic>
            <a:graphicData uri="http://schemas.openxmlformats.org/presentationml/2006/ole">
              <mc:AlternateContent xmlns:mc="http://schemas.openxmlformats.org/markup-compatibility/2006">
                <mc:Choice xmlns:v="urn:schemas-microsoft-com:vml" Requires="v">
                  <p:oleObj name="Equation" r:id="rId6" imgW="2425680" imgH="419040" progId="Equation.DSMT4">
                    <p:embed/>
                  </p:oleObj>
                </mc:Choice>
                <mc:Fallback>
                  <p:oleObj name="Equation" r:id="rId6" imgW="2425680" imgH="419040" progId="Equation.DSMT4">
                    <p:embed/>
                    <p:pic>
                      <p:nvPicPr>
                        <p:cNvPr id="0" name=""/>
                        <p:cNvPicPr/>
                        <p:nvPr/>
                      </p:nvPicPr>
                      <p:blipFill>
                        <a:blip r:embed="rId7"/>
                        <a:stretch>
                          <a:fillRect/>
                        </a:stretch>
                      </p:blipFill>
                      <p:spPr>
                        <a:xfrm>
                          <a:off x="8222220" y="3453667"/>
                          <a:ext cx="3232507" cy="558496"/>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2075D930-E5DB-8F4F-1FD2-48CF96F0612C}"/>
                </a:ext>
              </a:extLst>
            </p:cNvPr>
            <p:cNvSpPr txBox="1"/>
            <p:nvPr/>
          </p:nvSpPr>
          <p:spPr>
            <a:xfrm>
              <a:off x="7893698" y="3127082"/>
              <a:ext cx="1671996" cy="369332"/>
            </a:xfrm>
            <a:prstGeom prst="rect">
              <a:avLst/>
            </a:prstGeom>
            <a:noFill/>
          </p:spPr>
          <p:txBody>
            <a:bodyPr wrap="none" rtlCol="0">
              <a:spAutoFit/>
            </a:bodyPr>
            <a:lstStyle/>
            <a:p>
              <a:r>
                <a:rPr lang="en-US" dirty="0"/>
                <a:t>We would write</a:t>
              </a:r>
              <a:endParaRPr lang="en-IL" dirty="0"/>
            </a:p>
          </p:txBody>
        </p:sp>
      </p:grpSp>
      <p:graphicFrame>
        <p:nvGraphicFramePr>
          <p:cNvPr id="14" name="Object 13">
            <a:extLst>
              <a:ext uri="{FF2B5EF4-FFF2-40B4-BE49-F238E27FC236}">
                <a16:creationId xmlns:a16="http://schemas.microsoft.com/office/drawing/2014/main" id="{209C213A-26E9-2F5F-233D-C9E1BF0B7675}"/>
              </a:ext>
            </a:extLst>
          </p:cNvPr>
          <p:cNvGraphicFramePr>
            <a:graphicFrameLocks noChangeAspect="1"/>
          </p:cNvGraphicFramePr>
          <p:nvPr>
            <p:extLst>
              <p:ext uri="{D42A27DB-BD31-4B8C-83A1-F6EECF244321}">
                <p14:modId xmlns:p14="http://schemas.microsoft.com/office/powerpoint/2010/main" val="2433419738"/>
              </p:ext>
            </p:extLst>
          </p:nvPr>
        </p:nvGraphicFramePr>
        <p:xfrm>
          <a:off x="2032454" y="3509651"/>
          <a:ext cx="5424874" cy="1008645"/>
        </p:xfrm>
        <a:graphic>
          <a:graphicData uri="http://schemas.openxmlformats.org/presentationml/2006/ole">
            <mc:AlternateContent xmlns:mc="http://schemas.openxmlformats.org/markup-compatibility/2006">
              <mc:Choice xmlns:v="urn:schemas-microsoft-com:vml" Requires="v">
                <p:oleObj name="Equation" r:id="rId8" imgW="2527200" imgH="469800" progId="Equation.DSMT4">
                  <p:embed/>
                </p:oleObj>
              </mc:Choice>
              <mc:Fallback>
                <p:oleObj name="Equation" r:id="rId8" imgW="2527200" imgH="469800" progId="Equation.DSMT4">
                  <p:embed/>
                  <p:pic>
                    <p:nvPicPr>
                      <p:cNvPr id="0" name=""/>
                      <p:cNvPicPr/>
                      <p:nvPr/>
                    </p:nvPicPr>
                    <p:blipFill>
                      <a:blip r:embed="rId9"/>
                      <a:stretch>
                        <a:fillRect/>
                      </a:stretch>
                    </p:blipFill>
                    <p:spPr>
                      <a:xfrm>
                        <a:off x="2032454" y="3509651"/>
                        <a:ext cx="5424874" cy="1008645"/>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161BA76F-875D-BAC8-D3B9-259F755A3936}"/>
              </a:ext>
            </a:extLst>
          </p:cNvPr>
          <p:cNvGraphicFramePr>
            <a:graphicFrameLocks noChangeAspect="1"/>
          </p:cNvGraphicFramePr>
          <p:nvPr>
            <p:extLst>
              <p:ext uri="{D42A27DB-BD31-4B8C-83A1-F6EECF244321}">
                <p14:modId xmlns:p14="http://schemas.microsoft.com/office/powerpoint/2010/main" val="727512551"/>
              </p:ext>
            </p:extLst>
          </p:nvPr>
        </p:nvGraphicFramePr>
        <p:xfrm>
          <a:off x="2032876" y="4644725"/>
          <a:ext cx="4552528" cy="1008644"/>
        </p:xfrm>
        <a:graphic>
          <a:graphicData uri="http://schemas.openxmlformats.org/presentationml/2006/ole">
            <mc:AlternateContent xmlns:mc="http://schemas.openxmlformats.org/markup-compatibility/2006">
              <mc:Choice xmlns:v="urn:schemas-microsoft-com:vml" Requires="v">
                <p:oleObj name="Equation" r:id="rId10" imgW="2120760" imgH="469800" progId="Equation.DSMT4">
                  <p:embed/>
                </p:oleObj>
              </mc:Choice>
              <mc:Fallback>
                <p:oleObj name="Equation" r:id="rId10" imgW="2120760" imgH="469800" progId="Equation.DSMT4">
                  <p:embed/>
                  <p:pic>
                    <p:nvPicPr>
                      <p:cNvPr id="0" name=""/>
                      <p:cNvPicPr/>
                      <p:nvPr/>
                    </p:nvPicPr>
                    <p:blipFill>
                      <a:blip r:embed="rId11"/>
                      <a:stretch>
                        <a:fillRect/>
                      </a:stretch>
                    </p:blipFill>
                    <p:spPr>
                      <a:xfrm>
                        <a:off x="2032876" y="4644725"/>
                        <a:ext cx="4552528" cy="1008644"/>
                      </a:xfrm>
                      <a:prstGeom prst="rect">
                        <a:avLst/>
                      </a:prstGeom>
                    </p:spPr>
                  </p:pic>
                </p:oleObj>
              </mc:Fallback>
            </mc:AlternateContent>
          </a:graphicData>
        </a:graphic>
      </p:graphicFrame>
      <p:grpSp>
        <p:nvGrpSpPr>
          <p:cNvPr id="16" name="Group 15">
            <a:extLst>
              <a:ext uri="{FF2B5EF4-FFF2-40B4-BE49-F238E27FC236}">
                <a16:creationId xmlns:a16="http://schemas.microsoft.com/office/drawing/2014/main" id="{18F38C14-74BD-ED46-C8B7-520A836324DB}"/>
              </a:ext>
            </a:extLst>
          </p:cNvPr>
          <p:cNvGrpSpPr/>
          <p:nvPr/>
        </p:nvGrpSpPr>
        <p:grpSpPr>
          <a:xfrm>
            <a:off x="7809722" y="4431678"/>
            <a:ext cx="4021494" cy="2220686"/>
            <a:chOff x="7809722" y="2090057"/>
            <a:chExt cx="4021494" cy="2220686"/>
          </a:xfrm>
        </p:grpSpPr>
        <p:sp>
          <p:nvSpPr>
            <p:cNvPr id="17" name="Rectangle 16">
              <a:extLst>
                <a:ext uri="{FF2B5EF4-FFF2-40B4-BE49-F238E27FC236}">
                  <a16:creationId xmlns:a16="http://schemas.microsoft.com/office/drawing/2014/main" id="{FC5F1694-3A4C-063C-23AC-E44801DE69B3}"/>
                </a:ext>
              </a:extLst>
            </p:cNvPr>
            <p:cNvSpPr/>
            <p:nvPr/>
          </p:nvSpPr>
          <p:spPr>
            <a:xfrm>
              <a:off x="7809722" y="2090057"/>
              <a:ext cx="4021494" cy="222068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L"/>
            </a:p>
          </p:txBody>
        </p:sp>
        <p:graphicFrame>
          <p:nvGraphicFramePr>
            <p:cNvPr id="18" name="Object 17">
              <a:extLst>
                <a:ext uri="{FF2B5EF4-FFF2-40B4-BE49-F238E27FC236}">
                  <a16:creationId xmlns:a16="http://schemas.microsoft.com/office/drawing/2014/main" id="{74BC5A27-E746-D21B-7E91-8E3C0887928A}"/>
                </a:ext>
              </a:extLst>
            </p:cNvPr>
            <p:cNvGraphicFramePr>
              <a:graphicFrameLocks noChangeAspect="1"/>
            </p:cNvGraphicFramePr>
            <p:nvPr>
              <p:extLst>
                <p:ext uri="{D42A27DB-BD31-4B8C-83A1-F6EECF244321}">
                  <p14:modId xmlns:p14="http://schemas.microsoft.com/office/powerpoint/2010/main" val="2406293791"/>
                </p:ext>
              </p:extLst>
            </p:nvPr>
          </p:nvGraphicFramePr>
          <p:xfrm>
            <a:off x="8293100" y="2638367"/>
            <a:ext cx="1760538" cy="415925"/>
          </p:xfrm>
          <a:graphic>
            <a:graphicData uri="http://schemas.openxmlformats.org/presentationml/2006/ole">
              <mc:AlternateContent xmlns:mc="http://schemas.openxmlformats.org/markup-compatibility/2006">
                <mc:Choice xmlns:v="urn:schemas-microsoft-com:vml" Requires="v">
                  <p:oleObj name="Equation" r:id="rId12" imgW="1180800" imgH="279360" progId="Equation.DSMT4">
                    <p:embed/>
                  </p:oleObj>
                </mc:Choice>
                <mc:Fallback>
                  <p:oleObj name="Equation" r:id="rId12" imgW="1180800" imgH="279360" progId="Equation.DSMT4">
                    <p:embed/>
                    <p:pic>
                      <p:nvPicPr>
                        <p:cNvPr id="8" name="Object 7">
                          <a:extLst>
                            <a:ext uri="{FF2B5EF4-FFF2-40B4-BE49-F238E27FC236}">
                              <a16:creationId xmlns:a16="http://schemas.microsoft.com/office/drawing/2014/main" id="{A3CE14DA-33AE-D585-9F9B-E2B1B3177874}"/>
                            </a:ext>
                          </a:extLst>
                        </p:cNvPr>
                        <p:cNvPicPr/>
                        <p:nvPr/>
                      </p:nvPicPr>
                      <p:blipFill>
                        <a:blip r:embed="rId13"/>
                        <a:stretch>
                          <a:fillRect/>
                        </a:stretch>
                      </p:blipFill>
                      <p:spPr>
                        <a:xfrm>
                          <a:off x="8293100" y="2638367"/>
                          <a:ext cx="1760538" cy="415925"/>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E1A9DF18-2D7C-9769-24A9-5FFBDC3019F2}"/>
                </a:ext>
              </a:extLst>
            </p:cNvPr>
            <p:cNvSpPr txBox="1"/>
            <p:nvPr/>
          </p:nvSpPr>
          <p:spPr>
            <a:xfrm>
              <a:off x="7893698" y="2219553"/>
              <a:ext cx="1450012" cy="369332"/>
            </a:xfrm>
            <a:prstGeom prst="rect">
              <a:avLst/>
            </a:prstGeom>
            <a:noFill/>
          </p:spPr>
          <p:txBody>
            <a:bodyPr wrap="none" rtlCol="0">
              <a:spAutoFit/>
            </a:bodyPr>
            <a:lstStyle/>
            <a:p>
              <a:r>
                <a:rPr lang="en-US" dirty="0"/>
                <a:t>Now we have</a:t>
              </a:r>
              <a:endParaRPr lang="en-IL" dirty="0"/>
            </a:p>
          </p:txBody>
        </p:sp>
        <p:graphicFrame>
          <p:nvGraphicFramePr>
            <p:cNvPr id="20" name="Object 19">
              <a:extLst>
                <a:ext uri="{FF2B5EF4-FFF2-40B4-BE49-F238E27FC236}">
                  <a16:creationId xmlns:a16="http://schemas.microsoft.com/office/drawing/2014/main" id="{F9E83F8A-6040-F115-430A-C48B7974757E}"/>
                </a:ext>
              </a:extLst>
            </p:cNvPr>
            <p:cNvGraphicFramePr>
              <a:graphicFrameLocks noChangeAspect="1"/>
            </p:cNvGraphicFramePr>
            <p:nvPr>
              <p:extLst>
                <p:ext uri="{D42A27DB-BD31-4B8C-83A1-F6EECF244321}">
                  <p14:modId xmlns:p14="http://schemas.microsoft.com/office/powerpoint/2010/main" val="1258126832"/>
                </p:ext>
              </p:extLst>
            </p:nvPr>
          </p:nvGraphicFramePr>
          <p:xfrm>
            <a:off x="8483600" y="3454342"/>
            <a:ext cx="2709863" cy="557212"/>
          </p:xfrm>
          <a:graphic>
            <a:graphicData uri="http://schemas.openxmlformats.org/presentationml/2006/ole">
              <mc:AlternateContent xmlns:mc="http://schemas.openxmlformats.org/markup-compatibility/2006">
                <mc:Choice xmlns:v="urn:schemas-microsoft-com:vml" Requires="v">
                  <p:oleObj name="Equation" r:id="rId14" imgW="2031840" imgH="419040" progId="Equation.DSMT4">
                    <p:embed/>
                  </p:oleObj>
                </mc:Choice>
                <mc:Fallback>
                  <p:oleObj name="Equation" r:id="rId14" imgW="2031840" imgH="419040" progId="Equation.DSMT4">
                    <p:embed/>
                    <p:pic>
                      <p:nvPicPr>
                        <p:cNvPr id="10" name="Object 9">
                          <a:extLst>
                            <a:ext uri="{FF2B5EF4-FFF2-40B4-BE49-F238E27FC236}">
                              <a16:creationId xmlns:a16="http://schemas.microsoft.com/office/drawing/2014/main" id="{52E3E963-A8B4-D573-A8C9-4880E3B40110}"/>
                            </a:ext>
                          </a:extLst>
                        </p:cNvPr>
                        <p:cNvPicPr/>
                        <p:nvPr/>
                      </p:nvPicPr>
                      <p:blipFill>
                        <a:blip r:embed="rId15"/>
                        <a:stretch>
                          <a:fillRect/>
                        </a:stretch>
                      </p:blipFill>
                      <p:spPr>
                        <a:xfrm>
                          <a:off x="8483600" y="3454342"/>
                          <a:ext cx="2709863" cy="557212"/>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F68FB9DA-200E-13BB-1DC3-47675C65602D}"/>
                </a:ext>
              </a:extLst>
            </p:cNvPr>
            <p:cNvSpPr txBox="1"/>
            <p:nvPr/>
          </p:nvSpPr>
          <p:spPr>
            <a:xfrm>
              <a:off x="7893698" y="3127082"/>
              <a:ext cx="1665777" cy="369332"/>
            </a:xfrm>
            <a:prstGeom prst="rect">
              <a:avLst/>
            </a:prstGeom>
            <a:noFill/>
          </p:spPr>
          <p:txBody>
            <a:bodyPr wrap="none" rtlCol="0">
              <a:spAutoFit/>
            </a:bodyPr>
            <a:lstStyle/>
            <a:p>
              <a:r>
                <a:rPr lang="en-US" dirty="0"/>
                <a:t>So we can write</a:t>
              </a:r>
              <a:endParaRPr lang="en-IL" dirty="0"/>
            </a:p>
          </p:txBody>
        </p:sp>
      </p:grpSp>
      <p:graphicFrame>
        <p:nvGraphicFramePr>
          <p:cNvPr id="22" name="Object 21">
            <a:extLst>
              <a:ext uri="{FF2B5EF4-FFF2-40B4-BE49-F238E27FC236}">
                <a16:creationId xmlns:a16="http://schemas.microsoft.com/office/drawing/2014/main" id="{9B4119B5-59FE-27F6-4DE5-DD37B350A202}"/>
              </a:ext>
            </a:extLst>
          </p:cNvPr>
          <p:cNvGraphicFramePr>
            <a:graphicFrameLocks noChangeAspect="1"/>
          </p:cNvGraphicFramePr>
          <p:nvPr>
            <p:extLst>
              <p:ext uri="{D42A27DB-BD31-4B8C-83A1-F6EECF244321}">
                <p14:modId xmlns:p14="http://schemas.microsoft.com/office/powerpoint/2010/main" val="4265924129"/>
              </p:ext>
            </p:extLst>
          </p:nvPr>
        </p:nvGraphicFramePr>
        <p:xfrm>
          <a:off x="2032454" y="5772500"/>
          <a:ext cx="3248891" cy="850900"/>
        </p:xfrm>
        <a:graphic>
          <a:graphicData uri="http://schemas.openxmlformats.org/presentationml/2006/ole">
            <mc:AlternateContent xmlns:mc="http://schemas.openxmlformats.org/markup-compatibility/2006">
              <mc:Choice xmlns:v="urn:schemas-microsoft-com:vml" Requires="v">
                <p:oleObj name="Equation" r:id="rId16" imgW="1600200" imgH="419040" progId="Equation.DSMT4">
                  <p:embed/>
                </p:oleObj>
              </mc:Choice>
              <mc:Fallback>
                <p:oleObj name="Equation" r:id="rId16" imgW="1600200" imgH="419040" progId="Equation.DSMT4">
                  <p:embed/>
                  <p:pic>
                    <p:nvPicPr>
                      <p:cNvPr id="0" name=""/>
                      <p:cNvPicPr/>
                      <p:nvPr/>
                    </p:nvPicPr>
                    <p:blipFill>
                      <a:blip r:embed="rId17"/>
                      <a:stretch>
                        <a:fillRect/>
                      </a:stretch>
                    </p:blipFill>
                    <p:spPr>
                      <a:xfrm>
                        <a:off x="2032454" y="5772500"/>
                        <a:ext cx="3248891" cy="850900"/>
                      </a:xfrm>
                      <a:prstGeom prst="rect">
                        <a:avLst/>
                      </a:prstGeom>
                    </p:spPr>
                  </p:pic>
                </p:oleObj>
              </mc:Fallback>
            </mc:AlternateContent>
          </a:graphicData>
        </a:graphic>
      </p:graphicFrame>
    </p:spTree>
    <p:extLst>
      <p:ext uri="{BB962C8B-B14F-4D97-AF65-F5344CB8AC3E}">
        <p14:creationId xmlns:p14="http://schemas.microsoft.com/office/powerpoint/2010/main" val="354421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1DCCE-456D-88D7-E295-A7D515AC0FB1}"/>
              </a:ext>
            </a:extLst>
          </p:cNvPr>
          <p:cNvSpPr>
            <a:spLocks noGrp="1"/>
          </p:cNvSpPr>
          <p:nvPr>
            <p:ph type="title"/>
          </p:nvPr>
        </p:nvSpPr>
        <p:spPr>
          <a:xfrm>
            <a:off x="838200" y="365126"/>
            <a:ext cx="10515600" cy="598126"/>
          </a:xfrm>
        </p:spPr>
        <p:txBody>
          <a:bodyPr>
            <a:normAutofit fontScale="90000"/>
          </a:bodyPr>
          <a:lstStyle/>
          <a:p>
            <a:r>
              <a:rPr lang="en-US" dirty="0"/>
              <a:t>What is the importance sampling ratio?</a:t>
            </a:r>
            <a:endParaRPr lang="en-IL" dirty="0"/>
          </a:p>
        </p:txBody>
      </p:sp>
      <p:sp>
        <p:nvSpPr>
          <p:cNvPr id="3" name="Content Placeholder 2">
            <a:extLst>
              <a:ext uri="{FF2B5EF4-FFF2-40B4-BE49-F238E27FC236}">
                <a16:creationId xmlns:a16="http://schemas.microsoft.com/office/drawing/2014/main" id="{24823D8D-3C62-BFF0-809C-FCAD1D07962E}"/>
              </a:ext>
            </a:extLst>
          </p:cNvPr>
          <p:cNvSpPr>
            <a:spLocks noGrp="1"/>
          </p:cNvSpPr>
          <p:nvPr>
            <p:ph idx="1"/>
          </p:nvPr>
        </p:nvSpPr>
        <p:spPr>
          <a:xfrm>
            <a:off x="838200" y="1116013"/>
            <a:ext cx="10515600" cy="961657"/>
          </a:xfrm>
        </p:spPr>
        <p:txBody>
          <a:bodyPr>
            <a:normAutofit lnSpcReduction="10000"/>
          </a:bodyPr>
          <a:lstStyle/>
          <a:p>
            <a:r>
              <a:rPr lang="en-US" dirty="0"/>
              <a:t>Because the ratio of the evidence is constant, we drop it.</a:t>
            </a:r>
          </a:p>
          <a:p>
            <a:r>
              <a:rPr lang="en-US" dirty="0"/>
              <a:t>We normalize the weights in any case</a:t>
            </a:r>
            <a:endParaRPr lang="en-IL" dirty="0"/>
          </a:p>
        </p:txBody>
      </p:sp>
      <p:graphicFrame>
        <p:nvGraphicFramePr>
          <p:cNvPr id="5" name="Object 4">
            <a:extLst>
              <a:ext uri="{FF2B5EF4-FFF2-40B4-BE49-F238E27FC236}">
                <a16:creationId xmlns:a16="http://schemas.microsoft.com/office/drawing/2014/main" id="{8C891233-B149-F6DB-2814-B628EA2137C5}"/>
              </a:ext>
            </a:extLst>
          </p:cNvPr>
          <p:cNvGraphicFramePr>
            <a:graphicFrameLocks noChangeAspect="1"/>
          </p:cNvGraphicFramePr>
          <p:nvPr>
            <p:extLst>
              <p:ext uri="{D42A27DB-BD31-4B8C-83A1-F6EECF244321}">
                <p14:modId xmlns:p14="http://schemas.microsoft.com/office/powerpoint/2010/main" val="3913175851"/>
              </p:ext>
            </p:extLst>
          </p:nvPr>
        </p:nvGraphicFramePr>
        <p:xfrm>
          <a:off x="342900" y="2751138"/>
          <a:ext cx="2249488" cy="1081087"/>
        </p:xfrm>
        <a:graphic>
          <a:graphicData uri="http://schemas.openxmlformats.org/presentationml/2006/ole">
            <mc:AlternateContent xmlns:mc="http://schemas.openxmlformats.org/markup-compatibility/2006">
              <mc:Choice xmlns:v="urn:schemas-microsoft-com:vml" Requires="v">
                <p:oleObj name="Equation" r:id="rId2" imgW="685800" imgH="330120" progId="Equation.DSMT4">
                  <p:embed/>
                </p:oleObj>
              </mc:Choice>
              <mc:Fallback>
                <p:oleObj name="Equation" r:id="rId2" imgW="685800" imgH="330120" progId="Equation.DSMT4">
                  <p:embed/>
                  <p:pic>
                    <p:nvPicPr>
                      <p:cNvPr id="5" name="Object 4">
                        <a:extLst>
                          <a:ext uri="{FF2B5EF4-FFF2-40B4-BE49-F238E27FC236}">
                            <a16:creationId xmlns:a16="http://schemas.microsoft.com/office/drawing/2014/main" id="{8C891233-B149-F6DB-2814-B628EA2137C5}"/>
                          </a:ext>
                        </a:extLst>
                      </p:cNvPr>
                      <p:cNvPicPr/>
                      <p:nvPr/>
                    </p:nvPicPr>
                    <p:blipFill>
                      <a:blip r:embed="rId3"/>
                      <a:stretch>
                        <a:fillRect/>
                      </a:stretch>
                    </p:blipFill>
                    <p:spPr>
                      <a:xfrm>
                        <a:off x="342900" y="2751138"/>
                        <a:ext cx="2249488" cy="108108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C6B64FF3-6695-3D91-B127-D1C5A1C06EAE}"/>
              </a:ext>
            </a:extLst>
          </p:cNvPr>
          <p:cNvGraphicFramePr>
            <a:graphicFrameLocks noChangeAspect="1"/>
          </p:cNvGraphicFramePr>
          <p:nvPr>
            <p:extLst>
              <p:ext uri="{D42A27DB-BD31-4B8C-83A1-F6EECF244321}">
                <p14:modId xmlns:p14="http://schemas.microsoft.com/office/powerpoint/2010/main" val="4174815961"/>
              </p:ext>
            </p:extLst>
          </p:nvPr>
        </p:nvGraphicFramePr>
        <p:xfrm>
          <a:off x="2455863" y="2149475"/>
          <a:ext cx="3014662" cy="2282825"/>
        </p:xfrm>
        <a:graphic>
          <a:graphicData uri="http://schemas.openxmlformats.org/presentationml/2006/ole">
            <mc:AlternateContent xmlns:mc="http://schemas.openxmlformats.org/markup-compatibility/2006">
              <mc:Choice xmlns:v="urn:schemas-microsoft-com:vml" Requires="v">
                <p:oleObj name="Equation" r:id="rId4" imgW="838080" imgH="634680" progId="Equation.DSMT4">
                  <p:embed/>
                </p:oleObj>
              </mc:Choice>
              <mc:Fallback>
                <p:oleObj name="Equation" r:id="rId4" imgW="838080" imgH="634680" progId="Equation.DSMT4">
                  <p:embed/>
                  <p:pic>
                    <p:nvPicPr>
                      <p:cNvPr id="7" name="Object 6">
                        <a:extLst>
                          <a:ext uri="{FF2B5EF4-FFF2-40B4-BE49-F238E27FC236}">
                            <a16:creationId xmlns:a16="http://schemas.microsoft.com/office/drawing/2014/main" id="{C6B64FF3-6695-3D91-B127-D1C5A1C06EAE}"/>
                          </a:ext>
                        </a:extLst>
                      </p:cNvPr>
                      <p:cNvPicPr/>
                      <p:nvPr/>
                    </p:nvPicPr>
                    <p:blipFill>
                      <a:blip r:embed="rId5"/>
                      <a:stretch>
                        <a:fillRect/>
                      </a:stretch>
                    </p:blipFill>
                    <p:spPr>
                      <a:xfrm>
                        <a:off x="2455863" y="2149475"/>
                        <a:ext cx="3014662" cy="2282825"/>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630B14B5-A4F4-8BF0-8C2F-16AF1337626D}"/>
              </a:ext>
            </a:extLst>
          </p:cNvPr>
          <p:cNvGraphicFramePr>
            <a:graphicFrameLocks noChangeAspect="1"/>
          </p:cNvGraphicFramePr>
          <p:nvPr>
            <p:extLst>
              <p:ext uri="{D42A27DB-BD31-4B8C-83A1-F6EECF244321}">
                <p14:modId xmlns:p14="http://schemas.microsoft.com/office/powerpoint/2010/main" val="1473520954"/>
              </p:ext>
            </p:extLst>
          </p:nvPr>
        </p:nvGraphicFramePr>
        <p:xfrm>
          <a:off x="7994650" y="5671465"/>
          <a:ext cx="1695450" cy="1033462"/>
        </p:xfrm>
        <a:graphic>
          <a:graphicData uri="http://schemas.openxmlformats.org/presentationml/2006/ole">
            <mc:AlternateContent xmlns:mc="http://schemas.openxmlformats.org/markup-compatibility/2006">
              <mc:Choice xmlns:v="urn:schemas-microsoft-com:vml" Requires="v">
                <p:oleObj name="Equation" r:id="rId6" imgW="520560" imgH="317160" progId="Equation.DSMT4">
                  <p:embed/>
                </p:oleObj>
              </mc:Choice>
              <mc:Fallback>
                <p:oleObj name="Equation" r:id="rId6" imgW="520560" imgH="317160" progId="Equation.DSMT4">
                  <p:embed/>
                  <p:pic>
                    <p:nvPicPr>
                      <p:cNvPr id="9" name="Object 8">
                        <a:extLst>
                          <a:ext uri="{FF2B5EF4-FFF2-40B4-BE49-F238E27FC236}">
                            <a16:creationId xmlns:a16="http://schemas.microsoft.com/office/drawing/2014/main" id="{630B14B5-A4F4-8BF0-8C2F-16AF1337626D}"/>
                          </a:ext>
                        </a:extLst>
                      </p:cNvPr>
                      <p:cNvPicPr/>
                      <p:nvPr/>
                    </p:nvPicPr>
                    <p:blipFill>
                      <a:blip r:embed="rId7"/>
                      <a:stretch>
                        <a:fillRect/>
                      </a:stretch>
                    </p:blipFill>
                    <p:spPr>
                      <a:xfrm>
                        <a:off x="7994650" y="5671465"/>
                        <a:ext cx="1695450" cy="1033462"/>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158F3C8D-B440-69CF-AFEB-9BAF5112DEFA}"/>
              </a:ext>
            </a:extLst>
          </p:cNvPr>
          <p:cNvGraphicFramePr>
            <a:graphicFrameLocks noChangeAspect="1"/>
          </p:cNvGraphicFramePr>
          <p:nvPr>
            <p:extLst>
              <p:ext uri="{D42A27DB-BD31-4B8C-83A1-F6EECF244321}">
                <p14:modId xmlns:p14="http://schemas.microsoft.com/office/powerpoint/2010/main" val="496010837"/>
              </p:ext>
            </p:extLst>
          </p:nvPr>
        </p:nvGraphicFramePr>
        <p:xfrm>
          <a:off x="7884319" y="4085553"/>
          <a:ext cx="3506787" cy="1585912"/>
        </p:xfrm>
        <a:graphic>
          <a:graphicData uri="http://schemas.openxmlformats.org/presentationml/2006/ole">
            <mc:AlternateContent xmlns:mc="http://schemas.openxmlformats.org/markup-compatibility/2006">
              <mc:Choice xmlns:v="urn:schemas-microsoft-com:vml" Requires="v">
                <p:oleObj name="Equation" r:id="rId8" imgW="1066680" imgH="482400" progId="Equation.DSMT4">
                  <p:embed/>
                </p:oleObj>
              </mc:Choice>
              <mc:Fallback>
                <p:oleObj name="Equation" r:id="rId8" imgW="1066680" imgH="482400" progId="Equation.DSMT4">
                  <p:embed/>
                  <p:pic>
                    <p:nvPicPr>
                      <p:cNvPr id="0" name=""/>
                      <p:cNvPicPr/>
                      <p:nvPr/>
                    </p:nvPicPr>
                    <p:blipFill>
                      <a:blip r:embed="rId9"/>
                      <a:stretch>
                        <a:fillRect/>
                      </a:stretch>
                    </p:blipFill>
                    <p:spPr>
                      <a:xfrm>
                        <a:off x="7884319" y="4085553"/>
                        <a:ext cx="3506787" cy="158591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67536874-6954-87D7-6C93-419EE31262CC}"/>
              </a:ext>
            </a:extLst>
          </p:cNvPr>
          <p:cNvGraphicFramePr>
            <a:graphicFrameLocks noChangeAspect="1"/>
          </p:cNvGraphicFramePr>
          <p:nvPr>
            <p:extLst>
              <p:ext uri="{D42A27DB-BD31-4B8C-83A1-F6EECF244321}">
                <p14:modId xmlns:p14="http://schemas.microsoft.com/office/powerpoint/2010/main" val="3568542004"/>
              </p:ext>
            </p:extLst>
          </p:nvPr>
        </p:nvGraphicFramePr>
        <p:xfrm>
          <a:off x="5357813" y="2624138"/>
          <a:ext cx="3484562" cy="1333500"/>
        </p:xfrm>
        <a:graphic>
          <a:graphicData uri="http://schemas.openxmlformats.org/presentationml/2006/ole">
            <mc:AlternateContent xmlns:mc="http://schemas.openxmlformats.org/markup-compatibility/2006">
              <mc:Choice xmlns:v="urn:schemas-microsoft-com:vml" Requires="v">
                <p:oleObj name="Equation" r:id="rId10" imgW="863280" imgH="330120" progId="Equation.DSMT4">
                  <p:embed/>
                </p:oleObj>
              </mc:Choice>
              <mc:Fallback>
                <p:oleObj name="Equation" r:id="rId10" imgW="863280" imgH="330120" progId="Equation.DSMT4">
                  <p:embed/>
                  <p:pic>
                    <p:nvPicPr>
                      <p:cNvPr id="0" name=""/>
                      <p:cNvPicPr/>
                      <p:nvPr/>
                    </p:nvPicPr>
                    <p:blipFill>
                      <a:blip r:embed="rId11"/>
                      <a:stretch>
                        <a:fillRect/>
                      </a:stretch>
                    </p:blipFill>
                    <p:spPr>
                      <a:xfrm>
                        <a:off x="5357813" y="2624138"/>
                        <a:ext cx="3484562" cy="1333500"/>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7F20BB32-F16E-ECE2-68FB-3C327021B437}"/>
              </a:ext>
            </a:extLst>
          </p:cNvPr>
          <p:cNvGraphicFramePr>
            <a:graphicFrameLocks noChangeAspect="1"/>
          </p:cNvGraphicFramePr>
          <p:nvPr>
            <p:extLst>
              <p:ext uri="{D42A27DB-BD31-4B8C-83A1-F6EECF244321}">
                <p14:modId xmlns:p14="http://schemas.microsoft.com/office/powerpoint/2010/main" val="1925580195"/>
              </p:ext>
            </p:extLst>
          </p:nvPr>
        </p:nvGraphicFramePr>
        <p:xfrm>
          <a:off x="5445126" y="4156990"/>
          <a:ext cx="2497137" cy="1443038"/>
        </p:xfrm>
        <a:graphic>
          <a:graphicData uri="http://schemas.openxmlformats.org/presentationml/2006/ole">
            <mc:AlternateContent xmlns:mc="http://schemas.openxmlformats.org/markup-compatibility/2006">
              <mc:Choice xmlns:v="urn:schemas-microsoft-com:vml" Requires="v">
                <p:oleObj name="Equation" r:id="rId12" imgW="571320" imgH="330120" progId="Equation.DSMT4">
                  <p:embed/>
                </p:oleObj>
              </mc:Choice>
              <mc:Fallback>
                <p:oleObj name="Equation" r:id="rId12" imgW="571320" imgH="330120" progId="Equation.DSMT4">
                  <p:embed/>
                  <p:pic>
                    <p:nvPicPr>
                      <p:cNvPr id="0" name=""/>
                      <p:cNvPicPr/>
                      <p:nvPr/>
                    </p:nvPicPr>
                    <p:blipFill>
                      <a:blip r:embed="rId13"/>
                      <a:stretch>
                        <a:fillRect/>
                      </a:stretch>
                    </p:blipFill>
                    <p:spPr>
                      <a:xfrm>
                        <a:off x="5445126" y="4156990"/>
                        <a:ext cx="2497137" cy="1443038"/>
                      </a:xfrm>
                      <a:prstGeom prst="rect">
                        <a:avLst/>
                      </a:prstGeom>
                    </p:spPr>
                  </p:pic>
                </p:oleObj>
              </mc:Fallback>
            </mc:AlternateContent>
          </a:graphicData>
        </a:graphic>
      </p:graphicFrame>
    </p:spTree>
    <p:extLst>
      <p:ext uri="{BB962C8B-B14F-4D97-AF65-F5344CB8AC3E}">
        <p14:creationId xmlns:p14="http://schemas.microsoft.com/office/powerpoint/2010/main" val="338505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93D88-2AB0-17F1-4058-2F9B9FCCA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B4853-A254-A707-5F0B-12E039BC7134}"/>
              </a:ext>
            </a:extLst>
          </p:cNvPr>
          <p:cNvSpPr>
            <a:spLocks noGrp="1"/>
          </p:cNvSpPr>
          <p:nvPr>
            <p:ph type="title"/>
          </p:nvPr>
        </p:nvSpPr>
        <p:spPr>
          <a:xfrm>
            <a:off x="838200" y="365126"/>
            <a:ext cx="10515600" cy="598126"/>
          </a:xfrm>
        </p:spPr>
        <p:txBody>
          <a:bodyPr>
            <a:normAutofit fontScale="90000"/>
          </a:bodyPr>
          <a:lstStyle/>
          <a:p>
            <a:r>
              <a:rPr lang="en-US" dirty="0"/>
              <a:t>Importance sampled LOO-CV</a:t>
            </a:r>
            <a:endParaRPr lang="en-IL" dirty="0"/>
          </a:p>
        </p:txBody>
      </p:sp>
      <p:sp>
        <p:nvSpPr>
          <p:cNvPr id="3" name="Content Placeholder 2">
            <a:extLst>
              <a:ext uri="{FF2B5EF4-FFF2-40B4-BE49-F238E27FC236}">
                <a16:creationId xmlns:a16="http://schemas.microsoft.com/office/drawing/2014/main" id="{5397A02E-F48D-9743-83F9-C587333A8363}"/>
              </a:ext>
            </a:extLst>
          </p:cNvPr>
          <p:cNvSpPr>
            <a:spLocks noGrp="1"/>
          </p:cNvSpPr>
          <p:nvPr>
            <p:ph idx="1"/>
          </p:nvPr>
        </p:nvSpPr>
        <p:spPr>
          <a:xfrm>
            <a:off x="838200" y="1116013"/>
            <a:ext cx="10515600" cy="961657"/>
          </a:xfrm>
        </p:spPr>
        <p:txBody>
          <a:bodyPr>
            <a:normAutofit/>
          </a:bodyPr>
          <a:lstStyle/>
          <a:p>
            <a:r>
              <a:rPr lang="en-US" dirty="0"/>
              <a:t>This approximates the expected log likelihood of new data</a:t>
            </a:r>
            <a:endParaRPr lang="en-IL" dirty="0"/>
          </a:p>
        </p:txBody>
      </p:sp>
      <p:graphicFrame>
        <p:nvGraphicFramePr>
          <p:cNvPr id="4" name="Object 3">
            <a:extLst>
              <a:ext uri="{FF2B5EF4-FFF2-40B4-BE49-F238E27FC236}">
                <a16:creationId xmlns:a16="http://schemas.microsoft.com/office/drawing/2014/main" id="{3EA1B01D-4A1F-AF72-CB92-1EE0710FABC6}"/>
              </a:ext>
            </a:extLst>
          </p:cNvPr>
          <p:cNvGraphicFramePr>
            <a:graphicFrameLocks noChangeAspect="1"/>
          </p:cNvGraphicFramePr>
          <p:nvPr>
            <p:extLst>
              <p:ext uri="{D42A27DB-BD31-4B8C-83A1-F6EECF244321}">
                <p14:modId xmlns:p14="http://schemas.microsoft.com/office/powerpoint/2010/main" val="3163773465"/>
              </p:ext>
            </p:extLst>
          </p:nvPr>
        </p:nvGraphicFramePr>
        <p:xfrm>
          <a:off x="838200" y="3240484"/>
          <a:ext cx="5208588" cy="1397000"/>
        </p:xfrm>
        <a:graphic>
          <a:graphicData uri="http://schemas.openxmlformats.org/presentationml/2006/ole">
            <mc:AlternateContent xmlns:mc="http://schemas.openxmlformats.org/markup-compatibility/2006">
              <mc:Choice xmlns:v="urn:schemas-microsoft-com:vml" Requires="v">
                <p:oleObj name="Equation" r:id="rId2" imgW="2463480" imgH="660240" progId="Equation.DSMT4">
                  <p:embed/>
                </p:oleObj>
              </mc:Choice>
              <mc:Fallback>
                <p:oleObj name="Equation" r:id="rId2" imgW="2463480" imgH="660240" progId="Equation.DSMT4">
                  <p:embed/>
                  <p:pic>
                    <p:nvPicPr>
                      <p:cNvPr id="5" name="Object 4">
                        <a:extLst>
                          <a:ext uri="{FF2B5EF4-FFF2-40B4-BE49-F238E27FC236}">
                            <a16:creationId xmlns:a16="http://schemas.microsoft.com/office/drawing/2014/main" id="{C70045D1-9E3E-5282-9C74-895E49EB03A7}"/>
                          </a:ext>
                        </a:extLst>
                      </p:cNvPr>
                      <p:cNvPicPr/>
                      <p:nvPr/>
                    </p:nvPicPr>
                    <p:blipFill>
                      <a:blip r:embed="rId3"/>
                      <a:stretch>
                        <a:fillRect/>
                      </a:stretch>
                    </p:blipFill>
                    <p:spPr>
                      <a:xfrm>
                        <a:off x="838200" y="3240484"/>
                        <a:ext cx="5208588" cy="1397000"/>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69F579BA-A68F-2E3E-B430-441F4D9237F4}"/>
              </a:ext>
            </a:extLst>
          </p:cNvPr>
          <p:cNvGraphicFramePr>
            <a:graphicFrameLocks noChangeAspect="1"/>
          </p:cNvGraphicFramePr>
          <p:nvPr>
            <p:extLst>
              <p:ext uri="{D42A27DB-BD31-4B8C-83A1-F6EECF244321}">
                <p14:modId xmlns:p14="http://schemas.microsoft.com/office/powerpoint/2010/main" val="2699853985"/>
              </p:ext>
            </p:extLst>
          </p:nvPr>
        </p:nvGraphicFramePr>
        <p:xfrm>
          <a:off x="7676308" y="3280568"/>
          <a:ext cx="1961780" cy="961657"/>
        </p:xfrm>
        <a:graphic>
          <a:graphicData uri="http://schemas.openxmlformats.org/presentationml/2006/ole">
            <mc:AlternateContent xmlns:mc="http://schemas.openxmlformats.org/markup-compatibility/2006">
              <mc:Choice xmlns:v="urn:schemas-microsoft-com:vml" Requires="v">
                <p:oleObj name="Equation" r:id="rId4" imgW="647640" imgH="317160" progId="Equation.DSMT4">
                  <p:embed/>
                </p:oleObj>
              </mc:Choice>
              <mc:Fallback>
                <p:oleObj name="Equation" r:id="rId4" imgW="647640" imgH="317160" progId="Equation.DSMT4">
                  <p:embed/>
                  <p:pic>
                    <p:nvPicPr>
                      <p:cNvPr id="0" name=""/>
                      <p:cNvPicPr/>
                      <p:nvPr/>
                    </p:nvPicPr>
                    <p:blipFill>
                      <a:blip r:embed="rId5"/>
                      <a:stretch>
                        <a:fillRect/>
                      </a:stretch>
                    </p:blipFill>
                    <p:spPr>
                      <a:xfrm>
                        <a:off x="7676308" y="3280568"/>
                        <a:ext cx="1961780" cy="961657"/>
                      </a:xfrm>
                      <a:prstGeom prst="rect">
                        <a:avLst/>
                      </a:prstGeom>
                    </p:spPr>
                  </p:pic>
                </p:oleObj>
              </mc:Fallback>
            </mc:AlternateContent>
          </a:graphicData>
        </a:graphic>
      </p:graphicFrame>
    </p:spTree>
    <p:extLst>
      <p:ext uri="{BB962C8B-B14F-4D97-AF65-F5344CB8AC3E}">
        <p14:creationId xmlns:p14="http://schemas.microsoft.com/office/powerpoint/2010/main" val="2682262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601B4-E926-BEA5-4495-06A9A16167AE}"/>
              </a:ext>
            </a:extLst>
          </p:cNvPr>
          <p:cNvSpPr>
            <a:spLocks noGrp="1"/>
          </p:cNvSpPr>
          <p:nvPr>
            <p:ph type="title"/>
          </p:nvPr>
        </p:nvSpPr>
        <p:spPr>
          <a:xfrm>
            <a:off x="838200" y="365125"/>
            <a:ext cx="10515600" cy="913169"/>
          </a:xfrm>
        </p:spPr>
        <p:txBody>
          <a:bodyPr/>
          <a:lstStyle/>
          <a:p>
            <a:r>
              <a:rPr lang="en-US" dirty="0"/>
              <a:t>The problem with importance sampling</a:t>
            </a:r>
            <a:endParaRPr lang="en-IL" dirty="0"/>
          </a:p>
        </p:txBody>
      </p:sp>
      <p:sp>
        <p:nvSpPr>
          <p:cNvPr id="3" name="Content Placeholder 2">
            <a:extLst>
              <a:ext uri="{FF2B5EF4-FFF2-40B4-BE49-F238E27FC236}">
                <a16:creationId xmlns:a16="http://schemas.microsoft.com/office/drawing/2014/main" id="{591E08E5-832D-119D-9317-E875D53530CC}"/>
              </a:ext>
            </a:extLst>
          </p:cNvPr>
          <p:cNvSpPr>
            <a:spLocks noGrp="1"/>
          </p:cNvSpPr>
          <p:nvPr>
            <p:ph idx="1"/>
          </p:nvPr>
        </p:nvSpPr>
        <p:spPr>
          <a:xfrm>
            <a:off x="838200" y="1278293"/>
            <a:ext cx="10515600" cy="1907813"/>
          </a:xfrm>
        </p:spPr>
        <p:txBody>
          <a:bodyPr>
            <a:normAutofit/>
          </a:bodyPr>
          <a:lstStyle/>
          <a:p>
            <a:r>
              <a:rPr lang="en-US" dirty="0"/>
              <a:t>In importance sampling</a:t>
            </a:r>
          </a:p>
          <a:p>
            <a:pPr lvl="1"/>
            <a:r>
              <a:rPr lang="en-US" dirty="0"/>
              <a:t>You sample the proposal distribution instead of the target distribution</a:t>
            </a:r>
          </a:p>
          <a:p>
            <a:pPr lvl="1"/>
            <a:r>
              <a:rPr lang="en-US" dirty="0"/>
              <a:t>And then weight the samples according to the ratio</a:t>
            </a:r>
          </a:p>
          <a:p>
            <a:r>
              <a:rPr lang="en-US" dirty="0"/>
              <a:t>This has a problem if the importance weight is too large</a:t>
            </a:r>
            <a:endParaRPr lang="en-IL" dirty="0"/>
          </a:p>
        </p:txBody>
      </p:sp>
      <p:sp>
        <p:nvSpPr>
          <p:cNvPr id="4" name="Slide Number Placeholder 3">
            <a:extLst>
              <a:ext uri="{FF2B5EF4-FFF2-40B4-BE49-F238E27FC236}">
                <a16:creationId xmlns:a16="http://schemas.microsoft.com/office/drawing/2014/main" id="{9810975A-4E5B-061B-93CA-B657241A3C06}"/>
              </a:ext>
            </a:extLst>
          </p:cNvPr>
          <p:cNvSpPr>
            <a:spLocks noGrp="1"/>
          </p:cNvSpPr>
          <p:nvPr>
            <p:ph type="sldNum" sz="quarter" idx="12"/>
          </p:nvPr>
        </p:nvSpPr>
        <p:spPr/>
        <p:txBody>
          <a:bodyPr/>
          <a:lstStyle/>
          <a:p>
            <a:fld id="{E0DC7AD3-7C2E-418B-8082-788996B615FB}" type="slidenum">
              <a:rPr lang="en-GB" smtClean="0"/>
              <a:t>73</a:t>
            </a:fld>
            <a:endParaRPr lang="en-GB"/>
          </a:p>
        </p:txBody>
      </p:sp>
      <p:graphicFrame>
        <p:nvGraphicFramePr>
          <p:cNvPr id="5" name="Object 4">
            <a:extLst>
              <a:ext uri="{FF2B5EF4-FFF2-40B4-BE49-F238E27FC236}">
                <a16:creationId xmlns:a16="http://schemas.microsoft.com/office/drawing/2014/main" id="{F9C56222-DAA5-0716-4F86-CDC218AAA7AA}"/>
              </a:ext>
            </a:extLst>
          </p:cNvPr>
          <p:cNvGraphicFramePr>
            <a:graphicFrameLocks noChangeAspect="1"/>
          </p:cNvGraphicFramePr>
          <p:nvPr>
            <p:extLst>
              <p:ext uri="{D42A27DB-BD31-4B8C-83A1-F6EECF244321}">
                <p14:modId xmlns:p14="http://schemas.microsoft.com/office/powerpoint/2010/main" val="2867200669"/>
              </p:ext>
            </p:extLst>
          </p:nvPr>
        </p:nvGraphicFramePr>
        <p:xfrm>
          <a:off x="838198" y="3671894"/>
          <a:ext cx="3817775" cy="530247"/>
        </p:xfrm>
        <a:graphic>
          <a:graphicData uri="http://schemas.openxmlformats.org/presentationml/2006/ole">
            <mc:AlternateContent xmlns:mc="http://schemas.openxmlformats.org/markup-compatibility/2006">
              <mc:Choice xmlns:v="urn:schemas-microsoft-com:vml" Requires="v">
                <p:oleObj name="Equation" r:id="rId2" imgW="1828800" imgH="253800" progId="Equation.DSMT4">
                  <p:embed/>
                </p:oleObj>
              </mc:Choice>
              <mc:Fallback>
                <p:oleObj name="Equation" r:id="rId2" imgW="1828800" imgH="253800" progId="Equation.DSMT4">
                  <p:embed/>
                  <p:pic>
                    <p:nvPicPr>
                      <p:cNvPr id="0" name=""/>
                      <p:cNvPicPr/>
                      <p:nvPr/>
                    </p:nvPicPr>
                    <p:blipFill>
                      <a:blip r:embed="rId3"/>
                      <a:stretch>
                        <a:fillRect/>
                      </a:stretch>
                    </p:blipFill>
                    <p:spPr>
                      <a:xfrm>
                        <a:off x="838198" y="3671894"/>
                        <a:ext cx="3817775" cy="53024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4A565A3-CAE7-A722-2363-90C420AC6406}"/>
              </a:ext>
            </a:extLst>
          </p:cNvPr>
          <p:cNvGraphicFramePr>
            <a:graphicFrameLocks noChangeAspect="1"/>
          </p:cNvGraphicFramePr>
          <p:nvPr>
            <p:extLst>
              <p:ext uri="{D42A27DB-BD31-4B8C-83A1-F6EECF244321}">
                <p14:modId xmlns:p14="http://schemas.microsoft.com/office/powerpoint/2010/main" val="2240854936"/>
              </p:ext>
            </p:extLst>
          </p:nvPr>
        </p:nvGraphicFramePr>
        <p:xfrm>
          <a:off x="838198" y="4403784"/>
          <a:ext cx="3817776" cy="515916"/>
        </p:xfrm>
        <a:graphic>
          <a:graphicData uri="http://schemas.openxmlformats.org/presentationml/2006/ole">
            <mc:AlternateContent xmlns:mc="http://schemas.openxmlformats.org/markup-compatibility/2006">
              <mc:Choice xmlns:v="urn:schemas-microsoft-com:vml" Requires="v">
                <p:oleObj name="Equation" r:id="rId4" imgW="1879560" imgH="253800" progId="Equation.DSMT4">
                  <p:embed/>
                </p:oleObj>
              </mc:Choice>
              <mc:Fallback>
                <p:oleObj name="Equation" r:id="rId4" imgW="1879560" imgH="253800" progId="Equation.DSMT4">
                  <p:embed/>
                  <p:pic>
                    <p:nvPicPr>
                      <p:cNvPr id="0" name=""/>
                      <p:cNvPicPr/>
                      <p:nvPr/>
                    </p:nvPicPr>
                    <p:blipFill>
                      <a:blip r:embed="rId5"/>
                      <a:stretch>
                        <a:fillRect/>
                      </a:stretch>
                    </p:blipFill>
                    <p:spPr>
                      <a:xfrm>
                        <a:off x="838198" y="4403784"/>
                        <a:ext cx="3817776" cy="515916"/>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D947B79-20BE-CCD1-5954-639136E73BC9}"/>
              </a:ext>
            </a:extLst>
          </p:cNvPr>
          <p:cNvGraphicFramePr>
            <a:graphicFrameLocks noChangeAspect="1"/>
          </p:cNvGraphicFramePr>
          <p:nvPr>
            <p:extLst>
              <p:ext uri="{D42A27DB-BD31-4B8C-83A1-F6EECF244321}">
                <p14:modId xmlns:p14="http://schemas.microsoft.com/office/powerpoint/2010/main" val="3201829825"/>
              </p:ext>
            </p:extLst>
          </p:nvPr>
        </p:nvGraphicFramePr>
        <p:xfrm>
          <a:off x="838199" y="5121343"/>
          <a:ext cx="5128716" cy="916727"/>
        </p:xfrm>
        <a:graphic>
          <a:graphicData uri="http://schemas.openxmlformats.org/presentationml/2006/ole">
            <mc:AlternateContent xmlns:mc="http://schemas.openxmlformats.org/markup-compatibility/2006">
              <mc:Choice xmlns:v="urn:schemas-microsoft-com:vml" Requires="v">
                <p:oleObj name="Equation" r:id="rId6" imgW="2628720" imgH="469800" progId="Equation.DSMT4">
                  <p:embed/>
                </p:oleObj>
              </mc:Choice>
              <mc:Fallback>
                <p:oleObj name="Equation" r:id="rId6" imgW="2628720" imgH="469800" progId="Equation.DSMT4">
                  <p:embed/>
                  <p:pic>
                    <p:nvPicPr>
                      <p:cNvPr id="0" name=""/>
                      <p:cNvPicPr/>
                      <p:nvPr/>
                    </p:nvPicPr>
                    <p:blipFill>
                      <a:blip r:embed="rId7"/>
                      <a:stretch>
                        <a:fillRect/>
                      </a:stretch>
                    </p:blipFill>
                    <p:spPr>
                      <a:xfrm>
                        <a:off x="838199" y="5121343"/>
                        <a:ext cx="5128716" cy="916727"/>
                      </a:xfrm>
                      <a:prstGeom prst="rect">
                        <a:avLst/>
                      </a:prstGeom>
                    </p:spPr>
                  </p:pic>
                </p:oleObj>
              </mc:Fallback>
            </mc:AlternateContent>
          </a:graphicData>
        </a:graphic>
      </p:graphicFrame>
    </p:spTree>
    <p:extLst>
      <p:ext uri="{BB962C8B-B14F-4D97-AF65-F5344CB8AC3E}">
        <p14:creationId xmlns:p14="http://schemas.microsoft.com/office/powerpoint/2010/main" val="404195551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4E2D-D4AA-E033-F44F-B40BBD656F6A}"/>
              </a:ext>
            </a:extLst>
          </p:cNvPr>
          <p:cNvSpPr>
            <a:spLocks noGrp="1"/>
          </p:cNvSpPr>
          <p:nvPr>
            <p:ph type="title"/>
          </p:nvPr>
        </p:nvSpPr>
        <p:spPr>
          <a:xfrm>
            <a:off x="838200" y="365125"/>
            <a:ext cx="10515600" cy="773210"/>
          </a:xfrm>
        </p:spPr>
        <p:txBody>
          <a:bodyPr>
            <a:normAutofit/>
          </a:bodyPr>
          <a:lstStyle/>
          <a:p>
            <a:r>
              <a:rPr lang="en-US" dirty="0"/>
              <a:t>Pareto smoothing</a:t>
            </a:r>
            <a:endParaRPr lang="en-IL" dirty="0"/>
          </a:p>
        </p:txBody>
      </p:sp>
      <p:sp>
        <p:nvSpPr>
          <p:cNvPr id="3" name="Content Placeholder 2">
            <a:extLst>
              <a:ext uri="{FF2B5EF4-FFF2-40B4-BE49-F238E27FC236}">
                <a16:creationId xmlns:a16="http://schemas.microsoft.com/office/drawing/2014/main" id="{7C61F95A-9711-458C-78A1-F2EDC28DEB06}"/>
              </a:ext>
            </a:extLst>
          </p:cNvPr>
          <p:cNvSpPr>
            <a:spLocks noGrp="1"/>
          </p:cNvSpPr>
          <p:nvPr>
            <p:ph idx="1"/>
          </p:nvPr>
        </p:nvSpPr>
        <p:spPr>
          <a:xfrm>
            <a:off x="860874" y="1228466"/>
            <a:ext cx="9953306" cy="2121224"/>
          </a:xfrm>
        </p:spPr>
        <p:txBody>
          <a:bodyPr>
            <a:normAutofit fontScale="92500" lnSpcReduction="20000"/>
          </a:bodyPr>
          <a:lstStyle/>
          <a:p>
            <a:r>
              <a:rPr lang="en-US" dirty="0"/>
              <a:t>The Pareto distribution has wider tails</a:t>
            </a:r>
          </a:p>
          <a:p>
            <a:pPr lvl="1"/>
            <a:r>
              <a:rPr lang="en-US" dirty="0"/>
              <a:t>Like the Student’s t distribution</a:t>
            </a:r>
          </a:p>
          <a:p>
            <a:pPr lvl="1"/>
            <a:r>
              <a:rPr lang="en-US" dirty="0"/>
              <a:t>But much wider</a:t>
            </a:r>
          </a:p>
          <a:p>
            <a:r>
              <a:rPr lang="en-US" dirty="0"/>
              <a:t>Replace extreme weights (usually top 20%)</a:t>
            </a:r>
          </a:p>
          <a:p>
            <a:pPr lvl="1"/>
            <a:r>
              <a:rPr lang="en-US" dirty="0"/>
              <a:t>Using Pareto distribution fit to the rest of the weights</a:t>
            </a:r>
          </a:p>
          <a:p>
            <a:pPr lvl="1"/>
            <a:r>
              <a:rPr lang="en-US" dirty="0"/>
              <a:t>Unreliable if shape parameter &gt; 1!</a:t>
            </a:r>
          </a:p>
          <a:p>
            <a:endParaRPr lang="en-IL" dirty="0"/>
          </a:p>
        </p:txBody>
      </p:sp>
      <p:sp>
        <p:nvSpPr>
          <p:cNvPr id="4" name="Slide Number Placeholder 3">
            <a:extLst>
              <a:ext uri="{FF2B5EF4-FFF2-40B4-BE49-F238E27FC236}">
                <a16:creationId xmlns:a16="http://schemas.microsoft.com/office/drawing/2014/main" id="{36E04A80-1B0B-E47C-D76A-39214C86CF8F}"/>
              </a:ext>
            </a:extLst>
          </p:cNvPr>
          <p:cNvSpPr>
            <a:spLocks noGrp="1"/>
          </p:cNvSpPr>
          <p:nvPr>
            <p:ph type="sldNum" sz="quarter" idx="12"/>
          </p:nvPr>
        </p:nvSpPr>
        <p:spPr/>
        <p:txBody>
          <a:bodyPr/>
          <a:lstStyle/>
          <a:p>
            <a:fld id="{E0DC7AD3-7C2E-418B-8082-788996B615FB}" type="slidenum">
              <a:rPr lang="en-GB" smtClean="0"/>
              <a:t>74</a:t>
            </a:fld>
            <a:endParaRPr lang="en-GB"/>
          </a:p>
        </p:txBody>
      </p:sp>
      <p:pic>
        <p:nvPicPr>
          <p:cNvPr id="5" name="Picture 4">
            <a:extLst>
              <a:ext uri="{FF2B5EF4-FFF2-40B4-BE49-F238E27FC236}">
                <a16:creationId xmlns:a16="http://schemas.microsoft.com/office/drawing/2014/main" id="{8F41E9D2-DFD6-2962-B706-6BC40D77A012}"/>
              </a:ext>
            </a:extLst>
          </p:cNvPr>
          <p:cNvPicPr>
            <a:picLocks noChangeAspect="1"/>
          </p:cNvPicPr>
          <p:nvPr/>
        </p:nvPicPr>
        <p:blipFill>
          <a:blip r:embed="rId2"/>
          <a:stretch>
            <a:fillRect/>
          </a:stretch>
        </p:blipFill>
        <p:spPr>
          <a:xfrm>
            <a:off x="838200" y="3396214"/>
            <a:ext cx="6361299" cy="2882900"/>
          </a:xfrm>
          <a:prstGeom prst="rect">
            <a:avLst/>
          </a:prstGeom>
        </p:spPr>
      </p:pic>
      <p:pic>
        <p:nvPicPr>
          <p:cNvPr id="6" name="Picture 5">
            <a:extLst>
              <a:ext uri="{FF2B5EF4-FFF2-40B4-BE49-F238E27FC236}">
                <a16:creationId xmlns:a16="http://schemas.microsoft.com/office/drawing/2014/main" id="{CC6B3C50-CF22-7D98-7871-FA60254F4676}"/>
              </a:ext>
            </a:extLst>
          </p:cNvPr>
          <p:cNvPicPr>
            <a:picLocks noChangeAspect="1"/>
          </p:cNvPicPr>
          <p:nvPr/>
        </p:nvPicPr>
        <p:blipFill>
          <a:blip r:embed="rId3"/>
          <a:stretch>
            <a:fillRect/>
          </a:stretch>
        </p:blipFill>
        <p:spPr>
          <a:xfrm>
            <a:off x="7396997" y="3396214"/>
            <a:ext cx="4256967" cy="2948473"/>
          </a:xfrm>
          <a:prstGeom prst="rect">
            <a:avLst/>
          </a:prstGeom>
        </p:spPr>
      </p:pic>
    </p:spTree>
    <p:extLst>
      <p:ext uri="{BB962C8B-B14F-4D97-AF65-F5344CB8AC3E}">
        <p14:creationId xmlns:p14="http://schemas.microsoft.com/office/powerpoint/2010/main" val="195555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BB80-0232-8636-3EAC-F72F5CFA9EEB}"/>
              </a:ext>
            </a:extLst>
          </p:cNvPr>
          <p:cNvSpPr>
            <a:spLocks noGrp="1"/>
          </p:cNvSpPr>
          <p:nvPr>
            <p:ph type="title"/>
          </p:nvPr>
        </p:nvSpPr>
        <p:spPr/>
        <p:txBody>
          <a:bodyPr/>
          <a:lstStyle/>
          <a:p>
            <a:r>
              <a:rPr lang="en-US" dirty="0"/>
              <a:t>PSIS LOO-CV</a:t>
            </a:r>
            <a:endParaRPr lang="en-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2F4D85-8E7B-FEE6-CF43-3E810F480160}"/>
                  </a:ext>
                </a:extLst>
              </p:cNvPr>
              <p:cNvSpPr>
                <a:spLocks noGrp="1"/>
              </p:cNvSpPr>
              <p:nvPr>
                <p:ph idx="1"/>
              </p:nvPr>
            </p:nvSpPr>
            <p:spPr/>
            <p:txBody>
              <a:bodyPr/>
              <a:lstStyle/>
              <a:p>
                <a:r>
                  <a:rPr lang="en-US" dirty="0"/>
                  <a:t>Pareto-smoothed importance sampled leave one out cross validation</a:t>
                </a:r>
              </a:p>
              <a:p>
                <a:r>
                  <a:rPr lang="en-US" dirty="0"/>
                  <a:t>Estimates the predicted likelihood of new data</a:t>
                </a:r>
              </a:p>
              <a:p>
                <a:pPr lvl="1"/>
                <a:r>
                  <a:rPr lang="en-US" dirty="0"/>
                  <a:t>Can be used to compare the predictive power of models</a:t>
                </a:r>
              </a:p>
              <a:p>
                <a:r>
                  <a:rPr lang="en-US" dirty="0"/>
                  <a:t>Need to check diagnostic: the shape parameter</a:t>
                </a:r>
              </a:p>
              <a:p>
                <a:pPr lvl="1"/>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oMath>
                </a14:m>
                <a:r>
                  <a:rPr lang="en-US" dirty="0"/>
                  <a:t> suggests LOO-CV estimates may be unreliable</a:t>
                </a:r>
              </a:p>
              <a:p>
                <a:pPr lvl="1"/>
                <a:r>
                  <a:rPr lang="en-US" dirty="0"/>
                  <a:t>In this case, full cross-validation is required</a:t>
                </a:r>
                <a:endParaRPr lang="en-IL" dirty="0"/>
              </a:p>
            </p:txBody>
          </p:sp>
        </mc:Choice>
        <mc:Fallback xmlns="">
          <p:sp>
            <p:nvSpPr>
              <p:cNvPr id="3" name="Content Placeholder 2">
                <a:extLst>
                  <a:ext uri="{FF2B5EF4-FFF2-40B4-BE49-F238E27FC236}">
                    <a16:creationId xmlns:a16="http://schemas.microsoft.com/office/drawing/2014/main" id="{BF2F4D85-8E7B-FEE6-CF43-3E810F48016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49BCF2E0-AC88-141F-7E88-BE9A71E34C3E}"/>
              </a:ext>
            </a:extLst>
          </p:cNvPr>
          <p:cNvSpPr>
            <a:spLocks noGrp="1"/>
          </p:cNvSpPr>
          <p:nvPr>
            <p:ph type="sldNum" sz="quarter" idx="12"/>
          </p:nvPr>
        </p:nvSpPr>
        <p:spPr/>
        <p:txBody>
          <a:bodyPr/>
          <a:lstStyle/>
          <a:p>
            <a:fld id="{E0DC7AD3-7C2E-418B-8082-788996B615FB}" type="slidenum">
              <a:rPr lang="en-GB" smtClean="0"/>
              <a:t>75</a:t>
            </a:fld>
            <a:endParaRPr lang="en-GB"/>
          </a:p>
        </p:txBody>
      </p:sp>
    </p:spTree>
    <p:extLst>
      <p:ext uri="{BB962C8B-B14F-4D97-AF65-F5344CB8AC3E}">
        <p14:creationId xmlns:p14="http://schemas.microsoft.com/office/powerpoint/2010/main" val="38498523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48076-FEE7-8D80-6D9C-42A00C7BB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7755C-0257-11DD-B926-5F4F1A185905}"/>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62A5A889-566B-B38F-AE20-519705AD43F3}"/>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7681C892-D528-A740-ED67-C98C12510813}"/>
              </a:ext>
            </a:extLst>
          </p:cNvPr>
          <p:cNvSpPr>
            <a:spLocks noGrp="1"/>
          </p:cNvSpPr>
          <p:nvPr>
            <p:ph type="sldNum" sz="quarter" idx="12"/>
          </p:nvPr>
        </p:nvSpPr>
        <p:spPr/>
        <p:txBody>
          <a:bodyPr/>
          <a:lstStyle/>
          <a:p>
            <a:fld id="{E0DC7AD3-7C2E-418B-8082-788996B615FB}" type="slidenum">
              <a:rPr lang="en-GB" smtClean="0"/>
              <a:t>76</a:t>
            </a:fld>
            <a:endParaRPr lang="en-GB" dirty="0"/>
          </a:p>
        </p:txBody>
      </p:sp>
      <p:sp>
        <p:nvSpPr>
          <p:cNvPr id="5" name="Rectangle 4">
            <a:extLst>
              <a:ext uri="{FF2B5EF4-FFF2-40B4-BE49-F238E27FC236}">
                <a16:creationId xmlns:a16="http://schemas.microsoft.com/office/drawing/2014/main" id="{ED0A64B2-918E-9EDA-8737-5198B33B4E1D}"/>
              </a:ext>
            </a:extLst>
          </p:cNvPr>
          <p:cNvSpPr/>
          <p:nvPr/>
        </p:nvSpPr>
        <p:spPr>
          <a:xfrm>
            <a:off x="707571" y="3191073"/>
            <a:ext cx="9383486" cy="118709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6" name="TextBox 5">
            <a:extLst>
              <a:ext uri="{FF2B5EF4-FFF2-40B4-BE49-F238E27FC236}">
                <a16:creationId xmlns:a16="http://schemas.microsoft.com/office/drawing/2014/main" id="{47DA1877-E34A-858B-CF0A-7F56ACF8F330}"/>
              </a:ext>
            </a:extLst>
          </p:cNvPr>
          <p:cNvSpPr txBox="1"/>
          <p:nvPr/>
        </p:nvSpPr>
        <p:spPr>
          <a:xfrm>
            <a:off x="10091057" y="3135086"/>
            <a:ext cx="1890389" cy="461665"/>
          </a:xfrm>
          <a:prstGeom prst="rect">
            <a:avLst/>
          </a:prstGeom>
          <a:noFill/>
          <a:ln w="38100">
            <a:solidFill>
              <a:srgbClr val="FF0000"/>
            </a:solidFill>
          </a:ln>
        </p:spPr>
        <p:txBody>
          <a:bodyPr wrap="none" rtlCol="1">
            <a:spAutoFit/>
          </a:bodyPr>
          <a:lstStyle/>
          <a:p>
            <a:r>
              <a:rPr lang="en-US" sz="2400" dirty="0"/>
              <a:t>Rope and HDI</a:t>
            </a:r>
            <a:endParaRPr lang="he-IL" sz="2400" dirty="0"/>
          </a:p>
        </p:txBody>
      </p:sp>
      <p:sp>
        <p:nvSpPr>
          <p:cNvPr id="7" name="TextBox 6">
            <a:extLst>
              <a:ext uri="{FF2B5EF4-FFF2-40B4-BE49-F238E27FC236}">
                <a16:creationId xmlns:a16="http://schemas.microsoft.com/office/drawing/2014/main" id="{92BD49A4-E41A-2C97-D5AF-6538BDB9F443}"/>
              </a:ext>
            </a:extLst>
          </p:cNvPr>
          <p:cNvSpPr txBox="1"/>
          <p:nvPr/>
        </p:nvSpPr>
        <p:spPr>
          <a:xfrm>
            <a:off x="10091057" y="3596751"/>
            <a:ext cx="1890389" cy="461665"/>
          </a:xfrm>
          <a:prstGeom prst="rect">
            <a:avLst/>
          </a:prstGeom>
          <a:noFill/>
          <a:ln w="38100">
            <a:solidFill>
              <a:srgbClr val="FF0000"/>
            </a:solidFill>
          </a:ln>
        </p:spPr>
        <p:txBody>
          <a:bodyPr wrap="square" rtlCol="1">
            <a:spAutoFit/>
          </a:bodyPr>
          <a:lstStyle/>
          <a:p>
            <a:r>
              <a:rPr lang="en-US" sz="2400" dirty="0"/>
              <a:t>Baye’s Factor</a:t>
            </a:r>
            <a:endParaRPr lang="he-IL" sz="2400" dirty="0"/>
          </a:p>
        </p:txBody>
      </p:sp>
      <p:sp>
        <p:nvSpPr>
          <p:cNvPr id="8" name="Rectangle 7">
            <a:extLst>
              <a:ext uri="{FF2B5EF4-FFF2-40B4-BE49-F238E27FC236}">
                <a16:creationId xmlns:a16="http://schemas.microsoft.com/office/drawing/2014/main" id="{D12AB716-1041-925A-1474-00DCF84550B5}"/>
              </a:ext>
            </a:extLst>
          </p:cNvPr>
          <p:cNvSpPr/>
          <p:nvPr/>
        </p:nvSpPr>
        <p:spPr>
          <a:xfrm>
            <a:off x="707571" y="1825625"/>
            <a:ext cx="9383486" cy="1325563"/>
          </a:xfrm>
          <a:prstGeom prst="rect">
            <a:avLst/>
          </a:prstGeom>
          <a:noFill/>
          <a:ln w="3810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9" name="TextBox 8">
            <a:extLst>
              <a:ext uri="{FF2B5EF4-FFF2-40B4-BE49-F238E27FC236}">
                <a16:creationId xmlns:a16="http://schemas.microsoft.com/office/drawing/2014/main" id="{15481989-D2C5-6237-1272-5C4B7B943A1A}"/>
              </a:ext>
            </a:extLst>
          </p:cNvPr>
          <p:cNvSpPr txBox="1"/>
          <p:nvPr/>
        </p:nvSpPr>
        <p:spPr>
          <a:xfrm>
            <a:off x="10091057" y="1825625"/>
            <a:ext cx="1890389" cy="461665"/>
          </a:xfrm>
          <a:prstGeom prst="rect">
            <a:avLst/>
          </a:prstGeom>
          <a:noFill/>
          <a:ln w="38100">
            <a:solidFill>
              <a:srgbClr val="00B0F0"/>
            </a:solidFill>
          </a:ln>
        </p:spPr>
        <p:txBody>
          <a:bodyPr wrap="square" rtlCol="1">
            <a:spAutoFit/>
          </a:bodyPr>
          <a:lstStyle/>
          <a:p>
            <a:r>
              <a:rPr lang="en-US" sz="2400" dirty="0"/>
              <a:t>Baye’s Factor</a:t>
            </a:r>
            <a:endParaRPr lang="he-IL" sz="2400" dirty="0"/>
          </a:p>
        </p:txBody>
      </p:sp>
      <p:sp>
        <p:nvSpPr>
          <p:cNvPr id="10" name="TextBox 9">
            <a:extLst>
              <a:ext uri="{FF2B5EF4-FFF2-40B4-BE49-F238E27FC236}">
                <a16:creationId xmlns:a16="http://schemas.microsoft.com/office/drawing/2014/main" id="{8F246D8E-C0C6-A2B1-67EA-2A2D66E255A8}"/>
              </a:ext>
            </a:extLst>
          </p:cNvPr>
          <p:cNvSpPr txBox="1"/>
          <p:nvPr/>
        </p:nvSpPr>
        <p:spPr>
          <a:xfrm>
            <a:off x="10091056" y="2271188"/>
            <a:ext cx="1890389" cy="461665"/>
          </a:xfrm>
          <a:prstGeom prst="rect">
            <a:avLst/>
          </a:prstGeom>
          <a:noFill/>
          <a:ln w="38100">
            <a:solidFill>
              <a:srgbClr val="00B0F0"/>
            </a:solidFill>
          </a:ln>
        </p:spPr>
        <p:txBody>
          <a:bodyPr wrap="square" rtlCol="1">
            <a:spAutoFit/>
          </a:bodyPr>
          <a:lstStyle/>
          <a:p>
            <a:r>
              <a:rPr lang="en-US" sz="2400" dirty="0"/>
              <a:t>WAIC</a:t>
            </a:r>
            <a:endParaRPr lang="he-IL" sz="2400" dirty="0"/>
          </a:p>
        </p:txBody>
      </p:sp>
      <p:sp>
        <p:nvSpPr>
          <p:cNvPr id="11" name="Rectangle 10">
            <a:extLst>
              <a:ext uri="{FF2B5EF4-FFF2-40B4-BE49-F238E27FC236}">
                <a16:creationId xmlns:a16="http://schemas.microsoft.com/office/drawing/2014/main" id="{9863047D-49BD-124D-3856-1B0E85F2226B}"/>
              </a:ext>
            </a:extLst>
          </p:cNvPr>
          <p:cNvSpPr/>
          <p:nvPr/>
        </p:nvSpPr>
        <p:spPr>
          <a:xfrm>
            <a:off x="707571" y="4417584"/>
            <a:ext cx="9383486" cy="1325563"/>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1" anchor="ctr"/>
          <a:lstStyle/>
          <a:p>
            <a:pPr algn="ctr"/>
            <a:endParaRPr lang="he-IL"/>
          </a:p>
        </p:txBody>
      </p:sp>
      <p:sp>
        <p:nvSpPr>
          <p:cNvPr id="12" name="TextBox 11">
            <a:extLst>
              <a:ext uri="{FF2B5EF4-FFF2-40B4-BE49-F238E27FC236}">
                <a16:creationId xmlns:a16="http://schemas.microsoft.com/office/drawing/2014/main" id="{F2C9A69E-13E7-39A2-5A0E-7BED63539318}"/>
              </a:ext>
            </a:extLst>
          </p:cNvPr>
          <p:cNvSpPr txBox="1"/>
          <p:nvPr/>
        </p:nvSpPr>
        <p:spPr>
          <a:xfrm>
            <a:off x="10091056" y="4417584"/>
            <a:ext cx="1890389" cy="461665"/>
          </a:xfrm>
          <a:prstGeom prst="rect">
            <a:avLst/>
          </a:prstGeom>
          <a:noFill/>
          <a:ln w="38100">
            <a:solidFill>
              <a:schemeClr val="accent6"/>
            </a:solidFill>
          </a:ln>
        </p:spPr>
        <p:txBody>
          <a:bodyPr wrap="square" rtlCol="1">
            <a:spAutoFit/>
          </a:bodyPr>
          <a:lstStyle/>
          <a:p>
            <a:r>
              <a:rPr lang="en-US" sz="2400" dirty="0"/>
              <a:t>PSIS LOO-CV</a:t>
            </a:r>
            <a:endParaRPr lang="he-IL" sz="2400" dirty="0"/>
          </a:p>
        </p:txBody>
      </p:sp>
      <p:sp>
        <p:nvSpPr>
          <p:cNvPr id="13" name="TextBox 12">
            <a:extLst>
              <a:ext uri="{FF2B5EF4-FFF2-40B4-BE49-F238E27FC236}">
                <a16:creationId xmlns:a16="http://schemas.microsoft.com/office/drawing/2014/main" id="{0F83889E-5631-5C9D-B8CF-C0FE08E59C9E}"/>
              </a:ext>
            </a:extLst>
          </p:cNvPr>
          <p:cNvSpPr txBox="1"/>
          <p:nvPr/>
        </p:nvSpPr>
        <p:spPr>
          <a:xfrm>
            <a:off x="10091056" y="4885881"/>
            <a:ext cx="1890389" cy="461665"/>
          </a:xfrm>
          <a:prstGeom prst="rect">
            <a:avLst/>
          </a:prstGeom>
          <a:noFill/>
          <a:ln w="38100">
            <a:solidFill>
              <a:schemeClr val="accent6"/>
            </a:solidFill>
          </a:ln>
        </p:spPr>
        <p:txBody>
          <a:bodyPr wrap="square" rtlCol="1">
            <a:spAutoFit/>
          </a:bodyPr>
          <a:lstStyle/>
          <a:p>
            <a:r>
              <a:rPr lang="en-US" sz="2400" dirty="0"/>
              <a:t>WAIC</a:t>
            </a:r>
            <a:endParaRPr lang="he-IL" sz="2400" dirty="0"/>
          </a:p>
        </p:txBody>
      </p:sp>
    </p:spTree>
    <p:extLst>
      <p:ext uri="{BB962C8B-B14F-4D97-AF65-F5344CB8AC3E}">
        <p14:creationId xmlns:p14="http://schemas.microsoft.com/office/powerpoint/2010/main" val="233870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8277F-6275-ACD9-7CCB-7CE134922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E959B-1CFD-E9D9-93FD-C3EF5428571C}"/>
              </a:ext>
            </a:extLst>
          </p:cNvPr>
          <p:cNvSpPr>
            <a:spLocks noGrp="1"/>
          </p:cNvSpPr>
          <p:nvPr>
            <p:ph type="title"/>
          </p:nvPr>
        </p:nvSpPr>
        <p:spPr/>
        <p:txBody>
          <a:bodyPr>
            <a:normAutofit/>
          </a:bodyPr>
          <a:lstStyle/>
          <a:p>
            <a:r>
              <a:rPr lang="en-US" sz="3600" dirty="0"/>
              <a:t>A model that balances overfitting and underfitting?</a:t>
            </a:r>
            <a:endParaRPr lang="en-IL" sz="3600" dirty="0"/>
          </a:p>
        </p:txBody>
      </p:sp>
      <p:sp>
        <p:nvSpPr>
          <p:cNvPr id="4" name="Slide Number Placeholder 3">
            <a:extLst>
              <a:ext uri="{FF2B5EF4-FFF2-40B4-BE49-F238E27FC236}">
                <a16:creationId xmlns:a16="http://schemas.microsoft.com/office/drawing/2014/main" id="{2B3EC7FE-02A6-093A-1487-9AEBC31EF610}"/>
              </a:ext>
            </a:extLst>
          </p:cNvPr>
          <p:cNvSpPr>
            <a:spLocks noGrp="1"/>
          </p:cNvSpPr>
          <p:nvPr>
            <p:ph type="sldNum" sz="quarter" idx="12"/>
          </p:nvPr>
        </p:nvSpPr>
        <p:spPr/>
        <p:txBody>
          <a:bodyPr/>
          <a:lstStyle/>
          <a:p>
            <a:fld id="{E0DC7AD3-7C2E-418B-8082-788996B615FB}" type="slidenum">
              <a:rPr lang="en-GB" smtClean="0"/>
              <a:t>8</a:t>
            </a:fld>
            <a:endParaRPr lang="en-GB"/>
          </a:p>
        </p:txBody>
      </p:sp>
      <p:pic>
        <p:nvPicPr>
          <p:cNvPr id="5" name="Picture 4">
            <a:extLst>
              <a:ext uri="{FF2B5EF4-FFF2-40B4-BE49-F238E27FC236}">
                <a16:creationId xmlns:a16="http://schemas.microsoft.com/office/drawing/2014/main" id="{F75DA27D-3F4F-CC1C-4CFF-4FE03864CD3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2"/>
          </a:xfrm>
          <a:prstGeom prst="rect">
            <a:avLst/>
          </a:prstGeom>
        </p:spPr>
      </p:pic>
    </p:spTree>
    <p:extLst>
      <p:ext uri="{BB962C8B-B14F-4D97-AF65-F5344CB8AC3E}">
        <p14:creationId xmlns:p14="http://schemas.microsoft.com/office/powerpoint/2010/main" val="2693109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479-1970-11A5-ED52-28582FB2C383}"/>
              </a:ext>
            </a:extLst>
          </p:cNvPr>
          <p:cNvSpPr>
            <a:spLocks noGrp="1"/>
          </p:cNvSpPr>
          <p:nvPr>
            <p:ph type="title"/>
          </p:nvPr>
        </p:nvSpPr>
        <p:spPr/>
        <p:txBody>
          <a:bodyPr/>
          <a:lstStyle/>
          <a:p>
            <a:r>
              <a:rPr lang="en-US" dirty="0"/>
              <a:t>Coefficient of determination</a:t>
            </a:r>
            <a:endParaRPr lang="en-IL" dirty="0"/>
          </a:p>
        </p:txBody>
      </p:sp>
      <p:sp>
        <p:nvSpPr>
          <p:cNvPr id="4" name="Content Placeholder 3">
            <a:extLst>
              <a:ext uri="{FF2B5EF4-FFF2-40B4-BE49-F238E27FC236}">
                <a16:creationId xmlns:a16="http://schemas.microsoft.com/office/drawing/2014/main" id="{B755E9C4-3CA7-BE73-1880-3A0439682C70}"/>
              </a:ext>
            </a:extLst>
          </p:cNvPr>
          <p:cNvSpPr>
            <a:spLocks noGrp="1"/>
          </p:cNvSpPr>
          <p:nvPr>
            <p:ph idx="1"/>
          </p:nvPr>
        </p:nvSpPr>
        <p:spPr>
          <a:xfrm>
            <a:off x="838200" y="1825625"/>
            <a:ext cx="10515600" cy="1038873"/>
          </a:xfrm>
        </p:spPr>
        <p:txBody>
          <a:bodyPr/>
          <a:lstStyle/>
          <a:p>
            <a:r>
              <a:rPr lang="en-US" dirty="0"/>
              <a:t>How much the model explains</a:t>
            </a:r>
          </a:p>
          <a:p>
            <a:pPr lvl="1"/>
            <a:r>
              <a:rPr lang="en-US" dirty="0"/>
              <a:t>Out of how much could be explained</a:t>
            </a:r>
            <a:endParaRPr lang="en-IL" dirty="0"/>
          </a:p>
        </p:txBody>
      </p:sp>
      <p:sp>
        <p:nvSpPr>
          <p:cNvPr id="3" name="Slide Number Placeholder 2">
            <a:extLst>
              <a:ext uri="{FF2B5EF4-FFF2-40B4-BE49-F238E27FC236}">
                <a16:creationId xmlns:a16="http://schemas.microsoft.com/office/drawing/2014/main" id="{BD76D43A-8D33-0B36-6448-885363D80100}"/>
              </a:ext>
            </a:extLst>
          </p:cNvPr>
          <p:cNvSpPr>
            <a:spLocks noGrp="1"/>
          </p:cNvSpPr>
          <p:nvPr>
            <p:ph type="sldNum" sz="quarter" idx="12"/>
          </p:nvPr>
        </p:nvSpPr>
        <p:spPr/>
        <p:txBody>
          <a:bodyPr/>
          <a:lstStyle/>
          <a:p>
            <a:fld id="{E0DC7AD3-7C2E-418B-8082-788996B615FB}" type="slidenum">
              <a:rPr lang="en-GB" smtClean="0"/>
              <a:t>9</a:t>
            </a:fld>
            <a:endParaRPr lang="en-GB"/>
          </a:p>
        </p:txBody>
      </p:sp>
      <p:graphicFrame>
        <p:nvGraphicFramePr>
          <p:cNvPr id="5" name="Object 4">
            <a:extLst>
              <a:ext uri="{FF2B5EF4-FFF2-40B4-BE49-F238E27FC236}">
                <a16:creationId xmlns:a16="http://schemas.microsoft.com/office/drawing/2014/main" id="{D4E26735-BD74-381C-BBD3-1AB1F722BBC3}"/>
              </a:ext>
            </a:extLst>
          </p:cNvPr>
          <p:cNvGraphicFramePr>
            <a:graphicFrameLocks noChangeAspect="1"/>
          </p:cNvGraphicFramePr>
          <p:nvPr>
            <p:extLst>
              <p:ext uri="{D42A27DB-BD31-4B8C-83A1-F6EECF244321}">
                <p14:modId xmlns:p14="http://schemas.microsoft.com/office/powerpoint/2010/main" val="3857391197"/>
              </p:ext>
            </p:extLst>
          </p:nvPr>
        </p:nvGraphicFramePr>
        <p:xfrm>
          <a:off x="882650" y="4649788"/>
          <a:ext cx="5883275" cy="939800"/>
        </p:xfrm>
        <a:graphic>
          <a:graphicData uri="http://schemas.openxmlformats.org/presentationml/2006/ole">
            <mc:AlternateContent xmlns:mc="http://schemas.openxmlformats.org/markup-compatibility/2006">
              <mc:Choice xmlns:v="urn:schemas-microsoft-com:vml" Requires="v">
                <p:oleObj name="Equation" r:id="rId2" imgW="2705040" imgH="431640" progId="Equation.DSMT4">
                  <p:embed/>
                </p:oleObj>
              </mc:Choice>
              <mc:Fallback>
                <p:oleObj name="Equation" r:id="rId2" imgW="2705040" imgH="431640" progId="Equation.DSMT4">
                  <p:embed/>
                  <p:pic>
                    <p:nvPicPr>
                      <p:cNvPr id="5" name="Object 4">
                        <a:extLst>
                          <a:ext uri="{FF2B5EF4-FFF2-40B4-BE49-F238E27FC236}">
                            <a16:creationId xmlns:a16="http://schemas.microsoft.com/office/drawing/2014/main" id="{D4E26735-BD74-381C-BBD3-1AB1F722BBC3}"/>
                          </a:ext>
                        </a:extLst>
                      </p:cNvPr>
                      <p:cNvPicPr/>
                      <p:nvPr/>
                    </p:nvPicPr>
                    <p:blipFill>
                      <a:blip r:embed="rId3"/>
                      <a:stretch>
                        <a:fillRect/>
                      </a:stretch>
                    </p:blipFill>
                    <p:spPr>
                      <a:xfrm>
                        <a:off x="882650" y="4649788"/>
                        <a:ext cx="5883275" cy="93980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D28A8A8-F42E-0C27-DE2E-5BFF935C6623}"/>
              </a:ext>
            </a:extLst>
          </p:cNvPr>
          <p:cNvGraphicFramePr>
            <a:graphicFrameLocks noChangeAspect="1"/>
          </p:cNvGraphicFramePr>
          <p:nvPr>
            <p:extLst>
              <p:ext uri="{D42A27DB-BD31-4B8C-83A1-F6EECF244321}">
                <p14:modId xmlns:p14="http://schemas.microsoft.com/office/powerpoint/2010/main" val="953129479"/>
              </p:ext>
            </p:extLst>
          </p:nvPr>
        </p:nvGraphicFramePr>
        <p:xfrm>
          <a:off x="882650" y="3389313"/>
          <a:ext cx="5883275" cy="939800"/>
        </p:xfrm>
        <a:graphic>
          <a:graphicData uri="http://schemas.openxmlformats.org/presentationml/2006/ole">
            <mc:AlternateContent xmlns:mc="http://schemas.openxmlformats.org/markup-compatibility/2006">
              <mc:Choice xmlns:v="urn:schemas-microsoft-com:vml" Requires="v">
                <p:oleObj name="Equation" r:id="rId4" imgW="2705040" imgH="431640" progId="Equation.DSMT4">
                  <p:embed/>
                </p:oleObj>
              </mc:Choice>
              <mc:Fallback>
                <p:oleObj name="Equation" r:id="rId4" imgW="2705040" imgH="431640" progId="Equation.DSMT4">
                  <p:embed/>
                  <p:pic>
                    <p:nvPicPr>
                      <p:cNvPr id="6" name="Object 5">
                        <a:extLst>
                          <a:ext uri="{FF2B5EF4-FFF2-40B4-BE49-F238E27FC236}">
                            <a16:creationId xmlns:a16="http://schemas.microsoft.com/office/drawing/2014/main" id="{9D28A8A8-F42E-0C27-DE2E-5BFF935C6623}"/>
                          </a:ext>
                        </a:extLst>
                      </p:cNvPr>
                      <p:cNvPicPr/>
                      <p:nvPr/>
                    </p:nvPicPr>
                    <p:blipFill>
                      <a:blip r:embed="rId5"/>
                      <a:stretch>
                        <a:fillRect/>
                      </a:stretch>
                    </p:blipFill>
                    <p:spPr>
                      <a:xfrm>
                        <a:off x="882650" y="3389313"/>
                        <a:ext cx="5883275" cy="93980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DFEA0ED-4CC5-6570-3588-C188C4F83EC8}"/>
              </a:ext>
            </a:extLst>
          </p:cNvPr>
          <p:cNvGraphicFramePr>
            <a:graphicFrameLocks noChangeAspect="1"/>
          </p:cNvGraphicFramePr>
          <p:nvPr>
            <p:extLst>
              <p:ext uri="{D42A27DB-BD31-4B8C-83A1-F6EECF244321}">
                <p14:modId xmlns:p14="http://schemas.microsoft.com/office/powerpoint/2010/main" val="2745287658"/>
              </p:ext>
            </p:extLst>
          </p:nvPr>
        </p:nvGraphicFramePr>
        <p:xfrm>
          <a:off x="6742789" y="4823948"/>
          <a:ext cx="1281538" cy="591479"/>
        </p:xfrm>
        <a:graphic>
          <a:graphicData uri="http://schemas.openxmlformats.org/presentationml/2006/ole">
            <mc:AlternateContent xmlns:mc="http://schemas.openxmlformats.org/markup-compatibility/2006">
              <mc:Choice xmlns:v="urn:schemas-microsoft-com:vml" Requires="v">
                <p:oleObj name="Equation" r:id="rId6" imgW="495000" imgH="228600" progId="Equation.DSMT4">
                  <p:embed/>
                </p:oleObj>
              </mc:Choice>
              <mc:Fallback>
                <p:oleObj name="Equation" r:id="rId6" imgW="495000" imgH="228600" progId="Equation.DSMT4">
                  <p:embed/>
                  <p:pic>
                    <p:nvPicPr>
                      <p:cNvPr id="7" name="Object 6">
                        <a:extLst>
                          <a:ext uri="{FF2B5EF4-FFF2-40B4-BE49-F238E27FC236}">
                            <a16:creationId xmlns:a16="http://schemas.microsoft.com/office/drawing/2014/main" id="{DDFEA0ED-4CC5-6570-3588-C188C4F83EC8}"/>
                          </a:ext>
                        </a:extLst>
                      </p:cNvPr>
                      <p:cNvPicPr/>
                      <p:nvPr/>
                    </p:nvPicPr>
                    <p:blipFill>
                      <a:blip r:embed="rId7"/>
                      <a:stretch>
                        <a:fillRect/>
                      </a:stretch>
                    </p:blipFill>
                    <p:spPr>
                      <a:xfrm>
                        <a:off x="6742789" y="4823948"/>
                        <a:ext cx="1281538" cy="59147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377E26C-42E8-3726-FAE2-5AC375CF7C8D}"/>
              </a:ext>
            </a:extLst>
          </p:cNvPr>
          <p:cNvGraphicFramePr>
            <a:graphicFrameLocks noChangeAspect="1"/>
          </p:cNvGraphicFramePr>
          <p:nvPr>
            <p:extLst>
              <p:ext uri="{D42A27DB-BD31-4B8C-83A1-F6EECF244321}">
                <p14:modId xmlns:p14="http://schemas.microsoft.com/office/powerpoint/2010/main" val="1449085311"/>
              </p:ext>
            </p:extLst>
          </p:nvPr>
        </p:nvGraphicFramePr>
        <p:xfrm>
          <a:off x="6742789" y="3602330"/>
          <a:ext cx="1712176" cy="591479"/>
        </p:xfrm>
        <a:graphic>
          <a:graphicData uri="http://schemas.openxmlformats.org/presentationml/2006/ole">
            <mc:AlternateContent xmlns:mc="http://schemas.openxmlformats.org/markup-compatibility/2006">
              <mc:Choice xmlns:v="urn:schemas-microsoft-com:vml" Requires="v">
                <p:oleObj name="Equation" r:id="rId8" imgW="698400" imgH="241200" progId="Equation.DSMT4">
                  <p:embed/>
                </p:oleObj>
              </mc:Choice>
              <mc:Fallback>
                <p:oleObj name="Equation" r:id="rId8" imgW="698400" imgH="241200" progId="Equation.DSMT4">
                  <p:embed/>
                  <p:pic>
                    <p:nvPicPr>
                      <p:cNvPr id="8" name="Object 7">
                        <a:extLst>
                          <a:ext uri="{FF2B5EF4-FFF2-40B4-BE49-F238E27FC236}">
                            <a16:creationId xmlns:a16="http://schemas.microsoft.com/office/drawing/2014/main" id="{4377E26C-42E8-3726-FAE2-5AC375CF7C8D}"/>
                          </a:ext>
                        </a:extLst>
                      </p:cNvPr>
                      <p:cNvPicPr/>
                      <p:nvPr/>
                    </p:nvPicPr>
                    <p:blipFill>
                      <a:blip r:embed="rId9"/>
                      <a:stretch>
                        <a:fillRect/>
                      </a:stretch>
                    </p:blipFill>
                    <p:spPr>
                      <a:xfrm>
                        <a:off x="6742789" y="3602330"/>
                        <a:ext cx="1712176" cy="59147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09955B2-9164-FC77-DD54-4DEF0CC3ED96}"/>
              </a:ext>
            </a:extLst>
          </p:cNvPr>
          <p:cNvGraphicFramePr>
            <a:graphicFrameLocks noChangeAspect="1"/>
          </p:cNvGraphicFramePr>
          <p:nvPr/>
        </p:nvGraphicFramePr>
        <p:xfrm>
          <a:off x="8760134" y="4336033"/>
          <a:ext cx="2444132" cy="1189037"/>
        </p:xfrm>
        <a:graphic>
          <a:graphicData uri="http://schemas.openxmlformats.org/presentationml/2006/ole">
            <mc:AlternateContent xmlns:mc="http://schemas.openxmlformats.org/markup-compatibility/2006">
              <mc:Choice xmlns:v="urn:schemas-microsoft-com:vml" Requires="v">
                <p:oleObj name="Equation" r:id="rId10" imgW="939600" imgH="457200" progId="Equation.DSMT4">
                  <p:embed/>
                </p:oleObj>
              </mc:Choice>
              <mc:Fallback>
                <p:oleObj name="Equation" r:id="rId10" imgW="939600" imgH="457200" progId="Equation.DSMT4">
                  <p:embed/>
                  <p:pic>
                    <p:nvPicPr>
                      <p:cNvPr id="9" name="Object 8">
                        <a:extLst>
                          <a:ext uri="{FF2B5EF4-FFF2-40B4-BE49-F238E27FC236}">
                            <a16:creationId xmlns:a16="http://schemas.microsoft.com/office/drawing/2014/main" id="{E09955B2-9164-FC77-DD54-4DEF0CC3ED96}"/>
                          </a:ext>
                        </a:extLst>
                      </p:cNvPr>
                      <p:cNvPicPr/>
                      <p:nvPr/>
                    </p:nvPicPr>
                    <p:blipFill>
                      <a:blip r:embed="rId11"/>
                      <a:stretch>
                        <a:fillRect/>
                      </a:stretch>
                    </p:blipFill>
                    <p:spPr>
                      <a:xfrm>
                        <a:off x="8760134" y="4336033"/>
                        <a:ext cx="2444132" cy="118903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7F4EA3-C31D-1ACE-78B2-9FE0AC6CA705}"/>
                  </a:ext>
                </a:extLst>
              </p:cNvPr>
              <p:cNvSpPr txBox="1"/>
              <p:nvPr/>
            </p:nvSpPr>
            <p:spPr>
              <a:xfrm>
                <a:off x="7598877" y="5790324"/>
                <a:ext cx="4158254" cy="523220"/>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oMath>
                </a14:m>
                <a:r>
                  <a:rPr lang="en-US" sz="2800" dirty="0"/>
                  <a:t> can be between 0 and 1</a:t>
                </a:r>
                <a:endParaRPr lang="en-IL" sz="2800" dirty="0"/>
              </a:p>
            </p:txBody>
          </p:sp>
        </mc:Choice>
        <mc:Fallback xmlns="">
          <p:sp>
            <p:nvSpPr>
              <p:cNvPr id="10" name="TextBox 9">
                <a:extLst>
                  <a:ext uri="{FF2B5EF4-FFF2-40B4-BE49-F238E27FC236}">
                    <a16:creationId xmlns:a16="http://schemas.microsoft.com/office/drawing/2014/main" id="{FA7F4EA3-C31D-1ACE-78B2-9FE0AC6CA705}"/>
                  </a:ext>
                </a:extLst>
              </p:cNvPr>
              <p:cNvSpPr txBox="1">
                <a:spLocks noRot="1" noChangeAspect="1" noMove="1" noResize="1" noEditPoints="1" noAdjustHandles="1" noChangeArrowheads="1" noChangeShapeType="1" noTextEdit="1"/>
              </p:cNvSpPr>
              <p:nvPr/>
            </p:nvSpPr>
            <p:spPr>
              <a:xfrm>
                <a:off x="7598877" y="5790324"/>
                <a:ext cx="4158254" cy="523220"/>
              </a:xfrm>
              <a:prstGeom prst="rect">
                <a:avLst/>
              </a:prstGeom>
              <a:blipFill>
                <a:blip r:embed="rId12"/>
                <a:stretch>
                  <a:fillRect t="-11628" r="-1906" b="-32558"/>
                </a:stretch>
              </a:blipFill>
            </p:spPr>
            <p:txBody>
              <a:bodyPr/>
              <a:lstStyle/>
              <a:p>
                <a:r>
                  <a:rPr lang="en-IL">
                    <a:noFill/>
                  </a:rPr>
                  <a:t> </a:t>
                </a:r>
              </a:p>
            </p:txBody>
          </p:sp>
        </mc:Fallback>
      </mc:AlternateContent>
    </p:spTree>
    <p:extLst>
      <p:ext uri="{BB962C8B-B14F-4D97-AF65-F5344CB8AC3E}">
        <p14:creationId xmlns:p14="http://schemas.microsoft.com/office/powerpoint/2010/main" val="421183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17581</TotalTime>
  <Words>2799</Words>
  <Application>Microsoft Office PowerPoint</Application>
  <PresentationFormat>Widescreen</PresentationFormat>
  <Paragraphs>507</Paragraphs>
  <Slides>76</Slides>
  <Notes>0</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76</vt:i4>
      </vt:variant>
    </vt:vector>
  </HeadingPairs>
  <TitlesOfParts>
    <vt:vector size="86" baseType="lpstr">
      <vt:lpstr>Arial</vt:lpstr>
      <vt:lpstr>Calibri</vt:lpstr>
      <vt:lpstr>Calibri Light</vt:lpstr>
      <vt:lpstr>Cambria Math</vt:lpstr>
      <vt:lpstr>Consolas</vt:lpstr>
      <vt:lpstr>Palatino Linotype</vt:lpstr>
      <vt:lpstr>Wingdings</vt:lpstr>
      <vt:lpstr>Office Theme</vt:lpstr>
      <vt:lpstr>MathType 7.0 Equation</vt:lpstr>
      <vt:lpstr>Equation</vt:lpstr>
      <vt:lpstr>Statistics 367-1-4361 Hierarchical Models</vt:lpstr>
      <vt:lpstr>PowerPoint Presentation</vt:lpstr>
      <vt:lpstr>PowerPoint Presentation</vt:lpstr>
      <vt:lpstr>Occam’s razor</vt:lpstr>
      <vt:lpstr>Some data</vt:lpstr>
      <vt:lpstr>A model that underfits</vt:lpstr>
      <vt:lpstr>A model that overfits</vt:lpstr>
      <vt:lpstr>A model that balances overfitting and underfitting?</vt:lpstr>
      <vt:lpstr>Coefficient of determination</vt:lpstr>
      <vt:lpstr>R^2 increases with the number of parameters</vt:lpstr>
      <vt:lpstr>How well should a model fit?</vt:lpstr>
      <vt:lpstr>Leaving out one data point</vt:lpstr>
      <vt:lpstr>PowerPoint Presentation</vt:lpstr>
      <vt:lpstr>All models are wrong</vt:lpstr>
      <vt:lpstr>Some models are useful</vt:lpstr>
      <vt:lpstr>Theory building</vt:lpstr>
      <vt:lpstr>Hypothesis testing</vt:lpstr>
      <vt:lpstr>Prediction</vt:lpstr>
      <vt:lpstr>What makes a good model?</vt:lpstr>
      <vt:lpstr>PowerPoint Presentation</vt:lpstr>
      <vt:lpstr>Reminder: Using the HDI and the ROPE</vt:lpstr>
      <vt:lpstr>HDI and ROPE as model comparison</vt:lpstr>
      <vt:lpstr>What makes a good model?</vt:lpstr>
      <vt:lpstr>PowerPoint Presentation</vt:lpstr>
      <vt:lpstr>Bayes factor</vt:lpstr>
      <vt:lpstr>The evidence</vt:lpstr>
      <vt:lpstr>A Kruschke diagram for model selection</vt:lpstr>
      <vt:lpstr>Interpreting the Baye’s Factor</vt:lpstr>
      <vt:lpstr>Reminder: The Savage-Dickey density ratio</vt:lpstr>
      <vt:lpstr>Interpreting the Savage-Dickey</vt:lpstr>
      <vt:lpstr>Oppostion to the Bayes factor</vt:lpstr>
      <vt:lpstr>Points about Bayes factors</vt:lpstr>
      <vt:lpstr>What makes a good model?</vt:lpstr>
      <vt:lpstr>PowerPoint Presentation</vt:lpstr>
      <vt:lpstr>We don’t have the true model</vt:lpstr>
      <vt:lpstr>A distance measure might help</vt:lpstr>
      <vt:lpstr>A measure of distance between models</vt:lpstr>
      <vt:lpstr>PowerPoint Presentation</vt:lpstr>
      <vt:lpstr>What is entropy?`</vt:lpstr>
      <vt:lpstr>A brief history of entropy</vt:lpstr>
      <vt:lpstr>A brief history of entropy</vt:lpstr>
      <vt:lpstr>A brief history of entropy</vt:lpstr>
      <vt:lpstr>A brief history of entropy</vt:lpstr>
      <vt:lpstr>A brief history of entropy</vt:lpstr>
      <vt:lpstr>From entropy to information</vt:lpstr>
      <vt:lpstr>What is entropy?</vt:lpstr>
      <vt:lpstr>What is entropy?</vt:lpstr>
      <vt:lpstr>What is entropy?</vt:lpstr>
      <vt:lpstr>PowerPoint Presentation</vt:lpstr>
      <vt:lpstr>Sometimes we don’t know the true distribution</vt:lpstr>
      <vt:lpstr>The cross-entropy</vt:lpstr>
      <vt:lpstr>The cross-entropy</vt:lpstr>
      <vt:lpstr>Kullback-Leibler Divergence </vt:lpstr>
      <vt:lpstr>PowerPoint Presentation</vt:lpstr>
      <vt:lpstr>In our case: the model from the truth</vt:lpstr>
      <vt:lpstr>The score</vt:lpstr>
      <vt:lpstr>Calculating the score</vt:lpstr>
      <vt:lpstr>The difference of two D_KL for two models</vt:lpstr>
      <vt:lpstr>To compare models we calculate the score</vt:lpstr>
      <vt:lpstr>PowerPoint Presentation</vt:lpstr>
      <vt:lpstr>Information criteria approximate the score</vt:lpstr>
      <vt:lpstr>Many Information Criteria</vt:lpstr>
      <vt:lpstr>WAIC</vt:lpstr>
      <vt:lpstr>PowerPoint Presentation</vt:lpstr>
      <vt:lpstr>What makes a good model?</vt:lpstr>
      <vt:lpstr>Predictive power</vt:lpstr>
      <vt:lpstr>Validation and cross-validation</vt:lpstr>
      <vt:lpstr>K-fold cross-validation</vt:lpstr>
      <vt:lpstr>Leave-one-out Cross Validation (LOO-CV)</vt:lpstr>
      <vt:lpstr>We need a trick to evaluate the integral</vt:lpstr>
      <vt:lpstr>What is the importance sampling ratio?</vt:lpstr>
      <vt:lpstr>Importance sampled LOO-CV</vt:lpstr>
      <vt:lpstr>The problem with importance sampling</vt:lpstr>
      <vt:lpstr>Pareto smoothing</vt:lpstr>
      <vt:lpstr>PSIS LOO-CV</vt:lpstr>
      <vt:lpstr>What makes a good model?</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Analysis 367-2-5461</dc:title>
  <dc:creator>Opher Donchin</dc:creator>
  <cp:lastModifiedBy>Opher Donchin</cp:lastModifiedBy>
  <cp:revision>144</cp:revision>
  <cp:lastPrinted>2025-05-17T16:05:11Z</cp:lastPrinted>
  <dcterms:created xsi:type="dcterms:W3CDTF">2016-03-07T06:16:50Z</dcterms:created>
  <dcterms:modified xsi:type="dcterms:W3CDTF">2025-05-21T19:05:03Z</dcterms:modified>
</cp:coreProperties>
</file>