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513" r:id="rId3"/>
    <p:sldId id="515" r:id="rId4"/>
    <p:sldId id="516" r:id="rId5"/>
    <p:sldId id="542" r:id="rId6"/>
    <p:sldId id="543" r:id="rId7"/>
    <p:sldId id="544" r:id="rId8"/>
    <p:sldId id="545" r:id="rId9"/>
    <p:sldId id="546" r:id="rId10"/>
    <p:sldId id="549" r:id="rId11"/>
    <p:sldId id="539" r:id="rId12"/>
    <p:sldId id="555" r:id="rId13"/>
    <p:sldId id="540" r:id="rId14"/>
    <p:sldId id="541" r:id="rId15"/>
    <p:sldId id="547" r:id="rId16"/>
    <p:sldId id="538" r:id="rId17"/>
    <p:sldId id="550" r:id="rId18"/>
    <p:sldId id="551" r:id="rId19"/>
    <p:sldId id="552" r:id="rId20"/>
    <p:sldId id="553" r:id="rId21"/>
    <p:sldId id="554" r:id="rId22"/>
    <p:sldId id="530" r:id="rId23"/>
    <p:sldId id="556" r:id="rId24"/>
    <p:sldId id="558" r:id="rId25"/>
    <p:sldId id="557" r:id="rId26"/>
    <p:sldId id="559" r:id="rId27"/>
    <p:sldId id="563" r:id="rId28"/>
    <p:sldId id="560" r:id="rId29"/>
    <p:sldId id="561" r:id="rId30"/>
    <p:sldId id="562" r:id="rId31"/>
    <p:sldId id="519" r:id="rId32"/>
    <p:sldId id="537" r:id="rId33"/>
    <p:sldId id="564" r:id="rId34"/>
    <p:sldId id="565" r:id="rId35"/>
    <p:sldId id="514" r:id="rId36"/>
    <p:sldId id="567" r:id="rId37"/>
    <p:sldId id="568" r:id="rId38"/>
    <p:sldId id="569" r:id="rId39"/>
    <p:sldId id="570" r:id="rId40"/>
    <p:sldId id="571" r:id="rId41"/>
    <p:sldId id="572" r:id="rId42"/>
    <p:sldId id="566" r:id="rId43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FE389"/>
    <a:srgbClr val="FFC000"/>
    <a:srgbClr val="0000FF"/>
    <a:srgbClr val="1801BF"/>
    <a:srgbClr val="FE18F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9CF176CD-15D1-4787-BBAA-B7F61FF9E394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204755F2-1724-4A9A-9963-AF329A739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792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A8F5-E68A-4115-9C25-E96C286CB035}" type="datetime1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32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654-1D4B-4B33-B8CE-F5581D9C13AC}" type="datetime1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42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557C-D1F8-4213-9381-806C9A51FC91}" type="datetime1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65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202B-C763-46C3-A636-9DFD853B4605}" type="datetime1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90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E87C-49EE-449B-BBE1-C8D9F03709E3}" type="datetime1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1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F79F-283F-4921-8EFE-03DC0706D514}" type="datetime1">
              <a:rPr lang="en-GB" smtClean="0"/>
              <a:t>04/06/2025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93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B75B-49C2-4C52-A9AA-29208F1CA2A2}" type="datetime1">
              <a:rPr lang="en-GB" smtClean="0"/>
              <a:t>04/06/2025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91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8CB34-9D44-4B11-81FA-362E39680C1C}" type="datetime1">
              <a:rPr lang="en-GB" smtClean="0"/>
              <a:t>04/06/2025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3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A9AC-502E-4271-B4D2-4510E701B0BB}" type="datetime1">
              <a:rPr lang="en-GB" smtClean="0"/>
              <a:t>04/06/2025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20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C0ED-09ED-410F-BE71-C5A0E5CAF45C}" type="datetime1">
              <a:rPr lang="en-GB" smtClean="0"/>
              <a:t>04/06/2025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03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F426-D937-485B-A737-9052C677CC14}" type="datetime1">
              <a:rPr lang="en-GB" smtClean="0"/>
              <a:t>04/06/2025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85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9E2CA-F4BC-40A0-B78C-A9A7478F92E3}" type="datetime1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5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Statistics</a:t>
            </a:r>
            <a:br>
              <a:rPr lang="en-US" dirty="0"/>
            </a:br>
            <a:r>
              <a:rPr lang="en-US" dirty="0"/>
              <a:t>367-1-4361</a:t>
            </a:r>
            <a:br>
              <a:rPr lang="en-US" dirty="0"/>
            </a:br>
            <a:r>
              <a:rPr lang="en-US" dirty="0"/>
              <a:t>Categorical Data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Opher Donchin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209587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62"/>
    </mc:Choice>
    <mc:Fallback xmlns="">
      <p:transition spd="slow" advTm="88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AA058-35B3-CBA2-A2B9-BAE4DC29A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2C30-D631-FCEB-93D9-0B21C6B4F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598"/>
          </a:xfrm>
        </p:spPr>
        <p:txBody>
          <a:bodyPr>
            <a:normAutofit fontScale="90000"/>
          </a:bodyPr>
          <a:lstStyle/>
          <a:p>
            <a:r>
              <a:rPr lang="en-US" dirty="0"/>
              <a:t>A Bambi model that does not consider species</a:t>
            </a:r>
            <a:endParaRPr lang="en-I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559A7A-AAC9-867D-8C43-591917209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10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0CB349-B3DF-360D-6EE0-23CF014D6E6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14452" y="2660732"/>
            <a:ext cx="6239095" cy="39689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2E862E-845B-8032-38A4-C70419E07CF6}"/>
              </a:ext>
            </a:extLst>
          </p:cNvPr>
          <p:cNvSpPr txBox="1"/>
          <p:nvPr/>
        </p:nvSpPr>
        <p:spPr>
          <a:xfrm>
            <a:off x="838200" y="1376056"/>
            <a:ext cx="8787596" cy="27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model_pooled_bmb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bmb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body_mass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~ 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bill_length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penguins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FC5C9E-93C8-8B4B-663D-931FC1FD2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57" y="2600368"/>
            <a:ext cx="3591103" cy="42576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FB1E2F-D53A-CC37-3D02-5502AF3FB838}"/>
              </a:ext>
            </a:extLst>
          </p:cNvPr>
          <p:cNvSpPr txBox="1"/>
          <p:nvPr/>
        </p:nvSpPr>
        <p:spPr>
          <a:xfrm>
            <a:off x="3706760" y="2246062"/>
            <a:ext cx="8485240" cy="27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bmb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interpret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plot_predictions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model_pooled_bmb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idata_pooled_bmb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bill_length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3FB3D-374C-8C82-66DC-C85CD830DB26}"/>
              </a:ext>
            </a:extLst>
          </p:cNvPr>
          <p:cNvSpPr txBox="1"/>
          <p:nvPr/>
        </p:nvSpPr>
        <p:spPr>
          <a:xfrm>
            <a:off x="115657" y="2314008"/>
            <a:ext cx="3335466" cy="27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model_pooled_bmb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1902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1F314-8EC1-AE7C-06AD-AADEDF4D4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32561-63D1-67F3-F20D-5B7E6E586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598"/>
          </a:xfrm>
        </p:spPr>
        <p:txBody>
          <a:bodyPr>
            <a:normAutofit fontScale="90000"/>
          </a:bodyPr>
          <a:lstStyle/>
          <a:p>
            <a:r>
              <a:rPr lang="en-US" dirty="0"/>
              <a:t>A model that does not consider species</a:t>
            </a:r>
            <a:endParaRPr lang="en-I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2F1727-5B01-2351-FFCD-5B5D89B33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11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AFC7D7-5145-AB2A-C68F-57681AF250A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4499" y="2733529"/>
            <a:ext cx="5684272" cy="36228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804590-79BE-8E1D-01A8-1A56B0623BB8}"/>
              </a:ext>
            </a:extLst>
          </p:cNvPr>
          <p:cNvSpPr txBox="1"/>
          <p:nvPr/>
        </p:nvSpPr>
        <p:spPr>
          <a:xfrm>
            <a:off x="838200" y="1376056"/>
            <a:ext cx="8787596" cy="27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model_pooled_bmb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bmb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body_mass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~ 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bill_length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penguins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A25C38-E3DD-DC86-8371-397F30373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58" y="2035436"/>
            <a:ext cx="5311600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90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00296-4E74-24E6-826B-4E314920D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8B73B65-D241-5F5D-CB64-AABF163E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5E67F3D-B089-4540-CE9F-08D2E92C62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US" sz="7200" dirty="0"/>
              <a:t>9B </a:t>
            </a:r>
            <a:r>
              <a:rPr lang="en-US" sz="7200" dirty="0" err="1"/>
              <a:t>Unpooled</a:t>
            </a:r>
            <a:r>
              <a:rPr lang="en-US" sz="7200" dirty="0"/>
              <a:t> category model</a:t>
            </a:r>
            <a:endParaRPr lang="en-IL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EDFB7-8843-3DCB-5601-AA6DDFB2E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12</a:t>
            </a:fld>
            <a:r>
              <a:rPr lang="en-US" altLang="en-US" dirty="0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795479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A01F3-DBB2-2288-7477-2EA50C06F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59344-709D-5C3A-F27B-8BD53BE7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598"/>
          </a:xfrm>
        </p:spPr>
        <p:txBody>
          <a:bodyPr>
            <a:normAutofit fontScale="90000"/>
          </a:bodyPr>
          <a:lstStyle/>
          <a:p>
            <a:r>
              <a:rPr lang="en-US" dirty="0"/>
              <a:t>A model that </a:t>
            </a:r>
            <a:r>
              <a:rPr lang="en-US" b="1" dirty="0"/>
              <a:t>does</a:t>
            </a:r>
            <a:r>
              <a:rPr lang="en-US" dirty="0"/>
              <a:t> consider species</a:t>
            </a:r>
            <a:endParaRPr lang="en-I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6D67FF-62DD-56F4-1F3F-471849C3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13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E56D8-75D7-0716-0471-E4D22D62A5C2}"/>
              </a:ext>
            </a:extLst>
          </p:cNvPr>
          <p:cNvSpPr txBox="1"/>
          <p:nvPr/>
        </p:nvSpPr>
        <p:spPr>
          <a:xfrm>
            <a:off x="149928" y="1390053"/>
            <a:ext cx="87875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model_unpooled_pm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β0"</a:t>
            </a:r>
            <a:r>
              <a:rPr lang="el-G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β1"</a:t>
            </a:r>
            <a:r>
              <a:rPr lang="el-G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β_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species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β_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species"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"species"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σ"</a:t>
            </a:r>
            <a:r>
              <a:rPr lang="el-G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Deterministic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μ"</a:t>
            </a:r>
            <a:r>
              <a:rPr lang="el-G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buNone/>
            </a:pPr>
            <a:r>
              <a:rPr lang="el-G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l-GR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l-G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penguins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.bill_length.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β_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species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species_codes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"data"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y_obs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y_obs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penguins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.body_mass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B36376-AA37-AAEE-9109-144E59955D84}"/>
              </a:ext>
            </a:extLst>
          </p:cNvPr>
          <p:cNvSpPr/>
          <p:nvPr/>
        </p:nvSpPr>
        <p:spPr>
          <a:xfrm>
            <a:off x="512508" y="2015613"/>
            <a:ext cx="5780138" cy="167148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EEE80D-FBB9-A31F-3676-C08AE437B775}"/>
              </a:ext>
            </a:extLst>
          </p:cNvPr>
          <p:cNvSpPr/>
          <p:nvPr/>
        </p:nvSpPr>
        <p:spPr>
          <a:xfrm>
            <a:off x="512508" y="2544215"/>
            <a:ext cx="5937453" cy="884785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0CDC64-A015-ED17-3741-D999167FB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363" y="1380059"/>
            <a:ext cx="4305673" cy="49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74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8C747-5909-E611-98F0-DD2709ED8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267A-F84D-CFD1-6B4B-67AC823D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model that </a:t>
            </a:r>
            <a:r>
              <a:rPr lang="en-US" b="1" dirty="0"/>
              <a:t>does</a:t>
            </a:r>
            <a:r>
              <a:rPr lang="en-US" dirty="0"/>
              <a:t> consider species</a:t>
            </a:r>
            <a:endParaRPr lang="en-I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152992-059C-8A39-E70F-E914E8F2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14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1F8E2B-F305-D48E-34DD-F96BF044DF6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8176" y="1806169"/>
            <a:ext cx="5924288" cy="37687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2EAE91-DF05-D659-E7AB-D61D297E9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13" y="1806169"/>
            <a:ext cx="5402636" cy="430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54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E904C-8B6E-B238-280B-FDD877907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31C7-7642-DCFA-9F82-B119CE1D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make the new plot</a:t>
            </a:r>
            <a:endParaRPr lang="en-I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B20764-E8B7-4B53-FE8D-85BCF75B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15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DC7881-17E6-3D53-A804-8C5B8B8C67D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8176" y="1806169"/>
            <a:ext cx="5924288" cy="37687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F6A2C3-7491-5CCA-52C3-8D6D157AADAC}"/>
              </a:ext>
            </a:extLst>
          </p:cNvPr>
          <p:cNvSpPr txBox="1"/>
          <p:nvPr/>
        </p:nvSpPr>
        <p:spPr>
          <a:xfrm>
            <a:off x="363794" y="194557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species_categories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cat_index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species_categories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samples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β0"</a:t>
            </a:r>
            <a:r>
              <a:rPr lang="el-G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l-G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lang="el-GR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l-G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β1"</a:t>
            </a:r>
            <a:r>
              <a:rPr lang="el-G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l-GR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x_grid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β_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species"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][:, :,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cat_index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F63B49-ADB5-0CAD-0566-22079C999751}"/>
              </a:ext>
            </a:extLst>
          </p:cNvPr>
          <p:cNvSpPr/>
          <p:nvPr/>
        </p:nvSpPr>
        <p:spPr>
          <a:xfrm>
            <a:off x="641556" y="2481161"/>
            <a:ext cx="4048432" cy="109138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0E5461-D9FF-003D-1950-96E8E0F22BF5}"/>
              </a:ext>
            </a:extLst>
          </p:cNvPr>
          <p:cNvSpPr/>
          <p:nvPr/>
        </p:nvSpPr>
        <p:spPr>
          <a:xfrm>
            <a:off x="363794" y="1999151"/>
            <a:ext cx="2703871" cy="227123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05040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0FCAB-24EF-D81E-78D2-938250695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60999-CE76-AE3E-E9B6-873DA90A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Bambi model with species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D65D1-2F97-CDCF-62CB-37E7A9F71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955"/>
          </a:xfrm>
        </p:spPr>
        <p:txBody>
          <a:bodyPr>
            <a:normAutofit/>
          </a:bodyPr>
          <a:lstStyle/>
          <a:p>
            <a:r>
              <a:rPr lang="en-US" dirty="0"/>
              <a:t>Similar structure</a:t>
            </a:r>
            <a:endParaRPr lang="en-I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3FDEE2-F201-8CD2-2F9A-8BE3FAD0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16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40DAA0-1012-2154-2B9A-8A79E90150B8}"/>
              </a:ext>
            </a:extLst>
          </p:cNvPr>
          <p:cNvSpPr txBox="1"/>
          <p:nvPr/>
        </p:nvSpPr>
        <p:spPr>
          <a:xfrm>
            <a:off x="838200" y="1547508"/>
            <a:ext cx="9456272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model_p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bmb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body_mass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~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bill_length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+ species"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penguins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D70B9A-9837-629B-AE0C-51C019BAC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21" y="2576052"/>
            <a:ext cx="3586776" cy="4145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63AED1-855A-395F-BB18-A93A735E9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897" y="2576053"/>
            <a:ext cx="4215923" cy="41126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AD22A6-27BA-3242-4CB2-FDE0FDA4604E}"/>
              </a:ext>
            </a:extLst>
          </p:cNvPr>
          <p:cNvSpPr txBox="1"/>
          <p:nvPr/>
        </p:nvSpPr>
        <p:spPr>
          <a:xfrm>
            <a:off x="838200" y="2358023"/>
            <a:ext cx="139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PyMC</a:t>
            </a:r>
            <a:r>
              <a:rPr lang="en-US" dirty="0"/>
              <a:t> Model</a:t>
            </a:r>
            <a:endParaRPr lang="en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5ECF4-F32D-8FD2-70F3-33D9A0DED3CC}"/>
              </a:ext>
            </a:extLst>
          </p:cNvPr>
          <p:cNvSpPr txBox="1"/>
          <p:nvPr/>
        </p:nvSpPr>
        <p:spPr>
          <a:xfrm>
            <a:off x="6335898" y="2358023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Bambi Model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6349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A9D03-9AB3-B0D7-F2E6-46D7144F9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67E0-0526-E67B-AD59-C008BCC5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Bambi model with species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4F915-6030-EBF3-CC14-28E70F4BF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955"/>
          </a:xfrm>
        </p:spPr>
        <p:txBody>
          <a:bodyPr>
            <a:normAutofit/>
          </a:bodyPr>
          <a:lstStyle/>
          <a:p>
            <a:r>
              <a:rPr lang="en-US" dirty="0"/>
              <a:t>Much easier sampling</a:t>
            </a:r>
            <a:endParaRPr lang="en-I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6EACAD-877C-F7DD-092D-5D45CE3C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17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CF2B76-83D5-D4F0-37E6-DFBBEC55519E}"/>
              </a:ext>
            </a:extLst>
          </p:cNvPr>
          <p:cNvSpPr txBox="1"/>
          <p:nvPr/>
        </p:nvSpPr>
        <p:spPr>
          <a:xfrm>
            <a:off x="838200" y="1547508"/>
            <a:ext cx="9456272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model_p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bmb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body_mass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~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bill_length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+ species"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penguins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F4D45-6C66-95E7-A199-A25292417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32" y="3016251"/>
            <a:ext cx="9236240" cy="10440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32E7B-A9D6-87F5-5F79-83A218AD4BCE}"/>
              </a:ext>
            </a:extLst>
          </p:cNvPr>
          <p:cNvSpPr txBox="1"/>
          <p:nvPr/>
        </p:nvSpPr>
        <p:spPr>
          <a:xfrm>
            <a:off x="530942" y="2654056"/>
            <a:ext cx="139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PyMC</a:t>
            </a:r>
            <a:r>
              <a:rPr lang="en-US" dirty="0"/>
              <a:t> Model</a:t>
            </a: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EA474F-BF9B-A1E6-8975-0F8476333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32" y="5010102"/>
            <a:ext cx="9358171" cy="11049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197236-43B7-0FDA-B18A-9B3A2A40227F}"/>
              </a:ext>
            </a:extLst>
          </p:cNvPr>
          <p:cNvSpPr txBox="1"/>
          <p:nvPr/>
        </p:nvSpPr>
        <p:spPr>
          <a:xfrm>
            <a:off x="530941" y="4765952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Bambi Model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1940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F623-9906-A1D4-CCF3-A8B40E83D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088"/>
          </a:xfrm>
        </p:spPr>
        <p:txBody>
          <a:bodyPr/>
          <a:lstStyle/>
          <a:p>
            <a:r>
              <a:rPr lang="en-US" dirty="0"/>
              <a:t>Variables are highly correlated in </a:t>
            </a:r>
            <a:r>
              <a:rPr lang="en-US" dirty="0" err="1"/>
              <a:t>PyMC</a:t>
            </a:r>
            <a:r>
              <a:rPr lang="en-US" dirty="0"/>
              <a:t> model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D5C09-5E81-B88F-1BD8-723AC87EA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18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FC24F8-5A92-50BC-DB15-5C5EFFADA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82" y="1314527"/>
            <a:ext cx="6443443" cy="53239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ADD96-1DEF-E4E8-5743-8B8DA5B5E3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58308" y="1314527"/>
                <a:ext cx="5397909" cy="106487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species</m:t>
                        </m:r>
                      </m:sub>
                    </m:sSub>
                  </m:oMath>
                </a14:m>
                <a:r>
                  <a:rPr lang="en-US" sz="2400" b="0" dirty="0"/>
                  <a:t> are positively correlated</a:t>
                </a:r>
              </a:p>
              <a:p>
                <a:r>
                  <a:rPr lang="en-US" sz="2400" dirty="0"/>
                  <a:t>Each is negatively correlated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endParaRPr lang="en-IL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ADD96-1DEF-E4E8-5743-8B8DA5B5E3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58308" y="1314527"/>
                <a:ext cx="5397909" cy="1064879"/>
              </a:xfrm>
              <a:blipFill>
                <a:blip r:embed="rId3"/>
                <a:stretch>
                  <a:fillRect l="-1467" t="-7471" b="-229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A3E610B-75E3-C950-4E3A-7059A234B784}"/>
              </a:ext>
            </a:extLst>
          </p:cNvPr>
          <p:cNvSpPr txBox="1"/>
          <p:nvPr/>
        </p:nvSpPr>
        <p:spPr>
          <a:xfrm>
            <a:off x="1378974" y="1030843"/>
            <a:ext cx="139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PyMC</a:t>
            </a:r>
            <a:r>
              <a:rPr lang="en-US" dirty="0"/>
              <a:t> Model</a:t>
            </a:r>
            <a:endParaRPr lang="en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C035C6-F642-634C-24EA-7B90C3B16621}"/>
              </a:ext>
            </a:extLst>
          </p:cNvPr>
          <p:cNvSpPr txBox="1"/>
          <p:nvPr/>
        </p:nvSpPr>
        <p:spPr>
          <a:xfrm>
            <a:off x="7470913" y="3291276"/>
            <a:ext cx="3541215" cy="811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plot_pair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idata_unpooled_pm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var_names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'β0'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'β_species'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85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46E9E-9B05-FC34-7DA7-43368713A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E7C03-2F46-3F9A-57E6-F367D115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84"/>
            <a:ext cx="10515600" cy="486331"/>
          </a:xfrm>
        </p:spPr>
        <p:txBody>
          <a:bodyPr>
            <a:normAutofit fontScale="90000"/>
          </a:bodyPr>
          <a:lstStyle/>
          <a:p>
            <a:r>
              <a:rPr lang="en-US" dirty="0"/>
              <a:t>But not in the Bambi model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380E8-4F42-8B7D-8C56-29235B8D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19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AF167A-7D36-C809-A7DD-8F82A18EC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83" y="1314527"/>
            <a:ext cx="6102046" cy="5041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515421-1958-FEB7-C664-4094D3D9D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978" y="2813699"/>
            <a:ext cx="4451684" cy="36450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7BFE91-B5CF-3DEF-B00B-366E6EDAF219}"/>
              </a:ext>
            </a:extLst>
          </p:cNvPr>
          <p:cNvSpPr txBox="1"/>
          <p:nvPr/>
        </p:nvSpPr>
        <p:spPr>
          <a:xfrm>
            <a:off x="1378974" y="1030843"/>
            <a:ext cx="139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PyMC</a:t>
            </a:r>
            <a:r>
              <a:rPr lang="en-US" dirty="0"/>
              <a:t> Model</a:t>
            </a:r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E59AD-FB50-B73D-F6D7-D743611533A3}"/>
              </a:ext>
            </a:extLst>
          </p:cNvPr>
          <p:cNvSpPr txBox="1"/>
          <p:nvPr/>
        </p:nvSpPr>
        <p:spPr>
          <a:xfrm>
            <a:off x="7466300" y="236626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Bambi Model</a:t>
            </a:r>
            <a:endParaRPr lang="en-I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5938D84-1820-9E5F-F221-165DA9279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05" y="953484"/>
            <a:ext cx="6738411" cy="11994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Bambi model </a:t>
            </a:r>
          </a:p>
          <a:p>
            <a:pPr lvl="1"/>
            <a:r>
              <a:rPr lang="en-US" dirty="0"/>
              <a:t>Has 2 species parameters instead of 3</a:t>
            </a:r>
          </a:p>
          <a:p>
            <a:pPr lvl="1"/>
            <a:r>
              <a:rPr lang="en-US" dirty="0"/>
              <a:t>Normalizes variables before modeling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2A5BAA-22DD-60A1-E4C3-6EA7E4527751}"/>
              </a:ext>
            </a:extLst>
          </p:cNvPr>
          <p:cNvSpPr txBox="1"/>
          <p:nvPr/>
        </p:nvSpPr>
        <p:spPr>
          <a:xfrm>
            <a:off x="7993145" y="292692"/>
            <a:ext cx="3978109" cy="811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plot_pair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idata_unpooled_bmb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var_names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'Intercept'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'species’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AD03F-1386-FFFF-9FB8-3727CF8D4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E10E59-0B27-D1E1-E8D2-67F19613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28FB38-F6C8-A105-F16D-64FC1B7EF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9A Multiple categories</a:t>
            </a:r>
            <a:endParaRPr lang="en-IL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C25A1-06F1-03C0-D58C-B662FCCB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</a:t>
            </a:fld>
            <a:r>
              <a:rPr lang="en-US" altLang="en-US" dirty="0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24436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2DB4-503F-A759-22E7-89ECF3B00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PyMC</a:t>
            </a:r>
            <a:r>
              <a:rPr lang="en-US" dirty="0"/>
              <a:t> model is over-specified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0E09B-C31C-92A2-EFCA-6ECDDD646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66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Increase the intercept and decrease all the species</a:t>
            </a:r>
          </a:p>
          <a:p>
            <a:pPr lvl="1"/>
            <a:r>
              <a:rPr lang="en-US" dirty="0"/>
              <a:t>And the model is unchanged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41A5A-1E37-CF60-6798-6FECD5D2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20</a:t>
            </a:fld>
            <a:endParaRPr lang="en-GB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FE84031-0D33-CAE3-ED68-98FA63ACD8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759717"/>
              </p:ext>
            </p:extLst>
          </p:nvPr>
        </p:nvGraphicFramePr>
        <p:xfrm>
          <a:off x="838200" y="3567574"/>
          <a:ext cx="3944180" cy="509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600" imgH="241200" progId="Equation.DSMT4">
                  <p:embed/>
                </p:oleObj>
              </mc:Choice>
              <mc:Fallback>
                <p:oleObj name="Equation" r:id="rId2" imgW="1866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3567574"/>
                        <a:ext cx="3944180" cy="5097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0674C8C-717F-D3AC-A60A-CDCF51C90E09}"/>
              </a:ext>
            </a:extLst>
          </p:cNvPr>
          <p:cNvSpPr txBox="1"/>
          <p:nvPr/>
        </p:nvSpPr>
        <p:spPr>
          <a:xfrm>
            <a:off x="838200" y="3105760"/>
            <a:ext cx="139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PyMC</a:t>
            </a:r>
            <a:r>
              <a:rPr lang="en-US" dirty="0"/>
              <a:t> Model</a:t>
            </a:r>
            <a:endParaRPr lang="en-IL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5BF9F66-C78F-268E-2D38-F0194656A5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827805"/>
              </p:ext>
            </p:extLst>
          </p:nvPr>
        </p:nvGraphicFramePr>
        <p:xfrm>
          <a:off x="838200" y="4169847"/>
          <a:ext cx="4785852" cy="521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65360" imgH="279360" progId="Equation.DSMT4">
                  <p:embed/>
                </p:oleObj>
              </mc:Choice>
              <mc:Fallback>
                <p:oleObj name="Equation" r:id="rId4" imgW="25653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4169847"/>
                        <a:ext cx="4785852" cy="5212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88F7EC4-B031-CFC7-E099-8826CF56EEA9}"/>
              </a:ext>
            </a:extLst>
          </p:cNvPr>
          <p:cNvSpPr txBox="1"/>
          <p:nvPr/>
        </p:nvSpPr>
        <p:spPr>
          <a:xfrm>
            <a:off x="1474838" y="4975001"/>
            <a:ext cx="208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Nothing is changed!</a:t>
            </a:r>
            <a:endParaRPr lang="en-IL" b="1" dirty="0"/>
          </a:p>
        </p:txBody>
      </p:sp>
    </p:spTree>
    <p:extLst>
      <p:ext uri="{BB962C8B-B14F-4D97-AF65-F5344CB8AC3E}">
        <p14:creationId xmlns:p14="http://schemas.microsoft.com/office/powerpoint/2010/main" val="289535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17D96-223D-6C8F-C701-B9FD72CDF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3FDBA-3E91-A13E-40E3-6EE88ADB1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2012"/>
          </a:xfrm>
        </p:spPr>
        <p:txBody>
          <a:bodyPr/>
          <a:lstStyle/>
          <a:p>
            <a:r>
              <a:rPr lang="en-US" dirty="0"/>
              <a:t>Bambi model parameters are differences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5931C-0D42-22AB-3DD6-BFA95D791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66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One group is the reference group</a:t>
            </a:r>
          </a:p>
          <a:p>
            <a:pPr lvl="1"/>
            <a:r>
              <a:rPr lang="en-US" dirty="0"/>
              <a:t>Parameters for other groups are the difference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FFAC1-C132-618D-BBC2-B4642C11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21</a:t>
            </a:fld>
            <a:endParaRPr lang="en-GB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D3A0EB4-D6D4-02CF-74E5-C5968D30AD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962800"/>
              </p:ext>
            </p:extLst>
          </p:nvPr>
        </p:nvGraphicFramePr>
        <p:xfrm>
          <a:off x="838200" y="3567676"/>
          <a:ext cx="4132262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55520" imgH="241200" progId="Equation.DSMT4">
                  <p:embed/>
                </p:oleObj>
              </mc:Choice>
              <mc:Fallback>
                <p:oleObj name="Equation" r:id="rId2" imgW="1955520" imgH="2412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FE84031-0D33-CAE3-ED68-98FA63ACD8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3567676"/>
                        <a:ext cx="4132262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2A18DE2-F37A-A733-55D7-D91C787D42ED}"/>
              </a:ext>
            </a:extLst>
          </p:cNvPr>
          <p:cNvSpPr txBox="1"/>
          <p:nvPr/>
        </p:nvSpPr>
        <p:spPr>
          <a:xfrm>
            <a:off x="838200" y="3105760"/>
            <a:ext cx="139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PyMC</a:t>
            </a:r>
            <a:r>
              <a:rPr lang="en-US" dirty="0"/>
              <a:t> Model</a:t>
            </a:r>
            <a:endParaRPr lang="en-IL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0FC84A8-B18C-38CB-9C3A-80A0C87E07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466891"/>
              </p:ext>
            </p:extLst>
          </p:nvPr>
        </p:nvGraphicFramePr>
        <p:xfrm>
          <a:off x="838200" y="4169847"/>
          <a:ext cx="4953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54280" imgH="279360" progId="Equation.DSMT4">
                  <p:embed/>
                </p:oleObj>
              </mc:Choice>
              <mc:Fallback>
                <p:oleObj name="Equation" r:id="rId4" imgW="2654280" imgH="2793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5BF9F66-C78F-268E-2D38-F0194656A5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4169847"/>
                        <a:ext cx="49530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81B5A8B-F483-104F-1256-F533356144EE}"/>
              </a:ext>
            </a:extLst>
          </p:cNvPr>
          <p:cNvSpPr txBox="1"/>
          <p:nvPr/>
        </p:nvSpPr>
        <p:spPr>
          <a:xfrm>
            <a:off x="1474838" y="4975001"/>
            <a:ext cx="208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Nothing is changed!</a:t>
            </a:r>
            <a:endParaRPr lang="en-IL" b="1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388DA47-A989-8FDD-A2B9-BADF9F0446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338169"/>
              </p:ext>
            </p:extLst>
          </p:nvPr>
        </p:nvGraphicFramePr>
        <p:xfrm>
          <a:off x="6634214" y="3561571"/>
          <a:ext cx="51657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30240" imgH="241200" progId="Equation.DSMT4">
                  <p:embed/>
                </p:oleObj>
              </mc:Choice>
              <mc:Fallback>
                <p:oleObj name="Equation" r:id="rId6" imgW="2730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34214" y="3561571"/>
                        <a:ext cx="516572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3120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783C6-9F0A-58C7-E43B-8B7CEAB03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87FE0-72CE-78C8-4571-EE866E0D7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658"/>
            <a:ext cx="10515600" cy="529610"/>
          </a:xfrm>
        </p:spPr>
        <p:txBody>
          <a:bodyPr>
            <a:normAutofit fontScale="90000"/>
          </a:bodyPr>
          <a:lstStyle/>
          <a:p>
            <a:r>
              <a:rPr lang="en-US" dirty="0"/>
              <a:t>Plot predictions interprets the parameters</a:t>
            </a:r>
            <a:endParaRPr lang="en-I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295FAD-3116-32CE-3836-BBD7061E6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22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8D4EBA-CE8F-FDF9-7C33-026592D36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0" y="2477348"/>
            <a:ext cx="5407834" cy="2447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D70D0D-5E54-7F4A-A100-8D2164A89DD1}"/>
              </a:ext>
            </a:extLst>
          </p:cNvPr>
          <p:cNvSpPr txBox="1"/>
          <p:nvPr/>
        </p:nvSpPr>
        <p:spPr>
          <a:xfrm>
            <a:off x="514544" y="2059118"/>
            <a:ext cx="5709275" cy="27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plot_forest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idata_unpooled_bmb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combined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3CE63D-2159-FD97-6955-10FF4C173009}"/>
              </a:ext>
            </a:extLst>
          </p:cNvPr>
          <p:cNvSpPr txBox="1"/>
          <p:nvPr/>
        </p:nvSpPr>
        <p:spPr>
          <a:xfrm>
            <a:off x="4188542" y="1111936"/>
            <a:ext cx="7796981" cy="27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bmb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interpret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plot_predictions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model_p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idata_p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bill_length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"species"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356459-E10A-3C63-83BD-A2093521E542}"/>
              </a:ext>
            </a:extLst>
          </p:cNvPr>
          <p:cNvSpPr txBox="1"/>
          <p:nvPr/>
        </p:nvSpPr>
        <p:spPr>
          <a:xfrm>
            <a:off x="602227" y="5746824"/>
            <a:ext cx="5958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fixed </a:t>
            </a:r>
            <a:r>
              <a:rPr lang="en-US" dirty="0" err="1"/>
              <a:t>PyMC</a:t>
            </a:r>
            <a:r>
              <a:rPr lang="en-US" dirty="0"/>
              <a:t> model based on reference coding is in the notebook</a:t>
            </a:r>
            <a:endParaRPr lang="en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7E666C-FDD3-C7A3-65AA-83EE3647A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272" y="1443037"/>
            <a:ext cx="6015984" cy="382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54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3B7A6-0712-C557-B0F7-4887BBEDA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5AD953-A9CB-4EF4-1167-3762172F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255D37-4290-4D6F-6BB2-8076F7F05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sz="7200" dirty="0"/>
              <a:t>9C Hierarchical categorical model</a:t>
            </a:r>
            <a:endParaRPr lang="en-IL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1D0C0-7726-9421-B0A5-42A88554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23</a:t>
            </a:fld>
            <a:r>
              <a:rPr lang="en-US" altLang="en-US" dirty="0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2455205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C41CCA9-9CB4-C27B-B575-D6089FB80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865" y="1809100"/>
            <a:ext cx="3333135" cy="50489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A8276BD-E7DE-457F-62D3-244230DC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hierarchical layer to the species</a:t>
            </a:r>
            <a:endParaRPr lang="en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97C2AA-0B17-2030-5EF0-5548003E4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514452"/>
          </a:xfrm>
        </p:spPr>
        <p:txBody>
          <a:bodyPr/>
          <a:lstStyle/>
          <a:p>
            <a:r>
              <a:rPr lang="en-US" dirty="0"/>
              <a:t>What we know about one species tells us about another</a:t>
            </a:r>
            <a:endParaRPr lang="en-I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B76C48-28B8-593D-F36E-1E13486D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24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369B75-9630-360C-05E6-DBCDDB42F81B}"/>
              </a:ext>
            </a:extLst>
          </p:cNvPr>
          <p:cNvSpPr txBox="1"/>
          <p:nvPr/>
        </p:nvSpPr>
        <p:spPr>
          <a:xfrm>
            <a:off x="117988" y="2544060"/>
            <a:ext cx="9615948" cy="2607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model_hierarchical_pm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μ_β_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species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μ_β_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species'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σ_β_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species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σ_β_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species'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β1"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β_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species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β_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species"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μ_β_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species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σ_β_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species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"species"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σ"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Deterministic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μ"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ts val="1425"/>
              </a:lnSpc>
              <a:buNone/>
            </a:pP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penguins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.bill_length.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β_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species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species_codes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"data"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y_obs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y_obs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penguins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.body_mass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63DA4A-C2EB-DC9F-4922-D72977434DBE}"/>
              </a:ext>
            </a:extLst>
          </p:cNvPr>
          <p:cNvSpPr/>
          <p:nvPr/>
        </p:nvSpPr>
        <p:spPr>
          <a:xfrm>
            <a:off x="533400" y="2756242"/>
            <a:ext cx="5483941" cy="434735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7A8B65-4DFC-EFC9-1DF8-9FA5708AA8EB}"/>
              </a:ext>
            </a:extLst>
          </p:cNvPr>
          <p:cNvSpPr/>
          <p:nvPr/>
        </p:nvSpPr>
        <p:spPr>
          <a:xfrm>
            <a:off x="591165" y="3416489"/>
            <a:ext cx="8434848" cy="250535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57018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1D8FAA-99AA-EA56-66EF-26101B6C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big difference between the models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77610-18D8-2D4A-9C30-CC193991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25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A16FFD-8076-E3B3-8A88-50E3F63312B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7602" y="2475707"/>
            <a:ext cx="5582773" cy="35514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FD46B4-F5D2-F6E4-305D-6AC47928A54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113" y="2475706"/>
            <a:ext cx="5576779" cy="35514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E0F519-8EE7-3355-405E-F8085FDBC332}"/>
              </a:ext>
            </a:extLst>
          </p:cNvPr>
          <p:cNvSpPr txBox="1"/>
          <p:nvPr/>
        </p:nvSpPr>
        <p:spPr>
          <a:xfrm>
            <a:off x="730045" y="2014069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Unpooled</a:t>
            </a:r>
            <a:r>
              <a:rPr lang="en-US" dirty="0"/>
              <a:t> model</a:t>
            </a:r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C363C6-B70B-DA33-E686-C6BA274B30FE}"/>
              </a:ext>
            </a:extLst>
          </p:cNvPr>
          <p:cNvSpPr txBox="1"/>
          <p:nvPr/>
        </p:nvSpPr>
        <p:spPr>
          <a:xfrm>
            <a:off x="6762135" y="2014069"/>
            <a:ext cx="194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Hierarchical model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1121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E7282-3C3B-0778-CD58-2E055D54B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578"/>
          </a:xfrm>
        </p:spPr>
        <p:txBody>
          <a:bodyPr/>
          <a:lstStyle/>
          <a:p>
            <a:r>
              <a:rPr lang="en-US" dirty="0"/>
              <a:t>When to add hierarchy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4501F-7141-9C3B-34E1-77144EB97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2"/>
            <a:ext cx="10515600" cy="4105250"/>
          </a:xfrm>
        </p:spPr>
        <p:txBody>
          <a:bodyPr/>
          <a:lstStyle/>
          <a:p>
            <a:r>
              <a:rPr lang="en-US" dirty="0"/>
              <a:t>Fixed effect</a:t>
            </a:r>
          </a:p>
          <a:p>
            <a:pPr lvl="1"/>
            <a:r>
              <a:rPr lang="en-US" dirty="0"/>
              <a:t>We care about the specific species</a:t>
            </a:r>
          </a:p>
          <a:p>
            <a:pPr lvl="1"/>
            <a:r>
              <a:rPr lang="en-US" dirty="0"/>
              <a:t>We want to see the actual difference between groups</a:t>
            </a:r>
          </a:p>
          <a:p>
            <a:pPr lvl="1"/>
            <a:r>
              <a:rPr lang="en-US" dirty="0"/>
              <a:t>No hierarchy</a:t>
            </a:r>
          </a:p>
          <a:p>
            <a:r>
              <a:rPr lang="en-US" dirty="0"/>
              <a:t>Random effect</a:t>
            </a:r>
          </a:p>
          <a:p>
            <a:pPr lvl="1"/>
            <a:r>
              <a:rPr lang="en-US" dirty="0"/>
              <a:t>The species aren’t the focus of interest</a:t>
            </a:r>
          </a:p>
          <a:p>
            <a:pPr lvl="1"/>
            <a:r>
              <a:rPr lang="en-US" dirty="0"/>
              <a:t>They are a sort of noise</a:t>
            </a:r>
          </a:p>
          <a:p>
            <a:pPr lvl="1"/>
            <a:r>
              <a:rPr lang="en-US" dirty="0"/>
              <a:t>We want to estimate the variance of the difference between groups</a:t>
            </a:r>
          </a:p>
          <a:p>
            <a:pPr lvl="1"/>
            <a:r>
              <a:rPr lang="en-US" dirty="0"/>
              <a:t>Hierarchy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0F9C3-4EED-5CF7-CDA2-5204E78DE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33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61898-F2D5-09D1-994D-87977F931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333A-91FE-2BF2-4DEA-124C11B9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intercept in Bambi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463B94-A4B3-2F91-F5BE-E2440F8B43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18736"/>
                <a:ext cx="10515600" cy="3834580"/>
              </a:xfrm>
            </p:spPr>
            <p:txBody>
              <a:bodyPr/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Wilkinson’s notation means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represents random categorical factors</a:t>
                </a:r>
              </a:p>
              <a:p>
                <a:pPr lvl="1"/>
                <a:r>
                  <a:rPr lang="en-US" dirty="0"/>
                  <a:t>Parameters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hierarchically determined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This equation shows:</a:t>
                </a:r>
              </a:p>
              <a:p>
                <a:pPr lvl="1"/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body_mass</a:t>
                </a:r>
                <a:r>
                  <a:rPr lang="en-US" dirty="0"/>
                  <a:t>  is regressed on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bill_length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r>
                  <a:rPr lang="en-US" dirty="0"/>
                  <a:t>Without the usual intercept</a:t>
                </a:r>
              </a:p>
              <a:p>
                <a:pPr lvl="1"/>
                <a:r>
                  <a:rPr lang="en-US" dirty="0"/>
                  <a:t>With a constant term grouped by species</a:t>
                </a:r>
              </a:p>
              <a:p>
                <a:pPr lvl="2"/>
                <a:r>
                  <a:rPr lang="en-US" dirty="0"/>
                  <a:t>With species as a random factor</a:t>
                </a:r>
              </a:p>
              <a:p>
                <a:pPr lvl="1"/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463B94-A4B3-2F91-F5BE-E2440F8B4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18736"/>
                <a:ext cx="10515600" cy="3834580"/>
              </a:xfrm>
              <a:blipFill>
                <a:blip r:embed="rId2"/>
                <a:stretch>
                  <a:fillRect l="-1043" t="-27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D531D-5A7B-1D4D-5F60-DAD2A890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27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CDC0E-701C-448D-E4BE-1D82AFBEA853}"/>
              </a:ext>
            </a:extLst>
          </p:cNvPr>
          <p:cNvSpPr txBox="1"/>
          <p:nvPr/>
        </p:nvSpPr>
        <p:spPr>
          <a:xfrm>
            <a:off x="1336684" y="1690688"/>
            <a:ext cx="9144503" cy="27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model_hierarchy_bmb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bmb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body_mass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~ 0 + 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bill_length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+ (1|species)"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penguins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9305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E436-CE11-DF13-F536-DCF1768F7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PyMC</a:t>
            </a:r>
            <a:r>
              <a:rPr lang="en-US" dirty="0"/>
              <a:t> and Bambi hierarchical models very similar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226AB-BBBB-ED0E-277F-4AEB4B70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28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6AB19-1B83-795C-E992-98525BD13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655" y="1963993"/>
            <a:ext cx="4442979" cy="47156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C58DF0-39EE-689B-CA7D-ECAEBBCA2713}"/>
              </a:ext>
            </a:extLst>
          </p:cNvPr>
          <p:cNvSpPr txBox="1"/>
          <p:nvPr/>
        </p:nvSpPr>
        <p:spPr>
          <a:xfrm>
            <a:off x="255136" y="1111046"/>
            <a:ext cx="9144503" cy="27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model_hierarchy_bmb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bmb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body_mass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~ 0 + 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bill_length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+ (1|species)"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penguins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AB39F8-DE9B-629A-65BF-F62CDFCA7B5A}"/>
              </a:ext>
            </a:extLst>
          </p:cNvPr>
          <p:cNvSpPr txBox="1"/>
          <p:nvPr/>
        </p:nvSpPr>
        <p:spPr>
          <a:xfrm>
            <a:off x="7666702" y="167230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Bambi</a:t>
            </a:r>
            <a:endParaRPr lang="en-I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11AB64-EBF8-A5EE-325B-9BC52A135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844" y="2041631"/>
            <a:ext cx="3089494" cy="46798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CE3041-705C-B023-D727-703E7FAF3FA2}"/>
              </a:ext>
            </a:extLst>
          </p:cNvPr>
          <p:cNvSpPr txBox="1"/>
          <p:nvPr/>
        </p:nvSpPr>
        <p:spPr>
          <a:xfrm>
            <a:off x="2264844" y="1672300"/>
            <a:ext cx="72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PyMC</a:t>
            </a:r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1A1149-634A-A65F-116B-057F42CE86F4}"/>
              </a:ext>
            </a:extLst>
          </p:cNvPr>
          <p:cNvSpPr txBox="1"/>
          <p:nvPr/>
        </p:nvSpPr>
        <p:spPr>
          <a:xfrm>
            <a:off x="10489447" y="3067664"/>
            <a:ext cx="1337187" cy="523220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Bambi model is non-centered</a:t>
            </a:r>
            <a:endParaRPr lang="en-IL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A44894-04CE-6885-00F2-C154B2F4A5DA}"/>
              </a:ext>
            </a:extLst>
          </p:cNvPr>
          <p:cNvSpPr txBox="1"/>
          <p:nvPr/>
        </p:nvSpPr>
        <p:spPr>
          <a:xfrm>
            <a:off x="6837664" y="5185700"/>
            <a:ext cx="1337187" cy="954107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Bambi model uses half t instead of half normal</a:t>
            </a:r>
            <a:endParaRPr lang="en-IL" sz="1400" dirty="0"/>
          </a:p>
        </p:txBody>
      </p:sp>
    </p:spTree>
    <p:extLst>
      <p:ext uri="{BB962C8B-B14F-4D97-AF65-F5344CB8AC3E}">
        <p14:creationId xmlns:p14="http://schemas.microsoft.com/office/powerpoint/2010/main" val="195801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10EDC-D4DE-64F2-33A8-CB40B7837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1DADE-6046-5269-F470-31E92937E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/>
          <a:lstStyle/>
          <a:p>
            <a:r>
              <a:rPr lang="en-US" dirty="0"/>
              <a:t>Note factor naming in the </a:t>
            </a:r>
            <a:r>
              <a:rPr lang="en-US" dirty="0" err="1"/>
              <a:t>idata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F6718-FB60-6E17-8165-484348E5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29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D3262A-271F-96BD-464D-BD5054D33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40" y="1632155"/>
            <a:ext cx="4794998" cy="5089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55399C-1ED1-73BE-A9AB-E234CFFA7568}"/>
              </a:ext>
            </a:extLst>
          </p:cNvPr>
          <p:cNvSpPr txBox="1"/>
          <p:nvPr/>
        </p:nvSpPr>
        <p:spPr>
          <a:xfrm>
            <a:off x="255136" y="1111046"/>
            <a:ext cx="9144503" cy="27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model_hierarchy_bmb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bmb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body_mass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~ 0 + 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bill_length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+ (1|species)"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penguins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7860D6-8E50-1E59-B63B-B2E91AC69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735" y="2130118"/>
            <a:ext cx="6453729" cy="39530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81CCAB-4B0E-548A-828F-9B486A445C65}"/>
              </a:ext>
            </a:extLst>
          </p:cNvPr>
          <p:cNvSpPr txBox="1"/>
          <p:nvPr/>
        </p:nvSpPr>
        <p:spPr>
          <a:xfrm>
            <a:off x="597308" y="1622323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Bambi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881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241252-D103-3E95-2078-253445D4B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Penguins with large bills are heavier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2D0F9-D678-A14A-244E-DC4DD278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3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BC6BFA-127D-7469-3EEB-521EB74E017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3000" y="2112355"/>
            <a:ext cx="6453428" cy="407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56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E7C11-AC2D-10B2-A571-8B245C119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F636-F7D8-6245-FAE2-51035F179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/>
          <a:lstStyle/>
          <a:p>
            <a:r>
              <a:rPr lang="en-US" dirty="0"/>
              <a:t>Very little change in results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73DCD-57AA-9412-ABB3-79D80643A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30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031A3-4635-32C7-CCC6-802218548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40" y="1632155"/>
            <a:ext cx="4794998" cy="5089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2E22B9-9E00-0564-456D-CBFC2284F587}"/>
              </a:ext>
            </a:extLst>
          </p:cNvPr>
          <p:cNvSpPr txBox="1"/>
          <p:nvPr/>
        </p:nvSpPr>
        <p:spPr>
          <a:xfrm>
            <a:off x="255136" y="1111046"/>
            <a:ext cx="11488112" cy="273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bmb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interpret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plot_predictions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model_hierarchy_bmb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idata_hierarchy_bmb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bill_length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"species"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9FCD0A-4F47-2EF7-7917-D01027B788BB}"/>
              </a:ext>
            </a:extLst>
          </p:cNvPr>
          <p:cNvSpPr txBox="1"/>
          <p:nvPr/>
        </p:nvSpPr>
        <p:spPr>
          <a:xfrm>
            <a:off x="597308" y="1622323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Bambi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D0B24E-F63F-16D0-A510-26DD94980F9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62438" y="2095269"/>
            <a:ext cx="6580810" cy="418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3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80B93-C205-C2CC-A942-E58060B2E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09EDB3C-780E-57F6-6F61-178FDEC4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90FB83B-4174-93DB-C933-B8901F72DE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9D Modelling choices</a:t>
            </a:r>
            <a:endParaRPr lang="en-IL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C9EF1-05F5-1763-2542-B6CAC436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31</a:t>
            </a:fld>
            <a:r>
              <a:rPr lang="en-US" altLang="en-US" dirty="0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199347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4201-E644-BDAF-9FEA-2D7297BCA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1727"/>
          </a:xfrm>
        </p:spPr>
        <p:txBody>
          <a:bodyPr/>
          <a:lstStyle/>
          <a:p>
            <a:r>
              <a:rPr lang="en-US" dirty="0"/>
              <a:t>Bambi formulas for hierarchical choices</a:t>
            </a:r>
            <a:endParaRPr lang="en-I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081763-ED74-7E14-04FE-F4D9CB1A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32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2EE757-85A2-89F3-CB4A-D355E247E8C3}"/>
              </a:ext>
            </a:extLst>
          </p:cNvPr>
          <p:cNvSpPr txBox="1"/>
          <p:nvPr/>
        </p:nvSpPr>
        <p:spPr>
          <a:xfrm>
            <a:off x="1076785" y="3475974"/>
            <a:ext cx="8613058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bmb</a:t>
            </a:r>
            <a: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"body_mass ~ (0 + bill_length|species)"</a:t>
            </a:r>
            <a: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penguins</a:t>
            </a:r>
            <a: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E9F1B0-CC81-B061-D46F-5F73E2762B7C}"/>
              </a:ext>
            </a:extLst>
          </p:cNvPr>
          <p:cNvSpPr txBox="1"/>
          <p:nvPr/>
        </p:nvSpPr>
        <p:spPr>
          <a:xfrm>
            <a:off x="1071716" y="2255379"/>
            <a:ext cx="8106697" cy="279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bmb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body_mass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~ 0 +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bill_length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+ (1|species)"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penguins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9E5BD3-0416-BDCE-6DC0-025DE001BDA3}"/>
              </a:ext>
            </a:extLst>
          </p:cNvPr>
          <p:cNvSpPr txBox="1"/>
          <p:nvPr/>
        </p:nvSpPr>
        <p:spPr>
          <a:xfrm>
            <a:off x="924232" y="1761328"/>
            <a:ext cx="317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intercepts, same slope</a:t>
            </a:r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6BDA4-52B3-DDA8-7C5F-A97A1529785F}"/>
              </a:ext>
            </a:extLst>
          </p:cNvPr>
          <p:cNvSpPr txBox="1"/>
          <p:nvPr/>
        </p:nvSpPr>
        <p:spPr>
          <a:xfrm>
            <a:off x="838200" y="3029187"/>
            <a:ext cx="317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slopes, same intercept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EC4CA0-38DA-7A9E-2BEA-07D6589551B8}"/>
              </a:ext>
            </a:extLst>
          </p:cNvPr>
          <p:cNvSpPr txBox="1"/>
          <p:nvPr/>
        </p:nvSpPr>
        <p:spPr>
          <a:xfrm>
            <a:off x="1076785" y="4559167"/>
            <a:ext cx="8613058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bmb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body_mass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~ (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bill_length|species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penguins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F15557-1348-9903-92EE-7D8D05DBD1C0}"/>
              </a:ext>
            </a:extLst>
          </p:cNvPr>
          <p:cNvSpPr txBox="1"/>
          <p:nvPr/>
        </p:nvSpPr>
        <p:spPr>
          <a:xfrm>
            <a:off x="838200" y="4112380"/>
            <a:ext cx="348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slopes, different intercept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69286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B126B-8209-3397-ED5F-6DCAB7D7E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FC61-CBA2-8D8A-4A1D-ADB2807E5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1727"/>
          </a:xfrm>
        </p:spPr>
        <p:txBody>
          <a:bodyPr/>
          <a:lstStyle/>
          <a:p>
            <a:r>
              <a:rPr lang="en-US" dirty="0"/>
              <a:t>Bambi formulas for modelling choices</a:t>
            </a:r>
            <a:endParaRPr lang="en-I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D60838-BB62-8CFC-EC1A-3FA06366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33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A652DD-EB71-B6FA-A739-0CA0696A3C71}"/>
              </a:ext>
            </a:extLst>
          </p:cNvPr>
          <p:cNvSpPr txBox="1"/>
          <p:nvPr/>
        </p:nvSpPr>
        <p:spPr>
          <a:xfrm>
            <a:off x="1076785" y="4986797"/>
            <a:ext cx="8613058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bmb</a:t>
            </a:r>
            <a: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"body_mass ~ (0 + bill_length|species)"</a:t>
            </a:r>
            <a: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penguins</a:t>
            </a:r>
            <a: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653643-19F7-1516-60D2-9EA00341E29D}"/>
              </a:ext>
            </a:extLst>
          </p:cNvPr>
          <p:cNvSpPr txBox="1"/>
          <p:nvPr/>
        </p:nvSpPr>
        <p:spPr>
          <a:xfrm>
            <a:off x="1071716" y="3766202"/>
            <a:ext cx="8106697" cy="279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bmb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body_mass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~ 0 +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bill_length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+ (1|species)"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penguins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16956-479F-15CB-ECB1-911DDCE8079C}"/>
              </a:ext>
            </a:extLst>
          </p:cNvPr>
          <p:cNvSpPr txBox="1"/>
          <p:nvPr/>
        </p:nvSpPr>
        <p:spPr>
          <a:xfrm>
            <a:off x="838200" y="3244334"/>
            <a:ext cx="317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intercepts, same slope</a:t>
            </a:r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CA1467-2E2B-2207-B4D1-E3DC0AA97B17}"/>
              </a:ext>
            </a:extLst>
          </p:cNvPr>
          <p:cNvSpPr txBox="1"/>
          <p:nvPr/>
        </p:nvSpPr>
        <p:spPr>
          <a:xfrm>
            <a:off x="838200" y="4540010"/>
            <a:ext cx="3176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slopes, same intercept</a:t>
            </a:r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4B620F-8562-FEF4-D1E1-0F6F535FF28A}"/>
              </a:ext>
            </a:extLst>
          </p:cNvPr>
          <p:cNvSpPr txBox="1"/>
          <p:nvPr/>
        </p:nvSpPr>
        <p:spPr>
          <a:xfrm>
            <a:off x="1076785" y="6069990"/>
            <a:ext cx="8613058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bmb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body_mass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~ (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bill_length|species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penguins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1F70EB-2172-370E-98CB-165FD2790CFD}"/>
              </a:ext>
            </a:extLst>
          </p:cNvPr>
          <p:cNvSpPr txBox="1"/>
          <p:nvPr/>
        </p:nvSpPr>
        <p:spPr>
          <a:xfrm>
            <a:off x="838200" y="5623203"/>
            <a:ext cx="348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slopes, different intercept</a:t>
            </a:r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9EEAA4-2C98-F27B-F36D-A2B15DB627D8}"/>
              </a:ext>
            </a:extLst>
          </p:cNvPr>
          <p:cNvSpPr txBox="1"/>
          <p:nvPr/>
        </p:nvSpPr>
        <p:spPr>
          <a:xfrm>
            <a:off x="567813" y="2907132"/>
            <a:ext cx="1970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Hierarchical model</a:t>
            </a:r>
            <a:endParaRPr lang="en-IL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99BF80-9232-98C7-16C2-86A57A353773}"/>
              </a:ext>
            </a:extLst>
          </p:cNvPr>
          <p:cNvSpPr txBox="1"/>
          <p:nvPr/>
        </p:nvSpPr>
        <p:spPr>
          <a:xfrm>
            <a:off x="567813" y="1434627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Unpooled</a:t>
            </a:r>
            <a:r>
              <a:rPr lang="en-US" b="1" dirty="0"/>
              <a:t> model</a:t>
            </a:r>
            <a:endParaRPr lang="en-IL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FAA6B3-1D8F-D306-F430-17036B1558EA}"/>
              </a:ext>
            </a:extLst>
          </p:cNvPr>
          <p:cNvSpPr txBox="1"/>
          <p:nvPr/>
        </p:nvSpPr>
        <p:spPr>
          <a:xfrm>
            <a:off x="1071716" y="1920119"/>
            <a:ext cx="8740878" cy="279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bmb</a:t>
            </a:r>
            <a:r>
              <a:rPr 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body_mass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~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bill_length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+ species"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penguins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3562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A42BB-32EE-33C0-B601-D90CAC0F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modelling choices</a:t>
            </a:r>
            <a:endParaRPr lang="en-I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E21DE3-D813-C0C8-C1F8-E6EE7422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34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E497D1-B7EA-351E-F2CB-556FD7237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85" y="1439863"/>
            <a:ext cx="5167312" cy="5167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0CFCAC-041A-0349-BF63-A19666557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219" y="2295243"/>
            <a:ext cx="5045990" cy="35490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06A242-BEF0-1D06-7370-8E3DD0FAC131}"/>
              </a:ext>
            </a:extLst>
          </p:cNvPr>
          <p:cNvSpPr txBox="1"/>
          <p:nvPr/>
        </p:nvSpPr>
        <p:spPr>
          <a:xfrm>
            <a:off x="6599905" y="1923026"/>
            <a:ext cx="5444613" cy="279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plot_compare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zip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))))</a:t>
            </a:r>
          </a:p>
        </p:txBody>
      </p:sp>
    </p:spTree>
    <p:extLst>
      <p:ext uri="{BB962C8B-B14F-4D97-AF65-F5344CB8AC3E}">
        <p14:creationId xmlns:p14="http://schemas.microsoft.com/office/powerpoint/2010/main" val="3997621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05EBE-B4A5-EB92-3255-F4CB5881E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2FC784-3764-0289-8B1E-358B2B18A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7AFE68-05AB-860F-E626-2B2AB3CDF2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algn="ctr"/>
            <a:r>
              <a:rPr lang="en-US" sz="7200" dirty="0"/>
              <a:t>9E Reporting Bayesian Analyses</a:t>
            </a:r>
            <a:endParaRPr lang="en-IL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CC6-FBED-45B1-77C3-C9F9791E0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35</a:t>
            </a:fld>
            <a:r>
              <a:rPr lang="en-US" altLang="en-US" dirty="0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5419782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DC1D48-F87E-3DEA-93B5-3F80885F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you need to report statistics?</a:t>
            </a:r>
            <a:endParaRPr lang="en-I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F8C43F-7EE7-A262-A6D0-74E33E812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Scientific reporting</a:t>
            </a:r>
          </a:p>
          <a:p>
            <a:pPr lvl="1"/>
            <a:r>
              <a:rPr lang="en-US" dirty="0"/>
              <a:t>Scientific paper</a:t>
            </a:r>
          </a:p>
          <a:p>
            <a:pPr lvl="1"/>
            <a:r>
              <a:rPr lang="en-US" dirty="0"/>
              <a:t>Grant application</a:t>
            </a:r>
          </a:p>
          <a:p>
            <a:pPr lvl="1"/>
            <a:r>
              <a:rPr lang="en-US" dirty="0"/>
              <a:t>Pre-registered research</a:t>
            </a:r>
          </a:p>
          <a:p>
            <a:pPr lvl="1"/>
            <a:r>
              <a:rPr lang="en-US" dirty="0"/>
              <a:t>Ethical approval</a:t>
            </a:r>
          </a:p>
          <a:p>
            <a:r>
              <a:rPr lang="en-US" dirty="0"/>
              <a:t>Medical reporting</a:t>
            </a:r>
          </a:p>
          <a:p>
            <a:pPr lvl="1"/>
            <a:r>
              <a:rPr lang="en-US" dirty="0"/>
              <a:t>Approval for drug or treatment</a:t>
            </a:r>
          </a:p>
          <a:p>
            <a:pPr lvl="1"/>
            <a:r>
              <a:rPr lang="en-US" dirty="0"/>
              <a:t>Ethical approval</a:t>
            </a:r>
          </a:p>
          <a:p>
            <a:r>
              <a:rPr lang="en-US" dirty="0"/>
              <a:t>Engineering</a:t>
            </a:r>
          </a:p>
          <a:p>
            <a:pPr lvl="1"/>
            <a:r>
              <a:rPr lang="en-US" dirty="0"/>
              <a:t>Patent application</a:t>
            </a:r>
          </a:p>
          <a:p>
            <a:pPr lvl="1"/>
            <a:r>
              <a:rPr lang="en-US" dirty="0"/>
              <a:t>Ethical approval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DD316-1324-CD8C-C065-7B1E9A11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97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A733D-FBD5-4FD7-721E-2E51F5A8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reporting standards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A5B17-2188-18C3-6401-3A349C9EC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often strict rules about statistical reporting</a:t>
            </a:r>
          </a:p>
          <a:p>
            <a:pPr lvl="1"/>
            <a:r>
              <a:rPr lang="en-US" dirty="0"/>
              <a:t>Always check</a:t>
            </a:r>
          </a:p>
          <a:p>
            <a:r>
              <a:rPr lang="en-US" dirty="0"/>
              <a:t>When there are no rules, there are norms</a:t>
            </a:r>
          </a:p>
          <a:p>
            <a:pPr lvl="1"/>
            <a:r>
              <a:rPr lang="en-US" dirty="0"/>
              <a:t>Reporting for clinical trials is strict</a:t>
            </a:r>
          </a:p>
          <a:p>
            <a:pPr lvl="1"/>
            <a:r>
              <a:rPr lang="en-US" dirty="0"/>
              <a:t>Reporting for registering experiments is relaxed</a:t>
            </a:r>
          </a:p>
          <a:p>
            <a:r>
              <a:rPr lang="en-US" dirty="0"/>
              <a:t>Rules and norms change over time</a:t>
            </a:r>
          </a:p>
          <a:p>
            <a:pPr lvl="1"/>
            <a:r>
              <a:rPr lang="en-US" dirty="0"/>
              <a:t>Check recent publications or applications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4EF4A-CBCE-32AB-783B-E95C83D4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6296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634D-F1AB-37CB-F958-4CD9DEA43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reporting guidelines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51580-5454-1C81-80B0-4B7DDDC12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38061" cy="1943942"/>
          </a:xfrm>
        </p:spPr>
        <p:txBody>
          <a:bodyPr/>
          <a:lstStyle/>
          <a:p>
            <a:r>
              <a:rPr lang="en-US" dirty="0"/>
              <a:t>Three levels</a:t>
            </a:r>
          </a:p>
          <a:p>
            <a:pPr lvl="1"/>
            <a:r>
              <a:rPr lang="en-US" dirty="0"/>
              <a:t>Document</a:t>
            </a:r>
          </a:p>
          <a:p>
            <a:pPr lvl="1"/>
            <a:r>
              <a:rPr lang="en-US" dirty="0"/>
              <a:t>Appendix</a:t>
            </a:r>
          </a:p>
          <a:p>
            <a:pPr lvl="1"/>
            <a:r>
              <a:rPr lang="en-US" dirty="0"/>
              <a:t>Repository</a:t>
            </a:r>
          </a:p>
          <a:p>
            <a:pPr lvl="1"/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C44A3-EA7B-72CC-0B3A-DA7C293E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3989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FFC6E-2C34-8074-BBAF-1BDB6AD2D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CCB2-EDE9-3058-CB2C-B9634E5D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reporting guidelines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79776-B201-8107-7E97-99D97D3B6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2838061" cy="3940693"/>
          </a:xfrm>
        </p:spPr>
        <p:txBody>
          <a:bodyPr>
            <a:normAutofit/>
          </a:bodyPr>
          <a:lstStyle/>
          <a:p>
            <a:r>
              <a:rPr lang="en-US" dirty="0"/>
              <a:t>Three levels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Document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Methods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Results</a:t>
            </a:r>
          </a:p>
          <a:p>
            <a:pPr lvl="1"/>
            <a:r>
              <a:rPr lang="en-US" dirty="0"/>
              <a:t>Appendix</a:t>
            </a:r>
          </a:p>
          <a:p>
            <a:pPr lvl="1"/>
            <a:r>
              <a:rPr lang="en-US" dirty="0"/>
              <a:t>Repository</a:t>
            </a:r>
          </a:p>
          <a:p>
            <a:pPr lvl="1"/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9908D-0816-2D4F-85B1-F8B42091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39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DE251-7D12-61F0-6B2A-CED440E3BDB4}"/>
              </a:ext>
            </a:extLst>
          </p:cNvPr>
          <p:cNvSpPr txBox="1"/>
          <p:nvPr/>
        </p:nvSpPr>
        <p:spPr>
          <a:xfrm>
            <a:off x="4460033" y="1825624"/>
            <a:ext cx="7025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Methods:</a:t>
            </a:r>
          </a:p>
          <a:p>
            <a:pPr marL="285750" indent="-285750">
              <a:buFontTx/>
              <a:buChar char="-"/>
            </a:pPr>
            <a:r>
              <a:rPr lang="en-US" dirty="0"/>
              <a:t>Brief description of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Brief statement on prior selection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Statement of diagnostics used </a:t>
            </a:r>
          </a:p>
          <a:p>
            <a:pPr marL="285750" indent="-285750">
              <a:buFontTx/>
              <a:buChar char="-"/>
            </a:pPr>
            <a:r>
              <a:rPr lang="en-US" dirty="0"/>
              <a:t>Methods for model comparison or hypothesis test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B8BCE3-CACF-8A99-6B9E-DB78FDCDDC99}"/>
              </a:ext>
            </a:extLst>
          </p:cNvPr>
          <p:cNvSpPr txBox="1"/>
          <p:nvPr/>
        </p:nvSpPr>
        <p:spPr>
          <a:xfrm>
            <a:off x="4460033" y="3753982"/>
            <a:ext cx="7025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Results:</a:t>
            </a:r>
          </a:p>
          <a:p>
            <a:pPr marL="285750" indent="-285750">
              <a:buFontTx/>
              <a:buChar char="-"/>
            </a:pPr>
            <a:r>
              <a:rPr lang="en-US" dirty="0"/>
              <a:t>HDI for each important parameter</a:t>
            </a:r>
          </a:p>
          <a:p>
            <a:pPr marL="285750" indent="-285750">
              <a:buFontTx/>
              <a:buChar char="-"/>
            </a:pPr>
            <a:r>
              <a:rPr lang="en-US" dirty="0"/>
              <a:t>HDI, ROPE (if applicable), and effect size for important comparisons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Model comparison table if appropriate</a:t>
            </a:r>
          </a:p>
          <a:p>
            <a:pPr marL="285750" indent="-285750">
              <a:buFontTx/>
              <a:buChar char="-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3193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2D85D-8B26-E62D-A590-5FB0F056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598"/>
          </a:xfrm>
        </p:spPr>
        <p:txBody>
          <a:bodyPr>
            <a:normAutofit fontScale="90000"/>
          </a:bodyPr>
          <a:lstStyle/>
          <a:p>
            <a:r>
              <a:rPr lang="en-US" dirty="0"/>
              <a:t>A model that does not consider species</a:t>
            </a:r>
            <a:endParaRPr lang="en-I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9B867A-92AF-D507-BCE1-363FEFD3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4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D5F735-BB69-3EC1-F2B2-735EAE8C4E9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79922" y="3026222"/>
            <a:ext cx="5521818" cy="35126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B299AC-962B-0B3E-FD0D-6293DCC17281}"/>
              </a:ext>
            </a:extLst>
          </p:cNvPr>
          <p:cNvSpPr txBox="1"/>
          <p:nvPr/>
        </p:nvSpPr>
        <p:spPr>
          <a:xfrm>
            <a:off x="444895" y="1307230"/>
            <a:ext cx="878759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penguins_pooled_pymc_model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β0"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β1"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σ"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Deterministic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μ"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penguins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.bill_length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y_obs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y_obs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penguins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.body_mass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46FDBB-C95C-841F-0B0D-D3277CC29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31" y="3202174"/>
            <a:ext cx="2703813" cy="333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121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CAC81-B644-9D42-8B96-01A1E715C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21772-CD3E-31B1-9614-ECC2FFE6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reporting guidelines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53F44-0EE2-835C-D63C-F5587E092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257939" cy="3940693"/>
          </a:xfrm>
        </p:spPr>
        <p:txBody>
          <a:bodyPr>
            <a:normAutofit/>
          </a:bodyPr>
          <a:lstStyle/>
          <a:p>
            <a:r>
              <a:rPr lang="en-US" dirty="0"/>
              <a:t>Three levels</a:t>
            </a:r>
          </a:p>
          <a:p>
            <a:pPr lvl="1"/>
            <a:r>
              <a:rPr lang="en-US" dirty="0"/>
              <a:t>Document</a:t>
            </a:r>
          </a:p>
          <a:p>
            <a:pPr lvl="2"/>
            <a:r>
              <a:rPr lang="en-US" dirty="0"/>
              <a:t>Methods</a:t>
            </a:r>
          </a:p>
          <a:p>
            <a:pPr lvl="2"/>
            <a:r>
              <a:rPr lang="en-US" dirty="0"/>
              <a:t>Results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Appendix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Model description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Diagnostics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Results</a:t>
            </a:r>
          </a:p>
          <a:p>
            <a:pPr lvl="1"/>
            <a:r>
              <a:rPr lang="en-US" dirty="0"/>
              <a:t>Repository</a:t>
            </a:r>
          </a:p>
          <a:p>
            <a:pPr lvl="1"/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D92C7-2F6C-70BD-F5E5-8EF007BB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40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FEBAF-7ED9-7FCE-05E0-C8EA376845F3}"/>
              </a:ext>
            </a:extLst>
          </p:cNvPr>
          <p:cNvSpPr txBox="1"/>
          <p:nvPr/>
        </p:nvSpPr>
        <p:spPr>
          <a:xfrm>
            <a:off x="4460030" y="1617445"/>
            <a:ext cx="7025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Model description:</a:t>
            </a:r>
          </a:p>
          <a:p>
            <a:pPr marL="285750" indent="-285750">
              <a:buFontTx/>
              <a:buChar char="-"/>
            </a:pPr>
            <a:r>
              <a:rPr lang="en-US" dirty="0"/>
              <a:t>Model description with equations and diagram</a:t>
            </a:r>
          </a:p>
          <a:p>
            <a:pPr marL="285750" indent="-285750">
              <a:buFontTx/>
              <a:buChar char="-"/>
            </a:pPr>
            <a:r>
              <a:rPr lang="en-US" dirty="0"/>
              <a:t>Full specification of priors with statement on prior selection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Sampling algorithms and parameters of those algorithms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458564-431B-69E7-0A9D-A4BE947B7552}"/>
              </a:ext>
            </a:extLst>
          </p:cNvPr>
          <p:cNvSpPr txBox="1"/>
          <p:nvPr/>
        </p:nvSpPr>
        <p:spPr>
          <a:xfrm>
            <a:off x="4460028" y="4507587"/>
            <a:ext cx="70259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Results:</a:t>
            </a:r>
          </a:p>
          <a:p>
            <a:pPr marL="285750" indent="-285750">
              <a:buFontTx/>
              <a:buChar char="-"/>
            </a:pPr>
            <a:r>
              <a:rPr lang="en-US" dirty="0"/>
              <a:t>Table of parameters with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Mean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HDI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ESS and MCSE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Prior or prior HDI (if applicable)</a:t>
            </a:r>
          </a:p>
          <a:p>
            <a:pPr marL="285750" indent="-285750">
              <a:buFontTx/>
              <a:buChar char="-"/>
            </a:pPr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B87E4F-A1F3-25F0-32CC-7E6DECC473E9}"/>
              </a:ext>
            </a:extLst>
          </p:cNvPr>
          <p:cNvSpPr txBox="1"/>
          <p:nvPr/>
        </p:nvSpPr>
        <p:spPr>
          <a:xfrm>
            <a:off x="4460029" y="3037185"/>
            <a:ext cx="7025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Diagnostics:</a:t>
            </a:r>
          </a:p>
          <a:p>
            <a:pPr marL="285750" indent="-285750">
              <a:buFontTx/>
              <a:buChar char="-"/>
            </a:pPr>
            <a:r>
              <a:rPr lang="en-US" dirty="0"/>
              <a:t>Prior predictive plots and statistics</a:t>
            </a:r>
          </a:p>
          <a:p>
            <a:pPr marL="285750" indent="-285750">
              <a:buFontTx/>
              <a:buChar char="-"/>
            </a:pPr>
            <a:r>
              <a:rPr lang="en-US" dirty="0"/>
              <a:t>Diagnostic plots and statistics</a:t>
            </a:r>
          </a:p>
          <a:p>
            <a:pPr marL="285750" indent="-285750">
              <a:buFontTx/>
              <a:buChar char="-"/>
            </a:pPr>
            <a:r>
              <a:rPr lang="en-US" dirty="0"/>
              <a:t>Posterior predictive plots and statistics</a:t>
            </a:r>
          </a:p>
        </p:txBody>
      </p:sp>
    </p:spTree>
    <p:extLst>
      <p:ext uri="{BB962C8B-B14F-4D97-AF65-F5344CB8AC3E}">
        <p14:creationId xmlns:p14="http://schemas.microsoft.com/office/powerpoint/2010/main" val="33207192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62131-01CA-1771-7DAE-D19137D0F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E153F-AE33-7C24-F3D5-195E3A6A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reporting guidelines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4CF34-F82D-5F3E-2DC0-F0017F730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489649" cy="4530726"/>
          </a:xfrm>
        </p:spPr>
        <p:txBody>
          <a:bodyPr>
            <a:normAutofit/>
          </a:bodyPr>
          <a:lstStyle/>
          <a:p>
            <a:r>
              <a:rPr lang="en-US" dirty="0"/>
              <a:t>Three levels</a:t>
            </a:r>
          </a:p>
          <a:p>
            <a:pPr lvl="1"/>
            <a:r>
              <a:rPr lang="en-US" dirty="0"/>
              <a:t>Document</a:t>
            </a:r>
          </a:p>
          <a:p>
            <a:pPr lvl="2"/>
            <a:r>
              <a:rPr lang="en-US" dirty="0"/>
              <a:t>Methods</a:t>
            </a:r>
          </a:p>
          <a:p>
            <a:pPr lvl="2"/>
            <a:r>
              <a:rPr lang="en-US" dirty="0"/>
              <a:t>Results</a:t>
            </a:r>
          </a:p>
          <a:p>
            <a:pPr lvl="1"/>
            <a:r>
              <a:rPr lang="en-US" dirty="0"/>
              <a:t>Appendix</a:t>
            </a:r>
          </a:p>
          <a:p>
            <a:pPr lvl="2"/>
            <a:r>
              <a:rPr lang="en-US" dirty="0"/>
              <a:t>Model description</a:t>
            </a:r>
          </a:p>
          <a:p>
            <a:pPr lvl="2"/>
            <a:r>
              <a:rPr lang="en-US" dirty="0"/>
              <a:t>Diagnostics</a:t>
            </a:r>
          </a:p>
          <a:p>
            <a:pPr lvl="2"/>
            <a:r>
              <a:rPr lang="en-US" dirty="0"/>
              <a:t>Results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Repository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Data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Code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Additional analyses</a:t>
            </a:r>
          </a:p>
          <a:p>
            <a:pPr lvl="1"/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C8193-5004-9CA7-045F-203412F8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41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00741-3EF7-78EA-DA3C-E93E97A72ADB}"/>
              </a:ext>
            </a:extLst>
          </p:cNvPr>
          <p:cNvSpPr txBox="1"/>
          <p:nvPr/>
        </p:nvSpPr>
        <p:spPr>
          <a:xfrm>
            <a:off x="4460030" y="1617445"/>
            <a:ext cx="7025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Data:</a:t>
            </a:r>
          </a:p>
          <a:p>
            <a:pPr marL="285750" indent="-285750">
              <a:buFontTx/>
              <a:buChar char="-"/>
            </a:pPr>
            <a:r>
              <a:rPr lang="en-US" dirty="0"/>
              <a:t>Raw or preprocessed data should be in a public repository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B649B4-9E8B-D509-4A82-439049E99A69}"/>
              </a:ext>
            </a:extLst>
          </p:cNvPr>
          <p:cNvSpPr txBox="1"/>
          <p:nvPr/>
        </p:nvSpPr>
        <p:spPr>
          <a:xfrm>
            <a:off x="4460028" y="4599919"/>
            <a:ext cx="7025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Additional analyses</a:t>
            </a:r>
          </a:p>
          <a:p>
            <a:pPr marL="285750" indent="-285750">
              <a:buFontTx/>
              <a:buChar char="-"/>
            </a:pPr>
            <a:r>
              <a:rPr lang="en-US" dirty="0"/>
              <a:t>Analyses that did not make the paper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Additional models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Alternative prior</a:t>
            </a:r>
          </a:p>
          <a:p>
            <a:pPr marL="285750" indent="-285750">
              <a:buFontTx/>
              <a:buChar char="-"/>
            </a:pPr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31CB8-A29B-9D8B-D725-8C31CBF69D99}"/>
              </a:ext>
            </a:extLst>
          </p:cNvPr>
          <p:cNvSpPr txBox="1"/>
          <p:nvPr/>
        </p:nvSpPr>
        <p:spPr>
          <a:xfrm>
            <a:off x="4460028" y="2498973"/>
            <a:ext cx="70259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Code:</a:t>
            </a:r>
          </a:p>
          <a:p>
            <a:pPr marL="285750" indent="-285750">
              <a:buFontTx/>
              <a:buChar char="-"/>
            </a:pPr>
            <a:r>
              <a:rPr lang="en-US" dirty="0"/>
              <a:t>A Python notebook or script that runs all relevant analyses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From raw data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Through modeling and diagnostics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And through posterior plotting and interpretation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To statistical inference and model comparison</a:t>
            </a:r>
          </a:p>
          <a:p>
            <a:pPr marL="285750" indent="-285750">
              <a:buFontTx/>
              <a:buChar char="-"/>
            </a:pPr>
            <a:r>
              <a:rPr lang="en-US" dirty="0"/>
              <a:t>Notebook should reproduce all figures and computations in the paper</a:t>
            </a:r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160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09022-E604-A166-D65B-D82A61249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582573-1BB8-FC3B-6883-D01B4A29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64707C8-E290-CCB5-6346-CF35AF37BF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/>
              <a:t>9E </a:t>
            </a:r>
            <a:r>
              <a:rPr lang="en-US" sz="7200" dirty="0"/>
              <a:t>Review</a:t>
            </a:r>
            <a:endParaRPr lang="en-IL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C0831-C7C0-D798-966C-F22C47A4E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42</a:t>
            </a:fld>
            <a:r>
              <a:rPr lang="en-US" altLang="en-US" dirty="0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08463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7701-3F7D-71F1-DC42-C8A24408E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the plot</a:t>
            </a:r>
            <a:endParaRPr lang="en-I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F35224-CFC0-841D-1A9C-61E276CA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5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8414BF-D089-BB66-7F08-A9F98FD1E86A}"/>
              </a:ext>
            </a:extLst>
          </p:cNvPr>
          <p:cNvSpPr txBox="1"/>
          <p:nvPr/>
        </p:nvSpPr>
        <p:spPr>
          <a:xfrm>
            <a:off x="444910" y="1680395"/>
            <a:ext cx="930869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x_grid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xr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DataArray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penguins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.bill_length.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penguins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.bill_length.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plot_x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idata_pooled_pm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.posterior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samples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β0"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β1"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l-G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x_grid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fig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subplots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buNone/>
            </a:pPr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unique_categories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category_data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penguins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penguins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.species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scatter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category_data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.body_mass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category_data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.bill_length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category_color_map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mean_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samples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.mean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"chain"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"draw"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buNone/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x_grid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mean_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"C0"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Plot the HDI band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plot_hdi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x_grid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samples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hdi_prob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0.94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"C0"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smooth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fill_kwargs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"alpha"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D25A5E-46FC-3E56-7914-C7D0A2404C1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9248" y="2654709"/>
            <a:ext cx="4319622" cy="27510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A7DB5D-D7D5-1F63-2E87-0003FC7EB446}"/>
              </a:ext>
            </a:extLst>
          </p:cNvPr>
          <p:cNvSpPr/>
          <p:nvPr/>
        </p:nvSpPr>
        <p:spPr>
          <a:xfrm>
            <a:off x="444910" y="1690688"/>
            <a:ext cx="7892845" cy="904714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0BE437-A10A-8F97-32D8-FEE98919360C}"/>
              </a:ext>
            </a:extLst>
          </p:cNvPr>
          <p:cNvSpPr txBox="1"/>
          <p:nvPr/>
        </p:nvSpPr>
        <p:spPr>
          <a:xfrm>
            <a:off x="8898193" y="1034064"/>
            <a:ext cx="2743200" cy="646331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Vector with dimensions for the x axis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9727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4E4BC-3DB3-88B0-7A4F-696B66901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FB8A1-79C4-D508-7A29-815CD236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the plot</a:t>
            </a:r>
            <a:endParaRPr lang="en-I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C780C1-C282-1DA9-FA04-38717446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622CA-F197-79C6-69D2-F1F62C574D37}"/>
              </a:ext>
            </a:extLst>
          </p:cNvPr>
          <p:cNvSpPr txBox="1"/>
          <p:nvPr/>
        </p:nvSpPr>
        <p:spPr>
          <a:xfrm>
            <a:off x="444910" y="1680395"/>
            <a:ext cx="930869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x_grid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xr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DataArray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penguins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.bill_length.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penguins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.bill_length.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plot_x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idata_pooled_pm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.posterior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samples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β0"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β1"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l-G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x_grid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fig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subplots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buNone/>
            </a:pPr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unique_categories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category_data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penguins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penguins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.species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scatter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category_data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.body_mass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category_data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.bill_length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category_color_map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mean_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samples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.mean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"chain"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"draw"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buNone/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x_grid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mean_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"C0"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Plot the HDI band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plot_hdi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x_grid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samples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hdi_prob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0.94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"C0"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smooth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fill_kwargs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"alpha"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D44C00-139A-8AE8-7AAA-613F038B34E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59248" y="2654709"/>
            <a:ext cx="4319622" cy="27510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16F850-0A2A-7C87-A2C0-056CD4E4B1D9}"/>
              </a:ext>
            </a:extLst>
          </p:cNvPr>
          <p:cNvSpPr/>
          <p:nvPr/>
        </p:nvSpPr>
        <p:spPr>
          <a:xfrm>
            <a:off x="513736" y="2553601"/>
            <a:ext cx="4933335" cy="904714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F426BA-FE1E-9E92-382F-1B1676911CF2}"/>
                  </a:ext>
                </a:extLst>
              </p:cNvPr>
              <p:cNvSpPr txBox="1"/>
              <p:nvPr/>
            </p:nvSpPr>
            <p:spPr>
              <a:xfrm>
                <a:off x="8898193" y="1034064"/>
                <a:ext cx="2743200" cy="1200329"/>
              </a:xfrm>
              <a:prstGeom prst="rect">
                <a:avLst/>
              </a:prstGeom>
              <a:solidFill>
                <a:srgbClr val="FFF2C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Use the vector and “broadcasting” to get MCMC samples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at the grid points</a:t>
                </a:r>
                <a:endParaRPr lang="en-IL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F426BA-FE1E-9E92-382F-1B167691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8193" y="1034064"/>
                <a:ext cx="2743200" cy="1200329"/>
              </a:xfrm>
              <a:prstGeom prst="rect">
                <a:avLst/>
              </a:prstGeom>
              <a:blipFill>
                <a:blip r:embed="rId3"/>
                <a:stretch>
                  <a:fillRect l="-2000" t="-3046" r="-444" b="-710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433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99C0C-5D7F-6AB3-1D60-F4FA72335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AB46-95E4-2F9E-7B74-51A2E7F67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the plot</a:t>
            </a:r>
            <a:endParaRPr lang="en-I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EED158-CC80-D7D4-F0F1-A77807D6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7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CAA859-52E6-A8BE-5105-0A7251991288}"/>
              </a:ext>
            </a:extLst>
          </p:cNvPr>
          <p:cNvSpPr txBox="1"/>
          <p:nvPr/>
        </p:nvSpPr>
        <p:spPr>
          <a:xfrm>
            <a:off x="444910" y="1680395"/>
            <a:ext cx="1098017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x_grid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xr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DataArray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penguins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.bill_length.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penguins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.bill_length.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plot_x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idata_pooled_pm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.posterior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samples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β0"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β1"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l-G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x_grid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fig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subplots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buNone/>
            </a:pPr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unique_categories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category_data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penguins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penguins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.species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scatter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category_data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.body_mass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category_data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.bill_length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category_color_map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mean_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samples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.mean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"chain"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"draw"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buNone/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x_grid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mean_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"C0"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Plot the HDI band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plot_hdi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x_grid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samples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hdi_prob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0.94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"C0"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smooth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fill_kwargs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"alpha"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989351-61AB-FF0F-6F78-77A18CC231D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1323" y="710236"/>
            <a:ext cx="4319622" cy="27510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D1CC43-73A3-B845-35EC-6E09BC2DC28D}"/>
              </a:ext>
            </a:extLst>
          </p:cNvPr>
          <p:cNvSpPr/>
          <p:nvPr/>
        </p:nvSpPr>
        <p:spPr>
          <a:xfrm>
            <a:off x="444910" y="3753136"/>
            <a:ext cx="10515600" cy="83853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1C2ADA-7FC0-CB56-1AD9-80F97D306E7C}"/>
              </a:ext>
            </a:extLst>
          </p:cNvPr>
          <p:cNvSpPr txBox="1"/>
          <p:nvPr/>
        </p:nvSpPr>
        <p:spPr>
          <a:xfrm>
            <a:off x="8449597" y="4808273"/>
            <a:ext cx="2743200" cy="369332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Plot the underlying data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7807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1EDB6-1B0E-08EC-D665-04ED82230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5A29A-5BE9-CD68-DFD5-E866C045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the plot</a:t>
            </a:r>
            <a:endParaRPr lang="en-I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297DD4-9C85-FA30-59B3-CD1DB2BC8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302682-8E5E-836C-C89C-3C0D99C98CE6}"/>
              </a:ext>
            </a:extLst>
          </p:cNvPr>
          <p:cNvSpPr txBox="1"/>
          <p:nvPr/>
        </p:nvSpPr>
        <p:spPr>
          <a:xfrm>
            <a:off x="444910" y="1680395"/>
            <a:ext cx="930869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x_grid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xr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DataArray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penguins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.bill_length.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penguins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.bill_length.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plot_x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idata_pooled_pm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.posterior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samples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β0"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β1"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l-G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x_grid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fig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subplots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buNone/>
            </a:pPr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unique_categories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category_data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penguins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penguins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.species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scatter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category_data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.body_mass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category_data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.bill_length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category_color_map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mean_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samples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.mean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"chain"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"draw"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buNone/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x_grid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mean_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"C0"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Plot the HDI band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plot_hdi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x_grid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samples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hdi_prob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0.94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"C0"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smooth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fill_kwargs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"alpha"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600202-9D7D-E7FB-ABB0-C95164379F9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0687" y="2333457"/>
            <a:ext cx="4319622" cy="27510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95984B-61E5-8155-23B8-4370D93088C9}"/>
              </a:ext>
            </a:extLst>
          </p:cNvPr>
          <p:cNvSpPr/>
          <p:nvPr/>
        </p:nvSpPr>
        <p:spPr>
          <a:xfrm>
            <a:off x="444910" y="4863560"/>
            <a:ext cx="5021825" cy="542168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DEE87-A278-C65F-8DFB-376168CEC3B2}"/>
              </a:ext>
            </a:extLst>
          </p:cNvPr>
          <p:cNvSpPr txBox="1"/>
          <p:nvPr/>
        </p:nvSpPr>
        <p:spPr>
          <a:xfrm>
            <a:off x="5673211" y="5177605"/>
            <a:ext cx="2743200" cy="369332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Plot the mean line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03487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95E30-6C06-9D1B-AC76-6642F611C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D0D7D-F1C4-C6A7-B4D8-BDA4D39A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the plot</a:t>
            </a:r>
            <a:endParaRPr lang="en-I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2E81FC-01F6-01E9-3224-88EE58624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9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0CE57-0AF1-74AF-647E-183CBA220C35}"/>
              </a:ext>
            </a:extLst>
          </p:cNvPr>
          <p:cNvSpPr txBox="1"/>
          <p:nvPr/>
        </p:nvSpPr>
        <p:spPr>
          <a:xfrm>
            <a:off x="444909" y="1680395"/>
            <a:ext cx="1103916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x_grid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xr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DataArray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penguins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.bill_length.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penguins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.bill_length.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plot_x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idata_pooled_pm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.posterior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samples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β0"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β1"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l-GR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x_grid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fig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subplots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buNone/>
            </a:pPr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unique_categories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category_data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penguins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penguins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.species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scatter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category_data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.body_mass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category_data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.bill_length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category_color_map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mean_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samples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.mean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"chain"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"draw"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buNone/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x_grid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mean_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"C0"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Plot the HDI band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plot_hdi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x_grid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samples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hdi_prob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0.94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"C0"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smooth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fill_kwargs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"alpha"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72067-E956-C9AB-2701-CC24F026EF3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74571" y="1621088"/>
            <a:ext cx="4155643" cy="26465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D41B0DC-4699-78DB-D02F-40B04837C5AF}"/>
              </a:ext>
            </a:extLst>
          </p:cNvPr>
          <p:cNvSpPr/>
          <p:nvPr/>
        </p:nvSpPr>
        <p:spPr>
          <a:xfrm>
            <a:off x="533401" y="5569085"/>
            <a:ext cx="10400070" cy="297071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9DA188-7601-4470-EF29-62FE73580A0C}"/>
              </a:ext>
            </a:extLst>
          </p:cNvPr>
          <p:cNvSpPr txBox="1"/>
          <p:nvPr/>
        </p:nvSpPr>
        <p:spPr>
          <a:xfrm>
            <a:off x="8610600" y="5171224"/>
            <a:ext cx="1329813" cy="369332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Plot the </a:t>
            </a:r>
            <a:r>
              <a:rPr lang="en-US" dirty="0" err="1"/>
              <a:t>hdi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98807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20319</TotalTime>
  <Words>2953</Words>
  <Application>Microsoft Office PowerPoint</Application>
  <PresentationFormat>Widescreen</PresentationFormat>
  <Paragraphs>378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Consolas</vt:lpstr>
      <vt:lpstr>Courier New</vt:lpstr>
      <vt:lpstr>Office Theme</vt:lpstr>
      <vt:lpstr>Equation</vt:lpstr>
      <vt:lpstr>Statistics 367-1-4361 Categorical Data</vt:lpstr>
      <vt:lpstr>PowerPoint Presentation</vt:lpstr>
      <vt:lpstr>Penguins with large bills are heavier</vt:lpstr>
      <vt:lpstr>A model that does not consider species</vt:lpstr>
      <vt:lpstr>How to make the plot</vt:lpstr>
      <vt:lpstr>How to make the plot</vt:lpstr>
      <vt:lpstr>How to make the plot</vt:lpstr>
      <vt:lpstr>How to make the plot</vt:lpstr>
      <vt:lpstr>How to make the plot</vt:lpstr>
      <vt:lpstr>A Bambi model that does not consider species</vt:lpstr>
      <vt:lpstr>A model that does not consider species</vt:lpstr>
      <vt:lpstr>PowerPoint Presentation</vt:lpstr>
      <vt:lpstr>A model that does consider species</vt:lpstr>
      <vt:lpstr>A model that does consider species</vt:lpstr>
      <vt:lpstr>How to make the new plot</vt:lpstr>
      <vt:lpstr>Bambi model with species</vt:lpstr>
      <vt:lpstr>Bambi model with species</vt:lpstr>
      <vt:lpstr>Variables are highly correlated in PyMC model</vt:lpstr>
      <vt:lpstr>But not in the Bambi model</vt:lpstr>
      <vt:lpstr>The PyMC model is over-specified</vt:lpstr>
      <vt:lpstr>Bambi model parameters are differences</vt:lpstr>
      <vt:lpstr>Plot predictions interprets the parameters</vt:lpstr>
      <vt:lpstr>PowerPoint Presentation</vt:lpstr>
      <vt:lpstr>Add a hierarchical layer to the species</vt:lpstr>
      <vt:lpstr>No big difference between the models</vt:lpstr>
      <vt:lpstr>When to add hierarchy</vt:lpstr>
      <vt:lpstr>Hierarchical intercept in Bambi</vt:lpstr>
      <vt:lpstr>PyMC and Bambi hierarchical models very similar</vt:lpstr>
      <vt:lpstr>Note factor naming in the idata</vt:lpstr>
      <vt:lpstr>Very little change in results</vt:lpstr>
      <vt:lpstr>PowerPoint Presentation</vt:lpstr>
      <vt:lpstr>Bambi formulas for hierarchical choices</vt:lpstr>
      <vt:lpstr>Bambi formulas for modelling choices</vt:lpstr>
      <vt:lpstr>Results of modelling choices</vt:lpstr>
      <vt:lpstr>PowerPoint Presentation</vt:lpstr>
      <vt:lpstr>When do you need to report statistics?</vt:lpstr>
      <vt:lpstr>Different reporting standards</vt:lpstr>
      <vt:lpstr>General reporting guidelines</vt:lpstr>
      <vt:lpstr>General reporting guidelines</vt:lpstr>
      <vt:lpstr>General reporting guidelines</vt:lpstr>
      <vt:lpstr>General reporting guidelines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Analysis 367-2-5461</dc:title>
  <dc:creator>Opher Donchin</dc:creator>
  <cp:lastModifiedBy>Opher Donchin</cp:lastModifiedBy>
  <cp:revision>157</cp:revision>
  <cp:lastPrinted>2025-05-17T16:05:11Z</cp:lastPrinted>
  <dcterms:created xsi:type="dcterms:W3CDTF">2016-03-07T06:16:50Z</dcterms:created>
  <dcterms:modified xsi:type="dcterms:W3CDTF">2025-06-04T15:19:48Z</dcterms:modified>
</cp:coreProperties>
</file>