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7" r:id="rId3"/>
    <p:sldId id="27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50" d="100"/>
          <a:sy n="50" d="100"/>
        </p:scale>
        <p:origin x="936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6/15/2014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6/15/2014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r" defTabSz="914400" rtl="1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dirty="0" smtClean="0"/>
              <a:t>פרויקט גמר – </a:t>
            </a:r>
            <a:r>
              <a:rPr lang="en-US" dirty="0" err="1" smtClean="0"/>
              <a:t>i</a:t>
            </a:r>
            <a:r>
              <a:rPr lang="en-US" dirty="0" smtClean="0"/>
              <a:t>-Score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מגיש</a:t>
            </a:r>
            <a:r>
              <a:rPr lang="he-IL" dirty="0" smtClean="0"/>
              <a:t>: </a:t>
            </a:r>
            <a:r>
              <a:rPr lang="he-IL" dirty="0" smtClean="0"/>
              <a:t>אופיר אביטבול</a:t>
            </a:r>
          </a:p>
          <a:p>
            <a:pPr algn="r"/>
            <a:r>
              <a:rPr lang="he-IL" dirty="0" smtClean="0"/>
              <a:t>מנחה: ד"ר יובל </a:t>
            </a:r>
            <a:r>
              <a:rPr lang="he-IL" dirty="0" err="1" smtClean="0"/>
              <a:t>קוכמן</a:t>
            </a:r>
            <a:endParaRPr lang="en-US" dirty="0"/>
          </a:p>
        </p:txBody>
      </p:sp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 קיימים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z="3200" dirty="0" smtClean="0"/>
              <a:t>אפליקציות </a:t>
            </a:r>
            <a:r>
              <a:rPr lang="he-IL" sz="3200" dirty="0"/>
              <a:t>זיהוי </a:t>
            </a:r>
            <a:r>
              <a:rPr lang="he-IL" sz="3200" dirty="0" smtClean="0"/>
              <a:t>תווים</a:t>
            </a:r>
            <a:endParaRPr lang="en-US" sz="3200" dirty="0"/>
          </a:p>
          <a:p>
            <a:pPr lvl="1"/>
            <a:r>
              <a:rPr lang="en-US" sz="2600" dirty="0" err="1"/>
              <a:t>Reflowapp</a:t>
            </a:r>
            <a:r>
              <a:rPr lang="en-US" sz="2600" dirty="0"/>
              <a:t>, </a:t>
            </a:r>
            <a:r>
              <a:rPr lang="en-US" sz="2600" dirty="0" err="1" smtClean="0"/>
              <a:t>Scorecloud</a:t>
            </a:r>
            <a:r>
              <a:rPr lang="en-US" sz="2600" dirty="0"/>
              <a:t>, </a:t>
            </a:r>
            <a:r>
              <a:rPr lang="en-US" sz="2600" dirty="0" err="1" smtClean="0"/>
              <a:t>Notionmusic</a:t>
            </a:r>
            <a:endParaRPr lang="en-US" sz="2600" dirty="0"/>
          </a:p>
          <a:p>
            <a:pPr lvl="1"/>
            <a:r>
              <a:rPr lang="he-IL" sz="2600" dirty="0"/>
              <a:t>"מקשיבה" לנגן, </a:t>
            </a:r>
            <a:r>
              <a:rPr lang="he-IL" sz="2600" dirty="0" smtClean="0"/>
              <a:t>מייצרת מחברת </a:t>
            </a:r>
            <a:r>
              <a:rPr lang="he-IL" sz="2600" dirty="0"/>
              <a:t>תווים </a:t>
            </a:r>
            <a:r>
              <a:rPr lang="he-IL" sz="2600" dirty="0" smtClean="0"/>
              <a:t>מתאימה</a:t>
            </a:r>
            <a:endParaRPr lang="en-US" sz="2600" dirty="0"/>
          </a:p>
          <a:p>
            <a:r>
              <a:rPr lang="he-IL" sz="3200" dirty="0"/>
              <a:t>אפליקציות לימוד פסנתר</a:t>
            </a:r>
            <a:endParaRPr lang="en-US" sz="3200" dirty="0"/>
          </a:p>
          <a:p>
            <a:pPr lvl="1"/>
            <a:r>
              <a:rPr lang="he-IL" sz="2600" dirty="0"/>
              <a:t>שימוש בפסנתר </a:t>
            </a:r>
            <a:r>
              <a:rPr lang="he-IL" sz="2600" dirty="0" smtClean="0"/>
              <a:t>וירטואלי</a:t>
            </a:r>
            <a:endParaRPr lang="en-US" sz="2600" dirty="0"/>
          </a:p>
          <a:p>
            <a:pPr lvl="1"/>
            <a:r>
              <a:rPr lang="he-IL" sz="2600" dirty="0" smtClean="0"/>
              <a:t>עיבוד אותות- </a:t>
            </a:r>
            <a:r>
              <a:rPr lang="en-US" sz="2600" dirty="0" smtClean="0"/>
              <a:t>joy tunes</a:t>
            </a:r>
            <a:endParaRPr lang="en-US" sz="2600" dirty="0"/>
          </a:p>
          <a:p>
            <a:pPr lvl="3"/>
            <a:endParaRPr lang="he-IL" sz="1900" dirty="0"/>
          </a:p>
          <a:p>
            <a:pPr lvl="2"/>
            <a:endParaRPr lang="en-US" dirty="0"/>
          </a:p>
        </p:txBody>
      </p:sp>
      <p:pic>
        <p:nvPicPr>
          <p:cNvPr id="8196" name="Picture 4" descr="http://scorecloud.com/wp-content/uploads/ScoreCloudExpress-iPhone5Product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2056709"/>
            <a:ext cx="1927611" cy="41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touchlab.jp/wp-content/uploads/2014/04/app_sale_2014_04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79" y="3439147"/>
            <a:ext cx="3634581" cy="18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261383" y="4293096"/>
            <a:ext cx="52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 descr="http://www.joytunes.com/css/images/screenshots/piano_sc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3391988"/>
            <a:ext cx="3706949" cy="27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8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הערכת תוצאות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he-IL" sz="3200" dirty="0" smtClean="0"/>
              <a:t>ביצועים </a:t>
            </a:r>
            <a:r>
              <a:rPr lang="he-IL" sz="3200" dirty="0"/>
              <a:t>בזמן אמת</a:t>
            </a:r>
            <a:endParaRPr lang="en-US" sz="3200" dirty="0"/>
          </a:p>
          <a:p>
            <a:pPr lvl="1"/>
            <a:r>
              <a:rPr lang="he-IL" sz="2600" dirty="0"/>
              <a:t>זיהוי תווים, אורכם ומיקומם בציר הזמן.</a:t>
            </a:r>
            <a:endParaRPr lang="en-US" sz="2600" dirty="0"/>
          </a:p>
          <a:p>
            <a:pPr lvl="1"/>
            <a:r>
              <a:rPr lang="he-IL" sz="2600" dirty="0"/>
              <a:t>השוואת אינפוט הנגן לספרייה קיימת.</a:t>
            </a:r>
            <a:endParaRPr lang="en-US" sz="2600" dirty="0"/>
          </a:p>
          <a:p>
            <a:pPr lvl="1"/>
            <a:r>
              <a:rPr lang="he-IL" sz="2600" dirty="0"/>
              <a:t>מתן </a:t>
            </a:r>
            <a:r>
              <a:rPr lang="he-IL" sz="2600" dirty="0" smtClean="0"/>
              <a:t>משוב </a:t>
            </a:r>
            <a:r>
              <a:rPr lang="he-IL" sz="2600" dirty="0" err="1" smtClean="0"/>
              <a:t>מיידי</a:t>
            </a:r>
            <a:r>
              <a:rPr lang="he-IL" sz="2600" dirty="0" smtClean="0"/>
              <a:t>.</a:t>
            </a:r>
            <a:endParaRPr lang="en-US" sz="2600" dirty="0"/>
          </a:p>
          <a:p>
            <a:pPr marL="228600" lvl="1" indent="-228600"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he-IL" sz="3200" dirty="0"/>
              <a:t>מתן משוב כללי לגבי אופן </a:t>
            </a:r>
            <a:r>
              <a:rPr lang="he-IL" sz="3200" dirty="0" smtClean="0"/>
              <a:t>הניגון</a:t>
            </a:r>
            <a:endParaRPr lang="en-US" sz="3200" dirty="0"/>
          </a:p>
          <a:p>
            <a:pPr marL="228600" lvl="2" indent="-228600">
              <a:spcBef>
                <a:spcPts val="180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42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69876" y="1268760"/>
            <a:ext cx="9144000" cy="1908175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שאלות?</a:t>
            </a:r>
            <a:endParaRPr lang="he-IL" sz="8000" dirty="0"/>
          </a:p>
        </p:txBody>
      </p:sp>
      <p:pic>
        <p:nvPicPr>
          <p:cNvPr id="10242" name="Picture 2" descr="http://www.dexmedia.com/media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93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tomaszgrebski.pl/images/bac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47" y="1579363"/>
            <a:ext cx="6706034" cy="377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8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לימוד נגינה בפסנתר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3200" dirty="0"/>
              <a:t>דרכי </a:t>
            </a:r>
            <a:r>
              <a:rPr lang="he-IL" sz="3200" dirty="0" smtClean="0"/>
              <a:t>למידה</a:t>
            </a:r>
          </a:p>
          <a:p>
            <a:r>
              <a:rPr lang="he-IL" sz="2600" dirty="0" smtClean="0"/>
              <a:t>לימוד בעזרת </a:t>
            </a:r>
            <a:r>
              <a:rPr lang="he-IL" sz="2600" dirty="0"/>
              <a:t>מורה</a:t>
            </a:r>
            <a:endParaRPr lang="en-US" sz="2600" dirty="0"/>
          </a:p>
          <a:p>
            <a:pPr lvl="1"/>
            <a:r>
              <a:rPr lang="he-IL" sz="2400" dirty="0"/>
              <a:t>פגישות קבועות עם </a:t>
            </a:r>
            <a:r>
              <a:rPr lang="he-IL" sz="2400" dirty="0" smtClean="0"/>
              <a:t>מורה</a:t>
            </a:r>
            <a:endParaRPr lang="en-US" sz="2400" dirty="0"/>
          </a:p>
          <a:p>
            <a:pPr lvl="1"/>
            <a:r>
              <a:rPr lang="he-IL" sz="2400" dirty="0"/>
              <a:t>תרגול במחברת </a:t>
            </a:r>
            <a:r>
              <a:rPr lang="he-IL" sz="2400" dirty="0" smtClean="0"/>
              <a:t>תווים</a:t>
            </a:r>
            <a:endParaRPr lang="en-US" sz="2400" dirty="0"/>
          </a:p>
          <a:p>
            <a:r>
              <a:rPr lang="he-IL" sz="2600" dirty="0" smtClean="0"/>
              <a:t>למידה </a:t>
            </a:r>
            <a:r>
              <a:rPr lang="he-IL" sz="2600" dirty="0"/>
              <a:t>עצמית</a:t>
            </a:r>
            <a:endParaRPr lang="en-US" sz="2600" dirty="0"/>
          </a:p>
          <a:p>
            <a:pPr lvl="1"/>
            <a:r>
              <a:rPr lang="he-IL" sz="2400" dirty="0"/>
              <a:t>לימוד התווים </a:t>
            </a:r>
            <a:r>
              <a:rPr lang="he-IL" sz="2400" dirty="0" smtClean="0"/>
              <a:t>עצמאית</a:t>
            </a:r>
            <a:endParaRPr lang="en-US" sz="2400" dirty="0"/>
          </a:p>
          <a:p>
            <a:pPr lvl="1"/>
            <a:r>
              <a:rPr lang="he-IL" sz="2400" dirty="0"/>
              <a:t>תרגול במחברת </a:t>
            </a:r>
            <a:r>
              <a:rPr lang="he-IL" sz="2400" dirty="0" smtClean="0"/>
              <a:t>תווים</a:t>
            </a:r>
            <a:endParaRPr lang="en-US" sz="2400" dirty="0"/>
          </a:p>
        </p:txBody>
      </p:sp>
      <p:pic>
        <p:nvPicPr>
          <p:cNvPr id="1026" name="Picture 2" descr="http://mississaugakids.com/wp-content/uploads/2013/01/Do-Re-Mi-for-Kids-Piano-Less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287953"/>
            <a:ext cx="5256584" cy="350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תרגול במחברת </a:t>
            </a:r>
            <a:r>
              <a:rPr lang="he-IL" dirty="0" smtClean="0"/>
              <a:t>תווים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e-IL" sz="3200" dirty="0"/>
              <a:t>בעיה מרכזית:</a:t>
            </a:r>
          </a:p>
          <a:p>
            <a:r>
              <a:rPr lang="he-IL" sz="2600" u="sng" dirty="0" smtClean="0"/>
              <a:t>חוסר משוב</a:t>
            </a:r>
            <a:endParaRPr lang="he-IL" sz="2600" dirty="0" smtClean="0"/>
          </a:p>
          <a:p>
            <a:r>
              <a:rPr lang="he-IL" sz="2600" dirty="0" smtClean="0"/>
              <a:t>הנגן לא מודע לשגיאות</a:t>
            </a:r>
            <a:endParaRPr lang="he-IL" sz="2600" dirty="0"/>
          </a:p>
          <a:p>
            <a:pPr lvl="1"/>
            <a:r>
              <a:rPr lang="he-IL" sz="2400" dirty="0" smtClean="0"/>
              <a:t>קצב </a:t>
            </a:r>
            <a:r>
              <a:rPr lang="he-IL" sz="2400" dirty="0"/>
              <a:t>נכון?</a:t>
            </a:r>
            <a:endParaRPr lang="en-US" sz="2400" dirty="0"/>
          </a:p>
          <a:p>
            <a:pPr lvl="1"/>
            <a:r>
              <a:rPr lang="he-IL" sz="2400" dirty="0" smtClean="0"/>
              <a:t>תווים </a:t>
            </a:r>
            <a:r>
              <a:rPr lang="he-IL" sz="2400" dirty="0"/>
              <a:t>נכונים?</a:t>
            </a:r>
            <a:endParaRPr lang="en-US" sz="2400" dirty="0"/>
          </a:p>
          <a:p>
            <a:pPr lvl="1"/>
            <a:r>
              <a:rPr lang="he-IL" sz="2400" dirty="0"/>
              <a:t>אורך נכון של כל תו?</a:t>
            </a:r>
            <a:endParaRPr lang="en-US" sz="2400" dirty="0"/>
          </a:p>
        </p:txBody>
      </p:sp>
      <p:pic>
        <p:nvPicPr>
          <p:cNvPr id="2050" name="Picture 2" descr="http://funny-pics.co/wp-content/uploads/Funny-dog-piano-player-445x2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420888"/>
            <a:ext cx="4824536" cy="324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22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e-IL" sz="3200" dirty="0" smtClean="0"/>
              <a:t>מטרונום</a:t>
            </a:r>
          </a:p>
          <a:p>
            <a:pPr lvl="1"/>
            <a:r>
              <a:rPr lang="he-IL" sz="2200" dirty="0" smtClean="0"/>
              <a:t>משמיע נקישות בתדר קבוע</a:t>
            </a:r>
          </a:p>
          <a:p>
            <a:pPr lvl="1"/>
            <a:r>
              <a:rPr lang="he-IL" sz="2200" dirty="0" smtClean="0"/>
              <a:t>עוזר לשמור על קצב</a:t>
            </a:r>
          </a:p>
          <a:p>
            <a:pPr lvl="1"/>
            <a:r>
              <a:rPr lang="he-IL" sz="2200" dirty="0" smtClean="0"/>
              <a:t>בלתי תלוי בתווים</a:t>
            </a:r>
          </a:p>
          <a:p>
            <a:pPr lvl="1"/>
            <a:r>
              <a:rPr lang="he-IL" sz="2200" dirty="0" smtClean="0"/>
              <a:t>דורש מיומנות מסוימת</a:t>
            </a:r>
          </a:p>
          <a:p>
            <a:pPr marL="279082" lvl="1" indent="0">
              <a:buNone/>
            </a:pPr>
            <a:endParaRPr lang="he-IL" sz="2200" dirty="0" smtClean="0"/>
          </a:p>
          <a:p>
            <a:pPr lvl="1"/>
            <a:endParaRPr lang="en-US" sz="2200" dirty="0"/>
          </a:p>
        </p:txBody>
      </p:sp>
      <p:pic>
        <p:nvPicPr>
          <p:cNvPr id="3074" name="Picture 2" descr="http://pedalsandeffects.com/wp-content/uploads/2013/07/metronome_by_All_Dressed_U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276872"/>
            <a:ext cx="3744416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quickmeme.com/img/47/47fa62522c7615c150590534f1bb74be74492be194edd79434b3854276f7cd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6" y="3149004"/>
            <a:ext cx="30384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8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he-IL" sz="3200" dirty="0" smtClean="0"/>
              <a:t>פתרון אידאלי</a:t>
            </a:r>
          </a:p>
          <a:p>
            <a:pPr lvl="1"/>
            <a:r>
              <a:rPr lang="he-IL" sz="2600" dirty="0" smtClean="0"/>
              <a:t>מורה </a:t>
            </a:r>
            <a:r>
              <a:rPr lang="he-IL" sz="2600" dirty="0"/>
              <a:t>בעת התרגול</a:t>
            </a:r>
            <a:endParaRPr lang="en-US" sz="2600" dirty="0"/>
          </a:p>
          <a:p>
            <a:pPr lvl="2"/>
            <a:r>
              <a:rPr lang="he-IL" sz="2000" dirty="0"/>
              <a:t>קבלת פידבק בזמן אמת בעת התרגול.</a:t>
            </a:r>
            <a:endParaRPr lang="en-US" sz="2000" dirty="0"/>
          </a:p>
          <a:p>
            <a:pPr lvl="2"/>
            <a:r>
              <a:rPr lang="he-IL" sz="2000" dirty="0" smtClean="0"/>
              <a:t>לא </a:t>
            </a:r>
            <a:r>
              <a:rPr lang="he-IL" sz="2000" dirty="0"/>
              <a:t>ריאלי</a:t>
            </a:r>
            <a:r>
              <a:rPr lang="he-IL" sz="2000" dirty="0" smtClean="0"/>
              <a:t>.</a:t>
            </a:r>
            <a:endParaRPr lang="he-IL" sz="2200" dirty="0" smtClean="0"/>
          </a:p>
          <a:p>
            <a:pPr marL="228600" lvl="1" indent="-228600"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he-IL" sz="3200" dirty="0"/>
              <a:t>פתרון אידאלי </a:t>
            </a:r>
            <a:r>
              <a:rPr lang="he-IL" sz="3200" dirty="0" smtClean="0"/>
              <a:t>2.0</a:t>
            </a:r>
          </a:p>
          <a:p>
            <a:pPr lvl="1"/>
            <a:r>
              <a:rPr lang="he-IL" sz="2400" dirty="0"/>
              <a:t>קבלת פידבק בזמן אמת בצורה אחרת</a:t>
            </a:r>
            <a:r>
              <a:rPr lang="he-IL" sz="2400" dirty="0" smtClean="0"/>
              <a:t>.</a:t>
            </a:r>
          </a:p>
          <a:p>
            <a:pPr lvl="1"/>
            <a:r>
              <a:rPr lang="he-IL" sz="2400" dirty="0" smtClean="0"/>
              <a:t>מה אם מחברת התווים יכלה לדבר?</a:t>
            </a:r>
            <a:endParaRPr lang="en-US" sz="2400" dirty="0"/>
          </a:p>
        </p:txBody>
      </p:sp>
      <p:pic>
        <p:nvPicPr>
          <p:cNvPr id="4098" name="Picture 2" descr="http://blog.houstonpianocompany.com/Portals/171015/images/piano-tea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2348880"/>
            <a:ext cx="52578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infobarrel.com/media/image/1024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060848"/>
            <a:ext cx="1757536" cy="17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9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מחברת תווים מדברת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he-IL" sz="3200" dirty="0"/>
              <a:t>קבלת </a:t>
            </a:r>
            <a:r>
              <a:rPr lang="he-IL" sz="3200" dirty="0"/>
              <a:t>פידבק בזמן </a:t>
            </a:r>
            <a:r>
              <a:rPr lang="he-IL" sz="3200" dirty="0" smtClean="0"/>
              <a:t>אמת:</a:t>
            </a:r>
            <a:endParaRPr lang="en-US" sz="3200" dirty="0"/>
          </a:p>
          <a:p>
            <a:pPr lvl="1"/>
            <a:r>
              <a:rPr lang="he-IL" sz="2600" dirty="0" smtClean="0"/>
              <a:t>ניגון בקצב מתאים</a:t>
            </a:r>
            <a:endParaRPr lang="en-US" sz="2600" dirty="0"/>
          </a:p>
          <a:p>
            <a:pPr lvl="1"/>
            <a:r>
              <a:rPr lang="he-IL" sz="2600" dirty="0" smtClean="0"/>
              <a:t>ניגון התו הנכון</a:t>
            </a:r>
            <a:endParaRPr lang="en-US" sz="2600" dirty="0"/>
          </a:p>
          <a:p>
            <a:pPr lvl="1"/>
            <a:r>
              <a:rPr lang="he-IL" sz="2600" dirty="0" smtClean="0"/>
              <a:t>ניגון התו באורך הרצוי</a:t>
            </a:r>
            <a:endParaRPr lang="en-US" sz="2600" dirty="0"/>
          </a:p>
          <a:p>
            <a:pPr lvl="1"/>
            <a:r>
              <a:rPr lang="he-IL" sz="2600" dirty="0"/>
              <a:t>מעבר בין תווים</a:t>
            </a:r>
            <a:endParaRPr lang="en-US" sz="2600" dirty="0"/>
          </a:p>
        </p:txBody>
      </p:sp>
      <p:pic>
        <p:nvPicPr>
          <p:cNvPr id="5122" name="Picture 2" descr="http://pad1.whstatic.com/images/thumb/2/25/Play-Jazz-Piano-Step-3.jpg/670px-Play-Jazz-Piano-Step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2561942"/>
            <a:ext cx="4426669" cy="295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1522414" y="1580963"/>
            <a:ext cx="1368152" cy="648072"/>
          </a:xfrm>
          <a:prstGeom prst="wedgeRoundRectCallout">
            <a:avLst>
              <a:gd name="adj1" fmla="val -37077"/>
              <a:gd name="adj2" fmla="val 122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You suck!</a:t>
            </a:r>
            <a:endParaRPr lang="he-IL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890566" y="2508201"/>
            <a:ext cx="1622003" cy="681587"/>
          </a:xfrm>
          <a:prstGeom prst="wedgeRoundRectCallout">
            <a:avLst>
              <a:gd name="adj1" fmla="val -94951"/>
              <a:gd name="adj2" fmla="val -12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Too quick!</a:t>
            </a:r>
            <a:endParaRPr lang="he-IL" dirty="0"/>
          </a:p>
        </p:txBody>
      </p:sp>
      <p:sp>
        <p:nvSpPr>
          <p:cNvPr id="10" name="Rounded Rectangular Callout 9"/>
          <p:cNvSpPr/>
          <p:nvPr/>
        </p:nvSpPr>
        <p:spPr>
          <a:xfrm flipH="1">
            <a:off x="315770" y="3465915"/>
            <a:ext cx="1296654" cy="728381"/>
          </a:xfrm>
          <a:prstGeom prst="wedgeRoundRectCallout">
            <a:avLst>
              <a:gd name="adj1" fmla="val -71444"/>
              <a:gd name="adj2" fmla="val -752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Wrong note!</a:t>
            </a:r>
            <a:endParaRPr lang="he-IL" dirty="0"/>
          </a:p>
        </p:txBody>
      </p:sp>
      <p:sp>
        <p:nvSpPr>
          <p:cNvPr id="11" name="Rounded Rectangular Callout 10"/>
          <p:cNvSpPr/>
          <p:nvPr/>
        </p:nvSpPr>
        <p:spPr>
          <a:xfrm flipH="1">
            <a:off x="2729058" y="3522695"/>
            <a:ext cx="1296654" cy="728381"/>
          </a:xfrm>
          <a:prstGeom prst="wedgeRoundRectCallout">
            <a:avLst>
              <a:gd name="adj1" fmla="val 75473"/>
              <a:gd name="adj2" fmla="val -64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Perfect!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57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.ytimg.com/vi/b-OOxgkxKD0/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2" b="13755"/>
          <a:stretch/>
        </p:blipFill>
        <p:spPr bwMode="auto">
          <a:xfrm>
            <a:off x="1932852" y="2492896"/>
            <a:ext cx="3759764" cy="27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הפתרון המוצע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e-IL" sz="3200" dirty="0" smtClean="0"/>
              <a:t>אפליקציה </a:t>
            </a:r>
            <a:r>
              <a:rPr lang="he-IL" sz="3200" dirty="0" err="1" smtClean="0"/>
              <a:t>לטאבלט</a:t>
            </a:r>
            <a:r>
              <a:rPr lang="he-IL" sz="3200" dirty="0" smtClean="0"/>
              <a:t>- מחברת תווים חכמה</a:t>
            </a:r>
            <a:endParaRPr lang="en-US" sz="3200" dirty="0"/>
          </a:p>
          <a:p>
            <a:pPr lvl="1"/>
            <a:r>
              <a:rPr lang="he-IL" sz="2600" dirty="0"/>
              <a:t>דימוי ויזואלי של מחברת תווים</a:t>
            </a:r>
            <a:endParaRPr lang="en-US" sz="2600" dirty="0"/>
          </a:p>
          <a:p>
            <a:pPr lvl="1"/>
            <a:r>
              <a:rPr lang="he-IL" sz="2600" dirty="0"/>
              <a:t>עיבוד אותות בזמן אמת:</a:t>
            </a:r>
            <a:endParaRPr lang="en-US" sz="2600" dirty="0"/>
          </a:p>
          <a:p>
            <a:pPr lvl="2"/>
            <a:r>
              <a:rPr lang="he-IL" sz="2000" dirty="0"/>
              <a:t>אימות התו ואורכו</a:t>
            </a:r>
            <a:endParaRPr lang="en-US" sz="2000" dirty="0"/>
          </a:p>
          <a:p>
            <a:pPr lvl="2"/>
            <a:r>
              <a:rPr lang="he-IL" sz="2000" dirty="0"/>
              <a:t>מיקום האות על </a:t>
            </a:r>
            <a:r>
              <a:rPr lang="he-IL" sz="2000" dirty="0" smtClean="0"/>
              <a:t>ציר </a:t>
            </a:r>
            <a:r>
              <a:rPr lang="he-IL" sz="2000" dirty="0"/>
              <a:t>הזמן</a:t>
            </a:r>
            <a:endParaRPr lang="en-US" sz="2000" dirty="0"/>
          </a:p>
          <a:p>
            <a:pPr lvl="2"/>
            <a:r>
              <a:rPr lang="he-IL" sz="2000" dirty="0" smtClean="0"/>
              <a:t>השהייה בין האותות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452236"/>
            <a:ext cx="3645556" cy="28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inguadigitalis.com/assets/images/ipad-mock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8" y="1936750"/>
            <a:ext cx="4247950" cy="29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מודל ראשון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he-IL" sz="3200" dirty="0"/>
              <a:t>ייצוג ויזואלי של מחברת </a:t>
            </a:r>
            <a:r>
              <a:rPr lang="he-IL" sz="3200" dirty="0" smtClean="0"/>
              <a:t>תווים</a:t>
            </a:r>
            <a:endParaRPr lang="en-US" sz="3200" dirty="0"/>
          </a:p>
          <a:p>
            <a:pPr lvl="1"/>
            <a:r>
              <a:rPr lang="he-IL" sz="2600" dirty="0"/>
              <a:t>מתן משוב למשתמש:</a:t>
            </a:r>
            <a:endParaRPr lang="en-US" sz="2600" dirty="0"/>
          </a:p>
          <a:p>
            <a:pPr lvl="2"/>
            <a:r>
              <a:rPr lang="he-IL" sz="2100" dirty="0"/>
              <a:t>בזמן </a:t>
            </a:r>
            <a:r>
              <a:rPr lang="he-IL" sz="2100" dirty="0" smtClean="0"/>
              <a:t>אמת</a:t>
            </a:r>
            <a:endParaRPr lang="he-IL" sz="1900" dirty="0"/>
          </a:p>
          <a:p>
            <a:pPr lvl="3"/>
            <a:r>
              <a:rPr lang="he-IL" sz="1900" dirty="0"/>
              <a:t>משוב </a:t>
            </a:r>
            <a:r>
              <a:rPr lang="he-IL" sz="1900" dirty="0"/>
              <a:t>ספציפי, בצורה ויזואלית.</a:t>
            </a:r>
            <a:endParaRPr lang="en-US" sz="1900" dirty="0"/>
          </a:p>
          <a:p>
            <a:pPr lvl="2"/>
            <a:r>
              <a:rPr lang="he-IL" sz="2100" dirty="0"/>
              <a:t>בסיום הניגון</a:t>
            </a:r>
            <a:endParaRPr lang="en-US" sz="2100" dirty="0"/>
          </a:p>
          <a:p>
            <a:pPr lvl="3"/>
            <a:r>
              <a:rPr lang="he-IL" sz="1900" dirty="0"/>
              <a:t>משוב כללי (קצב, אורך תו וכו</a:t>
            </a:r>
            <a:r>
              <a:rPr lang="he-IL" sz="1900" dirty="0"/>
              <a:t>').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2267658"/>
            <a:ext cx="3545838" cy="2288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75" y="2256260"/>
            <a:ext cx="3602865" cy="2324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75" y="2256260"/>
            <a:ext cx="3602864" cy="232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210" y="2256260"/>
            <a:ext cx="3602864" cy="2324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98" y="2256260"/>
            <a:ext cx="3596376" cy="23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8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מודל שני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z="3200" dirty="0" smtClean="0"/>
              <a:t>דירוג </a:t>
            </a:r>
            <a:r>
              <a:rPr lang="he-IL" sz="3200" dirty="0"/>
              <a:t>רמת קושי של קטעי מוזיקה.</a:t>
            </a:r>
            <a:endParaRPr lang="en-US" sz="3200" dirty="0"/>
          </a:p>
          <a:p>
            <a:pPr lvl="0"/>
            <a:r>
              <a:rPr lang="he-IL" sz="3200" dirty="0"/>
              <a:t>דירוג יכולות הנגן.</a:t>
            </a:r>
            <a:endParaRPr lang="en-US" sz="3200" dirty="0"/>
          </a:p>
          <a:p>
            <a:pPr lvl="0"/>
            <a:r>
              <a:rPr lang="he-IL" sz="3200" dirty="0"/>
              <a:t>המלצות אינדיבידואליות לקטעי מוזיקה.</a:t>
            </a:r>
            <a:endParaRPr lang="en-US" sz="3200" dirty="0"/>
          </a:p>
          <a:p>
            <a:pPr lvl="3"/>
            <a:endParaRPr lang="he-IL" sz="19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8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277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Euphemia</vt:lpstr>
      <vt:lpstr>Curves 16x9</vt:lpstr>
      <vt:lpstr>פרויקט גמר – i-Score</vt:lpstr>
      <vt:lpstr>לימוד נגינה בפסנתר</vt:lpstr>
      <vt:lpstr>תרגול במחברת תווים</vt:lpstr>
      <vt:lpstr>פתרונות</vt:lpstr>
      <vt:lpstr>פתרונות</vt:lpstr>
      <vt:lpstr>מחברת תווים מדברת</vt:lpstr>
      <vt:lpstr>הפתרון המוצע</vt:lpstr>
      <vt:lpstr>מודל ראשון</vt:lpstr>
      <vt:lpstr>מודל שני</vt:lpstr>
      <vt:lpstr>פתרונות קיימים</vt:lpstr>
      <vt:lpstr>הערכת תוצאות</vt:lpstr>
      <vt:lpstr>שאלות?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2014-06-15T08:04:59Z</dcterms:created>
  <dcterms:modified xsi:type="dcterms:W3CDTF">2014-06-15T20:34:34Z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