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89" r:id="rId2"/>
    <p:sldId id="260" r:id="rId3"/>
    <p:sldId id="280" r:id="rId4"/>
    <p:sldId id="290" r:id="rId5"/>
    <p:sldId id="281" r:id="rId6"/>
    <p:sldId id="291" r:id="rId7"/>
    <p:sldId id="292" r:id="rId8"/>
    <p:sldId id="282" r:id="rId9"/>
    <p:sldId id="293" r:id="rId10"/>
    <p:sldId id="294" r:id="rId11"/>
    <p:sldId id="283" r:id="rId12"/>
    <p:sldId id="295" r:id="rId13"/>
    <p:sldId id="25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C"/>
    <a:srgbClr val="60269E"/>
    <a:srgbClr val="0A6B7C"/>
    <a:srgbClr val="CB007B"/>
    <a:srgbClr val="73B16B"/>
    <a:srgbClr val="FFFFFF"/>
    <a:srgbClr val="BFE2F3"/>
    <a:srgbClr val="C31823"/>
    <a:srgbClr val="C9151E"/>
    <a:srgbClr val="E9C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114" d="100"/>
          <a:sy n="114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RSIC-V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WUYA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FC5A6D-FE3D-4CA3-AB14-390D1D879B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开源</a:t>
            </a:r>
            <a:r>
              <a:rPr lang="en-US" altLang="zh-CN" sz="2400" dirty="0"/>
              <a:t>&amp;</a:t>
            </a:r>
            <a:r>
              <a:rPr lang="zh-CN" altLang="en-US" sz="2400" dirty="0"/>
              <a:t>免费</a:t>
            </a:r>
            <a:endParaRPr lang="en-US" altLang="zh-CN" sz="2400" dirty="0"/>
          </a:p>
          <a:p>
            <a:r>
              <a:rPr lang="zh-CN" altLang="en-US" sz="2400" dirty="0"/>
              <a:t>基础指令简洁无历史包袱</a:t>
            </a:r>
            <a:endParaRPr lang="en-US" altLang="zh-CN" sz="2400" dirty="0"/>
          </a:p>
          <a:p>
            <a:r>
              <a:rPr lang="zh-CN" altLang="en-US" sz="2400" dirty="0"/>
              <a:t>指令集可按需扩展</a:t>
            </a:r>
            <a:endParaRPr lang="en-US" altLang="zh-CN" sz="2400" dirty="0"/>
          </a:p>
          <a:p>
            <a:r>
              <a:rPr lang="zh-CN" altLang="en-US" sz="2400" dirty="0"/>
              <a:t>提供工具链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569D6D-D582-44E1-9684-A701E3F5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</p:spTree>
    <p:extLst>
      <p:ext uri="{BB962C8B-B14F-4D97-AF65-F5344CB8AC3E}">
        <p14:creationId xmlns:p14="http://schemas.microsoft.com/office/powerpoint/2010/main" val="122939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71130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64749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05516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61868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概述</a:t>
            </a:r>
          </a:p>
        </p:txBody>
      </p: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63127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56747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975137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53865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历史和展望</a:t>
            </a:r>
          </a:p>
        </p:txBody>
      </p: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55125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48744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89511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45862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特点</a:t>
            </a:r>
          </a:p>
        </p:txBody>
      </p: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47122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40741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81508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37860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26483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5BFA7-2D2D-487A-8BCC-AD6A2862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grpSp>
        <p:nvGrpSpPr>
          <p:cNvPr id="3" name="Google Shape;1390;p208">
            <a:extLst>
              <a:ext uri="{FF2B5EF4-FFF2-40B4-BE49-F238E27FC236}">
                <a16:creationId xmlns:a16="http://schemas.microsoft.com/office/drawing/2014/main" id="{D8756BBE-B096-4314-9E97-155974117B8E}"/>
              </a:ext>
            </a:extLst>
          </p:cNvPr>
          <p:cNvGrpSpPr/>
          <p:nvPr/>
        </p:nvGrpSpPr>
        <p:grpSpPr>
          <a:xfrm>
            <a:off x="4544887" y="2170460"/>
            <a:ext cx="210208" cy="370957"/>
            <a:chOff x="6062844" y="2030037"/>
            <a:chExt cx="280278" cy="494609"/>
          </a:xfrm>
          <a:solidFill>
            <a:srgbClr val="CB007B"/>
          </a:solidFill>
        </p:grpSpPr>
        <p:sp>
          <p:nvSpPr>
            <p:cNvPr id="4" name="Google Shape;1391;p208">
              <a:extLst>
                <a:ext uri="{FF2B5EF4-FFF2-40B4-BE49-F238E27FC236}">
                  <a16:creationId xmlns:a16="http://schemas.microsoft.com/office/drawing/2014/main" id="{9979A54F-22F3-4FB1-9BA7-B3FB800C94A0}"/>
                </a:ext>
              </a:extLst>
            </p:cNvPr>
            <p:cNvSpPr/>
            <p:nvPr/>
          </p:nvSpPr>
          <p:spPr>
            <a:xfrm>
              <a:off x="6062844" y="2030037"/>
              <a:ext cx="280278" cy="494609"/>
            </a:xfrm>
            <a:custGeom>
              <a:avLst/>
              <a:gdLst/>
              <a:ahLst/>
              <a:cxnLst/>
              <a:rect l="l" t="t" r="r" b="b"/>
              <a:pathLst>
                <a:path w="280278" h="494609" extrusionOk="0">
                  <a:moveTo>
                    <a:pt x="230818" y="0"/>
                  </a:moveTo>
                  <a:lnTo>
                    <a:pt x="49460" y="0"/>
                  </a:lnTo>
                  <a:cubicBezTo>
                    <a:pt x="22155" y="26"/>
                    <a:pt x="26" y="22155"/>
                    <a:pt x="0" y="49460"/>
                  </a:cubicBezTo>
                  <a:lnTo>
                    <a:pt x="0" y="445149"/>
                  </a:lnTo>
                  <a:cubicBezTo>
                    <a:pt x="26" y="472454"/>
                    <a:pt x="22155" y="494583"/>
                    <a:pt x="49460" y="494609"/>
                  </a:cubicBezTo>
                  <a:lnTo>
                    <a:pt x="230818" y="494609"/>
                  </a:lnTo>
                  <a:cubicBezTo>
                    <a:pt x="258123" y="494583"/>
                    <a:pt x="280251" y="472454"/>
                    <a:pt x="280278" y="445149"/>
                  </a:cubicBezTo>
                  <a:lnTo>
                    <a:pt x="280278" y="49460"/>
                  </a:lnTo>
                  <a:cubicBezTo>
                    <a:pt x="280251" y="22155"/>
                    <a:pt x="258123" y="26"/>
                    <a:pt x="230818" y="0"/>
                  </a:cubicBezTo>
                  <a:close/>
                  <a:moveTo>
                    <a:pt x="263791" y="445149"/>
                  </a:moveTo>
                  <a:cubicBezTo>
                    <a:pt x="263791" y="463360"/>
                    <a:pt x="249029" y="478123"/>
                    <a:pt x="230818" y="478123"/>
                  </a:cubicBezTo>
                  <a:lnTo>
                    <a:pt x="49460" y="478123"/>
                  </a:lnTo>
                  <a:cubicBezTo>
                    <a:pt x="31249" y="478123"/>
                    <a:pt x="16487" y="463360"/>
                    <a:pt x="16487" y="445149"/>
                  </a:cubicBezTo>
                  <a:lnTo>
                    <a:pt x="16487" y="395689"/>
                  </a:lnTo>
                  <a:lnTo>
                    <a:pt x="263791" y="395689"/>
                  </a:lnTo>
                  <a:close/>
                  <a:moveTo>
                    <a:pt x="263791" y="379202"/>
                  </a:moveTo>
                  <a:lnTo>
                    <a:pt x="16487" y="379202"/>
                  </a:lnTo>
                  <a:lnTo>
                    <a:pt x="16487" y="74192"/>
                  </a:lnTo>
                  <a:lnTo>
                    <a:pt x="263791" y="74192"/>
                  </a:lnTo>
                  <a:close/>
                  <a:moveTo>
                    <a:pt x="263791" y="57705"/>
                  </a:moveTo>
                  <a:lnTo>
                    <a:pt x="16487" y="57705"/>
                  </a:lnTo>
                  <a:lnTo>
                    <a:pt x="16487" y="49460"/>
                  </a:lnTo>
                  <a:cubicBezTo>
                    <a:pt x="16487" y="31249"/>
                    <a:pt x="31249" y="16487"/>
                    <a:pt x="49460" y="16487"/>
                  </a:cubicBezTo>
                  <a:lnTo>
                    <a:pt x="230818" y="16487"/>
                  </a:lnTo>
                  <a:cubicBezTo>
                    <a:pt x="249029" y="16487"/>
                    <a:pt x="263791" y="31249"/>
                    <a:pt x="263791" y="494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CB00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392;p208">
              <a:extLst>
                <a:ext uri="{FF2B5EF4-FFF2-40B4-BE49-F238E27FC236}">
                  <a16:creationId xmlns:a16="http://schemas.microsoft.com/office/drawing/2014/main" id="{C30C58B7-129D-4A08-903A-68679A8062C1}"/>
                </a:ext>
              </a:extLst>
            </p:cNvPr>
            <p:cNvSpPr/>
            <p:nvPr/>
          </p:nvSpPr>
          <p:spPr>
            <a:xfrm>
              <a:off x="6178251" y="2442212"/>
              <a:ext cx="49463" cy="49459"/>
            </a:xfrm>
            <a:custGeom>
              <a:avLst/>
              <a:gdLst/>
              <a:ahLst/>
              <a:cxnLst/>
              <a:rect l="l" t="t" r="r" b="b"/>
              <a:pathLst>
                <a:path w="49463" h="49459" extrusionOk="0">
                  <a:moveTo>
                    <a:pt x="24731" y="49460"/>
                  </a:moveTo>
                  <a:cubicBezTo>
                    <a:pt x="38392" y="49460"/>
                    <a:pt x="49464" y="38388"/>
                    <a:pt x="49464" y="24729"/>
                  </a:cubicBezTo>
                  <a:cubicBezTo>
                    <a:pt x="49464" y="11072"/>
                    <a:pt x="38392" y="0"/>
                    <a:pt x="24731" y="0"/>
                  </a:cubicBezTo>
                  <a:cubicBezTo>
                    <a:pt x="11076" y="0"/>
                    <a:pt x="0" y="11072"/>
                    <a:pt x="0" y="24729"/>
                  </a:cubicBezTo>
                  <a:cubicBezTo>
                    <a:pt x="0" y="38388"/>
                    <a:pt x="11076" y="49460"/>
                    <a:pt x="24731" y="49460"/>
                  </a:cubicBezTo>
                  <a:close/>
                  <a:moveTo>
                    <a:pt x="24731" y="16486"/>
                  </a:moveTo>
                  <a:cubicBezTo>
                    <a:pt x="29286" y="16486"/>
                    <a:pt x="32977" y="20178"/>
                    <a:pt x="32977" y="24729"/>
                  </a:cubicBezTo>
                  <a:cubicBezTo>
                    <a:pt x="32977" y="29282"/>
                    <a:pt x="29286" y="32974"/>
                    <a:pt x="24731" y="32974"/>
                  </a:cubicBezTo>
                  <a:cubicBezTo>
                    <a:pt x="20180" y="32974"/>
                    <a:pt x="16490" y="29282"/>
                    <a:pt x="16490" y="24729"/>
                  </a:cubicBezTo>
                  <a:cubicBezTo>
                    <a:pt x="16490" y="20178"/>
                    <a:pt x="20180" y="16486"/>
                    <a:pt x="24731" y="164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CB00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393;p208">
              <a:extLst>
                <a:ext uri="{FF2B5EF4-FFF2-40B4-BE49-F238E27FC236}">
                  <a16:creationId xmlns:a16="http://schemas.microsoft.com/office/drawing/2014/main" id="{BA6ADBCF-3A79-4744-BC4C-FD444202985A}"/>
                </a:ext>
              </a:extLst>
            </p:cNvPr>
            <p:cNvSpPr/>
            <p:nvPr/>
          </p:nvSpPr>
          <p:spPr>
            <a:xfrm>
              <a:off x="6181540" y="2277028"/>
              <a:ext cx="42982" cy="21696"/>
            </a:xfrm>
            <a:custGeom>
              <a:avLst/>
              <a:gdLst/>
              <a:ahLst/>
              <a:cxnLst/>
              <a:rect l="l" t="t" r="r" b="b"/>
              <a:pathLst>
                <a:path w="42982" h="21696" extrusionOk="0">
                  <a:moveTo>
                    <a:pt x="2424" y="7592"/>
                  </a:moveTo>
                  <a:cubicBezTo>
                    <a:pt x="-799" y="10807"/>
                    <a:pt x="-810" y="16027"/>
                    <a:pt x="2404" y="19252"/>
                  </a:cubicBezTo>
                  <a:cubicBezTo>
                    <a:pt x="5620" y="22479"/>
                    <a:pt x="10839" y="22486"/>
                    <a:pt x="14065" y="19271"/>
                  </a:cubicBezTo>
                  <a:cubicBezTo>
                    <a:pt x="18193" y="15392"/>
                    <a:pt x="24613" y="15347"/>
                    <a:pt x="28797" y="19166"/>
                  </a:cubicBezTo>
                  <a:cubicBezTo>
                    <a:pt x="31952" y="22449"/>
                    <a:pt x="37171" y="22551"/>
                    <a:pt x="40450" y="19396"/>
                  </a:cubicBezTo>
                  <a:cubicBezTo>
                    <a:pt x="43733" y="16241"/>
                    <a:pt x="43839" y="11022"/>
                    <a:pt x="40684" y="7740"/>
                  </a:cubicBezTo>
                  <a:cubicBezTo>
                    <a:pt x="40541" y="7592"/>
                    <a:pt x="40390" y="7449"/>
                    <a:pt x="40238" y="7313"/>
                  </a:cubicBezTo>
                  <a:cubicBezTo>
                    <a:pt x="29518" y="-2544"/>
                    <a:pt x="12997" y="-2423"/>
                    <a:pt x="2424" y="7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CB00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94;p208">
              <a:extLst>
                <a:ext uri="{FF2B5EF4-FFF2-40B4-BE49-F238E27FC236}">
                  <a16:creationId xmlns:a16="http://schemas.microsoft.com/office/drawing/2014/main" id="{B5E180E9-576F-45D9-8662-18F2E216A370}"/>
                </a:ext>
              </a:extLst>
            </p:cNvPr>
            <p:cNvSpPr/>
            <p:nvPr/>
          </p:nvSpPr>
          <p:spPr>
            <a:xfrm>
              <a:off x="6154938" y="2239964"/>
              <a:ext cx="95644" cy="32948"/>
            </a:xfrm>
            <a:custGeom>
              <a:avLst/>
              <a:gdLst/>
              <a:ahLst/>
              <a:cxnLst/>
              <a:rect l="l" t="t" r="r" b="b"/>
              <a:pathLst>
                <a:path w="95644" h="32948" extrusionOk="0">
                  <a:moveTo>
                    <a:pt x="48085" y="1"/>
                  </a:moveTo>
                  <a:cubicBezTo>
                    <a:pt x="30946" y="-68"/>
                    <a:pt x="14497" y="6732"/>
                    <a:pt x="2407" y="18880"/>
                  </a:cubicBezTo>
                  <a:cubicBezTo>
                    <a:pt x="-808" y="22102"/>
                    <a:pt x="-801" y="27325"/>
                    <a:pt x="2422" y="30540"/>
                  </a:cubicBezTo>
                  <a:cubicBezTo>
                    <a:pt x="5645" y="33755"/>
                    <a:pt x="10863" y="33751"/>
                    <a:pt x="14082" y="30528"/>
                  </a:cubicBezTo>
                  <a:cubicBezTo>
                    <a:pt x="32690" y="12000"/>
                    <a:pt x="62708" y="11781"/>
                    <a:pt x="81587" y="30034"/>
                  </a:cubicBezTo>
                  <a:cubicBezTo>
                    <a:pt x="84814" y="33246"/>
                    <a:pt x="90032" y="33230"/>
                    <a:pt x="93243" y="30004"/>
                  </a:cubicBezTo>
                  <a:cubicBezTo>
                    <a:pt x="96456" y="26777"/>
                    <a:pt x="96444" y="21559"/>
                    <a:pt x="93217" y="18347"/>
                  </a:cubicBezTo>
                  <a:cubicBezTo>
                    <a:pt x="93172" y="18302"/>
                    <a:pt x="93130" y="18260"/>
                    <a:pt x="93085" y="18219"/>
                  </a:cubicBezTo>
                  <a:cubicBezTo>
                    <a:pt x="81051" y="6486"/>
                    <a:pt x="64893" y="-56"/>
                    <a:pt x="480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CB00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95;p208">
              <a:extLst>
                <a:ext uri="{FF2B5EF4-FFF2-40B4-BE49-F238E27FC236}">
                  <a16:creationId xmlns:a16="http://schemas.microsoft.com/office/drawing/2014/main" id="{4B38F67A-84D6-409B-8629-884D8717B08F}"/>
                </a:ext>
              </a:extLst>
            </p:cNvPr>
            <p:cNvSpPr/>
            <p:nvPr/>
          </p:nvSpPr>
          <p:spPr>
            <a:xfrm>
              <a:off x="6128768" y="2203149"/>
              <a:ext cx="148798" cy="43830"/>
            </a:xfrm>
            <a:custGeom>
              <a:avLst/>
              <a:gdLst/>
              <a:ahLst/>
              <a:cxnLst/>
              <a:rect l="l" t="t" r="r" b="b"/>
              <a:pathLst>
                <a:path w="148798" h="43830" extrusionOk="0">
                  <a:moveTo>
                    <a:pt x="8268" y="43517"/>
                  </a:moveTo>
                  <a:cubicBezTo>
                    <a:pt x="10430" y="43517"/>
                    <a:pt x="12505" y="42660"/>
                    <a:pt x="14037" y="41136"/>
                  </a:cubicBezTo>
                  <a:cubicBezTo>
                    <a:pt x="47410" y="8268"/>
                    <a:pt x="100977" y="8234"/>
                    <a:pt x="134391" y="41060"/>
                  </a:cubicBezTo>
                  <a:cubicBezTo>
                    <a:pt x="137414" y="44464"/>
                    <a:pt x="142626" y="44774"/>
                    <a:pt x="146029" y="41751"/>
                  </a:cubicBezTo>
                  <a:cubicBezTo>
                    <a:pt x="149433" y="38728"/>
                    <a:pt x="149742" y="33517"/>
                    <a:pt x="146720" y="30113"/>
                  </a:cubicBezTo>
                  <a:cubicBezTo>
                    <a:pt x="146474" y="29838"/>
                    <a:pt x="146211" y="29581"/>
                    <a:pt x="145935" y="29339"/>
                  </a:cubicBezTo>
                  <a:cubicBezTo>
                    <a:pt x="106105" y="-9807"/>
                    <a:pt x="42237" y="-9777"/>
                    <a:pt x="2445" y="29415"/>
                  </a:cubicBezTo>
                  <a:cubicBezTo>
                    <a:pt x="-789" y="32615"/>
                    <a:pt x="-819" y="37834"/>
                    <a:pt x="2381" y="41072"/>
                  </a:cubicBezTo>
                  <a:cubicBezTo>
                    <a:pt x="3924" y="42630"/>
                    <a:pt x="6022" y="43513"/>
                    <a:pt x="8219" y="435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CB00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96;p208">
              <a:extLst>
                <a:ext uri="{FF2B5EF4-FFF2-40B4-BE49-F238E27FC236}">
                  <a16:creationId xmlns:a16="http://schemas.microsoft.com/office/drawing/2014/main" id="{D3CDAA8C-1EDB-4610-AC49-1AF385CE6ABB}"/>
                </a:ext>
              </a:extLst>
            </p:cNvPr>
            <p:cNvSpPr/>
            <p:nvPr/>
          </p:nvSpPr>
          <p:spPr>
            <a:xfrm>
              <a:off x="6244201" y="2137202"/>
              <a:ext cx="16487" cy="16486"/>
            </a:xfrm>
            <a:custGeom>
              <a:avLst/>
              <a:gdLst/>
              <a:ahLst/>
              <a:cxnLst/>
              <a:rect l="l" t="t" r="r" b="b"/>
              <a:pathLst>
                <a:path w="16487" h="16486" extrusionOk="0">
                  <a:moveTo>
                    <a:pt x="0" y="0"/>
                  </a:moveTo>
                  <a:lnTo>
                    <a:pt x="16487" y="0"/>
                  </a:lnTo>
                  <a:lnTo>
                    <a:pt x="16487" y="16486"/>
                  </a:lnTo>
                  <a:lnTo>
                    <a:pt x="0" y="164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CB00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97;p208">
              <a:extLst>
                <a:ext uri="{FF2B5EF4-FFF2-40B4-BE49-F238E27FC236}">
                  <a16:creationId xmlns:a16="http://schemas.microsoft.com/office/drawing/2014/main" id="{59A7B226-F3D1-43E9-ADDD-3AB7D88081DD}"/>
                </a:ext>
              </a:extLst>
            </p:cNvPr>
            <p:cNvSpPr/>
            <p:nvPr/>
          </p:nvSpPr>
          <p:spPr>
            <a:xfrm>
              <a:off x="6268929" y="2128956"/>
              <a:ext cx="16486" cy="24732"/>
            </a:xfrm>
            <a:custGeom>
              <a:avLst/>
              <a:gdLst/>
              <a:ahLst/>
              <a:cxnLst/>
              <a:rect l="l" t="t" r="r" b="b"/>
              <a:pathLst>
                <a:path w="16486" h="24732" extrusionOk="0">
                  <a:moveTo>
                    <a:pt x="0" y="0"/>
                  </a:moveTo>
                  <a:lnTo>
                    <a:pt x="16486" y="0"/>
                  </a:lnTo>
                  <a:lnTo>
                    <a:pt x="16486" y="24732"/>
                  </a:lnTo>
                  <a:lnTo>
                    <a:pt x="0" y="247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CB00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98;p208">
              <a:extLst>
                <a:ext uri="{FF2B5EF4-FFF2-40B4-BE49-F238E27FC236}">
                  <a16:creationId xmlns:a16="http://schemas.microsoft.com/office/drawing/2014/main" id="{3689F096-9E6D-48C5-A972-B726F51BD57E}"/>
                </a:ext>
              </a:extLst>
            </p:cNvPr>
            <p:cNvSpPr/>
            <p:nvPr/>
          </p:nvSpPr>
          <p:spPr>
            <a:xfrm>
              <a:off x="6293662" y="2120715"/>
              <a:ext cx="16486" cy="32973"/>
            </a:xfrm>
            <a:custGeom>
              <a:avLst/>
              <a:gdLst/>
              <a:ahLst/>
              <a:cxnLst/>
              <a:rect l="l" t="t" r="r" b="b"/>
              <a:pathLst>
                <a:path w="16486" h="32973" extrusionOk="0">
                  <a:moveTo>
                    <a:pt x="0" y="0"/>
                  </a:moveTo>
                  <a:lnTo>
                    <a:pt x="16486" y="0"/>
                  </a:lnTo>
                  <a:lnTo>
                    <a:pt x="16486" y="32973"/>
                  </a:lnTo>
                  <a:lnTo>
                    <a:pt x="0" y="329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CB00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399;p208">
            <a:extLst>
              <a:ext uri="{FF2B5EF4-FFF2-40B4-BE49-F238E27FC236}">
                <a16:creationId xmlns:a16="http://schemas.microsoft.com/office/drawing/2014/main" id="{42B58028-840F-414F-939D-031911A48086}"/>
              </a:ext>
            </a:extLst>
          </p:cNvPr>
          <p:cNvGrpSpPr/>
          <p:nvPr/>
        </p:nvGrpSpPr>
        <p:grpSpPr>
          <a:xfrm>
            <a:off x="4461209" y="3757367"/>
            <a:ext cx="347786" cy="353947"/>
            <a:chOff x="6078285" y="3310707"/>
            <a:chExt cx="463715" cy="471929"/>
          </a:xfrm>
        </p:grpSpPr>
        <p:sp>
          <p:nvSpPr>
            <p:cNvPr id="13" name="Google Shape;1400;p208">
              <a:extLst>
                <a:ext uri="{FF2B5EF4-FFF2-40B4-BE49-F238E27FC236}">
                  <a16:creationId xmlns:a16="http://schemas.microsoft.com/office/drawing/2014/main" id="{B7A34E40-1E90-48BC-A682-8F2B74182A20}"/>
                </a:ext>
              </a:extLst>
            </p:cNvPr>
            <p:cNvSpPr/>
            <p:nvPr/>
          </p:nvSpPr>
          <p:spPr>
            <a:xfrm>
              <a:off x="6078285" y="3310707"/>
              <a:ext cx="81487" cy="332735"/>
            </a:xfrm>
            <a:custGeom>
              <a:avLst/>
              <a:gdLst/>
              <a:ahLst/>
              <a:cxnLst/>
              <a:rect l="l" t="t" r="r" b="b"/>
              <a:pathLst>
                <a:path w="81487" h="332735" extrusionOk="0">
                  <a:moveTo>
                    <a:pt x="79142" y="13656"/>
                  </a:moveTo>
                  <a:cubicBezTo>
                    <a:pt x="82269" y="10528"/>
                    <a:pt x="82269" y="5473"/>
                    <a:pt x="79142" y="2346"/>
                  </a:cubicBezTo>
                  <a:cubicBezTo>
                    <a:pt x="76014" y="-782"/>
                    <a:pt x="70959" y="-782"/>
                    <a:pt x="67832" y="2346"/>
                  </a:cubicBezTo>
                  <a:cubicBezTo>
                    <a:pt x="-22611" y="92788"/>
                    <a:pt x="-22611" y="239949"/>
                    <a:pt x="67832" y="330392"/>
                  </a:cubicBezTo>
                  <a:cubicBezTo>
                    <a:pt x="69399" y="331951"/>
                    <a:pt x="71447" y="332735"/>
                    <a:pt x="73487" y="332735"/>
                  </a:cubicBezTo>
                  <a:cubicBezTo>
                    <a:pt x="75526" y="332735"/>
                    <a:pt x="77582" y="331951"/>
                    <a:pt x="79142" y="330392"/>
                  </a:cubicBezTo>
                  <a:cubicBezTo>
                    <a:pt x="82269" y="327264"/>
                    <a:pt x="82269" y="322209"/>
                    <a:pt x="79142" y="319081"/>
                  </a:cubicBezTo>
                  <a:cubicBezTo>
                    <a:pt x="-5061" y="234870"/>
                    <a:pt x="-5061" y="97859"/>
                    <a:pt x="79142" y="13656"/>
                  </a:cubicBezTo>
                  <a:close/>
                </a:path>
              </a:pathLst>
            </a:custGeom>
            <a:solidFill>
              <a:srgbClr val="62CB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2CBC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01;p208">
              <a:extLst>
                <a:ext uri="{FF2B5EF4-FFF2-40B4-BE49-F238E27FC236}">
                  <a16:creationId xmlns:a16="http://schemas.microsoft.com/office/drawing/2014/main" id="{9D562AA1-DF3F-44BF-816C-37C90D2A10C2}"/>
                </a:ext>
              </a:extLst>
            </p:cNvPr>
            <p:cNvSpPr/>
            <p:nvPr/>
          </p:nvSpPr>
          <p:spPr>
            <a:xfrm>
              <a:off x="6460507" y="3310707"/>
              <a:ext cx="81493" cy="332735"/>
            </a:xfrm>
            <a:custGeom>
              <a:avLst/>
              <a:gdLst/>
              <a:ahLst/>
              <a:cxnLst/>
              <a:rect l="l" t="t" r="r" b="b"/>
              <a:pathLst>
                <a:path w="81493" h="332735" extrusionOk="0">
                  <a:moveTo>
                    <a:pt x="13656" y="2346"/>
                  </a:moveTo>
                  <a:cubicBezTo>
                    <a:pt x="10528" y="-782"/>
                    <a:pt x="5473" y="-782"/>
                    <a:pt x="2346" y="2346"/>
                  </a:cubicBezTo>
                  <a:cubicBezTo>
                    <a:pt x="-782" y="5473"/>
                    <a:pt x="-782" y="10528"/>
                    <a:pt x="2346" y="13656"/>
                  </a:cubicBezTo>
                  <a:cubicBezTo>
                    <a:pt x="43075" y="54378"/>
                    <a:pt x="65504" y="108609"/>
                    <a:pt x="65504" y="166369"/>
                  </a:cubicBezTo>
                  <a:cubicBezTo>
                    <a:pt x="65504" y="224128"/>
                    <a:pt x="43075" y="278360"/>
                    <a:pt x="2346" y="319081"/>
                  </a:cubicBezTo>
                  <a:cubicBezTo>
                    <a:pt x="-782" y="322209"/>
                    <a:pt x="-782" y="327264"/>
                    <a:pt x="2346" y="330392"/>
                  </a:cubicBezTo>
                  <a:cubicBezTo>
                    <a:pt x="3905" y="331951"/>
                    <a:pt x="5953" y="332735"/>
                    <a:pt x="8001" y="332735"/>
                  </a:cubicBezTo>
                  <a:cubicBezTo>
                    <a:pt x="10048" y="332735"/>
                    <a:pt x="12096" y="331951"/>
                    <a:pt x="13656" y="330392"/>
                  </a:cubicBezTo>
                  <a:cubicBezTo>
                    <a:pt x="57409" y="286646"/>
                    <a:pt x="81494" y="228399"/>
                    <a:pt x="81494" y="166369"/>
                  </a:cubicBezTo>
                  <a:cubicBezTo>
                    <a:pt x="81494" y="104338"/>
                    <a:pt x="57409" y="46091"/>
                    <a:pt x="13656" y="2346"/>
                  </a:cubicBezTo>
                  <a:close/>
                </a:path>
              </a:pathLst>
            </a:custGeom>
            <a:solidFill>
              <a:srgbClr val="62CB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2CBC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402;p208">
              <a:extLst>
                <a:ext uri="{FF2B5EF4-FFF2-40B4-BE49-F238E27FC236}">
                  <a16:creationId xmlns:a16="http://schemas.microsoft.com/office/drawing/2014/main" id="{A5B0DE79-7303-4ABD-BE87-83E308BA231C}"/>
                </a:ext>
              </a:extLst>
            </p:cNvPr>
            <p:cNvSpPr/>
            <p:nvPr/>
          </p:nvSpPr>
          <p:spPr>
            <a:xfrm>
              <a:off x="6126264" y="3344637"/>
              <a:ext cx="67455" cy="264865"/>
            </a:xfrm>
            <a:custGeom>
              <a:avLst/>
              <a:gdLst/>
              <a:ahLst/>
              <a:cxnLst/>
              <a:rect l="l" t="t" r="r" b="b"/>
              <a:pathLst>
                <a:path w="67455" h="264865" extrusionOk="0">
                  <a:moveTo>
                    <a:pt x="65110" y="13656"/>
                  </a:moveTo>
                  <a:cubicBezTo>
                    <a:pt x="68238" y="10528"/>
                    <a:pt x="68238" y="5473"/>
                    <a:pt x="65110" y="2346"/>
                  </a:cubicBezTo>
                  <a:cubicBezTo>
                    <a:pt x="61983" y="-782"/>
                    <a:pt x="56927" y="-782"/>
                    <a:pt x="53800" y="2346"/>
                  </a:cubicBezTo>
                  <a:cubicBezTo>
                    <a:pt x="-17933" y="74079"/>
                    <a:pt x="-17933" y="190797"/>
                    <a:pt x="53800" y="262522"/>
                  </a:cubicBezTo>
                  <a:cubicBezTo>
                    <a:pt x="55360" y="264082"/>
                    <a:pt x="57407" y="264866"/>
                    <a:pt x="59455" y="264866"/>
                  </a:cubicBezTo>
                  <a:cubicBezTo>
                    <a:pt x="61503" y="264866"/>
                    <a:pt x="63550" y="264082"/>
                    <a:pt x="65110" y="262522"/>
                  </a:cubicBezTo>
                  <a:cubicBezTo>
                    <a:pt x="68238" y="259394"/>
                    <a:pt x="68238" y="254339"/>
                    <a:pt x="65110" y="251212"/>
                  </a:cubicBezTo>
                  <a:cubicBezTo>
                    <a:pt x="-384" y="185718"/>
                    <a:pt x="-384" y="79158"/>
                    <a:pt x="65110" y="13656"/>
                  </a:cubicBezTo>
                  <a:close/>
                </a:path>
              </a:pathLst>
            </a:custGeom>
            <a:solidFill>
              <a:srgbClr val="62CB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2CBC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03;p208">
              <a:extLst>
                <a:ext uri="{FF2B5EF4-FFF2-40B4-BE49-F238E27FC236}">
                  <a16:creationId xmlns:a16="http://schemas.microsoft.com/office/drawing/2014/main" id="{B43A4CE6-BE04-4095-9A15-38CF55AF3038}"/>
                </a:ext>
              </a:extLst>
            </p:cNvPr>
            <p:cNvSpPr/>
            <p:nvPr/>
          </p:nvSpPr>
          <p:spPr>
            <a:xfrm>
              <a:off x="6426576" y="3344637"/>
              <a:ext cx="67455" cy="264865"/>
            </a:xfrm>
            <a:custGeom>
              <a:avLst/>
              <a:gdLst/>
              <a:ahLst/>
              <a:cxnLst/>
              <a:rect l="l" t="t" r="r" b="b"/>
              <a:pathLst>
                <a:path w="67455" h="264865" extrusionOk="0">
                  <a:moveTo>
                    <a:pt x="13656" y="2346"/>
                  </a:moveTo>
                  <a:cubicBezTo>
                    <a:pt x="10528" y="-782"/>
                    <a:pt x="5473" y="-782"/>
                    <a:pt x="2346" y="2346"/>
                  </a:cubicBezTo>
                  <a:cubicBezTo>
                    <a:pt x="-782" y="5473"/>
                    <a:pt x="-782" y="10528"/>
                    <a:pt x="2346" y="13656"/>
                  </a:cubicBezTo>
                  <a:cubicBezTo>
                    <a:pt x="67840" y="79150"/>
                    <a:pt x="67840" y="185718"/>
                    <a:pt x="2346" y="251212"/>
                  </a:cubicBezTo>
                  <a:cubicBezTo>
                    <a:pt x="-782" y="254339"/>
                    <a:pt x="-782" y="259394"/>
                    <a:pt x="2346" y="262522"/>
                  </a:cubicBezTo>
                  <a:cubicBezTo>
                    <a:pt x="3905" y="264082"/>
                    <a:pt x="5953" y="264866"/>
                    <a:pt x="8001" y="264866"/>
                  </a:cubicBezTo>
                  <a:cubicBezTo>
                    <a:pt x="10048" y="264866"/>
                    <a:pt x="12096" y="264082"/>
                    <a:pt x="13656" y="262522"/>
                  </a:cubicBezTo>
                  <a:cubicBezTo>
                    <a:pt x="85389" y="190797"/>
                    <a:pt x="85389" y="74079"/>
                    <a:pt x="13656" y="2346"/>
                  </a:cubicBezTo>
                  <a:close/>
                </a:path>
              </a:pathLst>
            </a:custGeom>
            <a:solidFill>
              <a:srgbClr val="62CB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2CBC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404;p208">
              <a:extLst>
                <a:ext uri="{FF2B5EF4-FFF2-40B4-BE49-F238E27FC236}">
                  <a16:creationId xmlns:a16="http://schemas.microsoft.com/office/drawing/2014/main" id="{494B16DE-BD0F-4D6F-8DC5-6FBB9AEBF4AA}"/>
                </a:ext>
              </a:extLst>
            </p:cNvPr>
            <p:cNvSpPr/>
            <p:nvPr/>
          </p:nvSpPr>
          <p:spPr>
            <a:xfrm>
              <a:off x="6174224" y="3378576"/>
              <a:ext cx="53425" cy="196995"/>
            </a:xfrm>
            <a:custGeom>
              <a:avLst/>
              <a:gdLst/>
              <a:ahLst/>
              <a:cxnLst/>
              <a:rect l="l" t="t" r="r" b="b"/>
              <a:pathLst>
                <a:path w="53425" h="196995" extrusionOk="0">
                  <a:moveTo>
                    <a:pt x="51080" y="2346"/>
                  </a:moveTo>
                  <a:cubicBezTo>
                    <a:pt x="47953" y="-782"/>
                    <a:pt x="42897" y="-782"/>
                    <a:pt x="39770" y="2346"/>
                  </a:cubicBezTo>
                  <a:cubicBezTo>
                    <a:pt x="14126" y="27990"/>
                    <a:pt x="0" y="62137"/>
                    <a:pt x="0" y="98499"/>
                  </a:cubicBezTo>
                  <a:cubicBezTo>
                    <a:pt x="0" y="134861"/>
                    <a:pt x="14126" y="169000"/>
                    <a:pt x="39770" y="194652"/>
                  </a:cubicBezTo>
                  <a:cubicBezTo>
                    <a:pt x="41330" y="196212"/>
                    <a:pt x="43377" y="196996"/>
                    <a:pt x="45425" y="196996"/>
                  </a:cubicBezTo>
                  <a:cubicBezTo>
                    <a:pt x="47473" y="196996"/>
                    <a:pt x="49520" y="196212"/>
                    <a:pt x="51080" y="194652"/>
                  </a:cubicBezTo>
                  <a:cubicBezTo>
                    <a:pt x="54208" y="191525"/>
                    <a:pt x="54208" y="186470"/>
                    <a:pt x="51080" y="183342"/>
                  </a:cubicBezTo>
                  <a:cubicBezTo>
                    <a:pt x="4295" y="136557"/>
                    <a:pt x="4295" y="60449"/>
                    <a:pt x="51080" y="13664"/>
                  </a:cubicBezTo>
                  <a:cubicBezTo>
                    <a:pt x="54200" y="10536"/>
                    <a:pt x="54200" y="5473"/>
                    <a:pt x="51080" y="2346"/>
                  </a:cubicBezTo>
                  <a:close/>
                </a:path>
              </a:pathLst>
            </a:custGeom>
            <a:solidFill>
              <a:srgbClr val="62CB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2CBC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405;p208">
              <a:extLst>
                <a:ext uri="{FF2B5EF4-FFF2-40B4-BE49-F238E27FC236}">
                  <a16:creationId xmlns:a16="http://schemas.microsoft.com/office/drawing/2014/main" id="{39DF7AF5-0C3E-4787-B25D-EAB907AF9431}"/>
                </a:ext>
              </a:extLst>
            </p:cNvPr>
            <p:cNvSpPr/>
            <p:nvPr/>
          </p:nvSpPr>
          <p:spPr>
            <a:xfrm>
              <a:off x="6392645" y="3378576"/>
              <a:ext cx="53425" cy="196987"/>
            </a:xfrm>
            <a:custGeom>
              <a:avLst/>
              <a:gdLst/>
              <a:ahLst/>
              <a:cxnLst/>
              <a:rect l="l" t="t" r="r" b="b"/>
              <a:pathLst>
                <a:path w="53425" h="196987" extrusionOk="0">
                  <a:moveTo>
                    <a:pt x="13656" y="2346"/>
                  </a:moveTo>
                  <a:cubicBezTo>
                    <a:pt x="10528" y="-782"/>
                    <a:pt x="5473" y="-782"/>
                    <a:pt x="2346" y="2346"/>
                  </a:cubicBezTo>
                  <a:cubicBezTo>
                    <a:pt x="-782" y="5473"/>
                    <a:pt x="-782" y="10528"/>
                    <a:pt x="2346" y="13656"/>
                  </a:cubicBezTo>
                  <a:cubicBezTo>
                    <a:pt x="49131" y="60441"/>
                    <a:pt x="49131" y="136549"/>
                    <a:pt x="2346" y="183334"/>
                  </a:cubicBezTo>
                  <a:cubicBezTo>
                    <a:pt x="-782" y="186462"/>
                    <a:pt x="-782" y="191517"/>
                    <a:pt x="2346" y="194644"/>
                  </a:cubicBezTo>
                  <a:cubicBezTo>
                    <a:pt x="3905" y="196204"/>
                    <a:pt x="5953" y="196988"/>
                    <a:pt x="8001" y="196988"/>
                  </a:cubicBezTo>
                  <a:cubicBezTo>
                    <a:pt x="10048" y="196988"/>
                    <a:pt x="12096" y="196204"/>
                    <a:pt x="13656" y="194644"/>
                  </a:cubicBezTo>
                  <a:cubicBezTo>
                    <a:pt x="39300" y="169000"/>
                    <a:pt x="53426" y="134853"/>
                    <a:pt x="53426" y="98491"/>
                  </a:cubicBezTo>
                  <a:cubicBezTo>
                    <a:pt x="53426" y="62129"/>
                    <a:pt x="39300" y="27990"/>
                    <a:pt x="13656" y="2346"/>
                  </a:cubicBezTo>
                  <a:close/>
                </a:path>
              </a:pathLst>
            </a:custGeom>
            <a:solidFill>
              <a:srgbClr val="62CB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2CBC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406;p208">
              <a:extLst>
                <a:ext uri="{FF2B5EF4-FFF2-40B4-BE49-F238E27FC236}">
                  <a16:creationId xmlns:a16="http://schemas.microsoft.com/office/drawing/2014/main" id="{4039FC96-C8AD-4DF3-993A-BC4597AE7C11}"/>
                </a:ext>
              </a:extLst>
            </p:cNvPr>
            <p:cNvSpPr/>
            <p:nvPr/>
          </p:nvSpPr>
          <p:spPr>
            <a:xfrm>
              <a:off x="6254148" y="3422691"/>
              <a:ext cx="111982" cy="359945"/>
            </a:xfrm>
            <a:custGeom>
              <a:avLst/>
              <a:gdLst/>
              <a:ahLst/>
              <a:cxnLst/>
              <a:rect l="l" t="t" r="r" b="b"/>
              <a:pathLst>
                <a:path w="111982" h="359945" extrusionOk="0">
                  <a:moveTo>
                    <a:pt x="55991" y="0"/>
                  </a:moveTo>
                  <a:cubicBezTo>
                    <a:pt x="25124" y="0"/>
                    <a:pt x="0" y="25124"/>
                    <a:pt x="0" y="55991"/>
                  </a:cubicBezTo>
                  <a:cubicBezTo>
                    <a:pt x="0" y="84139"/>
                    <a:pt x="20909" y="107440"/>
                    <a:pt x="47993" y="111343"/>
                  </a:cubicBezTo>
                  <a:lnTo>
                    <a:pt x="47993" y="351946"/>
                  </a:lnTo>
                  <a:cubicBezTo>
                    <a:pt x="47993" y="356370"/>
                    <a:pt x="51568" y="359945"/>
                    <a:pt x="55991" y="359945"/>
                  </a:cubicBezTo>
                  <a:cubicBezTo>
                    <a:pt x="60415" y="359945"/>
                    <a:pt x="63990" y="356370"/>
                    <a:pt x="63990" y="351946"/>
                  </a:cubicBezTo>
                  <a:lnTo>
                    <a:pt x="63990" y="111343"/>
                  </a:lnTo>
                  <a:cubicBezTo>
                    <a:pt x="91074" y="107440"/>
                    <a:pt x="111983" y="84139"/>
                    <a:pt x="111983" y="55991"/>
                  </a:cubicBezTo>
                  <a:cubicBezTo>
                    <a:pt x="111983" y="25124"/>
                    <a:pt x="86867" y="0"/>
                    <a:pt x="55991" y="0"/>
                  </a:cubicBezTo>
                  <a:close/>
                  <a:moveTo>
                    <a:pt x="55991" y="95985"/>
                  </a:moveTo>
                  <a:cubicBezTo>
                    <a:pt x="33939" y="95985"/>
                    <a:pt x="15998" y="78044"/>
                    <a:pt x="15998" y="55991"/>
                  </a:cubicBezTo>
                  <a:cubicBezTo>
                    <a:pt x="15998" y="33939"/>
                    <a:pt x="33939" y="15998"/>
                    <a:pt x="55991" y="15998"/>
                  </a:cubicBezTo>
                  <a:cubicBezTo>
                    <a:pt x="78044" y="15998"/>
                    <a:pt x="95985" y="33939"/>
                    <a:pt x="95985" y="55991"/>
                  </a:cubicBezTo>
                  <a:cubicBezTo>
                    <a:pt x="95985" y="78044"/>
                    <a:pt x="78044" y="95985"/>
                    <a:pt x="55991" y="95985"/>
                  </a:cubicBezTo>
                  <a:close/>
                </a:path>
              </a:pathLst>
            </a:custGeom>
            <a:solidFill>
              <a:srgbClr val="62CBC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2CBC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1407;p208">
            <a:extLst>
              <a:ext uri="{FF2B5EF4-FFF2-40B4-BE49-F238E27FC236}">
                <a16:creationId xmlns:a16="http://schemas.microsoft.com/office/drawing/2014/main" id="{194BA6EF-365E-498C-955C-72589F946163}"/>
              </a:ext>
            </a:extLst>
          </p:cNvPr>
          <p:cNvGrpSpPr/>
          <p:nvPr/>
        </p:nvGrpSpPr>
        <p:grpSpPr>
          <a:xfrm>
            <a:off x="1339174" y="5024324"/>
            <a:ext cx="315071" cy="315071"/>
            <a:chOff x="6125535" y="4657943"/>
            <a:chExt cx="420094" cy="420094"/>
          </a:xfrm>
          <a:solidFill>
            <a:srgbClr val="60269E"/>
          </a:solidFill>
        </p:grpSpPr>
        <p:sp>
          <p:nvSpPr>
            <p:cNvPr id="21" name="Google Shape;1408;p208">
              <a:extLst>
                <a:ext uri="{FF2B5EF4-FFF2-40B4-BE49-F238E27FC236}">
                  <a16:creationId xmlns:a16="http://schemas.microsoft.com/office/drawing/2014/main" id="{239EA2D4-137F-426E-9299-5084BB70BB55}"/>
                </a:ext>
              </a:extLst>
            </p:cNvPr>
            <p:cNvSpPr/>
            <p:nvPr/>
          </p:nvSpPr>
          <p:spPr>
            <a:xfrm>
              <a:off x="6230994" y="4763402"/>
              <a:ext cx="209175" cy="209175"/>
            </a:xfrm>
            <a:custGeom>
              <a:avLst/>
              <a:gdLst/>
              <a:ahLst/>
              <a:cxnLst/>
              <a:rect l="l" t="t" r="r" b="b"/>
              <a:pathLst>
                <a:path w="209175" h="209175" extrusionOk="0">
                  <a:moveTo>
                    <a:pt x="163911" y="0"/>
                  </a:moveTo>
                  <a:lnTo>
                    <a:pt x="45265" y="0"/>
                  </a:lnTo>
                  <a:cubicBezTo>
                    <a:pt x="20307" y="0"/>
                    <a:pt x="0" y="20307"/>
                    <a:pt x="0" y="45265"/>
                  </a:cubicBezTo>
                  <a:lnTo>
                    <a:pt x="0" y="163911"/>
                  </a:lnTo>
                  <a:cubicBezTo>
                    <a:pt x="0" y="188868"/>
                    <a:pt x="20307" y="209176"/>
                    <a:pt x="45265" y="209176"/>
                  </a:cubicBezTo>
                  <a:lnTo>
                    <a:pt x="163911" y="209176"/>
                  </a:lnTo>
                  <a:cubicBezTo>
                    <a:pt x="188872" y="209176"/>
                    <a:pt x="209176" y="188868"/>
                    <a:pt x="209176" y="163911"/>
                  </a:cubicBezTo>
                  <a:lnTo>
                    <a:pt x="209176" y="45265"/>
                  </a:lnTo>
                  <a:cubicBezTo>
                    <a:pt x="209176" y="20307"/>
                    <a:pt x="188872" y="0"/>
                    <a:pt x="163911" y="0"/>
                  </a:cubicBezTo>
                  <a:close/>
                  <a:moveTo>
                    <a:pt x="184561" y="163911"/>
                  </a:moveTo>
                  <a:cubicBezTo>
                    <a:pt x="184561" y="175295"/>
                    <a:pt x="175298" y="184561"/>
                    <a:pt x="163911" y="184561"/>
                  </a:cubicBezTo>
                  <a:lnTo>
                    <a:pt x="45265" y="184561"/>
                  </a:lnTo>
                  <a:cubicBezTo>
                    <a:pt x="33881" y="184561"/>
                    <a:pt x="24615" y="175295"/>
                    <a:pt x="24615" y="163911"/>
                  </a:cubicBezTo>
                  <a:lnTo>
                    <a:pt x="24615" y="45265"/>
                  </a:lnTo>
                  <a:cubicBezTo>
                    <a:pt x="24615" y="33881"/>
                    <a:pt x="33881" y="24615"/>
                    <a:pt x="45265" y="24615"/>
                  </a:cubicBezTo>
                  <a:lnTo>
                    <a:pt x="163911" y="24615"/>
                  </a:lnTo>
                  <a:cubicBezTo>
                    <a:pt x="175298" y="24615"/>
                    <a:pt x="184561" y="33881"/>
                    <a:pt x="184561" y="452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409;p208">
              <a:extLst>
                <a:ext uri="{FF2B5EF4-FFF2-40B4-BE49-F238E27FC236}">
                  <a16:creationId xmlns:a16="http://schemas.microsoft.com/office/drawing/2014/main" id="{5B3D5367-EA46-49A9-960C-8A61BBC85AEA}"/>
                </a:ext>
              </a:extLst>
            </p:cNvPr>
            <p:cNvSpPr/>
            <p:nvPr/>
          </p:nvSpPr>
          <p:spPr>
            <a:xfrm>
              <a:off x="6125535" y="4657943"/>
              <a:ext cx="420094" cy="420094"/>
            </a:xfrm>
            <a:custGeom>
              <a:avLst/>
              <a:gdLst/>
              <a:ahLst/>
              <a:cxnLst/>
              <a:rect l="l" t="t" r="r" b="b"/>
              <a:pathLst>
                <a:path w="420094" h="420094" extrusionOk="0">
                  <a:moveTo>
                    <a:pt x="407787" y="166330"/>
                  </a:moveTo>
                  <a:cubicBezTo>
                    <a:pt x="414584" y="166330"/>
                    <a:pt x="420094" y="160817"/>
                    <a:pt x="420094" y="154023"/>
                  </a:cubicBezTo>
                  <a:cubicBezTo>
                    <a:pt x="420094" y="147225"/>
                    <a:pt x="414584" y="141715"/>
                    <a:pt x="407787" y="141715"/>
                  </a:cubicBezTo>
                  <a:lnTo>
                    <a:pt x="367364" y="141715"/>
                  </a:lnTo>
                  <a:lnTo>
                    <a:pt x="367364" y="110303"/>
                  </a:lnTo>
                  <a:lnTo>
                    <a:pt x="407787" y="110303"/>
                  </a:lnTo>
                  <a:cubicBezTo>
                    <a:pt x="414584" y="110303"/>
                    <a:pt x="420094" y="104793"/>
                    <a:pt x="420094" y="97995"/>
                  </a:cubicBezTo>
                  <a:cubicBezTo>
                    <a:pt x="420094" y="91197"/>
                    <a:pt x="414584" y="85688"/>
                    <a:pt x="407787" y="85688"/>
                  </a:cubicBezTo>
                  <a:lnTo>
                    <a:pt x="365650" y="85688"/>
                  </a:lnTo>
                  <a:cubicBezTo>
                    <a:pt x="361383" y="70611"/>
                    <a:pt x="349486" y="58714"/>
                    <a:pt x="334410" y="54444"/>
                  </a:cubicBezTo>
                  <a:lnTo>
                    <a:pt x="334410" y="12307"/>
                  </a:lnTo>
                  <a:cubicBezTo>
                    <a:pt x="334410" y="5510"/>
                    <a:pt x="328898" y="0"/>
                    <a:pt x="322102" y="0"/>
                  </a:cubicBezTo>
                  <a:cubicBezTo>
                    <a:pt x="315304" y="0"/>
                    <a:pt x="309795" y="5510"/>
                    <a:pt x="309795" y="12307"/>
                  </a:cubicBezTo>
                  <a:lnTo>
                    <a:pt x="309795" y="52730"/>
                  </a:lnTo>
                  <a:lnTo>
                    <a:pt x="278382" y="52730"/>
                  </a:lnTo>
                  <a:lnTo>
                    <a:pt x="278382" y="12307"/>
                  </a:lnTo>
                  <a:cubicBezTo>
                    <a:pt x="278382" y="5510"/>
                    <a:pt x="272872" y="0"/>
                    <a:pt x="266075" y="0"/>
                  </a:cubicBezTo>
                  <a:cubicBezTo>
                    <a:pt x="259280" y="0"/>
                    <a:pt x="253767" y="5510"/>
                    <a:pt x="253767" y="12307"/>
                  </a:cubicBezTo>
                  <a:lnTo>
                    <a:pt x="253767" y="52730"/>
                  </a:lnTo>
                  <a:lnTo>
                    <a:pt x="222358" y="52730"/>
                  </a:lnTo>
                  <a:lnTo>
                    <a:pt x="222358" y="12307"/>
                  </a:lnTo>
                  <a:cubicBezTo>
                    <a:pt x="222358" y="5510"/>
                    <a:pt x="216845" y="0"/>
                    <a:pt x="210050" y="0"/>
                  </a:cubicBezTo>
                  <a:cubicBezTo>
                    <a:pt x="203252" y="0"/>
                    <a:pt x="197743" y="5510"/>
                    <a:pt x="197743" y="12307"/>
                  </a:cubicBezTo>
                  <a:lnTo>
                    <a:pt x="197743" y="52730"/>
                  </a:lnTo>
                  <a:lnTo>
                    <a:pt x="166330" y="52730"/>
                  </a:lnTo>
                  <a:lnTo>
                    <a:pt x="166330" y="12307"/>
                  </a:lnTo>
                  <a:cubicBezTo>
                    <a:pt x="166330" y="5510"/>
                    <a:pt x="160821" y="0"/>
                    <a:pt x="154023" y="0"/>
                  </a:cubicBezTo>
                  <a:cubicBezTo>
                    <a:pt x="147228" y="0"/>
                    <a:pt x="141715" y="5510"/>
                    <a:pt x="141715" y="12307"/>
                  </a:cubicBezTo>
                  <a:lnTo>
                    <a:pt x="141715" y="52730"/>
                  </a:lnTo>
                  <a:lnTo>
                    <a:pt x="110303" y="52730"/>
                  </a:lnTo>
                  <a:lnTo>
                    <a:pt x="110303" y="12307"/>
                  </a:lnTo>
                  <a:cubicBezTo>
                    <a:pt x="110303" y="5510"/>
                    <a:pt x="104793" y="0"/>
                    <a:pt x="97995" y="0"/>
                  </a:cubicBezTo>
                  <a:cubicBezTo>
                    <a:pt x="91200" y="0"/>
                    <a:pt x="85688" y="5510"/>
                    <a:pt x="85688" y="12307"/>
                  </a:cubicBezTo>
                  <a:lnTo>
                    <a:pt x="85688" y="54444"/>
                  </a:lnTo>
                  <a:cubicBezTo>
                    <a:pt x="70611" y="58714"/>
                    <a:pt x="58714" y="70608"/>
                    <a:pt x="54448" y="85688"/>
                  </a:cubicBezTo>
                  <a:lnTo>
                    <a:pt x="12307" y="85688"/>
                  </a:lnTo>
                  <a:cubicBezTo>
                    <a:pt x="5510" y="85688"/>
                    <a:pt x="0" y="91197"/>
                    <a:pt x="0" y="97995"/>
                  </a:cubicBezTo>
                  <a:cubicBezTo>
                    <a:pt x="0" y="104793"/>
                    <a:pt x="5510" y="110303"/>
                    <a:pt x="12307" y="110303"/>
                  </a:cubicBezTo>
                  <a:lnTo>
                    <a:pt x="52733" y="110303"/>
                  </a:lnTo>
                  <a:lnTo>
                    <a:pt x="52733" y="141712"/>
                  </a:lnTo>
                  <a:lnTo>
                    <a:pt x="12307" y="141712"/>
                  </a:lnTo>
                  <a:cubicBezTo>
                    <a:pt x="5510" y="141712"/>
                    <a:pt x="0" y="147225"/>
                    <a:pt x="0" y="154019"/>
                  </a:cubicBezTo>
                  <a:cubicBezTo>
                    <a:pt x="0" y="160817"/>
                    <a:pt x="5510" y="166327"/>
                    <a:pt x="12307" y="166327"/>
                  </a:cubicBezTo>
                  <a:lnTo>
                    <a:pt x="52733" y="166327"/>
                  </a:lnTo>
                  <a:lnTo>
                    <a:pt x="52733" y="197740"/>
                  </a:lnTo>
                  <a:lnTo>
                    <a:pt x="12307" y="197740"/>
                  </a:lnTo>
                  <a:cubicBezTo>
                    <a:pt x="5510" y="197740"/>
                    <a:pt x="0" y="203249"/>
                    <a:pt x="0" y="210047"/>
                  </a:cubicBezTo>
                  <a:cubicBezTo>
                    <a:pt x="0" y="216845"/>
                    <a:pt x="5510" y="222354"/>
                    <a:pt x="12307" y="222354"/>
                  </a:cubicBezTo>
                  <a:lnTo>
                    <a:pt x="52733" y="222354"/>
                  </a:lnTo>
                  <a:lnTo>
                    <a:pt x="52733" y="253764"/>
                  </a:lnTo>
                  <a:lnTo>
                    <a:pt x="12307" y="253764"/>
                  </a:lnTo>
                  <a:cubicBezTo>
                    <a:pt x="5510" y="253764"/>
                    <a:pt x="0" y="259277"/>
                    <a:pt x="0" y="266071"/>
                  </a:cubicBezTo>
                  <a:cubicBezTo>
                    <a:pt x="0" y="272869"/>
                    <a:pt x="5510" y="278379"/>
                    <a:pt x="12307" y="278379"/>
                  </a:cubicBezTo>
                  <a:lnTo>
                    <a:pt x="52733" y="278379"/>
                  </a:lnTo>
                  <a:lnTo>
                    <a:pt x="52733" y="309791"/>
                  </a:lnTo>
                  <a:lnTo>
                    <a:pt x="12307" y="309791"/>
                  </a:lnTo>
                  <a:cubicBezTo>
                    <a:pt x="5510" y="309791"/>
                    <a:pt x="0" y="315301"/>
                    <a:pt x="0" y="322099"/>
                  </a:cubicBezTo>
                  <a:cubicBezTo>
                    <a:pt x="0" y="328898"/>
                    <a:pt x="5510" y="334406"/>
                    <a:pt x="12307" y="334406"/>
                  </a:cubicBezTo>
                  <a:lnTo>
                    <a:pt x="54444" y="334406"/>
                  </a:lnTo>
                  <a:cubicBezTo>
                    <a:pt x="58714" y="349483"/>
                    <a:pt x="70611" y="361380"/>
                    <a:pt x="85688" y="365650"/>
                  </a:cubicBezTo>
                  <a:lnTo>
                    <a:pt x="85688" y="407787"/>
                  </a:lnTo>
                  <a:cubicBezTo>
                    <a:pt x="85688" y="414584"/>
                    <a:pt x="91197" y="420094"/>
                    <a:pt x="97995" y="420094"/>
                  </a:cubicBezTo>
                  <a:cubicBezTo>
                    <a:pt x="104793" y="420094"/>
                    <a:pt x="110303" y="414584"/>
                    <a:pt x="110303" y="407787"/>
                  </a:cubicBezTo>
                  <a:lnTo>
                    <a:pt x="110303" y="367364"/>
                  </a:lnTo>
                  <a:lnTo>
                    <a:pt x="141715" y="367364"/>
                  </a:lnTo>
                  <a:lnTo>
                    <a:pt x="141715" y="407787"/>
                  </a:lnTo>
                  <a:cubicBezTo>
                    <a:pt x="141715" y="414584"/>
                    <a:pt x="147225" y="420094"/>
                    <a:pt x="154023" y="420094"/>
                  </a:cubicBezTo>
                  <a:cubicBezTo>
                    <a:pt x="160821" y="420094"/>
                    <a:pt x="166330" y="414584"/>
                    <a:pt x="166330" y="407787"/>
                  </a:cubicBezTo>
                  <a:lnTo>
                    <a:pt x="166330" y="367364"/>
                  </a:lnTo>
                  <a:lnTo>
                    <a:pt x="197740" y="367364"/>
                  </a:lnTo>
                  <a:lnTo>
                    <a:pt x="197740" y="407787"/>
                  </a:lnTo>
                  <a:cubicBezTo>
                    <a:pt x="197740" y="414584"/>
                    <a:pt x="203252" y="420094"/>
                    <a:pt x="210047" y="420094"/>
                  </a:cubicBezTo>
                  <a:cubicBezTo>
                    <a:pt x="216845" y="420094"/>
                    <a:pt x="222354" y="414584"/>
                    <a:pt x="222354" y="407787"/>
                  </a:cubicBezTo>
                  <a:lnTo>
                    <a:pt x="222354" y="367364"/>
                  </a:lnTo>
                  <a:lnTo>
                    <a:pt x="253767" y="367364"/>
                  </a:lnTo>
                  <a:lnTo>
                    <a:pt x="253767" y="407787"/>
                  </a:lnTo>
                  <a:cubicBezTo>
                    <a:pt x="253767" y="414584"/>
                    <a:pt x="259277" y="420094"/>
                    <a:pt x="266075" y="420094"/>
                  </a:cubicBezTo>
                  <a:cubicBezTo>
                    <a:pt x="272869" y="420094"/>
                    <a:pt x="278382" y="414584"/>
                    <a:pt x="278382" y="407787"/>
                  </a:cubicBezTo>
                  <a:lnTo>
                    <a:pt x="278382" y="367364"/>
                  </a:lnTo>
                  <a:lnTo>
                    <a:pt x="309791" y="367364"/>
                  </a:lnTo>
                  <a:lnTo>
                    <a:pt x="309791" y="407787"/>
                  </a:lnTo>
                  <a:cubicBezTo>
                    <a:pt x="309791" y="414584"/>
                    <a:pt x="315301" y="420094"/>
                    <a:pt x="322099" y="420094"/>
                  </a:cubicBezTo>
                  <a:cubicBezTo>
                    <a:pt x="328898" y="420094"/>
                    <a:pt x="334406" y="414584"/>
                    <a:pt x="334406" y="407787"/>
                  </a:cubicBezTo>
                  <a:lnTo>
                    <a:pt x="334406" y="365650"/>
                  </a:lnTo>
                  <a:cubicBezTo>
                    <a:pt x="349483" y="361380"/>
                    <a:pt x="361380" y="349486"/>
                    <a:pt x="365650" y="334406"/>
                  </a:cubicBezTo>
                  <a:lnTo>
                    <a:pt x="407787" y="334406"/>
                  </a:lnTo>
                  <a:cubicBezTo>
                    <a:pt x="414584" y="334406"/>
                    <a:pt x="420094" y="328898"/>
                    <a:pt x="420094" y="322099"/>
                  </a:cubicBezTo>
                  <a:cubicBezTo>
                    <a:pt x="420094" y="315301"/>
                    <a:pt x="414584" y="309791"/>
                    <a:pt x="407787" y="309791"/>
                  </a:cubicBezTo>
                  <a:lnTo>
                    <a:pt x="367364" y="309791"/>
                  </a:lnTo>
                  <a:lnTo>
                    <a:pt x="367364" y="278382"/>
                  </a:lnTo>
                  <a:lnTo>
                    <a:pt x="407787" y="278382"/>
                  </a:lnTo>
                  <a:cubicBezTo>
                    <a:pt x="414584" y="278382"/>
                    <a:pt x="420094" y="272869"/>
                    <a:pt x="420094" y="266075"/>
                  </a:cubicBezTo>
                  <a:cubicBezTo>
                    <a:pt x="420094" y="259277"/>
                    <a:pt x="414584" y="253767"/>
                    <a:pt x="407787" y="253767"/>
                  </a:cubicBezTo>
                  <a:lnTo>
                    <a:pt x="367364" y="253767"/>
                  </a:lnTo>
                  <a:lnTo>
                    <a:pt x="367364" y="222354"/>
                  </a:lnTo>
                  <a:lnTo>
                    <a:pt x="407787" y="222354"/>
                  </a:lnTo>
                  <a:cubicBezTo>
                    <a:pt x="414584" y="222354"/>
                    <a:pt x="420094" y="216845"/>
                    <a:pt x="420094" y="210047"/>
                  </a:cubicBezTo>
                  <a:cubicBezTo>
                    <a:pt x="420094" y="203249"/>
                    <a:pt x="414584" y="197740"/>
                    <a:pt x="407787" y="197740"/>
                  </a:cubicBezTo>
                  <a:lnTo>
                    <a:pt x="367364" y="197740"/>
                  </a:lnTo>
                  <a:lnTo>
                    <a:pt x="367364" y="166330"/>
                  </a:lnTo>
                  <a:close/>
                  <a:moveTo>
                    <a:pt x="322099" y="342749"/>
                  </a:moveTo>
                  <a:lnTo>
                    <a:pt x="97995" y="342749"/>
                  </a:lnTo>
                  <a:cubicBezTo>
                    <a:pt x="86611" y="342749"/>
                    <a:pt x="77348" y="333483"/>
                    <a:pt x="77348" y="322099"/>
                  </a:cubicBezTo>
                  <a:lnTo>
                    <a:pt x="77348" y="97995"/>
                  </a:lnTo>
                  <a:cubicBezTo>
                    <a:pt x="77348" y="86611"/>
                    <a:pt x="86611" y="77345"/>
                    <a:pt x="97995" y="77345"/>
                  </a:cubicBezTo>
                  <a:lnTo>
                    <a:pt x="322102" y="77345"/>
                  </a:lnTo>
                  <a:cubicBezTo>
                    <a:pt x="333487" y="77345"/>
                    <a:pt x="342749" y="86611"/>
                    <a:pt x="342749" y="97995"/>
                  </a:cubicBezTo>
                  <a:lnTo>
                    <a:pt x="342749" y="322099"/>
                  </a:lnTo>
                  <a:cubicBezTo>
                    <a:pt x="342749" y="333483"/>
                    <a:pt x="333487" y="342749"/>
                    <a:pt x="322099" y="3427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1410;p208">
            <a:extLst>
              <a:ext uri="{FF2B5EF4-FFF2-40B4-BE49-F238E27FC236}">
                <a16:creationId xmlns:a16="http://schemas.microsoft.com/office/drawing/2014/main" id="{E04EDB03-6858-490B-9891-2071E69FF3CD}"/>
              </a:ext>
            </a:extLst>
          </p:cNvPr>
          <p:cNvGrpSpPr/>
          <p:nvPr/>
        </p:nvGrpSpPr>
        <p:grpSpPr>
          <a:xfrm>
            <a:off x="1232747" y="3759434"/>
            <a:ext cx="549418" cy="205741"/>
            <a:chOff x="2630920" y="3097553"/>
            <a:chExt cx="732558" cy="274322"/>
          </a:xfrm>
          <a:solidFill>
            <a:srgbClr val="0A6B7C"/>
          </a:solidFill>
        </p:grpSpPr>
        <p:sp>
          <p:nvSpPr>
            <p:cNvPr id="24" name="Google Shape;1411;p208">
              <a:extLst>
                <a:ext uri="{FF2B5EF4-FFF2-40B4-BE49-F238E27FC236}">
                  <a16:creationId xmlns:a16="http://schemas.microsoft.com/office/drawing/2014/main" id="{F70B8E3F-C628-4511-8D59-A349F30B6F6F}"/>
                </a:ext>
              </a:extLst>
            </p:cNvPr>
            <p:cNvSpPr/>
            <p:nvPr/>
          </p:nvSpPr>
          <p:spPr>
            <a:xfrm>
              <a:off x="2630920" y="3097553"/>
              <a:ext cx="732558" cy="274322"/>
            </a:xfrm>
            <a:custGeom>
              <a:avLst/>
              <a:gdLst/>
              <a:ahLst/>
              <a:cxnLst/>
              <a:rect l="l" t="t" r="r" b="b"/>
              <a:pathLst>
                <a:path w="732558" h="274322" extrusionOk="0">
                  <a:moveTo>
                    <a:pt x="713305" y="115353"/>
                  </a:moveTo>
                  <a:cubicBezTo>
                    <a:pt x="672249" y="86496"/>
                    <a:pt x="614195" y="80443"/>
                    <a:pt x="572725" y="80443"/>
                  </a:cubicBezTo>
                  <a:lnTo>
                    <a:pt x="563638" y="80443"/>
                  </a:lnTo>
                  <a:lnTo>
                    <a:pt x="419118" y="12869"/>
                  </a:lnTo>
                  <a:cubicBezTo>
                    <a:pt x="401116" y="4446"/>
                    <a:pt x="381095" y="0"/>
                    <a:pt x="361233" y="0"/>
                  </a:cubicBezTo>
                  <a:lnTo>
                    <a:pt x="233659" y="0"/>
                  </a:lnTo>
                  <a:cubicBezTo>
                    <a:pt x="221263" y="0"/>
                    <a:pt x="209201" y="2481"/>
                    <a:pt x="197805" y="7370"/>
                  </a:cubicBezTo>
                  <a:lnTo>
                    <a:pt x="65363" y="64242"/>
                  </a:lnTo>
                  <a:cubicBezTo>
                    <a:pt x="58092" y="67367"/>
                    <a:pt x="50396" y="68952"/>
                    <a:pt x="42482" y="68952"/>
                  </a:cubicBezTo>
                  <a:lnTo>
                    <a:pt x="33668" y="68952"/>
                  </a:lnTo>
                  <a:cubicBezTo>
                    <a:pt x="15107" y="68946"/>
                    <a:pt x="0" y="84083"/>
                    <a:pt x="0" y="102686"/>
                  </a:cubicBezTo>
                  <a:lnTo>
                    <a:pt x="0" y="175675"/>
                  </a:lnTo>
                  <a:cubicBezTo>
                    <a:pt x="0" y="191786"/>
                    <a:pt x="11457" y="205713"/>
                    <a:pt x="27241" y="208788"/>
                  </a:cubicBezTo>
                  <a:lnTo>
                    <a:pt x="69706" y="217064"/>
                  </a:lnTo>
                  <a:cubicBezTo>
                    <a:pt x="74954" y="249487"/>
                    <a:pt x="103078" y="274323"/>
                    <a:pt x="136891" y="274323"/>
                  </a:cubicBezTo>
                  <a:cubicBezTo>
                    <a:pt x="162186" y="274323"/>
                    <a:pt x="184286" y="260418"/>
                    <a:pt x="196022" y="239845"/>
                  </a:cubicBezTo>
                  <a:lnTo>
                    <a:pt x="559473" y="239845"/>
                  </a:lnTo>
                  <a:cubicBezTo>
                    <a:pt x="571210" y="260418"/>
                    <a:pt x="593310" y="274323"/>
                    <a:pt x="618605" y="274323"/>
                  </a:cubicBezTo>
                  <a:cubicBezTo>
                    <a:pt x="643895" y="274323"/>
                    <a:pt x="665999" y="260418"/>
                    <a:pt x="677737" y="239845"/>
                  </a:cubicBezTo>
                  <a:lnTo>
                    <a:pt x="698891" y="239845"/>
                  </a:lnTo>
                  <a:cubicBezTo>
                    <a:pt x="717451" y="239845"/>
                    <a:pt x="732559" y="224714"/>
                    <a:pt x="732559" y="206110"/>
                  </a:cubicBezTo>
                  <a:lnTo>
                    <a:pt x="732559" y="152435"/>
                  </a:lnTo>
                  <a:cubicBezTo>
                    <a:pt x="732559" y="137691"/>
                    <a:pt x="725361" y="123825"/>
                    <a:pt x="713305" y="115353"/>
                  </a:cubicBezTo>
                  <a:close/>
                  <a:moveTo>
                    <a:pt x="410041" y="32356"/>
                  </a:moveTo>
                  <a:lnTo>
                    <a:pt x="512890" y="80443"/>
                  </a:lnTo>
                  <a:lnTo>
                    <a:pt x="359747" y="80443"/>
                  </a:lnTo>
                  <a:lnTo>
                    <a:pt x="309322" y="21504"/>
                  </a:lnTo>
                  <a:lnTo>
                    <a:pt x="361227" y="21504"/>
                  </a:lnTo>
                  <a:cubicBezTo>
                    <a:pt x="377983" y="21504"/>
                    <a:pt x="394862" y="25256"/>
                    <a:pt x="410041" y="32356"/>
                  </a:cubicBezTo>
                  <a:close/>
                  <a:moveTo>
                    <a:pt x="281059" y="21504"/>
                  </a:moveTo>
                  <a:lnTo>
                    <a:pt x="331483" y="80443"/>
                  </a:lnTo>
                  <a:lnTo>
                    <a:pt x="313291" y="80443"/>
                  </a:lnTo>
                  <a:cubicBezTo>
                    <a:pt x="306371" y="80443"/>
                    <a:pt x="299816" y="77424"/>
                    <a:pt x="295310" y="72155"/>
                  </a:cubicBezTo>
                  <a:lnTo>
                    <a:pt x="251979" y="21504"/>
                  </a:lnTo>
                  <a:close/>
                  <a:moveTo>
                    <a:pt x="203853" y="218341"/>
                  </a:moveTo>
                  <a:cubicBezTo>
                    <a:pt x="204573" y="214370"/>
                    <a:pt x="204971" y="210289"/>
                    <a:pt x="204971" y="206110"/>
                  </a:cubicBezTo>
                  <a:cubicBezTo>
                    <a:pt x="204971" y="201530"/>
                    <a:pt x="204513" y="196944"/>
                    <a:pt x="203607" y="192481"/>
                  </a:cubicBezTo>
                  <a:cubicBezTo>
                    <a:pt x="202427" y="186662"/>
                    <a:pt x="196765" y="182905"/>
                    <a:pt x="190959" y="184080"/>
                  </a:cubicBezTo>
                  <a:cubicBezTo>
                    <a:pt x="185146" y="185261"/>
                    <a:pt x="181396" y="190940"/>
                    <a:pt x="182575" y="196759"/>
                  </a:cubicBezTo>
                  <a:cubicBezTo>
                    <a:pt x="183196" y="199811"/>
                    <a:pt x="183509" y="202958"/>
                    <a:pt x="183509" y="206110"/>
                  </a:cubicBezTo>
                  <a:cubicBezTo>
                    <a:pt x="183509" y="231864"/>
                    <a:pt x="162595" y="252815"/>
                    <a:pt x="136891" y="252815"/>
                  </a:cubicBezTo>
                  <a:cubicBezTo>
                    <a:pt x="111187" y="252815"/>
                    <a:pt x="90279" y="231864"/>
                    <a:pt x="90279" y="206110"/>
                  </a:cubicBezTo>
                  <a:cubicBezTo>
                    <a:pt x="90279" y="180357"/>
                    <a:pt x="111187" y="159401"/>
                    <a:pt x="136891" y="159401"/>
                  </a:cubicBezTo>
                  <a:cubicBezTo>
                    <a:pt x="143403" y="159401"/>
                    <a:pt x="149690" y="160717"/>
                    <a:pt x="155592" y="163310"/>
                  </a:cubicBezTo>
                  <a:cubicBezTo>
                    <a:pt x="161013" y="165690"/>
                    <a:pt x="167345" y="163216"/>
                    <a:pt x="169726" y="157778"/>
                  </a:cubicBezTo>
                  <a:cubicBezTo>
                    <a:pt x="172107" y="152341"/>
                    <a:pt x="169637" y="146001"/>
                    <a:pt x="164211" y="143616"/>
                  </a:cubicBezTo>
                  <a:cubicBezTo>
                    <a:pt x="155574" y="139824"/>
                    <a:pt x="146382" y="137898"/>
                    <a:pt x="136891" y="137898"/>
                  </a:cubicBezTo>
                  <a:cubicBezTo>
                    <a:pt x="103078" y="137898"/>
                    <a:pt x="74954" y="162734"/>
                    <a:pt x="69706" y="195157"/>
                  </a:cubicBezTo>
                  <a:lnTo>
                    <a:pt x="31337" y="187681"/>
                  </a:lnTo>
                  <a:cubicBezTo>
                    <a:pt x="25614" y="186567"/>
                    <a:pt x="21456" y="181516"/>
                    <a:pt x="21456" y="175675"/>
                  </a:cubicBezTo>
                  <a:lnTo>
                    <a:pt x="21456" y="136420"/>
                  </a:lnTo>
                  <a:lnTo>
                    <a:pt x="33668" y="136420"/>
                  </a:lnTo>
                  <a:cubicBezTo>
                    <a:pt x="39592" y="136420"/>
                    <a:pt x="44399" y="131604"/>
                    <a:pt x="44399" y="125668"/>
                  </a:cubicBezTo>
                  <a:cubicBezTo>
                    <a:pt x="44399" y="119732"/>
                    <a:pt x="39592" y="114916"/>
                    <a:pt x="33668" y="114916"/>
                  </a:cubicBezTo>
                  <a:lnTo>
                    <a:pt x="21462" y="114916"/>
                  </a:lnTo>
                  <a:lnTo>
                    <a:pt x="21462" y="102686"/>
                  </a:lnTo>
                  <a:cubicBezTo>
                    <a:pt x="21462" y="95938"/>
                    <a:pt x="26939" y="90456"/>
                    <a:pt x="33668" y="90456"/>
                  </a:cubicBezTo>
                  <a:lnTo>
                    <a:pt x="42482" y="90456"/>
                  </a:lnTo>
                  <a:cubicBezTo>
                    <a:pt x="53319" y="90456"/>
                    <a:pt x="63860" y="88283"/>
                    <a:pt x="73819" y="84010"/>
                  </a:cubicBezTo>
                  <a:lnTo>
                    <a:pt x="206255" y="27137"/>
                  </a:lnTo>
                  <a:cubicBezTo>
                    <a:pt x="212063" y="24645"/>
                    <a:pt x="218094" y="22993"/>
                    <a:pt x="224269" y="22153"/>
                  </a:cubicBezTo>
                  <a:lnTo>
                    <a:pt x="279019" y="86149"/>
                  </a:lnTo>
                  <a:cubicBezTo>
                    <a:pt x="287604" y="96190"/>
                    <a:pt x="300095" y="101947"/>
                    <a:pt x="313291" y="101947"/>
                  </a:cubicBezTo>
                  <a:lnTo>
                    <a:pt x="572725" y="101947"/>
                  </a:lnTo>
                  <a:cubicBezTo>
                    <a:pt x="601402" y="101947"/>
                    <a:pt x="652570" y="105312"/>
                    <a:pt x="690480" y="126407"/>
                  </a:cubicBezTo>
                  <a:lnTo>
                    <a:pt x="687422" y="126407"/>
                  </a:lnTo>
                  <a:cubicBezTo>
                    <a:pt x="681493" y="126407"/>
                    <a:pt x="676691" y="131223"/>
                    <a:pt x="676691" y="137159"/>
                  </a:cubicBezTo>
                  <a:cubicBezTo>
                    <a:pt x="676691" y="143100"/>
                    <a:pt x="681493" y="147911"/>
                    <a:pt x="687422" y="147911"/>
                  </a:cubicBezTo>
                  <a:lnTo>
                    <a:pt x="710655" y="147911"/>
                  </a:lnTo>
                  <a:cubicBezTo>
                    <a:pt x="710941" y="149389"/>
                    <a:pt x="711097" y="150901"/>
                    <a:pt x="711097" y="152435"/>
                  </a:cubicBezTo>
                  <a:lnTo>
                    <a:pt x="711097" y="172376"/>
                  </a:lnTo>
                  <a:lnTo>
                    <a:pt x="677737" y="172376"/>
                  </a:lnTo>
                  <a:cubicBezTo>
                    <a:pt x="665999" y="151803"/>
                    <a:pt x="643901" y="137904"/>
                    <a:pt x="618605" y="137904"/>
                  </a:cubicBezTo>
                  <a:cubicBezTo>
                    <a:pt x="593310" y="137904"/>
                    <a:pt x="571210" y="151803"/>
                    <a:pt x="559473" y="172376"/>
                  </a:cubicBezTo>
                  <a:lnTo>
                    <a:pt x="538325" y="172376"/>
                  </a:lnTo>
                  <a:cubicBezTo>
                    <a:pt x="532396" y="172376"/>
                    <a:pt x="527594" y="177188"/>
                    <a:pt x="527594" y="183128"/>
                  </a:cubicBezTo>
                  <a:cubicBezTo>
                    <a:pt x="527594" y="189065"/>
                    <a:pt x="532396" y="193880"/>
                    <a:pt x="538325" y="193880"/>
                  </a:cubicBezTo>
                  <a:lnTo>
                    <a:pt x="551644" y="193880"/>
                  </a:lnTo>
                  <a:cubicBezTo>
                    <a:pt x="550923" y="197851"/>
                    <a:pt x="550525" y="201933"/>
                    <a:pt x="550525" y="206110"/>
                  </a:cubicBezTo>
                  <a:cubicBezTo>
                    <a:pt x="550525" y="210289"/>
                    <a:pt x="550923" y="214370"/>
                    <a:pt x="551644" y="218341"/>
                  </a:cubicBezTo>
                  <a:close/>
                  <a:moveTo>
                    <a:pt x="618605" y="252815"/>
                  </a:moveTo>
                  <a:cubicBezTo>
                    <a:pt x="592902" y="252815"/>
                    <a:pt x="571987" y="231864"/>
                    <a:pt x="571987" y="206110"/>
                  </a:cubicBezTo>
                  <a:cubicBezTo>
                    <a:pt x="571987" y="180357"/>
                    <a:pt x="592902" y="159401"/>
                    <a:pt x="618605" y="159401"/>
                  </a:cubicBezTo>
                  <a:cubicBezTo>
                    <a:pt x="644309" y="159401"/>
                    <a:pt x="665224" y="180357"/>
                    <a:pt x="665224" y="206110"/>
                  </a:cubicBezTo>
                  <a:cubicBezTo>
                    <a:pt x="665224" y="231864"/>
                    <a:pt x="644309" y="252815"/>
                    <a:pt x="618605" y="252815"/>
                  </a:cubicBezTo>
                  <a:close/>
                  <a:moveTo>
                    <a:pt x="698891" y="218341"/>
                  </a:moveTo>
                  <a:lnTo>
                    <a:pt x="685567" y="218341"/>
                  </a:lnTo>
                  <a:cubicBezTo>
                    <a:pt x="686288" y="214370"/>
                    <a:pt x="686685" y="210289"/>
                    <a:pt x="686685" y="206110"/>
                  </a:cubicBezTo>
                  <a:cubicBezTo>
                    <a:pt x="686685" y="201933"/>
                    <a:pt x="686288" y="197851"/>
                    <a:pt x="685567" y="193880"/>
                  </a:cubicBezTo>
                  <a:lnTo>
                    <a:pt x="711097" y="193880"/>
                  </a:lnTo>
                  <a:lnTo>
                    <a:pt x="711097" y="206110"/>
                  </a:lnTo>
                  <a:cubicBezTo>
                    <a:pt x="711097" y="212854"/>
                    <a:pt x="705620" y="218341"/>
                    <a:pt x="698891" y="2183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A6B7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412;p208">
              <a:extLst>
                <a:ext uri="{FF2B5EF4-FFF2-40B4-BE49-F238E27FC236}">
                  <a16:creationId xmlns:a16="http://schemas.microsoft.com/office/drawing/2014/main" id="{A0D5AC4B-9A01-44A6-8F98-0C29E8607BD6}"/>
                </a:ext>
              </a:extLst>
            </p:cNvPr>
            <p:cNvSpPr/>
            <p:nvPr/>
          </p:nvSpPr>
          <p:spPr>
            <a:xfrm>
              <a:off x="2871775" y="3223960"/>
              <a:ext cx="262321" cy="67473"/>
            </a:xfrm>
            <a:custGeom>
              <a:avLst/>
              <a:gdLst/>
              <a:ahLst/>
              <a:cxnLst/>
              <a:rect l="l" t="t" r="r" b="b"/>
              <a:pathLst>
                <a:path w="262321" h="67473" extrusionOk="0">
                  <a:moveTo>
                    <a:pt x="251590" y="45969"/>
                  </a:moveTo>
                  <a:lnTo>
                    <a:pt x="107853" y="45969"/>
                  </a:lnTo>
                  <a:lnTo>
                    <a:pt x="83545" y="13496"/>
                  </a:lnTo>
                  <a:cubicBezTo>
                    <a:pt x="77220" y="5045"/>
                    <a:pt x="67149" y="0"/>
                    <a:pt x="56607" y="0"/>
                  </a:cubicBezTo>
                  <a:lnTo>
                    <a:pt x="10733" y="0"/>
                  </a:lnTo>
                  <a:cubicBezTo>
                    <a:pt x="6664" y="0"/>
                    <a:pt x="2953" y="2302"/>
                    <a:pt x="1137" y="5947"/>
                  </a:cubicBezTo>
                  <a:cubicBezTo>
                    <a:pt x="-686" y="9587"/>
                    <a:pt x="-294" y="13949"/>
                    <a:pt x="2148" y="17203"/>
                  </a:cubicBezTo>
                  <a:lnTo>
                    <a:pt x="29674" y="53977"/>
                  </a:lnTo>
                  <a:cubicBezTo>
                    <a:pt x="35995" y="62428"/>
                    <a:pt x="46066" y="67473"/>
                    <a:pt x="56607" y="67473"/>
                  </a:cubicBezTo>
                  <a:lnTo>
                    <a:pt x="251590" y="67473"/>
                  </a:lnTo>
                  <a:cubicBezTo>
                    <a:pt x="257514" y="67473"/>
                    <a:pt x="262321" y="62658"/>
                    <a:pt x="262321" y="56721"/>
                  </a:cubicBezTo>
                  <a:cubicBezTo>
                    <a:pt x="262321" y="50781"/>
                    <a:pt x="257514" y="45969"/>
                    <a:pt x="251590" y="45969"/>
                  </a:cubicBezTo>
                  <a:close/>
                  <a:moveTo>
                    <a:pt x="56607" y="45969"/>
                  </a:moveTo>
                  <a:cubicBezTo>
                    <a:pt x="52784" y="45969"/>
                    <a:pt x="49135" y="44139"/>
                    <a:pt x="46843" y="41075"/>
                  </a:cubicBezTo>
                  <a:lnTo>
                    <a:pt x="32195" y="21504"/>
                  </a:lnTo>
                  <a:lnTo>
                    <a:pt x="56607" y="21504"/>
                  </a:lnTo>
                  <a:cubicBezTo>
                    <a:pt x="60430" y="21504"/>
                    <a:pt x="64080" y="23335"/>
                    <a:pt x="66376" y="26398"/>
                  </a:cubicBezTo>
                  <a:lnTo>
                    <a:pt x="81026" y="459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A6B7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413;p208">
              <a:extLst>
                <a:ext uri="{FF2B5EF4-FFF2-40B4-BE49-F238E27FC236}">
                  <a16:creationId xmlns:a16="http://schemas.microsoft.com/office/drawing/2014/main" id="{5A9F8D9C-CE93-416D-9359-66E833E93019}"/>
                </a:ext>
              </a:extLst>
            </p:cNvPr>
            <p:cNvSpPr/>
            <p:nvPr/>
          </p:nvSpPr>
          <p:spPr>
            <a:xfrm>
              <a:off x="2745611" y="3281421"/>
              <a:ext cx="44398" cy="44485"/>
            </a:xfrm>
            <a:custGeom>
              <a:avLst/>
              <a:gdLst/>
              <a:ahLst/>
              <a:cxnLst/>
              <a:rect l="l" t="t" r="r" b="b"/>
              <a:pathLst>
                <a:path w="44398" h="44485" extrusionOk="0">
                  <a:moveTo>
                    <a:pt x="22199" y="0"/>
                  </a:moveTo>
                  <a:cubicBezTo>
                    <a:pt x="9960" y="0"/>
                    <a:pt x="0" y="9979"/>
                    <a:pt x="0" y="22242"/>
                  </a:cubicBezTo>
                  <a:cubicBezTo>
                    <a:pt x="0" y="34506"/>
                    <a:pt x="9960" y="44485"/>
                    <a:pt x="22199" y="44485"/>
                  </a:cubicBezTo>
                  <a:cubicBezTo>
                    <a:pt x="34444" y="44485"/>
                    <a:pt x="44398" y="34506"/>
                    <a:pt x="44398" y="22242"/>
                  </a:cubicBezTo>
                  <a:cubicBezTo>
                    <a:pt x="44398" y="9979"/>
                    <a:pt x="34444" y="0"/>
                    <a:pt x="22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A6B7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414;p208">
              <a:extLst>
                <a:ext uri="{FF2B5EF4-FFF2-40B4-BE49-F238E27FC236}">
                  <a16:creationId xmlns:a16="http://schemas.microsoft.com/office/drawing/2014/main" id="{91A6B0E8-8061-4775-B5CA-6560A2E4C8C4}"/>
                </a:ext>
              </a:extLst>
            </p:cNvPr>
            <p:cNvSpPr/>
            <p:nvPr/>
          </p:nvSpPr>
          <p:spPr>
            <a:xfrm>
              <a:off x="3227326" y="3281421"/>
              <a:ext cx="44398" cy="44485"/>
            </a:xfrm>
            <a:custGeom>
              <a:avLst/>
              <a:gdLst/>
              <a:ahLst/>
              <a:cxnLst/>
              <a:rect l="l" t="t" r="r" b="b"/>
              <a:pathLst>
                <a:path w="44398" h="44485" extrusionOk="0">
                  <a:moveTo>
                    <a:pt x="22199" y="0"/>
                  </a:moveTo>
                  <a:cubicBezTo>
                    <a:pt x="9960" y="0"/>
                    <a:pt x="0" y="9979"/>
                    <a:pt x="0" y="22242"/>
                  </a:cubicBezTo>
                  <a:cubicBezTo>
                    <a:pt x="0" y="34506"/>
                    <a:pt x="9960" y="44485"/>
                    <a:pt x="22199" y="44485"/>
                  </a:cubicBezTo>
                  <a:cubicBezTo>
                    <a:pt x="34439" y="44485"/>
                    <a:pt x="44399" y="34506"/>
                    <a:pt x="44399" y="22242"/>
                  </a:cubicBezTo>
                  <a:cubicBezTo>
                    <a:pt x="44399" y="9979"/>
                    <a:pt x="34439" y="0"/>
                    <a:pt x="22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A6B7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415;p208">
            <a:extLst>
              <a:ext uri="{FF2B5EF4-FFF2-40B4-BE49-F238E27FC236}">
                <a16:creationId xmlns:a16="http://schemas.microsoft.com/office/drawing/2014/main" id="{F52A37A2-8F3E-483F-9683-246258E6D116}"/>
              </a:ext>
            </a:extLst>
          </p:cNvPr>
          <p:cNvSpPr/>
          <p:nvPr/>
        </p:nvSpPr>
        <p:spPr>
          <a:xfrm>
            <a:off x="1278855" y="2117207"/>
            <a:ext cx="435713" cy="272321"/>
          </a:xfrm>
          <a:custGeom>
            <a:avLst/>
            <a:gdLst/>
            <a:ahLst/>
            <a:cxnLst/>
            <a:rect l="l" t="t" r="r" b="b"/>
            <a:pathLst>
              <a:path w="580951" h="363094" extrusionOk="0">
                <a:moveTo>
                  <a:pt x="363094" y="36309"/>
                </a:moveTo>
                <a:cubicBezTo>
                  <a:pt x="422735" y="36309"/>
                  <a:pt x="471314" y="84463"/>
                  <a:pt x="472023" y="143891"/>
                </a:cubicBezTo>
                <a:cubicBezTo>
                  <a:pt x="471739" y="146090"/>
                  <a:pt x="471526" y="148288"/>
                  <a:pt x="471455" y="150557"/>
                </a:cubicBezTo>
                <a:lnTo>
                  <a:pt x="470534" y="177222"/>
                </a:lnTo>
                <a:lnTo>
                  <a:pt x="495780" y="186016"/>
                </a:lnTo>
                <a:cubicBezTo>
                  <a:pt x="524998" y="196191"/>
                  <a:pt x="544642" y="223600"/>
                  <a:pt x="544642" y="254166"/>
                </a:cubicBezTo>
                <a:cubicBezTo>
                  <a:pt x="544642" y="294234"/>
                  <a:pt x="512090" y="326785"/>
                  <a:pt x="472023" y="326785"/>
                </a:cubicBezTo>
                <a:lnTo>
                  <a:pt x="108928" y="326785"/>
                </a:lnTo>
                <a:cubicBezTo>
                  <a:pt x="68896" y="326785"/>
                  <a:pt x="36309" y="294234"/>
                  <a:pt x="36309" y="254166"/>
                </a:cubicBezTo>
                <a:cubicBezTo>
                  <a:pt x="36309" y="214523"/>
                  <a:pt x="68294" y="182185"/>
                  <a:pt x="107794" y="181547"/>
                </a:cubicBezTo>
                <a:cubicBezTo>
                  <a:pt x="109496" y="181796"/>
                  <a:pt x="111269" y="182008"/>
                  <a:pt x="113041" y="182115"/>
                </a:cubicBezTo>
                <a:lnTo>
                  <a:pt x="140629" y="183923"/>
                </a:lnTo>
                <a:lnTo>
                  <a:pt x="149706" y="157861"/>
                </a:lnTo>
                <a:cubicBezTo>
                  <a:pt x="159918" y="128573"/>
                  <a:pt x="187292" y="108928"/>
                  <a:pt x="217857" y="108928"/>
                </a:cubicBezTo>
                <a:cubicBezTo>
                  <a:pt x="221402" y="108928"/>
                  <a:pt x="225303" y="109354"/>
                  <a:pt x="230551" y="110276"/>
                </a:cubicBezTo>
                <a:lnTo>
                  <a:pt x="255975" y="114850"/>
                </a:lnTo>
                <a:lnTo>
                  <a:pt x="268633" y="92334"/>
                </a:lnTo>
                <a:cubicBezTo>
                  <a:pt x="288064" y="57798"/>
                  <a:pt x="324232" y="36309"/>
                  <a:pt x="363094" y="36309"/>
                </a:cubicBezTo>
                <a:moveTo>
                  <a:pt x="363094" y="0"/>
                </a:moveTo>
                <a:cubicBezTo>
                  <a:pt x="308701" y="0"/>
                  <a:pt x="261860" y="30282"/>
                  <a:pt x="236969" y="74534"/>
                </a:cubicBezTo>
                <a:cubicBezTo>
                  <a:pt x="230764" y="73435"/>
                  <a:pt x="224416" y="72619"/>
                  <a:pt x="217857" y="72619"/>
                </a:cubicBezTo>
                <a:cubicBezTo>
                  <a:pt x="170271" y="72619"/>
                  <a:pt x="130239" y="103326"/>
                  <a:pt x="115417" y="145877"/>
                </a:cubicBezTo>
                <a:cubicBezTo>
                  <a:pt x="113255" y="145735"/>
                  <a:pt x="111162" y="145238"/>
                  <a:pt x="108928" y="145238"/>
                </a:cubicBezTo>
                <a:cubicBezTo>
                  <a:pt x="48791" y="145238"/>
                  <a:pt x="0" y="194029"/>
                  <a:pt x="0" y="254166"/>
                </a:cubicBezTo>
                <a:cubicBezTo>
                  <a:pt x="0" y="314304"/>
                  <a:pt x="48791" y="363094"/>
                  <a:pt x="108928" y="363094"/>
                </a:cubicBezTo>
                <a:lnTo>
                  <a:pt x="472023" y="363094"/>
                </a:lnTo>
                <a:cubicBezTo>
                  <a:pt x="532160" y="363094"/>
                  <a:pt x="580951" y="314304"/>
                  <a:pt x="580951" y="254166"/>
                </a:cubicBezTo>
                <a:cubicBezTo>
                  <a:pt x="580951" y="206580"/>
                  <a:pt x="550245" y="166513"/>
                  <a:pt x="507694" y="151691"/>
                </a:cubicBezTo>
                <a:cubicBezTo>
                  <a:pt x="507765" y="149493"/>
                  <a:pt x="508332" y="147437"/>
                  <a:pt x="508332" y="145238"/>
                </a:cubicBezTo>
                <a:cubicBezTo>
                  <a:pt x="508332" y="65031"/>
                  <a:pt x="443302" y="0"/>
                  <a:pt x="363094" y="0"/>
                </a:cubicBezTo>
                <a:lnTo>
                  <a:pt x="3630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416;p208">
            <a:extLst>
              <a:ext uri="{FF2B5EF4-FFF2-40B4-BE49-F238E27FC236}">
                <a16:creationId xmlns:a16="http://schemas.microsoft.com/office/drawing/2014/main" id="{32EEE95C-C831-4590-AF84-9123EFCE7222}"/>
              </a:ext>
            </a:extLst>
          </p:cNvPr>
          <p:cNvSpPr/>
          <p:nvPr/>
        </p:nvSpPr>
        <p:spPr>
          <a:xfrm>
            <a:off x="1894237" y="2018061"/>
            <a:ext cx="2093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2000" b="1" dirty="0">
                <a:latin typeface="Open Sans"/>
                <a:ea typeface="Open Sans"/>
                <a:cs typeface="Open Sans"/>
                <a:sym typeface="Open Sans"/>
              </a:rPr>
              <a:t>数据中心</a:t>
            </a:r>
            <a:endParaRPr sz="20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1300" b="1" dirty="0">
                <a:latin typeface="Open Sans"/>
                <a:ea typeface="Open Sans"/>
                <a:cs typeface="Open Sans"/>
                <a:sym typeface="Open Sans"/>
              </a:rPr>
              <a:t>云</a:t>
            </a:r>
            <a:r>
              <a:rPr lang="en" sz="1300" b="1" dirty="0">
                <a:latin typeface="Open Sans"/>
                <a:ea typeface="Open Sans"/>
                <a:cs typeface="Open Sans"/>
                <a:sym typeface="Open Sans"/>
              </a:rPr>
              <a:t>, HPC</a:t>
            </a:r>
            <a:endParaRPr sz="13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1000" b="0" i="0" u="none" strike="noStrike" cap="none" dirty="0">
                <a:latin typeface="Open Sans"/>
                <a:ea typeface="Open Sans"/>
                <a:cs typeface="Open Sans"/>
                <a:sym typeface="Open Sans"/>
              </a:rPr>
              <a:t>顶级供应商如亚马逊和阿里巴巴正在设计他们自己的芯片</a:t>
            </a:r>
            <a:endParaRPr lang="en-US" altLang="zh-CN" sz="1000" b="0" i="0" u="none" strike="noStrike" cap="none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1000" dirty="0">
                <a:latin typeface="Open Sans"/>
                <a:ea typeface="Open Sans"/>
                <a:cs typeface="Open Sans"/>
                <a:sym typeface="Open Sans"/>
              </a:rPr>
              <a:t>专为</a:t>
            </a:r>
            <a:r>
              <a:rPr lang="en-US" altLang="zh-CN" sz="1000" dirty="0">
                <a:latin typeface="Open Sans"/>
                <a:ea typeface="Open Sans"/>
                <a:cs typeface="Open Sans"/>
                <a:sym typeface="Open Sans"/>
              </a:rPr>
              <a:t>HPC</a:t>
            </a:r>
            <a:r>
              <a:rPr lang="zh-CN" altLang="en-US" sz="1000" dirty="0">
                <a:latin typeface="Open Sans"/>
                <a:ea typeface="Open Sans"/>
                <a:cs typeface="Open Sans"/>
                <a:sym typeface="Open Sans"/>
              </a:rPr>
              <a:t>的新特性如向量和更大的虚拟地址空间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1417;p208">
            <a:extLst>
              <a:ext uri="{FF2B5EF4-FFF2-40B4-BE49-F238E27FC236}">
                <a16:creationId xmlns:a16="http://schemas.microsoft.com/office/drawing/2014/main" id="{4D517407-AFB7-4AC2-8F46-CB1685403707}"/>
              </a:ext>
            </a:extLst>
          </p:cNvPr>
          <p:cNvSpPr/>
          <p:nvPr/>
        </p:nvSpPr>
        <p:spPr>
          <a:xfrm>
            <a:off x="1894247" y="3633196"/>
            <a:ext cx="2093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2000" b="1" i="0" u="none" strike="noStrike" cap="none" dirty="0">
                <a:solidFill>
                  <a:srgbClr val="0A6B7C"/>
                </a:solidFill>
                <a:latin typeface="Open Sans"/>
                <a:ea typeface="Open Sans"/>
                <a:cs typeface="Open Sans"/>
                <a:sym typeface="Open Sans"/>
              </a:rPr>
              <a:t>汽车</a:t>
            </a:r>
            <a:br>
              <a:rPr lang="en" sz="1100" b="1" i="0" u="none" strike="noStrike" cap="none" dirty="0">
                <a:solidFill>
                  <a:srgbClr val="0A6B7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CN" altLang="en-US" sz="1100" dirty="0">
                <a:latin typeface="Open Sans"/>
                <a:ea typeface="Open Sans"/>
                <a:cs typeface="Open Sans"/>
                <a:sym typeface="Open Sans"/>
              </a:rPr>
              <a:t>从自动驾驶汽车到车载娱乐到安全系统，整辆汽车都依赖于电子器件的革新</a:t>
            </a:r>
            <a:endParaRPr sz="1100" b="0" i="0" u="none" strike="noStrike" cap="none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1418;p208">
            <a:extLst>
              <a:ext uri="{FF2B5EF4-FFF2-40B4-BE49-F238E27FC236}">
                <a16:creationId xmlns:a16="http://schemas.microsoft.com/office/drawing/2014/main" id="{4B0CEECB-88BB-47AD-A342-AE13B9C016B9}"/>
              </a:ext>
            </a:extLst>
          </p:cNvPr>
          <p:cNvSpPr/>
          <p:nvPr/>
        </p:nvSpPr>
        <p:spPr>
          <a:xfrm>
            <a:off x="1850347" y="4981821"/>
            <a:ext cx="21369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2100" b="1" dirty="0">
                <a:solidFill>
                  <a:srgbClr val="60269E"/>
                </a:solidFill>
                <a:latin typeface="Open Sans"/>
                <a:ea typeface="Open Sans"/>
                <a:cs typeface="Open Sans"/>
                <a:sym typeface="Open Sans"/>
              </a:rPr>
              <a:t>人工智能</a:t>
            </a:r>
            <a:endParaRPr lang="en-US" altLang="zh-CN" sz="2100" b="1" dirty="0">
              <a:solidFill>
                <a:srgbClr val="6026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altLang="zh-CN" sz="2100" b="1" dirty="0">
                <a:solidFill>
                  <a:srgbClr val="60269E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zh-CN" altLang="en-US" sz="2100" b="1" dirty="0">
                <a:solidFill>
                  <a:srgbClr val="60269E"/>
                </a:solidFill>
                <a:latin typeface="Open Sans"/>
                <a:ea typeface="Open Sans"/>
                <a:cs typeface="Open Sans"/>
                <a:sym typeface="Open Sans"/>
              </a:rPr>
              <a:t>深度学习</a:t>
            </a:r>
            <a:endParaRPr lang="en-US" altLang="zh-CN" sz="2100" b="1" dirty="0">
              <a:solidFill>
                <a:srgbClr val="6026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1100" dirty="0">
                <a:latin typeface="Open Sans"/>
                <a:ea typeface="Open Sans"/>
                <a:cs typeface="Open Sans"/>
                <a:sym typeface="Open Sans"/>
              </a:rPr>
              <a:t>人工智能横跨许多领域如工业物联网、生产和金融</a:t>
            </a:r>
            <a:endParaRPr sz="1100" b="0" i="0" u="none" strike="noStrike" cap="none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1419;p208">
            <a:extLst>
              <a:ext uri="{FF2B5EF4-FFF2-40B4-BE49-F238E27FC236}">
                <a16:creationId xmlns:a16="http://schemas.microsoft.com/office/drawing/2014/main" id="{210E80FD-A8B0-44DD-8D59-C2B86154BD49}"/>
              </a:ext>
            </a:extLst>
          </p:cNvPr>
          <p:cNvSpPr/>
          <p:nvPr/>
        </p:nvSpPr>
        <p:spPr>
          <a:xfrm>
            <a:off x="4980247" y="2064197"/>
            <a:ext cx="2440500" cy="14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2000" b="1" dirty="0">
                <a:solidFill>
                  <a:srgbClr val="CB007B"/>
                </a:solidFill>
                <a:latin typeface="Open Sans"/>
                <a:ea typeface="Open Sans"/>
                <a:cs typeface="Open Sans"/>
                <a:sym typeface="Open Sans"/>
              </a:rPr>
              <a:t>电信</a:t>
            </a:r>
            <a:r>
              <a:rPr lang="en" sz="2000" b="1" dirty="0">
                <a:solidFill>
                  <a:srgbClr val="CB007B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lang="zh-CN" altLang="en-US" sz="2000" b="1" dirty="0">
                <a:solidFill>
                  <a:srgbClr val="CB007B"/>
                </a:solidFill>
                <a:latin typeface="Open Sans"/>
                <a:ea typeface="Open Sans"/>
                <a:cs typeface="Open Sans"/>
                <a:sym typeface="Open Sans"/>
              </a:rPr>
              <a:t>通讯</a:t>
            </a:r>
            <a:endParaRPr sz="2000" b="1" i="0" u="none" strike="noStrike" cap="none" dirty="0">
              <a:solidFill>
                <a:srgbClr val="CB007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1100" dirty="0">
                <a:latin typeface="Open Sans"/>
                <a:ea typeface="Open Sans"/>
                <a:cs typeface="Open Sans"/>
                <a:sym typeface="Open Sans"/>
              </a:rPr>
              <a:t>随着每代硬件和增长的性能，</a:t>
            </a:r>
            <a:r>
              <a:rPr lang="en-US" altLang="zh-CN" sz="1100" dirty="0">
                <a:latin typeface="Open Sans"/>
                <a:ea typeface="Open Sans"/>
                <a:cs typeface="Open Sans"/>
                <a:sym typeface="Open Sans"/>
              </a:rPr>
              <a:t>5G</a:t>
            </a:r>
            <a:r>
              <a:rPr lang="zh-CN" altLang="en-US" sz="1100" dirty="0">
                <a:latin typeface="Open Sans"/>
                <a:ea typeface="Open Sans"/>
                <a:cs typeface="Open Sans"/>
                <a:sym typeface="Open Sans"/>
              </a:rPr>
              <a:t>、手机和基站迅速发展</a:t>
            </a:r>
            <a:endParaRPr lang="en"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420;p208">
            <a:extLst>
              <a:ext uri="{FF2B5EF4-FFF2-40B4-BE49-F238E27FC236}">
                <a16:creationId xmlns:a16="http://schemas.microsoft.com/office/drawing/2014/main" id="{89BBD9CD-E94C-4714-B2FF-4D6B96A61062}"/>
              </a:ext>
            </a:extLst>
          </p:cNvPr>
          <p:cNvSpPr/>
          <p:nvPr/>
        </p:nvSpPr>
        <p:spPr>
          <a:xfrm>
            <a:off x="4982518" y="3636713"/>
            <a:ext cx="2328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2000" b="1" i="0" u="none" strike="noStrike" cap="none" dirty="0">
                <a:solidFill>
                  <a:srgbClr val="62CBC9"/>
                </a:solidFill>
                <a:latin typeface="Open Sans"/>
                <a:ea typeface="Open Sans"/>
                <a:cs typeface="Open Sans"/>
                <a:sym typeface="Open Sans"/>
              </a:rPr>
              <a:t>客户端</a:t>
            </a:r>
            <a:r>
              <a:rPr lang="zh-CN" altLang="en-US" sz="2000" b="1" dirty="0">
                <a:solidFill>
                  <a:srgbClr val="62CBC9"/>
                </a:solidFill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" sz="2000" b="1" i="0" u="none" strike="noStrike" cap="none" dirty="0">
                <a:solidFill>
                  <a:srgbClr val="62CBC9"/>
                </a:solidFill>
                <a:latin typeface="Open Sans"/>
                <a:ea typeface="Open Sans"/>
                <a:cs typeface="Open Sans"/>
                <a:sym typeface="Open Sans"/>
              </a:rPr>
              <a:t>IoT</a:t>
            </a:r>
            <a:r>
              <a:rPr lang="zh-CN" altLang="en-US" sz="2000" b="1" i="0" u="none" strike="noStrike" cap="none" dirty="0">
                <a:solidFill>
                  <a:srgbClr val="62CBC9"/>
                </a:solidFill>
                <a:latin typeface="Open Sans"/>
                <a:ea typeface="Open Sans"/>
                <a:cs typeface="Open Sans"/>
                <a:sym typeface="Open Sans"/>
              </a:rPr>
              <a:t>设备</a:t>
            </a:r>
            <a:endParaRPr sz="2000" b="0" i="0" u="none" strike="noStrike" cap="none" dirty="0">
              <a:solidFill>
                <a:srgbClr val="62CBC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1100" dirty="0">
                <a:latin typeface="Open Sans"/>
                <a:ea typeface="Open Sans"/>
                <a:cs typeface="Open Sans"/>
                <a:sym typeface="Open Sans"/>
              </a:rPr>
              <a:t>惊人的创新正推动着</a:t>
            </a:r>
            <a:r>
              <a:rPr lang="en-US" altLang="zh-CN" sz="1100" dirty="0">
                <a:latin typeface="Open Sans"/>
                <a:ea typeface="Open Sans"/>
                <a:cs typeface="Open Sans"/>
                <a:sym typeface="Open Sans"/>
              </a:rPr>
              <a:t>5-10</a:t>
            </a:r>
            <a:r>
              <a:rPr lang="zh-CN" altLang="en-US" sz="1100" dirty="0">
                <a:latin typeface="Open Sans"/>
                <a:ea typeface="Open Sans"/>
                <a:cs typeface="Open Sans"/>
                <a:sym typeface="Open Sans"/>
              </a:rPr>
              <a:t>年里成千上百万的联网设备市场</a:t>
            </a:r>
            <a:endParaRPr lang="en"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1421;p208">
            <a:extLst>
              <a:ext uri="{FF2B5EF4-FFF2-40B4-BE49-F238E27FC236}">
                <a16:creationId xmlns:a16="http://schemas.microsoft.com/office/drawing/2014/main" id="{EA5D6F67-0EDA-4872-B5DA-7373F669E1CA}"/>
              </a:ext>
            </a:extLst>
          </p:cNvPr>
          <p:cNvSpPr/>
          <p:nvPr/>
        </p:nvSpPr>
        <p:spPr>
          <a:xfrm>
            <a:off x="4981504" y="4979735"/>
            <a:ext cx="2406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2100" b="1" dirty="0">
                <a:solidFill>
                  <a:srgbClr val="FFC72C"/>
                </a:solidFill>
                <a:latin typeface="Open Sans"/>
                <a:ea typeface="Open Sans"/>
                <a:cs typeface="Open Sans"/>
                <a:sym typeface="Open Sans"/>
              </a:rPr>
              <a:t>边缘计算</a:t>
            </a:r>
            <a:endParaRPr lang="en-US" altLang="zh-CN" sz="2100" b="1" dirty="0">
              <a:solidFill>
                <a:srgbClr val="FFC72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zh-CN" altLang="en-US" sz="1100" dirty="0">
                <a:latin typeface="Open Sans"/>
                <a:ea typeface="Open Sans"/>
                <a:cs typeface="Open Sans"/>
                <a:sym typeface="Open Sans"/>
              </a:rPr>
              <a:t>分布式、开放的架构分散了处理功耗，减少了延迟，并支撑起低带宽环境下的物联网设备性能</a:t>
            </a:r>
            <a:endParaRPr sz="12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" name="Google Shape;1422;p208">
            <a:extLst>
              <a:ext uri="{FF2B5EF4-FFF2-40B4-BE49-F238E27FC236}">
                <a16:creationId xmlns:a16="http://schemas.microsoft.com/office/drawing/2014/main" id="{0BDC63AE-3477-4518-B400-1586DD7AD0B1}"/>
              </a:ext>
            </a:extLst>
          </p:cNvPr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4893" y="5070597"/>
            <a:ext cx="365763" cy="268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96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63911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04677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61029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概述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55908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96674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53026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历史和展望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47905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88672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4502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特点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39902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80669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3702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70291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63911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04677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61029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概述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62289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55908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96674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53026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历史和展望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54286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47905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88672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4502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46283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39902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80669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3702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96152-359E-416E-8B5A-5BFF6984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pic>
        <p:nvPicPr>
          <p:cNvPr id="3" name="Google Shape;1197;p194">
            <a:extLst>
              <a:ext uri="{FF2B5EF4-FFF2-40B4-BE49-F238E27FC236}">
                <a16:creationId xmlns:a16="http://schemas.microsoft.com/office/drawing/2014/main" id="{34FF51DB-FF7C-48D3-9DD9-E294D69F9042}"/>
              </a:ext>
            </a:extLst>
          </p:cNvPr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466" y="2102732"/>
            <a:ext cx="2343026" cy="18211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FBF5E0-1538-464F-86AC-2982D8DCBEBC}"/>
              </a:ext>
            </a:extLst>
          </p:cNvPr>
          <p:cNvSpPr txBox="1"/>
          <p:nvPr/>
        </p:nvSpPr>
        <p:spPr>
          <a:xfrm>
            <a:off x="1010994" y="2474711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RISC-V </a:t>
            </a:r>
            <a:r>
              <a:rPr lang="zh-CN" altLang="en-US" sz="3200" b="1" dirty="0">
                <a:solidFill>
                  <a:srgbClr val="434343"/>
                </a:solidFill>
                <a:latin typeface="Open Sans"/>
                <a:cs typeface="Open Sans"/>
                <a:sym typeface="Open Sans"/>
              </a:rPr>
              <a:t>是一个</a:t>
            </a:r>
            <a:endParaRPr lang="en-US" altLang="zh-CN" sz="3200" b="1" dirty="0">
              <a:solidFill>
                <a:srgbClr val="434343"/>
              </a:solidFill>
              <a:latin typeface="Open Sans"/>
              <a:cs typeface="Open Sans"/>
              <a:sym typeface="Open Sans"/>
            </a:endParaRPr>
          </a:p>
          <a:p>
            <a:r>
              <a:rPr lang="zh-CN" altLang="en-US" sz="3200" b="1" dirty="0">
                <a:solidFill>
                  <a:srgbClr val="434343"/>
                </a:solidFill>
                <a:latin typeface="Open Sans"/>
                <a:cs typeface="Open Sans"/>
                <a:sym typeface="Open Sans"/>
              </a:rPr>
              <a:t>免费开源的指令集架构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158B52-62ED-4507-A352-CC640A402FBD}"/>
              </a:ext>
            </a:extLst>
          </p:cNvPr>
          <p:cNvSpPr txBox="1"/>
          <p:nvPr/>
        </p:nvSpPr>
        <p:spPr>
          <a:xfrm>
            <a:off x="5299347" y="4476855"/>
            <a:ext cx="35509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34343"/>
                </a:solidFill>
                <a:latin typeface="Open Sans"/>
                <a:cs typeface="Open Sans"/>
                <a:sym typeface="Open Sans"/>
              </a:rPr>
              <a:t>通过开源合作驱动</a:t>
            </a:r>
            <a:endParaRPr lang="en-US" altLang="zh-CN" sz="1600" dirty="0">
              <a:solidFill>
                <a:srgbClr val="434343"/>
              </a:solidFill>
              <a:latin typeface="Open Sans"/>
              <a:cs typeface="Open Sans"/>
              <a:sym typeface="Open Sans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34343"/>
                </a:solidFill>
                <a:latin typeface="Open Sans"/>
                <a:cs typeface="Open Sans"/>
                <a:sym typeface="Open Sans"/>
              </a:rPr>
              <a:t>在所有领域和行业内实现设计自由</a:t>
            </a:r>
            <a:endParaRPr lang="en-US" altLang="zh-CN" sz="1600" dirty="0">
              <a:solidFill>
                <a:srgbClr val="434343"/>
              </a:solidFill>
              <a:latin typeface="Open Sans"/>
              <a:cs typeface="Open Sans"/>
              <a:sym typeface="Open Sans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34343"/>
                </a:solidFill>
                <a:latin typeface="Open Sans"/>
                <a:cs typeface="Open Sans"/>
                <a:sym typeface="Open Sans"/>
              </a:rPr>
              <a:t>巩固半导体的战略基础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4B7888-373D-4516-BC93-F285ECE2309B}"/>
              </a:ext>
            </a:extLst>
          </p:cNvPr>
          <p:cNvSpPr txBox="1"/>
          <p:nvPr/>
        </p:nvSpPr>
        <p:spPr>
          <a:xfrm>
            <a:off x="1010994" y="4476855"/>
            <a:ext cx="4108526" cy="120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434343"/>
              </a:buClr>
              <a:buSzPts val="1800"/>
            </a:pPr>
            <a:r>
              <a:rPr lang="en-US" altLang="zh-CN" sz="1600" dirty="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RISC- V</a:t>
            </a:r>
            <a:r>
              <a:rPr lang="zh-CN" altLang="en-US" sz="1600" dirty="0">
                <a:highlight>
                  <a:srgbClr val="FFFFFF"/>
                </a:highlight>
                <a:latin typeface="Open Sans"/>
                <a:cs typeface="Open Sans"/>
                <a:sym typeface="Open Sans"/>
              </a:rPr>
              <a:t>支持免费开源的</a:t>
            </a:r>
            <a:r>
              <a:rPr lang="en-US" altLang="zh-CN" sz="1600" dirty="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RISC</a:t>
            </a:r>
            <a:r>
              <a:rPr lang="zh-CN" altLang="en-US" sz="1600" dirty="0">
                <a:highlight>
                  <a:srgbClr val="FFFFFF"/>
                </a:highlight>
                <a:latin typeface="Open Sans"/>
                <a:cs typeface="Open Sans"/>
                <a:sym typeface="Open Sans"/>
              </a:rPr>
              <a:t>指令集和扩展，在架构层面提供了免费可扩展软硬件新层次的自由，为未来</a:t>
            </a:r>
            <a:r>
              <a:rPr lang="en-US" altLang="zh-CN" sz="1600" dirty="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50</a:t>
            </a:r>
            <a:r>
              <a:rPr lang="zh-CN" altLang="en-US" sz="1600" dirty="0">
                <a:highlight>
                  <a:srgbClr val="FFFFFF"/>
                </a:highlight>
                <a:latin typeface="Open Sans"/>
                <a:cs typeface="Open Sans"/>
                <a:sym typeface="Open Sans"/>
              </a:rPr>
              <a:t>年的计算设计和创新铺平了道路</a:t>
            </a:r>
          </a:p>
        </p:txBody>
      </p:sp>
    </p:spTree>
    <p:extLst>
      <p:ext uri="{BB962C8B-B14F-4D97-AF65-F5344CB8AC3E}">
        <p14:creationId xmlns:p14="http://schemas.microsoft.com/office/powerpoint/2010/main" val="16690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70291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63911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04677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61029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概述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62289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55908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96674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53026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历史和展望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54286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47905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88672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4502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46283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39902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80669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3702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428108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5EEFE-8842-46DA-8B8A-DCE0746B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历史和展望</a:t>
            </a:r>
          </a:p>
        </p:txBody>
      </p:sp>
      <p:sp>
        <p:nvSpPr>
          <p:cNvPr id="9" name="Google Shape;1241;p198">
            <a:extLst>
              <a:ext uri="{FF2B5EF4-FFF2-40B4-BE49-F238E27FC236}">
                <a16:creationId xmlns:a16="http://schemas.microsoft.com/office/drawing/2014/main" id="{B99051E9-215E-4372-AC9B-3F293646D329}"/>
              </a:ext>
            </a:extLst>
          </p:cNvPr>
          <p:cNvSpPr txBox="1">
            <a:spLocks/>
          </p:cNvSpPr>
          <p:nvPr/>
        </p:nvSpPr>
        <p:spPr>
          <a:xfrm>
            <a:off x="51271" y="1535639"/>
            <a:ext cx="85218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4000"/>
            </a:pPr>
            <a:r>
              <a:rPr lang="en-US" sz="2400" dirty="0">
                <a:solidFill>
                  <a:schemeClr val="tx1"/>
                </a:solidFill>
              </a:rPr>
              <a:t>RISC-V </a:t>
            </a:r>
            <a:r>
              <a:rPr lang="zh-CN" altLang="en-US" sz="2400" dirty="0">
                <a:solidFill>
                  <a:schemeClr val="tx1"/>
                </a:solidFill>
              </a:rPr>
              <a:t>路线图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1242;p198">
            <a:extLst>
              <a:ext uri="{FF2B5EF4-FFF2-40B4-BE49-F238E27FC236}">
                <a16:creationId xmlns:a16="http://schemas.microsoft.com/office/drawing/2014/main" id="{7A3326F2-1EC7-45D6-B9D6-8A0610583582}"/>
              </a:ext>
            </a:extLst>
          </p:cNvPr>
          <p:cNvSpPr txBox="1"/>
          <p:nvPr/>
        </p:nvSpPr>
        <p:spPr>
          <a:xfrm>
            <a:off x="0" y="3797918"/>
            <a:ext cx="9144000" cy="246300"/>
          </a:xfrm>
          <a:prstGeom prst="rect">
            <a:avLst/>
          </a:prstGeom>
          <a:noFill/>
          <a:ln w="9525" cap="flat" cmpd="sng">
            <a:solidFill>
              <a:srgbClr val="FEC1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2010 – 2016		2017		2018		2019	</a:t>
            </a:r>
            <a:r>
              <a:rPr lang="en" sz="10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en" sz="100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2020	2021		2022		2023		2024	          2025</a:t>
            </a:r>
            <a:endParaRPr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" name="Google Shape;1243;p198">
            <a:extLst>
              <a:ext uri="{FF2B5EF4-FFF2-40B4-BE49-F238E27FC236}">
                <a16:creationId xmlns:a16="http://schemas.microsoft.com/office/drawing/2014/main" id="{7749F4AC-00A6-4900-86F8-5D75EA96F0D4}"/>
              </a:ext>
            </a:extLst>
          </p:cNvPr>
          <p:cNvCxnSpPr/>
          <p:nvPr/>
        </p:nvCxnSpPr>
        <p:spPr>
          <a:xfrm>
            <a:off x="8747420" y="3912160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1244;p198">
            <a:extLst>
              <a:ext uri="{FF2B5EF4-FFF2-40B4-BE49-F238E27FC236}">
                <a16:creationId xmlns:a16="http://schemas.microsoft.com/office/drawing/2014/main" id="{372FAFB6-BF06-4976-B19D-2DD63DF2F919}"/>
              </a:ext>
            </a:extLst>
          </p:cNvPr>
          <p:cNvSpPr txBox="1"/>
          <p:nvPr/>
        </p:nvSpPr>
        <p:spPr>
          <a:xfrm>
            <a:off x="51271" y="4044139"/>
            <a:ext cx="1234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ISA Definition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245;p198">
            <a:extLst>
              <a:ext uri="{FF2B5EF4-FFF2-40B4-BE49-F238E27FC236}">
                <a16:creationId xmlns:a16="http://schemas.microsoft.com/office/drawing/2014/main" id="{A32B7D93-68E2-45EB-8BE3-077044D28680}"/>
              </a:ext>
            </a:extLst>
          </p:cNvPr>
          <p:cNvSpPr txBox="1"/>
          <p:nvPr/>
        </p:nvSpPr>
        <p:spPr>
          <a:xfrm>
            <a:off x="51275" y="2996291"/>
            <a:ext cx="1092600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Test Chips</a:t>
            </a:r>
            <a:endParaRPr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Software tests</a:t>
            </a:r>
            <a:endParaRPr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Linux port</a:t>
            </a:r>
            <a:endParaRPr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246;p198">
            <a:extLst>
              <a:ext uri="{FF2B5EF4-FFF2-40B4-BE49-F238E27FC236}">
                <a16:creationId xmlns:a16="http://schemas.microsoft.com/office/drawing/2014/main" id="{ABB8281F-5601-49AD-9F3D-6D5276A37707}"/>
              </a:ext>
            </a:extLst>
          </p:cNvPr>
          <p:cNvSpPr txBox="1"/>
          <p:nvPr/>
        </p:nvSpPr>
        <p:spPr>
          <a:xfrm>
            <a:off x="1068425" y="2752016"/>
            <a:ext cx="16731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Proof of Concept SoCs</a:t>
            </a:r>
            <a:endParaRPr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Minion processors for power</a:t>
            </a:r>
            <a:r>
              <a:rPr lang="en" sz="1050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management, communications</a:t>
            </a:r>
            <a:endParaRPr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Bare metal software</a:t>
            </a:r>
            <a:endParaRPr sz="1050" i="0" u="none" strike="noStrike" cap="none"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247;p198">
            <a:extLst>
              <a:ext uri="{FF2B5EF4-FFF2-40B4-BE49-F238E27FC236}">
                <a16:creationId xmlns:a16="http://schemas.microsoft.com/office/drawing/2014/main" id="{CA14BA18-23EC-4EA0-AB7B-97B3C71C42BA}"/>
              </a:ext>
            </a:extLst>
          </p:cNvPr>
          <p:cNvSpPr txBox="1"/>
          <p:nvPr/>
        </p:nvSpPr>
        <p:spPr>
          <a:xfrm>
            <a:off x="2648675" y="2032188"/>
            <a:ext cx="1673100" cy="1738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IoT SoCs</a:t>
            </a:r>
            <a:endParaRPr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Microcontrollers</a:t>
            </a:r>
            <a:endParaRPr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RTOS, Firmware</a:t>
            </a:r>
            <a:endParaRPr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Development tools</a:t>
            </a:r>
            <a:endParaRPr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Technical Steering Committee, </a:t>
            </a:r>
            <a:b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HPC SIG, GlobalPlatform partnership</a:t>
            </a:r>
            <a:endParaRPr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1248;p198">
            <a:extLst>
              <a:ext uri="{FF2B5EF4-FFF2-40B4-BE49-F238E27FC236}">
                <a16:creationId xmlns:a16="http://schemas.microsoft.com/office/drawing/2014/main" id="{AEB13B6C-A7E2-41FD-9762-586E1D8B1B68}"/>
              </a:ext>
            </a:extLst>
          </p:cNvPr>
          <p:cNvSpPr txBox="1"/>
          <p:nvPr/>
        </p:nvSpPr>
        <p:spPr>
          <a:xfrm>
            <a:off x="4321775" y="1911509"/>
            <a:ext cx="1673100" cy="186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AI SoCs, Application processors, Linux Drivers, AI Compilers</a:t>
            </a:r>
            <a:endParaRPr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Dev Board program</a:t>
            </a:r>
            <a:endParaRPr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Development Partners</a:t>
            </a:r>
            <a:endParaRPr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RISC-V Labs, Security response process, AI SIG, Graphics SIG, Android SIG, Communications SIG</a:t>
            </a:r>
            <a:endParaRPr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249;p198">
            <a:extLst>
              <a:ext uri="{FF2B5EF4-FFF2-40B4-BE49-F238E27FC236}">
                <a16:creationId xmlns:a16="http://schemas.microsoft.com/office/drawing/2014/main" id="{3179444A-A7AD-4615-98C5-C70DC19E315B}"/>
              </a:ext>
            </a:extLst>
          </p:cNvPr>
          <p:cNvSpPr txBox="1"/>
          <p:nvPr/>
        </p:nvSpPr>
        <p:spPr>
          <a:xfrm>
            <a:off x="3537983" y="4044139"/>
            <a:ext cx="12996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Arch compatibility framework, 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Processor trace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250;p198">
            <a:extLst>
              <a:ext uri="{FF2B5EF4-FFF2-40B4-BE49-F238E27FC236}">
                <a16:creationId xmlns:a16="http://schemas.microsoft.com/office/drawing/2014/main" id="{A5FF9EC6-DF30-4BE6-8F4F-F2B266EE228C}"/>
              </a:ext>
            </a:extLst>
          </p:cNvPr>
          <p:cNvSpPr txBox="1"/>
          <p:nvPr/>
        </p:nvSpPr>
        <p:spPr>
          <a:xfrm>
            <a:off x="4572000" y="4044148"/>
            <a:ext cx="17463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Zfinx</a:t>
            </a:r>
            <a:endParaRPr sz="1050" i="0" u="none" strike="noStrike" cap="none"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ZiHintPause 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BitManip</a:t>
            </a:r>
            <a:endParaRPr sz="1050" i="0" u="none" strike="noStrike" cap="none"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Vector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RISC-V Profiles </a:t>
            </a:r>
            <a:r>
              <a:rPr lang="en" sz="1050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&amp;</a:t>
            </a: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 Platforms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Crypto Scalar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Virtual Memory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Hypervisor </a:t>
            </a:r>
            <a:r>
              <a:rPr lang="en" sz="1050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&amp;</a:t>
            </a: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 Advanced interrupt architecture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Cache mgt ops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Code size reduction*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Trusted Execution Environment* 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P (Packed SIMD)*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251;p198">
            <a:extLst>
              <a:ext uri="{FF2B5EF4-FFF2-40B4-BE49-F238E27FC236}">
                <a16:creationId xmlns:a16="http://schemas.microsoft.com/office/drawing/2014/main" id="{D2CAAD2F-CAA5-40B6-8C1B-74D82CDA6802}"/>
              </a:ext>
            </a:extLst>
          </p:cNvPr>
          <p:cNvSpPr txBox="1"/>
          <p:nvPr/>
        </p:nvSpPr>
        <p:spPr>
          <a:xfrm>
            <a:off x="350283" y="4273933"/>
            <a:ext cx="109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RISC-V Foundation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1252;p198">
            <a:extLst>
              <a:ext uri="{FF2B5EF4-FFF2-40B4-BE49-F238E27FC236}">
                <a16:creationId xmlns:a16="http://schemas.microsoft.com/office/drawing/2014/main" id="{72C0A66C-6A2A-4024-980B-E326A983C932}"/>
              </a:ext>
            </a:extLst>
          </p:cNvPr>
          <p:cNvSpPr txBox="1"/>
          <p:nvPr/>
        </p:nvSpPr>
        <p:spPr>
          <a:xfrm>
            <a:off x="1902106" y="6383625"/>
            <a:ext cx="25464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i="1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On track, subject to change</a:t>
            </a:r>
            <a:endParaRPr sz="1200" i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1253;p198">
            <a:extLst>
              <a:ext uri="{FF2B5EF4-FFF2-40B4-BE49-F238E27FC236}">
                <a16:creationId xmlns:a16="http://schemas.microsoft.com/office/drawing/2014/main" id="{28F2574C-3E17-415D-AD68-C32FE61A5638}"/>
              </a:ext>
            </a:extLst>
          </p:cNvPr>
          <p:cNvSpPr txBox="1"/>
          <p:nvPr/>
        </p:nvSpPr>
        <p:spPr>
          <a:xfrm>
            <a:off x="6136511" y="4044138"/>
            <a:ext cx="2871900" cy="20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RV32E and RV64E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64 bit and 128 bit addresses*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Vector Atomic and quad-widening*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Quad floating point in integer registers*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Crypto Vector*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Trusted Execution phase 2*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Jit pointer masking &amp; I/D synch*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BitManip phase 2*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Cache management phase 2*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… and more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1254;p198">
            <a:extLst>
              <a:ext uri="{FF2B5EF4-FFF2-40B4-BE49-F238E27FC236}">
                <a16:creationId xmlns:a16="http://schemas.microsoft.com/office/drawing/2014/main" id="{284E5EA8-164B-4E3A-98E5-F12B835C91BF}"/>
              </a:ext>
            </a:extLst>
          </p:cNvPr>
          <p:cNvSpPr txBox="1"/>
          <p:nvPr/>
        </p:nvSpPr>
        <p:spPr>
          <a:xfrm>
            <a:off x="2102727" y="4044138"/>
            <a:ext cx="1506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RV32I and RV64I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Base instructions: Integer, floating point, multiply and divide, atomic, and compact instructions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i="0" u="none" strike="noStrike" cap="none"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Priv modes, Interrupts, exceptions, memory model, protection, and virtual memory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255;p198">
            <a:extLst>
              <a:ext uri="{FF2B5EF4-FFF2-40B4-BE49-F238E27FC236}">
                <a16:creationId xmlns:a16="http://schemas.microsoft.com/office/drawing/2014/main" id="{72545384-F31F-4E2C-943D-28BC1F2B861E}"/>
              </a:ext>
            </a:extLst>
          </p:cNvPr>
          <p:cNvSpPr txBox="1"/>
          <p:nvPr/>
        </p:nvSpPr>
        <p:spPr>
          <a:xfrm>
            <a:off x="6227200" y="2268770"/>
            <a:ext cx="2770200" cy="150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Proliferation of RISC-V CPUs across performance and application spectrum</a:t>
            </a:r>
            <a:endParaRPr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RISC-V dominant in universities</a:t>
            </a:r>
            <a:endParaRPr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050" i="0" u="none" strike="noStrike" cap="none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Strategic and growing adoption in HPC, automotive, transportation, cloud, industrial, communications, IoT, enterprise, consumer, and other applications</a:t>
            </a:r>
            <a:endParaRPr dirty="0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256;p198">
            <a:extLst>
              <a:ext uri="{FF2B5EF4-FFF2-40B4-BE49-F238E27FC236}">
                <a16:creationId xmlns:a16="http://schemas.microsoft.com/office/drawing/2014/main" id="{94614736-E1F3-4406-A966-9A86E1EBB97E}"/>
              </a:ext>
            </a:extLst>
          </p:cNvPr>
          <p:cNvSpPr txBox="1"/>
          <p:nvPr/>
        </p:nvSpPr>
        <p:spPr>
          <a:xfrm>
            <a:off x="1187034" y="4063089"/>
            <a:ext cx="555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RV32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257;p198">
            <a:extLst>
              <a:ext uri="{FF2B5EF4-FFF2-40B4-BE49-F238E27FC236}">
                <a16:creationId xmlns:a16="http://schemas.microsoft.com/office/drawing/2014/main" id="{B442BA2C-B8BE-4DB1-BF7F-36BD9C9BD95D}"/>
              </a:ext>
            </a:extLst>
          </p:cNvPr>
          <p:cNvSpPr txBox="1"/>
          <p:nvPr/>
        </p:nvSpPr>
        <p:spPr>
          <a:xfrm>
            <a:off x="6147411" y="6098847"/>
            <a:ext cx="292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Technical Deliverables</a:t>
            </a:r>
            <a:endParaRPr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258;p198">
            <a:extLst>
              <a:ext uri="{FF2B5EF4-FFF2-40B4-BE49-F238E27FC236}">
                <a16:creationId xmlns:a16="http://schemas.microsoft.com/office/drawing/2014/main" id="{6FC4A938-894A-4998-A7BA-51D13794B251}"/>
              </a:ext>
            </a:extLst>
          </p:cNvPr>
          <p:cNvSpPr txBox="1"/>
          <p:nvPr/>
        </p:nvSpPr>
        <p:spPr>
          <a:xfrm>
            <a:off x="6478798" y="1967741"/>
            <a:ext cx="258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Industry Adoption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7" name="Google Shape;1259;p198">
            <a:extLst>
              <a:ext uri="{FF2B5EF4-FFF2-40B4-BE49-F238E27FC236}">
                <a16:creationId xmlns:a16="http://schemas.microsoft.com/office/drawing/2014/main" id="{88F5253E-7433-4925-B0A8-5651D0C2825A}"/>
              </a:ext>
            </a:extLst>
          </p:cNvPr>
          <p:cNvSpPr txBox="1"/>
          <p:nvPr/>
        </p:nvSpPr>
        <p:spPr>
          <a:xfrm>
            <a:off x="6144000" y="1534885"/>
            <a:ext cx="30000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RISC-V tech roadmap</a:t>
            </a:r>
            <a:endParaRPr sz="1200" dirty="0">
              <a:solidFill>
                <a:srgbClr val="0070C0"/>
              </a:solidFill>
            </a:endParaRPr>
          </a:p>
        </p:txBody>
      </p:sp>
      <p:cxnSp>
        <p:nvCxnSpPr>
          <p:cNvPr id="28" name="Google Shape;1260;p198">
            <a:extLst>
              <a:ext uri="{FF2B5EF4-FFF2-40B4-BE49-F238E27FC236}">
                <a16:creationId xmlns:a16="http://schemas.microsoft.com/office/drawing/2014/main" id="{372CE9FF-7B71-4E35-99FC-8C81884BC866}"/>
              </a:ext>
            </a:extLst>
          </p:cNvPr>
          <p:cNvCxnSpPr/>
          <p:nvPr/>
        </p:nvCxnSpPr>
        <p:spPr>
          <a:xfrm>
            <a:off x="1078475" y="2761970"/>
            <a:ext cx="0" cy="10233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261;p198">
            <a:extLst>
              <a:ext uri="{FF2B5EF4-FFF2-40B4-BE49-F238E27FC236}">
                <a16:creationId xmlns:a16="http://schemas.microsoft.com/office/drawing/2014/main" id="{5ACED2A0-F0C2-4CFE-8AFE-147CA566A2B0}"/>
              </a:ext>
            </a:extLst>
          </p:cNvPr>
          <p:cNvCxnSpPr/>
          <p:nvPr/>
        </p:nvCxnSpPr>
        <p:spPr>
          <a:xfrm flipH="1">
            <a:off x="2648700" y="2144379"/>
            <a:ext cx="6000" cy="16476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262;p198">
            <a:extLst>
              <a:ext uri="{FF2B5EF4-FFF2-40B4-BE49-F238E27FC236}">
                <a16:creationId xmlns:a16="http://schemas.microsoft.com/office/drawing/2014/main" id="{4072370C-1948-4238-92AC-5893CFE277EE}"/>
              </a:ext>
            </a:extLst>
          </p:cNvPr>
          <p:cNvCxnSpPr/>
          <p:nvPr/>
        </p:nvCxnSpPr>
        <p:spPr>
          <a:xfrm>
            <a:off x="4304675" y="1932373"/>
            <a:ext cx="4500" cy="18468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263;p198">
            <a:extLst>
              <a:ext uri="{FF2B5EF4-FFF2-40B4-BE49-F238E27FC236}">
                <a16:creationId xmlns:a16="http://schemas.microsoft.com/office/drawing/2014/main" id="{446F6F8F-AF49-4C2E-B1CD-C1D95D40EEDB}"/>
              </a:ext>
            </a:extLst>
          </p:cNvPr>
          <p:cNvCxnSpPr/>
          <p:nvPr/>
        </p:nvCxnSpPr>
        <p:spPr>
          <a:xfrm flipH="1">
            <a:off x="6108075" y="1960023"/>
            <a:ext cx="3300" cy="1819200"/>
          </a:xfrm>
          <a:prstGeom prst="straightConnector1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264;p198">
            <a:extLst>
              <a:ext uri="{FF2B5EF4-FFF2-40B4-BE49-F238E27FC236}">
                <a16:creationId xmlns:a16="http://schemas.microsoft.com/office/drawing/2014/main" id="{74D7C978-3FEC-433B-BECD-66F698C5A6CE}"/>
              </a:ext>
            </a:extLst>
          </p:cNvPr>
          <p:cNvCxnSpPr/>
          <p:nvPr/>
        </p:nvCxnSpPr>
        <p:spPr>
          <a:xfrm>
            <a:off x="2108725" y="4074504"/>
            <a:ext cx="2100" cy="1978200"/>
          </a:xfrm>
          <a:prstGeom prst="straightConnector1">
            <a:avLst/>
          </a:prstGeom>
          <a:noFill/>
          <a:ln w="9525" cap="flat" cmpd="sng">
            <a:solidFill>
              <a:srgbClr val="0A37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265;p198">
            <a:extLst>
              <a:ext uri="{FF2B5EF4-FFF2-40B4-BE49-F238E27FC236}">
                <a16:creationId xmlns:a16="http://schemas.microsoft.com/office/drawing/2014/main" id="{A38F85FA-6644-49D4-85CC-4AD432A3A75B}"/>
              </a:ext>
            </a:extLst>
          </p:cNvPr>
          <p:cNvCxnSpPr/>
          <p:nvPr/>
        </p:nvCxnSpPr>
        <p:spPr>
          <a:xfrm flipH="1">
            <a:off x="4627225" y="4070888"/>
            <a:ext cx="9300" cy="2562600"/>
          </a:xfrm>
          <a:prstGeom prst="straightConnector1">
            <a:avLst/>
          </a:prstGeom>
          <a:noFill/>
          <a:ln w="9525" cap="flat" cmpd="sng">
            <a:solidFill>
              <a:srgbClr val="0A37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266;p198">
            <a:extLst>
              <a:ext uri="{FF2B5EF4-FFF2-40B4-BE49-F238E27FC236}">
                <a16:creationId xmlns:a16="http://schemas.microsoft.com/office/drawing/2014/main" id="{53683C01-F97C-4041-9C5C-2546061F9633}"/>
              </a:ext>
            </a:extLst>
          </p:cNvPr>
          <p:cNvCxnSpPr/>
          <p:nvPr/>
        </p:nvCxnSpPr>
        <p:spPr>
          <a:xfrm flipH="1">
            <a:off x="3558136" y="4071079"/>
            <a:ext cx="11100" cy="1947600"/>
          </a:xfrm>
          <a:prstGeom prst="straightConnector1">
            <a:avLst/>
          </a:prstGeom>
          <a:noFill/>
          <a:ln w="9525" cap="flat" cmpd="sng">
            <a:solidFill>
              <a:srgbClr val="0A37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267;p198">
            <a:extLst>
              <a:ext uri="{FF2B5EF4-FFF2-40B4-BE49-F238E27FC236}">
                <a16:creationId xmlns:a16="http://schemas.microsoft.com/office/drawing/2014/main" id="{AB00B9A0-4858-475C-B13C-00254B3D2690}"/>
              </a:ext>
            </a:extLst>
          </p:cNvPr>
          <p:cNvCxnSpPr/>
          <p:nvPr/>
        </p:nvCxnSpPr>
        <p:spPr>
          <a:xfrm flipH="1">
            <a:off x="6148150" y="4089338"/>
            <a:ext cx="9300" cy="2544000"/>
          </a:xfrm>
          <a:prstGeom prst="straightConnector1">
            <a:avLst/>
          </a:prstGeom>
          <a:noFill/>
          <a:ln w="9525" cap="flat" cmpd="sng">
            <a:solidFill>
              <a:srgbClr val="0A37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268;p198">
            <a:extLst>
              <a:ext uri="{FF2B5EF4-FFF2-40B4-BE49-F238E27FC236}">
                <a16:creationId xmlns:a16="http://schemas.microsoft.com/office/drawing/2014/main" id="{915D7988-06E5-4F36-B9CD-9AA3DC88CE57}"/>
              </a:ext>
            </a:extLst>
          </p:cNvPr>
          <p:cNvCxnSpPr/>
          <p:nvPr/>
        </p:nvCxnSpPr>
        <p:spPr>
          <a:xfrm>
            <a:off x="1232725" y="4074504"/>
            <a:ext cx="2400" cy="512700"/>
          </a:xfrm>
          <a:prstGeom prst="straightConnector1">
            <a:avLst/>
          </a:prstGeom>
          <a:noFill/>
          <a:ln w="9525" cap="flat" cmpd="sng">
            <a:solidFill>
              <a:srgbClr val="0A37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902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77454-BF02-4325-80FC-C2CFBD5F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历史和展望</a:t>
            </a:r>
          </a:p>
        </p:txBody>
      </p:sp>
      <p:sp>
        <p:nvSpPr>
          <p:cNvPr id="3" name="Google Shape;1221;p197">
            <a:extLst>
              <a:ext uri="{FF2B5EF4-FFF2-40B4-BE49-F238E27FC236}">
                <a16:creationId xmlns:a16="http://schemas.microsoft.com/office/drawing/2014/main" id="{6BF69D53-EF4B-4361-9AB0-05A8152CFB70}"/>
              </a:ext>
            </a:extLst>
          </p:cNvPr>
          <p:cNvSpPr/>
          <p:nvPr/>
        </p:nvSpPr>
        <p:spPr>
          <a:xfrm>
            <a:off x="579765" y="2553792"/>
            <a:ext cx="8295600" cy="34008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D2E8FE"/>
              </a:gs>
              <a:gs pos="100000">
                <a:srgbClr val="00326D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22;p197">
            <a:extLst>
              <a:ext uri="{FF2B5EF4-FFF2-40B4-BE49-F238E27FC236}">
                <a16:creationId xmlns:a16="http://schemas.microsoft.com/office/drawing/2014/main" id="{020066AE-774A-4EA4-BFB8-9385E169BF6F}"/>
              </a:ext>
            </a:extLst>
          </p:cNvPr>
          <p:cNvSpPr/>
          <p:nvPr/>
        </p:nvSpPr>
        <p:spPr>
          <a:xfrm>
            <a:off x="579765" y="3241536"/>
            <a:ext cx="6202500" cy="27042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D2E8FE"/>
              </a:gs>
              <a:gs pos="100000">
                <a:srgbClr val="00326D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23;p197">
            <a:extLst>
              <a:ext uri="{FF2B5EF4-FFF2-40B4-BE49-F238E27FC236}">
                <a16:creationId xmlns:a16="http://schemas.microsoft.com/office/drawing/2014/main" id="{556074CB-79C3-4552-A7E4-B7A35D055AB0}"/>
              </a:ext>
            </a:extLst>
          </p:cNvPr>
          <p:cNvSpPr/>
          <p:nvPr/>
        </p:nvSpPr>
        <p:spPr>
          <a:xfrm>
            <a:off x="579767" y="3923255"/>
            <a:ext cx="4093500" cy="203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D2E8FE"/>
              </a:gs>
              <a:gs pos="100000">
                <a:srgbClr val="00326D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24;p197">
            <a:extLst>
              <a:ext uri="{FF2B5EF4-FFF2-40B4-BE49-F238E27FC236}">
                <a16:creationId xmlns:a16="http://schemas.microsoft.com/office/drawing/2014/main" id="{34FDFA6F-E9C5-420F-A129-C81DF09819F8}"/>
              </a:ext>
            </a:extLst>
          </p:cNvPr>
          <p:cNvSpPr txBox="1">
            <a:spLocks/>
          </p:cNvSpPr>
          <p:nvPr/>
        </p:nvSpPr>
        <p:spPr>
          <a:xfrm>
            <a:off x="311700" y="1777993"/>
            <a:ext cx="8520600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4000"/>
            </a:pPr>
            <a:r>
              <a:rPr lang="en-US" dirty="0"/>
              <a:t>RISC-V </a:t>
            </a:r>
            <a:r>
              <a:rPr lang="zh-CN" altLang="en-US" dirty="0"/>
              <a:t>业界创新</a:t>
            </a:r>
            <a:endParaRPr lang="en-US" dirty="0"/>
          </a:p>
        </p:txBody>
      </p:sp>
      <p:sp>
        <p:nvSpPr>
          <p:cNvPr id="7" name="Google Shape;1225;p197">
            <a:extLst>
              <a:ext uri="{FF2B5EF4-FFF2-40B4-BE49-F238E27FC236}">
                <a16:creationId xmlns:a16="http://schemas.microsoft.com/office/drawing/2014/main" id="{51A8FECA-9635-4BAE-868E-3A00CDD25B0D}"/>
              </a:ext>
            </a:extLst>
          </p:cNvPr>
          <p:cNvSpPr/>
          <p:nvPr/>
        </p:nvSpPr>
        <p:spPr>
          <a:xfrm>
            <a:off x="579765" y="4584925"/>
            <a:ext cx="1797600" cy="13698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D2E8FE"/>
              </a:gs>
              <a:gs pos="100000">
                <a:srgbClr val="00326D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26;p197">
            <a:extLst>
              <a:ext uri="{FF2B5EF4-FFF2-40B4-BE49-F238E27FC236}">
                <a16:creationId xmlns:a16="http://schemas.microsoft.com/office/drawing/2014/main" id="{CB998ED6-037B-4C84-88EE-255167DDBB4B}"/>
              </a:ext>
            </a:extLst>
          </p:cNvPr>
          <p:cNvSpPr txBox="1"/>
          <p:nvPr/>
        </p:nvSpPr>
        <p:spPr>
          <a:xfrm>
            <a:off x="6272874" y="2700806"/>
            <a:ext cx="25482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Hardware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– RV64, multi-heart </a:t>
            </a:r>
            <a:b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CPUs, vectors, </a:t>
            </a:r>
            <a:b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bit manipulation, </a:t>
            </a:r>
            <a:b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hypervisors, debug mode –</a:t>
            </a:r>
            <a:br>
              <a:rPr lang="en" sz="1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 SoCs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</a:t>
            </a:r>
            <a:b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processors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Linux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Drivers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 Compilers</a:t>
            </a:r>
            <a:endParaRPr/>
          </a:p>
        </p:txBody>
      </p:sp>
      <p:sp>
        <p:nvSpPr>
          <p:cNvPr id="9" name="Google Shape;1227;p197">
            <a:extLst>
              <a:ext uri="{FF2B5EF4-FFF2-40B4-BE49-F238E27FC236}">
                <a16:creationId xmlns:a16="http://schemas.microsoft.com/office/drawing/2014/main" id="{A5D2CE35-5DBE-43CD-A85B-3B0C52BBCA95}"/>
              </a:ext>
            </a:extLst>
          </p:cNvPr>
          <p:cNvSpPr txBox="1"/>
          <p:nvPr/>
        </p:nvSpPr>
        <p:spPr>
          <a:xfrm>
            <a:off x="4333178" y="3349209"/>
            <a:ext cx="25146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Hardware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RV32, privilege </a:t>
            </a:r>
            <a:b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modes, interrupts – </a:t>
            </a:r>
            <a:br>
              <a:rPr lang="en" sz="1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IoT SoCs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Microcontrollers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RTOS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Firmware</a:t>
            </a:r>
            <a:endParaRPr/>
          </a:p>
        </p:txBody>
      </p:sp>
      <p:sp>
        <p:nvSpPr>
          <p:cNvPr id="10" name="Google Shape;1228;p197">
            <a:extLst>
              <a:ext uri="{FF2B5EF4-FFF2-40B4-BE49-F238E27FC236}">
                <a16:creationId xmlns:a16="http://schemas.microsoft.com/office/drawing/2014/main" id="{DBA65813-9667-427F-8566-2B52129738CC}"/>
              </a:ext>
            </a:extLst>
          </p:cNvPr>
          <p:cNvSpPr txBox="1"/>
          <p:nvPr/>
        </p:nvSpPr>
        <p:spPr>
          <a:xfrm>
            <a:off x="2145920" y="3924977"/>
            <a:ext cx="25272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Hardware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RV32 – </a:t>
            </a:r>
            <a:br>
              <a:rPr lang="en" sz="1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Proof of Concept SoCs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Minion processors for </a:t>
            </a:r>
            <a:b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power management, communications, …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Bare metal software</a:t>
            </a:r>
            <a:endParaRPr/>
          </a:p>
        </p:txBody>
      </p:sp>
      <p:sp>
        <p:nvSpPr>
          <p:cNvPr id="11" name="Google Shape;1229;p197">
            <a:extLst>
              <a:ext uri="{FF2B5EF4-FFF2-40B4-BE49-F238E27FC236}">
                <a16:creationId xmlns:a16="http://schemas.microsoft.com/office/drawing/2014/main" id="{AEBC0F72-EB05-436D-8FD9-9E53464FC64A}"/>
              </a:ext>
            </a:extLst>
          </p:cNvPr>
          <p:cNvSpPr txBox="1"/>
          <p:nvPr/>
        </p:nvSpPr>
        <p:spPr>
          <a:xfrm>
            <a:off x="659534" y="4602435"/>
            <a:ext cx="15855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Hardware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ISA Definition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Chips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Tests</a:t>
            </a:r>
            <a:endParaRPr/>
          </a:p>
        </p:txBody>
      </p:sp>
      <p:sp>
        <p:nvSpPr>
          <p:cNvPr id="12" name="Google Shape;1230;p197">
            <a:extLst>
              <a:ext uri="{FF2B5EF4-FFF2-40B4-BE49-F238E27FC236}">
                <a16:creationId xmlns:a16="http://schemas.microsoft.com/office/drawing/2014/main" id="{54AD2A73-32B0-413B-A052-CD967F6E73E4}"/>
              </a:ext>
            </a:extLst>
          </p:cNvPr>
          <p:cNvSpPr txBox="1"/>
          <p:nvPr/>
        </p:nvSpPr>
        <p:spPr>
          <a:xfrm rot="-5400000">
            <a:off x="-431370" y="4914463"/>
            <a:ext cx="160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Complexity</a:t>
            </a:r>
            <a:endParaRPr/>
          </a:p>
        </p:txBody>
      </p:sp>
      <p:cxnSp>
        <p:nvCxnSpPr>
          <p:cNvPr id="13" name="Google Shape;1231;p197">
            <a:extLst>
              <a:ext uri="{FF2B5EF4-FFF2-40B4-BE49-F238E27FC236}">
                <a16:creationId xmlns:a16="http://schemas.microsoft.com/office/drawing/2014/main" id="{E324E774-206A-483E-8B2E-A69309854CF6}"/>
              </a:ext>
            </a:extLst>
          </p:cNvPr>
          <p:cNvCxnSpPr/>
          <p:nvPr/>
        </p:nvCxnSpPr>
        <p:spPr>
          <a:xfrm rot="10800000">
            <a:off x="373540" y="2553810"/>
            <a:ext cx="0" cy="2081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1232;p197">
            <a:extLst>
              <a:ext uri="{FF2B5EF4-FFF2-40B4-BE49-F238E27FC236}">
                <a16:creationId xmlns:a16="http://schemas.microsoft.com/office/drawing/2014/main" id="{2091CD69-6DDB-4244-9B1F-F65C3119F378}"/>
              </a:ext>
            </a:extLst>
          </p:cNvPr>
          <p:cNvSpPr txBox="1"/>
          <p:nvPr/>
        </p:nvSpPr>
        <p:spPr>
          <a:xfrm>
            <a:off x="887160" y="5970144"/>
            <a:ext cx="12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2010 – 2016 </a:t>
            </a:r>
            <a:endParaRPr/>
          </a:p>
        </p:txBody>
      </p:sp>
      <p:sp>
        <p:nvSpPr>
          <p:cNvPr id="15" name="Google Shape;1233;p197">
            <a:extLst>
              <a:ext uri="{FF2B5EF4-FFF2-40B4-BE49-F238E27FC236}">
                <a16:creationId xmlns:a16="http://schemas.microsoft.com/office/drawing/2014/main" id="{F41BB7B1-6246-40AD-9C5E-EF9E07DA1677}"/>
              </a:ext>
            </a:extLst>
          </p:cNvPr>
          <p:cNvSpPr txBox="1"/>
          <p:nvPr/>
        </p:nvSpPr>
        <p:spPr>
          <a:xfrm>
            <a:off x="2845338" y="5970143"/>
            <a:ext cx="12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2017 – 2018 </a:t>
            </a:r>
            <a:endParaRPr/>
          </a:p>
        </p:txBody>
      </p:sp>
      <p:sp>
        <p:nvSpPr>
          <p:cNvPr id="16" name="Google Shape;1234;p197">
            <a:extLst>
              <a:ext uri="{FF2B5EF4-FFF2-40B4-BE49-F238E27FC236}">
                <a16:creationId xmlns:a16="http://schemas.microsoft.com/office/drawing/2014/main" id="{E8EA8254-5DAB-421A-969F-1A788402BB3B}"/>
              </a:ext>
            </a:extLst>
          </p:cNvPr>
          <p:cNvSpPr txBox="1"/>
          <p:nvPr/>
        </p:nvSpPr>
        <p:spPr>
          <a:xfrm>
            <a:off x="5126474" y="5969106"/>
            <a:ext cx="12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2019 – 2020 </a:t>
            </a:r>
            <a:endParaRPr/>
          </a:p>
        </p:txBody>
      </p:sp>
      <p:sp>
        <p:nvSpPr>
          <p:cNvPr id="17" name="Google Shape;1235;p197">
            <a:extLst>
              <a:ext uri="{FF2B5EF4-FFF2-40B4-BE49-F238E27FC236}">
                <a16:creationId xmlns:a16="http://schemas.microsoft.com/office/drawing/2014/main" id="{41020DA6-6A1E-4934-8F36-C94806FB4AC0}"/>
              </a:ext>
            </a:extLst>
          </p:cNvPr>
          <p:cNvSpPr txBox="1"/>
          <p:nvPr/>
        </p:nvSpPr>
        <p:spPr>
          <a:xfrm>
            <a:off x="6895613" y="5969106"/>
            <a:ext cx="120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2021</a:t>
            </a:r>
            <a:endParaRPr/>
          </a:p>
        </p:txBody>
      </p:sp>
      <p:cxnSp>
        <p:nvCxnSpPr>
          <p:cNvPr id="18" name="Google Shape;1236;p197">
            <a:extLst>
              <a:ext uri="{FF2B5EF4-FFF2-40B4-BE49-F238E27FC236}">
                <a16:creationId xmlns:a16="http://schemas.microsoft.com/office/drawing/2014/main" id="{116CD6AC-E333-48A1-9F02-31614F70BBE9}"/>
              </a:ext>
            </a:extLst>
          </p:cNvPr>
          <p:cNvCxnSpPr/>
          <p:nvPr/>
        </p:nvCxnSpPr>
        <p:spPr>
          <a:xfrm>
            <a:off x="7758780" y="6099823"/>
            <a:ext cx="12219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4226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71130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64749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05516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61868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概述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63127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56747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975137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53865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历史和展望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55125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48744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89511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45862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471225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407418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815083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37860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7829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7E67F-472B-4C32-8EC5-239B7147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Google Shape;1209;p196">
            <a:extLst>
              <a:ext uri="{FF2B5EF4-FFF2-40B4-BE49-F238E27FC236}">
                <a16:creationId xmlns:a16="http://schemas.microsoft.com/office/drawing/2014/main" id="{DAB0A12C-F54F-4178-9C18-34DD035A5917}"/>
              </a:ext>
            </a:extLst>
          </p:cNvPr>
          <p:cNvSpPr/>
          <p:nvPr/>
        </p:nvSpPr>
        <p:spPr>
          <a:xfrm>
            <a:off x="365760" y="5291095"/>
            <a:ext cx="8520600" cy="43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10;p196">
            <a:extLst>
              <a:ext uri="{FF2B5EF4-FFF2-40B4-BE49-F238E27FC236}">
                <a16:creationId xmlns:a16="http://schemas.microsoft.com/office/drawing/2014/main" id="{880520ED-F651-4ECE-993B-CB9C0439B5A9}"/>
              </a:ext>
            </a:extLst>
          </p:cNvPr>
          <p:cNvSpPr/>
          <p:nvPr/>
        </p:nvSpPr>
        <p:spPr>
          <a:xfrm>
            <a:off x="365760" y="3919495"/>
            <a:ext cx="8520600" cy="43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11;p196">
            <a:extLst>
              <a:ext uri="{FF2B5EF4-FFF2-40B4-BE49-F238E27FC236}">
                <a16:creationId xmlns:a16="http://schemas.microsoft.com/office/drawing/2014/main" id="{C6272459-5341-49E0-9F07-EEB36C59479E}"/>
              </a:ext>
            </a:extLst>
          </p:cNvPr>
          <p:cNvSpPr/>
          <p:nvPr/>
        </p:nvSpPr>
        <p:spPr>
          <a:xfrm>
            <a:off x="369150" y="2770770"/>
            <a:ext cx="8520600" cy="70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13;p196">
            <a:extLst>
              <a:ext uri="{FF2B5EF4-FFF2-40B4-BE49-F238E27FC236}">
                <a16:creationId xmlns:a16="http://schemas.microsoft.com/office/drawing/2014/main" id="{41458DFD-17B9-4B41-89A3-B364B82A2141}"/>
              </a:ext>
            </a:extLst>
          </p:cNvPr>
          <p:cNvSpPr/>
          <p:nvPr/>
        </p:nvSpPr>
        <p:spPr>
          <a:xfrm>
            <a:off x="5848350" y="2237380"/>
            <a:ext cx="3059400" cy="35280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14;p196">
            <a:extLst>
              <a:ext uri="{FF2B5EF4-FFF2-40B4-BE49-F238E27FC236}">
                <a16:creationId xmlns:a16="http://schemas.microsoft.com/office/drawing/2014/main" id="{DEC6B083-1B50-48C2-BB5C-88FCB13CF596}"/>
              </a:ext>
            </a:extLst>
          </p:cNvPr>
          <p:cNvSpPr txBox="1"/>
          <p:nvPr/>
        </p:nvSpPr>
        <p:spPr>
          <a:xfrm>
            <a:off x="377200" y="2273570"/>
            <a:ext cx="2700300" cy="3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Barriers</a:t>
            </a:r>
            <a:endParaRPr sz="17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Complexity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Design freedom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License and Royalty fees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Design ecosystem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Software ecosystem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1215;p196">
            <a:extLst>
              <a:ext uri="{FF2B5EF4-FFF2-40B4-BE49-F238E27FC236}">
                <a16:creationId xmlns:a16="http://schemas.microsoft.com/office/drawing/2014/main" id="{F7FD6D1B-8634-4A70-BCB5-11EE339F95B2}"/>
              </a:ext>
            </a:extLst>
          </p:cNvPr>
          <p:cNvSpPr txBox="1"/>
          <p:nvPr/>
        </p:nvSpPr>
        <p:spPr>
          <a:xfrm>
            <a:off x="2815600" y="2273570"/>
            <a:ext cx="2700300" cy="3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Legacy ISA</a:t>
            </a:r>
            <a:endParaRPr sz="17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1500+ base instructions</a:t>
            </a:r>
            <a:br>
              <a:rPr lang="en" sz="15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Incremental ISA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$$$ – Limited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$$$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Moderate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Extensive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216;p196">
            <a:extLst>
              <a:ext uri="{FF2B5EF4-FFF2-40B4-BE49-F238E27FC236}">
                <a16:creationId xmlns:a16="http://schemas.microsoft.com/office/drawing/2014/main" id="{6B486590-C7A7-4601-B308-3843A54A6368}"/>
              </a:ext>
            </a:extLst>
          </p:cNvPr>
          <p:cNvSpPr txBox="1"/>
          <p:nvPr/>
        </p:nvSpPr>
        <p:spPr>
          <a:xfrm>
            <a:off x="5848350" y="2281195"/>
            <a:ext cx="3059400" cy="3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A3799"/>
                </a:solidFill>
                <a:latin typeface="Open Sans"/>
                <a:ea typeface="Open Sans"/>
                <a:cs typeface="Open Sans"/>
                <a:sym typeface="Open Sans"/>
              </a:rPr>
              <a:t>RISC-V ISA</a:t>
            </a:r>
            <a:endParaRPr sz="1700" b="1" dirty="0">
              <a:solidFill>
                <a:srgbClr val="0A37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47 base instructions</a:t>
            </a:r>
            <a:br>
              <a:rPr lang="en" sz="1500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Modular ISA 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Free – Unlimited 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Free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Growing rapidly. Numerous extensions, open &amp; proprietary cores</a:t>
            </a: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pen Sans"/>
                <a:ea typeface="Open Sans"/>
                <a:cs typeface="Open Sans"/>
                <a:sym typeface="Open Sans"/>
              </a:rPr>
              <a:t>Growing rapidly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15863608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1582</TotalTime>
  <Words>735</Words>
  <Application>Microsoft Office PowerPoint</Application>
  <PresentationFormat>全屏显示(4:3)</PresentationFormat>
  <Paragraphs>211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Calibri</vt:lpstr>
      <vt:lpstr>Open Sans</vt:lpstr>
      <vt:lpstr>Roboto</vt:lpstr>
      <vt:lpstr>Wingdings</vt:lpstr>
      <vt:lpstr>2016-VI主题</vt:lpstr>
      <vt:lpstr>RSIC-V 介绍</vt:lpstr>
      <vt:lpstr>目录 Contents</vt:lpstr>
      <vt:lpstr>目录 Contents</vt:lpstr>
      <vt:lpstr>概述</vt:lpstr>
      <vt:lpstr>目录 Contents</vt:lpstr>
      <vt:lpstr>历史和展望</vt:lpstr>
      <vt:lpstr>历史和展望</vt:lpstr>
      <vt:lpstr>目录 Contents</vt:lpstr>
      <vt:lpstr>特点</vt:lpstr>
      <vt:lpstr>特点</vt:lpstr>
      <vt:lpstr>目录 Contents</vt:lpstr>
      <vt:lpstr>应用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马 康敬宇</cp:lastModifiedBy>
  <cp:revision>94</cp:revision>
  <dcterms:created xsi:type="dcterms:W3CDTF">2016-01-21T16:32:22Z</dcterms:created>
  <dcterms:modified xsi:type="dcterms:W3CDTF">2021-11-17T06:05:55Z</dcterms:modified>
</cp:coreProperties>
</file>