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4" autoAdjust="0"/>
    <p:restoredTop sz="94660"/>
  </p:normalViewPr>
  <p:slideViewPr>
    <p:cSldViewPr snapToGrid="0">
      <p:cViewPr varScale="1">
        <p:scale>
          <a:sx n="63" d="100"/>
          <a:sy n="63" d="100"/>
        </p:scale>
        <p:origin x="8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D4C3A-DB3E-4B6B-90C9-85EF8F7B86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C5DC5A1-8939-46E1-9610-9AE2B7A93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497D44-1B09-4F65-8A0F-15A40D024CEB}"/>
              </a:ext>
            </a:extLst>
          </p:cNvPr>
          <p:cNvSpPr>
            <a:spLocks noGrp="1"/>
          </p:cNvSpPr>
          <p:nvPr>
            <p:ph type="dt" sz="half" idx="10"/>
          </p:nvPr>
        </p:nvSpPr>
        <p:spPr/>
        <p:txBody>
          <a:bodyPr/>
          <a:lstStyle/>
          <a:p>
            <a:fld id="{76992AA1-BE6C-46ED-8CC2-C6BADE8B9012}"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E3AA2BAF-8E29-4068-8C7C-F0EED3CA28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D56682-D15E-4AA2-A5EF-BDC00D6CEB6B}"/>
              </a:ext>
            </a:extLst>
          </p:cNvPr>
          <p:cNvSpPr>
            <a:spLocks noGrp="1"/>
          </p:cNvSpPr>
          <p:nvPr>
            <p:ph type="sldNum" sz="quarter" idx="12"/>
          </p:nvPr>
        </p:nvSpPr>
        <p:spPr/>
        <p:txBody>
          <a:bodyPr/>
          <a:lstStyle/>
          <a:p>
            <a:fld id="{8886C408-E3C1-4850-A1BE-93C2379BCD80}" type="slidenum">
              <a:rPr lang="zh-CN" altLang="en-US" smtClean="0"/>
              <a:t>‹#›</a:t>
            </a:fld>
            <a:endParaRPr lang="zh-CN" altLang="en-US"/>
          </a:p>
        </p:txBody>
      </p:sp>
    </p:spTree>
    <p:extLst>
      <p:ext uri="{BB962C8B-B14F-4D97-AF65-F5344CB8AC3E}">
        <p14:creationId xmlns:p14="http://schemas.microsoft.com/office/powerpoint/2010/main" val="321090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BAB02-AEBB-4A15-9434-82624ADE399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1925DF-6B0B-4A9C-8D15-E76690EE03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EDEAA3-D55D-43A6-A9DC-71B1DF89A13D}"/>
              </a:ext>
            </a:extLst>
          </p:cNvPr>
          <p:cNvSpPr>
            <a:spLocks noGrp="1"/>
          </p:cNvSpPr>
          <p:nvPr>
            <p:ph type="dt" sz="half" idx="10"/>
          </p:nvPr>
        </p:nvSpPr>
        <p:spPr/>
        <p:txBody>
          <a:bodyPr/>
          <a:lstStyle/>
          <a:p>
            <a:fld id="{76992AA1-BE6C-46ED-8CC2-C6BADE8B9012}"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D498BE44-DA44-43F5-ABF8-99BC544B97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7713D5-0A4B-4783-8BEA-8141E801C813}"/>
              </a:ext>
            </a:extLst>
          </p:cNvPr>
          <p:cNvSpPr>
            <a:spLocks noGrp="1"/>
          </p:cNvSpPr>
          <p:nvPr>
            <p:ph type="sldNum" sz="quarter" idx="12"/>
          </p:nvPr>
        </p:nvSpPr>
        <p:spPr/>
        <p:txBody>
          <a:bodyPr/>
          <a:lstStyle/>
          <a:p>
            <a:fld id="{8886C408-E3C1-4850-A1BE-93C2379BCD80}" type="slidenum">
              <a:rPr lang="zh-CN" altLang="en-US" smtClean="0"/>
              <a:t>‹#›</a:t>
            </a:fld>
            <a:endParaRPr lang="zh-CN" altLang="en-US"/>
          </a:p>
        </p:txBody>
      </p:sp>
    </p:spTree>
    <p:extLst>
      <p:ext uri="{BB962C8B-B14F-4D97-AF65-F5344CB8AC3E}">
        <p14:creationId xmlns:p14="http://schemas.microsoft.com/office/powerpoint/2010/main" val="370427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9A9285-1532-4655-83A3-2B2D7942390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CA562ED-E685-4C76-A8B3-78121212359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9607F6-5254-41DA-8EB6-D7D431EFE6E5}"/>
              </a:ext>
            </a:extLst>
          </p:cNvPr>
          <p:cNvSpPr>
            <a:spLocks noGrp="1"/>
          </p:cNvSpPr>
          <p:nvPr>
            <p:ph type="dt" sz="half" idx="10"/>
          </p:nvPr>
        </p:nvSpPr>
        <p:spPr/>
        <p:txBody>
          <a:bodyPr/>
          <a:lstStyle/>
          <a:p>
            <a:fld id="{76992AA1-BE6C-46ED-8CC2-C6BADE8B9012}"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13DCF04E-0DDC-401E-9D28-8C3739A1D0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7CEF29-F4F3-4C40-AC3A-EFC448EA55D4}"/>
              </a:ext>
            </a:extLst>
          </p:cNvPr>
          <p:cNvSpPr>
            <a:spLocks noGrp="1"/>
          </p:cNvSpPr>
          <p:nvPr>
            <p:ph type="sldNum" sz="quarter" idx="12"/>
          </p:nvPr>
        </p:nvSpPr>
        <p:spPr/>
        <p:txBody>
          <a:bodyPr/>
          <a:lstStyle/>
          <a:p>
            <a:fld id="{8886C408-E3C1-4850-A1BE-93C2379BCD80}" type="slidenum">
              <a:rPr lang="zh-CN" altLang="en-US" smtClean="0"/>
              <a:t>‹#›</a:t>
            </a:fld>
            <a:endParaRPr lang="zh-CN" altLang="en-US"/>
          </a:p>
        </p:txBody>
      </p:sp>
    </p:spTree>
    <p:extLst>
      <p:ext uri="{BB962C8B-B14F-4D97-AF65-F5344CB8AC3E}">
        <p14:creationId xmlns:p14="http://schemas.microsoft.com/office/powerpoint/2010/main" val="2164230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FCFF1-E36E-464C-AEC6-F23A9A296A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6CBF95-B527-47D8-A765-E60612092FB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CEDD09-22FE-4764-882A-F260DEFB95D7}"/>
              </a:ext>
            </a:extLst>
          </p:cNvPr>
          <p:cNvSpPr>
            <a:spLocks noGrp="1"/>
          </p:cNvSpPr>
          <p:nvPr>
            <p:ph type="dt" sz="half" idx="10"/>
          </p:nvPr>
        </p:nvSpPr>
        <p:spPr/>
        <p:txBody>
          <a:bodyPr/>
          <a:lstStyle/>
          <a:p>
            <a:fld id="{76992AA1-BE6C-46ED-8CC2-C6BADE8B9012}"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EF76C6C3-4D03-49FC-A956-8E403628F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B994C5-3A86-46DA-853E-FFFDB419B930}"/>
              </a:ext>
            </a:extLst>
          </p:cNvPr>
          <p:cNvSpPr>
            <a:spLocks noGrp="1"/>
          </p:cNvSpPr>
          <p:nvPr>
            <p:ph type="sldNum" sz="quarter" idx="12"/>
          </p:nvPr>
        </p:nvSpPr>
        <p:spPr/>
        <p:txBody>
          <a:bodyPr/>
          <a:lstStyle/>
          <a:p>
            <a:fld id="{8886C408-E3C1-4850-A1BE-93C2379BCD80}" type="slidenum">
              <a:rPr lang="zh-CN" altLang="en-US" smtClean="0"/>
              <a:t>‹#›</a:t>
            </a:fld>
            <a:endParaRPr lang="zh-CN" altLang="en-US"/>
          </a:p>
        </p:txBody>
      </p:sp>
    </p:spTree>
    <p:extLst>
      <p:ext uri="{BB962C8B-B14F-4D97-AF65-F5344CB8AC3E}">
        <p14:creationId xmlns:p14="http://schemas.microsoft.com/office/powerpoint/2010/main" val="85738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886EF-B442-46E0-8E18-50A60BC1CA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7C6C3E-261F-4C2F-9EBA-B7C7DFB0D9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5F66AD-0B81-4364-B284-4C46D44C5023}"/>
              </a:ext>
            </a:extLst>
          </p:cNvPr>
          <p:cNvSpPr>
            <a:spLocks noGrp="1"/>
          </p:cNvSpPr>
          <p:nvPr>
            <p:ph type="dt" sz="half" idx="10"/>
          </p:nvPr>
        </p:nvSpPr>
        <p:spPr/>
        <p:txBody>
          <a:bodyPr/>
          <a:lstStyle/>
          <a:p>
            <a:fld id="{76992AA1-BE6C-46ED-8CC2-C6BADE8B9012}"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BDFA7E13-3B42-44B2-8FEE-24BE6A6524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0627E1-48EE-4588-B257-695B788275A7}"/>
              </a:ext>
            </a:extLst>
          </p:cNvPr>
          <p:cNvSpPr>
            <a:spLocks noGrp="1"/>
          </p:cNvSpPr>
          <p:nvPr>
            <p:ph type="sldNum" sz="quarter" idx="12"/>
          </p:nvPr>
        </p:nvSpPr>
        <p:spPr/>
        <p:txBody>
          <a:bodyPr/>
          <a:lstStyle/>
          <a:p>
            <a:fld id="{8886C408-E3C1-4850-A1BE-93C2379BCD80}" type="slidenum">
              <a:rPr lang="zh-CN" altLang="en-US" smtClean="0"/>
              <a:t>‹#›</a:t>
            </a:fld>
            <a:endParaRPr lang="zh-CN" altLang="en-US"/>
          </a:p>
        </p:txBody>
      </p:sp>
    </p:spTree>
    <p:extLst>
      <p:ext uri="{BB962C8B-B14F-4D97-AF65-F5344CB8AC3E}">
        <p14:creationId xmlns:p14="http://schemas.microsoft.com/office/powerpoint/2010/main" val="17325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FCAF5-5412-4359-BE29-A8CC5A101D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8A4FC3-454E-40B1-A6A3-1BFE10E1400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5D3FBD-5BE8-4509-9EB9-FDC24C209AF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FCD52BE-647F-465B-9A02-E623B9D78FED}"/>
              </a:ext>
            </a:extLst>
          </p:cNvPr>
          <p:cNvSpPr>
            <a:spLocks noGrp="1"/>
          </p:cNvSpPr>
          <p:nvPr>
            <p:ph type="dt" sz="half" idx="10"/>
          </p:nvPr>
        </p:nvSpPr>
        <p:spPr/>
        <p:txBody>
          <a:bodyPr/>
          <a:lstStyle/>
          <a:p>
            <a:fld id="{76992AA1-BE6C-46ED-8CC2-C6BADE8B9012}"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ABEBE249-C387-4F78-AA06-DF9B0A1391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BDC9A-252D-4F5E-83D2-6A4EAE822A5B}"/>
              </a:ext>
            </a:extLst>
          </p:cNvPr>
          <p:cNvSpPr>
            <a:spLocks noGrp="1"/>
          </p:cNvSpPr>
          <p:nvPr>
            <p:ph type="sldNum" sz="quarter" idx="12"/>
          </p:nvPr>
        </p:nvSpPr>
        <p:spPr/>
        <p:txBody>
          <a:bodyPr/>
          <a:lstStyle/>
          <a:p>
            <a:fld id="{8886C408-E3C1-4850-A1BE-93C2379BCD80}" type="slidenum">
              <a:rPr lang="zh-CN" altLang="en-US" smtClean="0"/>
              <a:t>‹#›</a:t>
            </a:fld>
            <a:endParaRPr lang="zh-CN" altLang="en-US"/>
          </a:p>
        </p:txBody>
      </p:sp>
    </p:spTree>
    <p:extLst>
      <p:ext uri="{BB962C8B-B14F-4D97-AF65-F5344CB8AC3E}">
        <p14:creationId xmlns:p14="http://schemas.microsoft.com/office/powerpoint/2010/main" val="396706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CA347-2195-4C88-B9D0-78FCAE7740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BCEE956-DF66-42A9-A10E-65DB39B45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78D673-894E-4E8F-A2EE-77666721D67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52CB5B4-F4C7-4D7D-8F75-D52626A80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1303770-13DA-4E24-8DED-D5EFDB622A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63FD2FC-C507-460B-B4E7-9ADE9C8D5472}"/>
              </a:ext>
            </a:extLst>
          </p:cNvPr>
          <p:cNvSpPr>
            <a:spLocks noGrp="1"/>
          </p:cNvSpPr>
          <p:nvPr>
            <p:ph type="dt" sz="half" idx="10"/>
          </p:nvPr>
        </p:nvSpPr>
        <p:spPr/>
        <p:txBody>
          <a:bodyPr/>
          <a:lstStyle/>
          <a:p>
            <a:fld id="{76992AA1-BE6C-46ED-8CC2-C6BADE8B9012}" type="datetimeFigureOut">
              <a:rPr lang="zh-CN" altLang="en-US" smtClean="0"/>
              <a:t>2021/11/17</a:t>
            </a:fld>
            <a:endParaRPr lang="zh-CN" altLang="en-US"/>
          </a:p>
        </p:txBody>
      </p:sp>
      <p:sp>
        <p:nvSpPr>
          <p:cNvPr id="8" name="页脚占位符 7">
            <a:extLst>
              <a:ext uri="{FF2B5EF4-FFF2-40B4-BE49-F238E27FC236}">
                <a16:creationId xmlns:a16="http://schemas.microsoft.com/office/drawing/2014/main" id="{E16E295A-4A8B-4BED-A36B-86568092DE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DE80DB-A81C-486D-BC42-035A2A09CA2B}"/>
              </a:ext>
            </a:extLst>
          </p:cNvPr>
          <p:cNvSpPr>
            <a:spLocks noGrp="1"/>
          </p:cNvSpPr>
          <p:nvPr>
            <p:ph type="sldNum" sz="quarter" idx="12"/>
          </p:nvPr>
        </p:nvSpPr>
        <p:spPr/>
        <p:txBody>
          <a:bodyPr/>
          <a:lstStyle/>
          <a:p>
            <a:fld id="{8886C408-E3C1-4850-A1BE-93C2379BCD80}" type="slidenum">
              <a:rPr lang="zh-CN" altLang="en-US" smtClean="0"/>
              <a:t>‹#›</a:t>
            </a:fld>
            <a:endParaRPr lang="zh-CN" altLang="en-US"/>
          </a:p>
        </p:txBody>
      </p:sp>
    </p:spTree>
    <p:extLst>
      <p:ext uri="{BB962C8B-B14F-4D97-AF65-F5344CB8AC3E}">
        <p14:creationId xmlns:p14="http://schemas.microsoft.com/office/powerpoint/2010/main" val="39053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A4DBB-2C89-4DE3-BBD4-56B737B9667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6C3828-8CBD-47DE-8B2D-8D9530019D09}"/>
              </a:ext>
            </a:extLst>
          </p:cNvPr>
          <p:cNvSpPr>
            <a:spLocks noGrp="1"/>
          </p:cNvSpPr>
          <p:nvPr>
            <p:ph type="dt" sz="half" idx="10"/>
          </p:nvPr>
        </p:nvSpPr>
        <p:spPr/>
        <p:txBody>
          <a:bodyPr/>
          <a:lstStyle/>
          <a:p>
            <a:fld id="{76992AA1-BE6C-46ED-8CC2-C6BADE8B9012}" type="datetimeFigureOut">
              <a:rPr lang="zh-CN" altLang="en-US" smtClean="0"/>
              <a:t>2021/11/17</a:t>
            </a:fld>
            <a:endParaRPr lang="zh-CN" altLang="en-US"/>
          </a:p>
        </p:txBody>
      </p:sp>
      <p:sp>
        <p:nvSpPr>
          <p:cNvPr id="4" name="页脚占位符 3">
            <a:extLst>
              <a:ext uri="{FF2B5EF4-FFF2-40B4-BE49-F238E27FC236}">
                <a16:creationId xmlns:a16="http://schemas.microsoft.com/office/drawing/2014/main" id="{65F364C2-BF2E-4274-A67B-91C4CBDE0D1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317B61-002D-442A-B5A1-532567A731AA}"/>
              </a:ext>
            </a:extLst>
          </p:cNvPr>
          <p:cNvSpPr>
            <a:spLocks noGrp="1"/>
          </p:cNvSpPr>
          <p:nvPr>
            <p:ph type="sldNum" sz="quarter" idx="12"/>
          </p:nvPr>
        </p:nvSpPr>
        <p:spPr/>
        <p:txBody>
          <a:bodyPr/>
          <a:lstStyle/>
          <a:p>
            <a:fld id="{8886C408-E3C1-4850-A1BE-93C2379BCD80}" type="slidenum">
              <a:rPr lang="zh-CN" altLang="en-US" smtClean="0"/>
              <a:t>‹#›</a:t>
            </a:fld>
            <a:endParaRPr lang="zh-CN" altLang="en-US"/>
          </a:p>
        </p:txBody>
      </p:sp>
    </p:spTree>
    <p:extLst>
      <p:ext uri="{BB962C8B-B14F-4D97-AF65-F5344CB8AC3E}">
        <p14:creationId xmlns:p14="http://schemas.microsoft.com/office/powerpoint/2010/main" val="324086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308DA09-6886-494E-B0C2-7D45B6A9C6E1}"/>
              </a:ext>
            </a:extLst>
          </p:cNvPr>
          <p:cNvSpPr>
            <a:spLocks noGrp="1"/>
          </p:cNvSpPr>
          <p:nvPr>
            <p:ph type="dt" sz="half" idx="10"/>
          </p:nvPr>
        </p:nvSpPr>
        <p:spPr/>
        <p:txBody>
          <a:bodyPr/>
          <a:lstStyle/>
          <a:p>
            <a:fld id="{76992AA1-BE6C-46ED-8CC2-C6BADE8B9012}" type="datetimeFigureOut">
              <a:rPr lang="zh-CN" altLang="en-US" smtClean="0"/>
              <a:t>2021/11/17</a:t>
            </a:fld>
            <a:endParaRPr lang="zh-CN" altLang="en-US"/>
          </a:p>
        </p:txBody>
      </p:sp>
      <p:sp>
        <p:nvSpPr>
          <p:cNvPr id="3" name="页脚占位符 2">
            <a:extLst>
              <a:ext uri="{FF2B5EF4-FFF2-40B4-BE49-F238E27FC236}">
                <a16:creationId xmlns:a16="http://schemas.microsoft.com/office/drawing/2014/main" id="{6B02E0CF-4A88-4FDB-8778-23C479B370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BBD27E7-FD61-4317-9E49-A157E35CE4EA}"/>
              </a:ext>
            </a:extLst>
          </p:cNvPr>
          <p:cNvSpPr>
            <a:spLocks noGrp="1"/>
          </p:cNvSpPr>
          <p:nvPr>
            <p:ph type="sldNum" sz="quarter" idx="12"/>
          </p:nvPr>
        </p:nvSpPr>
        <p:spPr/>
        <p:txBody>
          <a:bodyPr/>
          <a:lstStyle/>
          <a:p>
            <a:fld id="{8886C408-E3C1-4850-A1BE-93C2379BCD80}" type="slidenum">
              <a:rPr lang="zh-CN" altLang="en-US" smtClean="0"/>
              <a:t>‹#›</a:t>
            </a:fld>
            <a:endParaRPr lang="zh-CN" altLang="en-US"/>
          </a:p>
        </p:txBody>
      </p:sp>
    </p:spTree>
    <p:extLst>
      <p:ext uri="{BB962C8B-B14F-4D97-AF65-F5344CB8AC3E}">
        <p14:creationId xmlns:p14="http://schemas.microsoft.com/office/powerpoint/2010/main" val="124047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F3A92-7D98-472F-925D-7867D77FDE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636973B-FF3F-45E8-9D3E-815DF77333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D216A9-D481-4303-AFD8-D77E8B15C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5AAE7D-93DB-4441-AFAB-53AC1BF1FA61}"/>
              </a:ext>
            </a:extLst>
          </p:cNvPr>
          <p:cNvSpPr>
            <a:spLocks noGrp="1"/>
          </p:cNvSpPr>
          <p:nvPr>
            <p:ph type="dt" sz="half" idx="10"/>
          </p:nvPr>
        </p:nvSpPr>
        <p:spPr/>
        <p:txBody>
          <a:bodyPr/>
          <a:lstStyle/>
          <a:p>
            <a:fld id="{76992AA1-BE6C-46ED-8CC2-C6BADE8B9012}"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378AE3FE-5970-42C0-94CD-6C749EBF60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AE4670-BD9F-4EB5-B9B3-8C484EBEBD5C}"/>
              </a:ext>
            </a:extLst>
          </p:cNvPr>
          <p:cNvSpPr>
            <a:spLocks noGrp="1"/>
          </p:cNvSpPr>
          <p:nvPr>
            <p:ph type="sldNum" sz="quarter" idx="12"/>
          </p:nvPr>
        </p:nvSpPr>
        <p:spPr/>
        <p:txBody>
          <a:bodyPr/>
          <a:lstStyle/>
          <a:p>
            <a:fld id="{8886C408-E3C1-4850-A1BE-93C2379BCD80}" type="slidenum">
              <a:rPr lang="zh-CN" altLang="en-US" smtClean="0"/>
              <a:t>‹#›</a:t>
            </a:fld>
            <a:endParaRPr lang="zh-CN" altLang="en-US"/>
          </a:p>
        </p:txBody>
      </p:sp>
    </p:spTree>
    <p:extLst>
      <p:ext uri="{BB962C8B-B14F-4D97-AF65-F5344CB8AC3E}">
        <p14:creationId xmlns:p14="http://schemas.microsoft.com/office/powerpoint/2010/main" val="282977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A794B-C22A-4082-B825-1F81A8E29B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F99EAC-AB35-4588-BC7C-98A400EAE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D170FF-EC37-45BD-BFC1-D031C2266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AB7240-F828-4227-BCF4-A624FC2016EA}"/>
              </a:ext>
            </a:extLst>
          </p:cNvPr>
          <p:cNvSpPr>
            <a:spLocks noGrp="1"/>
          </p:cNvSpPr>
          <p:nvPr>
            <p:ph type="dt" sz="half" idx="10"/>
          </p:nvPr>
        </p:nvSpPr>
        <p:spPr/>
        <p:txBody>
          <a:bodyPr/>
          <a:lstStyle/>
          <a:p>
            <a:fld id="{76992AA1-BE6C-46ED-8CC2-C6BADE8B9012}"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813060EC-250E-42BE-95DD-18F3B8C9B4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3B2069-30BF-4F38-912D-65E066A09E50}"/>
              </a:ext>
            </a:extLst>
          </p:cNvPr>
          <p:cNvSpPr>
            <a:spLocks noGrp="1"/>
          </p:cNvSpPr>
          <p:nvPr>
            <p:ph type="sldNum" sz="quarter" idx="12"/>
          </p:nvPr>
        </p:nvSpPr>
        <p:spPr/>
        <p:txBody>
          <a:bodyPr/>
          <a:lstStyle/>
          <a:p>
            <a:fld id="{8886C408-E3C1-4850-A1BE-93C2379BCD80}" type="slidenum">
              <a:rPr lang="zh-CN" altLang="en-US" smtClean="0"/>
              <a:t>‹#›</a:t>
            </a:fld>
            <a:endParaRPr lang="zh-CN" altLang="en-US"/>
          </a:p>
        </p:txBody>
      </p:sp>
    </p:spTree>
    <p:extLst>
      <p:ext uri="{BB962C8B-B14F-4D97-AF65-F5344CB8AC3E}">
        <p14:creationId xmlns:p14="http://schemas.microsoft.com/office/powerpoint/2010/main" val="235148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6FE2025-55AB-4E27-B956-AE60ADE52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9277C1-9D63-4D5B-BC12-8AC9FA731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E77A88-D9D9-4A5D-A96E-FC32CC576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92AA1-BE6C-46ED-8CC2-C6BADE8B9012}"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5C82BF09-D1A7-43F7-A3FD-AA277E817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60C188-0D87-4639-91AE-1196087DA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6C408-E3C1-4850-A1BE-93C2379BCD80}" type="slidenum">
              <a:rPr lang="zh-CN" altLang="en-US" smtClean="0"/>
              <a:t>‹#›</a:t>
            </a:fld>
            <a:endParaRPr lang="zh-CN" altLang="en-US"/>
          </a:p>
        </p:txBody>
      </p:sp>
    </p:spTree>
    <p:extLst>
      <p:ext uri="{BB962C8B-B14F-4D97-AF65-F5344CB8AC3E}">
        <p14:creationId xmlns:p14="http://schemas.microsoft.com/office/powerpoint/2010/main" val="152364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635CD-93D3-4D6A-840F-EC8E8D7D90DD}"/>
              </a:ext>
            </a:extLst>
          </p:cNvPr>
          <p:cNvSpPr>
            <a:spLocks noGrp="1"/>
          </p:cNvSpPr>
          <p:nvPr>
            <p:ph type="ctrTitle"/>
          </p:nvPr>
        </p:nvSpPr>
        <p:spPr/>
        <p:txBody>
          <a:bodyPr/>
          <a:lstStyle/>
          <a:p>
            <a:r>
              <a:rPr lang="en-US" altLang="zh-CN" dirty="0"/>
              <a:t>RISC-V</a:t>
            </a:r>
            <a:endParaRPr lang="zh-CN" altLang="en-US" dirty="0"/>
          </a:p>
        </p:txBody>
      </p:sp>
      <p:sp>
        <p:nvSpPr>
          <p:cNvPr id="3" name="副标题 2">
            <a:extLst>
              <a:ext uri="{FF2B5EF4-FFF2-40B4-BE49-F238E27FC236}">
                <a16:creationId xmlns:a16="http://schemas.microsoft.com/office/drawing/2014/main" id="{F327B542-FD1D-4C4C-A826-C4CAF674526E}"/>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10853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95128-56D2-4062-AAF3-ACEA30ADBB4B}"/>
              </a:ext>
            </a:extLst>
          </p:cNvPr>
          <p:cNvSpPr>
            <a:spLocks noGrp="1"/>
          </p:cNvSpPr>
          <p:nvPr>
            <p:ph type="title"/>
          </p:nvPr>
        </p:nvSpPr>
        <p:spPr/>
        <p:txBody>
          <a:bodyPr/>
          <a:lstStyle/>
          <a:p>
            <a:r>
              <a:rPr lang="en-US" altLang="zh-CN" dirty="0"/>
              <a:t>RISC-V</a:t>
            </a:r>
            <a:r>
              <a:rPr lang="zh-CN" altLang="en-US" dirty="0"/>
              <a:t>指令集架构简介</a:t>
            </a:r>
          </a:p>
        </p:txBody>
      </p:sp>
      <p:sp>
        <p:nvSpPr>
          <p:cNvPr id="3" name="内容占位符 2">
            <a:extLst>
              <a:ext uri="{FF2B5EF4-FFF2-40B4-BE49-F238E27FC236}">
                <a16:creationId xmlns:a16="http://schemas.microsoft.com/office/drawing/2014/main" id="{93AE01C7-5AD4-4420-80FE-729B3144F009}"/>
              </a:ext>
            </a:extLst>
          </p:cNvPr>
          <p:cNvSpPr>
            <a:spLocks noGrp="1"/>
          </p:cNvSpPr>
          <p:nvPr>
            <p:ph idx="1"/>
          </p:nvPr>
        </p:nvSpPr>
        <p:spPr>
          <a:xfrm>
            <a:off x="838200" y="1373821"/>
            <a:ext cx="10515600" cy="4351338"/>
          </a:xfrm>
        </p:spPr>
        <p:txBody>
          <a:bodyPr/>
          <a:lstStyle/>
          <a:p>
            <a:pPr marL="0" indent="0">
              <a:buNone/>
            </a:pPr>
            <a:r>
              <a:rPr lang="zh-CN" altLang="en-US" dirty="0"/>
              <a:t>五、特性总结</a:t>
            </a:r>
            <a:endParaRPr lang="en-US" altLang="zh-CN" dirty="0"/>
          </a:p>
          <a:p>
            <a:pPr marL="0" indent="0">
              <a:buNone/>
            </a:pPr>
            <a:endParaRPr lang="zh-CN" altLang="en-US" dirty="0"/>
          </a:p>
        </p:txBody>
      </p:sp>
      <p:pic>
        <p:nvPicPr>
          <p:cNvPr id="3074" name="Picture 2">
            <a:extLst>
              <a:ext uri="{FF2B5EF4-FFF2-40B4-BE49-F238E27FC236}">
                <a16:creationId xmlns:a16="http://schemas.microsoft.com/office/drawing/2014/main" id="{F105276D-A711-46B2-BF95-C5D2CA65B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643" y="1373820"/>
            <a:ext cx="8135865" cy="4813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32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FD777-A10F-46F2-9DD1-03EA52C5D70D}"/>
              </a:ext>
            </a:extLst>
          </p:cNvPr>
          <p:cNvSpPr>
            <a:spLocks noGrp="1"/>
          </p:cNvSpPr>
          <p:nvPr>
            <p:ph type="title"/>
          </p:nvPr>
        </p:nvSpPr>
        <p:spPr/>
        <p:txBody>
          <a:bodyPr/>
          <a:lstStyle/>
          <a:p>
            <a:r>
              <a:rPr lang="zh-CN" altLang="en-US" dirty="0"/>
              <a:t>什么是</a:t>
            </a:r>
            <a:r>
              <a:rPr lang="en-US" altLang="zh-CN" dirty="0"/>
              <a:t>RISC-V</a:t>
            </a:r>
            <a:r>
              <a:rPr lang="zh-CN" altLang="en-US" dirty="0"/>
              <a:t>？</a:t>
            </a:r>
          </a:p>
        </p:txBody>
      </p:sp>
      <p:sp>
        <p:nvSpPr>
          <p:cNvPr id="3" name="内容占位符 2">
            <a:extLst>
              <a:ext uri="{FF2B5EF4-FFF2-40B4-BE49-F238E27FC236}">
                <a16:creationId xmlns:a16="http://schemas.microsoft.com/office/drawing/2014/main" id="{44BF3F72-2B03-4BE2-8693-FEDBA7A75EFF}"/>
              </a:ext>
            </a:extLst>
          </p:cNvPr>
          <p:cNvSpPr>
            <a:spLocks noGrp="1"/>
          </p:cNvSpPr>
          <p:nvPr>
            <p:ph idx="1"/>
          </p:nvPr>
        </p:nvSpPr>
        <p:spPr/>
        <p:txBody>
          <a:bodyPr/>
          <a:lstStyle/>
          <a:p>
            <a:r>
              <a:rPr lang="en-US" altLang="zh-CN" dirty="0"/>
              <a:t>RISC-V(</a:t>
            </a:r>
            <a:r>
              <a:rPr lang="zh-CN" altLang="en-US" dirty="0"/>
              <a:t>读作“</a:t>
            </a:r>
            <a:r>
              <a:rPr lang="en-US" altLang="zh-CN" dirty="0"/>
              <a:t>RISC-FIVE”)</a:t>
            </a:r>
            <a:r>
              <a:rPr lang="zh-CN" altLang="en-US" dirty="0"/>
              <a:t>是基于精简指令集计算</a:t>
            </a:r>
            <a:r>
              <a:rPr lang="en-US" altLang="zh-CN" dirty="0"/>
              <a:t>(RISC)</a:t>
            </a:r>
            <a:r>
              <a:rPr lang="zh-CN" altLang="en-US" dirty="0"/>
              <a:t>原理建立的开放指令集架构</a:t>
            </a:r>
            <a:r>
              <a:rPr lang="en-US" altLang="zh-CN" dirty="0"/>
              <a:t>(ISA)</a:t>
            </a:r>
            <a:r>
              <a:rPr lang="zh-CN" altLang="en-US" dirty="0"/>
              <a:t>，</a:t>
            </a:r>
            <a:r>
              <a:rPr lang="en-US" altLang="zh-CN" dirty="0"/>
              <a:t>V</a:t>
            </a:r>
            <a:r>
              <a:rPr lang="zh-CN" altLang="en-US" dirty="0"/>
              <a:t>表示为第五代</a:t>
            </a:r>
            <a:r>
              <a:rPr lang="en-US" altLang="zh-CN" dirty="0"/>
              <a:t>RISC(</a:t>
            </a:r>
            <a:r>
              <a:rPr lang="zh-CN" altLang="en-US" dirty="0"/>
              <a:t>精简指令集计算机</a:t>
            </a:r>
            <a:r>
              <a:rPr lang="en-US" altLang="zh-CN" dirty="0"/>
              <a:t>),</a:t>
            </a:r>
            <a:r>
              <a:rPr lang="zh-CN" altLang="en-US" dirty="0"/>
              <a:t>表示此前已经四代</a:t>
            </a:r>
            <a:r>
              <a:rPr lang="en-US" altLang="zh-CN" dirty="0"/>
              <a:t>RISC</a:t>
            </a:r>
            <a:r>
              <a:rPr lang="zh-CN" altLang="en-US" dirty="0"/>
              <a:t>处理器原型芯片。每一代</a:t>
            </a:r>
            <a:r>
              <a:rPr lang="en-US" altLang="zh-CN" dirty="0"/>
              <a:t>RISC</a:t>
            </a:r>
            <a:r>
              <a:rPr lang="zh-CN" altLang="en-US" dirty="0"/>
              <a:t>处理器都是在同一人带领下完成，那就是加州大学伯克利分校的</a:t>
            </a:r>
            <a:r>
              <a:rPr lang="en-US" altLang="zh-CN" dirty="0"/>
              <a:t>David A. Patterson</a:t>
            </a:r>
            <a:r>
              <a:rPr lang="zh-CN" altLang="en-US" dirty="0"/>
              <a:t>教授。与大多数</a:t>
            </a:r>
            <a:r>
              <a:rPr lang="en-US" altLang="zh-CN" dirty="0"/>
              <a:t>ISA</a:t>
            </a:r>
            <a:r>
              <a:rPr lang="zh-CN" altLang="en-US" dirty="0"/>
              <a:t>相反，</a:t>
            </a:r>
            <a:r>
              <a:rPr lang="en-US" altLang="zh-CN" dirty="0"/>
              <a:t>RISC-V ISA</a:t>
            </a:r>
            <a:r>
              <a:rPr lang="zh-CN" altLang="en-US" dirty="0"/>
              <a:t>可以免费地用于所有希望的设备中，允许任何人设计、制造和销售</a:t>
            </a:r>
            <a:r>
              <a:rPr lang="en-US" altLang="zh-CN" dirty="0"/>
              <a:t>RISC-V</a:t>
            </a:r>
            <a:r>
              <a:rPr lang="zh-CN" altLang="en-US" dirty="0"/>
              <a:t>芯片和软件。图</a:t>
            </a:r>
            <a:r>
              <a:rPr lang="en-US" altLang="zh-CN" dirty="0"/>
              <a:t>1</a:t>
            </a:r>
            <a:r>
              <a:rPr lang="zh-CN" altLang="en-US" dirty="0"/>
              <a:t>展示了此前的四代</a:t>
            </a:r>
            <a:r>
              <a:rPr lang="en-US" altLang="zh-CN" dirty="0"/>
              <a:t>RISC</a:t>
            </a:r>
            <a:r>
              <a:rPr lang="zh-CN" altLang="en-US" dirty="0"/>
              <a:t>处理器原型芯片。它虽然不是第一个开源的的指令集</a:t>
            </a:r>
            <a:r>
              <a:rPr lang="en-US" altLang="zh-CN" dirty="0"/>
              <a:t>(ISA)</a:t>
            </a:r>
            <a:r>
              <a:rPr lang="zh-CN" altLang="en-US" dirty="0"/>
              <a:t>，但它很重要，因为它第一个被设计成可以根据具体场景可以选择适合的指令集的指令集架构。基于</a:t>
            </a:r>
            <a:r>
              <a:rPr lang="en-US" altLang="zh-CN" dirty="0"/>
              <a:t>RISC-V</a:t>
            </a:r>
            <a:r>
              <a:rPr lang="zh-CN" altLang="en-US" dirty="0"/>
              <a:t>指令集架构可以设计服务器</a:t>
            </a:r>
            <a:r>
              <a:rPr lang="en-US" altLang="zh-CN" dirty="0"/>
              <a:t>CPU</a:t>
            </a:r>
            <a:r>
              <a:rPr lang="zh-CN" altLang="en-US" dirty="0"/>
              <a:t>，家用电器</a:t>
            </a:r>
            <a:r>
              <a:rPr lang="en-US" altLang="zh-CN" dirty="0" err="1"/>
              <a:t>cpu</a:t>
            </a:r>
            <a:r>
              <a:rPr lang="zh-CN" altLang="en-US" dirty="0"/>
              <a:t>，工控</a:t>
            </a:r>
            <a:r>
              <a:rPr lang="en-US" altLang="zh-CN" dirty="0" err="1"/>
              <a:t>cpu</a:t>
            </a:r>
            <a:r>
              <a:rPr lang="zh-CN" altLang="en-US" dirty="0"/>
              <a:t>和用在比指头小的传感器中的</a:t>
            </a:r>
            <a:r>
              <a:rPr lang="en-US" altLang="zh-CN" dirty="0" err="1"/>
              <a:t>cpu</a:t>
            </a:r>
            <a:r>
              <a:rPr lang="zh-CN" altLang="en-US" dirty="0"/>
              <a:t>。</a:t>
            </a:r>
          </a:p>
        </p:txBody>
      </p:sp>
    </p:spTree>
    <p:extLst>
      <p:ext uri="{BB962C8B-B14F-4D97-AF65-F5344CB8AC3E}">
        <p14:creationId xmlns:p14="http://schemas.microsoft.com/office/powerpoint/2010/main" val="421069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C10E6-5E00-4BE5-9A85-53D596B8774E}"/>
              </a:ext>
            </a:extLst>
          </p:cNvPr>
          <p:cNvSpPr>
            <a:spLocks noGrp="1"/>
          </p:cNvSpPr>
          <p:nvPr>
            <p:ph type="title"/>
          </p:nvPr>
        </p:nvSpPr>
        <p:spPr/>
        <p:txBody>
          <a:bodyPr/>
          <a:lstStyle/>
          <a:p>
            <a:r>
              <a:rPr lang="en-US" altLang="zh-CN" dirty="0"/>
              <a:t>RISC-V</a:t>
            </a:r>
            <a:r>
              <a:rPr lang="zh-CN" altLang="en-US" dirty="0"/>
              <a:t>指令集架构简介</a:t>
            </a:r>
          </a:p>
        </p:txBody>
      </p:sp>
      <p:sp>
        <p:nvSpPr>
          <p:cNvPr id="3" name="内容占位符 2">
            <a:extLst>
              <a:ext uri="{FF2B5EF4-FFF2-40B4-BE49-F238E27FC236}">
                <a16:creationId xmlns:a16="http://schemas.microsoft.com/office/drawing/2014/main" id="{DA74CF9C-AA91-4D03-AAD9-132AFF546FC5}"/>
              </a:ext>
            </a:extLst>
          </p:cNvPr>
          <p:cNvSpPr>
            <a:spLocks noGrp="1"/>
          </p:cNvSpPr>
          <p:nvPr>
            <p:ph idx="1"/>
          </p:nvPr>
        </p:nvSpPr>
        <p:spPr/>
        <p:txBody>
          <a:bodyPr/>
          <a:lstStyle/>
          <a:p>
            <a:pPr marL="0" indent="0">
              <a:buNone/>
            </a:pPr>
            <a:r>
              <a:rPr lang="zh-CN" altLang="en-US" dirty="0"/>
              <a:t>一、模块化的指令子集</a:t>
            </a:r>
          </a:p>
          <a:p>
            <a:pPr marL="0" indent="0">
              <a:buNone/>
            </a:pPr>
            <a:r>
              <a:rPr lang="en-US" altLang="zh-CN" b="0" i="0" dirty="0">
                <a:solidFill>
                  <a:srgbClr val="4D4D4D"/>
                </a:solidFill>
                <a:effectLst/>
                <a:latin typeface="-apple-system"/>
              </a:rPr>
              <a:t>RISC-V</a:t>
            </a:r>
            <a:r>
              <a:rPr lang="zh-CN" altLang="en-US" b="0" i="0" dirty="0">
                <a:solidFill>
                  <a:srgbClr val="4D4D4D"/>
                </a:solidFill>
                <a:effectLst/>
                <a:latin typeface="-apple-system"/>
              </a:rPr>
              <a:t>的指令集使用模块化的方式进行组织，每一个模块使用一个英文字母来表示。</a:t>
            </a:r>
            <a:r>
              <a:rPr lang="en-US" altLang="zh-CN" b="0" i="0" dirty="0">
                <a:solidFill>
                  <a:srgbClr val="4D4D4D"/>
                </a:solidFill>
                <a:effectLst/>
                <a:latin typeface="-apple-system"/>
              </a:rPr>
              <a:t>RISC-V</a:t>
            </a:r>
            <a:r>
              <a:rPr lang="zh-CN" altLang="en-US" b="0" i="0" dirty="0">
                <a:solidFill>
                  <a:srgbClr val="4D4D4D"/>
                </a:solidFill>
                <a:effectLst/>
                <a:latin typeface="-apple-system"/>
              </a:rPr>
              <a:t>最基本也是唯一强制要求实现的指令集部分是由</a:t>
            </a:r>
            <a:r>
              <a:rPr lang="en-US" altLang="zh-CN" b="0" i="0" dirty="0">
                <a:solidFill>
                  <a:srgbClr val="4D4D4D"/>
                </a:solidFill>
                <a:effectLst/>
                <a:latin typeface="-apple-system"/>
              </a:rPr>
              <a:t>I</a:t>
            </a:r>
            <a:r>
              <a:rPr lang="zh-CN" altLang="en-US" b="0" i="0" dirty="0">
                <a:solidFill>
                  <a:srgbClr val="4D4D4D"/>
                </a:solidFill>
                <a:effectLst/>
                <a:latin typeface="-apple-system"/>
              </a:rPr>
              <a:t>字母表示的基本整数指令子集，使用该整数指令子集，便能够实现完整的软件编译器。其他的指令子集部分均为可选的模块，具有代表性的模块包括</a:t>
            </a:r>
            <a:r>
              <a:rPr lang="en-US" altLang="zh-CN" b="0" i="0" dirty="0">
                <a:solidFill>
                  <a:srgbClr val="4D4D4D"/>
                </a:solidFill>
                <a:effectLst/>
                <a:latin typeface="-apple-system"/>
              </a:rPr>
              <a:t>M/A/F/D/C</a:t>
            </a:r>
            <a:r>
              <a:rPr lang="zh-CN" altLang="en-US" b="0" i="0" dirty="0">
                <a:solidFill>
                  <a:srgbClr val="4D4D4D"/>
                </a:solidFill>
                <a:effectLst/>
                <a:latin typeface="-apple-system"/>
              </a:rPr>
              <a:t>，如表</a:t>
            </a:r>
            <a:r>
              <a:rPr lang="en-US" altLang="zh-CN" b="0" i="0" dirty="0">
                <a:solidFill>
                  <a:srgbClr val="4D4D4D"/>
                </a:solidFill>
                <a:effectLst/>
                <a:latin typeface="-apple-system"/>
              </a:rPr>
              <a:t>1</a:t>
            </a:r>
            <a:r>
              <a:rPr lang="zh-CN" altLang="en-US" b="0" i="0" dirty="0">
                <a:solidFill>
                  <a:srgbClr val="4D4D4D"/>
                </a:solidFill>
                <a:effectLst/>
                <a:latin typeface="-apple-system"/>
              </a:rPr>
              <a:t>所示。</a:t>
            </a:r>
            <a:endParaRPr lang="zh-CN" altLang="en-US" dirty="0"/>
          </a:p>
        </p:txBody>
      </p:sp>
    </p:spTree>
    <p:extLst>
      <p:ext uri="{BB962C8B-B14F-4D97-AF65-F5344CB8AC3E}">
        <p14:creationId xmlns:p14="http://schemas.microsoft.com/office/powerpoint/2010/main" val="376654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8007D-6ECF-4B6C-99D3-43B800DA6EB7}"/>
              </a:ext>
            </a:extLst>
          </p:cNvPr>
          <p:cNvSpPr>
            <a:spLocks noGrp="1"/>
          </p:cNvSpPr>
          <p:nvPr>
            <p:ph type="title"/>
          </p:nvPr>
        </p:nvSpPr>
        <p:spPr/>
        <p:txBody>
          <a:bodyPr/>
          <a:lstStyle/>
          <a:p>
            <a:r>
              <a:rPr lang="en-US" altLang="zh-CN" dirty="0"/>
              <a:t>RISC-V</a:t>
            </a:r>
            <a:r>
              <a:rPr lang="zh-CN" altLang="en-US" dirty="0"/>
              <a:t>指令集架构简介</a:t>
            </a:r>
          </a:p>
        </p:txBody>
      </p:sp>
      <p:sp>
        <p:nvSpPr>
          <p:cNvPr id="3" name="内容占位符 2">
            <a:extLst>
              <a:ext uri="{FF2B5EF4-FFF2-40B4-BE49-F238E27FC236}">
                <a16:creationId xmlns:a16="http://schemas.microsoft.com/office/drawing/2014/main" id="{2EAB0F05-4791-462B-918E-F27F95762D88}"/>
              </a:ext>
            </a:extLst>
          </p:cNvPr>
          <p:cNvSpPr>
            <a:spLocks noGrp="1"/>
          </p:cNvSpPr>
          <p:nvPr>
            <p:ph idx="1"/>
          </p:nvPr>
        </p:nvSpPr>
        <p:spPr>
          <a:xfrm>
            <a:off x="838200" y="1444625"/>
            <a:ext cx="10515600" cy="4351338"/>
          </a:xfrm>
        </p:spPr>
        <p:txBody>
          <a:bodyPr/>
          <a:lstStyle/>
          <a:p>
            <a:pPr marL="0" indent="0">
              <a:buNone/>
            </a:pPr>
            <a:r>
              <a:rPr lang="zh-CN" altLang="en-US" dirty="0"/>
              <a:t>一、模块化的指令子集</a:t>
            </a:r>
          </a:p>
        </p:txBody>
      </p:sp>
      <p:pic>
        <p:nvPicPr>
          <p:cNvPr id="1026" name="Picture 2">
            <a:extLst>
              <a:ext uri="{FF2B5EF4-FFF2-40B4-BE49-F238E27FC236}">
                <a16:creationId xmlns:a16="http://schemas.microsoft.com/office/drawing/2014/main" id="{90DA4920-6C99-41BD-A83A-6501A3AB0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25968"/>
            <a:ext cx="10571694" cy="376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22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C10E6-5E00-4BE5-9A85-53D596B8774E}"/>
              </a:ext>
            </a:extLst>
          </p:cNvPr>
          <p:cNvSpPr>
            <a:spLocks noGrp="1"/>
          </p:cNvSpPr>
          <p:nvPr>
            <p:ph type="title"/>
          </p:nvPr>
        </p:nvSpPr>
        <p:spPr/>
        <p:txBody>
          <a:bodyPr/>
          <a:lstStyle/>
          <a:p>
            <a:r>
              <a:rPr lang="en-US" altLang="zh-CN" dirty="0"/>
              <a:t>RISC-V</a:t>
            </a:r>
            <a:r>
              <a:rPr lang="zh-CN" altLang="en-US" dirty="0"/>
              <a:t>指令集架构简介</a:t>
            </a:r>
          </a:p>
        </p:txBody>
      </p:sp>
      <p:sp>
        <p:nvSpPr>
          <p:cNvPr id="3" name="内容占位符 2">
            <a:extLst>
              <a:ext uri="{FF2B5EF4-FFF2-40B4-BE49-F238E27FC236}">
                <a16:creationId xmlns:a16="http://schemas.microsoft.com/office/drawing/2014/main" id="{DA74CF9C-AA91-4D03-AAD9-132AFF546FC5}"/>
              </a:ext>
            </a:extLst>
          </p:cNvPr>
          <p:cNvSpPr>
            <a:spLocks noGrp="1"/>
          </p:cNvSpPr>
          <p:nvPr>
            <p:ph idx="1"/>
          </p:nvPr>
        </p:nvSpPr>
        <p:spPr/>
        <p:txBody>
          <a:bodyPr/>
          <a:lstStyle/>
          <a:p>
            <a:pPr marL="0" indent="0">
              <a:buNone/>
            </a:pPr>
            <a:r>
              <a:rPr lang="zh-CN" altLang="en-US" dirty="0"/>
              <a:t>一、模块化的指令子集</a:t>
            </a:r>
          </a:p>
          <a:p>
            <a:pPr algn="l"/>
            <a:r>
              <a:rPr lang="zh-CN" altLang="en-US" b="0" i="0" dirty="0">
                <a:solidFill>
                  <a:srgbClr val="4D4D4D"/>
                </a:solidFill>
                <a:effectLst/>
                <a:latin typeface="-apple-system"/>
              </a:rPr>
              <a:t>为了进一步减少面积，</a:t>
            </a:r>
            <a:r>
              <a:rPr lang="en-US" altLang="zh-CN" b="0" i="0" dirty="0">
                <a:solidFill>
                  <a:srgbClr val="4D4D4D"/>
                </a:solidFill>
                <a:effectLst/>
                <a:latin typeface="-apple-system"/>
              </a:rPr>
              <a:t>RISC-V</a:t>
            </a:r>
            <a:r>
              <a:rPr lang="zh-CN" altLang="en-US" b="0" i="0" dirty="0">
                <a:solidFill>
                  <a:srgbClr val="4D4D4D"/>
                </a:solidFill>
                <a:effectLst/>
                <a:latin typeface="-apple-system"/>
              </a:rPr>
              <a:t>架构还提供一种“嵌入式”架构，由英文字母</a:t>
            </a:r>
            <a:r>
              <a:rPr lang="en-US" altLang="zh-CN" b="0" i="0" dirty="0">
                <a:solidFill>
                  <a:srgbClr val="4D4D4D"/>
                </a:solidFill>
                <a:effectLst/>
                <a:latin typeface="-apple-system"/>
              </a:rPr>
              <a:t>E</a:t>
            </a:r>
            <a:r>
              <a:rPr lang="zh-CN" altLang="en-US" b="0" i="0" dirty="0">
                <a:solidFill>
                  <a:srgbClr val="4D4D4D"/>
                </a:solidFill>
                <a:effectLst/>
                <a:latin typeface="-apple-system"/>
              </a:rPr>
              <a:t>表示。该架构主要用于追求极低面积与功耗的深嵌入式场景。该架构仅需要支持</a:t>
            </a:r>
            <a:r>
              <a:rPr lang="en-US" altLang="zh-CN" b="0" i="0" dirty="0">
                <a:solidFill>
                  <a:srgbClr val="4D4D4D"/>
                </a:solidFill>
                <a:effectLst/>
                <a:latin typeface="-apple-system"/>
              </a:rPr>
              <a:t>16</a:t>
            </a:r>
            <a:r>
              <a:rPr lang="zh-CN" altLang="en-US" b="0" i="0" dirty="0">
                <a:solidFill>
                  <a:srgbClr val="4D4D4D"/>
                </a:solidFill>
                <a:effectLst/>
                <a:latin typeface="-apple-system"/>
              </a:rPr>
              <a:t>个通用整数寄存器，而非嵌入式的普通架构则需要支持</a:t>
            </a:r>
            <a:r>
              <a:rPr lang="en-US" altLang="zh-CN" b="0" i="0" dirty="0">
                <a:solidFill>
                  <a:srgbClr val="4D4D4D"/>
                </a:solidFill>
                <a:effectLst/>
                <a:latin typeface="-apple-system"/>
              </a:rPr>
              <a:t>32</a:t>
            </a:r>
            <a:r>
              <a:rPr lang="zh-CN" altLang="en-US" b="0" i="0" dirty="0">
                <a:solidFill>
                  <a:srgbClr val="4D4D4D"/>
                </a:solidFill>
                <a:effectLst/>
                <a:latin typeface="-apple-system"/>
              </a:rPr>
              <a:t>个通用整数寄存器。</a:t>
            </a:r>
          </a:p>
          <a:p>
            <a:pPr algn="l"/>
            <a:r>
              <a:rPr lang="zh-CN" altLang="en-US" b="0" i="0" dirty="0">
                <a:solidFill>
                  <a:srgbClr val="4D4D4D"/>
                </a:solidFill>
                <a:effectLst/>
                <a:latin typeface="-apple-system"/>
              </a:rPr>
              <a:t>通过以上的模块化指令集，能够选择不同的组合来满足不同的应用。譬如，追求小面积低功耗的嵌入式场景可以选择使用</a:t>
            </a:r>
            <a:r>
              <a:rPr lang="en-US" altLang="zh-CN" b="0" i="0" dirty="0">
                <a:solidFill>
                  <a:srgbClr val="4D4D4D"/>
                </a:solidFill>
                <a:effectLst/>
                <a:latin typeface="-apple-system"/>
              </a:rPr>
              <a:t>RV32EC</a:t>
            </a:r>
            <a:r>
              <a:rPr lang="zh-CN" altLang="en-US" b="0" i="0" dirty="0">
                <a:solidFill>
                  <a:srgbClr val="4D4D4D"/>
                </a:solidFill>
                <a:effectLst/>
                <a:latin typeface="-apple-system"/>
              </a:rPr>
              <a:t>架构；而大型的</a:t>
            </a:r>
            <a:r>
              <a:rPr lang="en-US" altLang="zh-CN" b="0" i="0" dirty="0">
                <a:solidFill>
                  <a:srgbClr val="4D4D4D"/>
                </a:solidFill>
                <a:effectLst/>
                <a:latin typeface="-apple-system"/>
              </a:rPr>
              <a:t>64</a:t>
            </a:r>
            <a:r>
              <a:rPr lang="zh-CN" altLang="en-US" b="0" i="0" dirty="0">
                <a:solidFill>
                  <a:srgbClr val="4D4D4D"/>
                </a:solidFill>
                <a:effectLst/>
                <a:latin typeface="-apple-system"/>
              </a:rPr>
              <a:t>位架构则可以选择</a:t>
            </a:r>
            <a:r>
              <a:rPr lang="en-US" altLang="zh-CN" b="0" i="0" dirty="0">
                <a:solidFill>
                  <a:srgbClr val="4D4D4D"/>
                </a:solidFill>
                <a:effectLst/>
                <a:latin typeface="-apple-system"/>
              </a:rPr>
              <a:t>RV64G</a:t>
            </a:r>
            <a:r>
              <a:rPr lang="zh-CN" altLang="en-US" b="0" i="0" dirty="0">
                <a:solidFill>
                  <a:srgbClr val="4D4D4D"/>
                </a:solidFill>
                <a:effectLst/>
                <a:latin typeface="-apple-system"/>
              </a:rPr>
              <a:t>。</a:t>
            </a:r>
          </a:p>
        </p:txBody>
      </p:sp>
    </p:spTree>
    <p:extLst>
      <p:ext uri="{BB962C8B-B14F-4D97-AF65-F5344CB8AC3E}">
        <p14:creationId xmlns:p14="http://schemas.microsoft.com/office/powerpoint/2010/main" val="363987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1C0EC-165B-4239-BAFC-415E3ADDF44C}"/>
              </a:ext>
            </a:extLst>
          </p:cNvPr>
          <p:cNvSpPr>
            <a:spLocks noGrp="1"/>
          </p:cNvSpPr>
          <p:nvPr>
            <p:ph type="title"/>
          </p:nvPr>
        </p:nvSpPr>
        <p:spPr/>
        <p:txBody>
          <a:bodyPr/>
          <a:lstStyle/>
          <a:p>
            <a:r>
              <a:rPr lang="en-US" altLang="zh-CN" dirty="0"/>
              <a:t>RISC-V</a:t>
            </a:r>
            <a:r>
              <a:rPr lang="zh-CN" altLang="en-US" dirty="0"/>
              <a:t>指令集架构简介</a:t>
            </a:r>
          </a:p>
        </p:txBody>
      </p:sp>
      <p:sp>
        <p:nvSpPr>
          <p:cNvPr id="3" name="内容占位符 2">
            <a:extLst>
              <a:ext uri="{FF2B5EF4-FFF2-40B4-BE49-F238E27FC236}">
                <a16:creationId xmlns:a16="http://schemas.microsoft.com/office/drawing/2014/main" id="{DD0072FA-C14F-481B-8E80-75CF990C5350}"/>
              </a:ext>
            </a:extLst>
          </p:cNvPr>
          <p:cNvSpPr>
            <a:spLocks noGrp="1"/>
          </p:cNvSpPr>
          <p:nvPr>
            <p:ph idx="1"/>
          </p:nvPr>
        </p:nvSpPr>
        <p:spPr/>
        <p:txBody>
          <a:bodyPr/>
          <a:lstStyle/>
          <a:p>
            <a:pPr marL="0" indent="0">
              <a:buNone/>
            </a:pPr>
            <a:r>
              <a:rPr lang="zh-CN" altLang="en-US" dirty="0"/>
              <a:t>二、规整的指令编码</a:t>
            </a:r>
            <a:endParaRPr lang="en-US" altLang="zh-CN" dirty="0"/>
          </a:p>
          <a:p>
            <a:pPr marL="0" indent="0">
              <a:buNone/>
            </a:pPr>
            <a:r>
              <a:rPr lang="zh-CN" altLang="en-US" b="0" i="0" dirty="0">
                <a:solidFill>
                  <a:srgbClr val="4D4D4D"/>
                </a:solidFill>
                <a:effectLst/>
                <a:latin typeface="-apple-system"/>
              </a:rPr>
              <a:t>得益于后发优势和总结了多年来处理器发展的教训，</a:t>
            </a:r>
            <a:r>
              <a:rPr lang="en-US" altLang="zh-CN" b="0" i="0" dirty="0">
                <a:solidFill>
                  <a:srgbClr val="4D4D4D"/>
                </a:solidFill>
                <a:effectLst/>
                <a:latin typeface="-apple-system"/>
              </a:rPr>
              <a:t>RISC-V</a:t>
            </a:r>
            <a:r>
              <a:rPr lang="zh-CN" altLang="en-US" b="0" i="0" dirty="0">
                <a:solidFill>
                  <a:srgbClr val="4D4D4D"/>
                </a:solidFill>
                <a:effectLst/>
                <a:latin typeface="-apple-system"/>
              </a:rPr>
              <a:t>的指令集编码非常的规整，指令所需的通用寄存器的索引（</a:t>
            </a:r>
            <a:r>
              <a:rPr lang="en-US" altLang="zh-CN" b="0" i="0" dirty="0">
                <a:solidFill>
                  <a:srgbClr val="4D4D4D"/>
                </a:solidFill>
                <a:effectLst/>
                <a:latin typeface="-apple-system"/>
              </a:rPr>
              <a:t>Index</a:t>
            </a:r>
            <a:r>
              <a:rPr lang="zh-CN" altLang="en-US" b="0" i="0" dirty="0">
                <a:solidFill>
                  <a:srgbClr val="4D4D4D"/>
                </a:solidFill>
                <a:effectLst/>
                <a:latin typeface="-apple-system"/>
              </a:rPr>
              <a:t>）都被放在固定的位置，如图</a:t>
            </a:r>
            <a:r>
              <a:rPr lang="en-US" altLang="zh-CN" b="0" i="0" dirty="0">
                <a:solidFill>
                  <a:srgbClr val="4D4D4D"/>
                </a:solidFill>
                <a:effectLst/>
                <a:latin typeface="-apple-system"/>
              </a:rPr>
              <a:t>2</a:t>
            </a:r>
            <a:r>
              <a:rPr lang="zh-CN" altLang="en-US" b="0" i="0" dirty="0">
                <a:solidFill>
                  <a:srgbClr val="4D4D4D"/>
                </a:solidFill>
                <a:effectLst/>
                <a:latin typeface="-apple-system"/>
              </a:rPr>
              <a:t>所示。因此指令译码器（</a:t>
            </a:r>
            <a:r>
              <a:rPr lang="en-US" altLang="zh-CN" b="0" i="0" dirty="0">
                <a:solidFill>
                  <a:srgbClr val="4D4D4D"/>
                </a:solidFill>
                <a:effectLst/>
                <a:latin typeface="-apple-system"/>
              </a:rPr>
              <a:t>Instruction Decoder</a:t>
            </a:r>
            <a:r>
              <a:rPr lang="zh-CN" altLang="en-US" b="0" i="0" dirty="0">
                <a:solidFill>
                  <a:srgbClr val="4D4D4D"/>
                </a:solidFill>
                <a:effectLst/>
                <a:latin typeface="-apple-system"/>
              </a:rPr>
              <a:t>）可以非常便捷的译码出寄存器索引然后读取通用寄存器组（</a:t>
            </a:r>
            <a:r>
              <a:rPr lang="en-US" altLang="zh-CN" b="0" i="0" dirty="0">
                <a:solidFill>
                  <a:srgbClr val="4D4D4D"/>
                </a:solidFill>
                <a:effectLst/>
                <a:latin typeface="-apple-system"/>
              </a:rPr>
              <a:t>Register File</a:t>
            </a:r>
            <a:r>
              <a:rPr lang="zh-CN" altLang="en-US" b="0" i="0" dirty="0">
                <a:solidFill>
                  <a:srgbClr val="4D4D4D"/>
                </a:solidFill>
                <a:effectLst/>
                <a:latin typeface="-apple-system"/>
              </a:rPr>
              <a:t>，</a:t>
            </a:r>
            <a:r>
              <a:rPr lang="en-US" altLang="zh-CN" b="0" i="0" dirty="0" err="1">
                <a:solidFill>
                  <a:srgbClr val="4D4D4D"/>
                </a:solidFill>
                <a:effectLst/>
                <a:latin typeface="-apple-system"/>
              </a:rPr>
              <a:t>Regfile</a:t>
            </a:r>
            <a:r>
              <a:rPr lang="zh-CN" altLang="en-US" b="0" i="0" dirty="0">
                <a:solidFill>
                  <a:srgbClr val="4D4D4D"/>
                </a:solidFill>
                <a:effectLst/>
                <a:latin typeface="-apple-system"/>
              </a:rPr>
              <a:t>）</a:t>
            </a:r>
            <a:endParaRPr lang="zh-CN" altLang="en-US" dirty="0"/>
          </a:p>
        </p:txBody>
      </p:sp>
      <p:pic>
        <p:nvPicPr>
          <p:cNvPr id="2050" name="Picture 2">
            <a:extLst>
              <a:ext uri="{FF2B5EF4-FFF2-40B4-BE49-F238E27FC236}">
                <a16:creationId xmlns:a16="http://schemas.microsoft.com/office/drawing/2014/main" id="{58AFEC83-C2D3-42B6-B294-90AC96337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960" y="4281170"/>
            <a:ext cx="5974080" cy="245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04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09612-B2DE-4D76-B01E-C40D661BB10D}"/>
              </a:ext>
            </a:extLst>
          </p:cNvPr>
          <p:cNvSpPr>
            <a:spLocks noGrp="1"/>
          </p:cNvSpPr>
          <p:nvPr>
            <p:ph type="title"/>
          </p:nvPr>
        </p:nvSpPr>
        <p:spPr/>
        <p:txBody>
          <a:bodyPr/>
          <a:lstStyle/>
          <a:p>
            <a:r>
              <a:rPr lang="en-US" altLang="zh-CN" dirty="0"/>
              <a:t>RISC-V</a:t>
            </a:r>
            <a:r>
              <a:rPr lang="zh-CN" altLang="en-US" dirty="0"/>
              <a:t>指令集架构简介</a:t>
            </a:r>
          </a:p>
        </p:txBody>
      </p:sp>
      <p:sp>
        <p:nvSpPr>
          <p:cNvPr id="3" name="内容占位符 2">
            <a:extLst>
              <a:ext uri="{FF2B5EF4-FFF2-40B4-BE49-F238E27FC236}">
                <a16:creationId xmlns:a16="http://schemas.microsoft.com/office/drawing/2014/main" id="{DFDBACC2-1565-45FE-B83E-AD987079C480}"/>
              </a:ext>
            </a:extLst>
          </p:cNvPr>
          <p:cNvSpPr>
            <a:spLocks noGrp="1"/>
          </p:cNvSpPr>
          <p:nvPr>
            <p:ph idx="1"/>
          </p:nvPr>
        </p:nvSpPr>
        <p:spPr/>
        <p:txBody>
          <a:bodyPr/>
          <a:lstStyle/>
          <a:p>
            <a:pPr marL="0" indent="0">
              <a:buNone/>
            </a:pPr>
            <a:r>
              <a:rPr lang="zh-CN" altLang="en-US" dirty="0"/>
              <a:t>三、</a:t>
            </a:r>
            <a:r>
              <a:rPr lang="zh-CN" altLang="en-US" b="0" i="0" dirty="0">
                <a:solidFill>
                  <a:srgbClr val="4D4D4D"/>
                </a:solidFill>
                <a:effectLst/>
                <a:latin typeface="-apple-system"/>
              </a:rPr>
              <a:t>简洁的存储器访问指令</a:t>
            </a:r>
            <a:endParaRPr lang="en-US" altLang="zh-CN" b="0" i="0" dirty="0">
              <a:solidFill>
                <a:srgbClr val="4D4D4D"/>
              </a:solidFill>
              <a:effectLst/>
              <a:latin typeface="-apple-system"/>
            </a:endParaRPr>
          </a:p>
          <a:p>
            <a:pPr algn="l"/>
            <a:r>
              <a:rPr lang="zh-CN" altLang="en-US" b="0" i="0" dirty="0">
                <a:solidFill>
                  <a:srgbClr val="4D4D4D"/>
                </a:solidFill>
                <a:effectLst/>
                <a:latin typeface="-apple-system"/>
              </a:rPr>
              <a:t>与所有的</a:t>
            </a:r>
            <a:r>
              <a:rPr lang="en-US" altLang="zh-CN" b="0" i="0" dirty="0">
                <a:solidFill>
                  <a:srgbClr val="4D4D4D"/>
                </a:solidFill>
                <a:effectLst/>
                <a:latin typeface="-apple-system"/>
              </a:rPr>
              <a:t>RISC</a:t>
            </a:r>
            <a:r>
              <a:rPr lang="zh-CN" altLang="en-US" b="0" i="0" dirty="0">
                <a:solidFill>
                  <a:srgbClr val="4D4D4D"/>
                </a:solidFill>
                <a:effectLst/>
                <a:latin typeface="-apple-system"/>
              </a:rPr>
              <a:t>处理器架构一样，</a:t>
            </a:r>
            <a:r>
              <a:rPr lang="en-US" altLang="zh-CN" b="0" i="0" dirty="0">
                <a:solidFill>
                  <a:srgbClr val="4D4D4D"/>
                </a:solidFill>
                <a:effectLst/>
                <a:latin typeface="-apple-system"/>
              </a:rPr>
              <a:t>RISC-V</a:t>
            </a:r>
            <a:r>
              <a:rPr lang="zh-CN" altLang="en-US" b="0" i="0" dirty="0">
                <a:solidFill>
                  <a:srgbClr val="4D4D4D"/>
                </a:solidFill>
                <a:effectLst/>
                <a:latin typeface="-apple-system"/>
              </a:rPr>
              <a:t>架构使用专用的存储器读（</a:t>
            </a:r>
            <a:r>
              <a:rPr lang="en-US" altLang="zh-CN" b="0" i="0" dirty="0">
                <a:solidFill>
                  <a:srgbClr val="4D4D4D"/>
                </a:solidFill>
                <a:effectLst/>
                <a:latin typeface="-apple-system"/>
              </a:rPr>
              <a:t>Load</a:t>
            </a:r>
            <a:r>
              <a:rPr lang="zh-CN" altLang="en-US" b="0" i="0" dirty="0">
                <a:solidFill>
                  <a:srgbClr val="4D4D4D"/>
                </a:solidFill>
                <a:effectLst/>
                <a:latin typeface="-apple-system"/>
              </a:rPr>
              <a:t>）指令和存储器写（</a:t>
            </a:r>
            <a:r>
              <a:rPr lang="en-US" altLang="zh-CN" b="0" i="0" dirty="0">
                <a:solidFill>
                  <a:srgbClr val="4D4D4D"/>
                </a:solidFill>
                <a:effectLst/>
                <a:latin typeface="-apple-system"/>
              </a:rPr>
              <a:t>Store</a:t>
            </a:r>
            <a:r>
              <a:rPr lang="zh-CN" altLang="en-US" b="0" i="0" dirty="0">
                <a:solidFill>
                  <a:srgbClr val="4D4D4D"/>
                </a:solidFill>
                <a:effectLst/>
                <a:latin typeface="-apple-system"/>
              </a:rPr>
              <a:t>）指令访问存储器（</a:t>
            </a:r>
            <a:r>
              <a:rPr lang="en-US" altLang="zh-CN" b="0" i="0" dirty="0">
                <a:solidFill>
                  <a:srgbClr val="4D4D4D"/>
                </a:solidFill>
                <a:effectLst/>
                <a:latin typeface="-apple-system"/>
              </a:rPr>
              <a:t>Memory</a:t>
            </a:r>
            <a:r>
              <a:rPr lang="zh-CN" altLang="en-US" b="0" i="0" dirty="0">
                <a:solidFill>
                  <a:srgbClr val="4D4D4D"/>
                </a:solidFill>
                <a:effectLst/>
                <a:latin typeface="-apple-system"/>
              </a:rPr>
              <a:t>），其他的普通指令无法访问存储器，这种架构是</a:t>
            </a:r>
            <a:r>
              <a:rPr lang="en-US" altLang="zh-CN" b="0" i="0" dirty="0">
                <a:solidFill>
                  <a:srgbClr val="4D4D4D"/>
                </a:solidFill>
                <a:effectLst/>
                <a:latin typeface="-apple-system"/>
              </a:rPr>
              <a:t>RISC</a:t>
            </a:r>
            <a:r>
              <a:rPr lang="zh-CN" altLang="en-US" b="0" i="0" dirty="0">
                <a:solidFill>
                  <a:srgbClr val="4D4D4D"/>
                </a:solidFill>
                <a:effectLst/>
                <a:latin typeface="-apple-system"/>
              </a:rPr>
              <a:t>架构的常用的一个基本策略，这种策略使得处理器核的硬件设计变得简单。</a:t>
            </a:r>
          </a:p>
          <a:p>
            <a:pPr algn="l"/>
            <a:r>
              <a:rPr lang="zh-CN" altLang="en-US" b="0" i="0" dirty="0">
                <a:solidFill>
                  <a:srgbClr val="4D4D4D"/>
                </a:solidFill>
                <a:effectLst/>
                <a:latin typeface="-apple-system"/>
              </a:rPr>
              <a:t>存储器访问的基本单位是字节（</a:t>
            </a:r>
            <a:r>
              <a:rPr lang="en-US" altLang="zh-CN" b="0" i="0" dirty="0">
                <a:solidFill>
                  <a:srgbClr val="4D4D4D"/>
                </a:solidFill>
                <a:effectLst/>
                <a:latin typeface="-apple-system"/>
              </a:rPr>
              <a:t>Byte</a:t>
            </a:r>
            <a:r>
              <a:rPr lang="zh-CN" altLang="en-US" b="0" i="0" dirty="0">
                <a:solidFill>
                  <a:srgbClr val="4D4D4D"/>
                </a:solidFill>
                <a:effectLst/>
                <a:latin typeface="-apple-system"/>
              </a:rPr>
              <a:t>）。</a:t>
            </a:r>
            <a:r>
              <a:rPr lang="en-US" altLang="zh-CN" b="0" i="0" dirty="0">
                <a:solidFill>
                  <a:srgbClr val="4D4D4D"/>
                </a:solidFill>
                <a:effectLst/>
                <a:latin typeface="-apple-system"/>
              </a:rPr>
              <a:t>RISC-V</a:t>
            </a:r>
            <a:r>
              <a:rPr lang="zh-CN" altLang="en-US" b="0" i="0" dirty="0">
                <a:solidFill>
                  <a:srgbClr val="4D4D4D"/>
                </a:solidFill>
                <a:effectLst/>
                <a:latin typeface="-apple-system"/>
              </a:rPr>
              <a:t>的存储器读和存储器写指令支持一个字节（</a:t>
            </a:r>
            <a:r>
              <a:rPr lang="en-US" altLang="zh-CN" b="0" i="0" dirty="0">
                <a:solidFill>
                  <a:srgbClr val="4D4D4D"/>
                </a:solidFill>
                <a:effectLst/>
                <a:latin typeface="-apple-system"/>
              </a:rPr>
              <a:t>8</a:t>
            </a:r>
            <a:r>
              <a:rPr lang="zh-CN" altLang="en-US" b="0" i="0" dirty="0">
                <a:solidFill>
                  <a:srgbClr val="4D4D4D"/>
                </a:solidFill>
                <a:effectLst/>
                <a:latin typeface="-apple-system"/>
              </a:rPr>
              <a:t>位），半字（</a:t>
            </a:r>
            <a:r>
              <a:rPr lang="en-US" altLang="zh-CN" b="0" i="0" dirty="0">
                <a:solidFill>
                  <a:srgbClr val="4D4D4D"/>
                </a:solidFill>
                <a:effectLst/>
                <a:latin typeface="-apple-system"/>
              </a:rPr>
              <a:t>16</a:t>
            </a:r>
            <a:r>
              <a:rPr lang="zh-CN" altLang="en-US" b="0" i="0" dirty="0">
                <a:solidFill>
                  <a:srgbClr val="4D4D4D"/>
                </a:solidFill>
                <a:effectLst/>
                <a:latin typeface="-apple-system"/>
              </a:rPr>
              <a:t>位），单字（</a:t>
            </a:r>
            <a:r>
              <a:rPr lang="en-US" altLang="zh-CN" b="0" i="0" dirty="0">
                <a:solidFill>
                  <a:srgbClr val="4D4D4D"/>
                </a:solidFill>
                <a:effectLst/>
                <a:latin typeface="-apple-system"/>
              </a:rPr>
              <a:t>32</a:t>
            </a:r>
            <a:r>
              <a:rPr lang="zh-CN" altLang="en-US" b="0" i="0" dirty="0">
                <a:solidFill>
                  <a:srgbClr val="4D4D4D"/>
                </a:solidFill>
                <a:effectLst/>
                <a:latin typeface="-apple-system"/>
              </a:rPr>
              <a:t>位）为单位的存储器读写操作，如果是</a:t>
            </a:r>
            <a:r>
              <a:rPr lang="en-US" altLang="zh-CN" b="0" i="0" dirty="0">
                <a:solidFill>
                  <a:srgbClr val="4D4D4D"/>
                </a:solidFill>
                <a:effectLst/>
                <a:latin typeface="-apple-system"/>
              </a:rPr>
              <a:t>64</a:t>
            </a:r>
            <a:r>
              <a:rPr lang="zh-CN" altLang="en-US" b="0" i="0" dirty="0">
                <a:solidFill>
                  <a:srgbClr val="4D4D4D"/>
                </a:solidFill>
                <a:effectLst/>
                <a:latin typeface="-apple-system"/>
              </a:rPr>
              <a:t>位架构还可以支持一个双字（</a:t>
            </a:r>
            <a:r>
              <a:rPr lang="en-US" altLang="zh-CN" b="0" i="0" dirty="0">
                <a:solidFill>
                  <a:srgbClr val="4D4D4D"/>
                </a:solidFill>
                <a:effectLst/>
                <a:latin typeface="-apple-system"/>
              </a:rPr>
              <a:t>64</a:t>
            </a:r>
            <a:r>
              <a:rPr lang="zh-CN" altLang="en-US" b="0" i="0" dirty="0">
                <a:solidFill>
                  <a:srgbClr val="4D4D4D"/>
                </a:solidFill>
                <a:effectLst/>
                <a:latin typeface="-apple-system"/>
              </a:rPr>
              <a:t>位）为单位的存储器读写操作</a:t>
            </a:r>
          </a:p>
          <a:p>
            <a:pPr marL="0" indent="0">
              <a:buNone/>
            </a:pPr>
            <a:endParaRPr lang="zh-CN" altLang="en-US" dirty="0"/>
          </a:p>
        </p:txBody>
      </p:sp>
    </p:spTree>
    <p:extLst>
      <p:ext uri="{BB962C8B-B14F-4D97-AF65-F5344CB8AC3E}">
        <p14:creationId xmlns:p14="http://schemas.microsoft.com/office/powerpoint/2010/main" val="175862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A9707-AC06-4BFD-B278-E325DD75A41F}"/>
              </a:ext>
            </a:extLst>
          </p:cNvPr>
          <p:cNvSpPr>
            <a:spLocks noGrp="1"/>
          </p:cNvSpPr>
          <p:nvPr>
            <p:ph type="title"/>
          </p:nvPr>
        </p:nvSpPr>
        <p:spPr/>
        <p:txBody>
          <a:bodyPr/>
          <a:lstStyle/>
          <a:p>
            <a:r>
              <a:rPr lang="en-US" altLang="zh-CN" dirty="0"/>
              <a:t>RISC-V</a:t>
            </a:r>
            <a:r>
              <a:rPr lang="zh-CN" altLang="en-US" dirty="0"/>
              <a:t>指令集架构简介</a:t>
            </a:r>
          </a:p>
        </p:txBody>
      </p:sp>
      <p:sp>
        <p:nvSpPr>
          <p:cNvPr id="3" name="内容占位符 2">
            <a:extLst>
              <a:ext uri="{FF2B5EF4-FFF2-40B4-BE49-F238E27FC236}">
                <a16:creationId xmlns:a16="http://schemas.microsoft.com/office/drawing/2014/main" id="{C16789A1-6DEE-4AA5-83DC-6E297E651E0C}"/>
              </a:ext>
            </a:extLst>
          </p:cNvPr>
          <p:cNvSpPr>
            <a:spLocks noGrp="1"/>
          </p:cNvSpPr>
          <p:nvPr>
            <p:ph idx="1"/>
          </p:nvPr>
        </p:nvSpPr>
        <p:spPr/>
        <p:txBody>
          <a:bodyPr/>
          <a:lstStyle/>
          <a:p>
            <a:pPr marL="0" indent="0">
              <a:buNone/>
            </a:pPr>
            <a:r>
              <a:rPr lang="zh-CN" altLang="en-US" dirty="0"/>
              <a:t>四、高效的分支跳转指令</a:t>
            </a:r>
            <a:endParaRPr lang="en-US" altLang="zh-CN" dirty="0"/>
          </a:p>
          <a:p>
            <a:pPr marL="0" indent="0">
              <a:buNone/>
            </a:pPr>
            <a:r>
              <a:rPr lang="en-GB" altLang="zh-CN" b="0" i="0" dirty="0">
                <a:solidFill>
                  <a:srgbClr val="4D4D4D"/>
                </a:solidFill>
                <a:effectLst/>
                <a:latin typeface="-apple-system"/>
              </a:rPr>
              <a:t>RISC-V</a:t>
            </a:r>
            <a:r>
              <a:rPr lang="zh-CN" altLang="en-US" b="0" i="0" dirty="0">
                <a:solidFill>
                  <a:srgbClr val="4D4D4D"/>
                </a:solidFill>
                <a:effectLst/>
                <a:latin typeface="-apple-system"/>
              </a:rPr>
              <a:t>架构有两条无条件跳转指令（</a:t>
            </a:r>
            <a:r>
              <a:rPr lang="en-GB" altLang="zh-CN" b="0" i="0" dirty="0">
                <a:solidFill>
                  <a:srgbClr val="4D4D4D"/>
                </a:solidFill>
                <a:effectLst/>
                <a:latin typeface="-apple-system"/>
              </a:rPr>
              <a:t>Unconditional Jump</a:t>
            </a:r>
            <a:r>
              <a:rPr lang="zh-CN" altLang="en-GB" b="0" i="0" dirty="0">
                <a:solidFill>
                  <a:srgbClr val="4D4D4D"/>
                </a:solidFill>
                <a:effectLst/>
                <a:latin typeface="-apple-system"/>
              </a:rPr>
              <a:t>），</a:t>
            </a:r>
            <a:r>
              <a:rPr lang="en-GB" altLang="zh-CN" b="0" i="0" dirty="0" err="1">
                <a:solidFill>
                  <a:srgbClr val="4D4D4D"/>
                </a:solidFill>
                <a:effectLst/>
                <a:latin typeface="-apple-system"/>
              </a:rPr>
              <a:t>jal</a:t>
            </a:r>
            <a:r>
              <a:rPr lang="zh-CN" altLang="en-US" b="0" i="0" dirty="0">
                <a:solidFill>
                  <a:srgbClr val="4D4D4D"/>
                </a:solidFill>
                <a:effectLst/>
                <a:latin typeface="-apple-system"/>
              </a:rPr>
              <a:t>与</a:t>
            </a:r>
            <a:r>
              <a:rPr lang="en-GB" altLang="zh-CN" b="0" i="0" dirty="0" err="1">
                <a:solidFill>
                  <a:srgbClr val="4D4D4D"/>
                </a:solidFill>
                <a:effectLst/>
                <a:latin typeface="-apple-system"/>
              </a:rPr>
              <a:t>jalr</a:t>
            </a:r>
            <a:r>
              <a:rPr lang="zh-CN" altLang="en-US" b="0" i="0" dirty="0">
                <a:solidFill>
                  <a:srgbClr val="4D4D4D"/>
                </a:solidFill>
                <a:effectLst/>
                <a:latin typeface="-apple-system"/>
              </a:rPr>
              <a:t>指令。跳转链接（</a:t>
            </a:r>
            <a:r>
              <a:rPr lang="en-GB" altLang="zh-CN" b="0" i="0" dirty="0">
                <a:solidFill>
                  <a:srgbClr val="4D4D4D"/>
                </a:solidFill>
                <a:effectLst/>
                <a:latin typeface="-apple-system"/>
              </a:rPr>
              <a:t>Jump and Link</a:t>
            </a:r>
            <a:r>
              <a:rPr lang="zh-CN" altLang="en-GB" b="0" i="0" dirty="0">
                <a:solidFill>
                  <a:srgbClr val="4D4D4D"/>
                </a:solidFill>
                <a:effectLst/>
                <a:latin typeface="-apple-system"/>
              </a:rPr>
              <a:t>）</a:t>
            </a:r>
            <a:r>
              <a:rPr lang="zh-CN" altLang="en-US" b="0" i="0" dirty="0">
                <a:solidFill>
                  <a:srgbClr val="4D4D4D"/>
                </a:solidFill>
                <a:effectLst/>
                <a:latin typeface="-apple-system"/>
              </a:rPr>
              <a:t>指令</a:t>
            </a:r>
            <a:r>
              <a:rPr lang="en-GB" altLang="zh-CN" b="0" i="0" dirty="0" err="1">
                <a:solidFill>
                  <a:srgbClr val="4D4D4D"/>
                </a:solidFill>
                <a:effectLst/>
                <a:latin typeface="-apple-system"/>
              </a:rPr>
              <a:t>jal</a:t>
            </a:r>
            <a:r>
              <a:rPr lang="zh-CN" altLang="en-US" b="0" i="0" dirty="0">
                <a:solidFill>
                  <a:srgbClr val="4D4D4D"/>
                </a:solidFill>
                <a:effectLst/>
                <a:latin typeface="-apple-system"/>
              </a:rPr>
              <a:t>可用于进行子程序调用，同时将子程序返回地址存在链接寄存器（</a:t>
            </a:r>
            <a:r>
              <a:rPr lang="en-GB" altLang="zh-CN" b="0" i="0" dirty="0">
                <a:solidFill>
                  <a:srgbClr val="4D4D4D"/>
                </a:solidFill>
                <a:effectLst/>
                <a:latin typeface="-apple-system"/>
              </a:rPr>
              <a:t>Link Register</a:t>
            </a:r>
            <a:r>
              <a:rPr lang="zh-CN" altLang="en-GB" b="0" i="0" dirty="0">
                <a:solidFill>
                  <a:srgbClr val="4D4D4D"/>
                </a:solidFill>
                <a:effectLst/>
                <a:latin typeface="-apple-system"/>
              </a:rPr>
              <a:t>：</a:t>
            </a:r>
            <a:r>
              <a:rPr lang="zh-CN" altLang="en-US" b="0" i="0" dirty="0">
                <a:solidFill>
                  <a:srgbClr val="4D4D4D"/>
                </a:solidFill>
                <a:effectLst/>
                <a:latin typeface="-apple-system"/>
              </a:rPr>
              <a:t>由某一个通用整数寄存器担任）中。跳转链接寄存器（</a:t>
            </a:r>
            <a:r>
              <a:rPr lang="en-GB" altLang="zh-CN" b="0" i="0" dirty="0">
                <a:solidFill>
                  <a:srgbClr val="4D4D4D"/>
                </a:solidFill>
                <a:effectLst/>
                <a:latin typeface="-apple-system"/>
              </a:rPr>
              <a:t>Jump and Link-Register</a:t>
            </a:r>
            <a:r>
              <a:rPr lang="zh-CN" altLang="en-GB" b="0" i="0" dirty="0">
                <a:solidFill>
                  <a:srgbClr val="4D4D4D"/>
                </a:solidFill>
                <a:effectLst/>
                <a:latin typeface="-apple-system"/>
              </a:rPr>
              <a:t>）</a:t>
            </a:r>
            <a:r>
              <a:rPr lang="zh-CN" altLang="en-US" b="0" i="0" dirty="0">
                <a:solidFill>
                  <a:srgbClr val="4D4D4D"/>
                </a:solidFill>
                <a:effectLst/>
                <a:latin typeface="-apple-system"/>
              </a:rPr>
              <a:t>指令</a:t>
            </a:r>
            <a:r>
              <a:rPr lang="en-GB" altLang="zh-CN" b="0" i="0" dirty="0" err="1">
                <a:solidFill>
                  <a:srgbClr val="4D4D4D"/>
                </a:solidFill>
                <a:effectLst/>
                <a:latin typeface="-apple-system"/>
              </a:rPr>
              <a:t>jalr</a:t>
            </a:r>
            <a:r>
              <a:rPr lang="zh-CN" altLang="en-US" b="0" i="0" dirty="0">
                <a:solidFill>
                  <a:srgbClr val="4D4D4D"/>
                </a:solidFill>
                <a:effectLst/>
                <a:latin typeface="-apple-system"/>
              </a:rPr>
              <a:t>指令能够用于子程序返回指令，通过将</a:t>
            </a:r>
            <a:r>
              <a:rPr lang="en-GB" altLang="zh-CN" b="0" i="0" dirty="0" err="1">
                <a:solidFill>
                  <a:srgbClr val="4D4D4D"/>
                </a:solidFill>
                <a:effectLst/>
                <a:latin typeface="-apple-system"/>
              </a:rPr>
              <a:t>jal</a:t>
            </a:r>
            <a:r>
              <a:rPr lang="zh-CN" altLang="en-US" b="0" i="0" dirty="0">
                <a:solidFill>
                  <a:srgbClr val="4D4D4D"/>
                </a:solidFill>
                <a:effectLst/>
                <a:latin typeface="-apple-system"/>
              </a:rPr>
              <a:t>指令（跳转进入子程序）保存的链接寄存器用于</a:t>
            </a:r>
            <a:r>
              <a:rPr lang="en-GB" altLang="zh-CN" b="0" i="0" dirty="0" err="1">
                <a:solidFill>
                  <a:srgbClr val="4D4D4D"/>
                </a:solidFill>
                <a:effectLst/>
                <a:latin typeface="-apple-system"/>
              </a:rPr>
              <a:t>jalr</a:t>
            </a:r>
            <a:r>
              <a:rPr lang="zh-CN" altLang="en-US" b="0" i="0" dirty="0">
                <a:solidFill>
                  <a:srgbClr val="4D4D4D"/>
                </a:solidFill>
                <a:effectLst/>
                <a:latin typeface="-apple-system"/>
              </a:rPr>
              <a:t>指令的基地址寄存器，则可以从子程序返回。</a:t>
            </a:r>
            <a:endParaRPr lang="zh-CN" altLang="en-US" dirty="0"/>
          </a:p>
        </p:txBody>
      </p:sp>
    </p:spTree>
    <p:extLst>
      <p:ext uri="{BB962C8B-B14F-4D97-AF65-F5344CB8AC3E}">
        <p14:creationId xmlns:p14="http://schemas.microsoft.com/office/powerpoint/2010/main" val="372355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A9707-AC06-4BFD-B278-E325DD75A41F}"/>
              </a:ext>
            </a:extLst>
          </p:cNvPr>
          <p:cNvSpPr>
            <a:spLocks noGrp="1"/>
          </p:cNvSpPr>
          <p:nvPr>
            <p:ph type="title"/>
          </p:nvPr>
        </p:nvSpPr>
        <p:spPr/>
        <p:txBody>
          <a:bodyPr/>
          <a:lstStyle/>
          <a:p>
            <a:r>
              <a:rPr lang="en-US" altLang="zh-CN" dirty="0"/>
              <a:t>RISC-V</a:t>
            </a:r>
            <a:r>
              <a:rPr lang="zh-CN" altLang="en-US" dirty="0"/>
              <a:t>指令集架构简介</a:t>
            </a:r>
          </a:p>
        </p:txBody>
      </p:sp>
      <p:sp>
        <p:nvSpPr>
          <p:cNvPr id="3" name="内容占位符 2">
            <a:extLst>
              <a:ext uri="{FF2B5EF4-FFF2-40B4-BE49-F238E27FC236}">
                <a16:creationId xmlns:a16="http://schemas.microsoft.com/office/drawing/2014/main" id="{C16789A1-6DEE-4AA5-83DC-6E297E651E0C}"/>
              </a:ext>
            </a:extLst>
          </p:cNvPr>
          <p:cNvSpPr>
            <a:spLocks noGrp="1"/>
          </p:cNvSpPr>
          <p:nvPr>
            <p:ph idx="1"/>
          </p:nvPr>
        </p:nvSpPr>
        <p:spPr/>
        <p:txBody>
          <a:bodyPr>
            <a:normAutofit lnSpcReduction="10000"/>
          </a:bodyPr>
          <a:lstStyle/>
          <a:p>
            <a:pPr marL="0" indent="0">
              <a:buNone/>
            </a:pPr>
            <a:r>
              <a:rPr lang="zh-CN" altLang="en-US" dirty="0"/>
              <a:t>四、高效的分支跳转指令</a:t>
            </a:r>
            <a:endParaRPr lang="en-US" altLang="zh-CN" dirty="0"/>
          </a:p>
          <a:p>
            <a:pPr algn="l"/>
            <a:r>
              <a:rPr lang="en-US" altLang="zh-CN" b="0" i="0" dirty="0">
                <a:solidFill>
                  <a:srgbClr val="4D4D4D"/>
                </a:solidFill>
                <a:effectLst/>
                <a:latin typeface="-apple-system"/>
              </a:rPr>
              <a:t>RISC-V</a:t>
            </a:r>
            <a:r>
              <a:rPr lang="zh-CN" altLang="en-US" b="0" i="0" dirty="0">
                <a:solidFill>
                  <a:srgbClr val="4D4D4D"/>
                </a:solidFill>
                <a:effectLst/>
                <a:latin typeface="-apple-system"/>
              </a:rPr>
              <a:t>架构有</a:t>
            </a:r>
            <a:r>
              <a:rPr lang="en-US" altLang="zh-CN" b="0" i="0" dirty="0">
                <a:solidFill>
                  <a:srgbClr val="4D4D4D"/>
                </a:solidFill>
                <a:effectLst/>
                <a:latin typeface="-apple-system"/>
              </a:rPr>
              <a:t>6</a:t>
            </a:r>
            <a:r>
              <a:rPr lang="zh-CN" altLang="en-US" b="0" i="0" dirty="0">
                <a:solidFill>
                  <a:srgbClr val="4D4D4D"/>
                </a:solidFill>
                <a:effectLst/>
                <a:latin typeface="-apple-system"/>
              </a:rPr>
              <a:t>条带条件跳转指令（</a:t>
            </a:r>
            <a:r>
              <a:rPr lang="en-US" altLang="zh-CN" b="0" i="0" dirty="0">
                <a:solidFill>
                  <a:srgbClr val="4D4D4D"/>
                </a:solidFill>
                <a:effectLst/>
                <a:latin typeface="-apple-system"/>
              </a:rPr>
              <a:t>Conditional Branch</a:t>
            </a:r>
            <a:r>
              <a:rPr lang="zh-CN" altLang="en-US" b="0" i="0" dirty="0">
                <a:solidFill>
                  <a:srgbClr val="4D4D4D"/>
                </a:solidFill>
                <a:effectLst/>
                <a:latin typeface="-apple-system"/>
              </a:rPr>
              <a:t>），这种带条件的跳转指令跟普通的运算指令一样直接使用</a:t>
            </a:r>
            <a:r>
              <a:rPr lang="en-US" altLang="zh-CN" b="0" i="0" dirty="0">
                <a:solidFill>
                  <a:srgbClr val="4D4D4D"/>
                </a:solidFill>
                <a:effectLst/>
                <a:latin typeface="-apple-system"/>
              </a:rPr>
              <a:t>2</a:t>
            </a:r>
            <a:r>
              <a:rPr lang="zh-CN" altLang="en-US" b="0" i="0" dirty="0">
                <a:solidFill>
                  <a:srgbClr val="4D4D4D"/>
                </a:solidFill>
                <a:effectLst/>
                <a:latin typeface="-apple-system"/>
              </a:rPr>
              <a:t>个整数操作数，然后对其进行比较，如果比较的条件满足时，则进行跳转。因此，此类指令将比较与跳转两个操作放到了一条指令里完成。</a:t>
            </a:r>
          </a:p>
          <a:p>
            <a:pPr algn="l"/>
            <a:r>
              <a:rPr lang="zh-CN" altLang="en-US" b="0" i="0" dirty="0">
                <a:solidFill>
                  <a:srgbClr val="4D4D4D"/>
                </a:solidFill>
                <a:effectLst/>
                <a:latin typeface="-apple-system"/>
              </a:rPr>
              <a:t>作为比较，很多的其他</a:t>
            </a:r>
            <a:r>
              <a:rPr lang="en-US" altLang="zh-CN" b="0" i="0" dirty="0">
                <a:solidFill>
                  <a:srgbClr val="4D4D4D"/>
                </a:solidFill>
                <a:effectLst/>
                <a:latin typeface="-apple-system"/>
              </a:rPr>
              <a:t>RISC</a:t>
            </a:r>
            <a:r>
              <a:rPr lang="zh-CN" altLang="en-US" b="0" i="0" dirty="0">
                <a:solidFill>
                  <a:srgbClr val="4D4D4D"/>
                </a:solidFill>
                <a:effectLst/>
                <a:latin typeface="-apple-system"/>
              </a:rPr>
              <a:t>架构的处理器需要使用两条独立的指令。第一条指令先使用比较指令，比较的结果被保存到状态寄存器之中；第二条指令使用跳转指令，判断前一条指令保存在状态寄存器当中的比较结果为真时则进行跳转。相比而言</a:t>
            </a:r>
            <a:r>
              <a:rPr lang="en-US" altLang="zh-CN" b="0" i="0" dirty="0">
                <a:solidFill>
                  <a:srgbClr val="4D4D4D"/>
                </a:solidFill>
                <a:effectLst/>
                <a:latin typeface="-apple-system"/>
              </a:rPr>
              <a:t>RISC-V</a:t>
            </a:r>
            <a:r>
              <a:rPr lang="zh-CN" altLang="en-US" b="0" i="0" dirty="0">
                <a:solidFill>
                  <a:srgbClr val="4D4D4D"/>
                </a:solidFill>
                <a:effectLst/>
                <a:latin typeface="-apple-system"/>
              </a:rPr>
              <a:t>的这种带条件跳转指令不仅减少了指令的条数，同时硬件设计上更加简单。</a:t>
            </a:r>
          </a:p>
        </p:txBody>
      </p:sp>
    </p:spTree>
    <p:extLst>
      <p:ext uri="{BB962C8B-B14F-4D97-AF65-F5344CB8AC3E}">
        <p14:creationId xmlns:p14="http://schemas.microsoft.com/office/powerpoint/2010/main" val="16305609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926</Words>
  <Application>Microsoft Office PowerPoint</Application>
  <PresentationFormat>宽屏</PresentationFormat>
  <Paragraphs>28</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-apple-system</vt:lpstr>
      <vt:lpstr>等线</vt:lpstr>
      <vt:lpstr>等线 Light</vt:lpstr>
      <vt:lpstr>Arial</vt:lpstr>
      <vt:lpstr>Office 主题​​</vt:lpstr>
      <vt:lpstr>RISC-V</vt:lpstr>
      <vt:lpstr>什么是RISC-V？</vt:lpstr>
      <vt:lpstr>RISC-V指令集架构简介</vt:lpstr>
      <vt:lpstr>RISC-V指令集架构简介</vt:lpstr>
      <vt:lpstr>RISC-V指令集架构简介</vt:lpstr>
      <vt:lpstr>RISC-V指令集架构简介</vt:lpstr>
      <vt:lpstr>RISC-V指令集架构简介</vt:lpstr>
      <vt:lpstr>RISC-V指令集架构简介</vt:lpstr>
      <vt:lpstr>RISC-V指令集架构简介</vt:lpstr>
      <vt:lpstr>RISC-V指令集架构简介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RISC-V</dc:title>
  <dc:creator>俊威 周</dc:creator>
  <cp:lastModifiedBy>俊威 周</cp:lastModifiedBy>
  <cp:revision>1</cp:revision>
  <dcterms:created xsi:type="dcterms:W3CDTF">2021-11-17T05:54:53Z</dcterms:created>
  <dcterms:modified xsi:type="dcterms:W3CDTF">2021-11-17T08:21:49Z</dcterms:modified>
</cp:coreProperties>
</file>