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2" r:id="rId7"/>
    <p:sldId id="265" r:id="rId8"/>
    <p:sldId id="263"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77" d="100"/>
          <a:sy n="77" d="100"/>
        </p:scale>
        <p:origin x="6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074CB2-EB3A-4A47-BEAD-5D29026E1C5B}"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1C218613-1F64-4A42-8DC3-52EFE14FA02B}">
      <dgm:prSet phldrT="[文本]" custT="1"/>
      <dgm:spPr/>
      <dgm:t>
        <a:bodyPr/>
        <a:lstStyle/>
        <a:p>
          <a:r>
            <a:rPr lang="zh-CN" altLang="en-US" sz="1400" b="0" i="0" dirty="0">
              <a:solidFill>
                <a:schemeClr val="bg1"/>
              </a:solidFill>
              <a:effectLst/>
              <a:latin typeface="-apple-system"/>
            </a:rPr>
            <a:t>成本</a:t>
          </a:r>
          <a:endParaRPr lang="en-US" sz="1400" dirty="0">
            <a:solidFill>
              <a:schemeClr val="bg1"/>
            </a:solidFill>
          </a:endParaRPr>
        </a:p>
      </dgm:t>
    </dgm:pt>
    <dgm:pt modelId="{80B8C06A-02F6-4BC4-B24A-81747E006D5B}" type="parTrans" cxnId="{A50E5627-AC5D-4ED1-9982-0E92A679A908}">
      <dgm:prSet/>
      <dgm:spPr/>
      <dgm:t>
        <a:bodyPr/>
        <a:lstStyle/>
        <a:p>
          <a:endParaRPr lang="en-US"/>
        </a:p>
      </dgm:t>
    </dgm:pt>
    <dgm:pt modelId="{E194E55F-58AF-4124-8042-4487B12715A4}" type="sibTrans" cxnId="{A50E5627-AC5D-4ED1-9982-0E92A679A908}">
      <dgm:prSet/>
      <dgm:spPr/>
      <dgm:t>
        <a:bodyPr/>
        <a:lstStyle/>
        <a:p>
          <a:endParaRPr lang="en-US"/>
        </a:p>
      </dgm:t>
    </dgm:pt>
    <dgm:pt modelId="{5FA30EF1-A90A-4C2B-88E4-ACB957337494}">
      <dgm:prSet phldrT="[文本]"/>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53340" tIns="53340" rIns="53340" bIns="53340" numCol="1" spcCol="1270" anchor="ctr" anchorCtr="0"/>
        <a:lstStyle/>
        <a:p>
          <a:r>
            <a:rPr lang="zh-CN" altLang="en-US" b="0" i="0" dirty="0">
              <a:solidFill>
                <a:schemeClr val="bg1"/>
              </a:solidFill>
              <a:effectLst/>
              <a:latin typeface="-apple-system"/>
            </a:rPr>
            <a:t>易于编程</a:t>
          </a:r>
          <a:r>
            <a:rPr lang="en-US" altLang="zh-CN" b="0" i="0" dirty="0">
              <a:solidFill>
                <a:schemeClr val="bg1"/>
              </a:solidFill>
              <a:effectLst/>
              <a:latin typeface="-apple-system"/>
            </a:rPr>
            <a:t>/</a:t>
          </a:r>
          <a:r>
            <a:rPr lang="zh-CN" altLang="en-US" b="0" i="0" dirty="0">
              <a:solidFill>
                <a:schemeClr val="bg1"/>
              </a:solidFill>
              <a:effectLst/>
              <a:latin typeface="-apple-system"/>
            </a:rPr>
            <a:t>编译</a:t>
          </a:r>
          <a:r>
            <a:rPr lang="en-US" altLang="zh-CN" b="0" i="0" dirty="0">
              <a:solidFill>
                <a:schemeClr val="bg1"/>
              </a:solidFill>
              <a:effectLst/>
              <a:latin typeface="-apple-system"/>
            </a:rPr>
            <a:t>/</a:t>
          </a:r>
          <a:r>
            <a:rPr lang="zh-CN" altLang="en-US" b="0" i="0" dirty="0">
              <a:solidFill>
                <a:schemeClr val="bg1"/>
              </a:solidFill>
              <a:effectLst/>
              <a:latin typeface="-apple-system"/>
            </a:rPr>
            <a:t>链接</a:t>
          </a:r>
          <a:endParaRPr lang="en-US" dirty="0">
            <a:solidFill>
              <a:schemeClr val="bg1"/>
            </a:solidFill>
          </a:endParaRPr>
        </a:p>
      </dgm:t>
    </dgm:pt>
    <dgm:pt modelId="{77314B0C-4D0B-432C-8F3F-765254149F37}" type="parTrans" cxnId="{B6933B4E-0E69-42D8-94D7-C73B7289A2A0}">
      <dgm:prSet/>
      <dgm:spPr/>
      <dgm:t>
        <a:bodyPr/>
        <a:lstStyle/>
        <a:p>
          <a:endParaRPr lang="en-US"/>
        </a:p>
      </dgm:t>
    </dgm:pt>
    <dgm:pt modelId="{2E42646A-1E24-4032-B2DC-1D2C3292D640}" type="sibTrans" cxnId="{B6933B4E-0E69-42D8-94D7-C73B7289A2A0}">
      <dgm:prSet/>
      <dgm:spPr/>
      <dgm:t>
        <a:bodyPr/>
        <a:lstStyle/>
        <a:p>
          <a:endParaRPr lang="en-US"/>
        </a:p>
      </dgm:t>
    </dgm:pt>
    <dgm:pt modelId="{0B0617D2-EBAB-4488-BF5F-BA9E18A78228}">
      <dgm:prSet phldrT="[文本]" custT="1"/>
      <dgm:spPr/>
      <dgm:t>
        <a:bodyPr/>
        <a:lstStyle/>
        <a:p>
          <a:r>
            <a:rPr lang="zh-CN" altLang="en-US" sz="1100" b="0" i="0" kern="1200" dirty="0">
              <a:solidFill>
                <a:prstClr val="white"/>
              </a:solidFill>
              <a:effectLst/>
              <a:latin typeface="-apple-system"/>
              <a:ea typeface="等线" panose="02010600030101010101" pitchFamily="2" charset="-122"/>
              <a:cs typeface="+mn-cs"/>
            </a:rPr>
            <a:t>架构和具体实现的分离</a:t>
          </a:r>
          <a:endParaRPr lang="en-US" sz="1100" b="0" i="0" kern="1200" dirty="0">
            <a:solidFill>
              <a:prstClr val="white"/>
            </a:solidFill>
            <a:effectLst/>
            <a:latin typeface="-apple-system"/>
            <a:ea typeface="等线" panose="02010600030101010101" pitchFamily="2" charset="-122"/>
            <a:cs typeface="+mn-cs"/>
          </a:endParaRPr>
        </a:p>
      </dgm:t>
    </dgm:pt>
    <dgm:pt modelId="{B5D64D3C-073E-49A0-81C4-0D473886AEA1}" type="parTrans" cxnId="{6269D002-9D00-44FE-98D7-58C0B8545EDB}">
      <dgm:prSet/>
      <dgm:spPr/>
      <dgm:t>
        <a:bodyPr/>
        <a:lstStyle/>
        <a:p>
          <a:endParaRPr lang="en-US"/>
        </a:p>
      </dgm:t>
    </dgm:pt>
    <dgm:pt modelId="{7FA24B32-5791-4D02-B601-572252DF41EA}" type="sibTrans" cxnId="{6269D002-9D00-44FE-98D7-58C0B8545EDB}">
      <dgm:prSet/>
      <dgm:spPr/>
      <dgm:t>
        <a:bodyPr/>
        <a:lstStyle/>
        <a:p>
          <a:endParaRPr lang="en-US"/>
        </a:p>
      </dgm:t>
    </dgm:pt>
    <dgm:pt modelId="{C0957A60-2D90-4551-91EF-559DDF651074}">
      <dgm:prSet phldrT="[文本]"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zh-CN" altLang="en-US" sz="1400" b="0" i="0" kern="1200" dirty="0">
              <a:solidFill>
                <a:prstClr val="white"/>
              </a:solidFill>
              <a:effectLst/>
              <a:latin typeface="-apple-system"/>
              <a:ea typeface="等线" panose="02010600030101010101" pitchFamily="2" charset="-122"/>
              <a:cs typeface="+mn-cs"/>
            </a:rPr>
            <a:t>性能</a:t>
          </a:r>
          <a:endParaRPr lang="en-US" sz="1400" b="0" i="0" kern="1200" dirty="0">
            <a:solidFill>
              <a:prstClr val="white"/>
            </a:solidFill>
            <a:effectLst/>
            <a:latin typeface="-apple-system"/>
            <a:ea typeface="等线" panose="02010600030101010101" pitchFamily="2" charset="-122"/>
            <a:cs typeface="+mn-cs"/>
          </a:endParaRPr>
        </a:p>
      </dgm:t>
    </dgm:pt>
    <dgm:pt modelId="{11DE935C-84F2-491F-8D8D-4E3761214BC7}" type="parTrans" cxnId="{C95D6EE9-FA58-4FDC-859A-E9E5FD4ABD44}">
      <dgm:prSet/>
      <dgm:spPr/>
      <dgm:t>
        <a:bodyPr/>
        <a:lstStyle/>
        <a:p>
          <a:endParaRPr lang="en-US"/>
        </a:p>
      </dgm:t>
    </dgm:pt>
    <dgm:pt modelId="{D8B2511E-094C-45D9-8DB9-422EC4689238}" type="sibTrans" cxnId="{C95D6EE9-FA58-4FDC-859A-E9E5FD4ABD44}">
      <dgm:prSet/>
      <dgm:spPr/>
      <dgm:t>
        <a:bodyPr/>
        <a:lstStyle/>
        <a:p>
          <a:endParaRPr lang="en-US"/>
        </a:p>
      </dgm:t>
    </dgm:pt>
    <dgm:pt modelId="{40348CF2-CBAC-45D6-A1AB-DDAB04867077}">
      <dgm:prSet phldrT="[文本]" custT="1"/>
      <dgm:spPr/>
      <dgm:t>
        <a:bodyPr/>
        <a:lstStyle/>
        <a:p>
          <a:r>
            <a:rPr lang="zh-CN" altLang="en-US" sz="1400" b="0" i="0" kern="1200" dirty="0">
              <a:solidFill>
                <a:prstClr val="white"/>
              </a:solidFill>
              <a:effectLst/>
              <a:latin typeface="-apple-system"/>
              <a:ea typeface="等线" panose="02010600030101010101" pitchFamily="2" charset="-122"/>
              <a:cs typeface="+mn-cs"/>
            </a:rPr>
            <a:t>简洁性</a:t>
          </a:r>
          <a:endParaRPr lang="en-US" sz="1400" b="0" i="0" kern="1200" dirty="0">
            <a:solidFill>
              <a:prstClr val="white"/>
            </a:solidFill>
            <a:effectLst/>
            <a:latin typeface="-apple-system"/>
            <a:ea typeface="等线" panose="02010600030101010101" pitchFamily="2" charset="-122"/>
            <a:cs typeface="+mn-cs"/>
          </a:endParaRPr>
        </a:p>
      </dgm:t>
    </dgm:pt>
    <dgm:pt modelId="{8839F300-1B71-4D41-B03B-89125B1B685A}" type="parTrans" cxnId="{5DD38B4B-40B5-4CFC-9840-DBA7C306746A}">
      <dgm:prSet/>
      <dgm:spPr/>
      <dgm:t>
        <a:bodyPr/>
        <a:lstStyle/>
        <a:p>
          <a:endParaRPr lang="en-US"/>
        </a:p>
      </dgm:t>
    </dgm:pt>
    <dgm:pt modelId="{A1C044A5-E358-46CB-807B-7D2A87A8FE5D}" type="sibTrans" cxnId="{5DD38B4B-40B5-4CFC-9840-DBA7C306746A}">
      <dgm:prSet/>
      <dgm:spPr/>
      <dgm:t>
        <a:bodyPr/>
        <a:lstStyle/>
        <a:p>
          <a:endParaRPr lang="en-US"/>
        </a:p>
      </dgm:t>
    </dgm:pt>
    <dgm:pt modelId="{70B42121-7708-494F-B472-F7E91C1CA579}">
      <dgm:prSet phldrT="[文本]"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zh-CN" altLang="en-US" sz="1400" b="0" i="0" kern="1200" dirty="0">
              <a:solidFill>
                <a:prstClr val="white"/>
              </a:solidFill>
              <a:effectLst/>
              <a:latin typeface="-apple-system"/>
              <a:ea typeface="等线" panose="02010600030101010101" pitchFamily="2" charset="-122"/>
              <a:cs typeface="+mn-cs"/>
            </a:rPr>
            <a:t>程序大小</a:t>
          </a:r>
          <a:endParaRPr lang="en-US" sz="1400" b="0" i="0" kern="1200" dirty="0">
            <a:solidFill>
              <a:prstClr val="white"/>
            </a:solidFill>
            <a:effectLst/>
            <a:latin typeface="-apple-system"/>
            <a:ea typeface="等线" panose="02010600030101010101" pitchFamily="2" charset="-122"/>
            <a:cs typeface="+mn-cs"/>
          </a:endParaRPr>
        </a:p>
      </dgm:t>
    </dgm:pt>
    <dgm:pt modelId="{3CFB145B-C7AC-4F84-8E57-F68F26161515}" type="parTrans" cxnId="{014D6D3E-B9FA-4A57-AF92-3F98417CCEEF}">
      <dgm:prSet/>
      <dgm:spPr/>
      <dgm:t>
        <a:bodyPr/>
        <a:lstStyle/>
        <a:p>
          <a:endParaRPr lang="en-US"/>
        </a:p>
      </dgm:t>
    </dgm:pt>
    <dgm:pt modelId="{0DF85C3F-EB1F-4CEC-9DEF-F66F9CE73489}" type="sibTrans" cxnId="{014D6D3E-B9FA-4A57-AF92-3F98417CCEEF}">
      <dgm:prSet/>
      <dgm:spPr/>
      <dgm:t>
        <a:bodyPr/>
        <a:lstStyle/>
        <a:p>
          <a:endParaRPr lang="en-US"/>
        </a:p>
      </dgm:t>
    </dgm:pt>
    <dgm:pt modelId="{A3D50457-3444-4182-AB94-701BBF679202}">
      <dgm:prSet phldrT="[文本]"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zh-CN" altLang="en-US" sz="1400" b="0" i="0" kern="1200" dirty="0">
              <a:solidFill>
                <a:prstClr val="white"/>
              </a:solidFill>
              <a:effectLst/>
              <a:latin typeface="-apple-system"/>
              <a:ea typeface="等线" panose="02010600030101010101" pitchFamily="2" charset="-122"/>
              <a:cs typeface="+mn-cs"/>
            </a:rPr>
            <a:t>提升空间</a:t>
          </a:r>
          <a:endParaRPr lang="en-US" sz="1400" b="0" i="0" kern="1200" dirty="0">
            <a:solidFill>
              <a:prstClr val="white"/>
            </a:solidFill>
            <a:effectLst/>
            <a:latin typeface="-apple-system"/>
            <a:ea typeface="等线" panose="02010600030101010101" pitchFamily="2" charset="-122"/>
            <a:cs typeface="+mn-cs"/>
          </a:endParaRPr>
        </a:p>
      </dgm:t>
    </dgm:pt>
    <dgm:pt modelId="{FB490DCA-04D7-4BC6-A309-54C40BE8DFEE}" type="parTrans" cxnId="{726B0297-A97E-4AAD-ADEC-E18FD344BA73}">
      <dgm:prSet/>
      <dgm:spPr/>
      <dgm:t>
        <a:bodyPr/>
        <a:lstStyle/>
        <a:p>
          <a:endParaRPr lang="en-US"/>
        </a:p>
      </dgm:t>
    </dgm:pt>
    <dgm:pt modelId="{DA9004A9-CB5C-4E55-A923-E38C6C6CB713}" type="sibTrans" cxnId="{726B0297-A97E-4AAD-ADEC-E18FD344BA73}">
      <dgm:prSet/>
      <dgm:spPr/>
      <dgm:t>
        <a:bodyPr/>
        <a:lstStyle/>
        <a:p>
          <a:endParaRPr lang="en-US"/>
        </a:p>
      </dgm:t>
    </dgm:pt>
    <dgm:pt modelId="{9B184372-6696-41AE-81FE-2EE292AEFC77}" type="pres">
      <dgm:prSet presAssocID="{EE074CB2-EB3A-4A47-BEAD-5D29026E1C5B}" presName="cycle" presStyleCnt="0">
        <dgm:presLayoutVars>
          <dgm:dir/>
          <dgm:resizeHandles val="exact"/>
        </dgm:presLayoutVars>
      </dgm:prSet>
      <dgm:spPr/>
    </dgm:pt>
    <dgm:pt modelId="{6A3A42B2-1747-414B-AC76-DE9A1C26EBBF}" type="pres">
      <dgm:prSet presAssocID="{1C218613-1F64-4A42-8DC3-52EFE14FA02B}" presName="node" presStyleLbl="node1" presStyleIdx="0" presStyleCnt="7">
        <dgm:presLayoutVars>
          <dgm:bulletEnabled val="1"/>
        </dgm:presLayoutVars>
      </dgm:prSet>
      <dgm:spPr/>
    </dgm:pt>
    <dgm:pt modelId="{03FE8A2F-70DA-49AD-A835-FDDE78721676}" type="pres">
      <dgm:prSet presAssocID="{1C218613-1F64-4A42-8DC3-52EFE14FA02B}" presName="spNode" presStyleCnt="0"/>
      <dgm:spPr/>
    </dgm:pt>
    <dgm:pt modelId="{7D55ABE7-0C04-4D41-85EE-33EEED361D5E}" type="pres">
      <dgm:prSet presAssocID="{E194E55F-58AF-4124-8042-4487B12715A4}" presName="sibTrans" presStyleLbl="sibTrans1D1" presStyleIdx="0" presStyleCnt="7"/>
      <dgm:spPr/>
    </dgm:pt>
    <dgm:pt modelId="{19C69734-8282-4756-8688-8589211995C6}" type="pres">
      <dgm:prSet presAssocID="{5FA30EF1-A90A-4C2B-88E4-ACB957337494}" presName="node" presStyleLbl="node1" presStyleIdx="1" presStyleCnt="7" custRadScaleRad="99586" custRadScaleInc="6857">
        <dgm:presLayoutVars>
          <dgm:bulletEnabled val="1"/>
        </dgm:presLayoutVars>
      </dgm:prSet>
      <dgm:spPr>
        <a:xfrm>
          <a:off x="3171254" y="473181"/>
          <a:ext cx="718356" cy="466931"/>
        </a:xfrm>
        <a:prstGeom prst="roundRect">
          <a:avLst/>
        </a:prstGeom>
      </dgm:spPr>
    </dgm:pt>
    <dgm:pt modelId="{C360F6B2-944E-4117-8ECF-90F8855CA0EE}" type="pres">
      <dgm:prSet presAssocID="{5FA30EF1-A90A-4C2B-88E4-ACB957337494}" presName="spNode" presStyleCnt="0"/>
      <dgm:spPr/>
    </dgm:pt>
    <dgm:pt modelId="{CD66CD77-5ADA-42DD-89B6-D477C895C412}" type="pres">
      <dgm:prSet presAssocID="{2E42646A-1E24-4032-B2DC-1D2C3292D640}" presName="sibTrans" presStyleLbl="sibTrans1D1" presStyleIdx="1" presStyleCnt="7"/>
      <dgm:spPr/>
    </dgm:pt>
    <dgm:pt modelId="{027D670C-36F1-4F1A-98B5-83F85FCB0A1A}" type="pres">
      <dgm:prSet presAssocID="{70B42121-7708-494F-B472-F7E91C1CA579}" presName="node" presStyleLbl="node1" presStyleIdx="2" presStyleCnt="7">
        <dgm:presLayoutVars>
          <dgm:bulletEnabled val="1"/>
        </dgm:presLayoutVars>
      </dgm:prSet>
      <dgm:spPr>
        <a:xfrm>
          <a:off x="3415984" y="1575010"/>
          <a:ext cx="718356" cy="466931"/>
        </a:xfrm>
        <a:prstGeom prst="roundRect">
          <a:avLst/>
        </a:prstGeom>
      </dgm:spPr>
    </dgm:pt>
    <dgm:pt modelId="{7F7232DE-80A3-4B0D-A23E-C64089EAFB9F}" type="pres">
      <dgm:prSet presAssocID="{70B42121-7708-494F-B472-F7E91C1CA579}" presName="spNode" presStyleCnt="0"/>
      <dgm:spPr/>
    </dgm:pt>
    <dgm:pt modelId="{88CBCF6D-D357-42D5-AC95-870CEC847709}" type="pres">
      <dgm:prSet presAssocID="{0DF85C3F-EB1F-4CEC-9DEF-F66F9CE73489}" presName="sibTrans" presStyleLbl="sibTrans1D1" presStyleIdx="2" presStyleCnt="7"/>
      <dgm:spPr/>
    </dgm:pt>
    <dgm:pt modelId="{CACBFBE0-F540-4B50-AE8B-1D3EA912E69E}" type="pres">
      <dgm:prSet presAssocID="{A3D50457-3444-4182-AB94-701BBF679202}" presName="node" presStyleLbl="node1" presStyleIdx="3" presStyleCnt="7">
        <dgm:presLayoutVars>
          <dgm:bulletEnabled val="1"/>
        </dgm:presLayoutVars>
      </dgm:prSet>
      <dgm:spPr>
        <a:xfrm>
          <a:off x="2695424" y="2478564"/>
          <a:ext cx="718356" cy="466931"/>
        </a:xfrm>
        <a:prstGeom prst="roundRect">
          <a:avLst/>
        </a:prstGeom>
      </dgm:spPr>
    </dgm:pt>
    <dgm:pt modelId="{9C06B5A1-9348-4B34-B2E0-5C93E6653DC4}" type="pres">
      <dgm:prSet presAssocID="{A3D50457-3444-4182-AB94-701BBF679202}" presName="spNode" presStyleCnt="0"/>
      <dgm:spPr/>
    </dgm:pt>
    <dgm:pt modelId="{BD4C946B-ACD7-4B54-A51E-C3F40CA47179}" type="pres">
      <dgm:prSet presAssocID="{DA9004A9-CB5C-4E55-A923-E38C6C6CB713}" presName="sibTrans" presStyleLbl="sibTrans1D1" presStyleIdx="3" presStyleCnt="7"/>
      <dgm:spPr/>
    </dgm:pt>
    <dgm:pt modelId="{41946380-E1D7-489A-BAB6-2ED5CF4875D1}" type="pres">
      <dgm:prSet presAssocID="{0B0617D2-EBAB-4488-BF5F-BA9E18A78228}" presName="node" presStyleLbl="node1" presStyleIdx="4" presStyleCnt="7" custScaleX="130948" custScaleY="118995">
        <dgm:presLayoutVars>
          <dgm:bulletEnabled val="1"/>
        </dgm:presLayoutVars>
      </dgm:prSet>
      <dgm:spPr/>
    </dgm:pt>
    <dgm:pt modelId="{19F23D23-1A67-443D-9706-565EA657477E}" type="pres">
      <dgm:prSet presAssocID="{0B0617D2-EBAB-4488-BF5F-BA9E18A78228}" presName="spNode" presStyleCnt="0"/>
      <dgm:spPr/>
    </dgm:pt>
    <dgm:pt modelId="{8303EAC8-0E70-43D3-9D4F-5F2FE9CACCD5}" type="pres">
      <dgm:prSet presAssocID="{7FA24B32-5791-4D02-B601-572252DF41EA}" presName="sibTrans" presStyleLbl="sibTrans1D1" presStyleIdx="4" presStyleCnt="7"/>
      <dgm:spPr/>
    </dgm:pt>
    <dgm:pt modelId="{3C56D3F9-61D8-4DFB-AC7C-88CAD79FF7D1}" type="pres">
      <dgm:prSet presAssocID="{C0957A60-2D90-4551-91EF-559DDF651074}" presName="node" presStyleLbl="node1" presStyleIdx="5" presStyleCnt="7" custRadScaleRad="99591" custRadScaleInc="6271">
        <dgm:presLayoutVars>
          <dgm:bulletEnabled val="1"/>
        </dgm:presLayoutVars>
      </dgm:prSet>
      <dgm:spPr>
        <a:xfrm>
          <a:off x="819177" y="1549486"/>
          <a:ext cx="718356" cy="466931"/>
        </a:xfrm>
        <a:prstGeom prst="roundRect">
          <a:avLst/>
        </a:prstGeom>
      </dgm:spPr>
    </dgm:pt>
    <dgm:pt modelId="{F6C3EB8C-6522-4767-A034-CD15FD0AADB7}" type="pres">
      <dgm:prSet presAssocID="{C0957A60-2D90-4551-91EF-559DDF651074}" presName="spNode" presStyleCnt="0"/>
      <dgm:spPr/>
    </dgm:pt>
    <dgm:pt modelId="{E9E3BEB2-09A9-4F09-8E49-4913E96C0923}" type="pres">
      <dgm:prSet presAssocID="{D8B2511E-094C-45D9-8DB9-422EC4689238}" presName="sibTrans" presStyleLbl="sibTrans1D1" presStyleIdx="5" presStyleCnt="7"/>
      <dgm:spPr/>
    </dgm:pt>
    <dgm:pt modelId="{04D5DF71-A3A0-4B3E-B5F7-829D831D66E5}" type="pres">
      <dgm:prSet presAssocID="{40348CF2-CBAC-45D6-A1AB-DDAB04867077}" presName="node" presStyleLbl="node1" presStyleIdx="6" presStyleCnt="7">
        <dgm:presLayoutVars>
          <dgm:bulletEnabled val="1"/>
        </dgm:presLayoutVars>
      </dgm:prSet>
      <dgm:spPr/>
    </dgm:pt>
    <dgm:pt modelId="{9E6EF894-96A1-4931-A7E5-7C0ED9CB0B9B}" type="pres">
      <dgm:prSet presAssocID="{40348CF2-CBAC-45D6-A1AB-DDAB04867077}" presName="spNode" presStyleCnt="0"/>
      <dgm:spPr/>
    </dgm:pt>
    <dgm:pt modelId="{FEC12C68-7289-46F1-9562-E5DB5E627945}" type="pres">
      <dgm:prSet presAssocID="{A1C044A5-E358-46CB-807B-7D2A87A8FE5D}" presName="sibTrans" presStyleLbl="sibTrans1D1" presStyleIdx="6" presStyleCnt="7"/>
      <dgm:spPr/>
    </dgm:pt>
  </dgm:ptLst>
  <dgm:cxnLst>
    <dgm:cxn modelId="{6269D002-9D00-44FE-98D7-58C0B8545EDB}" srcId="{EE074CB2-EB3A-4A47-BEAD-5D29026E1C5B}" destId="{0B0617D2-EBAB-4488-BF5F-BA9E18A78228}" srcOrd="4" destOrd="0" parTransId="{B5D64D3C-073E-49A0-81C4-0D473886AEA1}" sibTransId="{7FA24B32-5791-4D02-B601-572252DF41EA}"/>
    <dgm:cxn modelId="{75F2D304-9554-4839-81EB-A9AE64845EB5}" type="presOf" srcId="{E194E55F-58AF-4124-8042-4487B12715A4}" destId="{7D55ABE7-0C04-4D41-85EE-33EEED361D5E}" srcOrd="0" destOrd="0" presId="urn:microsoft.com/office/officeart/2005/8/layout/cycle6"/>
    <dgm:cxn modelId="{1395230E-EDFC-4011-904B-B00B43FAFB9F}" type="presOf" srcId="{5FA30EF1-A90A-4C2B-88E4-ACB957337494}" destId="{19C69734-8282-4756-8688-8589211995C6}" srcOrd="0" destOrd="0" presId="urn:microsoft.com/office/officeart/2005/8/layout/cycle6"/>
    <dgm:cxn modelId="{A50E5627-AC5D-4ED1-9982-0E92A679A908}" srcId="{EE074CB2-EB3A-4A47-BEAD-5D29026E1C5B}" destId="{1C218613-1F64-4A42-8DC3-52EFE14FA02B}" srcOrd="0" destOrd="0" parTransId="{80B8C06A-02F6-4BC4-B24A-81747E006D5B}" sibTransId="{E194E55F-58AF-4124-8042-4487B12715A4}"/>
    <dgm:cxn modelId="{014D6D3E-B9FA-4A57-AF92-3F98417CCEEF}" srcId="{EE074CB2-EB3A-4A47-BEAD-5D29026E1C5B}" destId="{70B42121-7708-494F-B472-F7E91C1CA579}" srcOrd="2" destOrd="0" parTransId="{3CFB145B-C7AC-4F84-8E57-F68F26161515}" sibTransId="{0DF85C3F-EB1F-4CEC-9DEF-F66F9CE73489}"/>
    <dgm:cxn modelId="{EA44255C-FF61-4BFA-A0BB-89636BFA0F74}" type="presOf" srcId="{C0957A60-2D90-4551-91EF-559DDF651074}" destId="{3C56D3F9-61D8-4DFB-AC7C-88CAD79FF7D1}" srcOrd="0" destOrd="0" presId="urn:microsoft.com/office/officeart/2005/8/layout/cycle6"/>
    <dgm:cxn modelId="{5DD38B4B-40B5-4CFC-9840-DBA7C306746A}" srcId="{EE074CB2-EB3A-4A47-BEAD-5D29026E1C5B}" destId="{40348CF2-CBAC-45D6-A1AB-DDAB04867077}" srcOrd="6" destOrd="0" parTransId="{8839F300-1B71-4D41-B03B-89125B1B685A}" sibTransId="{A1C044A5-E358-46CB-807B-7D2A87A8FE5D}"/>
    <dgm:cxn modelId="{EA98304C-3A5E-411A-913B-9BC632AC9935}" type="presOf" srcId="{A1C044A5-E358-46CB-807B-7D2A87A8FE5D}" destId="{FEC12C68-7289-46F1-9562-E5DB5E627945}" srcOrd="0" destOrd="0" presId="urn:microsoft.com/office/officeart/2005/8/layout/cycle6"/>
    <dgm:cxn modelId="{B6933B4E-0E69-42D8-94D7-C73B7289A2A0}" srcId="{EE074CB2-EB3A-4A47-BEAD-5D29026E1C5B}" destId="{5FA30EF1-A90A-4C2B-88E4-ACB957337494}" srcOrd="1" destOrd="0" parTransId="{77314B0C-4D0B-432C-8F3F-765254149F37}" sibTransId="{2E42646A-1E24-4032-B2DC-1D2C3292D640}"/>
    <dgm:cxn modelId="{EBD7A451-5544-48EE-BDAB-3920D2EDA82D}" type="presOf" srcId="{EE074CB2-EB3A-4A47-BEAD-5D29026E1C5B}" destId="{9B184372-6696-41AE-81FE-2EE292AEFC77}" srcOrd="0" destOrd="0" presId="urn:microsoft.com/office/officeart/2005/8/layout/cycle6"/>
    <dgm:cxn modelId="{37AB2173-A595-41A2-9FDB-E5977BD3F96F}" type="presOf" srcId="{D8B2511E-094C-45D9-8DB9-422EC4689238}" destId="{E9E3BEB2-09A9-4F09-8E49-4913E96C0923}" srcOrd="0" destOrd="0" presId="urn:microsoft.com/office/officeart/2005/8/layout/cycle6"/>
    <dgm:cxn modelId="{38483E56-CEBA-421A-A79A-AA5F1AD665AF}" type="presOf" srcId="{1C218613-1F64-4A42-8DC3-52EFE14FA02B}" destId="{6A3A42B2-1747-414B-AC76-DE9A1C26EBBF}" srcOrd="0" destOrd="0" presId="urn:microsoft.com/office/officeart/2005/8/layout/cycle6"/>
    <dgm:cxn modelId="{10C8C65A-9141-46CC-BAC2-C3E55434AC0A}" type="presOf" srcId="{7FA24B32-5791-4D02-B601-572252DF41EA}" destId="{8303EAC8-0E70-43D3-9D4F-5F2FE9CACCD5}" srcOrd="0" destOrd="0" presId="urn:microsoft.com/office/officeart/2005/8/layout/cycle6"/>
    <dgm:cxn modelId="{726B0297-A97E-4AAD-ADEC-E18FD344BA73}" srcId="{EE074CB2-EB3A-4A47-BEAD-5D29026E1C5B}" destId="{A3D50457-3444-4182-AB94-701BBF679202}" srcOrd="3" destOrd="0" parTransId="{FB490DCA-04D7-4BC6-A309-54C40BE8DFEE}" sibTransId="{DA9004A9-CB5C-4E55-A923-E38C6C6CB713}"/>
    <dgm:cxn modelId="{221719A1-49E2-460B-A54D-6B4147A55542}" type="presOf" srcId="{A3D50457-3444-4182-AB94-701BBF679202}" destId="{CACBFBE0-F540-4B50-AE8B-1D3EA912E69E}" srcOrd="0" destOrd="0" presId="urn:microsoft.com/office/officeart/2005/8/layout/cycle6"/>
    <dgm:cxn modelId="{14DBD3A6-B605-4D94-B815-67404FC89747}" type="presOf" srcId="{0B0617D2-EBAB-4488-BF5F-BA9E18A78228}" destId="{41946380-E1D7-489A-BAB6-2ED5CF4875D1}" srcOrd="0" destOrd="0" presId="urn:microsoft.com/office/officeart/2005/8/layout/cycle6"/>
    <dgm:cxn modelId="{C95D6EE9-FA58-4FDC-859A-E9E5FD4ABD44}" srcId="{EE074CB2-EB3A-4A47-BEAD-5D29026E1C5B}" destId="{C0957A60-2D90-4551-91EF-559DDF651074}" srcOrd="5" destOrd="0" parTransId="{11DE935C-84F2-491F-8D8D-4E3761214BC7}" sibTransId="{D8B2511E-094C-45D9-8DB9-422EC4689238}"/>
    <dgm:cxn modelId="{32CA02EF-BA5E-4C86-BD78-68EAB213F762}" type="presOf" srcId="{DA9004A9-CB5C-4E55-A923-E38C6C6CB713}" destId="{BD4C946B-ACD7-4B54-A51E-C3F40CA47179}" srcOrd="0" destOrd="0" presId="urn:microsoft.com/office/officeart/2005/8/layout/cycle6"/>
    <dgm:cxn modelId="{7A6AC4F1-A555-46F2-BD07-C6066E10A2AD}" type="presOf" srcId="{40348CF2-CBAC-45D6-A1AB-DDAB04867077}" destId="{04D5DF71-A3A0-4B3E-B5F7-829D831D66E5}" srcOrd="0" destOrd="0" presId="urn:microsoft.com/office/officeart/2005/8/layout/cycle6"/>
    <dgm:cxn modelId="{C63B02F3-80A4-4992-A6D8-7952817A54DD}" type="presOf" srcId="{0DF85C3F-EB1F-4CEC-9DEF-F66F9CE73489}" destId="{88CBCF6D-D357-42D5-AC95-870CEC847709}" srcOrd="0" destOrd="0" presId="urn:microsoft.com/office/officeart/2005/8/layout/cycle6"/>
    <dgm:cxn modelId="{8770B0FC-0B0B-4ADD-B67A-58807ED6EB99}" type="presOf" srcId="{70B42121-7708-494F-B472-F7E91C1CA579}" destId="{027D670C-36F1-4F1A-98B5-83F85FCB0A1A}" srcOrd="0" destOrd="0" presId="urn:microsoft.com/office/officeart/2005/8/layout/cycle6"/>
    <dgm:cxn modelId="{E4B019FD-6B5A-4322-BDB7-16040881FA0B}" type="presOf" srcId="{2E42646A-1E24-4032-B2DC-1D2C3292D640}" destId="{CD66CD77-5ADA-42DD-89B6-D477C895C412}" srcOrd="0" destOrd="0" presId="urn:microsoft.com/office/officeart/2005/8/layout/cycle6"/>
    <dgm:cxn modelId="{E0E6B492-37FD-48F4-AD19-9A00B4F3839B}" type="presParOf" srcId="{9B184372-6696-41AE-81FE-2EE292AEFC77}" destId="{6A3A42B2-1747-414B-AC76-DE9A1C26EBBF}" srcOrd="0" destOrd="0" presId="urn:microsoft.com/office/officeart/2005/8/layout/cycle6"/>
    <dgm:cxn modelId="{F5121A1A-6CE8-49A4-A411-8971C4420147}" type="presParOf" srcId="{9B184372-6696-41AE-81FE-2EE292AEFC77}" destId="{03FE8A2F-70DA-49AD-A835-FDDE78721676}" srcOrd="1" destOrd="0" presId="urn:microsoft.com/office/officeart/2005/8/layout/cycle6"/>
    <dgm:cxn modelId="{85F0CD27-22EC-4D7E-BCA5-E7F151148659}" type="presParOf" srcId="{9B184372-6696-41AE-81FE-2EE292AEFC77}" destId="{7D55ABE7-0C04-4D41-85EE-33EEED361D5E}" srcOrd="2" destOrd="0" presId="urn:microsoft.com/office/officeart/2005/8/layout/cycle6"/>
    <dgm:cxn modelId="{3C2F6CF2-E1B7-4F0A-A3C2-64A96B5CBFC8}" type="presParOf" srcId="{9B184372-6696-41AE-81FE-2EE292AEFC77}" destId="{19C69734-8282-4756-8688-8589211995C6}" srcOrd="3" destOrd="0" presId="urn:microsoft.com/office/officeart/2005/8/layout/cycle6"/>
    <dgm:cxn modelId="{D29E2B16-9F7F-4DD5-AD1E-416560862EFA}" type="presParOf" srcId="{9B184372-6696-41AE-81FE-2EE292AEFC77}" destId="{C360F6B2-944E-4117-8ECF-90F8855CA0EE}" srcOrd="4" destOrd="0" presId="urn:microsoft.com/office/officeart/2005/8/layout/cycle6"/>
    <dgm:cxn modelId="{9B834E3E-4347-47A9-994E-3656CC229AFF}" type="presParOf" srcId="{9B184372-6696-41AE-81FE-2EE292AEFC77}" destId="{CD66CD77-5ADA-42DD-89B6-D477C895C412}" srcOrd="5" destOrd="0" presId="urn:microsoft.com/office/officeart/2005/8/layout/cycle6"/>
    <dgm:cxn modelId="{F10FBC3C-F26B-4EA7-ACAE-F7DD4B0B1C90}" type="presParOf" srcId="{9B184372-6696-41AE-81FE-2EE292AEFC77}" destId="{027D670C-36F1-4F1A-98B5-83F85FCB0A1A}" srcOrd="6" destOrd="0" presId="urn:microsoft.com/office/officeart/2005/8/layout/cycle6"/>
    <dgm:cxn modelId="{B3AECE9C-2D4E-425B-8C72-AE5E80A83549}" type="presParOf" srcId="{9B184372-6696-41AE-81FE-2EE292AEFC77}" destId="{7F7232DE-80A3-4B0D-A23E-C64089EAFB9F}" srcOrd="7" destOrd="0" presId="urn:microsoft.com/office/officeart/2005/8/layout/cycle6"/>
    <dgm:cxn modelId="{80504DA6-8D73-4D2C-89F3-CC53242F342F}" type="presParOf" srcId="{9B184372-6696-41AE-81FE-2EE292AEFC77}" destId="{88CBCF6D-D357-42D5-AC95-870CEC847709}" srcOrd="8" destOrd="0" presId="urn:microsoft.com/office/officeart/2005/8/layout/cycle6"/>
    <dgm:cxn modelId="{677707B5-B2D6-41F6-A2A2-371B3F12207D}" type="presParOf" srcId="{9B184372-6696-41AE-81FE-2EE292AEFC77}" destId="{CACBFBE0-F540-4B50-AE8B-1D3EA912E69E}" srcOrd="9" destOrd="0" presId="urn:microsoft.com/office/officeart/2005/8/layout/cycle6"/>
    <dgm:cxn modelId="{62BFD9D4-21DC-45F8-BB6A-56D83532A264}" type="presParOf" srcId="{9B184372-6696-41AE-81FE-2EE292AEFC77}" destId="{9C06B5A1-9348-4B34-B2E0-5C93E6653DC4}" srcOrd="10" destOrd="0" presId="urn:microsoft.com/office/officeart/2005/8/layout/cycle6"/>
    <dgm:cxn modelId="{EE946C71-B5CF-441D-B5AE-3900E37E9147}" type="presParOf" srcId="{9B184372-6696-41AE-81FE-2EE292AEFC77}" destId="{BD4C946B-ACD7-4B54-A51E-C3F40CA47179}" srcOrd="11" destOrd="0" presId="urn:microsoft.com/office/officeart/2005/8/layout/cycle6"/>
    <dgm:cxn modelId="{DF96B6E9-87B9-404D-8032-9E542945842C}" type="presParOf" srcId="{9B184372-6696-41AE-81FE-2EE292AEFC77}" destId="{41946380-E1D7-489A-BAB6-2ED5CF4875D1}" srcOrd="12" destOrd="0" presId="urn:microsoft.com/office/officeart/2005/8/layout/cycle6"/>
    <dgm:cxn modelId="{6ADB34E9-F29E-4E3C-BE03-D8274753100D}" type="presParOf" srcId="{9B184372-6696-41AE-81FE-2EE292AEFC77}" destId="{19F23D23-1A67-443D-9706-565EA657477E}" srcOrd="13" destOrd="0" presId="urn:microsoft.com/office/officeart/2005/8/layout/cycle6"/>
    <dgm:cxn modelId="{8169B951-B706-4F81-883E-FACEF0A51AEF}" type="presParOf" srcId="{9B184372-6696-41AE-81FE-2EE292AEFC77}" destId="{8303EAC8-0E70-43D3-9D4F-5F2FE9CACCD5}" srcOrd="14" destOrd="0" presId="urn:microsoft.com/office/officeart/2005/8/layout/cycle6"/>
    <dgm:cxn modelId="{805D78AB-88EF-4969-A5A3-C3EF0374E95B}" type="presParOf" srcId="{9B184372-6696-41AE-81FE-2EE292AEFC77}" destId="{3C56D3F9-61D8-4DFB-AC7C-88CAD79FF7D1}" srcOrd="15" destOrd="0" presId="urn:microsoft.com/office/officeart/2005/8/layout/cycle6"/>
    <dgm:cxn modelId="{F164512F-309B-46B3-AA8E-CE4B8743BED0}" type="presParOf" srcId="{9B184372-6696-41AE-81FE-2EE292AEFC77}" destId="{F6C3EB8C-6522-4767-A034-CD15FD0AADB7}" srcOrd="16" destOrd="0" presId="urn:microsoft.com/office/officeart/2005/8/layout/cycle6"/>
    <dgm:cxn modelId="{29F71A15-A06D-45EF-B05E-432E5E824460}" type="presParOf" srcId="{9B184372-6696-41AE-81FE-2EE292AEFC77}" destId="{E9E3BEB2-09A9-4F09-8E49-4913E96C0923}" srcOrd="17" destOrd="0" presId="urn:microsoft.com/office/officeart/2005/8/layout/cycle6"/>
    <dgm:cxn modelId="{D34979A1-36D4-433C-A775-7D898E207D40}" type="presParOf" srcId="{9B184372-6696-41AE-81FE-2EE292AEFC77}" destId="{04D5DF71-A3A0-4B3E-B5F7-829D831D66E5}" srcOrd="18" destOrd="0" presId="urn:microsoft.com/office/officeart/2005/8/layout/cycle6"/>
    <dgm:cxn modelId="{B3722F3D-83F3-4D22-8B97-79F8DA1C2A17}" type="presParOf" srcId="{9B184372-6696-41AE-81FE-2EE292AEFC77}" destId="{9E6EF894-96A1-4931-A7E5-7C0ED9CB0B9B}" srcOrd="19" destOrd="0" presId="urn:microsoft.com/office/officeart/2005/8/layout/cycle6"/>
    <dgm:cxn modelId="{0FC61A10-E42B-40BC-A909-D297442CDCBC}" type="presParOf" srcId="{9B184372-6696-41AE-81FE-2EE292AEFC77}" destId="{FEC12C68-7289-46F1-9562-E5DB5E627945}"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A42B2-1747-414B-AC76-DE9A1C26EBBF}">
      <dsp:nvSpPr>
        <dsp:cNvPr id="0" name=""/>
        <dsp:cNvSpPr/>
      </dsp:nvSpPr>
      <dsp:spPr>
        <a:xfrm>
          <a:off x="2550153" y="-26908"/>
          <a:ext cx="948001" cy="6162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i="0" kern="1200" dirty="0">
              <a:solidFill>
                <a:schemeClr val="bg1"/>
              </a:solidFill>
              <a:effectLst/>
              <a:latin typeface="-apple-system"/>
            </a:rPr>
            <a:t>成本</a:t>
          </a:r>
          <a:endParaRPr lang="en-US" sz="1400" kern="1200" dirty="0">
            <a:solidFill>
              <a:schemeClr val="bg1"/>
            </a:solidFill>
          </a:endParaRPr>
        </a:p>
      </dsp:txBody>
      <dsp:txXfrm>
        <a:off x="2580233" y="3172"/>
        <a:ext cx="887841" cy="556041"/>
      </dsp:txXfrm>
    </dsp:sp>
    <dsp:sp modelId="{7D55ABE7-0C04-4D41-85EE-33EEED361D5E}">
      <dsp:nvSpPr>
        <dsp:cNvPr id="0" name=""/>
        <dsp:cNvSpPr/>
      </dsp:nvSpPr>
      <dsp:spPr>
        <a:xfrm>
          <a:off x="1246624" y="276030"/>
          <a:ext cx="3518907" cy="3518907"/>
        </a:xfrm>
        <a:custGeom>
          <a:avLst/>
          <a:gdLst/>
          <a:ahLst/>
          <a:cxnLst/>
          <a:rect l="0" t="0" r="0" b="0"/>
          <a:pathLst>
            <a:path>
              <a:moveTo>
                <a:pt x="2258197" y="72168"/>
              </a:moveTo>
              <a:arcTo wR="1759453" hR="1759453" stAng="17188028" swAng="1339286"/>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9C69734-8282-4756-8688-8589211995C6}">
      <dsp:nvSpPr>
        <dsp:cNvPr id="0" name=""/>
        <dsp:cNvSpPr/>
      </dsp:nvSpPr>
      <dsp:spPr>
        <a:xfrm>
          <a:off x="3942178" y="668418"/>
          <a:ext cx="948001" cy="616201"/>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i="0" kern="1200" dirty="0">
              <a:solidFill>
                <a:schemeClr val="bg1"/>
              </a:solidFill>
              <a:effectLst/>
              <a:latin typeface="-apple-system"/>
            </a:rPr>
            <a:t>易于编程</a:t>
          </a:r>
          <a:r>
            <a:rPr lang="en-US" altLang="zh-CN" sz="1400" b="0" i="0" kern="1200" dirty="0">
              <a:solidFill>
                <a:schemeClr val="bg1"/>
              </a:solidFill>
              <a:effectLst/>
              <a:latin typeface="-apple-system"/>
            </a:rPr>
            <a:t>/</a:t>
          </a:r>
          <a:r>
            <a:rPr lang="zh-CN" altLang="en-US" sz="1400" b="0" i="0" kern="1200" dirty="0">
              <a:solidFill>
                <a:schemeClr val="bg1"/>
              </a:solidFill>
              <a:effectLst/>
              <a:latin typeface="-apple-system"/>
            </a:rPr>
            <a:t>编译</a:t>
          </a:r>
          <a:r>
            <a:rPr lang="en-US" altLang="zh-CN" sz="1400" b="0" i="0" kern="1200" dirty="0">
              <a:solidFill>
                <a:schemeClr val="bg1"/>
              </a:solidFill>
              <a:effectLst/>
              <a:latin typeface="-apple-system"/>
            </a:rPr>
            <a:t>/</a:t>
          </a:r>
          <a:r>
            <a:rPr lang="zh-CN" altLang="en-US" sz="1400" b="0" i="0" kern="1200" dirty="0">
              <a:solidFill>
                <a:schemeClr val="bg1"/>
              </a:solidFill>
              <a:effectLst/>
              <a:latin typeface="-apple-system"/>
            </a:rPr>
            <a:t>链接</a:t>
          </a:r>
          <a:endParaRPr lang="en-US" sz="1400" kern="1200" dirty="0">
            <a:solidFill>
              <a:schemeClr val="bg1"/>
            </a:solidFill>
          </a:endParaRPr>
        </a:p>
      </dsp:txBody>
      <dsp:txXfrm>
        <a:off x="3972258" y="698498"/>
        <a:ext cx="887841" cy="556041"/>
      </dsp:txXfrm>
    </dsp:sp>
    <dsp:sp modelId="{CD66CD77-5ADA-42DD-89B6-D477C895C412}">
      <dsp:nvSpPr>
        <dsp:cNvPr id="0" name=""/>
        <dsp:cNvSpPr/>
      </dsp:nvSpPr>
      <dsp:spPr>
        <a:xfrm>
          <a:off x="1264038" y="296567"/>
          <a:ext cx="3518907" cy="3518907"/>
        </a:xfrm>
        <a:custGeom>
          <a:avLst/>
          <a:gdLst/>
          <a:ahLst/>
          <a:cxnLst/>
          <a:rect l="0" t="0" r="0" b="0"/>
          <a:pathLst>
            <a:path>
              <a:moveTo>
                <a:pt x="3344529" y="995771"/>
              </a:moveTo>
              <a:arcTo wR="1759453" hR="1759453" stAng="20056527" swAng="165968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27D670C-36F1-4F1A-98B5-83F85FCB0A1A}">
      <dsp:nvSpPr>
        <dsp:cNvPr id="0" name=""/>
        <dsp:cNvSpPr/>
      </dsp:nvSpPr>
      <dsp:spPr>
        <a:xfrm>
          <a:off x="4265494" y="2124060"/>
          <a:ext cx="948001" cy="616201"/>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i="0" kern="1200" dirty="0">
              <a:solidFill>
                <a:prstClr val="white"/>
              </a:solidFill>
              <a:effectLst/>
              <a:latin typeface="-apple-system"/>
              <a:ea typeface="等线" panose="02010600030101010101" pitchFamily="2" charset="-122"/>
              <a:cs typeface="+mn-cs"/>
            </a:rPr>
            <a:t>程序大小</a:t>
          </a:r>
          <a:endParaRPr lang="en-US" sz="1400" b="0" i="0" kern="1200" dirty="0">
            <a:solidFill>
              <a:prstClr val="white"/>
            </a:solidFill>
            <a:effectLst/>
            <a:latin typeface="-apple-system"/>
            <a:ea typeface="等线" panose="02010600030101010101" pitchFamily="2" charset="-122"/>
            <a:cs typeface="+mn-cs"/>
          </a:endParaRPr>
        </a:p>
      </dsp:txBody>
      <dsp:txXfrm>
        <a:off x="4295574" y="2154140"/>
        <a:ext cx="887841" cy="556041"/>
      </dsp:txXfrm>
    </dsp:sp>
    <dsp:sp modelId="{88CBCF6D-D357-42D5-AC95-870CEC847709}">
      <dsp:nvSpPr>
        <dsp:cNvPr id="0" name=""/>
        <dsp:cNvSpPr/>
      </dsp:nvSpPr>
      <dsp:spPr>
        <a:xfrm>
          <a:off x="1264700" y="281191"/>
          <a:ext cx="3518907" cy="3518907"/>
        </a:xfrm>
        <a:custGeom>
          <a:avLst/>
          <a:gdLst/>
          <a:ahLst/>
          <a:cxnLst/>
          <a:rect l="0" t="0" r="0" b="0"/>
          <a:pathLst>
            <a:path>
              <a:moveTo>
                <a:pt x="3371015" y="2465531"/>
              </a:moveTo>
              <a:arcTo wR="1759453" hR="1759453" stAng="1419587" swAng="13590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ACBFBE0-F540-4B50-AE8B-1D3EA912E69E}">
      <dsp:nvSpPr>
        <dsp:cNvPr id="0" name=""/>
        <dsp:cNvSpPr/>
      </dsp:nvSpPr>
      <dsp:spPr>
        <a:xfrm>
          <a:off x="3313551" y="3317757"/>
          <a:ext cx="948001" cy="616201"/>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i="0" kern="1200" dirty="0">
              <a:solidFill>
                <a:prstClr val="white"/>
              </a:solidFill>
              <a:effectLst/>
              <a:latin typeface="-apple-system"/>
              <a:ea typeface="等线" panose="02010600030101010101" pitchFamily="2" charset="-122"/>
              <a:cs typeface="+mn-cs"/>
            </a:rPr>
            <a:t>提升空间</a:t>
          </a:r>
          <a:endParaRPr lang="en-US" sz="1400" b="0" i="0" kern="1200" dirty="0">
            <a:solidFill>
              <a:prstClr val="white"/>
            </a:solidFill>
            <a:effectLst/>
            <a:latin typeface="-apple-system"/>
            <a:ea typeface="等线" panose="02010600030101010101" pitchFamily="2" charset="-122"/>
            <a:cs typeface="+mn-cs"/>
          </a:endParaRPr>
        </a:p>
      </dsp:txBody>
      <dsp:txXfrm>
        <a:off x="3343631" y="3347837"/>
        <a:ext cx="887841" cy="556041"/>
      </dsp:txXfrm>
    </dsp:sp>
    <dsp:sp modelId="{BD4C946B-ACD7-4B54-A51E-C3F40CA47179}">
      <dsp:nvSpPr>
        <dsp:cNvPr id="0" name=""/>
        <dsp:cNvSpPr/>
      </dsp:nvSpPr>
      <dsp:spPr>
        <a:xfrm>
          <a:off x="1264700" y="281191"/>
          <a:ext cx="3518907" cy="3518907"/>
        </a:xfrm>
        <a:custGeom>
          <a:avLst/>
          <a:gdLst/>
          <a:ahLst/>
          <a:cxnLst/>
          <a:rect l="0" t="0" r="0" b="0"/>
          <a:pathLst>
            <a:path>
              <a:moveTo>
                <a:pt x="2044584" y="3495649"/>
              </a:moveTo>
              <a:arcTo wR="1759453" hR="1759453" stAng="4840423" swAng="83025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1946380-E1D7-489A-BAB6-2ED5CF4875D1}">
      <dsp:nvSpPr>
        <dsp:cNvPr id="0" name=""/>
        <dsp:cNvSpPr/>
      </dsp:nvSpPr>
      <dsp:spPr>
        <a:xfrm>
          <a:off x="1640061" y="3259234"/>
          <a:ext cx="1241389" cy="733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b="0" i="0" kern="1200" dirty="0">
              <a:solidFill>
                <a:prstClr val="white"/>
              </a:solidFill>
              <a:effectLst/>
              <a:latin typeface="-apple-system"/>
              <a:ea typeface="等线" panose="02010600030101010101" pitchFamily="2" charset="-122"/>
              <a:cs typeface="+mn-cs"/>
            </a:rPr>
            <a:t>架构和具体实现的分离</a:t>
          </a:r>
          <a:endParaRPr lang="en-US" sz="1100" b="0" i="0" kern="1200" dirty="0">
            <a:solidFill>
              <a:prstClr val="white"/>
            </a:solidFill>
            <a:effectLst/>
            <a:latin typeface="-apple-system"/>
            <a:ea typeface="等线" panose="02010600030101010101" pitchFamily="2" charset="-122"/>
            <a:cs typeface="+mn-cs"/>
          </a:endParaRPr>
        </a:p>
      </dsp:txBody>
      <dsp:txXfrm>
        <a:off x="1675855" y="3295028"/>
        <a:ext cx="1169801" cy="661660"/>
      </dsp:txXfrm>
    </dsp:sp>
    <dsp:sp modelId="{8303EAC8-0E70-43D3-9D4F-5F2FE9CACCD5}">
      <dsp:nvSpPr>
        <dsp:cNvPr id="0" name=""/>
        <dsp:cNvSpPr/>
      </dsp:nvSpPr>
      <dsp:spPr>
        <a:xfrm>
          <a:off x="1278232" y="295443"/>
          <a:ext cx="3518907" cy="3518907"/>
        </a:xfrm>
        <a:custGeom>
          <a:avLst/>
          <a:gdLst/>
          <a:ahLst/>
          <a:cxnLst/>
          <a:rect l="0" t="0" r="0" b="0"/>
          <a:pathLst>
            <a:path>
              <a:moveTo>
                <a:pt x="472305" y="2959006"/>
              </a:moveTo>
              <a:arcTo wR="1759453" hR="1759453" stAng="8221046" swAng="126186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C56D3F9-61D8-4DFB-AC7C-88CAD79FF7D1}">
      <dsp:nvSpPr>
        <dsp:cNvPr id="0" name=""/>
        <dsp:cNvSpPr/>
      </dsp:nvSpPr>
      <dsp:spPr>
        <a:xfrm>
          <a:off x="834814" y="2090339"/>
          <a:ext cx="948001" cy="616201"/>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i="0" kern="1200" dirty="0">
              <a:solidFill>
                <a:prstClr val="white"/>
              </a:solidFill>
              <a:effectLst/>
              <a:latin typeface="-apple-system"/>
              <a:ea typeface="等线" panose="02010600030101010101" pitchFamily="2" charset="-122"/>
              <a:cs typeface="+mn-cs"/>
            </a:rPr>
            <a:t>性能</a:t>
          </a:r>
          <a:endParaRPr lang="en-US" sz="1400" b="0" i="0" kern="1200" dirty="0">
            <a:solidFill>
              <a:prstClr val="white"/>
            </a:solidFill>
            <a:effectLst/>
            <a:latin typeface="-apple-system"/>
            <a:ea typeface="等线" panose="02010600030101010101" pitchFamily="2" charset="-122"/>
            <a:cs typeface="+mn-cs"/>
          </a:endParaRPr>
        </a:p>
      </dsp:txBody>
      <dsp:txXfrm>
        <a:off x="864894" y="2120419"/>
        <a:ext cx="887841" cy="556041"/>
      </dsp:txXfrm>
    </dsp:sp>
    <dsp:sp modelId="{E9E3BEB2-09A9-4F09-8E49-4913E96C0923}">
      <dsp:nvSpPr>
        <dsp:cNvPr id="0" name=""/>
        <dsp:cNvSpPr/>
      </dsp:nvSpPr>
      <dsp:spPr>
        <a:xfrm>
          <a:off x="1271462" y="267566"/>
          <a:ext cx="3518907" cy="3518907"/>
        </a:xfrm>
        <a:custGeom>
          <a:avLst/>
          <a:gdLst/>
          <a:ahLst/>
          <a:cxnLst/>
          <a:rect l="0" t="0" r="0" b="0"/>
          <a:pathLst>
            <a:path>
              <a:moveTo>
                <a:pt x="852" y="1814202"/>
              </a:moveTo>
              <a:arcTo wR="1759453" hR="1759453" stAng="10693010" swAng="165889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4D5DF71-A3A0-4B3E-B5F7-829D831D66E5}">
      <dsp:nvSpPr>
        <dsp:cNvPr id="0" name=""/>
        <dsp:cNvSpPr/>
      </dsp:nvSpPr>
      <dsp:spPr>
        <a:xfrm>
          <a:off x="1174557" y="635543"/>
          <a:ext cx="948001" cy="6162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0" i="0" kern="1200" dirty="0">
              <a:solidFill>
                <a:prstClr val="white"/>
              </a:solidFill>
              <a:effectLst/>
              <a:latin typeface="-apple-system"/>
              <a:ea typeface="等线" panose="02010600030101010101" pitchFamily="2" charset="-122"/>
              <a:cs typeface="+mn-cs"/>
            </a:rPr>
            <a:t>简洁性</a:t>
          </a:r>
          <a:endParaRPr lang="en-US" sz="1400" b="0" i="0" kern="1200" dirty="0">
            <a:solidFill>
              <a:prstClr val="white"/>
            </a:solidFill>
            <a:effectLst/>
            <a:latin typeface="-apple-system"/>
            <a:ea typeface="等线" panose="02010600030101010101" pitchFamily="2" charset="-122"/>
            <a:cs typeface="+mn-cs"/>
          </a:endParaRPr>
        </a:p>
      </dsp:txBody>
      <dsp:txXfrm>
        <a:off x="1204637" y="665623"/>
        <a:ext cx="887841" cy="556041"/>
      </dsp:txXfrm>
    </dsp:sp>
    <dsp:sp modelId="{FEC12C68-7289-46F1-9562-E5DB5E627945}">
      <dsp:nvSpPr>
        <dsp:cNvPr id="0" name=""/>
        <dsp:cNvSpPr/>
      </dsp:nvSpPr>
      <dsp:spPr>
        <a:xfrm>
          <a:off x="1264700" y="281191"/>
          <a:ext cx="3518907" cy="3518907"/>
        </a:xfrm>
        <a:custGeom>
          <a:avLst/>
          <a:gdLst/>
          <a:ahLst/>
          <a:cxnLst/>
          <a:rect l="0" t="0" r="0" b="0"/>
          <a:pathLst>
            <a:path>
              <a:moveTo>
                <a:pt x="705726" y="350433"/>
              </a:moveTo>
              <a:arcTo wR="1759453" hR="1759453" stAng="13992555" swAng="125697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B1683-0D9D-4557-85C9-FB0C60BA63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5C2C5F18-CCC1-470B-98F7-92E346B9B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C7EE8E47-87DC-4A2A-914F-7EAFB8272ADB}"/>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5" name="页脚占位符 4">
            <a:extLst>
              <a:ext uri="{FF2B5EF4-FFF2-40B4-BE49-F238E27FC236}">
                <a16:creationId xmlns:a16="http://schemas.microsoft.com/office/drawing/2014/main" id="{A723FC8B-6AC3-4003-9139-68B22F21F13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A502ED0-0132-4ECA-B66F-6BA9EA26C80B}"/>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203043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A3E05-48D1-4185-8AA2-81DBF06A9DA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36B05B9-E977-4C0B-9049-D2A0A0E373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188D3E3-4465-4CDD-B491-B084CC463D19}"/>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5" name="页脚占位符 4">
            <a:extLst>
              <a:ext uri="{FF2B5EF4-FFF2-40B4-BE49-F238E27FC236}">
                <a16:creationId xmlns:a16="http://schemas.microsoft.com/office/drawing/2014/main" id="{19E6D103-700D-4DB7-BD77-D7B267BBB45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8F1AFD3-C2C6-40B0-9E4F-B9C2A35A5C2C}"/>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53568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E4FE0F-B834-4243-85B1-EE0861EC6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D938FB0-5B8E-45A8-A5F6-D485BB9CA05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08C8DB1-4C69-4CDE-9E1B-91FF8678F180}"/>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5" name="页脚占位符 4">
            <a:extLst>
              <a:ext uri="{FF2B5EF4-FFF2-40B4-BE49-F238E27FC236}">
                <a16:creationId xmlns:a16="http://schemas.microsoft.com/office/drawing/2014/main" id="{4A58440B-E710-4CB0-AF21-03685A2A6EA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F5C09F6-4364-4B07-9D3F-A2CBA4868F4E}"/>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398175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077CE-C24F-4E07-8A76-4433D06DBB8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AA6B994-FD27-4A19-9C39-B76FF4DA4AF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D12497D-973E-483C-8554-EE4EA1684C88}"/>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5" name="页脚占位符 4">
            <a:extLst>
              <a:ext uri="{FF2B5EF4-FFF2-40B4-BE49-F238E27FC236}">
                <a16:creationId xmlns:a16="http://schemas.microsoft.com/office/drawing/2014/main" id="{42734ED0-07A9-4A3A-9551-D222CAFFB17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1F7C76A-324E-420C-A7FB-647744B03B5D}"/>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261232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37159-E709-42AF-993A-A0B6E2044C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A5C9EB9-5BDC-4502-8DAC-8F6DFADF8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CBF180-2CA6-41BA-B96D-D713E926D59F}"/>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5" name="页脚占位符 4">
            <a:extLst>
              <a:ext uri="{FF2B5EF4-FFF2-40B4-BE49-F238E27FC236}">
                <a16:creationId xmlns:a16="http://schemas.microsoft.com/office/drawing/2014/main" id="{D2E1C2C2-B760-49C6-9349-44B8D72CB4A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1D1C36-1A62-4327-B609-6D672DBF7659}"/>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417443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628DE-80D5-4AE2-AB29-ACEC24BFFF4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A996DC8-6758-4469-81AF-3F1024E44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48F60940-1198-4A02-AD0E-2854B8734FF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747D434A-E387-47AF-BEB1-5D299AF9C630}"/>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6" name="页脚占位符 5">
            <a:extLst>
              <a:ext uri="{FF2B5EF4-FFF2-40B4-BE49-F238E27FC236}">
                <a16:creationId xmlns:a16="http://schemas.microsoft.com/office/drawing/2014/main" id="{1E19D774-E23A-4225-9561-93C534C2B17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4C8BC75-9CB3-4B5E-83FC-453B4923790B}"/>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16570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1F2E1-B984-4B64-B81D-214DBB1B62CF}"/>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367181C-07DF-477D-9A11-FC6670341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8F581C-B47F-4FE2-9721-FEDB7E0279E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8B398833-05B4-4A85-9FC4-6B7618E43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7A0B19-FB72-49C5-B5EB-1F6AA8463A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0CF1C383-1ABE-4FC4-82CA-FEDBC36B5717}"/>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8" name="页脚占位符 7">
            <a:extLst>
              <a:ext uri="{FF2B5EF4-FFF2-40B4-BE49-F238E27FC236}">
                <a16:creationId xmlns:a16="http://schemas.microsoft.com/office/drawing/2014/main" id="{ECCC18B3-09AD-4729-944C-D9953B2ABA90}"/>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B9A0C8C-DF24-4B74-A882-08625493B928}"/>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407650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8C0DB-474B-4F83-8EC4-7554A25F789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DDC92ADC-5A90-4E80-BBB6-B692BE8D6B63}"/>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4" name="页脚占位符 3">
            <a:extLst>
              <a:ext uri="{FF2B5EF4-FFF2-40B4-BE49-F238E27FC236}">
                <a16:creationId xmlns:a16="http://schemas.microsoft.com/office/drawing/2014/main" id="{9C13D61F-E137-4170-B789-8C7C20B4E49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56C3D996-2B00-4057-BDB7-1BF5D6A2F0CE}"/>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19877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C463AF-A90B-45B6-8C9F-DB4622831F4F}"/>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3" name="页脚占位符 2">
            <a:extLst>
              <a:ext uri="{FF2B5EF4-FFF2-40B4-BE49-F238E27FC236}">
                <a16:creationId xmlns:a16="http://schemas.microsoft.com/office/drawing/2014/main" id="{3C4C549D-339B-4D41-83AC-40F4D046A7E5}"/>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F4ACC7EA-7E93-458A-8EF9-18B84416E351}"/>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395003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F19C0-5678-45DE-8491-44471DFB08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4397AE6-619A-451D-B1C1-45F4E75EB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C5F05C28-E134-40B3-8E26-BD3C4604F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3DB766-435A-4ECB-BD6A-FBF224BBA980}"/>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6" name="页脚占位符 5">
            <a:extLst>
              <a:ext uri="{FF2B5EF4-FFF2-40B4-BE49-F238E27FC236}">
                <a16:creationId xmlns:a16="http://schemas.microsoft.com/office/drawing/2014/main" id="{3041A63B-94F0-4656-B2A7-30FF5BE46F9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8FA9A8A2-D41E-4CE2-AABE-0732805CE8A0}"/>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192782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0FC4E-2B6C-4ED7-B90E-BC8C96D282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03B4C27-8281-4574-A75D-0384327438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B38A7C66-7323-4E96-97AB-DE7695A59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DFA75C-FE9C-4483-8B28-91313D76DEBA}"/>
              </a:ext>
            </a:extLst>
          </p:cNvPr>
          <p:cNvSpPr>
            <a:spLocks noGrp="1"/>
          </p:cNvSpPr>
          <p:nvPr>
            <p:ph type="dt" sz="half" idx="10"/>
          </p:nvPr>
        </p:nvSpPr>
        <p:spPr/>
        <p:txBody>
          <a:bodyPr/>
          <a:lstStyle/>
          <a:p>
            <a:fld id="{94590F46-611D-4854-85D5-C510CEC9E0A6}" type="datetimeFigureOut">
              <a:rPr lang="en-US" smtClean="0"/>
              <a:t>11/17/2021</a:t>
            </a:fld>
            <a:endParaRPr lang="en-US"/>
          </a:p>
        </p:txBody>
      </p:sp>
      <p:sp>
        <p:nvSpPr>
          <p:cNvPr id="6" name="页脚占位符 5">
            <a:extLst>
              <a:ext uri="{FF2B5EF4-FFF2-40B4-BE49-F238E27FC236}">
                <a16:creationId xmlns:a16="http://schemas.microsoft.com/office/drawing/2014/main" id="{9731A66E-43D1-4E3C-8611-2696D042EBD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F05A9A5-F768-4F03-9F64-C98D061B1161}"/>
              </a:ext>
            </a:extLst>
          </p:cNvPr>
          <p:cNvSpPr>
            <a:spLocks noGrp="1"/>
          </p:cNvSpPr>
          <p:nvPr>
            <p:ph type="sldNum" sz="quarter" idx="12"/>
          </p:nvPr>
        </p:nvSpPr>
        <p:spPr/>
        <p:txBody>
          <a:bodyPr/>
          <a:lstStyle/>
          <a:p>
            <a:fld id="{8D8C2A42-DBC5-4EA0-B17F-32A21130EC67}" type="slidenum">
              <a:rPr lang="en-US" smtClean="0"/>
              <a:t>‹#›</a:t>
            </a:fld>
            <a:endParaRPr lang="en-US"/>
          </a:p>
        </p:txBody>
      </p:sp>
    </p:spTree>
    <p:extLst>
      <p:ext uri="{BB962C8B-B14F-4D97-AF65-F5344CB8AC3E}">
        <p14:creationId xmlns:p14="http://schemas.microsoft.com/office/powerpoint/2010/main" val="379077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C0E9A78-EC57-4073-A803-540F655E1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FC63748-50D6-4BF7-9539-9FA653019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B95566B-CF2D-45DB-A243-E4F3855D1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90F46-611D-4854-85D5-C510CEC9E0A6}" type="datetimeFigureOut">
              <a:rPr lang="en-US" smtClean="0"/>
              <a:t>11/17/2021</a:t>
            </a:fld>
            <a:endParaRPr lang="en-US"/>
          </a:p>
        </p:txBody>
      </p:sp>
      <p:sp>
        <p:nvSpPr>
          <p:cNvPr id="5" name="页脚占位符 4">
            <a:extLst>
              <a:ext uri="{FF2B5EF4-FFF2-40B4-BE49-F238E27FC236}">
                <a16:creationId xmlns:a16="http://schemas.microsoft.com/office/drawing/2014/main" id="{7063BC01-3090-4C5D-ABAB-80A0F8AC6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A3627B4-182E-4CD9-A949-046F606E0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C2A42-DBC5-4EA0-B17F-32A21130EC67}" type="slidenum">
              <a:rPr lang="en-US" smtClean="0"/>
              <a:t>‹#›</a:t>
            </a:fld>
            <a:endParaRPr lang="en-US"/>
          </a:p>
        </p:txBody>
      </p:sp>
    </p:spTree>
    <p:extLst>
      <p:ext uri="{BB962C8B-B14F-4D97-AF65-F5344CB8AC3E}">
        <p14:creationId xmlns:p14="http://schemas.microsoft.com/office/powerpoint/2010/main" val="399412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19D9B-DBAE-4918-A191-BEB2277530E2}"/>
              </a:ext>
            </a:extLst>
          </p:cNvPr>
          <p:cNvSpPr>
            <a:spLocks noGrp="1"/>
          </p:cNvSpPr>
          <p:nvPr>
            <p:ph type="ctrTitle"/>
          </p:nvPr>
        </p:nvSpPr>
        <p:spPr/>
        <p:txBody>
          <a:bodyPr/>
          <a:lstStyle/>
          <a:p>
            <a:r>
              <a:rPr lang="en-US" dirty="0"/>
              <a:t>RISC-V</a:t>
            </a:r>
            <a:r>
              <a:rPr lang="zh-CN" altLang="en-US" dirty="0"/>
              <a:t>简介</a:t>
            </a:r>
            <a:endParaRPr lang="en-US" dirty="0"/>
          </a:p>
        </p:txBody>
      </p:sp>
      <p:sp>
        <p:nvSpPr>
          <p:cNvPr id="3" name="副标题 2">
            <a:extLst>
              <a:ext uri="{FF2B5EF4-FFF2-40B4-BE49-F238E27FC236}">
                <a16:creationId xmlns:a16="http://schemas.microsoft.com/office/drawing/2014/main" id="{704F72A3-6260-454D-9EEA-0814B03D8EEA}"/>
              </a:ext>
            </a:extLst>
          </p:cNvPr>
          <p:cNvSpPr>
            <a:spLocks noGrp="1"/>
          </p:cNvSpPr>
          <p:nvPr>
            <p:ph type="subTitle" idx="1"/>
          </p:nvPr>
        </p:nvSpPr>
        <p:spPr/>
        <p:txBody>
          <a:bodyPr/>
          <a:lstStyle/>
          <a:p>
            <a:r>
              <a:rPr lang="zh-CN" altLang="en-US" dirty="0"/>
              <a:t>常乐乐</a:t>
            </a:r>
            <a:endParaRPr lang="en-US" dirty="0"/>
          </a:p>
        </p:txBody>
      </p:sp>
    </p:spTree>
    <p:extLst>
      <p:ext uri="{BB962C8B-B14F-4D97-AF65-F5344CB8AC3E}">
        <p14:creationId xmlns:p14="http://schemas.microsoft.com/office/powerpoint/2010/main" val="81532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05C-BB7F-407B-8D61-C003CBEEB8DE}"/>
              </a:ext>
            </a:extLst>
          </p:cNvPr>
          <p:cNvSpPr>
            <a:spLocks noGrp="1"/>
          </p:cNvSpPr>
          <p:nvPr>
            <p:ph type="title"/>
          </p:nvPr>
        </p:nvSpPr>
        <p:spPr/>
        <p:txBody>
          <a:bodyPr/>
          <a:lstStyle/>
          <a:p>
            <a:r>
              <a:rPr lang="en-US" dirty="0"/>
              <a:t>RISC-V32</a:t>
            </a:r>
            <a:r>
              <a:rPr lang="zh-CN" altLang="en-US" dirty="0"/>
              <a:t>指令介绍</a:t>
            </a:r>
            <a:endParaRPr lang="en-US" dirty="0"/>
          </a:p>
        </p:txBody>
      </p:sp>
      <p:sp>
        <p:nvSpPr>
          <p:cNvPr id="7" name="文本框 6">
            <a:extLst>
              <a:ext uri="{FF2B5EF4-FFF2-40B4-BE49-F238E27FC236}">
                <a16:creationId xmlns:a16="http://schemas.microsoft.com/office/drawing/2014/main" id="{7B82FEED-69DA-45D3-B4A2-6CA4864F3461}"/>
              </a:ext>
            </a:extLst>
          </p:cNvPr>
          <p:cNvSpPr txBox="1"/>
          <p:nvPr/>
        </p:nvSpPr>
        <p:spPr>
          <a:xfrm>
            <a:off x="886797" y="1338363"/>
            <a:ext cx="4652866" cy="3970318"/>
          </a:xfrm>
          <a:prstGeom prst="rect">
            <a:avLst/>
          </a:prstGeom>
          <a:noFill/>
        </p:spPr>
        <p:txBody>
          <a:bodyPr wrap="square">
            <a:spAutoFit/>
          </a:bodyPr>
          <a:lstStyle/>
          <a:p>
            <a:endParaRPr lang="zh-CN" altLang="en-US" dirty="0"/>
          </a:p>
          <a:p>
            <a:r>
              <a:rPr lang="en-US" altLang="zh-CN" dirty="0"/>
              <a:t>la </a:t>
            </a:r>
            <a:r>
              <a:rPr lang="zh-CN" altLang="en-US" dirty="0"/>
              <a:t>加载地址指令 </a:t>
            </a:r>
            <a:r>
              <a:rPr lang="en-US" altLang="zh-CN" dirty="0"/>
              <a:t>la </a:t>
            </a:r>
            <a:r>
              <a:rPr lang="en-US" altLang="zh-CN" dirty="0" err="1"/>
              <a:t>rd</a:t>
            </a:r>
            <a:r>
              <a:rPr lang="zh-CN" altLang="en-US" dirty="0"/>
              <a:t>，</a:t>
            </a:r>
            <a:r>
              <a:rPr lang="en-US" altLang="zh-CN" dirty="0"/>
              <a:t>symbol</a:t>
            </a:r>
          </a:p>
          <a:p>
            <a:r>
              <a:rPr lang="en-US" altLang="zh-CN" dirty="0"/>
              <a:t>//</a:t>
            </a:r>
          </a:p>
          <a:p>
            <a:endParaRPr lang="en-US" altLang="zh-CN" dirty="0"/>
          </a:p>
          <a:p>
            <a:r>
              <a:rPr lang="en-US" altLang="zh-CN" dirty="0"/>
              <a:t>li </a:t>
            </a:r>
            <a:r>
              <a:rPr lang="zh-CN" altLang="en-US" dirty="0"/>
              <a:t>加载立即数指令 </a:t>
            </a:r>
            <a:r>
              <a:rPr lang="en-US" altLang="zh-CN" dirty="0"/>
              <a:t>li </a:t>
            </a:r>
            <a:r>
              <a:rPr lang="en-US" altLang="zh-CN" dirty="0" err="1"/>
              <a:t>rd,immediate</a:t>
            </a:r>
            <a:endParaRPr lang="en-US" altLang="zh-CN" dirty="0"/>
          </a:p>
          <a:p>
            <a:r>
              <a:rPr lang="en-US" altLang="zh-CN" dirty="0"/>
              <a:t>//</a:t>
            </a:r>
            <a:r>
              <a:rPr lang="zh-CN" altLang="en-US" dirty="0"/>
              <a:t>将立即数</a:t>
            </a:r>
            <a:r>
              <a:rPr lang="en-US" altLang="zh-CN" dirty="0"/>
              <a:t>immediate</a:t>
            </a:r>
            <a:r>
              <a:rPr lang="zh-CN" altLang="en-US" dirty="0"/>
              <a:t>加载到</a:t>
            </a:r>
            <a:r>
              <a:rPr lang="en-US" altLang="zh-CN" dirty="0" err="1"/>
              <a:t>rd</a:t>
            </a:r>
            <a:r>
              <a:rPr lang="zh-CN" altLang="en-US" dirty="0"/>
              <a:t>中</a:t>
            </a:r>
          </a:p>
          <a:p>
            <a:endParaRPr lang="zh-CN" altLang="en-US" dirty="0"/>
          </a:p>
          <a:p>
            <a:r>
              <a:rPr lang="en-US" altLang="zh-CN" dirty="0" err="1"/>
              <a:t>lw</a:t>
            </a:r>
            <a:r>
              <a:rPr lang="en-US" altLang="zh-CN" dirty="0"/>
              <a:t> </a:t>
            </a:r>
            <a:r>
              <a:rPr lang="zh-CN" altLang="en-US" dirty="0"/>
              <a:t>从主存读取数据指令 </a:t>
            </a:r>
            <a:r>
              <a:rPr lang="en-US" altLang="zh-CN" dirty="0" err="1"/>
              <a:t>lw</a:t>
            </a:r>
            <a:r>
              <a:rPr lang="en-US" altLang="zh-CN" dirty="0"/>
              <a:t> </a:t>
            </a:r>
            <a:r>
              <a:rPr lang="en-US" altLang="zh-CN" dirty="0" err="1"/>
              <a:t>rd,offset</a:t>
            </a:r>
            <a:r>
              <a:rPr lang="en-US" altLang="zh-CN" dirty="0"/>
              <a:t>(rs1)</a:t>
            </a:r>
          </a:p>
          <a:p>
            <a:r>
              <a:rPr lang="en-US" altLang="zh-CN" dirty="0"/>
              <a:t>//</a:t>
            </a:r>
            <a:r>
              <a:rPr lang="zh-CN" altLang="en-US" dirty="0"/>
              <a:t>从主存地址</a:t>
            </a:r>
            <a:r>
              <a:rPr lang="en-US" altLang="zh-CN" dirty="0"/>
              <a:t>rs1</a:t>
            </a:r>
            <a:r>
              <a:rPr lang="zh-CN" altLang="en-US" dirty="0"/>
              <a:t>地址</a:t>
            </a:r>
            <a:r>
              <a:rPr lang="en-US" altLang="zh-CN" dirty="0"/>
              <a:t>+</a:t>
            </a:r>
            <a:r>
              <a:rPr lang="zh-CN" altLang="en-US" dirty="0"/>
              <a:t>立即数</a:t>
            </a:r>
            <a:r>
              <a:rPr lang="en-US" altLang="zh-CN" dirty="0"/>
              <a:t>offset</a:t>
            </a:r>
            <a:r>
              <a:rPr lang="zh-CN" altLang="en-US" dirty="0"/>
              <a:t>处读取数据写入寄存器</a:t>
            </a:r>
            <a:r>
              <a:rPr lang="en-US" altLang="zh-CN" dirty="0" err="1"/>
              <a:t>rd</a:t>
            </a:r>
            <a:r>
              <a:rPr lang="zh-CN" altLang="en-US" dirty="0"/>
              <a:t>处</a:t>
            </a:r>
          </a:p>
          <a:p>
            <a:endParaRPr lang="zh-CN" altLang="en-US" dirty="0"/>
          </a:p>
          <a:p>
            <a:r>
              <a:rPr lang="en-US" altLang="zh-CN" dirty="0" err="1"/>
              <a:t>sw</a:t>
            </a:r>
            <a:r>
              <a:rPr lang="en-US" altLang="zh-CN" dirty="0"/>
              <a:t> </a:t>
            </a:r>
            <a:r>
              <a:rPr lang="zh-CN" altLang="en-US" dirty="0"/>
              <a:t>将寄存器数据存入主存 </a:t>
            </a:r>
            <a:r>
              <a:rPr lang="en-US" altLang="zh-CN" dirty="0" err="1"/>
              <a:t>sw</a:t>
            </a:r>
            <a:r>
              <a:rPr lang="en-US" altLang="zh-CN" dirty="0"/>
              <a:t> rs2,offset(rs1)</a:t>
            </a:r>
          </a:p>
          <a:p>
            <a:r>
              <a:rPr lang="en-US" altLang="zh-CN" dirty="0"/>
              <a:t>//</a:t>
            </a:r>
            <a:r>
              <a:rPr lang="zh-CN" altLang="en-US" dirty="0"/>
              <a:t>将寄存器</a:t>
            </a:r>
            <a:r>
              <a:rPr lang="en-US" altLang="zh-CN" dirty="0"/>
              <a:t>rs2</a:t>
            </a:r>
            <a:r>
              <a:rPr lang="zh-CN" altLang="en-US" dirty="0"/>
              <a:t>中存储的数据写入到主存地址</a:t>
            </a:r>
            <a:r>
              <a:rPr lang="en-US" altLang="zh-CN" dirty="0"/>
              <a:t>rs1</a:t>
            </a:r>
            <a:r>
              <a:rPr lang="zh-CN" altLang="en-US" dirty="0"/>
              <a:t>地址</a:t>
            </a:r>
            <a:r>
              <a:rPr lang="en-US" altLang="zh-CN" dirty="0"/>
              <a:t>+</a:t>
            </a:r>
            <a:r>
              <a:rPr lang="zh-CN" altLang="en-US" dirty="0"/>
              <a:t>立即数</a:t>
            </a:r>
            <a:r>
              <a:rPr lang="en-US" altLang="zh-CN" dirty="0"/>
              <a:t>offset</a:t>
            </a:r>
            <a:r>
              <a:rPr lang="zh-CN" altLang="en-US" dirty="0"/>
              <a:t>处</a:t>
            </a:r>
            <a:endParaRPr lang="en-US" altLang="zh-CN" dirty="0"/>
          </a:p>
        </p:txBody>
      </p:sp>
    </p:spTree>
    <p:extLst>
      <p:ext uri="{BB962C8B-B14F-4D97-AF65-F5344CB8AC3E}">
        <p14:creationId xmlns:p14="http://schemas.microsoft.com/office/powerpoint/2010/main" val="379926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05C-BB7F-407B-8D61-C003CBEEB8DE}"/>
              </a:ext>
            </a:extLst>
          </p:cNvPr>
          <p:cNvSpPr>
            <a:spLocks noGrp="1"/>
          </p:cNvSpPr>
          <p:nvPr>
            <p:ph type="title"/>
          </p:nvPr>
        </p:nvSpPr>
        <p:spPr/>
        <p:txBody>
          <a:bodyPr/>
          <a:lstStyle/>
          <a:p>
            <a:r>
              <a:rPr lang="en-US" dirty="0"/>
              <a:t>RISC-V</a:t>
            </a:r>
            <a:r>
              <a:rPr lang="zh-CN" altLang="en-US" dirty="0"/>
              <a:t>简介</a:t>
            </a:r>
            <a:endParaRPr lang="en-US" dirty="0"/>
          </a:p>
        </p:txBody>
      </p:sp>
      <p:sp>
        <p:nvSpPr>
          <p:cNvPr id="3" name="内容占位符 2">
            <a:extLst>
              <a:ext uri="{FF2B5EF4-FFF2-40B4-BE49-F238E27FC236}">
                <a16:creationId xmlns:a16="http://schemas.microsoft.com/office/drawing/2014/main" id="{7747C886-6507-430E-92DB-861FE8B79F7E}"/>
              </a:ext>
            </a:extLst>
          </p:cNvPr>
          <p:cNvSpPr>
            <a:spLocks noGrp="1"/>
          </p:cNvSpPr>
          <p:nvPr>
            <p:ph idx="1"/>
          </p:nvPr>
        </p:nvSpPr>
        <p:spPr/>
        <p:txBody>
          <a:bodyPr>
            <a:normAutofit/>
          </a:bodyPr>
          <a:lstStyle/>
          <a:p>
            <a:pPr marL="0" indent="0">
              <a:buNone/>
            </a:pPr>
            <a:r>
              <a:rPr lang="en-US" altLang="zh-CN" dirty="0"/>
              <a:t>        </a:t>
            </a:r>
            <a:r>
              <a:rPr lang="en-US" altLang="zh-CN" sz="2000" dirty="0"/>
              <a:t>RISC-V</a:t>
            </a:r>
            <a:r>
              <a:rPr lang="zh-CN" altLang="en-US" sz="2000" dirty="0"/>
              <a:t>（发音为“</a:t>
            </a:r>
            <a:r>
              <a:rPr lang="en-US" altLang="zh-CN" sz="2000" dirty="0"/>
              <a:t>risk-five”</a:t>
            </a:r>
            <a:r>
              <a:rPr lang="zh-CN" altLang="en-US" sz="2000" dirty="0"/>
              <a:t>）是一个基于精简指令集（</a:t>
            </a:r>
            <a:r>
              <a:rPr lang="en-US" altLang="zh-CN" sz="2000" dirty="0"/>
              <a:t>RISC</a:t>
            </a:r>
            <a:r>
              <a:rPr lang="zh-CN" altLang="en-US" sz="2000" dirty="0"/>
              <a:t>）原则的开源指令集架构（</a:t>
            </a:r>
            <a:r>
              <a:rPr lang="en-US" altLang="zh-CN" sz="2000" dirty="0"/>
              <a:t>ISA</a:t>
            </a:r>
            <a:r>
              <a:rPr lang="zh-CN" altLang="en-US" sz="2000" dirty="0"/>
              <a:t>）。与大多数指令集相比，</a:t>
            </a:r>
            <a:r>
              <a:rPr lang="en-US" altLang="zh-CN" sz="2000" dirty="0"/>
              <a:t>RISC-V</a:t>
            </a:r>
            <a:r>
              <a:rPr lang="zh-CN" altLang="en-US" sz="2000" dirty="0"/>
              <a:t>指令集可以自由地用于任何目的，允许任何人设计、制造和销售</a:t>
            </a:r>
            <a:r>
              <a:rPr lang="en-US" altLang="zh-CN" sz="2000" dirty="0"/>
              <a:t>RISC-V</a:t>
            </a:r>
            <a:r>
              <a:rPr lang="zh-CN" altLang="en-US" sz="2000" dirty="0"/>
              <a:t>芯片和软件。虽然这不是第一个开源指令集，但它具有重要意义，因为其设计使其适用于现代计算设备（如仓库规模云计算机、高端移动电话和微小嵌入式系统）。设计者考虑到了这些用途中的性能与功率效率。该指令集还具有众多支持的软件，这解决了新指令集通常的弱点。该项目</a:t>
            </a:r>
            <a:r>
              <a:rPr lang="en-US" altLang="zh-CN" sz="2000" dirty="0"/>
              <a:t>2010</a:t>
            </a:r>
            <a:r>
              <a:rPr lang="zh-CN" altLang="en-US" sz="2000" dirty="0"/>
              <a:t>年始于加州大学伯克利分校，但许多贡献者是该大学以外的志愿者和行业工作者。</a:t>
            </a:r>
            <a:r>
              <a:rPr lang="en-US" altLang="zh-CN" sz="2000" dirty="0"/>
              <a:t>RISC-V</a:t>
            </a:r>
            <a:r>
              <a:rPr lang="zh-CN" altLang="en-US" sz="2000" dirty="0"/>
              <a:t>指令集的设计考虑了小型、快速、低功耗的现实情况来实做，但并没有对特定的微架构做过度的设计。</a:t>
            </a:r>
          </a:p>
        </p:txBody>
      </p:sp>
    </p:spTree>
    <p:extLst>
      <p:ext uri="{BB962C8B-B14F-4D97-AF65-F5344CB8AC3E}">
        <p14:creationId xmlns:p14="http://schemas.microsoft.com/office/powerpoint/2010/main" val="242593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05C-BB7F-407B-8D61-C003CBEEB8DE}"/>
              </a:ext>
            </a:extLst>
          </p:cNvPr>
          <p:cNvSpPr>
            <a:spLocks noGrp="1"/>
          </p:cNvSpPr>
          <p:nvPr>
            <p:ph type="title"/>
          </p:nvPr>
        </p:nvSpPr>
        <p:spPr/>
        <p:txBody>
          <a:bodyPr/>
          <a:lstStyle/>
          <a:p>
            <a:r>
              <a:rPr lang="en-US" dirty="0"/>
              <a:t>RISC-V</a:t>
            </a:r>
            <a:r>
              <a:rPr lang="zh-CN" altLang="en-US" dirty="0"/>
              <a:t>特色</a:t>
            </a:r>
            <a:endParaRPr lang="en-US" dirty="0"/>
          </a:p>
        </p:txBody>
      </p:sp>
      <p:sp>
        <p:nvSpPr>
          <p:cNvPr id="3" name="内容占位符 2">
            <a:extLst>
              <a:ext uri="{FF2B5EF4-FFF2-40B4-BE49-F238E27FC236}">
                <a16:creationId xmlns:a16="http://schemas.microsoft.com/office/drawing/2014/main" id="{7747C886-6507-430E-92DB-861FE8B79F7E}"/>
              </a:ext>
            </a:extLst>
          </p:cNvPr>
          <p:cNvSpPr>
            <a:spLocks noGrp="1"/>
          </p:cNvSpPr>
          <p:nvPr>
            <p:ph idx="1"/>
          </p:nvPr>
        </p:nvSpPr>
        <p:spPr>
          <a:xfrm>
            <a:off x="838200" y="1564367"/>
            <a:ext cx="10515600" cy="4351338"/>
          </a:xfrm>
        </p:spPr>
        <p:txBody>
          <a:bodyPr>
            <a:normAutofit fontScale="92500" lnSpcReduction="20000"/>
          </a:bodyPr>
          <a:lstStyle/>
          <a:p>
            <a:pPr marL="0" indent="0">
              <a:buNone/>
            </a:pPr>
            <a:r>
              <a:rPr lang="en-US" altLang="zh-CN" sz="2000" b="1" dirty="0"/>
              <a:t>1.</a:t>
            </a:r>
            <a:r>
              <a:rPr lang="zh-CN" altLang="en-US" sz="2000" b="1" dirty="0"/>
              <a:t> 完全开源</a:t>
            </a:r>
          </a:p>
          <a:p>
            <a:pPr marL="0" indent="0">
              <a:buNone/>
            </a:pPr>
            <a:r>
              <a:rPr lang="zh-CN" altLang="en-US" sz="2000" dirty="0"/>
              <a:t>对指令集使用，</a:t>
            </a:r>
            <a:r>
              <a:rPr lang="en-US" altLang="zh-CN" sz="2000" dirty="0"/>
              <a:t>RISC-V</a:t>
            </a:r>
            <a:r>
              <a:rPr lang="zh-CN" altLang="en-US" sz="2000" dirty="0"/>
              <a:t>基金会不收取高额的授权费。开源采用宽松的</a:t>
            </a:r>
            <a:r>
              <a:rPr lang="en-US" altLang="zh-CN" sz="2000" dirty="0"/>
              <a:t>BSD</a:t>
            </a:r>
            <a:r>
              <a:rPr lang="zh-CN" altLang="en-US" sz="2000" dirty="0"/>
              <a:t>协议，企业完全自由免费使用，同时也容许企业添加自有指令集拓展而不必开放共享以实现差异化发展。</a:t>
            </a:r>
          </a:p>
          <a:p>
            <a:pPr marL="0" indent="0">
              <a:buNone/>
            </a:pPr>
            <a:r>
              <a:rPr lang="en-US" altLang="zh-CN" sz="2000" b="1" dirty="0"/>
              <a:t>2. </a:t>
            </a:r>
            <a:r>
              <a:rPr lang="zh-CN" altLang="en-US" sz="2000" b="1" dirty="0"/>
              <a:t>架构简单</a:t>
            </a:r>
          </a:p>
          <a:p>
            <a:pPr marL="0" indent="0">
              <a:buNone/>
            </a:pPr>
            <a:r>
              <a:rPr lang="en-US" altLang="zh-CN" sz="2000" dirty="0"/>
              <a:t>RISC-V</a:t>
            </a:r>
            <a:r>
              <a:rPr lang="zh-CN" altLang="en-US" sz="2000" dirty="0"/>
              <a:t>架构秉承简单的设计哲学。体现为：</a:t>
            </a:r>
          </a:p>
          <a:p>
            <a:pPr marL="0" indent="0">
              <a:buNone/>
            </a:pPr>
            <a:r>
              <a:rPr lang="zh-CN" altLang="en-US" sz="2000" dirty="0"/>
              <a:t>在处理器领域，主流的架构为</a:t>
            </a:r>
            <a:r>
              <a:rPr lang="en-US" altLang="zh-CN" sz="2000" dirty="0"/>
              <a:t>x86</a:t>
            </a:r>
            <a:r>
              <a:rPr lang="zh-CN" altLang="en-US" sz="2000" dirty="0"/>
              <a:t>与</a:t>
            </a:r>
            <a:r>
              <a:rPr lang="en-US" altLang="zh-CN" sz="2000" dirty="0"/>
              <a:t>ARM</a:t>
            </a:r>
            <a:r>
              <a:rPr lang="zh-CN" altLang="en-US" sz="2000" dirty="0"/>
              <a:t>架构。</a:t>
            </a:r>
            <a:r>
              <a:rPr lang="en-US" altLang="zh-CN" sz="2000" dirty="0"/>
              <a:t>x86</a:t>
            </a:r>
            <a:r>
              <a:rPr lang="zh-CN" altLang="en-US" sz="2000" dirty="0"/>
              <a:t>与</a:t>
            </a:r>
            <a:r>
              <a:rPr lang="en-US" altLang="zh-CN" sz="2000" dirty="0"/>
              <a:t>ARM</a:t>
            </a:r>
            <a:r>
              <a:rPr lang="zh-CN" altLang="en-US" sz="2000" dirty="0"/>
              <a:t>架构的发展的过程也伴随了现代处理器架构技术的不断发展成熟，但作为商用的架构，为了能够保持架构的向后兼容性，其不得不保留许多过时的定义，导致其指令数目多，指令冗余严重，文档数量庞大，所以要在这些架构上开发新的操作系统或者直接开发应用门槛很高。而</a:t>
            </a:r>
            <a:r>
              <a:rPr lang="en-US" altLang="zh-CN" sz="2000" dirty="0"/>
              <a:t>RISC-V</a:t>
            </a:r>
            <a:r>
              <a:rPr lang="zh-CN" altLang="en-US" sz="2000" dirty="0"/>
              <a:t>架构则能完全抛弃包袱，借助计算机体系结构经过多年的发展已经成为比较成熟的技术的优势，从轻上路。</a:t>
            </a:r>
            <a:r>
              <a:rPr lang="en-US" altLang="zh-CN" sz="2000" dirty="0"/>
              <a:t>RISC-V</a:t>
            </a:r>
            <a:r>
              <a:rPr lang="zh-CN" altLang="en-US" sz="2000" dirty="0"/>
              <a:t>基础指令集则只有</a:t>
            </a:r>
            <a:r>
              <a:rPr lang="en-US" altLang="zh-CN" sz="2000" dirty="0"/>
              <a:t>40</a:t>
            </a:r>
            <a:r>
              <a:rPr lang="zh-CN" altLang="en-US" sz="2000" dirty="0"/>
              <a:t>多条，加上其他的模块化扩展指令总共几十条指令。 </a:t>
            </a:r>
            <a:r>
              <a:rPr lang="en-US" altLang="zh-CN" sz="2000" dirty="0"/>
              <a:t>RISC-V</a:t>
            </a:r>
            <a:r>
              <a:rPr lang="zh-CN" altLang="en-US" sz="2000" dirty="0"/>
              <a:t>的规范文档仅有</a:t>
            </a:r>
            <a:r>
              <a:rPr lang="en-US" altLang="zh-CN" sz="2000" dirty="0"/>
              <a:t>145</a:t>
            </a:r>
            <a:r>
              <a:rPr lang="zh-CN" altLang="en-US" sz="2000" dirty="0"/>
              <a:t>页，而“特权架构文档”的篇幅也仅为</a:t>
            </a:r>
            <a:r>
              <a:rPr lang="en-US" altLang="zh-CN" sz="2000" dirty="0"/>
              <a:t>91</a:t>
            </a:r>
            <a:r>
              <a:rPr lang="zh-CN" altLang="en-US" sz="2000" dirty="0"/>
              <a:t>页。</a:t>
            </a:r>
          </a:p>
          <a:p>
            <a:pPr marL="0" indent="0">
              <a:buNone/>
            </a:pPr>
            <a:r>
              <a:rPr lang="en-US" altLang="zh-CN" sz="2000" b="1" dirty="0"/>
              <a:t>3. </a:t>
            </a:r>
            <a:r>
              <a:rPr lang="zh-CN" altLang="en-US" sz="2000" b="1" dirty="0"/>
              <a:t>易于移植*</a:t>
            </a:r>
            <a:r>
              <a:rPr lang="en-US" altLang="zh-CN" sz="2000" b="1" dirty="0"/>
              <a:t>nix</a:t>
            </a:r>
          </a:p>
          <a:p>
            <a:pPr marL="0" indent="0">
              <a:buNone/>
            </a:pPr>
            <a:r>
              <a:rPr lang="zh-CN" altLang="en-US" sz="2000" dirty="0"/>
              <a:t>现代操作系统都做了特权级指令和用户级指令的分离，特权指令只能操作系统调用，而用户级指令才能在用户模式调用，保障操作系统的稳定。</a:t>
            </a:r>
            <a:r>
              <a:rPr lang="en-US" altLang="zh-CN" sz="2000" dirty="0"/>
              <a:t>RISC-V</a:t>
            </a:r>
            <a:r>
              <a:rPr lang="zh-CN" altLang="en-US" sz="2000" dirty="0"/>
              <a:t>提供了特权级指令和用户级指令，同时提供了详细的</a:t>
            </a:r>
            <a:r>
              <a:rPr lang="en-US" altLang="zh-CN" sz="2000" dirty="0"/>
              <a:t>RISC-V</a:t>
            </a:r>
            <a:r>
              <a:rPr lang="zh-CN" altLang="en-US" sz="2000" dirty="0"/>
              <a:t>特权级指令规范和</a:t>
            </a:r>
            <a:r>
              <a:rPr lang="en-US" altLang="zh-CN" sz="2000" dirty="0"/>
              <a:t>RISC-V</a:t>
            </a:r>
            <a:r>
              <a:rPr lang="zh-CN" altLang="en-US" sz="2000" dirty="0"/>
              <a:t>用户级指令规范的详细信息，使开发者能非常方便的移植</a:t>
            </a:r>
            <a:r>
              <a:rPr lang="en-US" altLang="zh-CN" sz="2000" dirty="0" err="1"/>
              <a:t>linux</a:t>
            </a:r>
            <a:r>
              <a:rPr lang="zh-CN" altLang="en-US" sz="2000" dirty="0"/>
              <a:t>和</a:t>
            </a:r>
            <a:r>
              <a:rPr lang="en-US" altLang="zh-CN" sz="2000" dirty="0" err="1"/>
              <a:t>unix</a:t>
            </a:r>
            <a:r>
              <a:rPr lang="zh-CN" altLang="en-US" sz="2000" dirty="0"/>
              <a:t>系统到</a:t>
            </a:r>
            <a:r>
              <a:rPr lang="en-US" altLang="zh-CN" sz="2000" dirty="0"/>
              <a:t>RISC-V</a:t>
            </a:r>
            <a:r>
              <a:rPr lang="zh-CN" altLang="en-US" sz="2000" dirty="0"/>
              <a:t>平台。</a:t>
            </a:r>
          </a:p>
        </p:txBody>
      </p:sp>
    </p:spTree>
    <p:extLst>
      <p:ext uri="{BB962C8B-B14F-4D97-AF65-F5344CB8AC3E}">
        <p14:creationId xmlns:p14="http://schemas.microsoft.com/office/powerpoint/2010/main" val="274835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05C-BB7F-407B-8D61-C003CBEEB8DE}"/>
              </a:ext>
            </a:extLst>
          </p:cNvPr>
          <p:cNvSpPr>
            <a:spLocks noGrp="1"/>
          </p:cNvSpPr>
          <p:nvPr>
            <p:ph type="title"/>
          </p:nvPr>
        </p:nvSpPr>
        <p:spPr/>
        <p:txBody>
          <a:bodyPr/>
          <a:lstStyle/>
          <a:p>
            <a:r>
              <a:rPr lang="en-US" dirty="0"/>
              <a:t>RISC-V</a:t>
            </a:r>
            <a:r>
              <a:rPr lang="zh-CN" altLang="en-US" dirty="0"/>
              <a:t>特色</a:t>
            </a:r>
            <a:endParaRPr lang="en-US" dirty="0"/>
          </a:p>
        </p:txBody>
      </p:sp>
      <p:sp>
        <p:nvSpPr>
          <p:cNvPr id="3" name="内容占位符 2">
            <a:extLst>
              <a:ext uri="{FF2B5EF4-FFF2-40B4-BE49-F238E27FC236}">
                <a16:creationId xmlns:a16="http://schemas.microsoft.com/office/drawing/2014/main" id="{7747C886-6507-430E-92DB-861FE8B79F7E}"/>
              </a:ext>
            </a:extLst>
          </p:cNvPr>
          <p:cNvSpPr>
            <a:spLocks noGrp="1"/>
          </p:cNvSpPr>
          <p:nvPr>
            <p:ph idx="1"/>
          </p:nvPr>
        </p:nvSpPr>
        <p:spPr>
          <a:xfrm>
            <a:off x="838200" y="1564367"/>
            <a:ext cx="10515600" cy="4351338"/>
          </a:xfrm>
        </p:spPr>
        <p:txBody>
          <a:bodyPr>
            <a:normAutofit/>
          </a:bodyPr>
          <a:lstStyle/>
          <a:p>
            <a:pPr marL="0" indent="0">
              <a:buNone/>
            </a:pPr>
            <a:r>
              <a:rPr lang="en-US" altLang="zh-CN" sz="2000" b="1" dirty="0"/>
              <a:t>4.</a:t>
            </a:r>
            <a:r>
              <a:rPr lang="zh-CN" altLang="en-US" sz="2000" b="1" dirty="0"/>
              <a:t>模块化设计</a:t>
            </a:r>
          </a:p>
          <a:p>
            <a:pPr marL="0" indent="0">
              <a:buNone/>
            </a:pPr>
            <a:r>
              <a:rPr lang="en-US" altLang="zh-CN" sz="2000" dirty="0"/>
              <a:t>RISC-V</a:t>
            </a:r>
            <a:r>
              <a:rPr lang="zh-CN" altLang="en-US" sz="2000" dirty="0"/>
              <a:t>架构不仅短小精悍，而且其不同的部分还能以模块化的方式组织在一起，从而试图通过一套统一的架构满足各种不同的应用场景。用户能够灵活选择不同的模块组合，来实现自己定制化设备的需要，比如针对于小面积低功耗嵌入式场景，用户可以选择</a:t>
            </a:r>
            <a:r>
              <a:rPr lang="en-US" altLang="zh-CN" sz="2000" dirty="0"/>
              <a:t>RV32IC</a:t>
            </a:r>
            <a:r>
              <a:rPr lang="zh-CN" altLang="en-US" sz="2000" dirty="0"/>
              <a:t>组合的指令集，仅使用</a:t>
            </a:r>
            <a:r>
              <a:rPr lang="en-US" altLang="zh-CN" sz="2000" dirty="0"/>
              <a:t>Machine Mode</a:t>
            </a:r>
            <a:r>
              <a:rPr lang="zh-CN" altLang="en-US" sz="2000" dirty="0"/>
              <a:t>（机器模式）；而高性能应用操作系统场景则可以选择譬如</a:t>
            </a:r>
            <a:r>
              <a:rPr lang="en-US" altLang="zh-CN" sz="2000" dirty="0"/>
              <a:t>RV32IMFDC</a:t>
            </a:r>
            <a:r>
              <a:rPr lang="zh-CN" altLang="en-US" sz="2000" dirty="0"/>
              <a:t>的指令集，使用</a:t>
            </a:r>
            <a:r>
              <a:rPr lang="en-US" altLang="zh-CN" sz="2000" dirty="0"/>
              <a:t>Machine Mode</a:t>
            </a:r>
            <a:r>
              <a:rPr lang="zh-CN" altLang="en-US" sz="2000" dirty="0"/>
              <a:t>（机器模式）与</a:t>
            </a:r>
            <a:r>
              <a:rPr lang="en-US" altLang="zh-CN" sz="2000" dirty="0"/>
              <a:t>User Mode</a:t>
            </a:r>
            <a:r>
              <a:rPr lang="zh-CN" altLang="en-US" sz="2000" dirty="0"/>
              <a:t>（用户模式）两种模式。</a:t>
            </a:r>
          </a:p>
          <a:p>
            <a:pPr marL="0" indent="0">
              <a:buNone/>
            </a:pPr>
            <a:r>
              <a:rPr lang="en-US" altLang="zh-CN" sz="2000" b="1" dirty="0"/>
              <a:t>5.</a:t>
            </a:r>
            <a:r>
              <a:rPr lang="zh-CN" altLang="en-US" sz="2000" b="1" dirty="0"/>
              <a:t>完整的工具链</a:t>
            </a:r>
          </a:p>
          <a:p>
            <a:pPr marL="0" indent="0">
              <a:buNone/>
            </a:pPr>
            <a:r>
              <a:rPr lang="zh-CN" altLang="en-US" sz="2000" dirty="0"/>
              <a:t>对于设计</a:t>
            </a:r>
            <a:r>
              <a:rPr lang="en-US" altLang="zh-CN" sz="2000" dirty="0"/>
              <a:t>CPU</a:t>
            </a:r>
            <a:r>
              <a:rPr lang="zh-CN" altLang="en-US" sz="2000" dirty="0"/>
              <a:t>来说，工具链是软件开发人员和</a:t>
            </a:r>
            <a:r>
              <a:rPr lang="en-US" altLang="zh-CN" sz="2000" dirty="0" err="1"/>
              <a:t>cpu</a:t>
            </a:r>
            <a:r>
              <a:rPr lang="zh-CN" altLang="en-US" sz="2000" dirty="0"/>
              <a:t>交互的窗口，没有工具链，对软件开发人员开发软件要求很高，甚至软件开发者无法让</a:t>
            </a:r>
            <a:r>
              <a:rPr lang="en-US" altLang="zh-CN" sz="2000" dirty="0" err="1"/>
              <a:t>cpu</a:t>
            </a:r>
            <a:r>
              <a:rPr lang="zh-CN" altLang="en-US" sz="2000" dirty="0"/>
              <a:t>工作起来。在</a:t>
            </a:r>
            <a:r>
              <a:rPr lang="en-US" altLang="zh-CN" sz="2000" dirty="0" err="1"/>
              <a:t>cpu</a:t>
            </a:r>
            <a:r>
              <a:rPr lang="zh-CN" altLang="en-US" sz="2000" dirty="0"/>
              <a:t>设计中，工具链的开发是一个需要巨大工作量的工作。如果用</a:t>
            </a:r>
            <a:r>
              <a:rPr lang="en-US" altLang="zh-CN" sz="2000" dirty="0"/>
              <a:t>RISC-V</a:t>
            </a:r>
            <a:r>
              <a:rPr lang="zh-CN" altLang="en-US" sz="2000" dirty="0"/>
              <a:t>来设计芯片，芯片设计公司不再担心工具链问题，只需专注于芯片设计，</a:t>
            </a:r>
            <a:r>
              <a:rPr lang="en-US" altLang="zh-CN" sz="2000" dirty="0"/>
              <a:t>RISC-V</a:t>
            </a:r>
            <a:r>
              <a:rPr lang="zh-CN" altLang="en-US" sz="2000" dirty="0"/>
              <a:t>社区已经提供了完整的工具链，并且</a:t>
            </a:r>
            <a:r>
              <a:rPr lang="en-US" altLang="zh-CN" sz="2000" dirty="0"/>
              <a:t>RISC-V</a:t>
            </a:r>
            <a:r>
              <a:rPr lang="zh-CN" altLang="en-US" sz="2000" dirty="0"/>
              <a:t>基金会持续维护该工具链。当前</a:t>
            </a:r>
            <a:r>
              <a:rPr lang="en-US" altLang="zh-CN" sz="2000" dirty="0"/>
              <a:t>RISC-V</a:t>
            </a:r>
            <a:r>
              <a:rPr lang="zh-CN" altLang="en-US" sz="2000" dirty="0"/>
              <a:t>的支持已经合并到主要的工具中，比如编译工具链</a:t>
            </a:r>
            <a:r>
              <a:rPr lang="en-US" altLang="zh-CN" sz="2000" dirty="0" err="1"/>
              <a:t>gcc</a:t>
            </a:r>
            <a:r>
              <a:rPr lang="en-US" altLang="zh-CN" sz="2000" dirty="0"/>
              <a:t>, </a:t>
            </a:r>
            <a:r>
              <a:rPr lang="zh-CN" altLang="en-US" sz="2000" dirty="0"/>
              <a:t>仿真工具</a:t>
            </a:r>
            <a:r>
              <a:rPr lang="en-US" altLang="zh-CN" sz="2000" dirty="0" err="1"/>
              <a:t>qemu</a:t>
            </a:r>
            <a:r>
              <a:rPr lang="zh-CN" altLang="en-US" sz="2000" dirty="0"/>
              <a:t>等</a:t>
            </a:r>
          </a:p>
        </p:txBody>
      </p:sp>
    </p:spTree>
    <p:extLst>
      <p:ext uri="{BB962C8B-B14F-4D97-AF65-F5344CB8AC3E}">
        <p14:creationId xmlns:p14="http://schemas.microsoft.com/office/powerpoint/2010/main" val="386460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05C-BB7F-407B-8D61-C003CBEEB8DE}"/>
              </a:ext>
            </a:extLst>
          </p:cNvPr>
          <p:cNvSpPr>
            <a:spLocks noGrp="1"/>
          </p:cNvSpPr>
          <p:nvPr>
            <p:ph type="title"/>
          </p:nvPr>
        </p:nvSpPr>
        <p:spPr/>
        <p:txBody>
          <a:bodyPr/>
          <a:lstStyle/>
          <a:p>
            <a:r>
              <a:rPr lang="en-US" dirty="0"/>
              <a:t>RISC-V</a:t>
            </a:r>
            <a:r>
              <a:rPr lang="zh-CN" altLang="en-US" dirty="0"/>
              <a:t>架构设计思想</a:t>
            </a:r>
            <a:endParaRPr lang="en-US" dirty="0"/>
          </a:p>
        </p:txBody>
      </p:sp>
      <p:graphicFrame>
        <p:nvGraphicFramePr>
          <p:cNvPr id="4" name="图示 3">
            <a:extLst>
              <a:ext uri="{FF2B5EF4-FFF2-40B4-BE49-F238E27FC236}">
                <a16:creationId xmlns:a16="http://schemas.microsoft.com/office/drawing/2014/main" id="{BBD212B5-7D7F-44F8-BFEA-E369210DFC65}"/>
              </a:ext>
            </a:extLst>
          </p:cNvPr>
          <p:cNvGraphicFramePr/>
          <p:nvPr>
            <p:extLst>
              <p:ext uri="{D42A27DB-BD31-4B8C-83A1-F6EECF244321}">
                <p14:modId xmlns:p14="http://schemas.microsoft.com/office/powerpoint/2010/main" val="831495786"/>
              </p:ext>
            </p:extLst>
          </p:nvPr>
        </p:nvGraphicFramePr>
        <p:xfrm>
          <a:off x="2579396" y="1690688"/>
          <a:ext cx="6048309" cy="3965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83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05C-BB7F-407B-8D61-C003CBEEB8DE}"/>
              </a:ext>
            </a:extLst>
          </p:cNvPr>
          <p:cNvSpPr>
            <a:spLocks noGrp="1"/>
          </p:cNvSpPr>
          <p:nvPr>
            <p:ph type="title"/>
          </p:nvPr>
        </p:nvSpPr>
        <p:spPr/>
        <p:txBody>
          <a:bodyPr/>
          <a:lstStyle/>
          <a:p>
            <a:r>
              <a:rPr lang="en-US" dirty="0"/>
              <a:t>RISC-V32</a:t>
            </a:r>
            <a:r>
              <a:rPr lang="zh-CN" altLang="en-US" dirty="0"/>
              <a:t>指令介绍</a:t>
            </a:r>
            <a:endParaRPr lang="en-US" dirty="0"/>
          </a:p>
        </p:txBody>
      </p:sp>
      <p:sp>
        <p:nvSpPr>
          <p:cNvPr id="5" name="文本框 4">
            <a:extLst>
              <a:ext uri="{FF2B5EF4-FFF2-40B4-BE49-F238E27FC236}">
                <a16:creationId xmlns:a16="http://schemas.microsoft.com/office/drawing/2014/main" id="{861A19BB-90A8-45C3-AE14-9EA552C70968}"/>
              </a:ext>
            </a:extLst>
          </p:cNvPr>
          <p:cNvSpPr txBox="1"/>
          <p:nvPr/>
        </p:nvSpPr>
        <p:spPr>
          <a:xfrm>
            <a:off x="838200" y="1558509"/>
            <a:ext cx="7447384" cy="369332"/>
          </a:xfrm>
          <a:prstGeom prst="rect">
            <a:avLst/>
          </a:prstGeom>
          <a:noFill/>
        </p:spPr>
        <p:txBody>
          <a:bodyPr wrap="square">
            <a:spAutoFit/>
          </a:bodyPr>
          <a:lstStyle/>
          <a:p>
            <a:r>
              <a:rPr lang="en-US" altLang="zh-CN" b="0" i="0" dirty="0">
                <a:solidFill>
                  <a:srgbClr val="4D4D4D"/>
                </a:solidFill>
                <a:effectLst/>
                <a:latin typeface="-apple-system"/>
              </a:rPr>
              <a:t>RISCV32</a:t>
            </a:r>
            <a:r>
              <a:rPr lang="zh-CN" altLang="en-US" b="0" i="0" dirty="0">
                <a:solidFill>
                  <a:srgbClr val="4D4D4D"/>
                </a:solidFill>
                <a:effectLst/>
                <a:latin typeface="-apple-system"/>
              </a:rPr>
              <a:t>位仅有</a:t>
            </a:r>
            <a:r>
              <a:rPr lang="en-US" altLang="zh-CN" b="0" i="0" dirty="0">
                <a:solidFill>
                  <a:srgbClr val="4D4D4D"/>
                </a:solidFill>
                <a:effectLst/>
                <a:latin typeface="-apple-system"/>
              </a:rPr>
              <a:t>32</a:t>
            </a:r>
            <a:r>
              <a:rPr lang="zh-CN" altLang="en-US" b="0" i="0" dirty="0">
                <a:solidFill>
                  <a:srgbClr val="4D4D4D"/>
                </a:solidFill>
                <a:effectLst/>
                <a:latin typeface="-apple-system"/>
              </a:rPr>
              <a:t>个寄存器，其中可用</a:t>
            </a:r>
            <a:r>
              <a:rPr lang="en-US" altLang="zh-CN" b="0" i="0" dirty="0">
                <a:solidFill>
                  <a:srgbClr val="4D4D4D"/>
                </a:solidFill>
                <a:effectLst/>
                <a:latin typeface="-apple-system"/>
              </a:rPr>
              <a:t>31</a:t>
            </a:r>
            <a:r>
              <a:rPr lang="zh-CN" altLang="en-US" b="0" i="0" dirty="0">
                <a:solidFill>
                  <a:srgbClr val="4D4D4D"/>
                </a:solidFill>
                <a:effectLst/>
                <a:latin typeface="-apple-system"/>
              </a:rPr>
              <a:t>个（</a:t>
            </a:r>
            <a:r>
              <a:rPr lang="en-US" altLang="zh-CN" b="0" i="0" dirty="0">
                <a:solidFill>
                  <a:srgbClr val="4D4D4D"/>
                </a:solidFill>
                <a:effectLst/>
                <a:latin typeface="-apple-system"/>
              </a:rPr>
              <a:t>x1-x31</a:t>
            </a:r>
            <a:r>
              <a:rPr lang="zh-CN" altLang="en-US" b="0" i="0" dirty="0">
                <a:solidFill>
                  <a:srgbClr val="4D4D4D"/>
                </a:solidFill>
                <a:effectLst/>
                <a:latin typeface="-apple-system"/>
              </a:rPr>
              <a:t>），</a:t>
            </a:r>
            <a:r>
              <a:rPr lang="en-US" altLang="zh-CN" b="0" i="0" dirty="0">
                <a:solidFill>
                  <a:srgbClr val="4D4D4D"/>
                </a:solidFill>
                <a:effectLst/>
                <a:latin typeface="-apple-system"/>
              </a:rPr>
              <a:t>x0</a:t>
            </a:r>
            <a:r>
              <a:rPr lang="zh-CN" altLang="en-US" b="0" i="0" dirty="0">
                <a:solidFill>
                  <a:srgbClr val="4D4D4D"/>
                </a:solidFill>
                <a:effectLst/>
                <a:latin typeface="-apple-system"/>
              </a:rPr>
              <a:t>默认取</a:t>
            </a:r>
            <a:r>
              <a:rPr lang="en-US" altLang="zh-CN" b="0" i="0" dirty="0">
                <a:solidFill>
                  <a:srgbClr val="4D4D4D"/>
                </a:solidFill>
                <a:effectLst/>
                <a:latin typeface="-apple-system"/>
              </a:rPr>
              <a:t>0</a:t>
            </a:r>
            <a:endParaRPr lang="en-US" dirty="0"/>
          </a:p>
        </p:txBody>
      </p:sp>
      <p:sp>
        <p:nvSpPr>
          <p:cNvPr id="7" name="文本框 6">
            <a:extLst>
              <a:ext uri="{FF2B5EF4-FFF2-40B4-BE49-F238E27FC236}">
                <a16:creationId xmlns:a16="http://schemas.microsoft.com/office/drawing/2014/main" id="{7B82FEED-69DA-45D3-B4A2-6CA4864F3461}"/>
              </a:ext>
            </a:extLst>
          </p:cNvPr>
          <p:cNvSpPr txBox="1"/>
          <p:nvPr/>
        </p:nvSpPr>
        <p:spPr>
          <a:xfrm>
            <a:off x="678024" y="1985933"/>
            <a:ext cx="4652866" cy="5078313"/>
          </a:xfrm>
          <a:prstGeom prst="rect">
            <a:avLst/>
          </a:prstGeom>
          <a:noFill/>
        </p:spPr>
        <p:txBody>
          <a:bodyPr wrap="square">
            <a:spAutoFit/>
          </a:bodyPr>
          <a:lstStyle/>
          <a:p>
            <a:r>
              <a:rPr lang="en-US" dirty="0"/>
              <a:t>add </a:t>
            </a:r>
            <a:r>
              <a:rPr lang="zh-CN" altLang="en-US" dirty="0"/>
              <a:t>加法 </a:t>
            </a:r>
            <a:r>
              <a:rPr lang="en-US" dirty="0"/>
              <a:t>add </a:t>
            </a:r>
            <a:r>
              <a:rPr lang="en-US" dirty="0" err="1"/>
              <a:t>rd,rs,rt</a:t>
            </a:r>
            <a:endParaRPr lang="en-US" dirty="0"/>
          </a:p>
          <a:p>
            <a:r>
              <a:rPr lang="en-US" dirty="0"/>
              <a:t>//</a:t>
            </a:r>
            <a:r>
              <a:rPr lang="en-US" dirty="0" err="1"/>
              <a:t>rd</a:t>
            </a:r>
            <a:r>
              <a:rPr lang="en-US" dirty="0"/>
              <a:t>=</a:t>
            </a:r>
            <a:r>
              <a:rPr lang="en-US" dirty="0" err="1"/>
              <a:t>rs+rt</a:t>
            </a:r>
            <a:endParaRPr lang="en-US" dirty="0"/>
          </a:p>
          <a:p>
            <a:endParaRPr lang="en-US" dirty="0"/>
          </a:p>
          <a:p>
            <a:r>
              <a:rPr lang="en-US" dirty="0"/>
              <a:t>sub </a:t>
            </a:r>
            <a:r>
              <a:rPr lang="zh-CN" altLang="en-US" dirty="0"/>
              <a:t>减法 </a:t>
            </a:r>
            <a:r>
              <a:rPr lang="en-US" dirty="0"/>
              <a:t>sub </a:t>
            </a:r>
            <a:r>
              <a:rPr lang="en-US" dirty="0" err="1"/>
              <a:t>rd,rs,rt</a:t>
            </a:r>
            <a:endParaRPr lang="en-US" dirty="0"/>
          </a:p>
          <a:p>
            <a:r>
              <a:rPr lang="en-US" dirty="0"/>
              <a:t>//</a:t>
            </a:r>
            <a:r>
              <a:rPr lang="en-US" dirty="0" err="1"/>
              <a:t>rd</a:t>
            </a:r>
            <a:r>
              <a:rPr lang="en-US" dirty="0"/>
              <a:t>=</a:t>
            </a:r>
            <a:r>
              <a:rPr lang="en-US" dirty="0" err="1"/>
              <a:t>rs</a:t>
            </a:r>
            <a:r>
              <a:rPr lang="en-US" dirty="0"/>
              <a:t>-rt</a:t>
            </a:r>
          </a:p>
          <a:p>
            <a:endParaRPr lang="en-US" dirty="0"/>
          </a:p>
          <a:p>
            <a:r>
              <a:rPr lang="en-US" dirty="0" err="1"/>
              <a:t>addi</a:t>
            </a:r>
            <a:r>
              <a:rPr lang="en-US" dirty="0"/>
              <a:t> </a:t>
            </a:r>
            <a:r>
              <a:rPr lang="zh-CN" altLang="en-US" dirty="0"/>
              <a:t>带立即数的加法 </a:t>
            </a:r>
            <a:r>
              <a:rPr lang="en-US" dirty="0" err="1"/>
              <a:t>addi</a:t>
            </a:r>
            <a:r>
              <a:rPr lang="en-US" dirty="0"/>
              <a:t> </a:t>
            </a:r>
            <a:r>
              <a:rPr lang="en-US" dirty="0" err="1"/>
              <a:t>rt,rs,c</a:t>
            </a:r>
            <a:endParaRPr lang="en-US" dirty="0"/>
          </a:p>
          <a:p>
            <a:r>
              <a:rPr lang="en-US" dirty="0"/>
              <a:t>//rt=</a:t>
            </a:r>
            <a:r>
              <a:rPr lang="en-US" dirty="0" err="1"/>
              <a:t>rs+c（c</a:t>
            </a:r>
            <a:r>
              <a:rPr lang="zh-CN" altLang="en-US" dirty="0"/>
              <a:t>为立即数）</a:t>
            </a:r>
          </a:p>
          <a:p>
            <a:endParaRPr lang="zh-CN" altLang="en-US" dirty="0"/>
          </a:p>
          <a:p>
            <a:r>
              <a:rPr lang="en-US" dirty="0"/>
              <a:t>div </a:t>
            </a:r>
            <a:r>
              <a:rPr lang="zh-CN" altLang="en-US" dirty="0"/>
              <a:t>除法 </a:t>
            </a:r>
            <a:r>
              <a:rPr lang="en-US" dirty="0"/>
              <a:t>div rd,rs1,rs2</a:t>
            </a:r>
          </a:p>
          <a:p>
            <a:r>
              <a:rPr lang="en-US" dirty="0"/>
              <a:t>//</a:t>
            </a:r>
            <a:r>
              <a:rPr lang="en-US" dirty="0" err="1"/>
              <a:t>rd</a:t>
            </a:r>
            <a:r>
              <a:rPr lang="en-US" dirty="0"/>
              <a:t>=rs1</a:t>
            </a:r>
            <a:r>
              <a:rPr lang="zh-CN" altLang="en-US" dirty="0"/>
              <a:t>除以</a:t>
            </a:r>
            <a:r>
              <a:rPr lang="en-US" dirty="0"/>
              <a:t>rs2，</a:t>
            </a:r>
            <a:r>
              <a:rPr lang="zh-CN" altLang="en-US" dirty="0"/>
              <a:t>补码形式写入</a:t>
            </a:r>
          </a:p>
          <a:p>
            <a:endParaRPr lang="zh-CN" altLang="en-US" dirty="0"/>
          </a:p>
          <a:p>
            <a:r>
              <a:rPr lang="en-US" dirty="0" err="1"/>
              <a:t>mul</a:t>
            </a:r>
            <a:r>
              <a:rPr lang="en-US" dirty="0"/>
              <a:t> </a:t>
            </a:r>
            <a:r>
              <a:rPr lang="zh-CN" altLang="en-US" dirty="0"/>
              <a:t>乘法 </a:t>
            </a:r>
            <a:r>
              <a:rPr lang="en-US" dirty="0" err="1"/>
              <a:t>mul</a:t>
            </a:r>
            <a:r>
              <a:rPr lang="en-US" dirty="0"/>
              <a:t> rd,rs1,rs2</a:t>
            </a:r>
          </a:p>
          <a:p>
            <a:r>
              <a:rPr lang="en-US" dirty="0"/>
              <a:t>//</a:t>
            </a:r>
            <a:r>
              <a:rPr lang="en-US" dirty="0" err="1"/>
              <a:t>rd</a:t>
            </a:r>
            <a:r>
              <a:rPr lang="en-US" dirty="0"/>
              <a:t>=rs1</a:t>
            </a:r>
            <a:r>
              <a:rPr lang="zh-CN" altLang="en-US" dirty="0"/>
              <a:t>乘</a:t>
            </a:r>
            <a:r>
              <a:rPr lang="en-US" dirty="0"/>
              <a:t>rs2</a:t>
            </a:r>
          </a:p>
          <a:p>
            <a:endParaRPr lang="en-US" dirty="0"/>
          </a:p>
          <a:p>
            <a:r>
              <a:rPr lang="en-US" dirty="0"/>
              <a:t>rem </a:t>
            </a:r>
            <a:r>
              <a:rPr lang="en-US" dirty="0" err="1"/>
              <a:t>求余数</a:t>
            </a:r>
            <a:r>
              <a:rPr lang="en-US" dirty="0"/>
              <a:t> rem rd,rs1,rs2</a:t>
            </a:r>
          </a:p>
          <a:p>
            <a:r>
              <a:rPr lang="en-US" dirty="0"/>
              <a:t>//</a:t>
            </a:r>
            <a:r>
              <a:rPr lang="en-US" dirty="0" err="1"/>
              <a:t>rd</a:t>
            </a:r>
            <a:r>
              <a:rPr lang="en-US" dirty="0"/>
              <a:t>=rs1除以rs2的余数，补码形式写入</a:t>
            </a:r>
          </a:p>
          <a:p>
            <a:endParaRPr lang="en-US" dirty="0"/>
          </a:p>
        </p:txBody>
      </p:sp>
    </p:spTree>
    <p:extLst>
      <p:ext uri="{BB962C8B-B14F-4D97-AF65-F5344CB8AC3E}">
        <p14:creationId xmlns:p14="http://schemas.microsoft.com/office/powerpoint/2010/main" val="165918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05C-BB7F-407B-8D61-C003CBEEB8DE}"/>
              </a:ext>
            </a:extLst>
          </p:cNvPr>
          <p:cNvSpPr>
            <a:spLocks noGrp="1"/>
          </p:cNvSpPr>
          <p:nvPr>
            <p:ph type="title"/>
          </p:nvPr>
        </p:nvSpPr>
        <p:spPr/>
        <p:txBody>
          <a:bodyPr/>
          <a:lstStyle/>
          <a:p>
            <a:r>
              <a:rPr lang="en-US" dirty="0"/>
              <a:t>RISC-V32</a:t>
            </a:r>
            <a:r>
              <a:rPr lang="zh-CN" altLang="en-US" dirty="0"/>
              <a:t>指令介绍</a:t>
            </a:r>
            <a:endParaRPr lang="en-US" dirty="0"/>
          </a:p>
        </p:txBody>
      </p:sp>
      <p:sp>
        <p:nvSpPr>
          <p:cNvPr id="5" name="文本框 4">
            <a:extLst>
              <a:ext uri="{FF2B5EF4-FFF2-40B4-BE49-F238E27FC236}">
                <a16:creationId xmlns:a16="http://schemas.microsoft.com/office/drawing/2014/main" id="{861A19BB-90A8-45C3-AE14-9EA552C70968}"/>
              </a:ext>
            </a:extLst>
          </p:cNvPr>
          <p:cNvSpPr txBox="1"/>
          <p:nvPr/>
        </p:nvSpPr>
        <p:spPr>
          <a:xfrm>
            <a:off x="838200" y="1558509"/>
            <a:ext cx="7447384" cy="369332"/>
          </a:xfrm>
          <a:prstGeom prst="rect">
            <a:avLst/>
          </a:prstGeom>
          <a:noFill/>
        </p:spPr>
        <p:txBody>
          <a:bodyPr wrap="square">
            <a:spAutoFit/>
          </a:bodyPr>
          <a:lstStyle/>
          <a:p>
            <a:r>
              <a:rPr lang="en-US" altLang="zh-CN" b="0" i="0" dirty="0">
                <a:solidFill>
                  <a:srgbClr val="4D4D4D"/>
                </a:solidFill>
                <a:effectLst/>
                <a:latin typeface="-apple-system"/>
              </a:rPr>
              <a:t>RISCV32</a:t>
            </a:r>
            <a:r>
              <a:rPr lang="zh-CN" altLang="en-US" b="0" i="0" dirty="0">
                <a:solidFill>
                  <a:srgbClr val="4D4D4D"/>
                </a:solidFill>
                <a:effectLst/>
                <a:latin typeface="-apple-system"/>
              </a:rPr>
              <a:t>位仅有</a:t>
            </a:r>
            <a:r>
              <a:rPr lang="en-US" altLang="zh-CN" b="0" i="0" dirty="0">
                <a:solidFill>
                  <a:srgbClr val="4D4D4D"/>
                </a:solidFill>
                <a:effectLst/>
                <a:latin typeface="-apple-system"/>
              </a:rPr>
              <a:t>32</a:t>
            </a:r>
            <a:r>
              <a:rPr lang="zh-CN" altLang="en-US" b="0" i="0" dirty="0">
                <a:solidFill>
                  <a:srgbClr val="4D4D4D"/>
                </a:solidFill>
                <a:effectLst/>
                <a:latin typeface="-apple-system"/>
              </a:rPr>
              <a:t>个寄存器，其中可用</a:t>
            </a:r>
            <a:r>
              <a:rPr lang="en-US" altLang="zh-CN" b="0" i="0" dirty="0">
                <a:solidFill>
                  <a:srgbClr val="4D4D4D"/>
                </a:solidFill>
                <a:effectLst/>
                <a:latin typeface="-apple-system"/>
              </a:rPr>
              <a:t>31</a:t>
            </a:r>
            <a:r>
              <a:rPr lang="zh-CN" altLang="en-US" b="0" i="0" dirty="0">
                <a:solidFill>
                  <a:srgbClr val="4D4D4D"/>
                </a:solidFill>
                <a:effectLst/>
                <a:latin typeface="-apple-system"/>
              </a:rPr>
              <a:t>个（</a:t>
            </a:r>
            <a:r>
              <a:rPr lang="en-US" altLang="zh-CN" b="0" i="0" dirty="0">
                <a:solidFill>
                  <a:srgbClr val="4D4D4D"/>
                </a:solidFill>
                <a:effectLst/>
                <a:latin typeface="-apple-system"/>
              </a:rPr>
              <a:t>x1-x31</a:t>
            </a:r>
            <a:r>
              <a:rPr lang="zh-CN" altLang="en-US" b="0" i="0" dirty="0">
                <a:solidFill>
                  <a:srgbClr val="4D4D4D"/>
                </a:solidFill>
                <a:effectLst/>
                <a:latin typeface="-apple-system"/>
              </a:rPr>
              <a:t>），</a:t>
            </a:r>
            <a:r>
              <a:rPr lang="en-US" altLang="zh-CN" b="0" i="0" dirty="0">
                <a:solidFill>
                  <a:srgbClr val="4D4D4D"/>
                </a:solidFill>
                <a:effectLst/>
                <a:latin typeface="-apple-system"/>
              </a:rPr>
              <a:t>x0</a:t>
            </a:r>
            <a:r>
              <a:rPr lang="zh-CN" altLang="en-US" b="0" i="0" dirty="0">
                <a:solidFill>
                  <a:srgbClr val="4D4D4D"/>
                </a:solidFill>
                <a:effectLst/>
                <a:latin typeface="-apple-system"/>
              </a:rPr>
              <a:t>默认取</a:t>
            </a:r>
            <a:r>
              <a:rPr lang="en-US" altLang="zh-CN" b="0" i="0" dirty="0">
                <a:solidFill>
                  <a:srgbClr val="4D4D4D"/>
                </a:solidFill>
                <a:effectLst/>
                <a:latin typeface="-apple-system"/>
              </a:rPr>
              <a:t>0</a:t>
            </a:r>
            <a:endParaRPr lang="en-US" dirty="0"/>
          </a:p>
        </p:txBody>
      </p:sp>
      <p:sp>
        <p:nvSpPr>
          <p:cNvPr id="9" name="文本框 8">
            <a:extLst>
              <a:ext uri="{FF2B5EF4-FFF2-40B4-BE49-F238E27FC236}">
                <a16:creationId xmlns:a16="http://schemas.microsoft.com/office/drawing/2014/main" id="{5A004EBD-C3E9-415D-BF23-85868844C6A1}"/>
              </a:ext>
            </a:extLst>
          </p:cNvPr>
          <p:cNvSpPr txBox="1"/>
          <p:nvPr/>
        </p:nvSpPr>
        <p:spPr>
          <a:xfrm>
            <a:off x="838200" y="1927841"/>
            <a:ext cx="6096000" cy="4801314"/>
          </a:xfrm>
          <a:prstGeom prst="rect">
            <a:avLst/>
          </a:prstGeom>
          <a:noFill/>
        </p:spPr>
        <p:txBody>
          <a:bodyPr wrap="square">
            <a:spAutoFit/>
          </a:bodyPr>
          <a:lstStyle/>
          <a:p>
            <a:r>
              <a:rPr lang="en-US" dirty="0"/>
              <a:t>not </a:t>
            </a:r>
            <a:r>
              <a:rPr lang="en-US" dirty="0" err="1"/>
              <a:t>写入补码</a:t>
            </a:r>
            <a:r>
              <a:rPr lang="en-US" dirty="0"/>
              <a:t> not rd,rs2</a:t>
            </a:r>
          </a:p>
          <a:p>
            <a:r>
              <a:rPr lang="en-US" dirty="0"/>
              <a:t>//将rs2的二进制补码写入rd</a:t>
            </a:r>
          </a:p>
          <a:p>
            <a:endParaRPr lang="en-US" dirty="0"/>
          </a:p>
          <a:p>
            <a:r>
              <a:rPr lang="en-US" dirty="0"/>
              <a:t>and </a:t>
            </a:r>
            <a:r>
              <a:rPr lang="en-US" dirty="0" err="1"/>
              <a:t>位与</a:t>
            </a:r>
            <a:r>
              <a:rPr lang="en-US" dirty="0"/>
              <a:t> and </a:t>
            </a:r>
            <a:r>
              <a:rPr lang="en-US" dirty="0" err="1"/>
              <a:t>rd,rs,rt</a:t>
            </a:r>
            <a:endParaRPr lang="en-US" dirty="0"/>
          </a:p>
          <a:p>
            <a:r>
              <a:rPr lang="en-US" dirty="0"/>
              <a:t>//</a:t>
            </a:r>
            <a:r>
              <a:rPr lang="en-US" dirty="0" err="1"/>
              <a:t>rd</a:t>
            </a:r>
            <a:r>
              <a:rPr lang="en-US" dirty="0"/>
              <a:t>=</a:t>
            </a:r>
            <a:r>
              <a:rPr lang="en-US" dirty="0" err="1"/>
              <a:t>rs</a:t>
            </a:r>
            <a:r>
              <a:rPr lang="en-US" dirty="0"/>
              <a:t> </a:t>
            </a:r>
            <a:r>
              <a:rPr lang="en-US" dirty="0" err="1"/>
              <a:t>rt按位与</a:t>
            </a:r>
            <a:endParaRPr lang="en-US" dirty="0"/>
          </a:p>
          <a:p>
            <a:endParaRPr lang="en-US" dirty="0"/>
          </a:p>
          <a:p>
            <a:r>
              <a:rPr lang="en-US" dirty="0" err="1"/>
              <a:t>andi</a:t>
            </a:r>
            <a:r>
              <a:rPr lang="en-US" dirty="0"/>
              <a:t> </a:t>
            </a:r>
            <a:r>
              <a:rPr lang="en-US" dirty="0" err="1"/>
              <a:t>带立即数的位与</a:t>
            </a:r>
            <a:r>
              <a:rPr lang="en-US" dirty="0"/>
              <a:t> </a:t>
            </a:r>
            <a:r>
              <a:rPr lang="en-US" dirty="0" err="1"/>
              <a:t>andi</a:t>
            </a:r>
            <a:r>
              <a:rPr lang="en-US" dirty="0"/>
              <a:t> rd,rs1,c</a:t>
            </a:r>
          </a:p>
          <a:p>
            <a:r>
              <a:rPr lang="en-US" dirty="0"/>
              <a:t>//</a:t>
            </a:r>
            <a:r>
              <a:rPr lang="en-US" dirty="0" err="1"/>
              <a:t>rd</a:t>
            </a:r>
            <a:r>
              <a:rPr lang="en-US" dirty="0"/>
              <a:t>=rs1与立即数c求位与</a:t>
            </a:r>
          </a:p>
          <a:p>
            <a:endParaRPr lang="en-US" dirty="0"/>
          </a:p>
          <a:p>
            <a:r>
              <a:rPr lang="en-US" dirty="0"/>
              <a:t>or </a:t>
            </a:r>
            <a:r>
              <a:rPr lang="en-US" dirty="0" err="1"/>
              <a:t>位或</a:t>
            </a:r>
            <a:r>
              <a:rPr lang="en-US" dirty="0"/>
              <a:t> or </a:t>
            </a:r>
            <a:r>
              <a:rPr lang="en-US" dirty="0" err="1"/>
              <a:t>rd,rs,rt</a:t>
            </a:r>
            <a:endParaRPr lang="en-US" dirty="0"/>
          </a:p>
          <a:p>
            <a:r>
              <a:rPr lang="en-US" dirty="0"/>
              <a:t>//</a:t>
            </a:r>
            <a:r>
              <a:rPr lang="en-US" dirty="0" err="1"/>
              <a:t>rd</a:t>
            </a:r>
            <a:r>
              <a:rPr lang="en-US" dirty="0"/>
              <a:t>=</a:t>
            </a:r>
            <a:r>
              <a:rPr lang="en-US" dirty="0" err="1"/>
              <a:t>rs</a:t>
            </a:r>
            <a:r>
              <a:rPr lang="en-US" dirty="0"/>
              <a:t> </a:t>
            </a:r>
            <a:r>
              <a:rPr lang="en-US" dirty="0" err="1"/>
              <a:t>rt按位或</a:t>
            </a:r>
            <a:endParaRPr lang="en-US" dirty="0"/>
          </a:p>
          <a:p>
            <a:endParaRPr lang="en-US" dirty="0"/>
          </a:p>
          <a:p>
            <a:r>
              <a:rPr lang="en-US" dirty="0" err="1"/>
              <a:t>xor</a:t>
            </a:r>
            <a:r>
              <a:rPr lang="en-US" dirty="0"/>
              <a:t> </a:t>
            </a:r>
            <a:r>
              <a:rPr lang="en-US" dirty="0" err="1"/>
              <a:t>异或</a:t>
            </a:r>
            <a:r>
              <a:rPr lang="en-US" dirty="0"/>
              <a:t> </a:t>
            </a:r>
            <a:r>
              <a:rPr lang="en-US" dirty="0" err="1"/>
              <a:t>xor</a:t>
            </a:r>
            <a:r>
              <a:rPr lang="en-US" dirty="0"/>
              <a:t> </a:t>
            </a:r>
            <a:r>
              <a:rPr lang="en-US" dirty="0" err="1"/>
              <a:t>rd,rs,rt</a:t>
            </a:r>
            <a:endParaRPr lang="en-US" dirty="0"/>
          </a:p>
          <a:p>
            <a:r>
              <a:rPr lang="en-US" dirty="0"/>
              <a:t>//</a:t>
            </a:r>
            <a:r>
              <a:rPr lang="en-US" dirty="0" err="1"/>
              <a:t>rd</a:t>
            </a:r>
            <a:r>
              <a:rPr lang="en-US" dirty="0"/>
              <a:t>=</a:t>
            </a:r>
            <a:r>
              <a:rPr lang="en-US" dirty="0" err="1"/>
              <a:t>rs</a:t>
            </a:r>
            <a:r>
              <a:rPr lang="en-US" dirty="0"/>
              <a:t> </a:t>
            </a:r>
            <a:r>
              <a:rPr lang="en-US" dirty="0" err="1"/>
              <a:t>异或rt</a:t>
            </a:r>
            <a:endParaRPr lang="en-US" dirty="0"/>
          </a:p>
          <a:p>
            <a:endParaRPr lang="en-US" dirty="0"/>
          </a:p>
          <a:p>
            <a:r>
              <a:rPr lang="en-US" dirty="0" err="1"/>
              <a:t>sll</a:t>
            </a:r>
            <a:r>
              <a:rPr lang="en-US" dirty="0"/>
              <a:t> 逻辑左移,空位补0 </a:t>
            </a:r>
            <a:r>
              <a:rPr lang="en-US" dirty="0" err="1"/>
              <a:t>sll</a:t>
            </a:r>
            <a:r>
              <a:rPr lang="en-US" dirty="0"/>
              <a:t> rd,rs1,rs2</a:t>
            </a:r>
          </a:p>
          <a:p>
            <a:r>
              <a:rPr lang="en-US" dirty="0"/>
              <a:t>//</a:t>
            </a:r>
            <a:r>
              <a:rPr lang="en-US" dirty="0" err="1"/>
              <a:t>rd</a:t>
            </a:r>
            <a:r>
              <a:rPr lang="en-US" dirty="0"/>
              <a:t>=rs1的存储数左移rs2位</a:t>
            </a:r>
          </a:p>
        </p:txBody>
      </p:sp>
    </p:spTree>
    <p:extLst>
      <p:ext uri="{BB962C8B-B14F-4D97-AF65-F5344CB8AC3E}">
        <p14:creationId xmlns:p14="http://schemas.microsoft.com/office/powerpoint/2010/main" val="169275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05C-BB7F-407B-8D61-C003CBEEB8DE}"/>
              </a:ext>
            </a:extLst>
          </p:cNvPr>
          <p:cNvSpPr>
            <a:spLocks noGrp="1"/>
          </p:cNvSpPr>
          <p:nvPr>
            <p:ph type="title"/>
          </p:nvPr>
        </p:nvSpPr>
        <p:spPr/>
        <p:txBody>
          <a:bodyPr/>
          <a:lstStyle/>
          <a:p>
            <a:r>
              <a:rPr lang="en-US" dirty="0"/>
              <a:t>RISC-V32</a:t>
            </a:r>
            <a:r>
              <a:rPr lang="zh-CN" altLang="en-US" dirty="0"/>
              <a:t>指令介绍</a:t>
            </a:r>
            <a:endParaRPr lang="en-US" dirty="0"/>
          </a:p>
        </p:txBody>
      </p:sp>
      <p:sp>
        <p:nvSpPr>
          <p:cNvPr id="7" name="文本框 6">
            <a:extLst>
              <a:ext uri="{FF2B5EF4-FFF2-40B4-BE49-F238E27FC236}">
                <a16:creationId xmlns:a16="http://schemas.microsoft.com/office/drawing/2014/main" id="{7B82FEED-69DA-45D3-B4A2-6CA4864F3461}"/>
              </a:ext>
            </a:extLst>
          </p:cNvPr>
          <p:cNvSpPr txBox="1"/>
          <p:nvPr/>
        </p:nvSpPr>
        <p:spPr>
          <a:xfrm>
            <a:off x="886797" y="1282379"/>
            <a:ext cx="4652866" cy="5632311"/>
          </a:xfrm>
          <a:prstGeom prst="rect">
            <a:avLst/>
          </a:prstGeom>
          <a:noFill/>
        </p:spPr>
        <p:txBody>
          <a:bodyPr wrap="square">
            <a:spAutoFit/>
          </a:bodyPr>
          <a:lstStyle/>
          <a:p>
            <a:r>
              <a:rPr lang="en-US" altLang="zh-CN" dirty="0" err="1"/>
              <a:t>slli</a:t>
            </a:r>
            <a:r>
              <a:rPr lang="en-US" altLang="zh-CN" dirty="0"/>
              <a:t> </a:t>
            </a:r>
            <a:r>
              <a:rPr lang="zh-CN" altLang="en-US" dirty="0"/>
              <a:t>带立即数的左移 </a:t>
            </a:r>
            <a:r>
              <a:rPr lang="en-US" altLang="zh-CN" dirty="0" err="1"/>
              <a:t>slli</a:t>
            </a:r>
            <a:r>
              <a:rPr lang="en-US" altLang="zh-CN" dirty="0"/>
              <a:t> rd,rs1,c</a:t>
            </a:r>
          </a:p>
          <a:p>
            <a:r>
              <a:rPr lang="en-US" altLang="zh-CN" dirty="0"/>
              <a:t>//</a:t>
            </a:r>
            <a:r>
              <a:rPr lang="en-US" altLang="zh-CN" dirty="0" err="1"/>
              <a:t>rd</a:t>
            </a:r>
            <a:r>
              <a:rPr lang="en-US" altLang="zh-CN" dirty="0"/>
              <a:t>=rs1</a:t>
            </a:r>
            <a:r>
              <a:rPr lang="zh-CN" altLang="en-US" dirty="0"/>
              <a:t>的存储数左移立即数</a:t>
            </a:r>
            <a:r>
              <a:rPr lang="en-US" altLang="zh-CN" dirty="0"/>
              <a:t>c</a:t>
            </a:r>
            <a:r>
              <a:rPr lang="zh-CN" altLang="en-US" dirty="0"/>
              <a:t>位</a:t>
            </a:r>
          </a:p>
          <a:p>
            <a:endParaRPr lang="zh-CN" altLang="en-US" dirty="0"/>
          </a:p>
          <a:p>
            <a:r>
              <a:rPr lang="en-US" altLang="zh-CN" dirty="0" err="1"/>
              <a:t>srl</a:t>
            </a:r>
            <a:r>
              <a:rPr lang="en-US" altLang="zh-CN" dirty="0"/>
              <a:t> </a:t>
            </a:r>
            <a:r>
              <a:rPr lang="zh-CN" altLang="en-US" dirty="0"/>
              <a:t>逻辑右移，空位补</a:t>
            </a:r>
            <a:r>
              <a:rPr lang="en-US" altLang="zh-CN" dirty="0"/>
              <a:t>0 </a:t>
            </a:r>
            <a:r>
              <a:rPr lang="en-US" altLang="zh-CN" dirty="0" err="1"/>
              <a:t>srl</a:t>
            </a:r>
            <a:r>
              <a:rPr lang="en-US" altLang="zh-CN" dirty="0"/>
              <a:t> rd,rs1,rs2</a:t>
            </a:r>
          </a:p>
          <a:p>
            <a:r>
              <a:rPr lang="en-US" altLang="zh-CN" dirty="0"/>
              <a:t>//</a:t>
            </a:r>
            <a:r>
              <a:rPr lang="en-US" altLang="zh-CN" dirty="0" err="1"/>
              <a:t>rd</a:t>
            </a:r>
            <a:r>
              <a:rPr lang="en-US" altLang="zh-CN" dirty="0"/>
              <a:t>=rs1</a:t>
            </a:r>
            <a:r>
              <a:rPr lang="zh-CN" altLang="en-US" dirty="0"/>
              <a:t>的存储数右移</a:t>
            </a:r>
            <a:r>
              <a:rPr lang="en-US" altLang="zh-CN" dirty="0"/>
              <a:t>rs2</a:t>
            </a:r>
            <a:r>
              <a:rPr lang="zh-CN" altLang="en-US" dirty="0"/>
              <a:t>位</a:t>
            </a:r>
          </a:p>
          <a:p>
            <a:endParaRPr lang="zh-CN" altLang="en-US" dirty="0"/>
          </a:p>
          <a:p>
            <a:r>
              <a:rPr lang="en-US" altLang="zh-CN" dirty="0" err="1"/>
              <a:t>sra</a:t>
            </a:r>
            <a:r>
              <a:rPr lang="en-US" altLang="zh-CN" dirty="0"/>
              <a:t> </a:t>
            </a:r>
            <a:r>
              <a:rPr lang="zh-CN" altLang="en-US" dirty="0"/>
              <a:t>算术右移，空位补最高位 </a:t>
            </a:r>
            <a:r>
              <a:rPr lang="en-US" altLang="zh-CN" dirty="0" err="1"/>
              <a:t>sra</a:t>
            </a:r>
            <a:r>
              <a:rPr lang="en-US" altLang="zh-CN" dirty="0"/>
              <a:t> rd,rs1,rs2</a:t>
            </a:r>
          </a:p>
          <a:p>
            <a:r>
              <a:rPr lang="en-US" altLang="zh-CN" dirty="0"/>
              <a:t>//</a:t>
            </a:r>
            <a:r>
              <a:rPr lang="zh-CN" altLang="en-US" dirty="0"/>
              <a:t>算术右移，空位用最高位填充</a:t>
            </a:r>
          </a:p>
          <a:p>
            <a:endParaRPr lang="zh-CN" altLang="en-US" dirty="0"/>
          </a:p>
          <a:p>
            <a:r>
              <a:rPr lang="en-US" altLang="zh-CN" dirty="0" err="1"/>
              <a:t>beq</a:t>
            </a:r>
            <a:r>
              <a:rPr lang="en-US" altLang="zh-CN" dirty="0"/>
              <a:t> </a:t>
            </a:r>
            <a:r>
              <a:rPr lang="zh-CN" altLang="en-US" dirty="0"/>
              <a:t>相等逻辑判断跳转 </a:t>
            </a:r>
            <a:r>
              <a:rPr lang="en-US" altLang="zh-CN" dirty="0" err="1"/>
              <a:t>beq</a:t>
            </a:r>
            <a:r>
              <a:rPr lang="en-US" altLang="zh-CN" dirty="0"/>
              <a:t> rs1,rs2,offset</a:t>
            </a:r>
          </a:p>
          <a:p>
            <a:r>
              <a:rPr lang="en-US" altLang="zh-CN" dirty="0"/>
              <a:t>//</a:t>
            </a:r>
            <a:r>
              <a:rPr lang="zh-CN" altLang="en-US" dirty="0"/>
              <a:t>若</a:t>
            </a:r>
            <a:r>
              <a:rPr lang="en-US" altLang="zh-CN" dirty="0"/>
              <a:t>rs1=rs2</a:t>
            </a:r>
            <a:r>
              <a:rPr lang="zh-CN" altLang="en-US" dirty="0"/>
              <a:t>，</a:t>
            </a:r>
            <a:r>
              <a:rPr lang="en-US" altLang="zh-CN" dirty="0"/>
              <a:t>pc</a:t>
            </a:r>
            <a:r>
              <a:rPr lang="zh-CN" altLang="en-US" dirty="0"/>
              <a:t>值设为当前值加符号位扩展偏移</a:t>
            </a:r>
            <a:r>
              <a:rPr lang="en-US" altLang="zh-CN" dirty="0"/>
              <a:t>offset</a:t>
            </a:r>
          </a:p>
          <a:p>
            <a:endParaRPr lang="en-US" altLang="zh-CN" dirty="0"/>
          </a:p>
          <a:p>
            <a:r>
              <a:rPr lang="en-US" altLang="zh-CN" dirty="0" err="1"/>
              <a:t>bge</a:t>
            </a:r>
            <a:r>
              <a:rPr lang="en-US" altLang="zh-CN" dirty="0"/>
              <a:t> </a:t>
            </a:r>
            <a:r>
              <a:rPr lang="zh-CN" altLang="en-US" dirty="0"/>
              <a:t>大于逻辑判断跳转 </a:t>
            </a:r>
            <a:r>
              <a:rPr lang="en-US" altLang="zh-CN" dirty="0" err="1"/>
              <a:t>bge</a:t>
            </a:r>
            <a:r>
              <a:rPr lang="en-US" altLang="zh-CN" dirty="0"/>
              <a:t> rs1,rs2,offset</a:t>
            </a:r>
          </a:p>
          <a:p>
            <a:r>
              <a:rPr lang="en-US" altLang="zh-CN" dirty="0"/>
              <a:t>//</a:t>
            </a:r>
            <a:r>
              <a:rPr lang="zh-CN" altLang="en-US" dirty="0"/>
              <a:t>若</a:t>
            </a:r>
            <a:r>
              <a:rPr lang="en-US" altLang="zh-CN" dirty="0"/>
              <a:t>rs1&gt;rs2</a:t>
            </a:r>
            <a:r>
              <a:rPr lang="zh-CN" altLang="en-US" dirty="0"/>
              <a:t>，</a:t>
            </a:r>
            <a:r>
              <a:rPr lang="en-US" altLang="zh-CN" dirty="0"/>
              <a:t>pc</a:t>
            </a:r>
            <a:r>
              <a:rPr lang="zh-CN" altLang="en-US" dirty="0"/>
              <a:t>值设为当前值加符号位扩展偏移</a:t>
            </a:r>
            <a:r>
              <a:rPr lang="en-US" altLang="zh-CN" dirty="0"/>
              <a:t>offset</a:t>
            </a:r>
          </a:p>
          <a:p>
            <a:endParaRPr lang="en-US" altLang="zh-CN" dirty="0"/>
          </a:p>
          <a:p>
            <a:r>
              <a:rPr lang="en-US" altLang="zh-CN" dirty="0" err="1"/>
              <a:t>blt</a:t>
            </a:r>
            <a:r>
              <a:rPr lang="en-US" altLang="zh-CN" dirty="0"/>
              <a:t> </a:t>
            </a:r>
            <a:r>
              <a:rPr lang="zh-CN" altLang="en-US" dirty="0"/>
              <a:t>小于逻辑判断跳转 </a:t>
            </a:r>
            <a:r>
              <a:rPr lang="en-US" altLang="zh-CN" dirty="0" err="1"/>
              <a:t>blt</a:t>
            </a:r>
            <a:r>
              <a:rPr lang="en-US" altLang="zh-CN" dirty="0"/>
              <a:t> rs1,rs2,offset</a:t>
            </a:r>
          </a:p>
          <a:p>
            <a:r>
              <a:rPr lang="en-US" altLang="zh-CN" dirty="0"/>
              <a:t>//</a:t>
            </a:r>
            <a:r>
              <a:rPr lang="zh-CN" altLang="en-US" dirty="0"/>
              <a:t>若</a:t>
            </a:r>
            <a:r>
              <a:rPr lang="en-US" altLang="zh-CN" dirty="0"/>
              <a:t>rs1&lt;rs2</a:t>
            </a:r>
            <a:r>
              <a:rPr lang="zh-CN" altLang="en-US" dirty="0"/>
              <a:t>，</a:t>
            </a:r>
            <a:r>
              <a:rPr lang="en-US" altLang="zh-CN" dirty="0"/>
              <a:t>pc</a:t>
            </a:r>
            <a:r>
              <a:rPr lang="zh-CN" altLang="en-US" dirty="0"/>
              <a:t>值设为当前值加符号位扩展偏移</a:t>
            </a:r>
            <a:r>
              <a:rPr lang="en-US" altLang="zh-CN" dirty="0"/>
              <a:t>offset</a:t>
            </a:r>
          </a:p>
        </p:txBody>
      </p:sp>
    </p:spTree>
    <p:extLst>
      <p:ext uri="{BB962C8B-B14F-4D97-AF65-F5344CB8AC3E}">
        <p14:creationId xmlns:p14="http://schemas.microsoft.com/office/powerpoint/2010/main" val="130037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05C-BB7F-407B-8D61-C003CBEEB8DE}"/>
              </a:ext>
            </a:extLst>
          </p:cNvPr>
          <p:cNvSpPr>
            <a:spLocks noGrp="1"/>
          </p:cNvSpPr>
          <p:nvPr>
            <p:ph type="title"/>
          </p:nvPr>
        </p:nvSpPr>
        <p:spPr/>
        <p:txBody>
          <a:bodyPr/>
          <a:lstStyle/>
          <a:p>
            <a:r>
              <a:rPr lang="en-US" dirty="0"/>
              <a:t>RISC-V32</a:t>
            </a:r>
            <a:r>
              <a:rPr lang="zh-CN" altLang="en-US" dirty="0"/>
              <a:t>指令介绍</a:t>
            </a:r>
            <a:endParaRPr lang="en-US" dirty="0"/>
          </a:p>
        </p:txBody>
      </p:sp>
      <p:sp>
        <p:nvSpPr>
          <p:cNvPr id="9" name="文本框 8">
            <a:extLst>
              <a:ext uri="{FF2B5EF4-FFF2-40B4-BE49-F238E27FC236}">
                <a16:creationId xmlns:a16="http://schemas.microsoft.com/office/drawing/2014/main" id="{5A004EBD-C3E9-415D-BF23-85868844C6A1}"/>
              </a:ext>
            </a:extLst>
          </p:cNvPr>
          <p:cNvSpPr txBox="1"/>
          <p:nvPr/>
        </p:nvSpPr>
        <p:spPr>
          <a:xfrm>
            <a:off x="838200" y="1245057"/>
            <a:ext cx="6096000" cy="5909310"/>
          </a:xfrm>
          <a:prstGeom prst="rect">
            <a:avLst/>
          </a:prstGeom>
          <a:noFill/>
        </p:spPr>
        <p:txBody>
          <a:bodyPr wrap="square">
            <a:spAutoFit/>
          </a:bodyPr>
          <a:lstStyle/>
          <a:p>
            <a:r>
              <a:rPr lang="en-US" altLang="zh-CN" dirty="0" err="1"/>
              <a:t>bne</a:t>
            </a:r>
            <a:r>
              <a:rPr lang="en-US" altLang="zh-CN" dirty="0"/>
              <a:t> </a:t>
            </a:r>
            <a:r>
              <a:rPr lang="zh-CN" altLang="en-US" dirty="0"/>
              <a:t>不等逻辑判断跳转 </a:t>
            </a:r>
            <a:r>
              <a:rPr lang="en-US" altLang="zh-CN" dirty="0" err="1"/>
              <a:t>bne</a:t>
            </a:r>
            <a:r>
              <a:rPr lang="en-US" altLang="zh-CN" dirty="0"/>
              <a:t> rs1,rs2,offset</a:t>
            </a:r>
          </a:p>
          <a:p>
            <a:r>
              <a:rPr lang="en-US" altLang="zh-CN" dirty="0"/>
              <a:t>//</a:t>
            </a:r>
            <a:r>
              <a:rPr lang="zh-CN" altLang="en-US" dirty="0"/>
              <a:t>若</a:t>
            </a:r>
            <a:r>
              <a:rPr lang="en-US" altLang="zh-CN" dirty="0"/>
              <a:t>rs1≠rs2</a:t>
            </a:r>
            <a:r>
              <a:rPr lang="zh-CN" altLang="en-US" dirty="0"/>
              <a:t>，</a:t>
            </a:r>
            <a:r>
              <a:rPr lang="en-US" altLang="zh-CN" dirty="0"/>
              <a:t>pc</a:t>
            </a:r>
            <a:r>
              <a:rPr lang="zh-CN" altLang="en-US" dirty="0"/>
              <a:t>值设为当前值加符号位扩展偏移</a:t>
            </a:r>
            <a:r>
              <a:rPr lang="en-US" altLang="zh-CN" dirty="0"/>
              <a:t>offset</a:t>
            </a:r>
            <a:endParaRPr lang="en-US" dirty="0"/>
          </a:p>
          <a:p>
            <a:endParaRPr lang="en-US" dirty="0"/>
          </a:p>
          <a:p>
            <a:r>
              <a:rPr lang="en-US" altLang="zh-CN" dirty="0"/>
              <a:t>j </a:t>
            </a:r>
            <a:r>
              <a:rPr lang="zh-CN" altLang="en-US" dirty="0"/>
              <a:t>无条件跳转指令 </a:t>
            </a:r>
            <a:r>
              <a:rPr lang="en-US" altLang="zh-CN" dirty="0"/>
              <a:t>j offset</a:t>
            </a:r>
          </a:p>
          <a:p>
            <a:r>
              <a:rPr lang="en-US" altLang="zh-CN" dirty="0"/>
              <a:t>// pc+</a:t>
            </a:r>
            <a:r>
              <a:rPr lang="zh-CN" altLang="en-US" dirty="0"/>
              <a:t>立即数</a:t>
            </a:r>
            <a:r>
              <a:rPr lang="en-US" altLang="zh-CN" dirty="0"/>
              <a:t>offset</a:t>
            </a:r>
            <a:r>
              <a:rPr lang="zh-CN" altLang="en-US" dirty="0"/>
              <a:t>为跳转目标</a:t>
            </a:r>
          </a:p>
          <a:p>
            <a:endParaRPr lang="zh-CN" altLang="en-US" dirty="0"/>
          </a:p>
          <a:p>
            <a:r>
              <a:rPr lang="en-US" altLang="zh-CN" dirty="0" err="1"/>
              <a:t>jal</a:t>
            </a:r>
            <a:r>
              <a:rPr lang="en-US" altLang="zh-CN" dirty="0"/>
              <a:t> </a:t>
            </a:r>
            <a:r>
              <a:rPr lang="zh-CN" altLang="en-US" dirty="0"/>
              <a:t>有返回无条件跳转 </a:t>
            </a:r>
            <a:r>
              <a:rPr lang="en-US" altLang="zh-CN" dirty="0" err="1"/>
              <a:t>jal</a:t>
            </a:r>
            <a:r>
              <a:rPr lang="en-US" altLang="zh-CN" dirty="0"/>
              <a:t> </a:t>
            </a:r>
            <a:r>
              <a:rPr lang="en-US" altLang="zh-CN" dirty="0" err="1"/>
              <a:t>rd</a:t>
            </a:r>
            <a:r>
              <a:rPr lang="zh-CN" altLang="en-US" dirty="0"/>
              <a:t>，</a:t>
            </a:r>
            <a:r>
              <a:rPr lang="en-US" altLang="zh-CN" dirty="0"/>
              <a:t>offset</a:t>
            </a:r>
          </a:p>
          <a:p>
            <a:r>
              <a:rPr lang="en-US" altLang="zh-CN" dirty="0"/>
              <a:t>//</a:t>
            </a:r>
            <a:r>
              <a:rPr lang="zh-CN" altLang="en-US" dirty="0"/>
              <a:t>设置</a:t>
            </a:r>
            <a:r>
              <a:rPr lang="en-US" altLang="zh-CN" dirty="0" err="1"/>
              <a:t>rd</a:t>
            </a:r>
            <a:r>
              <a:rPr lang="en-US" altLang="zh-CN" dirty="0"/>
              <a:t>=pc+4</a:t>
            </a:r>
            <a:r>
              <a:rPr lang="zh-CN" altLang="en-US" dirty="0"/>
              <a:t>为返回地址，</a:t>
            </a:r>
            <a:r>
              <a:rPr lang="en-US" altLang="zh-CN" dirty="0"/>
              <a:t>pc+</a:t>
            </a:r>
            <a:r>
              <a:rPr lang="zh-CN" altLang="en-US" dirty="0"/>
              <a:t>立即数</a:t>
            </a:r>
            <a:r>
              <a:rPr lang="en-US" altLang="zh-CN" dirty="0"/>
              <a:t>offset</a:t>
            </a:r>
            <a:r>
              <a:rPr lang="zh-CN" altLang="en-US" dirty="0"/>
              <a:t>为跳转目标，</a:t>
            </a:r>
            <a:r>
              <a:rPr lang="en-US" altLang="zh-CN" dirty="0" err="1"/>
              <a:t>rd</a:t>
            </a:r>
            <a:r>
              <a:rPr lang="zh-CN" altLang="en-US" dirty="0"/>
              <a:t>默认为</a:t>
            </a:r>
            <a:r>
              <a:rPr lang="en-US" altLang="zh-CN" dirty="0"/>
              <a:t>x1</a:t>
            </a:r>
          </a:p>
          <a:p>
            <a:endParaRPr lang="en-US" altLang="zh-CN" dirty="0"/>
          </a:p>
          <a:p>
            <a:r>
              <a:rPr lang="en-US" altLang="zh-CN" dirty="0" err="1"/>
              <a:t>jr</a:t>
            </a:r>
            <a:r>
              <a:rPr lang="en-US" altLang="zh-CN" dirty="0"/>
              <a:t> </a:t>
            </a:r>
            <a:r>
              <a:rPr lang="zh-CN" altLang="en-US" dirty="0"/>
              <a:t>跳转到寄存器指令 </a:t>
            </a:r>
            <a:r>
              <a:rPr lang="en-US" altLang="zh-CN" dirty="0" err="1"/>
              <a:t>jr</a:t>
            </a:r>
            <a:r>
              <a:rPr lang="en-US" altLang="zh-CN" dirty="0"/>
              <a:t> rs1</a:t>
            </a:r>
          </a:p>
          <a:p>
            <a:r>
              <a:rPr lang="en-US" altLang="zh-CN" dirty="0"/>
              <a:t>//</a:t>
            </a:r>
            <a:r>
              <a:rPr lang="zh-CN" altLang="en-US" dirty="0"/>
              <a:t>设置</a:t>
            </a:r>
            <a:r>
              <a:rPr lang="en-US" altLang="zh-CN" dirty="0"/>
              <a:t>pc</a:t>
            </a:r>
            <a:r>
              <a:rPr lang="zh-CN" altLang="en-US" dirty="0"/>
              <a:t>为</a:t>
            </a:r>
            <a:r>
              <a:rPr lang="en-US" altLang="zh-CN" dirty="0"/>
              <a:t>rs1</a:t>
            </a:r>
          </a:p>
          <a:p>
            <a:r>
              <a:rPr lang="en-US" altLang="zh-CN" dirty="0"/>
              <a:t>//</a:t>
            </a:r>
            <a:r>
              <a:rPr lang="zh-CN" altLang="en-US" dirty="0"/>
              <a:t>等效于</a:t>
            </a:r>
            <a:r>
              <a:rPr lang="en-US" altLang="zh-CN" dirty="0" err="1"/>
              <a:t>jalr</a:t>
            </a:r>
            <a:r>
              <a:rPr lang="en-US" altLang="zh-CN" dirty="0"/>
              <a:t> x0,0</a:t>
            </a:r>
            <a:r>
              <a:rPr lang="zh-CN" altLang="en-US" dirty="0"/>
              <a:t>（</a:t>
            </a:r>
            <a:r>
              <a:rPr lang="en-US" altLang="zh-CN" dirty="0"/>
              <a:t>rs1</a:t>
            </a:r>
            <a:r>
              <a:rPr lang="zh-CN" altLang="en-US" dirty="0"/>
              <a:t>）</a:t>
            </a:r>
          </a:p>
          <a:p>
            <a:endParaRPr lang="zh-CN" altLang="en-US" dirty="0"/>
          </a:p>
          <a:p>
            <a:r>
              <a:rPr lang="en-US" altLang="zh-CN" dirty="0" err="1"/>
              <a:t>jalr</a:t>
            </a:r>
            <a:r>
              <a:rPr lang="en-US" altLang="zh-CN" dirty="0"/>
              <a:t> </a:t>
            </a:r>
            <a:r>
              <a:rPr lang="zh-CN" altLang="en-US" dirty="0"/>
              <a:t>远跳转指令 </a:t>
            </a:r>
            <a:r>
              <a:rPr lang="en-US" altLang="zh-CN" dirty="0" err="1"/>
              <a:t>jalr</a:t>
            </a:r>
            <a:r>
              <a:rPr lang="en-US" altLang="zh-CN" dirty="0"/>
              <a:t> </a:t>
            </a:r>
            <a:r>
              <a:rPr lang="en-US" altLang="zh-CN" dirty="0" err="1"/>
              <a:t>rd</a:t>
            </a:r>
            <a:r>
              <a:rPr lang="zh-CN" altLang="en-US" dirty="0"/>
              <a:t>，</a:t>
            </a:r>
            <a:r>
              <a:rPr lang="en-US" altLang="zh-CN" dirty="0"/>
              <a:t>offset</a:t>
            </a:r>
            <a:r>
              <a:rPr lang="zh-CN" altLang="en-US" dirty="0"/>
              <a:t>（</a:t>
            </a:r>
            <a:r>
              <a:rPr lang="en-US" altLang="zh-CN" dirty="0"/>
              <a:t>rs1</a:t>
            </a:r>
            <a:r>
              <a:rPr lang="zh-CN" altLang="en-US" dirty="0"/>
              <a:t>）</a:t>
            </a:r>
          </a:p>
          <a:p>
            <a:r>
              <a:rPr lang="en-US" altLang="zh-CN" dirty="0"/>
              <a:t>//</a:t>
            </a:r>
            <a:r>
              <a:rPr lang="zh-CN" altLang="en-US" dirty="0"/>
              <a:t>设置</a:t>
            </a:r>
            <a:r>
              <a:rPr lang="en-US" altLang="zh-CN" dirty="0"/>
              <a:t>pc</a:t>
            </a:r>
            <a:r>
              <a:rPr lang="zh-CN" altLang="en-US" dirty="0"/>
              <a:t>为</a:t>
            </a:r>
            <a:r>
              <a:rPr lang="en-US" altLang="zh-CN" dirty="0"/>
              <a:t>rs1+</a:t>
            </a:r>
            <a:r>
              <a:rPr lang="zh-CN" altLang="en-US" dirty="0"/>
              <a:t>立即数</a:t>
            </a:r>
            <a:r>
              <a:rPr lang="en-US" altLang="zh-CN" dirty="0"/>
              <a:t>offset</a:t>
            </a:r>
            <a:r>
              <a:rPr lang="zh-CN" altLang="en-US" dirty="0"/>
              <a:t>，并写入返回值</a:t>
            </a:r>
            <a:r>
              <a:rPr lang="en-US" altLang="zh-CN" dirty="0"/>
              <a:t>pc+4</a:t>
            </a:r>
            <a:r>
              <a:rPr lang="zh-CN" altLang="en-US" dirty="0"/>
              <a:t>到</a:t>
            </a:r>
            <a:r>
              <a:rPr lang="en-US" altLang="zh-CN" dirty="0" err="1"/>
              <a:t>rd</a:t>
            </a:r>
            <a:r>
              <a:rPr lang="zh-CN" altLang="en-US" dirty="0"/>
              <a:t>，</a:t>
            </a:r>
            <a:r>
              <a:rPr lang="en-US" altLang="zh-CN" dirty="0" err="1"/>
              <a:t>rd</a:t>
            </a:r>
            <a:r>
              <a:rPr lang="zh-CN" altLang="en-US" dirty="0"/>
              <a:t>默认</a:t>
            </a:r>
            <a:r>
              <a:rPr lang="en-US" altLang="zh-CN" dirty="0"/>
              <a:t>x1</a:t>
            </a:r>
          </a:p>
          <a:p>
            <a:endParaRPr lang="en-US" altLang="zh-CN" dirty="0"/>
          </a:p>
          <a:p>
            <a:r>
              <a:rPr lang="en-US" altLang="zh-CN" dirty="0"/>
              <a:t>ret </a:t>
            </a:r>
            <a:r>
              <a:rPr lang="zh-CN" altLang="en-US" dirty="0"/>
              <a:t>返回指令 </a:t>
            </a:r>
            <a:r>
              <a:rPr lang="en-US" altLang="zh-CN" dirty="0"/>
              <a:t>ret</a:t>
            </a:r>
          </a:p>
          <a:p>
            <a:r>
              <a:rPr lang="en-US" altLang="zh-CN" dirty="0"/>
              <a:t>//</a:t>
            </a:r>
            <a:r>
              <a:rPr lang="zh-CN" altLang="en-US" dirty="0"/>
              <a:t>从子过程返回，实际相当于</a:t>
            </a:r>
            <a:r>
              <a:rPr lang="en-US" altLang="zh-CN" dirty="0" err="1"/>
              <a:t>jalr</a:t>
            </a:r>
            <a:r>
              <a:rPr lang="en-US" altLang="zh-CN" dirty="0"/>
              <a:t> x0,0</a:t>
            </a:r>
            <a:r>
              <a:rPr lang="zh-CN" altLang="en-US" dirty="0"/>
              <a:t>（</a:t>
            </a:r>
            <a:r>
              <a:rPr lang="en-US" altLang="zh-CN" dirty="0"/>
              <a:t>x1</a:t>
            </a:r>
            <a:r>
              <a:rPr lang="zh-CN" altLang="en-US" dirty="0"/>
              <a:t>）</a:t>
            </a:r>
          </a:p>
          <a:p>
            <a:endParaRPr lang="en-US" dirty="0"/>
          </a:p>
        </p:txBody>
      </p:sp>
    </p:spTree>
    <p:extLst>
      <p:ext uri="{BB962C8B-B14F-4D97-AF65-F5344CB8AC3E}">
        <p14:creationId xmlns:p14="http://schemas.microsoft.com/office/powerpoint/2010/main" val="3015997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1391</Words>
  <Application>Microsoft Office PowerPoint</Application>
  <PresentationFormat>宽屏</PresentationFormat>
  <Paragraphs>113</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-apple-system</vt:lpstr>
      <vt:lpstr>Arial</vt:lpstr>
      <vt:lpstr>Calibri</vt:lpstr>
      <vt:lpstr>Calibri Light</vt:lpstr>
      <vt:lpstr>Office 主题​​</vt:lpstr>
      <vt:lpstr>RISC-V简介</vt:lpstr>
      <vt:lpstr>RISC-V简介</vt:lpstr>
      <vt:lpstr>RISC-V特色</vt:lpstr>
      <vt:lpstr>RISC-V特色</vt:lpstr>
      <vt:lpstr>RISC-V架构设计思想</vt:lpstr>
      <vt:lpstr>RISC-V32指令介绍</vt:lpstr>
      <vt:lpstr>RISC-V32指令介绍</vt:lpstr>
      <vt:lpstr>RISC-V32指令介绍</vt:lpstr>
      <vt:lpstr>RISC-V32指令介绍</vt:lpstr>
      <vt:lpstr>RISC-V32指令介绍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RISC-V简介</dc:title>
  <dc:creator>C ll</dc:creator>
  <cp:lastModifiedBy>C ll</cp:lastModifiedBy>
  <cp:revision>2</cp:revision>
  <dcterms:created xsi:type="dcterms:W3CDTF">2021-11-17T06:10:49Z</dcterms:created>
  <dcterms:modified xsi:type="dcterms:W3CDTF">2021-11-17T08:43:57Z</dcterms:modified>
</cp:coreProperties>
</file>