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8"/>
  </p:handoutMasterIdLst>
  <p:sldIdLst>
    <p:sldId id="342" r:id="rId3"/>
    <p:sldId id="325" r:id="rId5"/>
    <p:sldId id="326" r:id="rId6"/>
    <p:sldId id="321" r:id="rId7"/>
    <p:sldId id="327" r:id="rId8"/>
    <p:sldId id="292" r:id="rId9"/>
    <p:sldId id="370" r:id="rId10"/>
    <p:sldId id="328" r:id="rId11"/>
    <p:sldId id="323" r:id="rId12"/>
    <p:sldId id="372" r:id="rId13"/>
    <p:sldId id="373" r:id="rId14"/>
    <p:sldId id="332" r:id="rId15"/>
    <p:sldId id="374" r:id="rId16"/>
    <p:sldId id="338" r:id="rId17"/>
  </p:sldIdLst>
  <p:sldSz cx="9144000" cy="5143500" type="screen16x9"/>
  <p:notesSz cx="6858000" cy="9144000"/>
  <p:embeddedFontLst>
    <p:embeddedFont>
      <p:font typeface="方正正黑简体" panose="02000000000000000000" pitchFamily="2" charset="-122"/>
      <p:regular r:id="rId22"/>
    </p:embeddedFont>
    <p:embeddedFont>
      <p:font typeface="微软雅黑" panose="020B0503020204020204" pitchFamily="34" charset="-122"/>
      <p:regular r:id="rId23"/>
    </p:embeddedFont>
    <p:embeddedFont>
      <p:font typeface="Calibri" panose="020F0502020204030204" pitchFamily="34" charset="0"/>
      <p:regular r:id="rId24"/>
      <p:bold r:id="rId25"/>
      <p:italic r:id="rId26"/>
      <p:boldItalic r:id="rId27"/>
    </p:embeddedFont>
    <p:embeddedFont>
      <p:font typeface="WPS-Numbers" pitchFamily="2" charset="0"/>
      <p:regular r:id="rId28"/>
    </p:embeddedFont>
  </p:embeddedFontLst>
  <p:defaultTextStyle>
    <a:defPPr>
      <a:defRPr lang="zh-CN"/>
    </a:defPPr>
    <a:lvl1pPr marL="0" lvl="0" indent="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1pPr>
    <a:lvl2pPr marL="342900" lvl="1" indent="1143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2pPr>
    <a:lvl3pPr marL="685800" lvl="2" indent="2286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3pPr>
    <a:lvl4pPr marL="1028700" lvl="3" indent="3429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4pPr>
    <a:lvl5pPr marL="1371600" lvl="4"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5pPr>
    <a:lvl6pPr marL="2286000" lvl="5"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6pPr>
    <a:lvl7pPr marL="2743200" lvl="6"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7pPr>
    <a:lvl8pPr marL="3200400" lvl="7"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8pPr>
    <a:lvl9pPr marL="3657600" lvl="8"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97703" autoAdjust="0"/>
  </p:normalViewPr>
  <p:slideViewPr>
    <p:cSldViewPr snapToGrid="0" showGuides="1">
      <p:cViewPr varScale="1">
        <p:scale>
          <a:sx n="136" d="100"/>
          <a:sy n="136" d="100"/>
        </p:scale>
        <p:origin x="120" y="318"/>
      </p:cViewPr>
      <p:guideLst>
        <p:guide orient="horz" pos="1620"/>
        <p:guide pos="2846"/>
      </p:guideLst>
    </p:cSldViewPr>
  </p:slideViewPr>
  <p:notesTextViewPr>
    <p:cViewPr>
      <p:scale>
        <a:sx n="1" d="1"/>
        <a:sy n="1" d="1"/>
      </p:scale>
      <p:origin x="0" y="0"/>
    </p:cViewPr>
  </p:notesTextViewPr>
  <p:sorterViewPr showFormatting="0">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Calibri" panose="020F0502020204030204" pitchFamily="34" charset="0"/>
                <a:ea typeface="宋体" panose="02010600030101010101" pitchFamily="2" charset="-122"/>
                <a:cs typeface="+mn-ea"/>
              </a:rPr>
            </a:fld>
            <a:endParaRPr lang="zh-CN" altLang="en-US" sz="1200" strike="noStrike" noProof="1">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331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r>
              <a:rPr lang="zh-CN" altLang="en-US" dirty="0" smtClean="0"/>
              <a:t> 猪七爷旗舰店</a:t>
            </a:r>
            <a:r>
              <a:rPr lang="en-US" altLang="zh-CN" dirty="0" smtClean="0"/>
              <a:t>猪七爷</a:t>
            </a:r>
            <a:endParaRPr lang="en-US" altLang="zh-CN" dirty="0"/>
          </a:p>
        </p:txBody>
      </p:sp>
      <p:sp>
        <p:nvSpPr>
          <p:cNvPr id="1331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3993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993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3993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993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4608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608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3993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993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6656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665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536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741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741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2969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969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a:solidFill>
              <a:srgbClr val="000000"/>
            </a:solidFill>
            <a:miter/>
          </a:ln>
        </p:spPr>
      </p:sp>
      <p:sp>
        <p:nvSpPr>
          <p:cNvPr id="21506" name="Notes Placeholder 2"/>
          <p:cNvSpPr>
            <a:spLocks noGrp="1"/>
          </p:cNvSpPr>
          <p:nvPr>
            <p:ph type="body"/>
          </p:nvPr>
        </p:nvSpPr>
        <p:spPr>
          <a:noFill/>
          <a:ln>
            <a:noFill/>
          </a:ln>
        </p:spPr>
        <p:txBody>
          <a:bodyPr wrap="square" lIns="91440" tIns="45720" rIns="91440" bIns="45720" anchor="t"/>
          <a:lstStyle/>
          <a:p>
            <a:pPr lvl="0" eaLnBrk="1" hangingPunct="1">
              <a:spcBef>
                <a:spcPct val="0"/>
              </a:spcBef>
            </a:pPr>
            <a:endParaRPr lang="id-ID" altLang="zh-CN" dirty="0"/>
          </a:p>
        </p:txBody>
      </p:sp>
      <p:sp>
        <p:nvSpPr>
          <p:cNvPr id="2150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latin typeface="Calibri" panose="020F0502020204030204" pitchFamily="34" charset="0"/>
                <a:ea typeface="宋体" panose="02010600030101010101" pitchFamily="2" charset="-122"/>
              </a:rPr>
            </a:fld>
            <a:endParaRPr lang="en-US" altLang="zh-CN"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a:solidFill>
              <a:srgbClr val="000000"/>
            </a:solidFill>
            <a:miter/>
          </a:ln>
        </p:spPr>
      </p:sp>
      <p:sp>
        <p:nvSpPr>
          <p:cNvPr id="21506" name="Notes Placeholder 2"/>
          <p:cNvSpPr>
            <a:spLocks noGrp="1"/>
          </p:cNvSpPr>
          <p:nvPr>
            <p:ph type="body"/>
          </p:nvPr>
        </p:nvSpPr>
        <p:spPr>
          <a:noFill/>
          <a:ln>
            <a:noFill/>
          </a:ln>
        </p:spPr>
        <p:txBody>
          <a:bodyPr wrap="square" lIns="91440" tIns="45720" rIns="91440" bIns="45720" anchor="t"/>
          <a:lstStyle/>
          <a:p>
            <a:pPr lvl="0" eaLnBrk="1" hangingPunct="1">
              <a:spcBef>
                <a:spcPct val="0"/>
              </a:spcBef>
            </a:pPr>
            <a:endParaRPr lang="id-ID" altLang="zh-CN" dirty="0"/>
          </a:p>
        </p:txBody>
      </p:sp>
      <p:sp>
        <p:nvSpPr>
          <p:cNvPr id="2150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latin typeface="Calibri" panose="020F0502020204030204" pitchFamily="34" charset="0"/>
                <a:ea typeface="宋体" panose="02010600030101010101" pitchFamily="2" charset="-122"/>
              </a:rPr>
            </a:fld>
            <a:endParaRPr lang="en-US" altLang="zh-CN"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3789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789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3993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993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2" cstate="print"/>
          <a:stretch>
            <a:fillRect/>
          </a:stretch>
        </p:blipFill>
        <p:spPr>
          <a:xfrm>
            <a:off x="0" y="0"/>
            <a:ext cx="9145588" cy="5143500"/>
          </a:xfrm>
          <a:prstGeom prst="rect">
            <a:avLst/>
          </a:prstGeom>
          <a:noFill/>
          <a:ln w="9525">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sz="half" idx="1"/>
          </p:nvPr>
        </p:nvSpPr>
        <p:spPr>
          <a:xfrm>
            <a:off x="6286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Content Placeholder 3"/>
          <p:cNvSpPr>
            <a:spLocks noGrp="1"/>
          </p:cNvSpPr>
          <p:nvPr>
            <p:ph sz="half" idx="2"/>
          </p:nvPr>
        </p:nvSpPr>
        <p:spPr>
          <a:xfrm>
            <a:off x="46291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fld>
            <a:endParaRPr lang="zh-CN" altLang="en-US" strike="noStrike" noProof="1">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629842" y="1878806"/>
            <a:ext cx="3868340"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7" name="Date Placeholder 6"/>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8" name="Footer Placeholder 7"/>
          <p:cNvSpPr>
            <a:spLocks noGrp="1"/>
          </p:cNvSpPr>
          <p:nvPr>
            <p:ph type="ftr" sz="quarter" idx="1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9" name="Slide Number Placeholder 8"/>
          <p:cNvSpPr>
            <a:spLocks noGrp="1"/>
          </p:cNvSpPr>
          <p:nvPr>
            <p:ph type="sldNum" sz="quarter" idx="1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fld>
            <a:endParaRPr lang="zh-CN" altLang="en-US" strike="noStrike" noProof="1">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smtClean="0"/>
              <a:t>单击此处编辑母版标题样式</a:t>
            </a:r>
            <a:endParaRPr lang="en-US" strike="noStrike" noProof="1"/>
          </a:p>
        </p:txBody>
      </p:sp>
      <p:sp>
        <p:nvSpPr>
          <p:cNvPr id="3" name="Date Placeholder 2"/>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4" name="Footer Placeholder 3"/>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5" name="Slide Number Placeholder 4"/>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fld>
            <a:endParaRPr lang="zh-CN" altLang="en-US" strike="noStrike" noProof="1">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 name="Footer Placeholder 2"/>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4" name="Slide Number Placeholder 3"/>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fld>
            <a:endParaRPr lang="zh-CN" altLang="en-US" strike="noStrike" noProof="1">
              <a:ea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ea typeface="微软雅黑" panose="020B0503020204020204" pitchFamily="34" charset="-122"/>
              </a:defRPr>
            </a:lvl1pPr>
            <a:lvl2pPr>
              <a:defRPr sz="2100">
                <a:ea typeface="微软雅黑" panose="020B0503020204020204" pitchFamily="34" charset="-122"/>
              </a:defRPr>
            </a:lvl2pPr>
            <a:lvl3pPr>
              <a:defRPr sz="1800">
                <a:ea typeface="微软雅黑" panose="020B0503020204020204" pitchFamily="34" charset="-122"/>
              </a:defRPr>
            </a:lvl3pPr>
            <a:lvl4pPr>
              <a:defRPr sz="1500">
                <a:ea typeface="微软雅黑" panose="020B0503020204020204" pitchFamily="34" charset="-122"/>
              </a:defRPr>
            </a:lvl4pPr>
            <a:lvl5pPr>
              <a:defRPr sz="1500">
                <a:ea typeface="微软雅黑" panose="020B0503020204020204" pitchFamily="34" charset="-122"/>
              </a:defRPr>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fld>
            <a:endParaRPr lang="zh-CN" altLang="en-US" strike="noStrike" noProof="1">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pPr fontAlgn="base"/>
            <a:r>
              <a:rPr lang="zh-CN" altLang="en-US" strike="noStrike" noProof="1" smtClean="0"/>
              <a:t>单击此处编辑母版标题样式</a:t>
            </a:r>
            <a:endParaRPr lang="en-US" strike="noStrike" noProof="1"/>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微软雅黑" panose="020B0503020204020204" pitchFamily="34" charset="-122"/>
                <a:cs typeface="+mn-cs"/>
              </a:rPr>
              <a:t>单击图标添加图片</a:t>
            </a:r>
            <a:endParaRPr kumimoji="0" lang="en-US" sz="24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fld>
            <a:endParaRPr lang="zh-CN" altLang="en-US" strike="noStrike" noProof="1">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Date Placeholder 3"/>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fld>
            <a:endParaRPr lang="zh-CN" altLang="en-US" strike="noStrike" noProof="1">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lvl1pPr>
              <a:defRPr>
                <a:ea typeface="微软雅黑" panose="020B0503020204020204" pitchFamily="34" charset="-122"/>
              </a:defRPr>
            </a:lvl1p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Date Placeholder 3"/>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anose="020B0503020204020204" pitchFamily="34" charset="-122"/>
                <a:cs typeface="+mn-ea"/>
              </a:rPr>
            </a:fld>
            <a:endParaRPr lang="zh-CN" altLang="en-US" strike="noStrike" noProof="1">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2pPr>
      <a:lvl3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3pPr>
      <a:lvl4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4pPr>
      <a:lvl5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文本框 213"/>
          <p:cNvSpPr txBox="1"/>
          <p:nvPr/>
        </p:nvSpPr>
        <p:spPr>
          <a:xfrm>
            <a:off x="1754188" y="1968500"/>
            <a:ext cx="5529262" cy="1445260"/>
          </a:xfrm>
          <a:prstGeom prst="rect">
            <a:avLst/>
          </a:prstGeom>
          <a:noFill/>
          <a:ln w="9525">
            <a:noFill/>
          </a:ln>
        </p:spPr>
        <p:txBody>
          <a:bodyPr anchor="t">
            <a:spAutoFit/>
          </a:bodyPr>
          <a:lstStyle/>
          <a:p>
            <a:pPr algn="ctr"/>
            <a:r>
              <a:rPr lang="en-US" altLang="zh-CN" sz="4400">
                <a:sym typeface="+mn-ea"/>
              </a:rPr>
              <a:t>RISC-V</a:t>
            </a:r>
            <a:endParaRPr lang="en-US" altLang="zh-CN" sz="4400"/>
          </a:p>
          <a:p>
            <a:pPr algn="ctr"/>
            <a:endParaRPr lang="zh-CN" altLang="en-US" sz="4400" b="1" dirty="0">
              <a:solidFill>
                <a:schemeClr val="bg1"/>
              </a:solidFill>
              <a:latin typeface="方正正纤黑简体" panose="02000000000000000000" pitchFamily="2" charset="-122"/>
              <a:ea typeface="方正正纤黑简体" panose="02000000000000000000" pitchFamily="2" charset="-122"/>
            </a:endParaRPr>
          </a:p>
        </p:txBody>
      </p:sp>
      <p:sp>
        <p:nvSpPr>
          <p:cNvPr id="216" name="文本框 215"/>
          <p:cNvSpPr txBox="1"/>
          <p:nvPr/>
        </p:nvSpPr>
        <p:spPr>
          <a:xfrm>
            <a:off x="2727325" y="3061970"/>
            <a:ext cx="3895725" cy="460375"/>
          </a:xfrm>
          <a:prstGeom prst="rect">
            <a:avLst/>
          </a:prstGeom>
          <a:noFill/>
        </p:spPr>
        <p:txBody>
          <a:bodyPr wrap="square">
            <a:spAutoFit/>
          </a:bodyPr>
          <a:lstStyle/>
          <a:p>
            <a:pPr marR="0" algn="ctr" defTabSz="685800" rtl="0" fontAlgn="auto">
              <a:spcBef>
                <a:spcPts val="0"/>
              </a:spcBef>
              <a:spcAft>
                <a:spcPts val="0"/>
              </a:spcAft>
              <a:buClrTx/>
              <a:buSzTx/>
              <a:buFontTx/>
              <a:defRPr/>
            </a:pPr>
            <a:r>
              <a:rPr kumimoji="0" lang="zh-CN" altLang="en-US" sz="2400" kern="1200" cap="none" spc="0" normalizeH="0" baseline="0" noProof="0" dirty="0">
                <a:solidFill>
                  <a:schemeClr val="bg1"/>
                </a:solidFill>
                <a:latin typeface="宋体" panose="02010600030101010101" pitchFamily="2" charset="-122"/>
                <a:ea typeface="宋体" panose="02010600030101010101" pitchFamily="2" charset="-122"/>
                <a:cs typeface="+mn-cs"/>
              </a:rPr>
              <a:t>叶子心  </a:t>
            </a:r>
            <a:r>
              <a:rPr kumimoji="0" lang="en-US" altLang="zh-CN" sz="2400" kern="1200" cap="none" spc="0" normalizeH="0" baseline="0" noProof="0" dirty="0">
                <a:solidFill>
                  <a:schemeClr val="bg1"/>
                </a:solidFill>
                <a:latin typeface="宋体" panose="02010600030101010101" pitchFamily="2" charset="-122"/>
                <a:ea typeface="宋体" panose="02010600030101010101" pitchFamily="2" charset="-122"/>
                <a:cs typeface="+mn-cs"/>
              </a:rPr>
              <a:t>520021910521</a:t>
            </a:r>
            <a:endParaRPr kumimoji="0" lang="en-US" altLang="zh-CN" sz="2400" kern="1200" cap="none" spc="0" normalizeH="0" baseline="0" noProof="0" dirty="0">
              <a:solidFill>
                <a:schemeClr val="bg1"/>
              </a:solidFill>
              <a:latin typeface="宋体" panose="02010600030101010101" pitchFamily="2" charset="-122"/>
              <a:ea typeface="宋体" panose="02010600030101010101" pitchFamily="2" charset="-122"/>
              <a:cs typeface="+mn-cs"/>
            </a:endParaRPr>
          </a:p>
        </p:txBody>
      </p:sp>
      <p:sp>
        <p:nvSpPr>
          <p:cNvPr id="218" name="矩形 217"/>
          <p:cNvSpPr/>
          <p:nvPr/>
        </p:nvSpPr>
        <p:spPr>
          <a:xfrm>
            <a:off x="2727325" y="2787650"/>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19" name="矩形 218"/>
          <p:cNvSpPr/>
          <p:nvPr/>
        </p:nvSpPr>
        <p:spPr>
          <a:xfrm>
            <a:off x="3624263" y="2787650"/>
            <a:ext cx="896938" cy="8255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20" name="矩形 219"/>
          <p:cNvSpPr/>
          <p:nvPr/>
        </p:nvSpPr>
        <p:spPr>
          <a:xfrm>
            <a:off x="4521200" y="2792413"/>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21" name="矩形 220"/>
          <p:cNvSpPr/>
          <p:nvPr/>
        </p:nvSpPr>
        <p:spPr>
          <a:xfrm>
            <a:off x="5418138" y="2794000"/>
            <a:ext cx="896938" cy="84138"/>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grpSp>
        <p:nvGrpSpPr>
          <p:cNvPr id="222" name="组合 221"/>
          <p:cNvGrpSpPr/>
          <p:nvPr/>
        </p:nvGrpSpPr>
        <p:grpSpPr>
          <a:xfrm>
            <a:off x="3954463" y="708025"/>
            <a:ext cx="1128712" cy="1130300"/>
            <a:chOff x="1928879" y="1944350"/>
            <a:chExt cx="1129689" cy="1129689"/>
          </a:xfrm>
        </p:grpSpPr>
        <p:sp>
          <p:nvSpPr>
            <p:cNvPr id="223" name="椭圆 222"/>
            <p:cNvSpPr/>
            <p:nvPr/>
          </p:nvSpPr>
          <p:spPr>
            <a:xfrm>
              <a:off x="1928879" y="1944350"/>
              <a:ext cx="1129689" cy="112968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bg1"/>
                </a:solidFill>
                <a:effectLst/>
                <a:uLnTx/>
                <a:uFillTx/>
                <a:latin typeface="+mn-lt"/>
                <a:ea typeface="+mn-ea"/>
                <a:cs typeface="+mn-cs"/>
              </a:endParaRPr>
            </a:p>
          </p:txBody>
        </p:sp>
        <p:sp>
          <p:nvSpPr>
            <p:cNvPr id="224" name="Freeform 7"/>
            <p:cNvSpPr>
              <a:spLocks noEditPoints="1"/>
            </p:cNvSpPr>
            <p:nvPr/>
          </p:nvSpPr>
          <p:spPr bwMode="auto">
            <a:xfrm>
              <a:off x="2108421" y="2226772"/>
              <a:ext cx="751538" cy="61561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bg1"/>
                </a:solidFill>
                <a:effectLst/>
                <a:uLnTx/>
                <a:uFillTx/>
                <a:latin typeface="+mn-lt"/>
                <a:ea typeface="+mn-ea"/>
                <a:cs typeface="+mn-cs"/>
              </a:endParaRP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p:cTn id="7" dur="250" fill="hold"/>
                                        <p:tgtEl>
                                          <p:spTgt spid="222"/>
                                        </p:tgtEl>
                                        <p:attrNameLst>
                                          <p:attrName>ppt_w</p:attrName>
                                        </p:attrNameLst>
                                      </p:cBhvr>
                                      <p:tavLst>
                                        <p:tav tm="0">
                                          <p:val>
                                            <p:fltVal val="0"/>
                                          </p:val>
                                        </p:tav>
                                        <p:tav tm="100000">
                                          <p:val>
                                            <p:strVal val="#ppt_w"/>
                                          </p:val>
                                        </p:tav>
                                      </p:tavLst>
                                    </p:anim>
                                    <p:anim calcmode="lin" valueType="num">
                                      <p:cBhvr>
                                        <p:cTn id="8" dur="250" fill="hold"/>
                                        <p:tgtEl>
                                          <p:spTgt spid="222"/>
                                        </p:tgtEl>
                                        <p:attrNameLst>
                                          <p:attrName>ppt_h</p:attrName>
                                        </p:attrNameLst>
                                      </p:cBhvr>
                                      <p:tavLst>
                                        <p:tav tm="0">
                                          <p:val>
                                            <p:fltVal val="0"/>
                                          </p:val>
                                        </p:tav>
                                        <p:tav tm="100000">
                                          <p:val>
                                            <p:strVal val="#ppt_h"/>
                                          </p:val>
                                        </p:tav>
                                      </p:tavLst>
                                    </p:anim>
                                    <p:animEffect transition="in" filter="fade">
                                      <p:cBhvr>
                                        <p:cTn id="9" dur="250"/>
                                        <p:tgtEl>
                                          <p:spTgt spid="222"/>
                                        </p:tgtEl>
                                      </p:cBhvr>
                                    </p:animEffect>
                                  </p:childTnLst>
                                </p:cTn>
                              </p:par>
                              <p:par>
                                <p:cTn id="10" presetID="6" presetClass="emph" presetSubtype="0" decel="100000" fill="hold" nodeType="withEffect">
                                  <p:stCondLst>
                                    <p:cond delay="200"/>
                                  </p:stCondLst>
                                  <p:childTnLst>
                                    <p:animScale>
                                      <p:cBhvr>
                                        <p:cTn id="11" dur="250" fill="hold"/>
                                        <p:tgtEl>
                                          <p:spTgt spid="222"/>
                                        </p:tgtEl>
                                      </p:cBhvr>
                                      <p:by x="110000" y="110000"/>
                                    </p:animScale>
                                  </p:childTnLst>
                                </p:cTn>
                              </p:par>
                              <p:par>
                                <p:cTn id="12" presetID="6" presetClass="emph" presetSubtype="0" decel="100000" fill="hold" nodeType="withEffect">
                                  <p:stCondLst>
                                    <p:cond delay="400"/>
                                  </p:stCondLst>
                                  <p:childTnLst>
                                    <p:animScale>
                                      <p:cBhvr>
                                        <p:cTn id="13" dur="250" fill="hold"/>
                                        <p:tgtEl>
                                          <p:spTgt spid="222"/>
                                        </p:tgtEl>
                                      </p:cBhvr>
                                      <p:by x="91000" y="91000"/>
                                    </p:animScale>
                                  </p:childTnLst>
                                </p:cTn>
                              </p:par>
                            </p:childTnLst>
                          </p:cTn>
                        </p:par>
                        <p:par>
                          <p:cTn id="14" fill="hold">
                            <p:stCondLst>
                              <p:cond delay="50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214"/>
                                        </p:tgtEl>
                                        <p:attrNameLst>
                                          <p:attrName>style.visibility</p:attrName>
                                        </p:attrNameLst>
                                      </p:cBhvr>
                                      <p:to>
                                        <p:strVal val="visible"/>
                                      </p:to>
                                    </p:set>
                                    <p:anim calcmode="lin" valueType="num">
                                      <p:cBhvr>
                                        <p:cTn id="17" dur="250" fill="hold"/>
                                        <p:tgtEl>
                                          <p:spTgt spid="214"/>
                                        </p:tgtEl>
                                        <p:attrNameLst>
                                          <p:attrName>ppt_x</p:attrName>
                                        </p:attrNameLst>
                                      </p:cBhvr>
                                      <p:tavLst>
                                        <p:tav tm="0">
                                          <p:val>
                                            <p:strVal val="#ppt_x"/>
                                          </p:val>
                                        </p:tav>
                                        <p:tav tm="100000">
                                          <p:val>
                                            <p:strVal val="#ppt_x"/>
                                          </p:val>
                                        </p:tav>
                                      </p:tavLst>
                                    </p:anim>
                                    <p:anim calcmode="lin" valueType="num">
                                      <p:cBhvr>
                                        <p:cTn id="18" dur="250" fill="hold"/>
                                        <p:tgtEl>
                                          <p:spTgt spid="214"/>
                                        </p:tgtEl>
                                        <p:attrNameLst>
                                          <p:attrName>ppt_y</p:attrName>
                                        </p:attrNameLst>
                                      </p:cBhvr>
                                      <p:tavLst>
                                        <p:tav tm="0">
                                          <p:val>
                                            <p:strVal val="#ppt_y-#ppt_h/2"/>
                                          </p:val>
                                        </p:tav>
                                        <p:tav tm="100000">
                                          <p:val>
                                            <p:strVal val="#ppt_y"/>
                                          </p:val>
                                        </p:tav>
                                      </p:tavLst>
                                    </p:anim>
                                    <p:anim calcmode="lin" valueType="num">
                                      <p:cBhvr>
                                        <p:cTn id="19" dur="250" fill="hold"/>
                                        <p:tgtEl>
                                          <p:spTgt spid="214"/>
                                        </p:tgtEl>
                                        <p:attrNameLst>
                                          <p:attrName>ppt_w</p:attrName>
                                        </p:attrNameLst>
                                      </p:cBhvr>
                                      <p:tavLst>
                                        <p:tav tm="0">
                                          <p:val>
                                            <p:strVal val="#ppt_w"/>
                                          </p:val>
                                        </p:tav>
                                        <p:tav tm="100000">
                                          <p:val>
                                            <p:strVal val="#ppt_w"/>
                                          </p:val>
                                        </p:tav>
                                      </p:tavLst>
                                    </p:anim>
                                    <p:anim calcmode="lin" valueType="num">
                                      <p:cBhvr>
                                        <p:cTn id="20" dur="250" fill="hold"/>
                                        <p:tgtEl>
                                          <p:spTgt spid="214"/>
                                        </p:tgtEl>
                                        <p:attrNameLst>
                                          <p:attrName>ppt_h</p:attrName>
                                        </p:attrNameLst>
                                      </p:cBhvr>
                                      <p:tavLst>
                                        <p:tav tm="0">
                                          <p:val>
                                            <p:fltVal val="0"/>
                                          </p:val>
                                        </p:tav>
                                        <p:tav tm="100000">
                                          <p:val>
                                            <p:strVal val="#ppt_h"/>
                                          </p:val>
                                        </p:tav>
                                      </p:tavLst>
                                    </p:anim>
                                  </p:childTnLst>
                                </p:cTn>
                              </p:par>
                              <p:par>
                                <p:cTn id="21" presetID="2" presetClass="entr" presetSubtype="2" decel="66700" fill="hold" grpId="0" nodeType="withEffect">
                                  <p:stCondLst>
                                    <p:cond delay="500"/>
                                  </p:stCondLst>
                                  <p:childTnLst>
                                    <p:set>
                                      <p:cBhvr>
                                        <p:cTn id="22" dur="1" fill="hold">
                                          <p:stCondLst>
                                            <p:cond delay="0"/>
                                          </p:stCondLst>
                                        </p:cTn>
                                        <p:tgtEl>
                                          <p:spTgt spid="219"/>
                                        </p:tgtEl>
                                        <p:attrNameLst>
                                          <p:attrName>style.visibility</p:attrName>
                                        </p:attrNameLst>
                                      </p:cBhvr>
                                      <p:to>
                                        <p:strVal val="visible"/>
                                      </p:to>
                                    </p:set>
                                    <p:anim calcmode="lin" valueType="num">
                                      <p:cBhvr additive="base">
                                        <p:cTn id="23" dur="400" fill="hold"/>
                                        <p:tgtEl>
                                          <p:spTgt spid="219"/>
                                        </p:tgtEl>
                                        <p:attrNameLst>
                                          <p:attrName>ppt_x</p:attrName>
                                        </p:attrNameLst>
                                      </p:cBhvr>
                                      <p:tavLst>
                                        <p:tav tm="0">
                                          <p:val>
                                            <p:strVal val="1+#ppt_w/2"/>
                                          </p:val>
                                        </p:tav>
                                        <p:tav tm="100000">
                                          <p:val>
                                            <p:strVal val="#ppt_x"/>
                                          </p:val>
                                        </p:tav>
                                      </p:tavLst>
                                    </p:anim>
                                    <p:anim calcmode="lin" valueType="num">
                                      <p:cBhvr additive="base">
                                        <p:cTn id="24" dur="400" fill="hold"/>
                                        <p:tgtEl>
                                          <p:spTgt spid="219"/>
                                        </p:tgtEl>
                                        <p:attrNameLst>
                                          <p:attrName>ppt_y</p:attrName>
                                        </p:attrNameLst>
                                      </p:cBhvr>
                                      <p:tavLst>
                                        <p:tav tm="0">
                                          <p:val>
                                            <p:strVal val="#ppt_y"/>
                                          </p:val>
                                        </p:tav>
                                        <p:tav tm="100000">
                                          <p:val>
                                            <p:strVal val="#ppt_y"/>
                                          </p:val>
                                        </p:tav>
                                      </p:tavLst>
                                    </p:anim>
                                  </p:childTnLst>
                                </p:cTn>
                              </p:par>
                              <p:par>
                                <p:cTn id="25" presetID="2" presetClass="entr" presetSubtype="8" decel="66700" fill="hold" grpId="0" nodeType="withEffect">
                                  <p:stCondLst>
                                    <p:cond delay="500"/>
                                  </p:stCondLst>
                                  <p:childTnLst>
                                    <p:set>
                                      <p:cBhvr>
                                        <p:cTn id="26" dur="1" fill="hold">
                                          <p:stCondLst>
                                            <p:cond delay="0"/>
                                          </p:stCondLst>
                                        </p:cTn>
                                        <p:tgtEl>
                                          <p:spTgt spid="220"/>
                                        </p:tgtEl>
                                        <p:attrNameLst>
                                          <p:attrName>style.visibility</p:attrName>
                                        </p:attrNameLst>
                                      </p:cBhvr>
                                      <p:to>
                                        <p:strVal val="visible"/>
                                      </p:to>
                                    </p:set>
                                    <p:anim calcmode="lin" valueType="num">
                                      <p:cBhvr additive="base">
                                        <p:cTn id="27" dur="400" fill="hold"/>
                                        <p:tgtEl>
                                          <p:spTgt spid="220"/>
                                        </p:tgtEl>
                                        <p:attrNameLst>
                                          <p:attrName>ppt_x</p:attrName>
                                        </p:attrNameLst>
                                      </p:cBhvr>
                                      <p:tavLst>
                                        <p:tav tm="0">
                                          <p:val>
                                            <p:strVal val="0-#ppt_w/2"/>
                                          </p:val>
                                        </p:tav>
                                        <p:tav tm="100000">
                                          <p:val>
                                            <p:strVal val="#ppt_x"/>
                                          </p:val>
                                        </p:tav>
                                      </p:tavLst>
                                    </p:anim>
                                    <p:anim calcmode="lin" valueType="num">
                                      <p:cBhvr additive="base">
                                        <p:cTn id="28" dur="400" fill="hold"/>
                                        <p:tgtEl>
                                          <p:spTgt spid="220"/>
                                        </p:tgtEl>
                                        <p:attrNameLst>
                                          <p:attrName>ppt_y</p:attrName>
                                        </p:attrNameLst>
                                      </p:cBhvr>
                                      <p:tavLst>
                                        <p:tav tm="0">
                                          <p:val>
                                            <p:strVal val="#ppt_y"/>
                                          </p:val>
                                        </p:tav>
                                        <p:tav tm="100000">
                                          <p:val>
                                            <p:strVal val="#ppt_y"/>
                                          </p:val>
                                        </p:tav>
                                      </p:tavLst>
                                    </p:anim>
                                  </p:childTnLst>
                                </p:cTn>
                              </p:par>
                              <p:par>
                                <p:cTn id="29" presetID="2" presetClass="entr" presetSubtype="8" decel="66700" fill="hold" grpId="0" nodeType="withEffect">
                                  <p:stCondLst>
                                    <p:cond delay="900"/>
                                  </p:stCondLst>
                                  <p:childTnLst>
                                    <p:set>
                                      <p:cBhvr>
                                        <p:cTn id="30" dur="1" fill="hold">
                                          <p:stCondLst>
                                            <p:cond delay="0"/>
                                          </p:stCondLst>
                                        </p:cTn>
                                        <p:tgtEl>
                                          <p:spTgt spid="221"/>
                                        </p:tgtEl>
                                        <p:attrNameLst>
                                          <p:attrName>style.visibility</p:attrName>
                                        </p:attrNameLst>
                                      </p:cBhvr>
                                      <p:to>
                                        <p:strVal val="visible"/>
                                      </p:to>
                                    </p:set>
                                    <p:anim calcmode="lin" valueType="num">
                                      <p:cBhvr additive="base">
                                        <p:cTn id="31" dur="400" fill="hold"/>
                                        <p:tgtEl>
                                          <p:spTgt spid="221"/>
                                        </p:tgtEl>
                                        <p:attrNameLst>
                                          <p:attrName>ppt_x</p:attrName>
                                        </p:attrNameLst>
                                      </p:cBhvr>
                                      <p:tavLst>
                                        <p:tav tm="0">
                                          <p:val>
                                            <p:strVal val="0-#ppt_w/2"/>
                                          </p:val>
                                        </p:tav>
                                        <p:tav tm="100000">
                                          <p:val>
                                            <p:strVal val="#ppt_x"/>
                                          </p:val>
                                        </p:tav>
                                      </p:tavLst>
                                    </p:anim>
                                    <p:anim calcmode="lin" valueType="num">
                                      <p:cBhvr additive="base">
                                        <p:cTn id="32" dur="400" fill="hold"/>
                                        <p:tgtEl>
                                          <p:spTgt spid="221"/>
                                        </p:tgtEl>
                                        <p:attrNameLst>
                                          <p:attrName>ppt_y</p:attrName>
                                        </p:attrNameLst>
                                      </p:cBhvr>
                                      <p:tavLst>
                                        <p:tav tm="0">
                                          <p:val>
                                            <p:strVal val="#ppt_y"/>
                                          </p:val>
                                        </p:tav>
                                        <p:tav tm="100000">
                                          <p:val>
                                            <p:strVal val="#ppt_y"/>
                                          </p:val>
                                        </p:tav>
                                      </p:tavLst>
                                    </p:anim>
                                  </p:childTnLst>
                                </p:cTn>
                              </p:par>
                              <p:par>
                                <p:cTn id="33" presetID="2" presetClass="entr" presetSubtype="2" decel="66700" fill="hold" grpId="0" nodeType="withEffect">
                                  <p:stCondLst>
                                    <p:cond delay="900"/>
                                  </p:stCondLst>
                                  <p:childTnLst>
                                    <p:set>
                                      <p:cBhvr>
                                        <p:cTn id="34" dur="1" fill="hold">
                                          <p:stCondLst>
                                            <p:cond delay="0"/>
                                          </p:stCondLst>
                                        </p:cTn>
                                        <p:tgtEl>
                                          <p:spTgt spid="218"/>
                                        </p:tgtEl>
                                        <p:attrNameLst>
                                          <p:attrName>style.visibility</p:attrName>
                                        </p:attrNameLst>
                                      </p:cBhvr>
                                      <p:to>
                                        <p:strVal val="visible"/>
                                      </p:to>
                                    </p:set>
                                    <p:anim calcmode="lin" valueType="num">
                                      <p:cBhvr additive="base">
                                        <p:cTn id="35" dur="400" fill="hold"/>
                                        <p:tgtEl>
                                          <p:spTgt spid="218"/>
                                        </p:tgtEl>
                                        <p:attrNameLst>
                                          <p:attrName>ppt_x</p:attrName>
                                        </p:attrNameLst>
                                      </p:cBhvr>
                                      <p:tavLst>
                                        <p:tav tm="0">
                                          <p:val>
                                            <p:strVal val="1+#ppt_w/2"/>
                                          </p:val>
                                        </p:tav>
                                        <p:tav tm="100000">
                                          <p:val>
                                            <p:strVal val="#ppt_x"/>
                                          </p:val>
                                        </p:tav>
                                      </p:tavLst>
                                    </p:anim>
                                    <p:anim calcmode="lin" valueType="num">
                                      <p:cBhvr additive="base">
                                        <p:cTn id="36" dur="400" fill="hold"/>
                                        <p:tgtEl>
                                          <p:spTgt spid="218"/>
                                        </p:tgtEl>
                                        <p:attrNameLst>
                                          <p:attrName>ppt_y</p:attrName>
                                        </p:attrNameLst>
                                      </p:cBhvr>
                                      <p:tavLst>
                                        <p:tav tm="0">
                                          <p:val>
                                            <p:strVal val="#ppt_y"/>
                                          </p:val>
                                        </p:tav>
                                        <p:tav tm="100000">
                                          <p:val>
                                            <p:strVal val="#ppt_y"/>
                                          </p:val>
                                        </p:tav>
                                      </p:tavLst>
                                    </p:anim>
                                  </p:childTnLst>
                                </p:cTn>
                              </p:par>
                            </p:childTnLst>
                          </p:cTn>
                        </p:par>
                        <p:par>
                          <p:cTn id="37" fill="hold">
                            <p:stCondLst>
                              <p:cond delay="1949"/>
                            </p:stCondLst>
                            <p:childTnLst>
                              <p:par>
                                <p:cTn id="38" presetID="2" presetClass="entr" presetSubtype="4" decel="100000" fill="hold" grpId="0" nodeType="afterEffect">
                                  <p:stCondLst>
                                    <p:cond delay="0"/>
                                  </p:stCondLst>
                                  <p:childTnLst>
                                    <p:set>
                                      <p:cBhvr>
                                        <p:cTn id="39" dur="1" fill="hold">
                                          <p:stCondLst>
                                            <p:cond delay="0"/>
                                          </p:stCondLst>
                                        </p:cTn>
                                        <p:tgtEl>
                                          <p:spTgt spid="216"/>
                                        </p:tgtEl>
                                        <p:attrNameLst>
                                          <p:attrName>style.visibility</p:attrName>
                                        </p:attrNameLst>
                                      </p:cBhvr>
                                      <p:to>
                                        <p:strVal val="visible"/>
                                      </p:to>
                                    </p:set>
                                    <p:anim calcmode="lin" valueType="num">
                                      <p:cBhvr additive="base">
                                        <p:cTn id="40" dur="500" fill="hold"/>
                                        <p:tgtEl>
                                          <p:spTgt spid="216"/>
                                        </p:tgtEl>
                                        <p:attrNameLst>
                                          <p:attrName>ppt_x</p:attrName>
                                        </p:attrNameLst>
                                      </p:cBhvr>
                                      <p:tavLst>
                                        <p:tav tm="0">
                                          <p:val>
                                            <p:strVal val="#ppt_x"/>
                                          </p:val>
                                        </p:tav>
                                        <p:tav tm="100000">
                                          <p:val>
                                            <p:strVal val="#ppt_x"/>
                                          </p:val>
                                        </p:tav>
                                      </p:tavLst>
                                    </p:anim>
                                    <p:anim calcmode="lin" valueType="num">
                                      <p:cBhvr additive="base">
                                        <p:cTn id="41"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6" grpId="0"/>
      <p:bldP spid="218" grpId="0" animBg="1"/>
      <p:bldP spid="219" grpId="0" animBg="1"/>
      <p:bldP spid="220" grpId="0" animBg="1"/>
      <p:bldP spid="2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00050" y="354965"/>
            <a:ext cx="2580005" cy="337185"/>
          </a:xfrm>
          <a:prstGeom prst="rect">
            <a:avLst/>
          </a:prstGeom>
          <a:noFill/>
        </p:spPr>
        <p:txBody>
          <a:bodyPr wrap="square">
            <a:spAutoFit/>
          </a:bodyPr>
          <a:lstStyle/>
          <a:p>
            <a:pPr algn="l">
              <a:buClrTx/>
              <a:buSzTx/>
              <a:buFontTx/>
            </a:pPr>
            <a:r>
              <a:rPr lang="en-US" altLang="zh-CN" sz="1600">
                <a:solidFill>
                  <a:schemeClr val="bg1"/>
                </a:solidFill>
                <a:sym typeface="+mn-ea"/>
              </a:rPr>
              <a:t>R</a:t>
            </a:r>
            <a:r>
              <a:rPr lang="zh-CN" sz="1600" spc="150" dirty="0">
                <a:solidFill>
                  <a:schemeClr val="bg1"/>
                </a:solidFill>
                <a:latin typeface="Arial" panose="020B0604020202020204" pitchFamily="34" charset="0"/>
                <a:ea typeface="微软雅黑" panose="020B0503020204020204" pitchFamily="34" charset="-122"/>
                <a:cs typeface="+mn-ea"/>
                <a:sym typeface="+mn-ea"/>
              </a:rPr>
              <a:t>ISC-V架构设计和特点</a:t>
            </a:r>
            <a:endParaRPr kumimoji="0" lang="zh-CN" altLang="en-US" sz="16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643255" y="1010285"/>
            <a:ext cx="7134860" cy="3261360"/>
          </a:xfrm>
          <a:prstGeom prst="rect">
            <a:avLst/>
          </a:prstGeom>
          <a:noFill/>
        </p:spPr>
        <p:txBody>
          <a:bodyPr wrap="square" rtlCol="0">
            <a:spAutoFit/>
          </a:bodyPr>
          <a:p>
            <a:pPr algn="l">
              <a:lnSpc>
                <a:spcPct val="150000"/>
              </a:lnSpc>
            </a:pPr>
            <a:r>
              <a:rPr lang="en-US" altLang="zh-CN" sz="1600" spc="150" dirty="0">
                <a:solidFill>
                  <a:schemeClr val="bg1"/>
                </a:solidFill>
                <a:latin typeface="Arial" panose="020B0604020202020204" pitchFamily="34" charset="0"/>
                <a:ea typeface="微软雅黑" panose="020B0503020204020204" pitchFamily="34" charset="-122"/>
                <a:cs typeface="+mn-ea"/>
              </a:rPr>
              <a:t>      </a:t>
            </a:r>
            <a:r>
              <a:rPr lang="zh-CN" altLang="en-US" sz="1600" spc="150" dirty="0">
                <a:solidFill>
                  <a:schemeClr val="bg1"/>
                </a:solidFill>
                <a:latin typeface="Arial" panose="020B0604020202020204" pitchFamily="34" charset="0"/>
                <a:ea typeface="微软雅黑" panose="020B0503020204020204" pitchFamily="34" charset="-122"/>
                <a:cs typeface="+mn-ea"/>
              </a:rPr>
              <a:t>RISC-V的不同寻常之处，除了在于它是最近诞生的和开源的以外，还在于：和几乎所 有以往的ISA不同，它是模块化的。它的核心是一个名为RV32I的基础ISA，运行一个完整 的软件栈。RV32I是固定的，永远不会改变。RISC-V编译器得知当前硬件包含哪些扩展后，便 可以生成当前硬件条件下的最佳代码。惯例是把代表扩展的字母附加到指令集名称之后作 为指示。例如，RV32IMFD将乘法（RV32M），单精度浮点（RV32F）和双精度浮点 （RV32D）的扩展添加到了基础指令集（RV32I）中。</a:t>
            </a:r>
            <a:endParaRPr lang="zh-CN" altLang="en-US" sz="1400" spc="150" dirty="0">
              <a:solidFill>
                <a:schemeClr val="bg1"/>
              </a:solidFill>
              <a:latin typeface="Arial" panose="020B0604020202020204" pitchFamily="34" charset="0"/>
              <a:ea typeface="微软雅黑" panose="020B0503020204020204" pitchFamily="34" charset="-122"/>
              <a:cs typeface="+mn-ea"/>
            </a:endParaRPr>
          </a:p>
          <a:p>
            <a:pPr algn="l"/>
            <a:endParaRPr lang="zh-CN" altLang="en-US" sz="1400" spc="150" dirty="0">
              <a:solidFill>
                <a:schemeClr val="bg1"/>
              </a:solidFill>
              <a:latin typeface="Arial" panose="020B0604020202020204" pitchFamily="34" charset="0"/>
              <a:ea typeface="微软雅黑" panose="020B0503020204020204" pitchFamily="34" charset="-122"/>
              <a:cs typeface="+mn-ea"/>
            </a:endParaRPr>
          </a:p>
        </p:txBody>
      </p:sp>
    </p:spTree>
  </p:cSld>
  <p:clrMapOvr>
    <a:masterClrMapping/>
  </p:clrMapOvr>
  <p:transition spd="slow" advClick="0" advTm="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00050" y="354965"/>
            <a:ext cx="2580005" cy="337185"/>
          </a:xfrm>
          <a:prstGeom prst="rect">
            <a:avLst/>
          </a:prstGeom>
          <a:noFill/>
        </p:spPr>
        <p:txBody>
          <a:bodyPr wrap="square">
            <a:spAutoFit/>
          </a:bodyPr>
          <a:lstStyle/>
          <a:p>
            <a:pPr algn="l">
              <a:buClrTx/>
              <a:buSzTx/>
              <a:buFontTx/>
            </a:pPr>
            <a:r>
              <a:rPr lang="en-US" altLang="zh-CN" sz="1600">
                <a:solidFill>
                  <a:schemeClr val="bg1"/>
                </a:solidFill>
                <a:sym typeface="+mn-ea"/>
              </a:rPr>
              <a:t>R</a:t>
            </a:r>
            <a:r>
              <a:rPr lang="zh-CN" sz="1600" spc="150" dirty="0">
                <a:solidFill>
                  <a:schemeClr val="bg1"/>
                </a:solidFill>
                <a:latin typeface="Arial" panose="020B0604020202020204" pitchFamily="34" charset="0"/>
                <a:ea typeface="微软雅黑" panose="020B0503020204020204" pitchFamily="34" charset="-122"/>
                <a:cs typeface="+mn-ea"/>
                <a:sym typeface="+mn-ea"/>
              </a:rPr>
              <a:t>ISC-V架构设计和特点</a:t>
            </a:r>
            <a:endParaRPr kumimoji="0" lang="zh-CN" altLang="en-US" sz="16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643255" y="1010285"/>
            <a:ext cx="7134860" cy="2953385"/>
          </a:xfrm>
          <a:prstGeom prst="rect">
            <a:avLst/>
          </a:prstGeom>
          <a:noFill/>
        </p:spPr>
        <p:txBody>
          <a:bodyPr wrap="square" rtlCol="0">
            <a:spAutoFit/>
          </a:bodyPr>
          <a:p>
            <a:pPr algn="l"/>
            <a:r>
              <a:rPr lang="zh-CN" altLang="en-US" sz="1800" b="1" spc="150" dirty="0">
                <a:solidFill>
                  <a:schemeClr val="bg1"/>
                </a:solidFill>
                <a:latin typeface="Arial" panose="020B0604020202020204" pitchFamily="34" charset="0"/>
                <a:ea typeface="微软雅黑" panose="020B0503020204020204" pitchFamily="34" charset="-122"/>
                <a:cs typeface="+mn-ea"/>
              </a:rPr>
              <a:t>四个典型特点</a:t>
            </a:r>
            <a:endParaRPr lang="zh-CN" altLang="en-US" sz="1600" b="1"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pPr>
            <a:r>
              <a:rPr lang="zh-CN" altLang="en-US" sz="1600" spc="150" dirty="0">
                <a:solidFill>
                  <a:schemeClr val="bg1"/>
                </a:solidFill>
                <a:latin typeface="Arial" panose="020B0604020202020204" pitchFamily="34" charset="0"/>
                <a:ea typeface="微软雅黑" panose="020B0503020204020204" pitchFamily="34" charset="-122"/>
                <a:cs typeface="+mn-ea"/>
              </a:rPr>
              <a:t>1.首先，指令只有六种格式，并且所有的指令都是 32 位长，这简化了指令解码。</a:t>
            </a:r>
            <a:endParaRPr lang="zh-CN" altLang="en-US" sz="1600"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buClrTx/>
              <a:buSzTx/>
              <a:buNone/>
            </a:pPr>
            <a:r>
              <a:rPr lang="zh-CN" altLang="en-US" sz="1600" spc="150" dirty="0">
                <a:solidFill>
                  <a:schemeClr val="bg1"/>
                </a:solidFill>
                <a:latin typeface="Arial" panose="020B0604020202020204" pitchFamily="34" charset="0"/>
                <a:ea typeface="微软雅黑" panose="020B0503020204020204" pitchFamily="34" charset="-122"/>
                <a:cs typeface="+mn-ea"/>
              </a:rPr>
              <a:t>2.RISC-V 指令提供三个寄存器操作数，而不是 像 x86-32 一样，让源操作数和目的操作数共享一个字段。</a:t>
            </a:r>
            <a:endParaRPr lang="zh-CN" altLang="en-US" sz="1600"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buClrTx/>
              <a:buSzTx/>
              <a:buNone/>
            </a:pPr>
            <a:r>
              <a:rPr lang="zh-CN" altLang="en-US" sz="1600" spc="150" dirty="0">
                <a:solidFill>
                  <a:schemeClr val="bg1"/>
                </a:solidFill>
                <a:latin typeface="Arial" panose="020B0604020202020204" pitchFamily="34" charset="0"/>
                <a:ea typeface="微软雅黑" panose="020B0503020204020204" pitchFamily="34" charset="-122"/>
                <a:cs typeface="+mn-ea"/>
              </a:rPr>
              <a:t>3.在 RISC-V 中对于所有指令，要 读写的寄存器的标识符总是在同一位置，意味着在解码指令之前，就可以先开始访问寄存 器。</a:t>
            </a:r>
            <a:endParaRPr lang="zh-CN" altLang="en-US" sz="1600"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buClrTx/>
              <a:buSzTx/>
              <a:buNone/>
            </a:pPr>
            <a:r>
              <a:rPr lang="zh-CN" altLang="en-US" sz="1600" spc="150" dirty="0">
                <a:solidFill>
                  <a:schemeClr val="bg1"/>
                </a:solidFill>
                <a:latin typeface="Arial" panose="020B0604020202020204" pitchFamily="34" charset="0"/>
                <a:ea typeface="微软雅黑" panose="020B0503020204020204" pitchFamily="34" charset="-122"/>
                <a:cs typeface="+mn-ea"/>
              </a:rPr>
              <a:t>4.这些格式的立即数字段总是符号扩展，符号位总是在指令中最高位。</a:t>
            </a:r>
            <a:endParaRPr lang="zh-CN" altLang="en-US" sz="1600" spc="150" dirty="0">
              <a:solidFill>
                <a:schemeClr val="bg1"/>
              </a:solidFill>
              <a:latin typeface="Arial" panose="020B0604020202020204" pitchFamily="34" charset="0"/>
              <a:ea typeface="微软雅黑" panose="020B0503020204020204" pitchFamily="34" charset="-122"/>
              <a:cs typeface="+mn-ea"/>
            </a:endParaRPr>
          </a:p>
        </p:txBody>
      </p:sp>
    </p:spTree>
  </p:cSld>
  <p:clrMapOvr>
    <a:masterClrMapping/>
  </p:clrMapOvr>
  <p:transition spd="slow" advClick="0" advTm="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229610" y="2019300"/>
            <a:ext cx="4348163" cy="1124587"/>
            <a:chOff x="3229359" y="2019402"/>
            <a:chExt cx="4348365" cy="1124369"/>
          </a:xfrm>
        </p:grpSpPr>
        <p:sp>
          <p:nvSpPr>
            <p:cNvPr id="45062" name="文本框 12"/>
            <p:cNvSpPr txBox="1"/>
            <p:nvPr/>
          </p:nvSpPr>
          <p:spPr>
            <a:xfrm>
              <a:off x="3229359" y="2437153"/>
              <a:ext cx="4348365" cy="706618"/>
            </a:xfrm>
            <a:prstGeom prst="rect">
              <a:avLst/>
            </a:prstGeom>
            <a:noFill/>
            <a:ln w="9525">
              <a:noFill/>
            </a:ln>
          </p:spPr>
          <p:txBody>
            <a:bodyPr anchor="t">
              <a:spAutoFit/>
            </a:bodyPr>
            <a:lstStyle/>
            <a:p>
              <a:pPr algn="l"/>
              <a:r>
                <a:rPr lang="en-US" altLang="zh-CN" sz="4000" spc="150" dirty="0">
                  <a:solidFill>
                    <a:schemeClr val="bg1"/>
                  </a:solidFill>
                  <a:latin typeface="Arial" panose="020B0604020202020204" pitchFamily="34" charset="0"/>
                  <a:ea typeface="微软雅黑" panose="020B0503020204020204" pitchFamily="34" charset="-122"/>
                  <a:sym typeface="+mn-ea"/>
                </a:rPr>
                <a:t>RISC-V</a:t>
              </a:r>
              <a:r>
                <a:rPr lang="zh-CN" altLang="en-US" sz="4000" spc="150" dirty="0">
                  <a:solidFill>
                    <a:schemeClr val="bg1"/>
                  </a:solidFill>
                  <a:latin typeface="Arial" panose="020B0604020202020204" pitchFamily="34" charset="0"/>
                  <a:ea typeface="微软雅黑" panose="020B0503020204020204" pitchFamily="34" charset="-122"/>
                  <a:sym typeface="+mn-ea"/>
                </a:rPr>
                <a:t>应用前景</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45063" name="文本框 14"/>
            <p:cNvSpPr txBox="1"/>
            <p:nvPr/>
          </p:nvSpPr>
          <p:spPr>
            <a:xfrm>
              <a:off x="3229670" y="2019402"/>
              <a:ext cx="1616027" cy="307777"/>
            </a:xfrm>
            <a:prstGeom prst="rect">
              <a:avLst/>
            </a:prstGeom>
            <a:noFill/>
            <a:ln w="9525">
              <a:noFill/>
            </a:ln>
          </p:spPr>
          <p:txBody>
            <a:bodyPr anchor="t">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PART FOUR</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p:stCondLst>
                              <p:cond delay="50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00050" y="354965"/>
            <a:ext cx="2580005" cy="337185"/>
          </a:xfrm>
          <a:prstGeom prst="rect">
            <a:avLst/>
          </a:prstGeom>
          <a:noFill/>
        </p:spPr>
        <p:txBody>
          <a:bodyPr wrap="square">
            <a:spAutoFit/>
          </a:bodyPr>
          <a:lstStyle/>
          <a:p>
            <a:pPr algn="l">
              <a:buClrTx/>
              <a:buSzTx/>
              <a:buFontTx/>
            </a:pPr>
            <a:r>
              <a:rPr lang="en-US" altLang="zh-CN" sz="1600" spc="150" dirty="0">
                <a:solidFill>
                  <a:schemeClr val="bg1"/>
                </a:solidFill>
                <a:latin typeface="Arial" panose="020B0604020202020204" pitchFamily="34" charset="0"/>
                <a:ea typeface="微软雅黑" panose="020B0503020204020204" pitchFamily="34" charset="-122"/>
                <a:sym typeface="+mn-ea"/>
              </a:rPr>
              <a:t>RISC-V</a:t>
            </a:r>
            <a:r>
              <a:rPr lang="zh-CN" altLang="en-US" sz="1600" spc="150" dirty="0">
                <a:solidFill>
                  <a:schemeClr val="bg1"/>
                </a:solidFill>
                <a:latin typeface="Arial" panose="020B0604020202020204" pitchFamily="34" charset="0"/>
                <a:ea typeface="微软雅黑" panose="020B0503020204020204" pitchFamily="34" charset="-122"/>
                <a:sym typeface="+mn-ea"/>
              </a:rPr>
              <a:t>应用前景</a:t>
            </a:r>
            <a:endParaRPr kumimoji="0" lang="zh-CN" altLang="en-US" sz="16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643255" y="1010285"/>
            <a:ext cx="7134860" cy="2306955"/>
          </a:xfrm>
          <a:prstGeom prst="rect">
            <a:avLst/>
          </a:prstGeom>
          <a:noFill/>
        </p:spPr>
        <p:txBody>
          <a:bodyPr wrap="square" rtlCol="0">
            <a:spAutoFit/>
          </a:bodyPr>
          <a:p>
            <a:pPr marL="714375" lvl="1" indent="-325755" fontAlgn="ctr">
              <a:lnSpc>
                <a:spcPct val="150000"/>
              </a:lnSpc>
              <a:buFont typeface="Wingdings" panose="05000000000000000000" pitchFamily="2" charset="2"/>
              <a:buChar char=""/>
            </a:pPr>
            <a:r>
              <a:rPr lang="zh-CN" altLang="en-US" sz="1600" spc="150" dirty="0">
                <a:solidFill>
                  <a:schemeClr val="bg1"/>
                </a:solidFill>
                <a:latin typeface="Arial" panose="020B0604020202020204" pitchFamily="34" charset="0"/>
                <a:ea typeface="微软雅黑" panose="020B0503020204020204" pitchFamily="34" charset="-122"/>
                <a:cs typeface="+mn-ea"/>
                <a:sym typeface="+mn-ea"/>
              </a:rPr>
              <a:t>因为x86适合处理大量数据，在传统PC与服务器领域处于霸主地位， 在手机带来的科技革命趋势下，需要快速处理数据，ARM架构在手机处理器IP领域一统江湖。在半导体的历史上，X86、ARM作为主流架构一直都占有着很大的市场。随着物联网时代的来临，而RISC-V作为新兴架构，以其精简的体量，或许在未来的IoT领域中能取得绝对的优势。</a:t>
            </a:r>
            <a:endParaRPr lang="zh-CN" altLang="en-US" sz="1600" spc="150" dirty="0">
              <a:solidFill>
                <a:schemeClr val="bg1"/>
              </a:solidFill>
              <a:latin typeface="Arial" panose="020B0604020202020204" pitchFamily="34" charset="0"/>
              <a:ea typeface="微软雅黑" panose="020B0503020204020204" pitchFamily="34" charset="-122"/>
              <a:cs typeface="+mn-ea"/>
            </a:endParaRPr>
          </a:p>
        </p:txBody>
      </p:sp>
    </p:spTree>
  </p:cSld>
  <p:clrMapOvr>
    <a:masterClrMapping/>
  </p:clrMapOvr>
  <p:transition spd="slow" advClick="0" advTm="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65125"/>
            <a:ext cx="1760538" cy="33972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致谢</a:t>
            </a:r>
            <a:endParaRPr kumimoji="0" lang="zh-CN" altLang="en-US" sz="16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085340" y="1813560"/>
            <a:ext cx="5238750" cy="1476375"/>
          </a:xfrm>
          <a:prstGeom prst="rect">
            <a:avLst/>
          </a:prstGeom>
          <a:noFill/>
          <a:ln w="9525">
            <a:noFill/>
          </a:ln>
        </p:spPr>
        <p:txBody>
          <a:bodyPr wrap="square" anchor="t">
            <a:spAutoFit/>
          </a:bodyPr>
          <a:lstStyle/>
          <a:p>
            <a:pPr algn="ctr">
              <a:lnSpc>
                <a:spcPct val="150000"/>
              </a:lnSpc>
            </a:pPr>
            <a:r>
              <a:rPr lang="en-US" altLang="zh-CN" sz="6000" b="1" dirty="0">
                <a:solidFill>
                  <a:schemeClr val="bg1"/>
                </a:solidFill>
                <a:latin typeface="微软雅黑" panose="020B0503020204020204" pitchFamily="34" charset="-122"/>
                <a:ea typeface="微软雅黑" panose="020B0503020204020204" pitchFamily="34" charset="-122"/>
              </a:rPr>
              <a:t>THANKS!</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282575" y="1746250"/>
            <a:ext cx="2765425" cy="963613"/>
            <a:chOff x="219753" y="1976522"/>
            <a:chExt cx="2765362" cy="964005"/>
          </a:xfrm>
        </p:grpSpPr>
        <p:sp>
          <p:nvSpPr>
            <p:cNvPr id="14338" name="文本框 38"/>
            <p:cNvSpPr txBox="1"/>
            <p:nvPr/>
          </p:nvSpPr>
          <p:spPr>
            <a:xfrm>
              <a:off x="219753" y="2417307"/>
              <a:ext cx="2741158" cy="523220"/>
            </a:xfrm>
            <a:prstGeom prst="rect">
              <a:avLst/>
            </a:prstGeom>
            <a:noFill/>
            <a:ln w="9525">
              <a:noFill/>
            </a:ln>
          </p:spPr>
          <p:txBody>
            <a:bodyPr anchor="t">
              <a:spAutoFit/>
            </a:bodyPr>
            <a:lstStyle/>
            <a:p>
              <a:pPr algn="r"/>
              <a:r>
                <a:rPr lang="en-US" altLang="zh-CN" sz="2800" dirty="0">
                  <a:solidFill>
                    <a:schemeClr val="bg1"/>
                  </a:solidFill>
                  <a:latin typeface="微软雅黑" panose="020B0503020204020204" pitchFamily="34" charset="-122"/>
                  <a:ea typeface="微软雅黑" panose="020B0503020204020204" pitchFamily="34" charset="-122"/>
                </a:rPr>
                <a:t>CONTENTS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339" name="文本框 11"/>
            <p:cNvSpPr txBox="1"/>
            <p:nvPr/>
          </p:nvSpPr>
          <p:spPr>
            <a:xfrm>
              <a:off x="1979712" y="1976522"/>
              <a:ext cx="1005403" cy="584775"/>
            </a:xfrm>
            <a:prstGeom prst="rect">
              <a:avLst/>
            </a:prstGeom>
            <a:noFill/>
            <a:ln w="9525">
              <a:noFill/>
            </a:ln>
          </p:spPr>
          <p:txBody>
            <a:bodyPr wrap="none" anchor="t">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目录</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71" name="文本框 18"/>
          <p:cNvSpPr txBox="1"/>
          <p:nvPr/>
        </p:nvSpPr>
        <p:spPr>
          <a:xfrm>
            <a:off x="4106228" y="1151573"/>
            <a:ext cx="1567180" cy="368300"/>
          </a:xfrm>
          <a:prstGeom prst="rect">
            <a:avLst/>
          </a:prstGeom>
          <a:noFill/>
          <a:ln w="9525">
            <a:noFill/>
          </a:ln>
        </p:spPr>
        <p:txBody>
          <a:bodyPr wrap="none" anchor="t">
            <a:spAutoFit/>
          </a:bodyPr>
          <a:lstStyle/>
          <a:p>
            <a:pPr algn="l"/>
            <a:r>
              <a:rPr lang="en-US" altLang="zh-CN" sz="1800" spc="150" dirty="0">
                <a:solidFill>
                  <a:schemeClr val="dk1">
                    <a:lumMod val="75000"/>
                    <a:lumOff val="25000"/>
                  </a:schemeClr>
                </a:solidFill>
                <a:latin typeface="Arial" panose="020B0604020202020204" pitchFamily="34" charset="0"/>
                <a:ea typeface="微软雅黑" panose="020B0503020204020204" pitchFamily="34" charset="-122"/>
                <a:sym typeface="+mn-ea"/>
              </a:rPr>
              <a:t>RISC-V</a:t>
            </a:r>
            <a:r>
              <a:rPr lang="zh-CN" altLang="en-US" sz="1800" spc="150" dirty="0">
                <a:solidFill>
                  <a:schemeClr val="dk1">
                    <a:lumMod val="75000"/>
                    <a:lumOff val="25000"/>
                  </a:schemeClr>
                </a:solidFill>
                <a:latin typeface="Arial" panose="020B0604020202020204" pitchFamily="34" charset="0"/>
                <a:ea typeface="微软雅黑" panose="020B0503020204020204" pitchFamily="34" charset="-122"/>
                <a:sym typeface="+mn-ea"/>
              </a:rPr>
              <a:t>简介</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72" name="组合 71"/>
          <p:cNvGrpSpPr/>
          <p:nvPr/>
        </p:nvGrpSpPr>
        <p:grpSpPr>
          <a:xfrm>
            <a:off x="3631565" y="1078548"/>
            <a:ext cx="466725" cy="523875"/>
            <a:chOff x="3516783" y="2047768"/>
            <a:chExt cx="466304" cy="523220"/>
          </a:xfrm>
        </p:grpSpPr>
        <p:sp>
          <p:nvSpPr>
            <p:cNvPr id="14342" name="文本框 16"/>
            <p:cNvSpPr txBox="1"/>
            <p:nvPr/>
          </p:nvSpPr>
          <p:spPr>
            <a:xfrm>
              <a:off x="3516783" y="2047768"/>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4106545" y="2965133"/>
            <a:ext cx="2062480" cy="368300"/>
          </a:xfrm>
          <a:prstGeom prst="rect">
            <a:avLst/>
          </a:prstGeom>
          <a:noFill/>
          <a:ln w="9525">
            <a:noFill/>
          </a:ln>
        </p:spPr>
        <p:txBody>
          <a:bodyPr wrap="none" anchor="t">
            <a:spAutoFit/>
          </a:bodyPr>
          <a:lstStyle/>
          <a:p>
            <a:pPr algn="l"/>
            <a:r>
              <a:rPr lang="en-US" altLang="zh-CN" sz="1800" spc="150" dirty="0">
                <a:solidFill>
                  <a:schemeClr val="bg1"/>
                </a:solidFill>
                <a:latin typeface="Arial" panose="020B0604020202020204" pitchFamily="34" charset="0"/>
                <a:ea typeface="微软雅黑" panose="020B0503020204020204" pitchFamily="34" charset="-122"/>
                <a:sym typeface="+mn-ea"/>
              </a:rPr>
              <a:t>RISC-V</a:t>
            </a:r>
            <a:r>
              <a:rPr lang="zh-CN" altLang="en-US" sz="1800" spc="150" dirty="0">
                <a:solidFill>
                  <a:schemeClr val="bg1"/>
                </a:solidFill>
                <a:latin typeface="Arial" panose="020B0604020202020204" pitchFamily="34" charset="0"/>
                <a:ea typeface="微软雅黑" panose="020B0503020204020204" pitchFamily="34" charset="-122"/>
                <a:sym typeface="+mn-ea"/>
              </a:rPr>
              <a:t>应用前景</a:t>
            </a:r>
            <a:endParaRPr lang="zh-CN" altLang="en-US" sz="1800" spc="150" dirty="0">
              <a:solidFill>
                <a:schemeClr val="bg1"/>
              </a:solidFill>
              <a:latin typeface="Arial" panose="020B0604020202020204" pitchFamily="34" charset="0"/>
              <a:ea typeface="微软雅黑" panose="020B0503020204020204" pitchFamily="34" charset="-122"/>
              <a:sym typeface="+mn-ea"/>
            </a:endParaRPr>
          </a:p>
        </p:txBody>
      </p:sp>
      <p:grpSp>
        <p:nvGrpSpPr>
          <p:cNvPr id="76" name="组合 75"/>
          <p:cNvGrpSpPr/>
          <p:nvPr/>
        </p:nvGrpSpPr>
        <p:grpSpPr>
          <a:xfrm>
            <a:off x="3603308" y="2876233"/>
            <a:ext cx="496887" cy="523875"/>
            <a:chOff x="6073087" y="2057986"/>
            <a:chExt cx="497639" cy="523220"/>
          </a:xfrm>
        </p:grpSpPr>
        <p:sp>
          <p:nvSpPr>
            <p:cNvPr id="14346" name="文本框 20"/>
            <p:cNvSpPr txBox="1"/>
            <p:nvPr/>
          </p:nvSpPr>
          <p:spPr>
            <a:xfrm>
              <a:off x="6073087" y="2057986"/>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4106228" y="1731010"/>
            <a:ext cx="1173480" cy="368300"/>
          </a:xfrm>
          <a:prstGeom prst="rect">
            <a:avLst/>
          </a:prstGeom>
          <a:noFill/>
          <a:ln w="9525">
            <a:noFill/>
          </a:ln>
        </p:spPr>
        <p:txBody>
          <a:bodyPr wrap="none" anchor="t">
            <a:spAutoFit/>
          </a:bodyPr>
          <a:lstStyle/>
          <a:p>
            <a:pPr algn="l"/>
            <a:r>
              <a:rPr lang="zh-CN" sz="1800" spc="150" dirty="0">
                <a:solidFill>
                  <a:schemeClr val="dk1">
                    <a:lumMod val="75000"/>
                    <a:lumOff val="25000"/>
                  </a:schemeClr>
                </a:solidFill>
                <a:latin typeface="Arial" panose="020B0604020202020204" pitchFamily="34" charset="0"/>
                <a:ea typeface="微软雅黑" panose="020B0503020204020204" pitchFamily="34" charset="-122"/>
                <a:sym typeface="+mn-ea"/>
              </a:rPr>
              <a:t>产生背景</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80" name="组合 79"/>
          <p:cNvGrpSpPr/>
          <p:nvPr/>
        </p:nvGrpSpPr>
        <p:grpSpPr>
          <a:xfrm>
            <a:off x="3631565" y="1657985"/>
            <a:ext cx="466725" cy="523875"/>
            <a:chOff x="3516783" y="2627150"/>
            <a:chExt cx="466304" cy="523220"/>
          </a:xfrm>
        </p:grpSpPr>
        <p:sp>
          <p:nvSpPr>
            <p:cNvPr id="14350" name="文本框 23"/>
            <p:cNvSpPr txBox="1"/>
            <p:nvPr/>
          </p:nvSpPr>
          <p:spPr>
            <a:xfrm>
              <a:off x="3516783" y="2627150"/>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4106228" y="2304098"/>
            <a:ext cx="678180" cy="368300"/>
          </a:xfrm>
          <a:prstGeom prst="rect">
            <a:avLst/>
          </a:prstGeom>
          <a:noFill/>
          <a:ln w="9525">
            <a:noFill/>
          </a:ln>
        </p:spPr>
        <p:txBody>
          <a:bodyPr wrap="none" anchor="t">
            <a:spAutoFit/>
          </a:bodyPr>
          <a:lstStyle/>
          <a:p>
            <a:pPr algn="l"/>
            <a:r>
              <a:rPr lang="zh-CN" altLang="en-US" sz="1800" spc="150" dirty="0">
                <a:solidFill>
                  <a:schemeClr val="dk1">
                    <a:lumMod val="75000"/>
                    <a:lumOff val="25000"/>
                  </a:schemeClr>
                </a:solidFill>
                <a:latin typeface="Arial" panose="020B0604020202020204" pitchFamily="34" charset="0"/>
                <a:ea typeface="微软雅黑" panose="020B0503020204020204" pitchFamily="34" charset="-122"/>
                <a:sym typeface="+mn-ea"/>
              </a:rPr>
              <a:t>特点</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88" name="组合 87"/>
          <p:cNvGrpSpPr/>
          <p:nvPr/>
        </p:nvGrpSpPr>
        <p:grpSpPr>
          <a:xfrm>
            <a:off x="3631565" y="2231073"/>
            <a:ext cx="466725" cy="523875"/>
            <a:chOff x="3516783" y="3200893"/>
            <a:chExt cx="466304" cy="523220"/>
          </a:xfrm>
        </p:grpSpPr>
        <p:sp>
          <p:nvSpPr>
            <p:cNvPr id="14358" name="文本框 29"/>
            <p:cNvSpPr txBox="1"/>
            <p:nvPr/>
          </p:nvSpPr>
          <p:spPr>
            <a:xfrm>
              <a:off x="3516783" y="3200893"/>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340100"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8"/>
          <p:cNvSpPr txBox="1"/>
          <p:nvPr/>
        </p:nvSpPr>
        <p:spPr>
          <a:xfrm>
            <a:off x="4106228" y="1156653"/>
            <a:ext cx="1567180" cy="368300"/>
          </a:xfrm>
          <a:prstGeom prst="rect">
            <a:avLst/>
          </a:prstGeom>
          <a:noFill/>
          <a:ln w="9525">
            <a:noFill/>
          </a:ln>
        </p:spPr>
        <p:txBody>
          <a:bodyPr wrap="none" anchor="t">
            <a:spAutoFit/>
          </a:bodyPr>
          <a:p>
            <a:pPr algn="l"/>
            <a:r>
              <a:rPr lang="en-US" altLang="zh-CN" sz="1800" spc="150" dirty="0">
                <a:solidFill>
                  <a:schemeClr val="bg1"/>
                </a:solidFill>
                <a:latin typeface="Arial" panose="020B0604020202020204" pitchFamily="34" charset="0"/>
                <a:ea typeface="微软雅黑" panose="020B0503020204020204" pitchFamily="34" charset="-122"/>
                <a:sym typeface="+mn-ea"/>
              </a:rPr>
              <a:t>RISC-V</a:t>
            </a:r>
            <a:r>
              <a:rPr lang="zh-CN" altLang="en-US" sz="1800" spc="150" dirty="0">
                <a:solidFill>
                  <a:schemeClr val="bg1"/>
                </a:solidFill>
                <a:latin typeface="Arial" panose="020B0604020202020204" pitchFamily="34" charset="0"/>
                <a:ea typeface="微软雅黑" panose="020B0503020204020204" pitchFamily="34" charset="-122"/>
                <a:sym typeface="+mn-ea"/>
              </a:rPr>
              <a:t>简介</a:t>
            </a:r>
            <a:endParaRPr lang="zh-CN" altLang="en-US" sz="1800" spc="150" dirty="0">
              <a:solidFill>
                <a:schemeClr val="bg1"/>
              </a:solidFill>
              <a:latin typeface="Arial" panose="020B0604020202020204" pitchFamily="34" charset="0"/>
              <a:ea typeface="微软雅黑" panose="020B0503020204020204" pitchFamily="34" charset="-122"/>
              <a:sym typeface="+mn-ea"/>
            </a:endParaRPr>
          </a:p>
        </p:txBody>
      </p:sp>
      <p:sp>
        <p:nvSpPr>
          <p:cNvPr id="3" name="文本框 24"/>
          <p:cNvSpPr txBox="1"/>
          <p:nvPr/>
        </p:nvSpPr>
        <p:spPr>
          <a:xfrm>
            <a:off x="4106228" y="1736090"/>
            <a:ext cx="2062480" cy="368300"/>
          </a:xfrm>
          <a:prstGeom prst="rect">
            <a:avLst/>
          </a:prstGeom>
          <a:noFill/>
          <a:ln w="9525">
            <a:noFill/>
          </a:ln>
        </p:spPr>
        <p:txBody>
          <a:bodyPr wrap="none" anchor="t">
            <a:spAutoFit/>
          </a:bodyPr>
          <a:p>
            <a:pPr algn="l"/>
            <a:r>
              <a:rPr lang="en-US" altLang="zh-CN" sz="1800" spc="150" dirty="0">
                <a:solidFill>
                  <a:schemeClr val="bg1"/>
                </a:solidFill>
                <a:latin typeface="Arial" panose="020B0604020202020204" pitchFamily="34" charset="0"/>
                <a:ea typeface="微软雅黑" panose="020B0503020204020204" pitchFamily="34" charset="-122"/>
                <a:sym typeface="+mn-ea"/>
              </a:rPr>
              <a:t>RISC-V</a:t>
            </a:r>
            <a:r>
              <a:rPr lang="zh-CN" sz="1800" spc="150" dirty="0">
                <a:solidFill>
                  <a:schemeClr val="bg1"/>
                </a:solidFill>
                <a:latin typeface="Arial" panose="020B0604020202020204" pitchFamily="34" charset="0"/>
                <a:ea typeface="微软雅黑" panose="020B0503020204020204" pitchFamily="34" charset="-122"/>
                <a:sym typeface="+mn-ea"/>
              </a:rPr>
              <a:t>产生背景</a:t>
            </a:r>
            <a:endParaRPr lang="zh-CN" altLang="en-US" sz="1800" spc="150" dirty="0">
              <a:solidFill>
                <a:schemeClr val="bg1"/>
              </a:solidFill>
              <a:latin typeface="Arial" panose="020B0604020202020204" pitchFamily="34" charset="0"/>
              <a:ea typeface="微软雅黑" panose="020B0503020204020204" pitchFamily="34" charset="-122"/>
              <a:sym typeface="+mn-ea"/>
            </a:endParaRPr>
          </a:p>
        </p:txBody>
      </p:sp>
      <p:sp>
        <p:nvSpPr>
          <p:cNvPr id="4" name="文本框 30"/>
          <p:cNvSpPr txBox="1"/>
          <p:nvPr/>
        </p:nvSpPr>
        <p:spPr>
          <a:xfrm>
            <a:off x="4106228" y="2309178"/>
            <a:ext cx="2567940" cy="368300"/>
          </a:xfrm>
          <a:prstGeom prst="rect">
            <a:avLst/>
          </a:prstGeom>
          <a:noFill/>
          <a:ln w="9525">
            <a:noFill/>
          </a:ln>
        </p:spPr>
        <p:txBody>
          <a:bodyPr wrap="none" anchor="t">
            <a:spAutoFit/>
          </a:bodyPr>
          <a:p>
            <a:pPr algn="l">
              <a:buClrTx/>
              <a:buSzTx/>
              <a:buFontTx/>
            </a:pPr>
            <a:r>
              <a:rPr lang="en-US" altLang="zh-CN" sz="1800">
                <a:solidFill>
                  <a:schemeClr val="bg1"/>
                </a:solidFill>
                <a:sym typeface="+mn-ea"/>
              </a:rPr>
              <a:t>R</a:t>
            </a:r>
            <a:r>
              <a:rPr lang="zh-CN" sz="1800" spc="150" dirty="0">
                <a:solidFill>
                  <a:schemeClr val="bg1"/>
                </a:solidFill>
                <a:latin typeface="Arial" panose="020B0604020202020204" pitchFamily="34" charset="0"/>
                <a:ea typeface="微软雅黑" panose="020B0503020204020204" pitchFamily="34" charset="-122"/>
                <a:cs typeface="+mn-ea"/>
                <a:sym typeface="+mn-ea"/>
              </a:rPr>
              <a:t>ISC-V架构设计和特点</a:t>
            </a:r>
            <a:endParaRPr lang="zh-CN" sz="1800" spc="150" dirty="0">
              <a:solidFill>
                <a:schemeClr val="bg1"/>
              </a:solidFill>
              <a:latin typeface="Arial" panose="020B0604020202020204" pitchFamily="34" charset="0"/>
              <a:ea typeface="微软雅黑" panose="020B0503020204020204" pitchFamily="34" charset="-122"/>
              <a:cs typeface="+mn-ea"/>
              <a:sym typeface="+mn-ea"/>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7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900" y="-2100"/>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2.22222E-6 4.69136E-6 " pathEditMode="relative" rAng="0" ptsTypes="AA">
                                      <p:cBhvr>
                                        <p:cTn id="27" dur="700" fill="hold"/>
                                        <p:tgtEl>
                                          <p:spTgt spid="80"/>
                                        </p:tgtEl>
                                        <p:attrNameLst>
                                          <p:attrName>ppt_x</p:attrName>
                                          <p:attrName>ppt_y</p:attrName>
                                        </p:attrNameLst>
                                      </p:cBhvr>
                                      <p:rCtr x="1900" y="-2100"/>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2.22222E-6 4.93827E-6 " pathEditMode="relative" rAng="0" ptsTypes="AA">
                                      <p:cBhvr>
                                        <p:cTn id="35" dur="700" fill="hold"/>
                                        <p:tgtEl>
                                          <p:spTgt spid="88"/>
                                        </p:tgtEl>
                                        <p:attrNameLst>
                                          <p:attrName>ppt_x</p:attrName>
                                          <p:attrName>ppt_y</p:attrName>
                                        </p:attrNameLst>
                                      </p:cBhvr>
                                      <p:rCtr x="1900" y="-2100"/>
                                    </p:animMotion>
                                  </p:childTnLst>
                                </p:cTn>
                              </p:par>
                              <p:par>
                                <p:cTn id="36" presetID="22" presetClass="entr" presetSubtype="8" fill="hold" grpId="0" nodeType="withEffect">
                                  <p:stCondLst>
                                    <p:cond delay="75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10" presetClass="entr" presetSubtype="0" fill="hold" nodeType="withEffect">
                                  <p:stCondLst>
                                    <p:cond delay="100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1000"/>
                                        <p:tgtEl>
                                          <p:spTgt spid="76"/>
                                        </p:tgtEl>
                                      </p:cBhvr>
                                    </p:animEffect>
                                  </p:childTnLst>
                                </p:cTn>
                              </p:par>
                              <p:par>
                                <p:cTn id="42" presetID="56" presetClass="path" presetSubtype="0" accel="50000" decel="50000" fill="hold" nodeType="withEffect">
                                  <p:stCondLst>
                                    <p:cond delay="1000"/>
                                  </p:stCondLst>
                                  <p:childTnLst>
                                    <p:animMotion origin="layout" path="M -0.03733 0.04136 L 2.22222E-6 -2.83951E-6 " pathEditMode="relative" rAng="0" ptsTypes="AA">
                                      <p:cBhvr>
                                        <p:cTn id="43" dur="700" fill="hold"/>
                                        <p:tgtEl>
                                          <p:spTgt spid="76"/>
                                        </p:tgtEl>
                                        <p:attrNameLst>
                                          <p:attrName>ppt_x</p:attrName>
                                          <p:attrName>ppt_y</p:attrName>
                                        </p:attrNameLst>
                                      </p:cBhvr>
                                      <p:rCtr x="1900" y="-2100"/>
                                    </p:animMotion>
                                  </p:childTnLst>
                                </p:cTn>
                              </p:par>
                              <p:par>
                                <p:cTn id="44" presetID="22" presetClass="entr" presetSubtype="8" fill="hold" grpId="0" nodeType="withEffect">
                                  <p:stCondLst>
                                    <p:cond delay="1250"/>
                                  </p:stCondLst>
                                  <p:childTnLst>
                                    <p:set>
                                      <p:cBhvr>
                                        <p:cTn id="45" dur="1" fill="hold">
                                          <p:stCondLst>
                                            <p:cond delay="0"/>
                                          </p:stCondLst>
                                        </p:cTn>
                                        <p:tgtEl>
                                          <p:spTgt spid="75"/>
                                        </p:tgtEl>
                                        <p:attrNameLst>
                                          <p:attrName>style.visibility</p:attrName>
                                        </p:attrNameLst>
                                      </p:cBhvr>
                                      <p:to>
                                        <p:strVal val="visible"/>
                                      </p:to>
                                    </p:set>
                                    <p:animEffect transition="in" filter="wipe(left)">
                                      <p:cBhvr>
                                        <p:cTn id="46" dur="500"/>
                                        <p:tgtEl>
                                          <p:spTgt spid="75"/>
                                        </p:tgtEl>
                                      </p:cBhvr>
                                    </p:animEffect>
                                  </p:childTnLst>
                                </p:cTn>
                              </p:par>
                              <p:par>
                                <p:cTn id="47" presetID="22" presetClass="entr" presetSubtype="8"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wipe(left)">
                                      <p:cBhvr>
                                        <p:cTn id="49" dur="500"/>
                                        <p:tgtEl>
                                          <p:spTgt spid="2"/>
                                        </p:tgtEl>
                                      </p:cBhvr>
                                    </p:animEffect>
                                  </p:childTnLst>
                                </p:cTn>
                              </p:par>
                              <p:par>
                                <p:cTn id="50" presetID="22" presetClass="entr" presetSubtype="8" fill="hold" grpId="0" nodeType="withEffect">
                                  <p:stCondLst>
                                    <p:cond delay="50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par>
                                <p:cTn id="53" presetID="22" presetClass="entr" presetSubtype="8" fill="hold" grpId="0" nodeType="withEffect">
                                  <p:stCondLst>
                                    <p:cond delay="75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7" grpId="0"/>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3235325" y="195738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endParaRPr>
            </a:p>
          </p:txBody>
        </p:sp>
      </p:grpSp>
      <p:grpSp>
        <p:nvGrpSpPr>
          <p:cNvPr id="37" name="组合 36"/>
          <p:cNvGrpSpPr/>
          <p:nvPr/>
        </p:nvGrpSpPr>
        <p:grpSpPr>
          <a:xfrm>
            <a:off x="4448175" y="2032000"/>
            <a:ext cx="3203575" cy="852806"/>
            <a:chOff x="4447677" y="2019402"/>
            <a:chExt cx="3206106" cy="852993"/>
          </a:xfrm>
        </p:grpSpPr>
        <p:sp>
          <p:nvSpPr>
            <p:cNvPr id="16393" name="文本框 37"/>
            <p:cNvSpPr txBox="1"/>
            <p:nvPr/>
          </p:nvSpPr>
          <p:spPr>
            <a:xfrm>
              <a:off x="4447677" y="2227093"/>
              <a:ext cx="3206106" cy="645302"/>
            </a:xfrm>
            <a:prstGeom prst="rect">
              <a:avLst/>
            </a:prstGeom>
            <a:noFill/>
            <a:ln w="9525">
              <a:noFill/>
            </a:ln>
          </p:spPr>
          <p:txBody>
            <a:bodyPr wrap="square" anchor="t">
              <a:spAutoFit/>
            </a:bodyPr>
            <a:lstStyle/>
            <a:p>
              <a:pPr algn="l"/>
              <a:r>
                <a:rPr lang="en-US" altLang="zh-CN" sz="3600" spc="150" dirty="0">
                  <a:solidFill>
                    <a:schemeClr val="bg1"/>
                  </a:solidFill>
                  <a:latin typeface="Arial" panose="020B0604020202020204" pitchFamily="34" charset="0"/>
                  <a:ea typeface="微软雅黑" panose="020B0503020204020204" pitchFamily="34" charset="-122"/>
                  <a:sym typeface="+mn-ea"/>
                </a:rPr>
                <a:t>RISC-V</a:t>
              </a:r>
              <a:r>
                <a:rPr lang="zh-CN" altLang="en-US" sz="3600" spc="150" dirty="0">
                  <a:solidFill>
                    <a:schemeClr val="bg1"/>
                  </a:solidFill>
                  <a:latin typeface="Arial" panose="020B0604020202020204" pitchFamily="34" charset="0"/>
                  <a:ea typeface="微软雅黑" panose="020B0503020204020204" pitchFamily="34" charset="-122"/>
                  <a:sym typeface="+mn-ea"/>
                </a:rPr>
                <a:t>简介</a:t>
              </a:r>
              <a:endParaRPr lang="zh-CN" altLang="en-US" sz="3600" spc="150" dirty="0">
                <a:solidFill>
                  <a:schemeClr val="bg1"/>
                </a:solidFill>
                <a:latin typeface="Arial" panose="020B0604020202020204" pitchFamily="34" charset="0"/>
                <a:ea typeface="微软雅黑" panose="020B0503020204020204" pitchFamily="34" charset="-122"/>
                <a:sym typeface="+mn-ea"/>
              </a:endParaRPr>
            </a:p>
          </p:txBody>
        </p:sp>
        <p:sp>
          <p:nvSpPr>
            <p:cNvPr id="16394" name="文本框 38"/>
            <p:cNvSpPr txBox="1"/>
            <p:nvPr/>
          </p:nvSpPr>
          <p:spPr>
            <a:xfrm>
              <a:off x="4535462" y="2019402"/>
              <a:ext cx="1286840" cy="307777"/>
            </a:xfrm>
            <a:prstGeom prst="rect">
              <a:avLst/>
            </a:prstGeom>
            <a:noFill/>
            <a:ln w="9525">
              <a:noFill/>
            </a:ln>
          </p:spPr>
          <p:txBody>
            <a:bodyPr anchor="t">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PART ONE</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250" fill="hold"/>
                                        <p:tgtEl>
                                          <p:spTgt spid="34"/>
                                        </p:tgtEl>
                                        <p:attrNameLst>
                                          <p:attrName>ppt_w</p:attrName>
                                        </p:attrNameLst>
                                      </p:cBhvr>
                                      <p:tavLst>
                                        <p:tav tm="0">
                                          <p:val>
                                            <p:fltVal val="0"/>
                                          </p:val>
                                        </p:tav>
                                        <p:tav tm="100000">
                                          <p:val>
                                            <p:strVal val="#ppt_w"/>
                                          </p:val>
                                        </p:tav>
                                      </p:tavLst>
                                    </p:anim>
                                    <p:anim calcmode="lin" valueType="num">
                                      <p:cBhvr>
                                        <p:cTn id="8" dur="250" fill="hold"/>
                                        <p:tgtEl>
                                          <p:spTgt spid="34"/>
                                        </p:tgtEl>
                                        <p:attrNameLst>
                                          <p:attrName>ppt_h</p:attrName>
                                        </p:attrNameLst>
                                      </p:cBhvr>
                                      <p:tavLst>
                                        <p:tav tm="0">
                                          <p:val>
                                            <p:fltVal val="0"/>
                                          </p:val>
                                        </p:tav>
                                        <p:tav tm="100000">
                                          <p:val>
                                            <p:strVal val="#ppt_h"/>
                                          </p:val>
                                        </p:tav>
                                      </p:tavLst>
                                    </p:anim>
                                    <p:animEffect transition="in" filter="fade">
                                      <p:cBhvr>
                                        <p:cTn id="9" dur="250"/>
                                        <p:tgtEl>
                                          <p:spTgt spid="34"/>
                                        </p:tgtEl>
                                      </p:cBhvr>
                                    </p:animEffect>
                                  </p:childTnLst>
                                </p:cTn>
                              </p:par>
                              <p:par>
                                <p:cTn id="10" presetID="6" presetClass="emph" presetSubtype="0" decel="100000" fill="hold" nodeType="withEffect">
                                  <p:stCondLst>
                                    <p:cond delay="200"/>
                                  </p:stCondLst>
                                  <p:childTnLst>
                                    <p:animScale>
                                      <p:cBhvr>
                                        <p:cTn id="11" dur="250" fill="hold"/>
                                        <p:tgtEl>
                                          <p:spTgt spid="34"/>
                                        </p:tgtEl>
                                      </p:cBhvr>
                                      <p:by x="110000" y="110000"/>
                                    </p:animScale>
                                  </p:childTnLst>
                                </p:cTn>
                              </p:par>
                              <p:par>
                                <p:cTn id="12" presetID="6" presetClass="emph" presetSubtype="0" decel="100000" fill="hold" nodeType="withEffect">
                                  <p:stCondLst>
                                    <p:cond delay="400"/>
                                  </p:stCondLst>
                                  <p:childTnLst>
                                    <p:animScale>
                                      <p:cBhvr>
                                        <p:cTn id="13" dur="250" fill="hold"/>
                                        <p:tgtEl>
                                          <p:spTgt spid="34"/>
                                        </p:tgtEl>
                                      </p:cBhvr>
                                      <p:by x="91000" y="91000"/>
                                    </p:animScale>
                                  </p:childTnLst>
                                </p:cTn>
                              </p:par>
                            </p:childTnLst>
                          </p:cTn>
                        </p:par>
                        <p:par>
                          <p:cTn id="14" fill="hold">
                            <p:stCondLst>
                              <p:cond delay="500"/>
                            </p:stCondLst>
                            <p:childTnLst>
                              <p:par>
                                <p:cTn id="15" presetID="2" presetClass="entr" presetSubtype="2" decel="10000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algn="l"/>
            <a:r>
              <a:rPr lang="en-US" altLang="zh-CN" sz="1600" spc="150" dirty="0">
                <a:solidFill>
                  <a:schemeClr val="bg1"/>
                </a:solidFill>
                <a:latin typeface="Arial" panose="020B0604020202020204" pitchFamily="34" charset="0"/>
                <a:ea typeface="微软雅黑" panose="020B0503020204020204" pitchFamily="34" charset="-122"/>
                <a:sym typeface="+mn-ea"/>
              </a:rPr>
              <a:t>RISC-V</a:t>
            </a:r>
            <a:r>
              <a:rPr lang="zh-CN" altLang="en-US" sz="1600" spc="150" dirty="0">
                <a:solidFill>
                  <a:schemeClr val="bg1"/>
                </a:solidFill>
                <a:latin typeface="Arial" panose="020B0604020202020204" pitchFamily="34" charset="0"/>
                <a:ea typeface="微软雅黑" panose="020B0503020204020204" pitchFamily="34" charset="-122"/>
                <a:sym typeface="+mn-ea"/>
              </a:rPr>
              <a:t>简介</a:t>
            </a:r>
            <a:endParaRPr kumimoji="0" lang="zh-CN" altLang="en-US" sz="16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18451" name="矩形 54"/>
          <p:cNvSpPr/>
          <p:nvPr/>
        </p:nvSpPr>
        <p:spPr>
          <a:xfrm>
            <a:off x="824865" y="1700530"/>
            <a:ext cx="7494270" cy="2251075"/>
          </a:xfrm>
          <a:prstGeom prst="rect">
            <a:avLst/>
          </a:prstGeom>
          <a:noFill/>
          <a:ln w="9525">
            <a:noFill/>
          </a:ln>
        </p:spPr>
        <p:txBody>
          <a:bodyPr anchor="t">
            <a:spAutoFit/>
          </a:bodyPr>
          <a:lstStyle/>
          <a:p>
            <a:pPr>
              <a:lnSpc>
                <a:spcPct val="130000"/>
              </a:lnSpc>
            </a:pPr>
            <a:r>
              <a:rPr lang="en-US" sz="1600" dirty="0">
                <a:solidFill>
                  <a:schemeClr val="bg1"/>
                </a:solidFill>
                <a:latin typeface="微软雅黑" panose="020B0503020204020204" pitchFamily="34" charset="-122"/>
                <a:ea typeface="微软雅黑" panose="020B0503020204020204" pitchFamily="34" charset="-122"/>
              </a:rPr>
              <a:t>       </a:t>
            </a:r>
            <a:r>
              <a:rPr sz="1600" dirty="0">
                <a:solidFill>
                  <a:schemeClr val="bg1"/>
                </a:solidFill>
                <a:latin typeface="微软雅黑" panose="020B0503020204020204" pitchFamily="34" charset="-122"/>
                <a:ea typeface="微软雅黑" panose="020B0503020204020204" pitchFamily="34" charset="-122"/>
              </a:rPr>
              <a:t>与大多数指令集相比，RISC-V指令集可以自由地用于任何目的，允许任何人设计、制造和销售RISC-V芯片和软件。虽然这不是第一个开源指令集，但它具有重要意义，因为其设计使其适用于现代计算设备（如仓库规模云计算机、高端移动电话和微小嵌入式系统）。设计者考虑到了这些用途中的性能与功率效率。该指令集还具有众多支持的软件，这解决了新指令集通常的弱点</a:t>
            </a:r>
            <a:r>
              <a:rPr lang="zh-CN" sz="1600" dirty="0">
                <a:solidFill>
                  <a:schemeClr val="bg1"/>
                </a:solidFill>
                <a:latin typeface="微软雅黑" panose="020B0503020204020204" pitchFamily="34" charset="-122"/>
                <a:ea typeface="微软雅黑" panose="020B0503020204020204" pitchFamily="34" charset="-122"/>
              </a:rPr>
              <a:t>，</a:t>
            </a:r>
            <a:r>
              <a:rPr lang="zh-CN" sz="1600" dirty="0">
                <a:solidFill>
                  <a:schemeClr val="bg1"/>
                </a:solidFill>
                <a:latin typeface="微软雅黑" panose="020B0503020204020204" pitchFamily="34" charset="-122"/>
                <a:ea typeface="微软雅黑" panose="020B0503020204020204" pitchFamily="34" charset="-122"/>
              </a:rPr>
              <a:t>可以很好地提高计算机的性能。</a:t>
            </a:r>
            <a:endParaRPr sz="12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229610" y="2019300"/>
            <a:ext cx="4348163" cy="915037"/>
            <a:chOff x="3229359" y="2019402"/>
            <a:chExt cx="4348365" cy="914860"/>
          </a:xfrm>
        </p:grpSpPr>
        <p:sp>
          <p:nvSpPr>
            <p:cNvPr id="28678" name="文本框 12"/>
            <p:cNvSpPr txBox="1"/>
            <p:nvPr/>
          </p:nvSpPr>
          <p:spPr>
            <a:xfrm>
              <a:off x="3229359" y="2227644"/>
              <a:ext cx="4348365" cy="706618"/>
            </a:xfrm>
            <a:prstGeom prst="rect">
              <a:avLst/>
            </a:prstGeom>
            <a:noFill/>
            <a:ln w="9525">
              <a:noFill/>
            </a:ln>
          </p:spPr>
          <p:txBody>
            <a:bodyPr anchor="t">
              <a:spAutoFit/>
            </a:bodyPr>
            <a:lstStyle/>
            <a:p>
              <a:pPr algn="l"/>
              <a:r>
                <a:rPr lang="en-US" altLang="zh-CN" sz="4000" spc="150" dirty="0">
                  <a:solidFill>
                    <a:schemeClr val="bg1"/>
                  </a:solidFill>
                  <a:latin typeface="Arial" panose="020B0604020202020204" pitchFamily="34" charset="0"/>
                  <a:ea typeface="微软雅黑" panose="020B0503020204020204" pitchFamily="34" charset="-122"/>
                  <a:sym typeface="+mn-ea"/>
                </a:rPr>
                <a:t>RISC-V</a:t>
              </a:r>
              <a:r>
                <a:rPr lang="zh-CN" sz="4000" spc="150" dirty="0">
                  <a:solidFill>
                    <a:schemeClr val="bg1"/>
                  </a:solidFill>
                  <a:latin typeface="Arial" panose="020B0604020202020204" pitchFamily="34" charset="0"/>
                  <a:ea typeface="微软雅黑" panose="020B0503020204020204" pitchFamily="34" charset="-122"/>
                  <a:sym typeface="+mn-ea"/>
                </a:rPr>
                <a:t>产生背景</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8679" name="文本框 14"/>
            <p:cNvSpPr txBox="1"/>
            <p:nvPr/>
          </p:nvSpPr>
          <p:spPr>
            <a:xfrm>
              <a:off x="3229671" y="2019402"/>
              <a:ext cx="1331264" cy="307777"/>
            </a:xfrm>
            <a:prstGeom prst="rect">
              <a:avLst/>
            </a:prstGeom>
            <a:noFill/>
            <a:ln w="9525">
              <a:noFill/>
            </a:ln>
          </p:spPr>
          <p:txBody>
            <a:bodyPr anchor="t">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PART TWO</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p:stCondLst>
                              <p:cond delay="50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30"/>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32" name="文本框 31"/>
          <p:cNvSpPr txBox="1"/>
          <p:nvPr/>
        </p:nvSpPr>
        <p:spPr>
          <a:xfrm>
            <a:off x="411480" y="358775"/>
            <a:ext cx="2187575" cy="337185"/>
          </a:xfrm>
          <a:prstGeom prst="rect">
            <a:avLst/>
          </a:prstGeom>
          <a:noFill/>
        </p:spPr>
        <p:txBody>
          <a:bodyPr wrap="square">
            <a:spAutoFit/>
          </a:bodyPr>
          <a:lstStyle/>
          <a:p>
            <a:pPr algn="l"/>
            <a:r>
              <a:rPr lang="en-US" altLang="zh-CN" sz="1600" spc="150" dirty="0">
                <a:solidFill>
                  <a:schemeClr val="bg1"/>
                </a:solidFill>
                <a:latin typeface="Arial" panose="020B0604020202020204" pitchFamily="34" charset="0"/>
                <a:ea typeface="微软雅黑" panose="020B0503020204020204" pitchFamily="34" charset="-122"/>
                <a:sym typeface="+mn-ea"/>
              </a:rPr>
              <a:t>RISC-V</a:t>
            </a:r>
            <a:r>
              <a:rPr lang="zh-CN" sz="1600" spc="150" dirty="0">
                <a:solidFill>
                  <a:schemeClr val="bg1"/>
                </a:solidFill>
                <a:latin typeface="Arial" panose="020B0604020202020204" pitchFamily="34" charset="0"/>
                <a:ea typeface="微软雅黑" panose="020B0503020204020204" pitchFamily="34" charset="-122"/>
                <a:sym typeface="+mn-ea"/>
              </a:rPr>
              <a:t>产生背景</a:t>
            </a:r>
            <a:endParaRPr kumimoji="0" lang="zh-CN" altLang="en-US" sz="16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65" name="TextBox 29"/>
          <p:cNvSpPr txBox="1"/>
          <p:nvPr/>
        </p:nvSpPr>
        <p:spPr>
          <a:xfrm>
            <a:off x="311150" y="790893"/>
            <a:ext cx="8267700" cy="4569460"/>
          </a:xfrm>
          <a:prstGeom prst="rect">
            <a:avLst/>
          </a:prstGeom>
          <a:noFill/>
        </p:spPr>
        <p:txBody>
          <a:bodyPr>
            <a:spAutoFit/>
          </a:bodyPr>
          <a:lstStyle/>
          <a:p>
            <a:pPr marL="388620" lvl="1" indent="0" algn="l" fontAlgn="ctr">
              <a:lnSpc>
                <a:spcPct val="130000"/>
              </a:lnSpc>
              <a:spcBef>
                <a:spcPts val="1000"/>
              </a:spcBef>
              <a:buClrTx/>
              <a:buSzPct val="60000"/>
              <a:buFont typeface="Wingdings" panose="05000000000000000000" pitchFamily="2" charset="2"/>
            </a:pPr>
            <a:r>
              <a:rPr lang="zh-CN" altLang="en-US" sz="1400" b="1" spc="150" dirty="0">
                <a:solidFill>
                  <a:schemeClr val="bg1"/>
                </a:solidFill>
                <a:latin typeface="Arial" panose="020B0604020202020204" pitchFamily="34" charset="0"/>
                <a:ea typeface="微软雅黑" panose="020B0503020204020204" pitchFamily="34" charset="-122"/>
                <a:cs typeface="+mn-ea"/>
                <a:sym typeface="+mn-ea"/>
              </a:rPr>
              <a:t>ISA霸权</a:t>
            </a:r>
            <a:endParaRPr lang="zh-CN" altLang="en-US" sz="1050" spc="150" dirty="0">
              <a:solidFill>
                <a:schemeClr val="bg1"/>
              </a:solidFill>
              <a:latin typeface="Arial" panose="020B0604020202020204" pitchFamily="34" charset="0"/>
              <a:ea typeface="微软雅黑" panose="020B0503020204020204" pitchFamily="34" charset="-122"/>
              <a:cs typeface="+mn-ea"/>
              <a:sym typeface="+mn-ea"/>
            </a:endParaRPr>
          </a:p>
          <a:p>
            <a:pPr marL="714375" lvl="1" indent="-325755" algn="l" fontAlgn="ctr">
              <a:lnSpc>
                <a:spcPct val="130000"/>
              </a:lnSpc>
              <a:spcBef>
                <a:spcPts val="1000"/>
              </a:spcBef>
              <a:buClrTx/>
              <a:buSzPct val="60000"/>
              <a:buFont typeface="Wingdings" panose="05000000000000000000" pitchFamily="2" charset="2"/>
              <a:buChar char="n"/>
            </a:pPr>
            <a:r>
              <a:rPr lang="zh-CN" altLang="en-US" sz="1050" spc="150" dirty="0">
                <a:solidFill>
                  <a:schemeClr val="bg1"/>
                </a:solidFill>
                <a:latin typeface="Arial" panose="020B0604020202020204" pitchFamily="34" charset="0"/>
                <a:ea typeface="微软雅黑" panose="020B0503020204020204" pitchFamily="34" charset="-122"/>
                <a:cs typeface="+mn-ea"/>
                <a:sym typeface="+mn-ea"/>
              </a:rPr>
              <a:t>微处理器的开放指令集有望重塑计算，并引入新的、更强大的功能。</a:t>
            </a:r>
            <a:endParaRPr lang="zh-CN" altLang="en-US" sz="1050" spc="150" dirty="0">
              <a:solidFill>
                <a:schemeClr val="bg1"/>
              </a:solidFill>
              <a:latin typeface="Arial" panose="020B0604020202020204" pitchFamily="34" charset="0"/>
              <a:ea typeface="微软雅黑" panose="020B0503020204020204" pitchFamily="34" charset="-122"/>
              <a:cs typeface="+mn-ea"/>
              <a:sym typeface="+mn-ea"/>
            </a:endParaRPr>
          </a:p>
          <a:p>
            <a:pPr marL="714375" lvl="1" indent="-325755" algn="l" fontAlgn="ctr">
              <a:lnSpc>
                <a:spcPct val="130000"/>
              </a:lnSpc>
              <a:spcBef>
                <a:spcPts val="1000"/>
              </a:spcBef>
              <a:buClrTx/>
              <a:buSzPct val="60000"/>
              <a:buFont typeface="Wingdings" panose="05000000000000000000" pitchFamily="2" charset="2"/>
              <a:buChar char="n"/>
            </a:pPr>
            <a:r>
              <a:rPr lang="zh-CN" altLang="en-US" sz="1050" spc="150" dirty="0">
                <a:solidFill>
                  <a:schemeClr val="bg1"/>
                </a:solidFill>
                <a:latin typeface="Arial" panose="020B0604020202020204" pitchFamily="34" charset="0"/>
                <a:ea typeface="微软雅黑" panose="020B0503020204020204" pitchFamily="34" charset="-122"/>
                <a:cs typeface="+mn-ea"/>
                <a:sym typeface="+mn-ea"/>
              </a:rPr>
              <a:t>现代计算机依靠许多元件来提供高速和高性能，但是很少有比一台精简的指令集计算机(通常称为RISC)发挥更大作用的了。尽管指令集体系结构（ISA）具有不同的形状和形式-并且它支持多种系统和设备-但存在一个共同点，与复合指令集计算机（CISC）相比，RISC允许微处理器以更少的每指令周期（CPI）运行。</a:t>
            </a:r>
            <a:endParaRPr lang="zh-CN" altLang="en-US" sz="1050" spc="150" dirty="0">
              <a:solidFill>
                <a:schemeClr val="bg1"/>
              </a:solidFill>
              <a:latin typeface="Arial" panose="020B0604020202020204" pitchFamily="34" charset="0"/>
              <a:ea typeface="微软雅黑" panose="020B0503020204020204" pitchFamily="34" charset="-122"/>
              <a:cs typeface="+mn-ea"/>
              <a:sym typeface="+mn-ea"/>
            </a:endParaRPr>
          </a:p>
          <a:p>
            <a:pPr marL="388620" lvl="1" indent="0" algn="l" fontAlgn="ctr">
              <a:lnSpc>
                <a:spcPct val="130000"/>
              </a:lnSpc>
              <a:spcBef>
                <a:spcPts val="1000"/>
              </a:spcBef>
              <a:buClrTx/>
              <a:buSzPct val="60000"/>
              <a:buFont typeface="Wingdings" panose="05000000000000000000" pitchFamily="2" charset="2"/>
            </a:pPr>
            <a:r>
              <a:rPr lang="zh-CN" altLang="en-US" sz="1400" b="1" spc="150" dirty="0">
                <a:solidFill>
                  <a:schemeClr val="bg1"/>
                </a:solidFill>
                <a:latin typeface="Arial" panose="020B0604020202020204" pitchFamily="34" charset="0"/>
                <a:ea typeface="微软雅黑" panose="020B0503020204020204" pitchFamily="34" charset="-122"/>
                <a:cs typeface="+mn-ea"/>
                <a:sym typeface="+mn-ea"/>
              </a:rPr>
              <a:t> 摩尔定律的穷途末路</a:t>
            </a:r>
            <a:endParaRPr lang="zh-CN" altLang="en-US" sz="1050" spc="150" dirty="0">
              <a:solidFill>
                <a:schemeClr val="bg1"/>
              </a:solidFill>
              <a:latin typeface="Arial" panose="020B0604020202020204" pitchFamily="34" charset="0"/>
              <a:ea typeface="微软雅黑" panose="020B0503020204020204" pitchFamily="34" charset="-122"/>
              <a:cs typeface="+mn-ea"/>
              <a:sym typeface="+mn-ea"/>
            </a:endParaRPr>
          </a:p>
          <a:p>
            <a:pPr marL="714375" lvl="1" indent="-325755" algn="l" fontAlgn="ctr">
              <a:lnSpc>
                <a:spcPct val="130000"/>
              </a:lnSpc>
              <a:spcBef>
                <a:spcPts val="1000"/>
              </a:spcBef>
              <a:buClrTx/>
              <a:buSzPct val="60000"/>
              <a:buFont typeface="Wingdings" panose="05000000000000000000" pitchFamily="2" charset="2"/>
              <a:buChar char="n"/>
            </a:pPr>
            <a:r>
              <a:rPr lang="zh-CN" altLang="en-US" sz="1050" spc="150" dirty="0">
                <a:solidFill>
                  <a:schemeClr val="bg1"/>
                </a:solidFill>
                <a:latin typeface="Arial" panose="020B0604020202020204" pitchFamily="34" charset="0"/>
                <a:ea typeface="微软雅黑" panose="020B0503020204020204" pitchFamily="34" charset="-122"/>
                <a:cs typeface="+mn-ea"/>
                <a:sym typeface="+mn-ea"/>
              </a:rPr>
              <a:t>RISC-V的推出与半导体行业的其他重大变化不谋而合。CMOS晶体管的缩放速度正在放缓，这已不是秘密。即使最近在设计上取得了突破，将密度和性能提升到了新的水平，戈登·摩尔（Gordon Moore）关于每两年将晶体管倍增的长期预测——“摩尔定律”（Moore’s Law）也不再成立。随着半导体进展缓慢，而性能需求持续增长，设计更先进的计算设备和燃料创新的能力受到威胁。Patterson解释说：“向前看，逻辑路径是为应用领域的微处理器上的基本指令集添加扩展。”。</a:t>
            </a:r>
            <a:endParaRPr lang="zh-CN" altLang="en-US" sz="1050" spc="150" dirty="0">
              <a:solidFill>
                <a:schemeClr val="bg1"/>
              </a:solidFill>
              <a:latin typeface="Arial" panose="020B0604020202020204" pitchFamily="34" charset="0"/>
              <a:ea typeface="微软雅黑" panose="020B0503020204020204" pitchFamily="34" charset="-122"/>
              <a:cs typeface="+mn-ea"/>
              <a:sym typeface="+mn-ea"/>
            </a:endParaRPr>
          </a:p>
          <a:p>
            <a:pPr marL="0" lvl="1" indent="0" algn="l" fontAlgn="ctr">
              <a:lnSpc>
                <a:spcPct val="130000"/>
              </a:lnSpc>
              <a:spcBef>
                <a:spcPts val="1000"/>
              </a:spcBef>
              <a:buClrTx/>
              <a:buSzPct val="60000"/>
              <a:buFont typeface="Wingdings" panose="05000000000000000000" pitchFamily="2" charset="2"/>
            </a:pPr>
            <a:endParaRPr kumimoji="0" lang="zh-CN" altLang="en-US" sz="1050" kern="1200" cap="none" spc="150" normalizeH="0" baseline="0" dirty="0">
              <a:solidFill>
                <a:schemeClr val="bg1"/>
              </a:solidFill>
              <a:latin typeface="Arial" panose="020B0604020202020204" pitchFamily="34" charset="0"/>
              <a:ea typeface="微软雅黑" panose="020B0503020204020204" pitchFamily="34" charset="-122"/>
              <a:cs typeface="+mn-ea"/>
              <a:sym typeface="+mn-ea"/>
            </a:endParaRPr>
          </a:p>
          <a:p>
            <a:pPr marL="714375" lvl="1" indent="-325755" algn="l" fontAlgn="ctr">
              <a:lnSpc>
                <a:spcPct val="130000"/>
              </a:lnSpc>
              <a:spcBef>
                <a:spcPts val="1000"/>
              </a:spcBef>
              <a:buClrTx/>
              <a:buSzPct val="60000"/>
              <a:buFont typeface="Wingdings" panose="05000000000000000000" pitchFamily="2" charset="2"/>
              <a:buChar char="n"/>
            </a:pPr>
            <a:endParaRPr lang="en-US" altLang="zh-CN" sz="1050" b="1" dirty="0">
              <a:solidFill>
                <a:schemeClr val="bg1"/>
              </a:solidFill>
              <a:latin typeface="Arial" panose="020B0604020202020204" pitchFamily="34" charset="0"/>
              <a:ea typeface="微软雅黑" panose="020B0503020204020204" pitchFamily="34" charset="-122"/>
            </a:endParaRPr>
          </a:p>
          <a:p>
            <a:pPr fontAlgn="ctr">
              <a:spcBef>
                <a:spcPts val="1000"/>
              </a:spcBef>
              <a:spcAft>
                <a:spcPts val="0"/>
              </a:spcAft>
              <a:buFont typeface="WPS-Numbers" pitchFamily="2" charset="0"/>
            </a:pPr>
            <a:endParaRPr kumimoji="0" lang="zh-CN" altLang="en-US" sz="1400" b="1" kern="1200" cap="none" spc="150" normalizeH="0" baseline="0" dirty="0">
              <a:solidFill>
                <a:schemeClr val="bg1"/>
              </a:solidFill>
              <a:latin typeface="Arial" panose="020B0604020202020204" pitchFamily="34" charset="0"/>
              <a:ea typeface="微软雅黑" panose="020B0503020204020204" pitchFamily="34" charset="-122"/>
              <a:cs typeface="+mn-ea"/>
              <a:sym typeface="+mn-ea"/>
            </a:endParaRPr>
          </a:p>
          <a:p>
            <a:pPr fontAlgn="ctr">
              <a:spcBef>
                <a:spcPts val="1000"/>
              </a:spcBef>
              <a:spcAft>
                <a:spcPts val="0"/>
              </a:spcAft>
              <a:buFont typeface="WPS-Numbers" pitchFamily="2" charset="0"/>
            </a:pPr>
            <a:endParaRPr kumimoji="0" lang="zh-CN" altLang="en-US" sz="1050" kern="1200" cap="none" spc="150" normalizeH="0" baseline="0" noProof="0" dirty="0">
              <a:solidFill>
                <a:schemeClr val="bg1"/>
              </a:solidFill>
              <a:latin typeface="Arial" panose="020B0604020202020204" pitchFamily="34" charset="0"/>
              <a:ea typeface="微软雅黑" panose="020B0503020204020204" pitchFamily="34" charset="-122"/>
              <a:cs typeface="+mn-cs"/>
              <a:sym typeface="+mn-ea"/>
            </a:endParaRPr>
          </a:p>
          <a:p>
            <a:pPr marL="388620" lvl="1" indent="0" fontAlgn="ctr">
              <a:lnSpc>
                <a:spcPct val="130000"/>
              </a:lnSpc>
              <a:buFont typeface="Wingdings" panose="05000000000000000000" pitchFamily="2" charset="2"/>
            </a:pPr>
            <a:endParaRPr kumimoji="0" lang="zh-CN" altLang="en-US" sz="1050" kern="1200" cap="none" spc="150" normalizeH="0" baseline="0" dirty="0">
              <a:solidFill>
                <a:schemeClr val="bg1"/>
              </a:solidFill>
              <a:latin typeface="Arial" panose="020B0604020202020204" pitchFamily="34" charset="0"/>
              <a:ea typeface="微软雅黑" panose="020B0503020204020204" pitchFamily="34" charset="-122"/>
              <a:cs typeface="+mn-ea"/>
              <a:sym typeface="+mn-ea"/>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30"/>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32" name="文本框 31"/>
          <p:cNvSpPr txBox="1"/>
          <p:nvPr/>
        </p:nvSpPr>
        <p:spPr>
          <a:xfrm>
            <a:off x="411480" y="358775"/>
            <a:ext cx="2187575" cy="337185"/>
          </a:xfrm>
          <a:prstGeom prst="rect">
            <a:avLst/>
          </a:prstGeom>
          <a:noFill/>
        </p:spPr>
        <p:txBody>
          <a:bodyPr wrap="square">
            <a:spAutoFit/>
          </a:bodyPr>
          <a:lstStyle/>
          <a:p>
            <a:pPr algn="l"/>
            <a:r>
              <a:rPr lang="en-US" altLang="zh-CN" sz="1600" spc="150" dirty="0">
                <a:solidFill>
                  <a:schemeClr val="bg1"/>
                </a:solidFill>
                <a:latin typeface="Arial" panose="020B0604020202020204" pitchFamily="34" charset="0"/>
                <a:ea typeface="微软雅黑" panose="020B0503020204020204" pitchFamily="34" charset="-122"/>
                <a:sym typeface="+mn-ea"/>
              </a:rPr>
              <a:t>RISC-V</a:t>
            </a:r>
            <a:r>
              <a:rPr lang="zh-CN" sz="1600" spc="150" dirty="0">
                <a:solidFill>
                  <a:schemeClr val="bg1"/>
                </a:solidFill>
                <a:latin typeface="Arial" panose="020B0604020202020204" pitchFamily="34" charset="0"/>
                <a:ea typeface="微软雅黑" panose="020B0503020204020204" pitchFamily="34" charset="-122"/>
                <a:sym typeface="+mn-ea"/>
              </a:rPr>
              <a:t>产生背景</a:t>
            </a:r>
            <a:endParaRPr kumimoji="0" lang="zh-CN" altLang="en-US" sz="16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65" name="TextBox 29"/>
          <p:cNvSpPr txBox="1"/>
          <p:nvPr/>
        </p:nvSpPr>
        <p:spPr>
          <a:xfrm>
            <a:off x="311150" y="1298893"/>
            <a:ext cx="8267700" cy="3735705"/>
          </a:xfrm>
          <a:prstGeom prst="rect">
            <a:avLst/>
          </a:prstGeom>
          <a:noFill/>
        </p:spPr>
        <p:txBody>
          <a:bodyPr>
            <a:spAutoFit/>
          </a:bodyPr>
          <a:lstStyle/>
          <a:p>
            <a:pPr marL="388620" lvl="1" indent="0" algn="l" fontAlgn="ctr">
              <a:lnSpc>
                <a:spcPct val="130000"/>
              </a:lnSpc>
              <a:spcBef>
                <a:spcPts val="1000"/>
              </a:spcBef>
              <a:buClrTx/>
              <a:buSzPct val="60000"/>
              <a:buFont typeface="Wingdings" panose="05000000000000000000" pitchFamily="2" charset="2"/>
            </a:pPr>
            <a:r>
              <a:rPr lang="zh-CN" altLang="en-US" sz="1600" b="1" spc="150" dirty="0">
                <a:solidFill>
                  <a:schemeClr val="bg1"/>
                </a:solidFill>
                <a:latin typeface="Arial" panose="020B0604020202020204" pitchFamily="34" charset="0"/>
                <a:ea typeface="微软雅黑" panose="020B0503020204020204" pitchFamily="34" charset="-122"/>
                <a:cs typeface="+mn-ea"/>
                <a:sym typeface="+mn-ea"/>
              </a:rPr>
              <a:t>穷困潦倒的学者</a:t>
            </a:r>
            <a:endParaRPr lang="zh-CN" altLang="en-US" sz="1050" spc="150" dirty="0">
              <a:solidFill>
                <a:schemeClr val="bg1"/>
              </a:solidFill>
              <a:latin typeface="Arial" panose="020B0604020202020204" pitchFamily="34" charset="0"/>
              <a:ea typeface="微软雅黑" panose="020B0503020204020204" pitchFamily="34" charset="-122"/>
              <a:cs typeface="+mn-ea"/>
              <a:sym typeface="+mn-ea"/>
            </a:endParaRPr>
          </a:p>
          <a:p>
            <a:pPr marL="388620" lvl="1" indent="0" algn="l" fontAlgn="ctr">
              <a:lnSpc>
                <a:spcPct val="130000"/>
              </a:lnSpc>
              <a:spcBef>
                <a:spcPts val="1000"/>
              </a:spcBef>
              <a:buClrTx/>
              <a:buSzPct val="60000"/>
              <a:buFont typeface="Wingdings" panose="05000000000000000000" pitchFamily="2" charset="2"/>
            </a:pPr>
            <a:r>
              <a:rPr lang="zh-CN" altLang="en-US" sz="1400" spc="150" dirty="0">
                <a:solidFill>
                  <a:schemeClr val="bg1"/>
                </a:solidFill>
                <a:latin typeface="Arial" panose="020B0604020202020204" pitchFamily="34" charset="0"/>
                <a:ea typeface="微软雅黑" panose="020B0503020204020204" pitchFamily="34" charset="-122"/>
                <a:cs typeface="+mn-ea"/>
                <a:sym typeface="+mn-ea"/>
              </a:rPr>
              <a:t>Asanovíc和Patterson于2010年开始在伯克利的并行计算实验室（Par Lab）研究第五代RISC指令集。该项目的诞生源于对专有ISA缺乏灵活性的失望。Patterson回忆说：“我们无法做一些我们想做的重新搜索。两人瞄准了一个长期存在的行业问题：无法为特定目的定制芯片。这项倡议是基于他们自己的需要。“由于我们无法获得英特尔或ARM使用或修改其专有指令集的许可，我们决定为自己的研究开发自己的指令集，并帮助其他学者的研究。”</a:t>
            </a:r>
            <a:endParaRPr lang="zh-CN" altLang="en-US" sz="1400" b="1" spc="150" dirty="0">
              <a:solidFill>
                <a:schemeClr val="bg1"/>
              </a:solidFill>
              <a:latin typeface="Arial" panose="020B0604020202020204" pitchFamily="34" charset="0"/>
              <a:ea typeface="微软雅黑" panose="020B0503020204020204" pitchFamily="34" charset="-122"/>
              <a:cs typeface="+mn-ea"/>
              <a:sym typeface="+mn-ea"/>
            </a:endParaRPr>
          </a:p>
          <a:p>
            <a:pPr marL="388620" lvl="1" indent="0" algn="l" fontAlgn="ctr">
              <a:lnSpc>
                <a:spcPct val="130000"/>
              </a:lnSpc>
              <a:spcBef>
                <a:spcPts val="1000"/>
              </a:spcBef>
              <a:buClrTx/>
              <a:buSzPct val="60000"/>
              <a:buFont typeface="Wingdings" panose="05000000000000000000" pitchFamily="2" charset="2"/>
            </a:pPr>
            <a:endParaRPr lang="zh-CN" altLang="en-US" sz="1050" spc="150" dirty="0">
              <a:solidFill>
                <a:schemeClr val="bg1"/>
              </a:solidFill>
              <a:latin typeface="Arial" panose="020B0604020202020204" pitchFamily="34" charset="0"/>
              <a:ea typeface="微软雅黑" panose="020B0503020204020204" pitchFamily="34" charset="-122"/>
              <a:cs typeface="+mn-ea"/>
              <a:sym typeface="+mn-ea"/>
            </a:endParaRPr>
          </a:p>
          <a:p>
            <a:pPr marL="388620" lvl="1" indent="0" algn="l" fontAlgn="ctr">
              <a:lnSpc>
                <a:spcPct val="130000"/>
              </a:lnSpc>
              <a:spcBef>
                <a:spcPts val="1000"/>
              </a:spcBef>
              <a:buClrTx/>
              <a:buSzPct val="60000"/>
              <a:buFont typeface="Wingdings" panose="05000000000000000000" pitchFamily="2" charset="2"/>
            </a:pPr>
            <a:endParaRPr lang="en-US" altLang="zh-CN" sz="1050" b="1" dirty="0">
              <a:solidFill>
                <a:schemeClr val="bg1"/>
              </a:solidFill>
              <a:latin typeface="Arial" panose="020B0604020202020204" pitchFamily="34" charset="0"/>
              <a:ea typeface="微软雅黑" panose="020B0503020204020204" pitchFamily="34" charset="-122"/>
            </a:endParaRPr>
          </a:p>
          <a:p>
            <a:pPr fontAlgn="ctr">
              <a:spcBef>
                <a:spcPts val="1000"/>
              </a:spcBef>
              <a:spcAft>
                <a:spcPts val="0"/>
              </a:spcAft>
              <a:buFont typeface="WPS-Numbers" pitchFamily="2" charset="0"/>
            </a:pPr>
            <a:endParaRPr kumimoji="0" lang="zh-CN" altLang="en-US" sz="1400" b="1" kern="1200" cap="none" spc="150" normalizeH="0" baseline="0" dirty="0">
              <a:solidFill>
                <a:schemeClr val="bg1"/>
              </a:solidFill>
              <a:latin typeface="Arial" panose="020B0604020202020204" pitchFamily="34" charset="0"/>
              <a:ea typeface="微软雅黑" panose="020B0503020204020204" pitchFamily="34" charset="-122"/>
              <a:cs typeface="+mn-ea"/>
              <a:sym typeface="+mn-ea"/>
            </a:endParaRPr>
          </a:p>
          <a:p>
            <a:pPr fontAlgn="ctr">
              <a:spcBef>
                <a:spcPts val="1000"/>
              </a:spcBef>
              <a:spcAft>
                <a:spcPts val="0"/>
              </a:spcAft>
              <a:buFont typeface="WPS-Numbers" pitchFamily="2" charset="0"/>
            </a:pPr>
            <a:endParaRPr kumimoji="0" lang="zh-CN" altLang="en-US" sz="1050" kern="1200" cap="none" spc="150" normalizeH="0" baseline="0" noProof="0" dirty="0">
              <a:solidFill>
                <a:schemeClr val="bg1"/>
              </a:solidFill>
              <a:latin typeface="Arial" panose="020B0604020202020204" pitchFamily="34" charset="0"/>
              <a:ea typeface="微软雅黑" panose="020B0503020204020204" pitchFamily="34" charset="-122"/>
              <a:cs typeface="+mn-cs"/>
              <a:sym typeface="+mn-ea"/>
            </a:endParaRPr>
          </a:p>
          <a:p>
            <a:pPr marL="388620" lvl="1" indent="0" fontAlgn="ctr">
              <a:lnSpc>
                <a:spcPct val="130000"/>
              </a:lnSpc>
              <a:buFont typeface="Wingdings" panose="05000000000000000000" pitchFamily="2" charset="2"/>
            </a:pPr>
            <a:endParaRPr kumimoji="0" lang="zh-CN" altLang="en-US" sz="1050" kern="1200" cap="none" spc="150" normalizeH="0" baseline="0" dirty="0">
              <a:solidFill>
                <a:schemeClr val="bg1"/>
              </a:solidFill>
              <a:latin typeface="Arial" panose="020B0604020202020204" pitchFamily="34" charset="0"/>
              <a:ea typeface="微软雅黑" panose="020B0503020204020204" pitchFamily="34" charset="-122"/>
              <a:cs typeface="+mn-ea"/>
              <a:sym typeface="+mn-ea"/>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143885" y="2019300"/>
            <a:ext cx="6022340" cy="1014730"/>
            <a:chOff x="3143630" y="2019402"/>
            <a:chExt cx="6022620" cy="1014533"/>
          </a:xfrm>
        </p:grpSpPr>
        <p:sp>
          <p:nvSpPr>
            <p:cNvPr id="36870" name="文本框 19"/>
            <p:cNvSpPr txBox="1"/>
            <p:nvPr/>
          </p:nvSpPr>
          <p:spPr>
            <a:xfrm>
              <a:off x="3143630" y="2327317"/>
              <a:ext cx="6022620" cy="706618"/>
            </a:xfrm>
            <a:prstGeom prst="rect">
              <a:avLst/>
            </a:prstGeom>
            <a:noFill/>
            <a:ln w="9525">
              <a:noFill/>
            </a:ln>
          </p:spPr>
          <p:txBody>
            <a:bodyPr wrap="square" anchor="t">
              <a:spAutoFit/>
            </a:bodyPr>
            <a:lstStyle/>
            <a:p>
              <a:pPr algn="l">
                <a:buClrTx/>
                <a:buSzTx/>
                <a:buFontTx/>
              </a:pPr>
              <a:r>
                <a:rPr lang="en-US" altLang="zh-CN" sz="4000">
                  <a:solidFill>
                    <a:schemeClr val="bg1"/>
                  </a:solidFill>
                  <a:sym typeface="+mn-ea"/>
                </a:rPr>
                <a:t>R</a:t>
              </a:r>
              <a:r>
                <a:rPr lang="zh-CN" sz="4000" spc="150" dirty="0">
                  <a:solidFill>
                    <a:schemeClr val="bg1"/>
                  </a:solidFill>
                  <a:latin typeface="Arial" panose="020B0604020202020204" pitchFamily="34" charset="0"/>
                  <a:ea typeface="微软雅黑" panose="020B0503020204020204" pitchFamily="34" charset="-122"/>
                  <a:cs typeface="+mn-ea"/>
                  <a:sym typeface="+mn-ea"/>
                </a:rPr>
                <a:t>ISC-V架构设计和特点</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36871" name="文本框 20"/>
            <p:cNvSpPr txBox="1"/>
            <p:nvPr/>
          </p:nvSpPr>
          <p:spPr>
            <a:xfrm>
              <a:off x="3229671" y="2019402"/>
              <a:ext cx="1659570" cy="307777"/>
            </a:xfrm>
            <a:prstGeom prst="rect">
              <a:avLst/>
            </a:prstGeom>
            <a:noFill/>
            <a:ln w="9525">
              <a:noFill/>
            </a:ln>
          </p:spPr>
          <p:txBody>
            <a:bodyPr anchor="t">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PART THREE</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928813" y="1944688"/>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Effect transition="in" filter="fade">
                                      <p:cBhvr>
                                        <p:cTn id="9" dur="250"/>
                                        <p:tgtEl>
                                          <p:spTgt spid="22"/>
                                        </p:tgtEl>
                                      </p:cBhvr>
                                    </p:animEffect>
                                  </p:childTnLst>
                                </p:cTn>
                              </p:par>
                              <p:par>
                                <p:cTn id="10" presetID="6" presetClass="emph" presetSubtype="0" decel="100000" fill="hold" nodeType="withEffect">
                                  <p:stCondLst>
                                    <p:cond delay="200"/>
                                  </p:stCondLst>
                                  <p:childTnLst>
                                    <p:animScale>
                                      <p:cBhvr>
                                        <p:cTn id="11" dur="250" fill="hold"/>
                                        <p:tgtEl>
                                          <p:spTgt spid="22"/>
                                        </p:tgtEl>
                                      </p:cBhvr>
                                      <p:by x="110000" y="110000"/>
                                    </p:animScale>
                                  </p:childTnLst>
                                </p:cTn>
                              </p:par>
                              <p:par>
                                <p:cTn id="12" presetID="6" presetClass="emph" presetSubtype="0" decel="100000" fill="hold" nodeType="withEffect">
                                  <p:stCondLst>
                                    <p:cond delay="400"/>
                                  </p:stCondLst>
                                  <p:childTnLst>
                                    <p:animScale>
                                      <p:cBhvr>
                                        <p:cTn id="13" dur="250" fill="hold"/>
                                        <p:tgtEl>
                                          <p:spTgt spid="22"/>
                                        </p:tgtEl>
                                      </p:cBhvr>
                                      <p:by x="91000" y="91000"/>
                                    </p:animScale>
                                  </p:childTnLst>
                                </p:cTn>
                              </p:par>
                            </p:childTnLst>
                          </p:cTn>
                        </p:par>
                        <p:par>
                          <p:cTn id="14" fill="hold">
                            <p:stCondLst>
                              <p:cond delay="500"/>
                            </p:stCondLst>
                            <p:childTnLst>
                              <p:par>
                                <p:cTn id="15" presetID="2" presetClass="entr" presetSubtype="2" decel="10000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1+#ppt_w/2"/>
                                          </p:val>
                                        </p:tav>
                                        <p:tav tm="100000">
                                          <p:val>
                                            <p:strVal val="#ppt_x"/>
                                          </p:val>
                                        </p:tav>
                                      </p:tavLst>
                                    </p:anim>
                                    <p:anim calcmode="lin" valueType="num">
                                      <p:cBhvr additive="base">
                                        <p:cTn id="1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00050" y="354965"/>
            <a:ext cx="2580005" cy="337185"/>
          </a:xfrm>
          <a:prstGeom prst="rect">
            <a:avLst/>
          </a:prstGeom>
          <a:noFill/>
        </p:spPr>
        <p:txBody>
          <a:bodyPr wrap="square">
            <a:spAutoFit/>
          </a:bodyPr>
          <a:lstStyle/>
          <a:p>
            <a:pPr algn="l">
              <a:buClrTx/>
              <a:buSzTx/>
              <a:buFontTx/>
            </a:pPr>
            <a:r>
              <a:rPr lang="en-US" altLang="zh-CN" sz="1600">
                <a:solidFill>
                  <a:schemeClr val="bg1"/>
                </a:solidFill>
                <a:sym typeface="+mn-ea"/>
              </a:rPr>
              <a:t>R</a:t>
            </a:r>
            <a:r>
              <a:rPr lang="zh-CN" sz="1600" spc="150" dirty="0">
                <a:solidFill>
                  <a:schemeClr val="bg1"/>
                </a:solidFill>
                <a:latin typeface="Arial" panose="020B0604020202020204" pitchFamily="34" charset="0"/>
                <a:ea typeface="微软雅黑" panose="020B0503020204020204" pitchFamily="34" charset="-122"/>
                <a:cs typeface="+mn-ea"/>
                <a:sym typeface="+mn-ea"/>
              </a:rPr>
              <a:t>ISC-V架构设计和特点</a:t>
            </a:r>
            <a:endParaRPr kumimoji="0" lang="zh-CN" altLang="en-US" sz="1600"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643255" y="1010285"/>
            <a:ext cx="7134860" cy="3769360"/>
          </a:xfrm>
          <a:prstGeom prst="rect">
            <a:avLst/>
          </a:prstGeom>
          <a:noFill/>
        </p:spPr>
        <p:txBody>
          <a:bodyPr wrap="square" rtlCol="0">
            <a:spAutoFit/>
          </a:bodyPr>
          <a:p>
            <a:pPr algn="l"/>
            <a:r>
              <a:rPr lang="zh-CN" altLang="en-US" sz="1600" b="1" spc="150" dirty="0">
                <a:solidFill>
                  <a:schemeClr val="bg1"/>
                </a:solidFill>
                <a:latin typeface="Arial" panose="020B0604020202020204" pitchFamily="34" charset="0"/>
                <a:ea typeface="微软雅黑" panose="020B0503020204020204" pitchFamily="34" charset="-122"/>
                <a:cs typeface="+mn-ea"/>
              </a:rPr>
              <a:t>如何设计一个好的ISA</a:t>
            </a:r>
            <a:endParaRPr lang="zh-CN" altLang="en-US" sz="1600" b="1"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pPr>
            <a:endParaRPr lang="zh-CN" altLang="en-US" sz="1400"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pPr>
            <a:r>
              <a:rPr lang="zh-CN" altLang="en-US" sz="1400" spc="150" dirty="0">
                <a:solidFill>
                  <a:schemeClr val="bg1"/>
                </a:solidFill>
                <a:latin typeface="Arial" panose="020B0604020202020204" pitchFamily="34" charset="0"/>
                <a:ea typeface="微软雅黑" panose="020B0503020204020204" pitchFamily="34" charset="-122"/>
                <a:cs typeface="+mn-ea"/>
              </a:rPr>
              <a:t>在介绍RISC-V 这个ISA 之前</a:t>
            </a:r>
            <a:r>
              <a:rPr lang="en-US" altLang="zh-CN" sz="1400" spc="150" dirty="0">
                <a:solidFill>
                  <a:schemeClr val="bg1"/>
                </a:solidFill>
                <a:latin typeface="Arial" panose="020B0604020202020204" pitchFamily="34" charset="0"/>
                <a:ea typeface="微软雅黑" panose="020B0503020204020204" pitchFamily="34" charset="-122"/>
                <a:cs typeface="+mn-ea"/>
              </a:rPr>
              <a:t>,</a:t>
            </a:r>
            <a:r>
              <a:rPr lang="zh-CN" altLang="en-US" sz="1400" spc="150" dirty="0">
                <a:solidFill>
                  <a:schemeClr val="bg1"/>
                </a:solidFill>
                <a:latin typeface="Arial" panose="020B0604020202020204" pitchFamily="34" charset="0"/>
                <a:ea typeface="微软雅黑" panose="020B0503020204020204" pitchFamily="34" charset="-122"/>
                <a:cs typeface="+mn-ea"/>
              </a:rPr>
              <a:t>了解计算机架构师在设计ISA 时的基本原则和必须做出的权衡是有用的如下的列表列出了七种衡量标准。</a:t>
            </a:r>
            <a:endParaRPr lang="zh-CN" altLang="en-US" sz="1400"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pPr>
            <a:r>
              <a:rPr lang="zh-CN" altLang="en-US" sz="1400" spc="150" dirty="0">
                <a:solidFill>
                  <a:schemeClr val="bg1"/>
                </a:solidFill>
                <a:latin typeface="Arial" panose="020B0604020202020204" pitchFamily="34" charset="0"/>
                <a:ea typeface="微软雅黑" panose="020B0503020204020204" pitchFamily="34" charset="-122"/>
                <a:cs typeface="+mn-ea"/>
              </a:rPr>
              <a:t>⚫ 成本（美元硬币）</a:t>
            </a:r>
            <a:endParaRPr lang="zh-CN" altLang="en-US" sz="1400"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pPr>
            <a:r>
              <a:rPr lang="zh-CN" altLang="en-US" sz="1400" spc="150" dirty="0">
                <a:solidFill>
                  <a:schemeClr val="bg1"/>
                </a:solidFill>
                <a:latin typeface="Arial" panose="020B0604020202020204" pitchFamily="34" charset="0"/>
                <a:ea typeface="微软雅黑" panose="020B0503020204020204" pitchFamily="34" charset="-122"/>
                <a:cs typeface="+mn-ea"/>
              </a:rPr>
              <a:t>⚫ 简洁性（轮子）</a:t>
            </a:r>
            <a:endParaRPr lang="zh-CN" altLang="en-US" sz="1400"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pPr>
            <a:r>
              <a:rPr lang="zh-CN" altLang="en-US" sz="1400" spc="150" dirty="0">
                <a:solidFill>
                  <a:schemeClr val="bg1"/>
                </a:solidFill>
                <a:latin typeface="Arial" panose="020B0604020202020204" pitchFamily="34" charset="0"/>
                <a:ea typeface="微软雅黑" panose="020B0503020204020204" pitchFamily="34" charset="-122"/>
                <a:cs typeface="+mn-ea"/>
              </a:rPr>
              <a:t>⚫ 性能（速度计）</a:t>
            </a:r>
            <a:endParaRPr lang="zh-CN" altLang="en-US" sz="1400"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pPr>
            <a:r>
              <a:rPr lang="zh-CN" altLang="en-US" sz="1400" spc="150" dirty="0">
                <a:solidFill>
                  <a:schemeClr val="bg1"/>
                </a:solidFill>
                <a:latin typeface="Arial" panose="020B0604020202020204" pitchFamily="34" charset="0"/>
                <a:ea typeface="微软雅黑" panose="020B0503020204020204" pitchFamily="34" charset="-122"/>
                <a:cs typeface="+mn-ea"/>
              </a:rPr>
              <a:t>⚫ 架构和具体实现的分离（分开的两个半圆）</a:t>
            </a:r>
            <a:endParaRPr lang="zh-CN" altLang="en-US" sz="1400"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pPr>
            <a:r>
              <a:rPr lang="zh-CN" altLang="en-US" sz="1400" spc="150" dirty="0">
                <a:solidFill>
                  <a:schemeClr val="bg1"/>
                </a:solidFill>
                <a:latin typeface="Arial" panose="020B0604020202020204" pitchFamily="34" charset="0"/>
                <a:ea typeface="微软雅黑" panose="020B0503020204020204" pitchFamily="34" charset="-122"/>
                <a:cs typeface="+mn-ea"/>
              </a:rPr>
              <a:t>⚫ 提升空间（手风琴）</a:t>
            </a:r>
            <a:endParaRPr lang="zh-CN" altLang="en-US" sz="1400"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pPr>
            <a:r>
              <a:rPr lang="zh-CN" altLang="en-US" sz="1400" spc="150" dirty="0">
                <a:solidFill>
                  <a:schemeClr val="bg1"/>
                </a:solidFill>
                <a:latin typeface="Arial" panose="020B0604020202020204" pitchFamily="34" charset="0"/>
                <a:ea typeface="微软雅黑" panose="020B0503020204020204" pitchFamily="34" charset="-122"/>
                <a:cs typeface="+mn-ea"/>
              </a:rPr>
              <a:t>⚫ 程序大小（相对的压迫着一条线的两个箭头）</a:t>
            </a:r>
            <a:endParaRPr lang="zh-CN" altLang="en-US" sz="1400" spc="150" dirty="0">
              <a:solidFill>
                <a:schemeClr val="bg1"/>
              </a:solidFill>
              <a:latin typeface="Arial" panose="020B0604020202020204" pitchFamily="34" charset="0"/>
              <a:ea typeface="微软雅黑" panose="020B0503020204020204" pitchFamily="34" charset="-122"/>
              <a:cs typeface="+mn-ea"/>
            </a:endParaRPr>
          </a:p>
          <a:p>
            <a:pPr algn="l">
              <a:lnSpc>
                <a:spcPct val="150000"/>
              </a:lnSpc>
            </a:pPr>
            <a:r>
              <a:rPr lang="zh-CN" altLang="en-US" sz="1400" spc="150" dirty="0">
                <a:solidFill>
                  <a:schemeClr val="bg1"/>
                </a:solidFill>
                <a:latin typeface="Arial" panose="020B0604020202020204" pitchFamily="34" charset="0"/>
                <a:ea typeface="微软雅黑" panose="020B0503020204020204" pitchFamily="34" charset="-122"/>
                <a:cs typeface="+mn-ea"/>
              </a:rPr>
              <a:t>⚫ 易于编程/编译/链接（儿童积木“像 ABC 一样简单”）</a:t>
            </a:r>
            <a:endParaRPr lang="zh-CN" altLang="en-US"/>
          </a:p>
          <a:p>
            <a:pPr algn="l"/>
            <a:endParaRPr lang="zh-CN" altLang="en-US"/>
          </a:p>
        </p:txBody>
      </p:sp>
    </p:spTree>
  </p:cSld>
  <p:clrMapOvr>
    <a:masterClrMapping/>
  </p:clrMapOvr>
  <p:transition spd="slow" advClick="0" advTm="0">
    <p:fade/>
  </p:transition>
  <p:timing>
    <p:tnLst>
      <p:par>
        <p:cTn id="1" dur="indefinite" restart="never" nodeType="tmRoot"/>
      </p:par>
    </p:tnLst>
  </p:timing>
</p:sld>
</file>

<file path=ppt/theme/theme1.xml><?xml version="1.0" encoding="utf-8"?>
<a:theme xmlns:a="http://schemas.openxmlformats.org/drawingml/2006/main" name="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1903</Words>
  <Application>WPS 演示</Application>
  <PresentationFormat>全屏显示(16:9)</PresentationFormat>
  <Paragraphs>110</Paragraphs>
  <Slides>14</Slides>
  <Notes>28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宋体</vt:lpstr>
      <vt:lpstr>Wingdings</vt:lpstr>
      <vt:lpstr>方正正黑简体</vt:lpstr>
      <vt:lpstr>微软雅黑</vt:lpstr>
      <vt:lpstr>Calibri</vt:lpstr>
      <vt:lpstr>方正正纤黑简体</vt:lpstr>
      <vt:lpstr>Arial Unicode MS</vt:lpstr>
      <vt:lpstr>Segoe UI Semilight</vt:lpstr>
      <vt:lpstr>FontAwesome</vt:lpstr>
      <vt:lpstr>SWAstro</vt:lpstr>
      <vt:lpstr>TeXGyreAdventor</vt:lpstr>
      <vt:lpstr>黑体</vt:lpstr>
      <vt:lpstr>方正正黑简体</vt:lpstr>
      <vt:lpstr>WPS-Numbers</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
  <dc:description>1</dc:description>
  <dc:subject>1</dc:subject>
  <cp:lastModifiedBy>墨源</cp:lastModifiedBy>
  <cp:revision>24</cp:revision>
  <dcterms:created xsi:type="dcterms:W3CDTF">2015-03-31T05:49:00Z</dcterms:created>
  <dcterms:modified xsi:type="dcterms:W3CDTF">2021-11-17T12:16:47Z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