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22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C3E-6D02-45AC-8629-7261D564882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6224-4EBB-4C43-B4C8-2485AC3FF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26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C3E-6D02-45AC-8629-7261D564882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6224-4EBB-4C43-B4C8-2485AC3FF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56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C3E-6D02-45AC-8629-7261D564882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6224-4EBB-4C43-B4C8-2485AC3FF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793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C3E-6D02-45AC-8629-7261D564882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6224-4EBB-4C43-B4C8-2485AC3FF25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047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C3E-6D02-45AC-8629-7261D564882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6224-4EBB-4C43-B4C8-2485AC3FF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112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C3E-6D02-45AC-8629-7261D564882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6224-4EBB-4C43-B4C8-2485AC3FF25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844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C3E-6D02-45AC-8629-7261D564882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6224-4EBB-4C43-B4C8-2485AC3FF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24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C3E-6D02-45AC-8629-7261D564882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6224-4EBB-4C43-B4C8-2485AC3FF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047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C3E-6D02-45AC-8629-7261D564882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6224-4EBB-4C43-B4C8-2485AC3FF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291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C3E-6D02-45AC-8629-7261D564882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6224-4EBB-4C43-B4C8-2485AC3FF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20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ACCC3E-6D02-45AC-8629-7261D564882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86224-4EBB-4C43-B4C8-2485AC3FF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1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C3E-6D02-45AC-8629-7261D564882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6224-4EBB-4C43-B4C8-2485AC3FF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903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C3E-6D02-45AC-8629-7261D564882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6224-4EBB-4C43-B4C8-2485AC3FF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2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C3E-6D02-45AC-8629-7261D564882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6224-4EBB-4C43-B4C8-2485AC3FF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37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C3E-6D02-45AC-8629-7261D564882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6224-4EBB-4C43-B4C8-2485AC3FF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1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C3E-6D02-45AC-8629-7261D564882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6224-4EBB-4C43-B4C8-2485AC3FF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89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C3E-6D02-45AC-8629-7261D564882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6224-4EBB-4C43-B4C8-2485AC3FF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7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C3E-6D02-45AC-8629-7261D564882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6224-4EBB-4C43-B4C8-2485AC3FF2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1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C3E-6D02-45AC-8629-7261D564882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6224-4EBB-4C43-B4C8-2485AC3FF2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8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C3E-6D02-45AC-8629-7261D564882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6224-4EBB-4C43-B4C8-2485AC3FF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06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C3E-6D02-45AC-8629-7261D564882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6224-4EBB-4C43-B4C8-2485AC3FF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26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C3E-6D02-45AC-8629-7261D564882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6224-4EBB-4C43-B4C8-2485AC3FF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2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ACCC3E-6D02-45AC-8629-7261D564882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86224-4EBB-4C43-B4C8-2485AC3FF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93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ACCC3E-6D02-45AC-8629-7261D564882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A86224-4EBB-4C43-B4C8-2485AC3FF25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8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D672F-911E-4915-A668-03FFAF6E5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ACFF08-A4D2-41FB-963E-BB2967BC5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419" y="4883324"/>
            <a:ext cx="10058400" cy="1143000"/>
          </a:xfrm>
        </p:spPr>
        <p:txBody>
          <a:bodyPr/>
          <a:lstStyle/>
          <a:p>
            <a:r>
              <a:rPr lang="zh-CN" altLang="en-US" dirty="0"/>
              <a:t>制作人：王子皿 </a:t>
            </a:r>
          </a:p>
        </p:txBody>
      </p:sp>
    </p:spTree>
    <p:extLst>
      <p:ext uri="{BB962C8B-B14F-4D97-AF65-F5344CB8AC3E}">
        <p14:creationId xmlns:p14="http://schemas.microsoft.com/office/powerpoint/2010/main" val="322932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CBF3B3E-3A46-44A7-98E1-AEACFAD29326}"/>
              </a:ext>
            </a:extLst>
          </p:cNvPr>
          <p:cNvSpPr txBox="1"/>
          <p:nvPr/>
        </p:nvSpPr>
        <p:spPr>
          <a:xfrm>
            <a:off x="512563" y="358259"/>
            <a:ext cx="60971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RISC-V</a:t>
            </a:r>
            <a:r>
              <a:rPr lang="zh-CN" altLang="en-US" sz="2400" b="1" dirty="0"/>
              <a:t>的特权架构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6B591D-ADB3-4186-A9D1-4EEB7E9D8418}"/>
              </a:ext>
            </a:extLst>
          </p:cNvPr>
          <p:cNvSpPr txBox="1"/>
          <p:nvPr/>
        </p:nvSpPr>
        <p:spPr>
          <a:xfrm>
            <a:off x="512563" y="1666191"/>
            <a:ext cx="1136034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到目前为止，主要关注 RISC-V 对通用计算的支持：我们引入的所有指令都在用户模式（应用程序的代码在此模式下运行）下可用。介绍两种新的权限模式：运行最可信的代码的机器模式（machine mode），以及为 Linux，FreeBSD 和 Windows 等操作系统提供支持的监管者模式（supervisor mode）。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这两种新模式都比用户模式有着更高的权限。有更多权限的模式通常可以使用权限较低的模式的所用功能，并且它们还有一些低权限模式下不可用的额外功能，例如处理中断和执行 I/O 的功能。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处理器通常大部分时间都运行在权限最低的模式下，处理中断和异常时会将控制权移交到更高权限的模式。 嵌入式系统运行时（runtime）和操作系统用这些新模式的功能来响应外部事件，如网络数据包的到达；支持多任务处理和任务间保护；抽象和虚拟化硬件功能等。</a:t>
            </a:r>
          </a:p>
        </p:txBody>
      </p:sp>
    </p:spTree>
    <p:extLst>
      <p:ext uri="{BB962C8B-B14F-4D97-AF65-F5344CB8AC3E}">
        <p14:creationId xmlns:p14="http://schemas.microsoft.com/office/powerpoint/2010/main" val="209392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403414-283D-4AB6-9D2F-236EA05E1FB5}"/>
              </a:ext>
            </a:extLst>
          </p:cNvPr>
          <p:cNvSpPr txBox="1"/>
          <p:nvPr/>
        </p:nvSpPr>
        <p:spPr>
          <a:xfrm>
            <a:off x="533995" y="286821"/>
            <a:ext cx="60971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机器模式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6A75DD-D244-4C04-93C4-20D1F2BDD73A}"/>
              </a:ext>
            </a:extLst>
          </p:cNvPr>
          <p:cNvSpPr txBox="1"/>
          <p:nvPr/>
        </p:nvSpPr>
        <p:spPr>
          <a:xfrm>
            <a:off x="720328" y="1141572"/>
            <a:ext cx="1063704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机器模式（缩写为 M 模式，M-mode）是 RISC-V 中 hart（hardware thread，硬件线程）可以执行的最高权限模式。在 M 模式下运行的 hart 对内存，I/O 和一些对于启动和配 置系统来说必要的底层功能有着完全的使用权。因此它是唯一所有标准 RISC-V 处理器都必须实现的权限模式。实际上简单的 RISC-V 微控制器仅支持 M 模式。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机器模式最重要的特性是拦截和处理异常（不寻常的运行时事件）的能力。RISC-V 将 异常分为两类。</a:t>
            </a:r>
          </a:p>
          <a:p>
            <a:r>
              <a:rPr lang="zh-CN" altLang="en-US" sz="2000" dirty="0"/>
              <a:t>一类是同步异常，这类异常在指令执行期间产生，如访问了无效的存储器地址或执行了具有无效操作码的指令时。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另一类是中断，它是与指令流异步的外部事件， 比如鼠标的单击。RISC-V 中实现精确例外：保证异常之前的所有指令都完整地执行了，而后续的指令都没有开始执行（或等同于没有执行）。</a:t>
            </a:r>
          </a:p>
        </p:txBody>
      </p:sp>
    </p:spTree>
    <p:extLst>
      <p:ext uri="{BB962C8B-B14F-4D97-AF65-F5344CB8AC3E}">
        <p14:creationId xmlns:p14="http://schemas.microsoft.com/office/powerpoint/2010/main" val="43828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3F1CDA3-A615-4135-80EB-C3B111286DA2}"/>
              </a:ext>
            </a:extLst>
          </p:cNvPr>
          <p:cNvSpPr txBox="1"/>
          <p:nvPr/>
        </p:nvSpPr>
        <p:spPr>
          <a:xfrm>
            <a:off x="569714" y="251103"/>
            <a:ext cx="60971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监管者模式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A75607-567B-4F1F-9876-F7BBFCA62507}"/>
              </a:ext>
            </a:extLst>
          </p:cNvPr>
          <p:cNvSpPr txBox="1"/>
          <p:nvPr/>
        </p:nvSpPr>
        <p:spPr>
          <a:xfrm>
            <a:off x="569714" y="920621"/>
            <a:ext cx="1072931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更复杂的 RISC-V 处理器用和几乎所有通用架构相同的方式处理这些问题：使用基于页面的虚拟内存。这个功能构成了监管者模式（S 模式）的核心，这是一种可选的权限模 式，旨在支持现代类 Unix 操作系统，如 Linux，FreeBSD 和 Windows。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S 模式比 U 模式权 限更高，但比 M 模式低。与 U 模式一样，S 模式下运行的软件不能使用 M 模式的 CSR 和 指令，并且受到 PMP 的限制。 默认情况下，发生所有异常（不论在什么权限模式下）的时候，控制权都会被移交到 M 模式的异常处理程序。但是 Unix 系统中的大多数例外都应该进行 S 模式下的系统调用。M 模式的异常处理程序可以将异常重新导向 S 模式，但这些额外的操作会减慢大多数异常的处理速度。因此，RISC-V 提供了一种异常委托机制。通过该机制可以选择性地将中断和同步异常交给 S 模式处理，而完全绕过 M 模式。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S 模式提供了一种传统的虚拟内存系统，它将内存划分为固定大小的页来进行地址转换和对内存内容的保护。启用分页的时候，大多数地址（包括 load 和 store 的有效地址和 PC 中的地址）都是虚拟地址。要访问物理内存，它们必须被转换为真正的物理地址，这通过遍历一种称为页表的高基数树实现。页表中的叶节点指示虚地址是否已经被映射到了真正的物理页面，如果是，则指示了哪些权限模式和通过哪种类型的访问可以操作这个页。</a:t>
            </a:r>
          </a:p>
        </p:txBody>
      </p:sp>
    </p:spTree>
    <p:extLst>
      <p:ext uri="{BB962C8B-B14F-4D97-AF65-F5344CB8AC3E}">
        <p14:creationId xmlns:p14="http://schemas.microsoft.com/office/powerpoint/2010/main" val="417982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CAB9D10-8088-4371-BD37-77DA1BABD1E0}"/>
              </a:ext>
            </a:extLst>
          </p:cNvPr>
          <p:cNvSpPr txBox="1"/>
          <p:nvPr/>
        </p:nvSpPr>
        <p:spPr>
          <a:xfrm>
            <a:off x="518037" y="383147"/>
            <a:ext cx="60947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什么是</a:t>
            </a:r>
            <a:r>
              <a:rPr lang="en-US" altLang="zh-CN" sz="2800" b="1" dirty="0"/>
              <a:t>RISC-V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F05AB0-F2FF-4A34-A8D7-46F41697D36F}"/>
              </a:ext>
            </a:extLst>
          </p:cNvPr>
          <p:cNvSpPr txBox="1"/>
          <p:nvPr/>
        </p:nvSpPr>
        <p:spPr>
          <a:xfrm>
            <a:off x="518037" y="1078205"/>
            <a:ext cx="1091380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RISC-V（发音为“risk-five”）是一个基于精简指令集（RISC）原则的</a:t>
            </a:r>
            <a:r>
              <a:rPr lang="zh-CN" altLang="en-US" sz="2400" dirty="0">
                <a:solidFill>
                  <a:srgbClr val="FF0000"/>
                </a:solidFill>
              </a:rPr>
              <a:t>开源指令集架构</a:t>
            </a:r>
            <a:r>
              <a:rPr lang="zh-CN" altLang="en-US" sz="2400" dirty="0"/>
              <a:t>（ISA）。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与大多数指令集相比，RISC-V指令集可以自由地用于任何目的，允许任何人设计、制造和销售RISC-V芯片和软件。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虽然这不是第一个开源指令集，但它具有重要意义，因为其设计使其适用于现代计算设备（如仓库规模云计算机、高端移动电话和微小嵌入式系统）。设计者考虑到了这些用途中的性能与功率效率。该指令集还具有众多支持的软件，这解决了新指令集通常的弱点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RISC-V指令集的设计考虑了小型、快速、低功耗的现实情况来实做，但并没有对特定的微架构做过度的设计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8564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9B99CED-D43C-42CA-99C2-DBCCAF96EA1F}"/>
              </a:ext>
            </a:extLst>
          </p:cNvPr>
          <p:cNvSpPr txBox="1"/>
          <p:nvPr/>
        </p:nvSpPr>
        <p:spPr>
          <a:xfrm>
            <a:off x="455414" y="236815"/>
            <a:ext cx="60971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RISC-V</a:t>
            </a:r>
            <a:r>
              <a:rPr lang="zh-CN" altLang="en-US" sz="2800" b="1" dirty="0"/>
              <a:t>诞生的背景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8270033-B26C-46D7-8852-AC2D30BBAB65}"/>
              </a:ext>
            </a:extLst>
          </p:cNvPr>
          <p:cNvSpPr/>
          <p:nvPr/>
        </p:nvSpPr>
        <p:spPr>
          <a:xfrm>
            <a:off x="272647" y="1324611"/>
            <a:ext cx="2064544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ISA</a:t>
            </a:r>
            <a:r>
              <a:rPr lang="zh-CN" altLang="en-US" sz="2400" b="1" dirty="0"/>
              <a:t>霸权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E49427B-9BD4-4CE2-A615-649179FF1D21}"/>
              </a:ext>
            </a:extLst>
          </p:cNvPr>
          <p:cNvSpPr/>
          <p:nvPr/>
        </p:nvSpPr>
        <p:spPr>
          <a:xfrm>
            <a:off x="272647" y="2922865"/>
            <a:ext cx="314563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/>
              <a:t>摩尔定律的穷途末路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8984E9-A888-4399-998B-44A532229D35}"/>
              </a:ext>
            </a:extLst>
          </p:cNvPr>
          <p:cNvSpPr/>
          <p:nvPr/>
        </p:nvSpPr>
        <p:spPr>
          <a:xfrm>
            <a:off x="272647" y="4631859"/>
            <a:ext cx="2905124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/>
              <a:t>穷困潦倒的学者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35A011-F7A9-444A-B8FB-EA2DD8250FBF}"/>
              </a:ext>
            </a:extLst>
          </p:cNvPr>
          <p:cNvSpPr txBox="1"/>
          <p:nvPr/>
        </p:nvSpPr>
        <p:spPr>
          <a:xfrm>
            <a:off x="3504009" y="1209375"/>
            <a:ext cx="82474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现代计算机依靠许多元件来提供高速和高性能，但是很少有比一台精简的指令集计算机(通常称为RISC)发挥更大作用的了。尽管指令集体系结构（ISA）具有不同的形状和形式-并且它支持多种系统和设备-但存在一个共同点，与复合指令集计算机（CISC）相比，RISC允许微处理器以更少的每指令周期（CPI）运行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4EF0E8-C6C6-47C5-9031-D550FDE8F097}"/>
              </a:ext>
            </a:extLst>
          </p:cNvPr>
          <p:cNvSpPr txBox="1"/>
          <p:nvPr/>
        </p:nvSpPr>
        <p:spPr>
          <a:xfrm>
            <a:off x="3504009" y="2626042"/>
            <a:ext cx="83189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RISC-V的推出与半导体行业的其他重大变化不谋而合。CMOS晶体管的缩放速度正在放缓，这已不是秘密。即使最近在设计上取得了突破，将密度和性能提升到了新的水平，戈登·摩尔（Gordon Moore）关于每两年将晶体管倍增的长期预测——“摩尔定律”（Moore’s Law）也不再成立。随着半导体进展缓慢，而性能需求持续增长，设计更先进的计算设备和燃料创新的能力受到威胁。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8E935A-6541-4084-AD1C-32B1A55DA4EA}"/>
              </a:ext>
            </a:extLst>
          </p:cNvPr>
          <p:cNvSpPr txBox="1"/>
          <p:nvPr/>
        </p:nvSpPr>
        <p:spPr>
          <a:xfrm>
            <a:off x="3383458" y="4319708"/>
            <a:ext cx="8488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Asanovíc和Patterson于2010年开始在伯克利的并行计算实验室（Par Lab）研究第五代RISC指令集。该项目的诞生源于对专有ISA缺乏灵活性的失望。Patterson回忆说：“我们无法做一些我们想做的重新搜索。两人瞄准了一个长期存在的行业问题：无法为特定目的定制芯片。这项倡议是基于他们自己的需要。“由于我们无法获得英特尔或ARM使用或修改其专有指令集的许可，我们决定为自己的研究开发自己的指令集，并帮助其他学者的研究。”</a:t>
            </a:r>
          </a:p>
        </p:txBody>
      </p:sp>
    </p:spTree>
    <p:extLst>
      <p:ext uri="{BB962C8B-B14F-4D97-AF65-F5344CB8AC3E}">
        <p14:creationId xmlns:p14="http://schemas.microsoft.com/office/powerpoint/2010/main" val="300964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B2B12E6-71A4-4832-8B9F-BF78D66AFC83}"/>
              </a:ext>
            </a:extLst>
          </p:cNvPr>
          <p:cNvSpPr txBox="1"/>
          <p:nvPr/>
        </p:nvSpPr>
        <p:spPr>
          <a:xfrm>
            <a:off x="477440" y="455682"/>
            <a:ext cx="1133832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RISC-V的不同寻常之处，除了在于它是最近诞生的和开源的以外，还在于：和几乎所 有以往的ISA不同，它是</a:t>
            </a:r>
            <a:r>
              <a:rPr lang="zh-CN" altLang="en-US" sz="2400" dirty="0">
                <a:solidFill>
                  <a:srgbClr val="FF0000"/>
                </a:solidFill>
              </a:rPr>
              <a:t>模块化</a:t>
            </a:r>
            <a:r>
              <a:rPr lang="zh-CN" altLang="en-US" sz="2400" dirty="0"/>
              <a:t>的。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它的核心是一个名为</a:t>
            </a:r>
            <a:r>
              <a:rPr lang="zh-CN" altLang="en-US" sz="2400" dirty="0">
                <a:solidFill>
                  <a:srgbClr val="FF0000"/>
                </a:solidFill>
              </a:rPr>
              <a:t>RV32I的基础ISA</a:t>
            </a:r>
            <a:r>
              <a:rPr lang="zh-CN" altLang="en-US" sz="2400" dirty="0"/>
              <a:t>，运行一个完整 的软件栈。RV32I是固定的，永远不会改变。这为编译器编写者，操作系统开发人员和汇 编语言程序员提供了稳定的目标。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模块化来源于</a:t>
            </a:r>
            <a:r>
              <a:rPr lang="zh-CN" altLang="en-US" sz="2400" dirty="0">
                <a:solidFill>
                  <a:srgbClr val="FF0000"/>
                </a:solidFill>
              </a:rPr>
              <a:t>可选的标准扩展</a:t>
            </a:r>
            <a:r>
              <a:rPr lang="zh-CN" altLang="en-US" sz="2400" dirty="0"/>
              <a:t>，根据应用程序的需要， 硬件可以包含或不包含这些扩展。这种模块化特性使得RISC-V具有了袖珍化、低能耗的特 点，而这对于嵌入式应用可能至关重要。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RISC-V编译器得知当前硬件包含哪些扩展后，便可以生成当前硬件条件下的最佳代码。惯例是把代表扩展的字母附加到指令集名称之后作 为指示。例如，RV32IMFD将乘法（RV32M），单精度浮点（RV32F）和双精度浮点 （RV32D）的扩展添加到了基础指令集（RV32I）中。</a:t>
            </a:r>
          </a:p>
        </p:txBody>
      </p:sp>
    </p:spTree>
    <p:extLst>
      <p:ext uri="{BB962C8B-B14F-4D97-AF65-F5344CB8AC3E}">
        <p14:creationId xmlns:p14="http://schemas.microsoft.com/office/powerpoint/2010/main" val="270797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59A6B9A-FC72-44C0-B4AA-AE486BE33EBC}"/>
              </a:ext>
            </a:extLst>
          </p:cNvPr>
          <p:cNvSpPr txBox="1"/>
          <p:nvPr/>
        </p:nvSpPr>
        <p:spPr>
          <a:xfrm>
            <a:off x="312539" y="229672"/>
            <a:ext cx="6097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RISC-V</a:t>
            </a:r>
            <a:r>
              <a:rPr lang="zh-CN" altLang="en-US" sz="3200" b="1" dirty="0"/>
              <a:t>之</a:t>
            </a:r>
            <a:r>
              <a:rPr lang="en-US" altLang="zh-CN" sz="3200" b="1" dirty="0"/>
              <a:t>RV32I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95B9BE-2C87-4512-A063-E38EA815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56" y="4195762"/>
            <a:ext cx="6515100" cy="10953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F9C300-E83D-42A4-82AF-B9BDE48E8E0E}"/>
              </a:ext>
            </a:extLst>
          </p:cNvPr>
          <p:cNvSpPr txBox="1"/>
          <p:nvPr/>
        </p:nvSpPr>
        <p:spPr>
          <a:xfrm>
            <a:off x="584597" y="1396603"/>
            <a:ext cx="110228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RV32I 基础指令集的一页图形表示。对于每幅图，将有下划线的字母从左到 右连接起来，即可组成完整的 RV32I 指令集。对于每一个图，集合标志{}内列举了指令的 所有变体，变体用加下划线的字母或下划线字符_表示。特别的，下划线字符_表示对于此指令变体不需用字符表示。例如，下图表示了这四个 RV32I 指令：slt，slti，sltu，sltiu:</a:t>
            </a:r>
          </a:p>
        </p:txBody>
      </p:sp>
    </p:spTree>
    <p:extLst>
      <p:ext uri="{BB962C8B-B14F-4D97-AF65-F5344CB8AC3E}">
        <p14:creationId xmlns:p14="http://schemas.microsoft.com/office/powerpoint/2010/main" val="362627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894D0A8-495F-4A00-B467-EED846C48807}"/>
              </a:ext>
            </a:extLst>
          </p:cNvPr>
          <p:cNvSpPr txBox="1"/>
          <p:nvPr/>
        </p:nvSpPr>
        <p:spPr>
          <a:xfrm>
            <a:off x="391120" y="236815"/>
            <a:ext cx="60971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四个典型特点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654926-9122-43CF-9615-EEC02F897010}"/>
              </a:ext>
            </a:extLst>
          </p:cNvPr>
          <p:cNvSpPr txBox="1"/>
          <p:nvPr/>
        </p:nvSpPr>
        <p:spPr>
          <a:xfrm>
            <a:off x="497979" y="920621"/>
            <a:ext cx="1109603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首先，指令只有六种格式，并且所有的指令都是 32 位长，这简化了指令解码。ARM-32， 还有更典型的 x86-32 都有许多不同的指令格式，使得解码部件在低端实现中偏昂贵，在中高端处理器设计中容易带来性能挑战。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第二，RISC-V 指令提供三个寄存器操作数，而不是像 x86-32 一样，让源操作数和目的操作数共享一个字段。当一个操作天然就需要有三个不 同的操作数，但是 ISA 只提供了两个操作数时，编译器或者汇编程序程序员就需要多使用 一条 move（搬运）指令，来保存目的寄存器的值。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第三，在 RISC-V 中对于所有指令，要读写的寄存器的标识符总是在同一位置，意味着在解码指令之前，就可以先开始访问寄存器。在许多其他的 ISA 中，某些指令字段在部分指令中被重用作为源目的地，在其他指令 中又被作为目的操作数（例如，ARM-32 和 MIPS-32）。因此，为了取出正确的指令字段，我们需要时序本就可能紧张的解码路径上添加额外的解码逻辑，使得解码路径的时序 更为紧张。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第四，这些格式的立即数字段总是符号扩展，符号位总是在指令中最高位。这意味着可能成为关键路径的立即数符号扩展，可以在指令解码之前进行。</a:t>
            </a:r>
          </a:p>
        </p:txBody>
      </p:sp>
    </p:spTree>
    <p:extLst>
      <p:ext uri="{BB962C8B-B14F-4D97-AF65-F5344CB8AC3E}">
        <p14:creationId xmlns:p14="http://schemas.microsoft.com/office/powerpoint/2010/main" val="248308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C3F0FFB-6359-43B1-9B5B-D544B0FFEF88}"/>
              </a:ext>
            </a:extLst>
          </p:cNvPr>
          <p:cNvSpPr txBox="1"/>
          <p:nvPr/>
        </p:nvSpPr>
        <p:spPr>
          <a:xfrm>
            <a:off x="900113" y="544443"/>
            <a:ext cx="1019413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下图显示了六种基本指令格式，分别是：用于寄存器</a:t>
            </a:r>
            <a:r>
              <a:rPr lang="en-US" altLang="zh-CN" sz="2000" dirty="0"/>
              <a:t>-</a:t>
            </a:r>
            <a:r>
              <a:rPr lang="zh-CN" altLang="en-US" sz="2000" dirty="0"/>
              <a:t>寄存器操作的 </a:t>
            </a:r>
            <a:r>
              <a:rPr lang="en-US" altLang="zh-CN" sz="2000" dirty="0"/>
              <a:t>R </a:t>
            </a:r>
            <a:r>
              <a:rPr lang="zh-CN" altLang="en-US" sz="2000" dirty="0"/>
              <a:t>类型指令，用于短立即数和访存 </a:t>
            </a:r>
            <a:r>
              <a:rPr lang="en-US" altLang="zh-CN" sz="2000" dirty="0"/>
              <a:t>load </a:t>
            </a:r>
            <a:r>
              <a:rPr lang="zh-CN" altLang="en-US" sz="2000" dirty="0"/>
              <a:t>操作的 </a:t>
            </a:r>
            <a:r>
              <a:rPr lang="en-US" altLang="zh-CN" sz="2000" dirty="0"/>
              <a:t>I </a:t>
            </a:r>
            <a:r>
              <a:rPr lang="zh-CN" altLang="en-US" sz="2000" dirty="0"/>
              <a:t>型指令，用于访存 </a:t>
            </a:r>
            <a:r>
              <a:rPr lang="en-US" altLang="zh-CN" sz="2000" dirty="0"/>
              <a:t>store </a:t>
            </a:r>
            <a:r>
              <a:rPr lang="zh-CN" altLang="en-US" sz="2000" dirty="0"/>
              <a:t>操作的 </a:t>
            </a:r>
            <a:r>
              <a:rPr lang="en-US" altLang="zh-CN" sz="2000" dirty="0"/>
              <a:t>S </a:t>
            </a:r>
            <a:r>
              <a:rPr lang="zh-CN" altLang="en-US" sz="2000" dirty="0"/>
              <a:t>型指令，用于条件跳转操作的 </a:t>
            </a:r>
            <a:r>
              <a:rPr lang="en-US" altLang="zh-CN" sz="2000" dirty="0"/>
              <a:t>B </a:t>
            </a:r>
            <a:r>
              <a:rPr lang="zh-CN" altLang="en-US" sz="2000" dirty="0"/>
              <a:t>类型指令，用于长立即数的 </a:t>
            </a:r>
            <a:r>
              <a:rPr lang="en-US" altLang="zh-CN" sz="2000" dirty="0"/>
              <a:t>U </a:t>
            </a:r>
            <a:r>
              <a:rPr lang="zh-CN" altLang="en-US" sz="2000" dirty="0"/>
              <a:t>型指令和用于无条件跳转的 </a:t>
            </a:r>
            <a:r>
              <a:rPr lang="en-US" altLang="zh-CN" sz="2000" dirty="0"/>
              <a:t>J </a:t>
            </a:r>
            <a:r>
              <a:rPr lang="zh-CN" altLang="en-US" sz="2000" dirty="0"/>
              <a:t>型指令。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47BFCD-291C-458D-9F33-73785376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615619"/>
            <a:ext cx="10194132" cy="462563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8032987-8139-45D7-B386-6E9AFCAA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050" y="3704363"/>
            <a:ext cx="18859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解释说明：四种基础指令格式 R/I/S/U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imm：立即数 rs1：源寄存器1 rs2：源寄存器2 rd：目标寄存器 opcode：操作码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99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5A4E61-89D0-41A0-9505-D0D1FB756BCD}"/>
              </a:ext>
            </a:extLst>
          </p:cNvPr>
          <p:cNvSpPr txBox="1"/>
          <p:nvPr/>
        </p:nvSpPr>
        <p:spPr>
          <a:xfrm>
            <a:off x="511374" y="251103"/>
            <a:ext cx="60971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RISC-V</a:t>
            </a:r>
            <a:r>
              <a:rPr lang="zh-CN" altLang="en-US" sz="2800" b="1" dirty="0"/>
              <a:t>之乘除法指令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4B4971-9DE5-4248-A592-C64ABE7E8E0B}"/>
              </a:ext>
            </a:extLst>
          </p:cNvPr>
          <p:cNvSpPr txBox="1"/>
          <p:nvPr/>
        </p:nvSpPr>
        <p:spPr>
          <a:xfrm>
            <a:off x="688182" y="774323"/>
            <a:ext cx="1037272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RV32M 具有有符号和无符号整数的除法指令：divide(div)和 divide unsigned(divu)，它们将 商放入目标寄存器。在少数情况下，程序员需要余数而不是商，因此 RV32M 提供 remainder(rem)和 remainder unsigned(remu)，它们在目标寄存器写入余数，而不是商。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BA1126-2E96-4DAA-BFCC-632A9811D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97" y="1883680"/>
            <a:ext cx="8827294" cy="267873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57F3030-AE48-4232-9DEC-2AC50B1D0419}"/>
              </a:ext>
            </a:extLst>
          </p:cNvPr>
          <p:cNvSpPr txBox="1"/>
          <p:nvPr/>
        </p:nvSpPr>
        <p:spPr>
          <a:xfrm>
            <a:off x="373856" y="4655760"/>
            <a:ext cx="1144428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为了正确地得到一个有符号或无符号的 64 位积，RISC-V 中带有四个乘法指令。要得到整数 32 位乘积（64 位中的低 32 位）就用 mul 指令。要得到高 32 位，如果 操作数都是有符号数，就用 mulh 指令；如果操作数都是无符号数，就用 mulhu 指令；如果一个有符号一个无符号，可以用 mulhsu 指令。在一条指令中完成把 64 位积写入两个 32 位寄存器的操作会使硬件设计变得复杂，所以 RV32M 需要两条乘法指令才能得到一个完整 的 64 位积。</a:t>
            </a:r>
          </a:p>
        </p:txBody>
      </p:sp>
    </p:spTree>
    <p:extLst>
      <p:ext uri="{BB962C8B-B14F-4D97-AF65-F5344CB8AC3E}">
        <p14:creationId xmlns:p14="http://schemas.microsoft.com/office/powerpoint/2010/main" val="231042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44323EA-AE47-4ACA-83B0-310EBD35CA73}"/>
              </a:ext>
            </a:extLst>
          </p:cNvPr>
          <p:cNvSpPr txBox="1"/>
          <p:nvPr/>
        </p:nvSpPr>
        <p:spPr>
          <a:xfrm>
            <a:off x="476845" y="258246"/>
            <a:ext cx="6097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用乘法代替常数除法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003C1C-C00A-4CB4-A7EA-9B238E8EB331}"/>
              </a:ext>
            </a:extLst>
          </p:cNvPr>
          <p:cNvSpPr txBox="1"/>
          <p:nvPr/>
        </p:nvSpPr>
        <p:spPr>
          <a:xfrm>
            <a:off x="862606" y="658356"/>
            <a:ext cx="102316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对许多微处理器来说，整数除法是相对较慢的操作。如前述，除数为 </a:t>
            </a:r>
            <a:r>
              <a:rPr lang="en-US" altLang="zh-CN" dirty="0"/>
              <a:t>2 </a:t>
            </a:r>
            <a:r>
              <a:rPr lang="zh-CN" altLang="en-US" dirty="0"/>
              <a:t>的幂次的无符号 除法可以用右移来代替。事实证明，通过乘以近似倒数再修正积的高 </a:t>
            </a:r>
            <a:r>
              <a:rPr lang="en-US" altLang="zh-CN" dirty="0"/>
              <a:t>32 </a:t>
            </a:r>
            <a:r>
              <a:rPr lang="zh-CN" altLang="en-US" dirty="0"/>
              <a:t>位的方法，可以优 化除数为其它数的除法。例如，图 </a:t>
            </a:r>
            <a:r>
              <a:rPr lang="en-US" altLang="zh-CN" dirty="0"/>
              <a:t>4.3 </a:t>
            </a:r>
            <a:r>
              <a:rPr lang="zh-CN" altLang="en-US" dirty="0"/>
              <a:t>显示了 </a:t>
            </a:r>
            <a:r>
              <a:rPr lang="en-US" altLang="zh-CN" dirty="0"/>
              <a:t>3 </a:t>
            </a:r>
            <a:r>
              <a:rPr lang="zh-CN" altLang="en-US" dirty="0"/>
              <a:t>为除数的无符号除法的代码。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B63CA4-54E6-4718-8ABF-EA8A1259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9" y="1683638"/>
            <a:ext cx="8453438" cy="27264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463E8F-802A-4239-AEAC-F1D7F501DA6C}"/>
              </a:ext>
            </a:extLst>
          </p:cNvPr>
          <p:cNvSpPr txBox="1"/>
          <p:nvPr/>
        </p:nvSpPr>
        <p:spPr>
          <a:xfrm>
            <a:off x="1548408" y="4574197"/>
            <a:ext cx="6097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/>
              <a:t>先把数装到</a:t>
            </a:r>
            <a:r>
              <a:rPr lang="en-US" altLang="zh-CN" dirty="0"/>
              <a:t>t0</a:t>
            </a:r>
            <a:r>
              <a:rPr lang="zh-CN" altLang="en-US" dirty="0"/>
              <a:t>里面</a:t>
            </a:r>
          </a:p>
          <a:p>
            <a:pPr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err="1"/>
              <a:t>addi</a:t>
            </a:r>
            <a:r>
              <a:rPr lang="zh-CN" altLang="en-US" dirty="0"/>
              <a:t>是立即数与寄存器的数相加， </a:t>
            </a:r>
            <a:r>
              <a:rPr lang="en-US" altLang="zh-CN" dirty="0"/>
              <a:t>t0-1365</a:t>
            </a:r>
            <a:r>
              <a:rPr lang="zh-CN" altLang="en-US" dirty="0"/>
              <a:t>放回</a:t>
            </a:r>
            <a:r>
              <a:rPr lang="en-US" altLang="zh-CN" dirty="0"/>
              <a:t>t0</a:t>
            </a:r>
          </a:p>
          <a:p>
            <a:pPr>
              <a:buFont typeface="+mj-lt"/>
              <a:buAutoNum type="arabicPeriod"/>
            </a:pPr>
            <a:r>
              <a:rPr lang="en-US" altLang="zh-CN" dirty="0"/>
              <a:t>a0</a:t>
            </a:r>
            <a:r>
              <a:rPr lang="zh-CN" altLang="en-US" dirty="0"/>
              <a:t>和</a:t>
            </a:r>
            <a:r>
              <a:rPr lang="en-US" altLang="zh-CN" dirty="0"/>
              <a:t>t0</a:t>
            </a:r>
            <a:r>
              <a:rPr lang="zh-CN" altLang="en-US" dirty="0"/>
              <a:t>相乘（无符号）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立即数→移，也就是</a:t>
            </a:r>
            <a:r>
              <a:rPr lang="en-US" altLang="zh-CN" dirty="0"/>
              <a:t>a1</a:t>
            </a:r>
            <a:r>
              <a:rPr lang="zh-CN" altLang="en-US" dirty="0"/>
              <a:t>右移</a:t>
            </a:r>
            <a:r>
              <a:rPr lang="en-US" altLang="zh-CN" dirty="0"/>
              <a:t>1</a:t>
            </a:r>
            <a:r>
              <a:rPr lang="zh-CN" altLang="en-US" dirty="0"/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414073657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1081</TotalTime>
  <Words>2299</Words>
  <Application>Microsoft Office PowerPoint</Application>
  <PresentationFormat>宽屏</PresentationFormat>
  <Paragraphs>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Wingdings 2</vt:lpstr>
      <vt:lpstr>HDOfficeLightV0</vt:lpstr>
      <vt:lpstr>回顾</vt:lpstr>
      <vt:lpstr>RISC-V介绍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RISC-V介绍</dc:title>
  <dc:creator>dream w</dc:creator>
  <cp:lastModifiedBy>dream w</cp:lastModifiedBy>
  <cp:revision>5</cp:revision>
  <dcterms:created xsi:type="dcterms:W3CDTF">2021-11-16T14:41:17Z</dcterms:created>
  <dcterms:modified xsi:type="dcterms:W3CDTF">2021-11-17T08:43:34Z</dcterms:modified>
</cp:coreProperties>
</file>