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pn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5"/>
    <p:sldMasterId id="2147483723" r:id="rId6"/>
  </p:sldMasterIdLst>
  <p:notesMasterIdLst>
    <p:notesMasterId r:id="rId40"/>
  </p:notesMasterIdLst>
  <p:handoutMasterIdLst>
    <p:handoutMasterId r:id="rId41"/>
  </p:handoutMasterIdLst>
  <p:sldIdLst>
    <p:sldId id="286" r:id="rId7"/>
    <p:sldId id="288" r:id="rId8"/>
    <p:sldId id="297" r:id="rId9"/>
    <p:sldId id="290" r:id="rId10"/>
    <p:sldId id="292" r:id="rId11"/>
    <p:sldId id="294" r:id="rId12"/>
    <p:sldId id="300" r:id="rId13"/>
    <p:sldId id="302" r:id="rId14"/>
    <p:sldId id="303" r:id="rId15"/>
    <p:sldId id="347" r:id="rId16"/>
    <p:sldId id="298" r:id="rId17"/>
    <p:sldId id="301" r:id="rId18"/>
    <p:sldId id="327" r:id="rId19"/>
    <p:sldId id="328" r:id="rId20"/>
    <p:sldId id="333" r:id="rId21"/>
    <p:sldId id="330" r:id="rId22"/>
    <p:sldId id="331" r:id="rId23"/>
    <p:sldId id="337" r:id="rId24"/>
    <p:sldId id="308" r:id="rId25"/>
    <p:sldId id="314" r:id="rId26"/>
    <p:sldId id="349" r:id="rId27"/>
    <p:sldId id="340" r:id="rId28"/>
    <p:sldId id="341" r:id="rId29"/>
    <p:sldId id="344" r:id="rId30"/>
    <p:sldId id="345" r:id="rId31"/>
    <p:sldId id="346" r:id="rId32"/>
    <p:sldId id="350" r:id="rId33"/>
    <p:sldId id="316" r:id="rId34"/>
    <p:sldId id="325" r:id="rId35"/>
    <p:sldId id="326" r:id="rId36"/>
    <p:sldId id="351" r:id="rId37"/>
    <p:sldId id="336" r:id="rId38"/>
    <p:sldId id="318" r:id="rId3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171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4" autoAdjust="0"/>
    <p:restoredTop sz="92734" autoAdjust="0"/>
  </p:normalViewPr>
  <p:slideViewPr>
    <p:cSldViewPr snapToObjects="1">
      <p:cViewPr>
        <p:scale>
          <a:sx n="80" d="100"/>
          <a:sy n="80" d="100"/>
        </p:scale>
        <p:origin x="-1312" y="-208"/>
      </p:cViewPr>
      <p:guideLst>
        <p:guide orient="horz" pos="3838"/>
        <p:guide orient="horz" pos="2432"/>
        <p:guide pos="295"/>
        <p:guide pos="551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3912"/>
    </p:cViewPr>
  </p:sorterViewPr>
  <p:notesViewPr>
    <p:cSldViewPr snapToObjects="1">
      <p:cViewPr varScale="1">
        <p:scale>
          <a:sx n="85" d="100"/>
          <a:sy n="85" d="100"/>
        </p:scale>
        <p:origin x="-315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A44078-6723-471E-9EE8-E500D68F584B}" type="doc">
      <dgm:prSet loTypeId="urn:microsoft.com/office/officeart/2005/8/layout/matrix1" loCatId="matrix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de-DE"/>
        </a:p>
      </dgm:t>
    </dgm:pt>
    <dgm:pt modelId="{322F7167-D7E5-435C-A8CC-52B42FC6266D}">
      <dgm:prSet phldrT="[Text]"/>
      <dgm:spPr/>
      <dgm:t>
        <a:bodyPr/>
        <a:lstStyle/>
        <a:p>
          <a:r>
            <a:rPr lang="de-DE" b="1" dirty="0" smtClean="0"/>
            <a:t>Grails</a:t>
          </a:r>
          <a:endParaRPr lang="de-DE" b="1" dirty="0"/>
        </a:p>
      </dgm:t>
    </dgm:pt>
    <dgm:pt modelId="{4F1DB36A-DA11-4FC6-B205-425407F144A3}" type="parTrans" cxnId="{50E8153B-4E47-44FC-B6BE-4CD8520B6BC2}">
      <dgm:prSet/>
      <dgm:spPr/>
      <dgm:t>
        <a:bodyPr/>
        <a:lstStyle/>
        <a:p>
          <a:endParaRPr lang="de-DE"/>
        </a:p>
      </dgm:t>
    </dgm:pt>
    <dgm:pt modelId="{106FF330-C0D9-40BC-91A0-3C43A17B8498}" type="sibTrans" cxnId="{50E8153B-4E47-44FC-B6BE-4CD8520B6BC2}">
      <dgm:prSet/>
      <dgm:spPr/>
      <dgm:t>
        <a:bodyPr/>
        <a:lstStyle/>
        <a:p>
          <a:endParaRPr lang="de-DE"/>
        </a:p>
      </dgm:t>
    </dgm:pt>
    <dgm:pt modelId="{50C3BD8F-FA35-49F1-A571-92963C2C793A}">
      <dgm:prSet phldrT="[Text]"/>
      <dgm:spPr/>
      <dgm:t>
        <a:bodyPr/>
        <a:lstStyle/>
        <a:p>
          <a:r>
            <a:rPr lang="de-DE" dirty="0" smtClean="0"/>
            <a:t>Spring</a:t>
          </a:r>
          <a:endParaRPr lang="de-DE" dirty="0"/>
        </a:p>
      </dgm:t>
    </dgm:pt>
    <dgm:pt modelId="{9BB94167-7A35-4231-AA02-49CB216E6D62}" type="parTrans" cxnId="{A4303F15-0D9A-4086-AE14-98BBB28075D6}">
      <dgm:prSet/>
      <dgm:spPr/>
      <dgm:t>
        <a:bodyPr/>
        <a:lstStyle/>
        <a:p>
          <a:endParaRPr lang="de-DE"/>
        </a:p>
      </dgm:t>
    </dgm:pt>
    <dgm:pt modelId="{C472C849-4A5C-43BB-903D-5ED6B655CEEC}" type="sibTrans" cxnId="{A4303F15-0D9A-4086-AE14-98BBB28075D6}">
      <dgm:prSet/>
      <dgm:spPr/>
      <dgm:t>
        <a:bodyPr/>
        <a:lstStyle/>
        <a:p>
          <a:endParaRPr lang="de-DE"/>
        </a:p>
      </dgm:t>
    </dgm:pt>
    <dgm:pt modelId="{3EA38FB7-077E-4699-860B-B7481A9FF50F}">
      <dgm:prSet phldrT="[Text]"/>
      <dgm:spPr/>
      <dgm:t>
        <a:bodyPr/>
        <a:lstStyle/>
        <a:p>
          <a:r>
            <a:rPr lang="de-DE" dirty="0" smtClean="0"/>
            <a:t>Groovy</a:t>
          </a:r>
          <a:endParaRPr lang="de-DE" dirty="0"/>
        </a:p>
      </dgm:t>
    </dgm:pt>
    <dgm:pt modelId="{4DD7F543-659B-4F40-8415-BF27977ED8CD}" type="parTrans" cxnId="{BD74DB50-200D-4700-A3BD-7C0511274F22}">
      <dgm:prSet/>
      <dgm:spPr/>
      <dgm:t>
        <a:bodyPr/>
        <a:lstStyle/>
        <a:p>
          <a:endParaRPr lang="de-DE"/>
        </a:p>
      </dgm:t>
    </dgm:pt>
    <dgm:pt modelId="{68EF7038-8C23-4620-9AB0-30A383CCC59B}" type="sibTrans" cxnId="{BD74DB50-200D-4700-A3BD-7C0511274F22}">
      <dgm:prSet/>
      <dgm:spPr/>
      <dgm:t>
        <a:bodyPr/>
        <a:lstStyle/>
        <a:p>
          <a:endParaRPr lang="de-DE"/>
        </a:p>
      </dgm:t>
    </dgm:pt>
    <dgm:pt modelId="{F7671500-8297-4F3E-BDCE-879BE72411ED}">
      <dgm:prSet phldrT="[Text]"/>
      <dgm:spPr/>
      <dgm:t>
        <a:bodyPr/>
        <a:lstStyle/>
        <a:p>
          <a:r>
            <a:rPr lang="de-DE" dirty="0" err="1" smtClean="0"/>
            <a:t>Hibernate</a:t>
          </a:r>
          <a:endParaRPr lang="de-DE" dirty="0"/>
        </a:p>
      </dgm:t>
    </dgm:pt>
    <dgm:pt modelId="{6A162757-755C-4BE7-A32E-0D79424AAB30}" type="parTrans" cxnId="{796A0834-7EE0-4FCF-8BCA-2A3F4B0F8FBB}">
      <dgm:prSet/>
      <dgm:spPr/>
      <dgm:t>
        <a:bodyPr/>
        <a:lstStyle/>
        <a:p>
          <a:endParaRPr lang="de-DE"/>
        </a:p>
      </dgm:t>
    </dgm:pt>
    <dgm:pt modelId="{E5521926-4E6E-4688-9BFB-89AD5F90115B}" type="sibTrans" cxnId="{796A0834-7EE0-4FCF-8BCA-2A3F4B0F8FBB}">
      <dgm:prSet/>
      <dgm:spPr/>
      <dgm:t>
        <a:bodyPr/>
        <a:lstStyle/>
        <a:p>
          <a:endParaRPr lang="de-DE"/>
        </a:p>
      </dgm:t>
    </dgm:pt>
    <dgm:pt modelId="{7D353D93-D951-4728-A871-2B312A5FAE0D}">
      <dgm:prSet phldrT="[Text]"/>
      <dgm:spPr/>
      <dgm:t>
        <a:bodyPr/>
        <a:lstStyle/>
        <a:p>
          <a:r>
            <a:rPr lang="de-DE" dirty="0" err="1" smtClean="0"/>
            <a:t>SiteMesh</a:t>
          </a:r>
          <a:endParaRPr lang="de-DE" dirty="0"/>
        </a:p>
      </dgm:t>
    </dgm:pt>
    <dgm:pt modelId="{E6C0A325-08B0-4A14-B39C-CBE8CF28F93A}" type="parTrans" cxnId="{2F7114BA-DE38-44AF-B2B1-36241EBDACDE}">
      <dgm:prSet/>
      <dgm:spPr/>
      <dgm:t>
        <a:bodyPr/>
        <a:lstStyle/>
        <a:p>
          <a:endParaRPr lang="de-DE"/>
        </a:p>
      </dgm:t>
    </dgm:pt>
    <dgm:pt modelId="{701BD626-1384-439B-863C-EAB96A370847}" type="sibTrans" cxnId="{2F7114BA-DE38-44AF-B2B1-36241EBDACDE}">
      <dgm:prSet/>
      <dgm:spPr/>
      <dgm:t>
        <a:bodyPr/>
        <a:lstStyle/>
        <a:p>
          <a:endParaRPr lang="de-DE"/>
        </a:p>
      </dgm:t>
    </dgm:pt>
    <dgm:pt modelId="{00F9D2A5-285E-4263-BDA4-C5ECC3BB5457}" type="pres">
      <dgm:prSet presAssocID="{2CA44078-6723-471E-9EE8-E500D68F584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66C5C42-6939-480F-9798-40DDC3EDD9FB}" type="pres">
      <dgm:prSet presAssocID="{2CA44078-6723-471E-9EE8-E500D68F584B}" presName="matrix" presStyleCnt="0"/>
      <dgm:spPr/>
      <dgm:t>
        <a:bodyPr/>
        <a:lstStyle/>
        <a:p>
          <a:endParaRPr lang="de-DE"/>
        </a:p>
      </dgm:t>
    </dgm:pt>
    <dgm:pt modelId="{2C465FEE-CF80-4909-804E-3204153E6FF1}" type="pres">
      <dgm:prSet presAssocID="{2CA44078-6723-471E-9EE8-E500D68F584B}" presName="tile1" presStyleLbl="node1" presStyleIdx="0" presStyleCnt="4"/>
      <dgm:spPr/>
      <dgm:t>
        <a:bodyPr/>
        <a:lstStyle/>
        <a:p>
          <a:endParaRPr lang="de-DE"/>
        </a:p>
      </dgm:t>
    </dgm:pt>
    <dgm:pt modelId="{D057D4C4-7C7C-437F-9AA7-E77B3A3EC01F}" type="pres">
      <dgm:prSet presAssocID="{2CA44078-6723-471E-9EE8-E500D68F584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83AB4E9-A066-4C32-9B94-64C1161EA86D}" type="pres">
      <dgm:prSet presAssocID="{2CA44078-6723-471E-9EE8-E500D68F584B}" presName="tile2" presStyleLbl="node1" presStyleIdx="1" presStyleCnt="4" custLinFactNeighborX="99" custLinFactNeighborY="-1512"/>
      <dgm:spPr/>
      <dgm:t>
        <a:bodyPr/>
        <a:lstStyle/>
        <a:p>
          <a:endParaRPr lang="de-DE"/>
        </a:p>
      </dgm:t>
    </dgm:pt>
    <dgm:pt modelId="{707396D3-4F4C-4E1B-AE8E-A842EB5E2755}" type="pres">
      <dgm:prSet presAssocID="{2CA44078-6723-471E-9EE8-E500D68F584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BCBC29C-5067-4C24-BDB5-16718A53AE6A}" type="pres">
      <dgm:prSet presAssocID="{2CA44078-6723-471E-9EE8-E500D68F584B}" presName="tile3" presStyleLbl="node1" presStyleIdx="2" presStyleCnt="4"/>
      <dgm:spPr/>
      <dgm:t>
        <a:bodyPr/>
        <a:lstStyle/>
        <a:p>
          <a:endParaRPr lang="de-DE"/>
        </a:p>
      </dgm:t>
    </dgm:pt>
    <dgm:pt modelId="{94717272-4243-488C-95AF-FD69DB98ADDE}" type="pres">
      <dgm:prSet presAssocID="{2CA44078-6723-471E-9EE8-E500D68F584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498BBB4-A080-4839-A4BC-B30620E40F49}" type="pres">
      <dgm:prSet presAssocID="{2CA44078-6723-471E-9EE8-E500D68F584B}" presName="tile4" presStyleLbl="node1" presStyleIdx="3" presStyleCnt="4"/>
      <dgm:spPr/>
      <dgm:t>
        <a:bodyPr/>
        <a:lstStyle/>
        <a:p>
          <a:endParaRPr lang="de-DE"/>
        </a:p>
      </dgm:t>
    </dgm:pt>
    <dgm:pt modelId="{D19FF58C-E800-439B-B9A6-81525D5A3885}" type="pres">
      <dgm:prSet presAssocID="{2CA44078-6723-471E-9EE8-E500D68F584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EA20F8-272A-400E-B692-FE1C3CF6C51C}" type="pres">
      <dgm:prSet presAssocID="{2CA44078-6723-471E-9EE8-E500D68F584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</dgm:ptLst>
  <dgm:cxnLst>
    <dgm:cxn modelId="{AC10B9B3-B70E-43A3-ACFD-DA9FAA02CF5F}" type="presOf" srcId="{322F7167-D7E5-435C-A8CC-52B42FC6266D}" destId="{D5EA20F8-272A-400E-B692-FE1C3CF6C51C}" srcOrd="0" destOrd="0" presId="urn:microsoft.com/office/officeart/2005/8/layout/matrix1"/>
    <dgm:cxn modelId="{50E8153B-4E47-44FC-B6BE-4CD8520B6BC2}" srcId="{2CA44078-6723-471E-9EE8-E500D68F584B}" destId="{322F7167-D7E5-435C-A8CC-52B42FC6266D}" srcOrd="0" destOrd="0" parTransId="{4F1DB36A-DA11-4FC6-B205-425407F144A3}" sibTransId="{106FF330-C0D9-40BC-91A0-3C43A17B8498}"/>
    <dgm:cxn modelId="{B98D191B-6C1F-4595-9616-5F7FC21376CF}" type="presOf" srcId="{F7671500-8297-4F3E-BDCE-879BE72411ED}" destId="{2BCBC29C-5067-4C24-BDB5-16718A53AE6A}" srcOrd="0" destOrd="0" presId="urn:microsoft.com/office/officeart/2005/8/layout/matrix1"/>
    <dgm:cxn modelId="{2F7114BA-DE38-44AF-B2B1-36241EBDACDE}" srcId="{322F7167-D7E5-435C-A8CC-52B42FC6266D}" destId="{7D353D93-D951-4728-A871-2B312A5FAE0D}" srcOrd="3" destOrd="0" parTransId="{E6C0A325-08B0-4A14-B39C-CBE8CF28F93A}" sibTransId="{701BD626-1384-439B-863C-EAB96A370847}"/>
    <dgm:cxn modelId="{796A0834-7EE0-4FCF-8BCA-2A3F4B0F8FBB}" srcId="{322F7167-D7E5-435C-A8CC-52B42FC6266D}" destId="{F7671500-8297-4F3E-BDCE-879BE72411ED}" srcOrd="2" destOrd="0" parTransId="{6A162757-755C-4BE7-A32E-0D79424AAB30}" sibTransId="{E5521926-4E6E-4688-9BFB-89AD5F90115B}"/>
    <dgm:cxn modelId="{3DA0E9EE-F29D-4FD0-8D74-82735565BBFF}" type="presOf" srcId="{7D353D93-D951-4728-A871-2B312A5FAE0D}" destId="{F498BBB4-A080-4839-A4BC-B30620E40F49}" srcOrd="0" destOrd="0" presId="urn:microsoft.com/office/officeart/2005/8/layout/matrix1"/>
    <dgm:cxn modelId="{D623CD0E-398A-465E-AA19-360393BDFD8C}" type="presOf" srcId="{50C3BD8F-FA35-49F1-A571-92963C2C793A}" destId="{2C465FEE-CF80-4909-804E-3204153E6FF1}" srcOrd="0" destOrd="0" presId="urn:microsoft.com/office/officeart/2005/8/layout/matrix1"/>
    <dgm:cxn modelId="{C613749F-D514-405C-9591-897B534F6EAE}" type="presOf" srcId="{F7671500-8297-4F3E-BDCE-879BE72411ED}" destId="{94717272-4243-488C-95AF-FD69DB98ADDE}" srcOrd="1" destOrd="0" presId="urn:microsoft.com/office/officeart/2005/8/layout/matrix1"/>
    <dgm:cxn modelId="{BD74DB50-200D-4700-A3BD-7C0511274F22}" srcId="{322F7167-D7E5-435C-A8CC-52B42FC6266D}" destId="{3EA38FB7-077E-4699-860B-B7481A9FF50F}" srcOrd="1" destOrd="0" parTransId="{4DD7F543-659B-4F40-8415-BF27977ED8CD}" sibTransId="{68EF7038-8C23-4620-9AB0-30A383CCC59B}"/>
    <dgm:cxn modelId="{8D4F891C-0931-49A8-9627-7BED6F81FCAA}" type="presOf" srcId="{7D353D93-D951-4728-A871-2B312A5FAE0D}" destId="{D19FF58C-E800-439B-B9A6-81525D5A3885}" srcOrd="1" destOrd="0" presId="urn:microsoft.com/office/officeart/2005/8/layout/matrix1"/>
    <dgm:cxn modelId="{F5BB61DD-95C6-43AB-9C66-71173795A7AA}" type="presOf" srcId="{50C3BD8F-FA35-49F1-A571-92963C2C793A}" destId="{D057D4C4-7C7C-437F-9AA7-E77B3A3EC01F}" srcOrd="1" destOrd="0" presId="urn:microsoft.com/office/officeart/2005/8/layout/matrix1"/>
    <dgm:cxn modelId="{BE486019-8C51-4B0B-B217-99FABC6C0E81}" type="presOf" srcId="{3EA38FB7-077E-4699-860B-B7481A9FF50F}" destId="{707396D3-4F4C-4E1B-AE8E-A842EB5E2755}" srcOrd="1" destOrd="0" presId="urn:microsoft.com/office/officeart/2005/8/layout/matrix1"/>
    <dgm:cxn modelId="{407146B2-4DB2-4519-BC84-EC1B21A51F8D}" type="presOf" srcId="{2CA44078-6723-471E-9EE8-E500D68F584B}" destId="{00F9D2A5-285E-4263-BDA4-C5ECC3BB5457}" srcOrd="0" destOrd="0" presId="urn:microsoft.com/office/officeart/2005/8/layout/matrix1"/>
    <dgm:cxn modelId="{A4303F15-0D9A-4086-AE14-98BBB28075D6}" srcId="{322F7167-D7E5-435C-A8CC-52B42FC6266D}" destId="{50C3BD8F-FA35-49F1-A571-92963C2C793A}" srcOrd="0" destOrd="0" parTransId="{9BB94167-7A35-4231-AA02-49CB216E6D62}" sibTransId="{C472C849-4A5C-43BB-903D-5ED6B655CEEC}"/>
    <dgm:cxn modelId="{366FA80A-DDF7-4CD5-92F2-71BB355F3948}" type="presOf" srcId="{3EA38FB7-077E-4699-860B-B7481A9FF50F}" destId="{C83AB4E9-A066-4C32-9B94-64C1161EA86D}" srcOrd="0" destOrd="0" presId="urn:microsoft.com/office/officeart/2005/8/layout/matrix1"/>
    <dgm:cxn modelId="{CF463A79-5225-4CF9-AAA4-5ADBD8386067}" type="presParOf" srcId="{00F9D2A5-285E-4263-BDA4-C5ECC3BB5457}" destId="{B66C5C42-6939-480F-9798-40DDC3EDD9FB}" srcOrd="0" destOrd="0" presId="urn:microsoft.com/office/officeart/2005/8/layout/matrix1"/>
    <dgm:cxn modelId="{1D7928B6-7972-41CE-BD68-A672EEC7080D}" type="presParOf" srcId="{B66C5C42-6939-480F-9798-40DDC3EDD9FB}" destId="{2C465FEE-CF80-4909-804E-3204153E6FF1}" srcOrd="0" destOrd="0" presId="urn:microsoft.com/office/officeart/2005/8/layout/matrix1"/>
    <dgm:cxn modelId="{3FF49849-84A6-4D63-B1F5-EEBB56AD34C0}" type="presParOf" srcId="{B66C5C42-6939-480F-9798-40DDC3EDD9FB}" destId="{D057D4C4-7C7C-437F-9AA7-E77B3A3EC01F}" srcOrd="1" destOrd="0" presId="urn:microsoft.com/office/officeart/2005/8/layout/matrix1"/>
    <dgm:cxn modelId="{4E5061C6-8993-47CA-9F14-4545704AD02D}" type="presParOf" srcId="{B66C5C42-6939-480F-9798-40DDC3EDD9FB}" destId="{C83AB4E9-A066-4C32-9B94-64C1161EA86D}" srcOrd="2" destOrd="0" presId="urn:microsoft.com/office/officeart/2005/8/layout/matrix1"/>
    <dgm:cxn modelId="{0E30F9B4-C212-444B-B836-DCAB5CEC2D59}" type="presParOf" srcId="{B66C5C42-6939-480F-9798-40DDC3EDD9FB}" destId="{707396D3-4F4C-4E1B-AE8E-A842EB5E2755}" srcOrd="3" destOrd="0" presId="urn:microsoft.com/office/officeart/2005/8/layout/matrix1"/>
    <dgm:cxn modelId="{CB3A8C67-6530-434C-9FE6-2E4D2113880D}" type="presParOf" srcId="{B66C5C42-6939-480F-9798-40DDC3EDD9FB}" destId="{2BCBC29C-5067-4C24-BDB5-16718A53AE6A}" srcOrd="4" destOrd="0" presId="urn:microsoft.com/office/officeart/2005/8/layout/matrix1"/>
    <dgm:cxn modelId="{E627E135-90D4-412A-89EF-10EB2C6461E5}" type="presParOf" srcId="{B66C5C42-6939-480F-9798-40DDC3EDD9FB}" destId="{94717272-4243-488C-95AF-FD69DB98ADDE}" srcOrd="5" destOrd="0" presId="urn:microsoft.com/office/officeart/2005/8/layout/matrix1"/>
    <dgm:cxn modelId="{82F06111-7C19-4CA4-8DF0-B640B5D3EBEB}" type="presParOf" srcId="{B66C5C42-6939-480F-9798-40DDC3EDD9FB}" destId="{F498BBB4-A080-4839-A4BC-B30620E40F49}" srcOrd="6" destOrd="0" presId="urn:microsoft.com/office/officeart/2005/8/layout/matrix1"/>
    <dgm:cxn modelId="{972E7DDE-4CFE-4476-B3EC-3ED2F4537AF8}" type="presParOf" srcId="{B66C5C42-6939-480F-9798-40DDC3EDD9FB}" destId="{D19FF58C-E800-439B-B9A6-81525D5A3885}" srcOrd="7" destOrd="0" presId="urn:microsoft.com/office/officeart/2005/8/layout/matrix1"/>
    <dgm:cxn modelId="{6F3597F6-0987-48D7-B526-2575B8448BD1}" type="presParOf" srcId="{00F9D2A5-285E-4263-BDA4-C5ECC3BB5457}" destId="{D5EA20F8-272A-400E-B692-FE1C3CF6C51C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65FEE-CF80-4909-804E-3204153E6FF1}">
      <dsp:nvSpPr>
        <dsp:cNvPr id="0" name=""/>
        <dsp:cNvSpPr/>
      </dsp:nvSpPr>
      <dsp:spPr>
        <a:xfrm rot="16200000">
          <a:off x="713910" y="-713910"/>
          <a:ext cx="1620180" cy="3048000"/>
        </a:xfrm>
        <a:prstGeom prst="round1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 smtClean="0"/>
            <a:t>Spring</a:t>
          </a:r>
          <a:endParaRPr lang="de-DE" sz="3300" kern="1200" dirty="0"/>
        </a:p>
      </dsp:txBody>
      <dsp:txXfrm rot="5400000">
        <a:off x="0" y="0"/>
        <a:ext cx="3048000" cy="1215135"/>
      </dsp:txXfrm>
    </dsp:sp>
    <dsp:sp modelId="{C83AB4E9-A066-4C32-9B94-64C1161EA86D}">
      <dsp:nvSpPr>
        <dsp:cNvPr id="0" name=""/>
        <dsp:cNvSpPr/>
      </dsp:nvSpPr>
      <dsp:spPr>
        <a:xfrm>
          <a:off x="3048000" y="0"/>
          <a:ext cx="3048000" cy="1620180"/>
        </a:xfrm>
        <a:prstGeom prst="round1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 smtClean="0"/>
            <a:t>Groovy</a:t>
          </a:r>
          <a:endParaRPr lang="de-DE" sz="3300" kern="1200" dirty="0"/>
        </a:p>
      </dsp:txBody>
      <dsp:txXfrm>
        <a:off x="3048000" y="0"/>
        <a:ext cx="3048000" cy="1215135"/>
      </dsp:txXfrm>
    </dsp:sp>
    <dsp:sp modelId="{2BCBC29C-5067-4C24-BDB5-16718A53AE6A}">
      <dsp:nvSpPr>
        <dsp:cNvPr id="0" name=""/>
        <dsp:cNvSpPr/>
      </dsp:nvSpPr>
      <dsp:spPr>
        <a:xfrm rot="10800000">
          <a:off x="0" y="1620180"/>
          <a:ext cx="3048000" cy="1620180"/>
        </a:xfrm>
        <a:prstGeom prst="round1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 err="1" smtClean="0"/>
            <a:t>Hibernate</a:t>
          </a:r>
          <a:endParaRPr lang="de-DE" sz="3300" kern="1200" dirty="0"/>
        </a:p>
      </dsp:txBody>
      <dsp:txXfrm rot="10800000">
        <a:off x="0" y="2025225"/>
        <a:ext cx="3048000" cy="1215135"/>
      </dsp:txXfrm>
    </dsp:sp>
    <dsp:sp modelId="{F498BBB4-A080-4839-A4BC-B30620E40F49}">
      <dsp:nvSpPr>
        <dsp:cNvPr id="0" name=""/>
        <dsp:cNvSpPr/>
      </dsp:nvSpPr>
      <dsp:spPr>
        <a:xfrm rot="5400000">
          <a:off x="3761910" y="906270"/>
          <a:ext cx="1620180" cy="3048000"/>
        </a:xfrm>
        <a:prstGeom prst="round1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 err="1" smtClean="0"/>
            <a:t>SiteMesh</a:t>
          </a:r>
          <a:endParaRPr lang="de-DE" sz="3300" kern="1200" dirty="0"/>
        </a:p>
      </dsp:txBody>
      <dsp:txXfrm rot="-5400000">
        <a:off x="3048000" y="2025224"/>
        <a:ext cx="3048000" cy="1215135"/>
      </dsp:txXfrm>
    </dsp:sp>
    <dsp:sp modelId="{D5EA20F8-272A-400E-B692-FE1C3CF6C51C}">
      <dsp:nvSpPr>
        <dsp:cNvPr id="0" name=""/>
        <dsp:cNvSpPr/>
      </dsp:nvSpPr>
      <dsp:spPr>
        <a:xfrm>
          <a:off x="2133600" y="1215135"/>
          <a:ext cx="1828800" cy="810090"/>
        </a:xfrm>
        <a:prstGeom prst="round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b="1" kern="1200" dirty="0" smtClean="0"/>
            <a:t>Grails</a:t>
          </a:r>
          <a:endParaRPr lang="de-DE" sz="3300" b="1" kern="1200" dirty="0"/>
        </a:p>
      </dsp:txBody>
      <dsp:txXfrm>
        <a:off x="2173145" y="1254680"/>
        <a:ext cx="1749710" cy="731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8.jpeg"/><Relationship Id="rId3" Type="http://schemas.openxmlformats.org/officeDocument/2006/relationships/image" Target="../media/image19.jpe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/>
            </a:lvl1pPr>
          </a:lstStyle>
          <a:p>
            <a:fld id="{9D7A4AB8-1B52-4FEE-B7F9-A2946B8488F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 descr="Logo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90" y="8588580"/>
            <a:ext cx="1189260" cy="4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5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8.jpeg"/><Relationship Id="rId3" Type="http://schemas.openxmlformats.org/officeDocument/2006/relationships/image" Target="../media/image10.jpe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A7168-685E-42A5-A6B5-B6E3AF6AADAA}" type="datetimeFigureOut">
              <a:rPr lang="de-DE" smtClean="0"/>
              <a:pPr/>
              <a:t>21.04.15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286C6-4904-4CD0-891D-2F37ADC6A93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52" y="8572528"/>
            <a:ext cx="1189260" cy="4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795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>
                <a:solidFill>
                  <a:prstClr val="black"/>
                </a:solidFill>
                <a:latin typeface="Calibri"/>
              </a:rPr>
              <a:pPr/>
              <a:t>4</a:t>
            </a:fld>
            <a:endParaRPr lang="de-DE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0187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siehe auch http://</a:t>
            </a:r>
            <a:r>
              <a:rPr lang="de-DE" dirty="0" err="1" smtClean="0"/>
              <a:t>addyosmani.com</a:t>
            </a:r>
            <a:r>
              <a:rPr lang="de-DE" dirty="0" smtClean="0"/>
              <a:t>/</a:t>
            </a:r>
            <a:r>
              <a:rPr lang="de-DE" dirty="0" err="1" smtClean="0"/>
              <a:t>blog</a:t>
            </a:r>
            <a:r>
              <a:rPr lang="de-DE" dirty="0" smtClean="0"/>
              <a:t>/</a:t>
            </a:r>
            <a:r>
              <a:rPr lang="de-DE" dirty="0" err="1" smtClean="0"/>
              <a:t>making-maven-grunt</a:t>
            </a:r>
            <a:r>
              <a:rPr lang="de-DE" dirty="0" smtClean="0"/>
              <a:t>/</a:t>
            </a:r>
          </a:p>
          <a:p>
            <a:endParaRPr lang="de-DE" dirty="0" smtClean="0"/>
          </a:p>
          <a:p>
            <a:r>
              <a:rPr lang="de-DE" dirty="0" smtClean="0"/>
              <a:t>Gegebenenfalls zusätzliche Schritte beim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Build</a:t>
            </a:r>
            <a:r>
              <a:rPr lang="de-DE" baseline="0" dirty="0" smtClean="0"/>
              <a:t> einer SPA unter anderem:</a:t>
            </a:r>
          </a:p>
          <a:p>
            <a:r>
              <a:rPr lang="de-DE" baseline="0" dirty="0" smtClean="0"/>
              <a:t>- </a:t>
            </a:r>
            <a:r>
              <a:rPr lang="de-DE" baseline="0" dirty="0" err="1" smtClean="0"/>
              <a:t>Linting</a:t>
            </a:r>
            <a:r>
              <a:rPr lang="de-DE" baseline="0" dirty="0" smtClean="0"/>
              <a:t> der JavaScript/CSS/HTML </a:t>
            </a:r>
            <a:r>
              <a:rPr lang="de-DE" baseline="0" dirty="0" err="1" smtClean="0"/>
              <a:t>Sourcen</a:t>
            </a:r>
            <a:endParaRPr lang="de-DE" baseline="0" dirty="0" smtClean="0"/>
          </a:p>
          <a:p>
            <a:r>
              <a:rPr lang="de-DE" dirty="0" smtClean="0"/>
              <a:t>- </a:t>
            </a:r>
            <a:r>
              <a:rPr lang="de-DE" dirty="0" err="1" smtClean="0"/>
              <a:t>Konkatinieren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Minifizieren</a:t>
            </a:r>
            <a:r>
              <a:rPr lang="de-DE" baseline="0" dirty="0" smtClean="0"/>
              <a:t> von JavaScript/CSS/HTML </a:t>
            </a:r>
            <a:r>
              <a:rPr lang="de-DE" baseline="0" dirty="0" err="1" smtClean="0"/>
              <a:t>Sourcen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430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siehe auch http://</a:t>
            </a:r>
            <a:r>
              <a:rPr lang="de-DE" dirty="0" err="1" smtClean="0"/>
              <a:t>addyosmani.com</a:t>
            </a:r>
            <a:r>
              <a:rPr lang="de-DE" dirty="0" smtClean="0"/>
              <a:t>/</a:t>
            </a:r>
            <a:r>
              <a:rPr lang="de-DE" dirty="0" err="1" smtClean="0"/>
              <a:t>blog</a:t>
            </a:r>
            <a:r>
              <a:rPr lang="de-DE" dirty="0" smtClean="0"/>
              <a:t>/</a:t>
            </a:r>
            <a:r>
              <a:rPr lang="de-DE" dirty="0" err="1" smtClean="0"/>
              <a:t>making-maven-grunt</a:t>
            </a:r>
            <a:r>
              <a:rPr lang="de-DE" dirty="0" smtClean="0"/>
              <a:t>/</a:t>
            </a:r>
          </a:p>
          <a:p>
            <a:endParaRPr lang="de-DE" dirty="0" smtClean="0"/>
          </a:p>
          <a:p>
            <a:r>
              <a:rPr lang="de-DE" dirty="0" smtClean="0"/>
              <a:t>Gegebenenfalls zusätzliche Schritte beim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Build</a:t>
            </a:r>
            <a:r>
              <a:rPr lang="de-DE" baseline="0" dirty="0" smtClean="0"/>
              <a:t> einer SPA unter anderem:</a:t>
            </a:r>
          </a:p>
          <a:p>
            <a:r>
              <a:rPr lang="de-DE" baseline="0" dirty="0" smtClean="0"/>
              <a:t>- </a:t>
            </a:r>
            <a:r>
              <a:rPr lang="de-DE" baseline="0" dirty="0" err="1" smtClean="0"/>
              <a:t>Linting</a:t>
            </a:r>
            <a:r>
              <a:rPr lang="de-DE" baseline="0" dirty="0" smtClean="0"/>
              <a:t> der JavaScript/CSS/HTML </a:t>
            </a:r>
            <a:r>
              <a:rPr lang="de-DE" baseline="0" dirty="0" err="1" smtClean="0"/>
              <a:t>Sourcen</a:t>
            </a:r>
            <a:endParaRPr lang="de-DE" baseline="0" dirty="0" smtClean="0"/>
          </a:p>
          <a:p>
            <a:r>
              <a:rPr lang="de-DE" dirty="0" smtClean="0"/>
              <a:t>- </a:t>
            </a:r>
            <a:r>
              <a:rPr lang="de-DE" dirty="0" err="1" smtClean="0"/>
              <a:t>Konkatinieren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Minifizieren</a:t>
            </a:r>
            <a:r>
              <a:rPr lang="de-DE" baseline="0" dirty="0" smtClean="0"/>
              <a:t> von JavaScript/CSS/HTML </a:t>
            </a:r>
            <a:r>
              <a:rPr lang="de-DE" baseline="0" dirty="0" err="1" smtClean="0"/>
              <a:t>Sourcen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430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Same-Origin-</a:t>
            </a:r>
            <a:r>
              <a:rPr lang="de-DE" dirty="0" err="1" smtClean="0"/>
              <a:t>Policy</a:t>
            </a:r>
            <a:r>
              <a:rPr lang="de-DE" baseline="0" smtClean="0"/>
              <a:t> erklären!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>
                <a:solidFill>
                  <a:prstClr val="black"/>
                </a:solidFill>
                <a:latin typeface="Calibri"/>
              </a:rPr>
              <a:pPr/>
              <a:t>22</a:t>
            </a:fld>
            <a:endParaRPr lang="de-DE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8987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siehe auch http://</a:t>
            </a:r>
            <a:r>
              <a:rPr lang="de-DE" dirty="0" err="1" smtClean="0"/>
              <a:t>addyosmani.com</a:t>
            </a:r>
            <a:r>
              <a:rPr lang="de-DE" dirty="0" smtClean="0"/>
              <a:t>/</a:t>
            </a:r>
            <a:r>
              <a:rPr lang="de-DE" dirty="0" err="1" smtClean="0"/>
              <a:t>blog</a:t>
            </a:r>
            <a:r>
              <a:rPr lang="de-DE" dirty="0" smtClean="0"/>
              <a:t>/</a:t>
            </a:r>
            <a:r>
              <a:rPr lang="de-DE" dirty="0" err="1" smtClean="0"/>
              <a:t>making-maven-grunt</a:t>
            </a:r>
            <a:r>
              <a:rPr lang="de-DE" dirty="0" smtClean="0"/>
              <a:t>/</a:t>
            </a:r>
          </a:p>
          <a:p>
            <a:endParaRPr lang="de-DE" dirty="0" smtClean="0"/>
          </a:p>
          <a:p>
            <a:r>
              <a:rPr lang="de-DE" dirty="0" smtClean="0"/>
              <a:t>Gegebenenfalls zusätzliche Schritte beim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Build</a:t>
            </a:r>
            <a:r>
              <a:rPr lang="de-DE" baseline="0" dirty="0" smtClean="0"/>
              <a:t> einer SPA unter anderem:</a:t>
            </a:r>
          </a:p>
          <a:p>
            <a:r>
              <a:rPr lang="de-DE" baseline="0" dirty="0" smtClean="0"/>
              <a:t>- </a:t>
            </a:r>
            <a:r>
              <a:rPr lang="de-DE" baseline="0" dirty="0" err="1" smtClean="0"/>
              <a:t>Linting</a:t>
            </a:r>
            <a:r>
              <a:rPr lang="de-DE" baseline="0" dirty="0" smtClean="0"/>
              <a:t> der JavaScript/CSS/HTML </a:t>
            </a:r>
            <a:r>
              <a:rPr lang="de-DE" baseline="0" dirty="0" err="1" smtClean="0"/>
              <a:t>Sourcen</a:t>
            </a:r>
            <a:endParaRPr lang="de-DE" baseline="0" dirty="0" smtClean="0"/>
          </a:p>
          <a:p>
            <a:r>
              <a:rPr lang="de-DE" dirty="0" smtClean="0"/>
              <a:t>- </a:t>
            </a:r>
            <a:r>
              <a:rPr lang="de-DE" dirty="0" err="1" smtClean="0"/>
              <a:t>Konkatinieren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Minifizieren</a:t>
            </a:r>
            <a:r>
              <a:rPr lang="de-DE" baseline="0" dirty="0" smtClean="0"/>
              <a:t> von JavaScript/CSS/HTML </a:t>
            </a:r>
            <a:r>
              <a:rPr lang="de-DE" baseline="0" dirty="0" err="1" smtClean="0"/>
              <a:t>Sourcen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430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>
                <a:solidFill>
                  <a:prstClr val="black"/>
                </a:solidFill>
                <a:latin typeface="Calibri"/>
              </a:rPr>
              <a:pPr/>
              <a:t>5</a:t>
            </a:fld>
            <a:endParaRPr lang="de-DE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0187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Same-Origin-</a:t>
            </a:r>
            <a:r>
              <a:rPr lang="de-DE" dirty="0" err="1" smtClean="0"/>
              <a:t>Policy</a:t>
            </a:r>
            <a:r>
              <a:rPr lang="de-DE" baseline="0" smtClean="0"/>
              <a:t> erklären!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>
                <a:solidFill>
                  <a:prstClr val="black"/>
                </a:solidFill>
                <a:latin typeface="Calibri"/>
              </a:rPr>
              <a:pPr/>
              <a:t>6</a:t>
            </a:fld>
            <a:endParaRPr lang="de-DE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8987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Angular ist</a:t>
            </a:r>
            <a:r>
              <a:rPr lang="de-DE" baseline="0" dirty="0" smtClean="0"/>
              <a:t> – genau wie Grails – "</a:t>
            </a:r>
            <a:r>
              <a:rPr lang="de-DE" baseline="0" dirty="0" err="1" smtClean="0"/>
              <a:t>opinionated</a:t>
            </a:r>
            <a:r>
              <a:rPr lang="de-DE" baseline="0" dirty="0" smtClean="0"/>
              <a:t>"</a:t>
            </a:r>
          </a:p>
          <a:p>
            <a:r>
              <a:rPr lang="de-DE" baseline="0" dirty="0" smtClean="0"/>
              <a:t>... Ist das gut oder schlecht?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424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223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Grails ist</a:t>
            </a:r>
            <a:r>
              <a:rPr lang="de-DE" baseline="0" dirty="0" smtClean="0"/>
              <a:t> – genau wie Angular – "</a:t>
            </a:r>
            <a:r>
              <a:rPr lang="de-DE" baseline="0" dirty="0" err="1" smtClean="0"/>
              <a:t>opinionated</a:t>
            </a:r>
            <a:r>
              <a:rPr lang="de-DE" baseline="0" dirty="0" smtClean="0"/>
              <a:t>"</a:t>
            </a:r>
          </a:p>
          <a:p>
            <a:r>
              <a:rPr lang="de-DE" baseline="0" dirty="0" smtClean="0"/>
              <a:t>... Ist das gut oder schlecht?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87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A4730-00B9-44EC-9C82-9506801C22A8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A4730-00B9-44EC-9C82-9506801C22A8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A4730-00B9-44EC-9C82-9506801C22A8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6" Type="http://schemas.openxmlformats.org/officeDocument/2006/relationships/image" Target="../media/image13.jpeg"/><Relationship Id="rId7" Type="http://schemas.openxmlformats.org/officeDocument/2006/relationships/image" Target="../media/image14.jpe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g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sp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 descr="Brushdreiecke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95621" y="785794"/>
            <a:ext cx="3548379" cy="51435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4414" y="2279248"/>
            <a:ext cx="6696000" cy="122119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Vorspann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Wird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als „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Vorspann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“ eingesetzt, z.B. vor / nach Veranstaltungen, zum </a:t>
            </a:r>
            <a:r>
              <a:rPr lang="de-DE" sz="1400" b="0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Beamerwarmleuchten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etc.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 Titel ist optional,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kann ggf. entfallen.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Geeignet ist z.B. der Titel der Veranstaltung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6720" r="-1849"/>
          <a:stretch>
            <a:fillRect/>
          </a:stretch>
        </p:blipFill>
        <p:spPr bwMode="auto">
          <a:xfrm>
            <a:off x="2214546" y="5535408"/>
            <a:ext cx="4786300" cy="132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uppieren 11"/>
          <p:cNvGrpSpPr/>
          <p:nvPr userDrawn="1"/>
        </p:nvGrpSpPr>
        <p:grpSpPr>
          <a:xfrm>
            <a:off x="2928926" y="714356"/>
            <a:ext cx="3286148" cy="714380"/>
            <a:chOff x="2786050" y="2000240"/>
            <a:chExt cx="3286148" cy="714380"/>
          </a:xfrm>
        </p:grpSpPr>
        <p:pic>
          <p:nvPicPr>
            <p:cNvPr id="7" name="Grafik 6" descr="RF-84596508.jpg"/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43306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  <p:pic>
          <p:nvPicPr>
            <p:cNvPr id="8" name="Grafik 7" descr="RF-200380389-001.jpg"/>
            <p:cNvPicPr>
              <a:picLocks noChangeAspect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86050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  <p:pic>
          <p:nvPicPr>
            <p:cNvPr id="9" name="Grafik 8" descr="RF-IS725-063.jpg"/>
            <p:cNvPicPr>
              <a:picLocks noChangeAspect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57818" y="2000240"/>
              <a:ext cx="714380" cy="714380"/>
            </a:xfrm>
            <a:prstGeom prst="rect">
              <a:avLst/>
            </a:prstGeom>
            <a:ln w="196850">
              <a:noFill/>
            </a:ln>
          </p:spPr>
        </p:pic>
        <p:pic>
          <p:nvPicPr>
            <p:cNvPr id="10" name="Grafik 9" descr="RF-PAA152000062-neu.jpg"/>
            <p:cNvPicPr>
              <a:picLocks noChangeAspect="1"/>
            </p:cNvPicPr>
            <p:nvPr userDrawn="1"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00562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</p:grpSp>
      <p:pic>
        <p:nvPicPr>
          <p:cNvPr id="11" name="Grafik 10" descr="Headline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6118" y="1643050"/>
            <a:ext cx="2571763" cy="1572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516651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970384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420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 Seite </a:t>
            </a:r>
            <a:fld id="{E84B7F6C-EDDF-9F49-BF6B-9F3A9036501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68313" y="6497960"/>
            <a:ext cx="4104307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Rapid </a:t>
            </a:r>
            <a:r>
              <a:rPr lang="de-DE" dirty="0" err="1" smtClean="0"/>
              <a:t>Application</a:t>
            </a:r>
            <a:r>
              <a:rPr lang="de-DE" dirty="0" smtClean="0"/>
              <a:t> Development mit Grails und </a:t>
            </a:r>
            <a:r>
              <a:rPr lang="de-DE" dirty="0" err="1" smtClean="0"/>
              <a:t>AngularJS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358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420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 Seite </a:t>
            </a:r>
            <a:fld id="{E84B7F6C-EDDF-9F49-BF6B-9F3A9036501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68313" y="6497960"/>
            <a:ext cx="4104307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Rapid </a:t>
            </a:r>
            <a:r>
              <a:rPr lang="de-DE" dirty="0" err="1" smtClean="0"/>
              <a:t>Application</a:t>
            </a:r>
            <a:r>
              <a:rPr lang="de-DE" dirty="0" smtClean="0"/>
              <a:t> Development mit Grails und </a:t>
            </a:r>
            <a:r>
              <a:rPr lang="de-DE" dirty="0" err="1" smtClean="0"/>
              <a:t>AngularJS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481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420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 Seite </a:t>
            </a:r>
            <a:fld id="{E84B7F6C-EDDF-9F49-BF6B-9F3A9036501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68313" y="6497960"/>
            <a:ext cx="4104307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Rapid </a:t>
            </a:r>
            <a:r>
              <a:rPr lang="de-DE" dirty="0" err="1" smtClean="0"/>
              <a:t>Application</a:t>
            </a:r>
            <a:r>
              <a:rPr lang="de-DE" dirty="0" smtClean="0"/>
              <a:t> Development mit Grails und </a:t>
            </a:r>
            <a:r>
              <a:rPr lang="de-DE" dirty="0" err="1" smtClean="0"/>
              <a:t>AngularJS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391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0"/>
          </p:nvPr>
        </p:nvSpPr>
        <p:spPr>
          <a:xfrm>
            <a:off x="65420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 Seite </a:t>
            </a:r>
            <a:fld id="{E84B7F6C-EDDF-9F49-BF6B-9F3A9036501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68313" y="6497960"/>
            <a:ext cx="4104307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Rapid </a:t>
            </a:r>
            <a:r>
              <a:rPr lang="de-DE" dirty="0" err="1" smtClean="0"/>
              <a:t>Application</a:t>
            </a:r>
            <a:r>
              <a:rPr lang="de-DE" dirty="0" smtClean="0"/>
              <a:t> Development mit Grails und </a:t>
            </a:r>
            <a:r>
              <a:rPr lang="de-DE" dirty="0" err="1" smtClean="0"/>
              <a:t>AngularJS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77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PITZ CONSULTING 1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hteck 3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 für den 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Einsatz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bei Konferenzen,</a:t>
            </a:r>
            <a:b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ext. Veranstaltungen etc.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obligatorisch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Die Folie ist Folie 2 (nach der Titelfolie)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 darf nicht verändert werden.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Ausnahme: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Block Märkte darf situativ um Partnerlogos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(ORACLE, etc.) ergänzt werden</a:t>
            </a:r>
          </a:p>
        </p:txBody>
      </p:sp>
      <p:sp>
        <p:nvSpPr>
          <p:cNvPr id="42" name="Rechteck 41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3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49" name="Rechteck 48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51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52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8" name="Grafik 57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grpSp>
        <p:nvGrpSpPr>
          <p:cNvPr id="60" name="Gruppieren 51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61" name="Grafik 60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62" name="Grafik 61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63" name="Grafik 62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64" name="Grafik 63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65" name="Grafik 64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sp>
        <p:nvSpPr>
          <p:cNvPr id="66" name="Rechteck 65"/>
          <p:cNvSpPr/>
          <p:nvPr userDrawn="1"/>
        </p:nvSpPr>
        <p:spPr>
          <a:xfrm>
            <a:off x="2051720" y="6453336"/>
            <a:ext cx="2592288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/>
          <p:cNvSpPr/>
          <p:nvPr userDrawn="1"/>
        </p:nvSpPr>
        <p:spPr>
          <a:xfrm>
            <a:off x="8172400" y="6453336"/>
            <a:ext cx="72008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grpSp>
        <p:nvGrpSpPr>
          <p:cNvPr id="69" name="Gruppieren 68"/>
          <p:cNvGrpSpPr/>
          <p:nvPr userDrawn="1"/>
        </p:nvGrpSpPr>
        <p:grpSpPr>
          <a:xfrm>
            <a:off x="353004" y="1341709"/>
            <a:ext cx="4133932" cy="2514006"/>
            <a:chOff x="353004" y="1341709"/>
            <a:chExt cx="4133932" cy="2514006"/>
          </a:xfrm>
        </p:grpSpPr>
        <p:sp>
          <p:nvSpPr>
            <p:cNvPr id="70" name="Rechteck 69"/>
            <p:cNvSpPr/>
            <p:nvPr userDrawn="1"/>
          </p:nvSpPr>
          <p:spPr>
            <a:xfrm>
              <a:off x="353004" y="1341709"/>
              <a:ext cx="4133932" cy="2304256"/>
            </a:xfrm>
            <a:prstGeom prst="rect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Textfeld 70"/>
            <p:cNvSpPr txBox="1"/>
            <p:nvPr userDrawn="1"/>
          </p:nvSpPr>
          <p:spPr>
            <a:xfrm>
              <a:off x="531167" y="1412777"/>
              <a:ext cx="3824809" cy="2442938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/>
            <a:p>
              <a:pPr lvl="0" algn="l" defTabSz="914400" rtl="0" eaLnBrk="1" latinLnBrk="0" hangingPunct="1">
                <a:buClr>
                  <a:schemeClr val="tx1"/>
                </a:buClr>
                <a:buFont typeface="Wingdings" pitchFamily="2" charset="2"/>
                <a:buNone/>
              </a:pPr>
              <a:r>
                <a:rPr kumimoji="0" lang="de-DE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Mission</a:t>
              </a:r>
              <a:endPara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lvl="1" indent="0" algn="l" defTabSz="914400" rtl="0" eaLnBrk="1" latinLnBrk="0" hangingPunct="1">
                <a:buClr>
                  <a:schemeClr val="tx1"/>
                </a:buClr>
                <a:buFont typeface="Wingdings" pitchFamily="2" charset="2"/>
                <a:buNone/>
              </a:pPr>
              <a:endParaRPr lang="de-DE" sz="600" dirty="0" smtClean="0">
                <a:solidFill>
                  <a:schemeClr val="accent1"/>
                </a:solidFill>
              </a:endParaRPr>
            </a:p>
            <a:p>
              <a:pPr marL="0" lvl="1" indent="0" algn="l" defTabSz="914400" rtl="0" eaLnBrk="1" latinLnBrk="0" hangingPunct="1">
                <a:buClr>
                  <a:schemeClr val="tx1"/>
                </a:buClr>
                <a:buFont typeface="Wingdings" pitchFamily="2" charset="2"/>
                <a:buNone/>
              </a:pPr>
              <a:r>
                <a:rPr lang="de-DE" sz="1500" dirty="0" smtClean="0">
                  <a:solidFill>
                    <a:schemeClr val="accent1"/>
                  </a:solidFill>
                </a:rPr>
                <a:t>Wir entwickeln gemeinsam mit allen Branchen Lösungen, die dazu führen, dass sich diese Organisationen besser entwickeln als ihr Wettbewerb.</a:t>
              </a:r>
            </a:p>
            <a:p>
              <a:pPr marL="0" lvl="1" indent="0" algn="l" defTabSz="914400" rtl="0" eaLnBrk="1" latinLnBrk="0" hangingPunct="1">
                <a:buClr>
                  <a:schemeClr val="tx1"/>
                </a:buClr>
                <a:buFont typeface="Wingdings" pitchFamily="2" charset="2"/>
                <a:buNone/>
              </a:pPr>
              <a:endParaRPr lang="de-DE" sz="500" dirty="0" smtClean="0">
                <a:solidFill>
                  <a:schemeClr val="accent1"/>
                </a:solidFill>
              </a:endParaRPr>
            </a:p>
            <a:p>
              <a:pPr marL="0" lvl="1" indent="0" algn="l" defTabSz="914400" rtl="0" eaLnBrk="1" latinLnBrk="0" hangingPunct="1">
                <a:buClr>
                  <a:schemeClr val="tx1"/>
                </a:buClr>
                <a:buFont typeface="Wingdings" pitchFamily="2" charset="2"/>
                <a:buNone/>
              </a:pPr>
              <a:r>
                <a:rPr lang="de-DE" sz="1500" dirty="0" smtClean="0">
                  <a:solidFill>
                    <a:schemeClr val="accent1"/>
                  </a:solidFill>
                </a:rPr>
                <a:t>Unsere Dienstleistung erfolgt partnerschaftlich und ist auf eine langjährige Zusammenarbeit angelegt. </a:t>
              </a:r>
              <a:endParaRPr kumimoji="0" lang="de-DE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2" name="Rechteck 71"/>
          <p:cNvSpPr/>
          <p:nvPr userDrawn="1"/>
        </p:nvSpPr>
        <p:spPr>
          <a:xfrm>
            <a:off x="353190" y="3781960"/>
            <a:ext cx="4133932" cy="2304000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Textfeld 72"/>
          <p:cNvSpPr txBox="1"/>
          <p:nvPr userDrawn="1"/>
        </p:nvSpPr>
        <p:spPr>
          <a:xfrm>
            <a:off x="523598" y="3867296"/>
            <a:ext cx="4104456" cy="200997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Leistungsangebot</a:t>
            </a: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Business IT </a:t>
            </a:r>
            <a:r>
              <a:rPr kumimoji="0" lang="de-DE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Alignment</a:t>
            </a:r>
            <a:endParaRPr kumimoji="0" lang="de-DE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Business Information Management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Business </a:t>
            </a:r>
            <a:r>
              <a:rPr kumimoji="0" lang="de-DE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</a:t>
            </a: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Management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Anwendungsentwicklung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SOA und System-Integration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IT-Infrastruktur-Management</a:t>
            </a: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lvl="1" indent="-27305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4" name="Rechteck 73"/>
          <p:cNvSpPr/>
          <p:nvPr userDrawn="1"/>
        </p:nvSpPr>
        <p:spPr>
          <a:xfrm>
            <a:off x="4646963" y="1338534"/>
            <a:ext cx="4133932" cy="2304256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Textfeld 74"/>
          <p:cNvSpPr txBox="1"/>
          <p:nvPr userDrawn="1"/>
        </p:nvSpPr>
        <p:spPr>
          <a:xfrm>
            <a:off x="4830182" y="1406350"/>
            <a:ext cx="2649476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Märkte</a:t>
            </a: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Branchenübergreifend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Über 600 Kunden</a:t>
            </a: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6" name="Textfeld 75"/>
          <p:cNvSpPr txBox="1"/>
          <p:nvPr userDrawn="1"/>
        </p:nvSpPr>
        <p:spPr>
          <a:xfrm>
            <a:off x="4735182" y="2663945"/>
            <a:ext cx="1231871" cy="5291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b="1" dirty="0" smtClean="0"/>
              <a:t>29%</a:t>
            </a:r>
            <a:endParaRPr lang="de-DE" sz="900" dirty="0" smtClean="0"/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/>
              <a:t>Industrie / Versorger / Telekommunikation</a:t>
            </a:r>
            <a:br>
              <a:rPr lang="de-DE" sz="900" dirty="0" smtClean="0"/>
            </a:br>
            <a:endParaRPr lang="de-DE" sz="900" dirty="0"/>
          </a:p>
        </p:txBody>
      </p:sp>
      <p:sp>
        <p:nvSpPr>
          <p:cNvPr id="77" name="Textfeld 76"/>
          <p:cNvSpPr txBox="1"/>
          <p:nvPr userDrawn="1"/>
        </p:nvSpPr>
        <p:spPr>
          <a:xfrm>
            <a:off x="7055497" y="2421937"/>
            <a:ext cx="1296144" cy="4379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b="1" dirty="0" smtClean="0"/>
              <a:t>29%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/>
              <a:t>Handel / Logistik / Dienstleistungen</a:t>
            </a:r>
            <a:br>
              <a:rPr lang="de-DE" sz="900" dirty="0" smtClean="0"/>
            </a:br>
            <a:endParaRPr lang="de-DE" sz="900" b="1" dirty="0"/>
          </a:p>
        </p:txBody>
      </p:sp>
      <p:sp>
        <p:nvSpPr>
          <p:cNvPr id="78" name="Textfeld 77"/>
          <p:cNvSpPr txBox="1"/>
          <p:nvPr userDrawn="1"/>
        </p:nvSpPr>
        <p:spPr>
          <a:xfrm>
            <a:off x="6611897" y="3205002"/>
            <a:ext cx="2283538" cy="3427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b="1" dirty="0" smtClean="0"/>
              <a:t>42%</a:t>
            </a:r>
            <a:r>
              <a:rPr lang="de-DE" sz="900" dirty="0" smtClean="0"/>
              <a:t> </a:t>
            </a:r>
            <a:br>
              <a:rPr lang="de-DE" sz="900" dirty="0" smtClean="0"/>
            </a:br>
            <a:r>
              <a:rPr lang="de-DE" sz="900" dirty="0" smtClean="0"/>
              <a:t>Öffentliche</a:t>
            </a:r>
            <a:r>
              <a:rPr lang="de-DE" sz="900" baseline="0" dirty="0" smtClean="0"/>
              <a:t> Auftraggeber / Banken und Versicherungen /  Vereine und Verbände</a:t>
            </a:r>
            <a:endParaRPr lang="de-DE" sz="900" dirty="0"/>
          </a:p>
        </p:txBody>
      </p:sp>
      <p:pic>
        <p:nvPicPr>
          <p:cNvPr id="79" name="Picture 2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758528" y="2529734"/>
            <a:ext cx="1370207" cy="658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" name="Rechteck 79"/>
          <p:cNvSpPr/>
          <p:nvPr userDrawn="1"/>
        </p:nvSpPr>
        <p:spPr>
          <a:xfrm>
            <a:off x="4644008" y="3789040"/>
            <a:ext cx="4133932" cy="2304256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Textfeld 81"/>
          <p:cNvSpPr txBox="1"/>
          <p:nvPr userDrawn="1"/>
        </p:nvSpPr>
        <p:spPr>
          <a:xfrm>
            <a:off x="4827227" y="3855715"/>
            <a:ext cx="1824584" cy="15175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Eckdaten</a:t>
            </a: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Gründung 1990 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 Mitarbeiter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 </a:t>
            </a: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Standorte</a:t>
            </a: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3" name="Grafik 8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077969"/>
            <a:ext cx="2232248" cy="160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91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6720" r="-1849"/>
          <a:stretch>
            <a:fillRect/>
          </a:stretch>
        </p:blipFill>
        <p:spPr bwMode="auto">
          <a:xfrm>
            <a:off x="2214546" y="5535408"/>
            <a:ext cx="4786300" cy="132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80717"/>
            <a:ext cx="7772400" cy="769441"/>
          </a:xfrm>
        </p:spPr>
        <p:txBody>
          <a:bodyPr>
            <a:sp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584776"/>
          </a:xfrm>
        </p:spPr>
        <p:txBody>
          <a:bodyPr>
            <a:sp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412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84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420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 Seite </a:t>
            </a:r>
            <a:fld id="{E84B7F6C-EDDF-9F49-BF6B-9F3A9036501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68313" y="6497960"/>
            <a:ext cx="4104307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Rapid </a:t>
            </a:r>
            <a:r>
              <a:rPr lang="de-DE" dirty="0" err="1" smtClean="0"/>
              <a:t>Application</a:t>
            </a:r>
            <a:r>
              <a:rPr lang="de-DE" dirty="0" smtClean="0"/>
              <a:t> Development mit Grails und </a:t>
            </a:r>
            <a:r>
              <a:rPr lang="de-DE" dirty="0" err="1" smtClean="0"/>
              <a:t>AngularJS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317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60350"/>
            <a:ext cx="8229600" cy="586581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4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420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 Seite </a:t>
            </a:r>
            <a:fld id="{E84B7F6C-EDDF-9F49-BF6B-9F3A9036501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68313" y="6497960"/>
            <a:ext cx="4104307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Rapid </a:t>
            </a:r>
            <a:r>
              <a:rPr lang="de-DE" dirty="0" err="1" smtClean="0"/>
              <a:t>Application</a:t>
            </a:r>
            <a:r>
              <a:rPr lang="de-DE" dirty="0" smtClean="0"/>
              <a:t> Development mit Grails und </a:t>
            </a:r>
            <a:r>
              <a:rPr lang="de-DE" dirty="0" err="1" smtClean="0"/>
              <a:t>AngularJS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154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00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24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420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 Seite </a:t>
            </a:r>
            <a:fld id="{E84B7F6C-EDDF-9F49-BF6B-9F3A9036501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68313" y="6497960"/>
            <a:ext cx="4104307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Rapid </a:t>
            </a:r>
            <a:r>
              <a:rPr lang="de-DE" dirty="0" err="1" smtClean="0"/>
              <a:t>Application</a:t>
            </a:r>
            <a:r>
              <a:rPr lang="de-DE" dirty="0" smtClean="0"/>
              <a:t> Development mit Grails und </a:t>
            </a:r>
            <a:r>
              <a:rPr lang="de-DE" dirty="0" err="1" smtClean="0"/>
              <a:t>AngularJS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476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6696000" cy="86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7158" y="1368000"/>
            <a:ext cx="8424000" cy="484708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de-DE" dirty="0" smtClean="0"/>
              <a:t>Vierte Ebene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5"/>
          <p:cNvSpPr>
            <a:spLocks noChangeArrowheads="1"/>
          </p:cNvSpPr>
          <p:nvPr/>
        </p:nvSpPr>
        <p:spPr bwMode="auto">
          <a:xfrm>
            <a:off x="179388" y="179388"/>
            <a:ext cx="8784000" cy="6480000"/>
          </a:xfrm>
          <a:prstGeom prst="rect">
            <a:avLst/>
          </a:prstGeom>
          <a:noFill/>
          <a:ln w="9525">
            <a:solidFill>
              <a:srgbClr val="B1B3B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10" name="Line 48"/>
          <p:cNvSpPr>
            <a:spLocks noChangeShapeType="1"/>
          </p:cNvSpPr>
          <p:nvPr/>
        </p:nvSpPr>
        <p:spPr bwMode="auto">
          <a:xfrm>
            <a:off x="2088000" y="6403975"/>
            <a:ext cx="6876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JAHR"/>
          <p:cNvSpPr txBox="1">
            <a:spLocks noChangeArrowheads="1"/>
          </p:cNvSpPr>
          <p:nvPr/>
        </p:nvSpPr>
        <p:spPr bwMode="auto">
          <a:xfrm>
            <a:off x="6357950" y="6477750"/>
            <a:ext cx="17843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© OPITZ CONSULTING GmbH 2011</a:t>
            </a:r>
            <a:endParaRPr lang="de-DE" sz="800" dirty="0">
              <a:solidFill>
                <a:srgbClr val="4F5150"/>
              </a:solidFill>
            </a:endParaRPr>
          </a:p>
        </p:txBody>
      </p:sp>
      <p:sp>
        <p:nvSpPr>
          <p:cNvPr id="17" name="Rectangle 77"/>
          <p:cNvSpPr>
            <a:spLocks noChangeArrowheads="1"/>
          </p:cNvSpPr>
          <p:nvPr/>
        </p:nvSpPr>
        <p:spPr bwMode="auto">
          <a:xfrm>
            <a:off x="7330538" y="6477750"/>
            <a:ext cx="1457325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r">
              <a:defRPr/>
            </a:pPr>
            <a:r>
              <a:rPr lang="de-DE" sz="800" dirty="0">
                <a:solidFill>
                  <a:srgbClr val="4F5150"/>
                </a:solidFill>
              </a:rPr>
              <a:t>Seite </a:t>
            </a:r>
            <a:fld id="{7207D92C-6328-4E97-A90E-A9EC5D9E5030}" type="slidenum">
              <a:rPr lang="de-DE" sz="800">
                <a:solidFill>
                  <a:srgbClr val="4F5150"/>
                </a:solidFill>
              </a:rPr>
              <a:pPr algn="r">
                <a:defRPr/>
              </a:pPr>
              <a:t>‹Nr.›</a:t>
            </a:fld>
            <a:endParaRPr lang="de-DE" sz="800" dirty="0">
              <a:solidFill>
                <a:srgbClr val="4F5150"/>
              </a:solidFill>
            </a:endParaRPr>
          </a:p>
        </p:txBody>
      </p:sp>
      <p:sp>
        <p:nvSpPr>
          <p:cNvPr id="18" name="TITEL"/>
          <p:cNvSpPr txBox="1">
            <a:spLocks noChangeArrowheads="1"/>
          </p:cNvSpPr>
          <p:nvPr/>
        </p:nvSpPr>
        <p:spPr bwMode="auto">
          <a:xfrm>
            <a:off x="2073287" y="6477750"/>
            <a:ext cx="4141787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800" b="1" dirty="0" smtClean="0">
                <a:solidFill>
                  <a:srgbClr val="4F5150"/>
                </a:solidFill>
              </a:rPr>
              <a:t>&lt;Präsentationstitel – bitte im Folienmaster</a:t>
            </a:r>
            <a:r>
              <a:rPr lang="de-DE" sz="800" b="1" baseline="0" dirty="0" smtClean="0">
                <a:solidFill>
                  <a:srgbClr val="4F5150"/>
                </a:solidFill>
              </a:rPr>
              <a:t> ändern&gt;</a:t>
            </a:r>
            <a:endParaRPr lang="de-DE" sz="800" dirty="0">
              <a:solidFill>
                <a:srgbClr val="4F5150"/>
              </a:solidFill>
            </a:endParaRPr>
          </a:p>
        </p:txBody>
      </p:sp>
      <p:grpSp>
        <p:nvGrpSpPr>
          <p:cNvPr id="6" name="HINTERGRUND" hidden="1"/>
          <p:cNvGrpSpPr/>
          <p:nvPr/>
        </p:nvGrpSpPr>
        <p:grpSpPr>
          <a:xfrm>
            <a:off x="-3071866" y="-24"/>
            <a:ext cx="12215834" cy="6859588"/>
            <a:chOff x="-3071866" y="-24"/>
            <a:chExt cx="12215834" cy="6859588"/>
          </a:xfrm>
        </p:grpSpPr>
        <p:sp>
          <p:nvSpPr>
            <p:cNvPr id="42" name="Rectangle 94" hidden="1"/>
            <p:cNvSpPr>
              <a:spLocks noChangeArrowheads="1"/>
            </p:cNvSpPr>
            <p:nvPr userDrawn="1"/>
          </p:nvSpPr>
          <p:spPr bwMode="auto">
            <a:xfrm>
              <a:off x="-3071866" y="6286520"/>
              <a:ext cx="2730505" cy="571480"/>
            </a:xfrm>
            <a:prstGeom prst="rect">
              <a:avLst/>
            </a:prstGeom>
            <a:solidFill>
              <a:srgbClr val="00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de-DE" sz="1200" dirty="0">
                  <a:solidFill>
                    <a:schemeClr val="bg1"/>
                  </a:solidFill>
                </a:rPr>
                <a:t>Hilfslinien</a:t>
              </a:r>
              <a:r>
                <a:rPr lang="de-DE" sz="1000" dirty="0">
                  <a:solidFill>
                    <a:schemeClr val="bg1"/>
                  </a:solidFill>
                </a:rPr>
                <a:t/>
              </a:r>
              <a:br>
                <a:rPr lang="de-DE" sz="1000" dirty="0">
                  <a:solidFill>
                    <a:schemeClr val="bg1"/>
                  </a:solidFill>
                </a:rPr>
              </a:br>
              <a:r>
                <a:rPr lang="de-DE" sz="1000" dirty="0">
                  <a:solidFill>
                    <a:schemeClr val="bg1"/>
                  </a:solidFill>
                </a:rPr>
                <a:t>(lediglich als Konstruktionshilfe, </a:t>
              </a:r>
              <a:br>
                <a:rPr lang="de-DE" sz="1000" dirty="0">
                  <a:solidFill>
                    <a:schemeClr val="bg1"/>
                  </a:solidFill>
                </a:rPr>
              </a:br>
              <a:r>
                <a:rPr lang="de-DE" sz="1000" dirty="0">
                  <a:solidFill>
                    <a:schemeClr val="bg1"/>
                  </a:solidFill>
                </a:rPr>
                <a:t>ggf. im Master löschen)</a:t>
              </a:r>
            </a:p>
          </p:txBody>
        </p:sp>
        <p:grpSp>
          <p:nvGrpSpPr>
            <p:cNvPr id="8" name="Gruppieren 42" hidden="1"/>
            <p:cNvGrpSpPr/>
            <p:nvPr userDrawn="1"/>
          </p:nvGrpSpPr>
          <p:grpSpPr>
            <a:xfrm>
              <a:off x="-32" y="-24"/>
              <a:ext cx="9144000" cy="6859588"/>
              <a:chOff x="0" y="0"/>
              <a:chExt cx="9144000" cy="6859588"/>
            </a:xfrm>
          </p:grpSpPr>
          <p:cxnSp>
            <p:nvCxnSpPr>
              <p:cNvPr id="44" name="Gerade Verbindung 43" hidden="1"/>
              <p:cNvCxnSpPr/>
              <p:nvPr userDrawn="1"/>
            </p:nvCxnSpPr>
            <p:spPr bwMode="auto">
              <a:xfrm rot="10800000">
                <a:off x="0" y="6215082"/>
                <a:ext cx="9144000" cy="1584"/>
              </a:xfrm>
              <a:prstGeom prst="line">
                <a:avLst/>
              </a:prstGeom>
              <a:noFill/>
              <a:ln w="3175" algn="ctr">
                <a:solidFill>
                  <a:srgbClr val="66FF33"/>
                </a:solidFill>
                <a:prstDash val="dash"/>
                <a:round/>
                <a:headEnd/>
                <a:tailEnd/>
              </a:ln>
            </p:spPr>
          </p:cxnSp>
          <p:grpSp>
            <p:nvGrpSpPr>
              <p:cNvPr id="9" name="Gruppieren 26" hidden="1"/>
              <p:cNvGrpSpPr/>
              <p:nvPr userDrawn="1"/>
            </p:nvGrpSpPr>
            <p:grpSpPr>
              <a:xfrm>
                <a:off x="357188" y="0"/>
                <a:ext cx="8432800" cy="6859588"/>
                <a:chOff x="357188" y="0"/>
                <a:chExt cx="8432800" cy="6859588"/>
              </a:xfrm>
            </p:grpSpPr>
            <p:cxnSp>
              <p:nvCxnSpPr>
                <p:cNvPr id="46" name="Gerade Verbindung 8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215232" y="3429794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7" name="Gerade Verbindung 91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928019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8" name="Gerade Verbindung 9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0708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9" name="Gerade Verbindung 93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785269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0" name="Gerade Verbindung 9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9265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1" name="Gerade Verbindung 95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640932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2" name="Gerade Verbindung 96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78380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3" name="Gerade Verbindung 97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45013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4" name="Gerade Verbindung 98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4644232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5" name="Gerade Verbindung 99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53601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6" name="Gerade Verbindung 101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563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7" name="Gerade Verbindung 10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1510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8" name="Gerade Verbindung 103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49926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9" name="Gerade Verbindung 10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64214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0" name="Gerade Verbindung 105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135651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1" name="Gerade Verbindung 106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149939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2" name="Gerade Verbindung 107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221376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3" name="Gerade Verbindung 108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235664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4" name="Gerade Verbindung 109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307101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5" name="Gerade Verbindung 11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0723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</p:grpSp>
        </p:grpSp>
      </p:grpSp>
      <p:pic>
        <p:nvPicPr>
          <p:cNvPr id="67" name="Grafik 66" descr="Logo.jp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447" y="6212371"/>
            <a:ext cx="954186" cy="363098"/>
          </a:xfrm>
          <a:prstGeom prst="rect">
            <a:avLst/>
          </a:prstGeom>
        </p:spPr>
      </p:pic>
      <p:sp>
        <p:nvSpPr>
          <p:cNvPr id="94" name="Textfeld 93"/>
          <p:cNvSpPr txBox="1"/>
          <p:nvPr/>
        </p:nvSpPr>
        <p:spPr>
          <a:xfrm>
            <a:off x="0" y="7000900"/>
            <a:ext cx="48747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000" b="0" dirty="0" smtClean="0">
                <a:solidFill>
                  <a:schemeClr val="accent1"/>
                </a:solidFill>
              </a:rPr>
              <a:t>OPITZ CONSULTING</a:t>
            </a:r>
            <a:r>
              <a:rPr lang="de-DE" sz="1000" b="0" baseline="0" dirty="0" smtClean="0">
                <a:solidFill>
                  <a:schemeClr val="accent1"/>
                </a:solidFill>
              </a:rPr>
              <a:t> Vorlage Powerpoint 2011; Version 1.3; 10.05.2011; TGA, KSH</a:t>
            </a:r>
            <a:endParaRPr lang="de-DE" sz="1000" b="0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3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spcBef>
          <a:spcPts val="1200"/>
        </a:spcBef>
        <a:buClr>
          <a:schemeClr val="tx1"/>
        </a:buClr>
        <a:buFont typeface="Wingdings" pitchFamily="2" charset="2"/>
        <a:buChar char=""/>
        <a:defRPr kumimoji="0" lang="de-DE" sz="2200" b="1" i="0" u="none" strike="noStrike" kern="1200" cap="none" spc="0" normalizeH="0" baseline="0" noProof="0" dirty="0" smtClean="0">
          <a:ln>
            <a:noFill/>
          </a:ln>
          <a:solidFill>
            <a:schemeClr val="tx2"/>
          </a:solidFill>
          <a:effectLst/>
          <a:uLnTx/>
          <a:uFillTx/>
          <a:latin typeface="+mn-lt"/>
          <a:ea typeface="+mn-ea"/>
          <a:cs typeface="+mn-cs"/>
        </a:defRPr>
      </a:lvl1pPr>
      <a:lvl2pPr marL="630238" indent="-274638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98525" indent="-268288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lang="de-DE" sz="1600" kern="1200" smtClean="0">
          <a:solidFill>
            <a:schemeClr val="tx2"/>
          </a:solidFill>
          <a:latin typeface="+mn-lt"/>
          <a:ea typeface="+mn-ea"/>
          <a:cs typeface="+mn-cs"/>
        </a:defRPr>
      </a:lvl3pPr>
      <a:lvl4pPr marL="900000" indent="-701675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Clr>
          <a:schemeClr val="tx1"/>
        </a:buClr>
        <a:buFont typeface="Wingdings" pitchFamily="2" charset="2"/>
        <a:buChar char="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12" descr="Brushdreiecke.jpg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95621" y="785794"/>
            <a:ext cx="3548379" cy="5143512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420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 Seite </a:t>
            </a:r>
            <a:fld id="{E84B7F6C-EDDF-9F49-BF6B-9F3A9036501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68313" y="6497960"/>
            <a:ext cx="4104307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Rapid </a:t>
            </a:r>
            <a:r>
              <a:rPr lang="de-DE" dirty="0" err="1" smtClean="0"/>
              <a:t>Application</a:t>
            </a:r>
            <a:r>
              <a:rPr lang="de-DE" dirty="0" smtClean="0"/>
              <a:t> Development mit Grails und </a:t>
            </a:r>
            <a:r>
              <a:rPr lang="de-DE" dirty="0" err="1" smtClean="0"/>
              <a:t>AngularJS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144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34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rgbClr val="1E295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1" kern="1200">
          <a:solidFill>
            <a:srgbClr val="1E2959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1" kern="1200">
          <a:solidFill>
            <a:srgbClr val="1E2959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1" kern="1200">
          <a:solidFill>
            <a:srgbClr val="1E2959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1" kern="1200">
          <a:solidFill>
            <a:srgbClr val="1E2959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1" kern="1200">
          <a:solidFill>
            <a:srgbClr val="1E2959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bertramdev.github.io/asset-pipeline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hub.com/opitzconsulting/newsletter-grails-angular" TargetMode="External"/><Relationship Id="rId3" Type="http://schemas.openxmlformats.org/officeDocument/2006/relationships/image" Target="../media/image30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685800" y="2142163"/>
            <a:ext cx="7772400" cy="1446550"/>
          </a:xfrm>
        </p:spPr>
        <p:txBody>
          <a:bodyPr/>
          <a:lstStyle/>
          <a:p>
            <a:r>
              <a:rPr lang="de-DE" dirty="0" err="1"/>
              <a:t>Grails</a:t>
            </a:r>
            <a:r>
              <a:rPr lang="de-DE" dirty="0"/>
              <a:t> und </a:t>
            </a:r>
            <a:r>
              <a:rPr lang="de-DE" dirty="0" err="1"/>
              <a:t>AngularJS</a:t>
            </a:r>
            <a:r>
              <a:rPr lang="de-DE" dirty="0"/>
              <a:t> - das Beste von Server und Client vereint</a:t>
            </a:r>
            <a:endParaRPr 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75706"/>
          </a:xfrm>
        </p:spPr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Kerry Walder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Stefan Glase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22714"/>
          </a:xfrm>
        </p:spPr>
        <p:txBody>
          <a:bodyPr>
            <a:noAutofit/>
          </a:bodyPr>
          <a:lstStyle/>
          <a:p>
            <a:r>
              <a:rPr lang="de-DE" sz="23900" dirty="0" smtClean="0">
                <a:solidFill>
                  <a:srgbClr val="FF0000"/>
                </a:solidFill>
              </a:rPr>
              <a:t>TODO</a:t>
            </a:r>
            <a:endParaRPr lang="de-DE" sz="23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39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Grails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346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endParaRPr lang="de-DE" sz="2800" dirty="0" smtClean="0"/>
          </a:p>
          <a:p>
            <a:pPr algn="just">
              <a:lnSpc>
                <a:spcPct val="120000"/>
              </a:lnSpc>
            </a:pPr>
            <a:r>
              <a:rPr lang="de-DE" sz="2800" dirty="0" smtClean="0"/>
              <a:t>"Grails </a:t>
            </a:r>
            <a:r>
              <a:rPr lang="de-DE" sz="2800" dirty="0" err="1"/>
              <a:t>is</a:t>
            </a:r>
            <a:r>
              <a:rPr lang="de-DE" sz="2800" dirty="0"/>
              <a:t> an Open Source, </a:t>
            </a:r>
            <a:r>
              <a:rPr lang="de-DE" sz="2800" dirty="0" err="1"/>
              <a:t>full</a:t>
            </a:r>
            <a:r>
              <a:rPr lang="de-DE" sz="2800" dirty="0"/>
              <a:t> </a:t>
            </a:r>
            <a:r>
              <a:rPr lang="de-DE" sz="2800" dirty="0" err="1"/>
              <a:t>stack</a:t>
            </a:r>
            <a:r>
              <a:rPr lang="de-DE" sz="2800" dirty="0"/>
              <a:t>, web </a:t>
            </a:r>
            <a:r>
              <a:rPr lang="de-DE" sz="2800" dirty="0" err="1"/>
              <a:t>application</a:t>
            </a:r>
            <a:r>
              <a:rPr lang="de-DE" sz="2800" dirty="0"/>
              <a:t> </a:t>
            </a:r>
            <a:r>
              <a:rPr lang="de-DE" sz="2800" dirty="0" err="1"/>
              <a:t>framework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JVM. </a:t>
            </a:r>
            <a:r>
              <a:rPr lang="de-DE" sz="2800" dirty="0" err="1"/>
              <a:t>It</a:t>
            </a:r>
            <a:r>
              <a:rPr lang="de-DE" sz="2800" dirty="0"/>
              <a:t> </a:t>
            </a:r>
            <a:r>
              <a:rPr lang="de-DE" sz="2800" dirty="0" err="1"/>
              <a:t>takes</a:t>
            </a:r>
            <a:r>
              <a:rPr lang="de-DE" sz="2800" dirty="0"/>
              <a:t> </a:t>
            </a:r>
            <a:r>
              <a:rPr lang="de-DE" sz="2800" dirty="0" err="1"/>
              <a:t>advantage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Groovy </a:t>
            </a:r>
            <a:r>
              <a:rPr lang="de-DE" sz="2800" dirty="0" err="1"/>
              <a:t>programming</a:t>
            </a:r>
            <a:r>
              <a:rPr lang="de-DE" sz="2800" dirty="0"/>
              <a:t> </a:t>
            </a:r>
            <a:r>
              <a:rPr lang="de-DE" sz="2800" dirty="0" err="1"/>
              <a:t>language</a:t>
            </a:r>
            <a:r>
              <a:rPr lang="de-DE" sz="2800" dirty="0"/>
              <a:t> </a:t>
            </a:r>
            <a:r>
              <a:rPr lang="de-DE" sz="2800" dirty="0" err="1"/>
              <a:t>and</a:t>
            </a:r>
            <a:r>
              <a:rPr lang="de-DE" sz="2800" dirty="0"/>
              <a:t> </a:t>
            </a:r>
            <a:r>
              <a:rPr lang="de-DE" sz="2800" dirty="0" err="1"/>
              <a:t>convention</a:t>
            </a:r>
            <a:r>
              <a:rPr lang="de-DE" sz="2800" dirty="0"/>
              <a:t> </a:t>
            </a:r>
            <a:r>
              <a:rPr lang="de-DE" sz="2800" dirty="0" err="1"/>
              <a:t>over</a:t>
            </a:r>
            <a:r>
              <a:rPr lang="de-DE" sz="2800" dirty="0"/>
              <a:t> </a:t>
            </a:r>
            <a:r>
              <a:rPr lang="de-DE" sz="2800" dirty="0" err="1"/>
              <a:t>configuration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provide</a:t>
            </a:r>
            <a:r>
              <a:rPr lang="de-DE" sz="2800" dirty="0"/>
              <a:t> a </a:t>
            </a:r>
            <a:r>
              <a:rPr lang="de-DE" sz="2800" dirty="0" err="1"/>
              <a:t>productive</a:t>
            </a:r>
            <a:r>
              <a:rPr lang="de-DE" sz="2800" dirty="0"/>
              <a:t> </a:t>
            </a:r>
            <a:r>
              <a:rPr lang="de-DE" sz="2800" dirty="0" err="1"/>
              <a:t>and</a:t>
            </a:r>
            <a:r>
              <a:rPr lang="de-DE" sz="2800" dirty="0"/>
              <a:t> </a:t>
            </a:r>
            <a:r>
              <a:rPr lang="de-DE" sz="2800" dirty="0" err="1"/>
              <a:t>stream-lined</a:t>
            </a:r>
            <a:r>
              <a:rPr lang="de-DE" sz="2800" dirty="0"/>
              <a:t> </a:t>
            </a:r>
            <a:r>
              <a:rPr lang="de-DE" sz="2800" dirty="0" err="1"/>
              <a:t>development</a:t>
            </a:r>
            <a:r>
              <a:rPr lang="de-DE" sz="2800" dirty="0"/>
              <a:t> </a:t>
            </a:r>
            <a:r>
              <a:rPr lang="de-DE" sz="2800" dirty="0" err="1"/>
              <a:t>experience</a:t>
            </a:r>
            <a:r>
              <a:rPr lang="de-DE" sz="2800" dirty="0" smtClean="0"/>
              <a:t>."</a:t>
            </a:r>
          </a:p>
          <a:p>
            <a:pPr algn="r">
              <a:lnSpc>
                <a:spcPct val="120000"/>
              </a:lnSpc>
            </a:pPr>
            <a:r>
              <a:rPr lang="de-DE" sz="2800" b="0" dirty="0"/>
              <a:t>http://</a:t>
            </a:r>
            <a:r>
              <a:rPr lang="de-DE" sz="2800" b="0" dirty="0" err="1"/>
              <a:t>grails.org</a:t>
            </a:r>
            <a:endParaRPr lang="de-DE" sz="2800" b="0" dirty="0"/>
          </a:p>
        </p:txBody>
      </p:sp>
    </p:spTree>
    <p:extLst>
      <p:ext uri="{BB962C8B-B14F-4D97-AF65-F5344CB8AC3E}">
        <p14:creationId xmlns:p14="http://schemas.microsoft.com/office/powerpoint/2010/main" val="187360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3480294494"/>
              </p:ext>
            </p:extLst>
          </p:nvPr>
        </p:nvGraphicFramePr>
        <p:xfrm>
          <a:off x="1524000" y="1844824"/>
          <a:ext cx="6096000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1E295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Technologie-Unterbau</a:t>
            </a:r>
            <a:endParaRPr lang="de-DE" dirty="0"/>
          </a:p>
        </p:txBody>
      </p:sp>
      <p:sp>
        <p:nvSpPr>
          <p:cNvPr id="2" name="Abgerundetes Rechteck 1"/>
          <p:cNvSpPr/>
          <p:nvPr/>
        </p:nvSpPr>
        <p:spPr>
          <a:xfrm>
            <a:off x="1524000" y="5085184"/>
            <a:ext cx="6096000" cy="9361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300" dirty="0" err="1" smtClean="0"/>
              <a:t>Gradle</a:t>
            </a:r>
            <a:endParaRPr lang="de-DE" sz="3300" dirty="0"/>
          </a:p>
        </p:txBody>
      </p:sp>
    </p:spTree>
    <p:extLst>
      <p:ext uri="{BB962C8B-B14F-4D97-AF65-F5344CB8AC3E}">
        <p14:creationId xmlns:p14="http://schemas.microsoft.com/office/powerpoint/2010/main" val="354545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1E295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Einheitliche Verzeichnisstruktur</a:t>
            </a:r>
            <a:endParaRPr lang="de-DE" dirty="0"/>
          </a:p>
        </p:txBody>
      </p:sp>
      <p:pic>
        <p:nvPicPr>
          <p:cNvPr id="3" name="Bild 2" descr="Bildschirmfoto 2015-04-21 um 16.05.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1268760"/>
            <a:ext cx="2057400" cy="541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552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1E295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Konfiguration</a:t>
            </a:r>
            <a:endParaRPr lang="de-DE" dirty="0"/>
          </a:p>
        </p:txBody>
      </p:sp>
      <p:pic>
        <p:nvPicPr>
          <p:cNvPr id="2" name="Bild 1" descr="Bildschirmfoto 2015-04-21 um 16.13.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662113"/>
            <a:ext cx="3615208" cy="2122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Bild 2" descr="Bildschirmfoto 2015-04-21 um 16.14.4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483" y="4149080"/>
            <a:ext cx="3247575" cy="5081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Bild 4" descr="Bildschirmfoto 2015-04-21 um 16.14.2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5201580"/>
            <a:ext cx="2864532" cy="5208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199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Fachklassenmodellierung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1547664" y="1610161"/>
            <a:ext cx="6048672" cy="469915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    String email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constraints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(blank: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false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(blank: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false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email(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unique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email: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toString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"$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$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($email)"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49449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„</a:t>
            </a:r>
            <a:r>
              <a:rPr lang="de-DE" dirty="0" err="1" smtClean="0"/>
              <a:t>Groovyness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899592" y="1687364"/>
            <a:ext cx="5616624" cy="10215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File('beispiel.txt').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eachLine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line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-&gt;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line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2843808" y="3350021"/>
            <a:ext cx="5894312" cy="10215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Person(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'Max',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'Mustermann'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).save()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467544" y="5071740"/>
            <a:ext cx="6192688" cy="10215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100.times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'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Hello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World'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804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Plugins</a:t>
            </a:r>
            <a:endParaRPr lang="de-DE" dirty="0"/>
          </a:p>
        </p:txBody>
      </p:sp>
      <p:pic>
        <p:nvPicPr>
          <p:cNvPr id="4" name="Inhaltsplatzhalter 3" descr="Bildschirmfoto 2014-02-05 um 10.25.3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1" b="3601"/>
          <a:stretch>
            <a:fillRect/>
          </a:stretch>
        </p:blipFill>
        <p:spPr>
          <a:xfrm>
            <a:off x="290513" y="1600200"/>
            <a:ext cx="8562975" cy="4708525"/>
          </a:xfrm>
        </p:spPr>
      </p:pic>
    </p:spTree>
    <p:extLst>
      <p:ext uri="{BB962C8B-B14F-4D97-AF65-F5344CB8AC3E}">
        <p14:creationId xmlns:p14="http://schemas.microsoft.com/office/powerpoint/2010/main" val="124892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Grails</a:t>
            </a:r>
            <a:endParaRPr lang="de-DE" dirty="0"/>
          </a:p>
          <a:p>
            <a:r>
              <a:rPr lang="de-DE" dirty="0" smtClean="0"/>
              <a:t>&amp;</a:t>
            </a:r>
          </a:p>
          <a:p>
            <a:r>
              <a:rPr lang="de-DE" dirty="0" err="1" smtClean="0"/>
              <a:t>AngularJS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558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Eure Sprecher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1727684" y="2060848"/>
            <a:ext cx="5688632" cy="1409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de-DE" sz="2400" b="1" dirty="0" err="1" smtClean="0">
                <a:solidFill>
                  <a:srgbClr val="1E2959"/>
                </a:solidFill>
              </a:rPr>
              <a:t>Stefan.Glase@opitz-consulting.com</a:t>
            </a:r>
            <a:endParaRPr lang="de-DE" sz="2400" b="1" dirty="0" smtClean="0">
              <a:solidFill>
                <a:srgbClr val="1E2959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de-DE" sz="2400" b="1" dirty="0" err="1" smtClean="0">
                <a:solidFill>
                  <a:srgbClr val="1E2959"/>
                </a:solidFill>
              </a:rPr>
              <a:t>twitter</a:t>
            </a:r>
            <a:r>
              <a:rPr lang="de-DE" sz="2400" b="1" dirty="0" smtClean="0">
                <a:solidFill>
                  <a:srgbClr val="1E2959"/>
                </a:solidFill>
              </a:rPr>
              <a:t>/</a:t>
            </a:r>
            <a:r>
              <a:rPr lang="de-DE" sz="2400" b="1" dirty="0" err="1" smtClean="0">
                <a:solidFill>
                  <a:srgbClr val="1E2959"/>
                </a:solidFill>
              </a:rPr>
              <a:t>stefanglase</a:t>
            </a:r>
            <a:endParaRPr lang="de-DE" sz="2400" b="1" dirty="0" smtClean="0">
              <a:solidFill>
                <a:srgbClr val="1E2959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de-DE" sz="2400" b="1" dirty="0" err="1" smtClean="0">
                <a:solidFill>
                  <a:srgbClr val="1E2959"/>
                </a:solidFill>
              </a:rPr>
              <a:t>github</a:t>
            </a:r>
            <a:r>
              <a:rPr lang="de-DE" sz="2400" b="1" dirty="0" smtClean="0">
                <a:solidFill>
                  <a:srgbClr val="1E2959"/>
                </a:solidFill>
              </a:rPr>
              <a:t>/</a:t>
            </a:r>
            <a:r>
              <a:rPr lang="de-DE" sz="2400" b="1" dirty="0" err="1" smtClean="0">
                <a:solidFill>
                  <a:srgbClr val="1E2959"/>
                </a:solidFill>
              </a:rPr>
              <a:t>codescape</a:t>
            </a:r>
            <a:endParaRPr lang="de-DE" sz="2400" b="1" dirty="0" smtClean="0">
              <a:solidFill>
                <a:srgbClr val="1E2959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727684" y="4293096"/>
            <a:ext cx="5688632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de-DE" sz="2400" b="1" dirty="0" err="1" smtClean="0">
                <a:solidFill>
                  <a:srgbClr val="1E2959"/>
                </a:solidFill>
              </a:rPr>
              <a:t>Kerry.Walder@</a:t>
            </a:r>
            <a:r>
              <a:rPr lang="de-DE" sz="2400" b="1" dirty="0" err="1" smtClean="0">
                <a:solidFill>
                  <a:srgbClr val="1E2959"/>
                </a:solidFill>
              </a:rPr>
              <a:t>opitz-consulting.com</a:t>
            </a:r>
            <a:endParaRPr lang="de-DE" sz="2400" b="1" dirty="0" smtClean="0">
              <a:solidFill>
                <a:srgbClr val="1E2959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de-DE" sz="2400" b="1" dirty="0" err="1" smtClean="0">
                <a:solidFill>
                  <a:srgbClr val="1E2959"/>
                </a:solidFill>
              </a:rPr>
              <a:t>github</a:t>
            </a:r>
            <a:r>
              <a:rPr lang="de-DE" sz="2400" b="1" dirty="0" smtClean="0">
                <a:solidFill>
                  <a:srgbClr val="1E2959"/>
                </a:solidFill>
              </a:rPr>
              <a:t>/</a:t>
            </a:r>
            <a:r>
              <a:rPr lang="de-DE" sz="2400" b="1" dirty="0" err="1" smtClean="0">
                <a:solidFill>
                  <a:srgbClr val="1E2959"/>
                </a:solidFill>
              </a:rPr>
              <a:t>kwalder</a:t>
            </a:r>
            <a:endParaRPr lang="de-DE" sz="2400" b="1" dirty="0" smtClean="0">
              <a:solidFill>
                <a:srgbClr val="1E2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27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Integration bei Entwicklung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de-DE" dirty="0" smtClean="0"/>
              <a:t>Separate Projekte</a:t>
            </a:r>
          </a:p>
          <a:p>
            <a:pPr>
              <a:lnSpc>
                <a:spcPct val="120000"/>
              </a:lnSpc>
            </a:pPr>
            <a:endParaRPr lang="de-DE" dirty="0" smtClean="0"/>
          </a:p>
          <a:p>
            <a:pPr>
              <a:lnSpc>
                <a:spcPct val="120000"/>
              </a:lnSpc>
            </a:pPr>
            <a:r>
              <a:rPr lang="de-DE" dirty="0" err="1" smtClean="0"/>
              <a:t>AngularJS</a:t>
            </a:r>
            <a:r>
              <a:rPr lang="de-DE" dirty="0" smtClean="0"/>
              <a:t>-App </a:t>
            </a:r>
            <a:r>
              <a:rPr lang="de-DE" dirty="0" smtClean="0"/>
              <a:t>in die </a:t>
            </a:r>
            <a:r>
              <a:rPr lang="de-DE" dirty="0" err="1" smtClean="0"/>
              <a:t>Grails</a:t>
            </a:r>
            <a:r>
              <a:rPr lang="de-DE" dirty="0" smtClean="0"/>
              <a:t>-App eingebettet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81255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Integration bei Entwicklung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de-DE" dirty="0">
                <a:solidFill>
                  <a:schemeClr val="accent2"/>
                </a:solidFill>
              </a:rPr>
              <a:t>Separate Projekte</a:t>
            </a:r>
          </a:p>
          <a:p>
            <a:pPr>
              <a:lnSpc>
                <a:spcPct val="120000"/>
              </a:lnSpc>
            </a:pPr>
            <a:endParaRPr lang="de-DE" dirty="0"/>
          </a:p>
          <a:p>
            <a:pPr>
              <a:lnSpc>
                <a:spcPct val="120000"/>
              </a:lnSpc>
            </a:pP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AngularJS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-App in die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Grails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-App eingebettet</a:t>
            </a:r>
          </a:p>
        </p:txBody>
      </p:sp>
    </p:spTree>
    <p:extLst>
      <p:ext uri="{BB962C8B-B14F-4D97-AF65-F5344CB8AC3E}">
        <p14:creationId xmlns:p14="http://schemas.microsoft.com/office/powerpoint/2010/main" val="309935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Aufgabenverteilung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2267744" y="4005064"/>
            <a:ext cx="4608512" cy="1800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r>
              <a:rPr lang="de-DE" sz="2000" b="1" dirty="0" smtClean="0">
                <a:solidFill>
                  <a:srgbClr val="1E2959"/>
                </a:solidFill>
                <a:latin typeface="Calibri"/>
              </a:rPr>
              <a:t>Web Server</a:t>
            </a:r>
            <a:endParaRPr lang="de-DE" sz="2000" b="1" dirty="0">
              <a:solidFill>
                <a:srgbClr val="1E2959"/>
              </a:solidFill>
              <a:latin typeface="Calibri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887924" y="4221088"/>
            <a:ext cx="1368152" cy="13681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rgbClr val="1E2959"/>
                </a:solidFill>
                <a:latin typeface="Calibri"/>
              </a:rPr>
              <a:t>REST</a:t>
            </a:r>
          </a:p>
          <a:p>
            <a:pPr algn="ctr"/>
            <a:r>
              <a:rPr lang="de-DE" b="1" dirty="0" smtClean="0">
                <a:solidFill>
                  <a:srgbClr val="1E2959"/>
                </a:solidFill>
                <a:latin typeface="Calibri"/>
              </a:rPr>
              <a:t>Endpoints</a:t>
            </a:r>
            <a:endParaRPr lang="de-DE" b="1" dirty="0">
              <a:solidFill>
                <a:srgbClr val="1E2959"/>
              </a:solidFill>
              <a:latin typeface="Calibri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220794" y="1988840"/>
            <a:ext cx="4655462" cy="16561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DE" sz="2000" b="1" dirty="0" smtClean="0">
                <a:solidFill>
                  <a:srgbClr val="1E2959"/>
                </a:solidFill>
                <a:latin typeface="Calibri"/>
              </a:rPr>
              <a:t>Browser</a:t>
            </a:r>
            <a:endParaRPr lang="de-DE" sz="2000" b="1" dirty="0">
              <a:solidFill>
                <a:srgbClr val="1E2959"/>
              </a:solidFill>
              <a:latin typeface="Calibri"/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3882212" y="2132856"/>
            <a:ext cx="1521192" cy="13839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1E2959"/>
                </a:solidFill>
                <a:latin typeface="Calibri"/>
              </a:rPr>
              <a:t>HTML</a:t>
            </a:r>
          </a:p>
          <a:p>
            <a:pPr algn="ctr"/>
            <a:r>
              <a:rPr lang="de-DE" b="1" dirty="0">
                <a:solidFill>
                  <a:srgbClr val="1E2959"/>
                </a:solidFill>
                <a:latin typeface="Calibri"/>
              </a:rPr>
              <a:t>+ CSS</a:t>
            </a:r>
          </a:p>
          <a:p>
            <a:pPr algn="ctr"/>
            <a:r>
              <a:rPr lang="de-DE" b="1" dirty="0">
                <a:solidFill>
                  <a:srgbClr val="1E2959"/>
                </a:solidFill>
                <a:latin typeface="Calibri"/>
              </a:rPr>
              <a:t>+ JavaScript</a:t>
            </a:r>
          </a:p>
        </p:txBody>
      </p:sp>
      <p:grpSp>
        <p:nvGrpSpPr>
          <p:cNvPr id="20" name="Gruppierung 19"/>
          <p:cNvGrpSpPr/>
          <p:nvPr/>
        </p:nvGrpSpPr>
        <p:grpSpPr>
          <a:xfrm>
            <a:off x="2987824" y="3501008"/>
            <a:ext cx="1368152" cy="719832"/>
            <a:chOff x="2987824" y="3140968"/>
            <a:chExt cx="1368152" cy="719832"/>
          </a:xfrm>
        </p:grpSpPr>
        <p:cxnSp>
          <p:nvCxnSpPr>
            <p:cNvPr id="21" name="Gerade Verbindung mit Pfeil 20"/>
            <p:cNvCxnSpPr/>
            <p:nvPr/>
          </p:nvCxnSpPr>
          <p:spPr>
            <a:xfrm>
              <a:off x="4355976" y="3140968"/>
              <a:ext cx="0" cy="7198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hteck 21"/>
            <p:cNvSpPr/>
            <p:nvPr/>
          </p:nvSpPr>
          <p:spPr>
            <a:xfrm>
              <a:off x="2987824" y="3284984"/>
              <a:ext cx="134989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de-DE" b="1" dirty="0" smtClean="0">
                  <a:solidFill>
                    <a:srgbClr val="1E2959"/>
                  </a:solidFill>
                </a:rPr>
                <a:t>Request</a:t>
              </a:r>
              <a:endParaRPr lang="de-DE" b="1" dirty="0">
                <a:solidFill>
                  <a:srgbClr val="1E2959"/>
                </a:solidFill>
              </a:endParaRPr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4860032" y="3501008"/>
            <a:ext cx="1800200" cy="719832"/>
            <a:chOff x="4860032" y="3140968"/>
            <a:chExt cx="1800200" cy="719832"/>
          </a:xfrm>
        </p:grpSpPr>
        <p:sp>
          <p:nvSpPr>
            <p:cNvPr id="25" name="Rechteck 24"/>
            <p:cNvSpPr/>
            <p:nvPr/>
          </p:nvSpPr>
          <p:spPr>
            <a:xfrm>
              <a:off x="4860032" y="3284984"/>
              <a:ext cx="18002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b="1" dirty="0" smtClean="0">
                  <a:solidFill>
                    <a:srgbClr val="1E2959"/>
                  </a:solidFill>
                </a:rPr>
                <a:t>Response: JSON</a:t>
              </a:r>
              <a:endParaRPr lang="de-DE" b="1" dirty="0">
                <a:solidFill>
                  <a:srgbClr val="1E2959"/>
                </a:solidFill>
              </a:endParaRPr>
            </a:p>
          </p:txBody>
        </p:sp>
        <p:cxnSp>
          <p:nvCxnSpPr>
            <p:cNvPr id="26" name="Gerade Verbindung mit Pfeil 25"/>
            <p:cNvCxnSpPr/>
            <p:nvPr/>
          </p:nvCxnSpPr>
          <p:spPr>
            <a:xfrm>
              <a:off x="4860032" y="3140968"/>
              <a:ext cx="0" cy="719832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feld 10"/>
          <p:cNvSpPr txBox="1"/>
          <p:nvPr/>
        </p:nvSpPr>
        <p:spPr>
          <a:xfrm>
            <a:off x="6084168" y="2492896"/>
            <a:ext cx="1980000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 cap="flat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bIns="93600" rtlCol="0" anchor="ctr" anchorCtr="0">
            <a:noAutofit/>
          </a:bodyPr>
          <a:lstStyle/>
          <a:p>
            <a:pPr algn="ctr"/>
            <a:r>
              <a:rPr lang="de-DE" sz="3200" b="1" dirty="0" err="1">
                <a:solidFill>
                  <a:srgbClr val="1E2959"/>
                </a:solidFill>
                <a:latin typeface="Calibri"/>
              </a:rPr>
              <a:t>AngularJS</a:t>
            </a:r>
            <a:endParaRPr lang="de-DE" sz="3200" b="1" dirty="0">
              <a:solidFill>
                <a:srgbClr val="1E2959"/>
              </a:solidFill>
              <a:latin typeface="Calibri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6084168" y="4581128"/>
            <a:ext cx="1980000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 cap="flat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bIns="93600" rtlCol="0" anchor="ctr" anchorCtr="0">
            <a:noAutofit/>
          </a:bodyPr>
          <a:lstStyle/>
          <a:p>
            <a:pPr algn="ctr"/>
            <a:r>
              <a:rPr lang="de-DE" sz="3200" b="1" dirty="0" smtClean="0">
                <a:solidFill>
                  <a:srgbClr val="1E2959"/>
                </a:solidFill>
                <a:latin typeface="Calibri"/>
              </a:rPr>
              <a:t>Grails</a:t>
            </a:r>
            <a:endParaRPr lang="de-DE" sz="3200" b="1" dirty="0">
              <a:solidFill>
                <a:srgbClr val="1E2959"/>
              </a:solidFill>
              <a:latin typeface="Calibri"/>
            </a:endParaRPr>
          </a:p>
        </p:txBody>
      </p:sp>
      <p:sp>
        <p:nvSpPr>
          <p:cNvPr id="15" name="Gewitterblitz 14"/>
          <p:cNvSpPr/>
          <p:nvPr/>
        </p:nvSpPr>
        <p:spPr>
          <a:xfrm>
            <a:off x="1643152" y="3212976"/>
            <a:ext cx="914400" cy="914400"/>
          </a:xfrm>
          <a:prstGeom prst="lightningBol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611560" y="4127376"/>
            <a:ext cx="3459749" cy="6814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144000" tIns="93600" rIns="144000" bIns="93600" rtlCol="0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953735"/>
                </a:solidFill>
                <a:latin typeface="Calibri"/>
              </a:rPr>
              <a:t>Same </a:t>
            </a:r>
            <a:r>
              <a:rPr lang="de-DE" sz="3200" b="1" dirty="0">
                <a:solidFill>
                  <a:srgbClr val="953735"/>
                </a:solidFill>
                <a:latin typeface="Calibri"/>
              </a:rPr>
              <a:t>Origin </a:t>
            </a:r>
            <a:r>
              <a:rPr lang="de-DE" sz="3200" b="1" dirty="0" err="1" smtClean="0">
                <a:solidFill>
                  <a:srgbClr val="953735"/>
                </a:solidFill>
                <a:latin typeface="Calibri"/>
              </a:rPr>
              <a:t>Policy</a:t>
            </a:r>
            <a:endParaRPr lang="de-DE" sz="3200" b="1" dirty="0">
              <a:solidFill>
                <a:srgbClr val="953735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727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Same Origin </a:t>
            </a:r>
            <a:r>
              <a:rPr lang="de-DE" dirty="0" err="1" smtClean="0"/>
              <a:t>Policy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Reverse Proxy</a:t>
            </a:r>
          </a:p>
          <a:p>
            <a:endParaRPr lang="de-DE" dirty="0" smtClean="0"/>
          </a:p>
          <a:p>
            <a:r>
              <a:rPr lang="de-DE" dirty="0" smtClean="0"/>
              <a:t>Cross-</a:t>
            </a:r>
            <a:r>
              <a:rPr lang="de-DE" dirty="0" err="1" smtClean="0"/>
              <a:t>origin</a:t>
            </a:r>
            <a:r>
              <a:rPr lang="de-DE" dirty="0" smtClean="0"/>
              <a:t> </a:t>
            </a:r>
            <a:r>
              <a:rPr lang="de-DE" dirty="0" err="1" smtClean="0"/>
              <a:t>resource</a:t>
            </a:r>
            <a:r>
              <a:rPr lang="de-DE" dirty="0" smtClean="0"/>
              <a:t> </a:t>
            </a:r>
            <a:r>
              <a:rPr lang="de-DE" dirty="0" err="1" smtClean="0"/>
              <a:t>sharing</a:t>
            </a:r>
            <a:r>
              <a:rPr lang="de-DE" dirty="0" smtClean="0"/>
              <a:t> (CORS)</a:t>
            </a:r>
          </a:p>
          <a:p>
            <a:endParaRPr lang="de-DE" dirty="0"/>
          </a:p>
          <a:p>
            <a:r>
              <a:rPr lang="de-DE" dirty="0" smtClean="0"/>
              <a:t>JSON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/>
              <a:t>p</a:t>
            </a:r>
            <a:r>
              <a:rPr lang="de-DE" dirty="0" err="1" smtClean="0"/>
              <a:t>adding</a:t>
            </a:r>
            <a:r>
              <a:rPr lang="de-DE" dirty="0" smtClean="0"/>
              <a:t> (JSONP)</a:t>
            </a:r>
          </a:p>
        </p:txBody>
      </p:sp>
    </p:spTree>
    <p:extLst>
      <p:ext uri="{BB962C8B-B14F-4D97-AF65-F5344CB8AC3E}">
        <p14:creationId xmlns:p14="http://schemas.microsoft.com/office/powerpoint/2010/main" val="252414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Integration bei Entwicklung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de-DE" dirty="0">
                <a:solidFill>
                  <a:srgbClr val="D9D9D9"/>
                </a:solidFill>
              </a:rPr>
              <a:t>Separate Projekte</a:t>
            </a:r>
          </a:p>
          <a:p>
            <a:pPr>
              <a:lnSpc>
                <a:spcPct val="120000"/>
              </a:lnSpc>
            </a:pPr>
            <a:endParaRPr lang="de-DE" dirty="0"/>
          </a:p>
          <a:p>
            <a:pPr>
              <a:lnSpc>
                <a:spcPct val="120000"/>
              </a:lnSpc>
            </a:pPr>
            <a:r>
              <a:rPr lang="de-DE" dirty="0" err="1">
                <a:solidFill>
                  <a:schemeClr val="accent2"/>
                </a:solidFill>
              </a:rPr>
              <a:t>AngularJS</a:t>
            </a:r>
            <a:r>
              <a:rPr lang="de-DE" dirty="0">
                <a:solidFill>
                  <a:schemeClr val="accent2"/>
                </a:solidFill>
              </a:rPr>
              <a:t>-App in die </a:t>
            </a:r>
            <a:r>
              <a:rPr lang="de-DE" dirty="0" err="1">
                <a:solidFill>
                  <a:schemeClr val="accent2"/>
                </a:solidFill>
              </a:rPr>
              <a:t>Grails</a:t>
            </a:r>
            <a:r>
              <a:rPr lang="de-DE" dirty="0">
                <a:solidFill>
                  <a:schemeClr val="accent2"/>
                </a:solidFill>
              </a:rPr>
              <a:t>-App eingebettet</a:t>
            </a:r>
          </a:p>
        </p:txBody>
      </p:sp>
    </p:spTree>
    <p:extLst>
      <p:ext uri="{BB962C8B-B14F-4D97-AF65-F5344CB8AC3E}">
        <p14:creationId xmlns:p14="http://schemas.microsoft.com/office/powerpoint/2010/main" val="427985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Asset Pipeline </a:t>
            </a:r>
            <a:r>
              <a:rPr lang="de-DE" dirty="0" err="1" smtClean="0"/>
              <a:t>Plugin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Asset-Pipeline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plugin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managing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 smtClean="0"/>
              <a:t>assets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in </a:t>
            </a:r>
            <a:r>
              <a:rPr lang="de-DE" dirty="0" err="1"/>
              <a:t>Grails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r>
              <a:rPr lang="de-DE" dirty="0">
                <a:hlinkClick r:id="rId2"/>
              </a:rPr>
              <a:t>http://</a:t>
            </a:r>
            <a:r>
              <a:rPr lang="de-DE" dirty="0" err="1">
                <a:hlinkClick r:id="rId2"/>
              </a:rPr>
              <a:t>bertramdev.github.io</a:t>
            </a:r>
            <a:r>
              <a:rPr lang="de-DE" dirty="0">
                <a:hlinkClick r:id="rId2"/>
              </a:rPr>
              <a:t>/</a:t>
            </a:r>
            <a:r>
              <a:rPr lang="de-DE" dirty="0" err="1">
                <a:hlinkClick r:id="rId2"/>
              </a:rPr>
              <a:t>asset</a:t>
            </a:r>
            <a:r>
              <a:rPr lang="de-DE" dirty="0">
                <a:hlinkClick r:id="rId2"/>
              </a:rPr>
              <a:t>-pipeline/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91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Und jetzt im Code...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39" y="2042959"/>
            <a:ext cx="6480722" cy="3645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601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Drehbuch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 anchor="t">
            <a:normAutofit fontScale="92500"/>
          </a:bodyPr>
          <a:lstStyle/>
          <a:p>
            <a:pPr marL="457200" indent="-457200" algn="l">
              <a:buFont typeface="Arial"/>
              <a:buChar char="•"/>
            </a:pPr>
            <a:r>
              <a:rPr lang="de-DE" dirty="0" err="1" smtClean="0"/>
              <a:t>AngularJS-Assets</a:t>
            </a:r>
            <a:r>
              <a:rPr lang="de-DE" dirty="0" smtClean="0"/>
              <a:t> durch </a:t>
            </a:r>
            <a:r>
              <a:rPr lang="de-DE" dirty="0" err="1" smtClean="0"/>
              <a:t>Grails</a:t>
            </a:r>
            <a:r>
              <a:rPr lang="de-DE" dirty="0" smtClean="0"/>
              <a:t> verwalten</a:t>
            </a:r>
          </a:p>
          <a:p>
            <a:pPr marL="914400" lvl="1" indent="-457200" algn="l">
              <a:buFont typeface="Arial"/>
              <a:buChar char="•"/>
            </a:pPr>
            <a:r>
              <a:rPr lang="de-DE" dirty="0" smtClean="0"/>
              <a:t>Templates im Template-Cache</a:t>
            </a:r>
          </a:p>
          <a:p>
            <a:pPr marL="914400" lvl="1" indent="-457200" algn="l">
              <a:buFont typeface="Arial"/>
              <a:buChar char="•"/>
            </a:pPr>
            <a:r>
              <a:rPr lang="de-DE" dirty="0" smtClean="0"/>
              <a:t>Debugging in einzelne JS-Dateien hinein</a:t>
            </a:r>
          </a:p>
          <a:p>
            <a:pPr marL="914400" lvl="1" indent="-457200" algn="l">
              <a:buFont typeface="Arial"/>
              <a:buChar char="•"/>
            </a:pPr>
            <a:r>
              <a:rPr lang="de-DE" dirty="0" err="1" smtClean="0"/>
              <a:t>Minifizierung</a:t>
            </a:r>
            <a:r>
              <a:rPr lang="de-DE" dirty="0"/>
              <a:t> </a:t>
            </a:r>
            <a:r>
              <a:rPr lang="de-DE" dirty="0" smtClean="0"/>
              <a:t>der </a:t>
            </a:r>
            <a:r>
              <a:rPr lang="de-DE" dirty="0" err="1" smtClean="0"/>
              <a:t>Assets</a:t>
            </a:r>
            <a:endParaRPr lang="de-DE" dirty="0" smtClean="0"/>
          </a:p>
          <a:p>
            <a:pPr marL="914400" lvl="1" indent="-457200" algn="l">
              <a:buFont typeface="Arial"/>
              <a:buChar char="•"/>
            </a:pPr>
            <a:r>
              <a:rPr lang="de-DE" dirty="0" err="1" smtClean="0"/>
              <a:t>Shared</a:t>
            </a:r>
            <a:r>
              <a:rPr lang="de-DE" dirty="0" smtClean="0"/>
              <a:t> Resources zwischen </a:t>
            </a:r>
            <a:r>
              <a:rPr lang="de-DE" dirty="0" err="1" smtClean="0"/>
              <a:t>Grails</a:t>
            </a:r>
            <a:r>
              <a:rPr lang="de-DE" dirty="0" smtClean="0"/>
              <a:t> und </a:t>
            </a:r>
            <a:r>
              <a:rPr lang="de-DE" dirty="0" err="1" smtClean="0"/>
              <a:t>AngularJS</a:t>
            </a:r>
            <a:endParaRPr lang="de-DE" dirty="0" smtClean="0"/>
          </a:p>
          <a:p>
            <a:pPr marL="457200" indent="-457200" algn="l">
              <a:buFont typeface="Arial"/>
              <a:buChar char="•"/>
            </a:pPr>
            <a:r>
              <a:rPr lang="de-DE" dirty="0" smtClean="0"/>
              <a:t>Security</a:t>
            </a:r>
          </a:p>
          <a:p>
            <a:pPr marL="914400" lvl="1" indent="-457200" algn="l">
              <a:buFont typeface="Arial"/>
              <a:buChar char="•"/>
            </a:pPr>
            <a:r>
              <a:rPr lang="de-DE" dirty="0" smtClean="0"/>
              <a:t>CSRF</a:t>
            </a:r>
          </a:p>
          <a:p>
            <a:pPr marL="457200" indent="-457200" algn="l">
              <a:buFont typeface="Arial"/>
              <a:buChar char="•"/>
            </a:pPr>
            <a:r>
              <a:rPr lang="de-DE" dirty="0" err="1" smtClean="0"/>
              <a:t>Deep</a:t>
            </a:r>
            <a:r>
              <a:rPr lang="de-DE" dirty="0" smtClean="0"/>
              <a:t>-Linking in </a:t>
            </a:r>
            <a:r>
              <a:rPr lang="de-DE" dirty="0" err="1" smtClean="0"/>
              <a:t>AngularJS</a:t>
            </a:r>
            <a:r>
              <a:rPr lang="de-DE" dirty="0" smtClean="0"/>
              <a:t> hinein</a:t>
            </a:r>
          </a:p>
          <a:p>
            <a:pPr marL="457200" indent="-457200" algn="l">
              <a:buFont typeface="Arial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Shared</a:t>
            </a:r>
            <a:r>
              <a:rPr lang="de-DE" dirty="0" smtClean="0"/>
              <a:t> Session“ zwischen </a:t>
            </a:r>
            <a:r>
              <a:rPr lang="de-DE" dirty="0" err="1" smtClean="0"/>
              <a:t>Grails</a:t>
            </a:r>
            <a:r>
              <a:rPr lang="de-DE" dirty="0" smtClean="0"/>
              <a:t> und </a:t>
            </a:r>
            <a:r>
              <a:rPr lang="de-DE" dirty="0" err="1" smtClean="0"/>
              <a:t>AngularJS</a:t>
            </a:r>
            <a:endParaRPr lang="de-DE" dirty="0" smtClean="0"/>
          </a:p>
          <a:p>
            <a:pPr marL="457200" indent="-457200" algn="l">
              <a:buFont typeface="Arial"/>
              <a:buChar char="•"/>
            </a:pPr>
            <a:endParaRPr lang="de-DE" dirty="0" smtClean="0"/>
          </a:p>
          <a:p>
            <a:pPr marL="457200" indent="-457200" algn="l">
              <a:buFont typeface="Arial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2207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Erkenntnisse und 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75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de-DE" sz="2800" b="0" dirty="0" err="1"/>
              <a:t>AngularJS</a:t>
            </a:r>
            <a:r>
              <a:rPr lang="de-DE" sz="2800" b="0" dirty="0"/>
              <a:t> ermöglicht eine produktive Entwicklung von Single-Page-Apps als Konsument eines REST-</a:t>
            </a:r>
            <a:r>
              <a:rPr lang="de-DE" sz="2800" b="0" dirty="0" err="1"/>
              <a:t>Backends</a:t>
            </a:r>
            <a:r>
              <a:rPr lang="de-DE" sz="2800" b="0" dirty="0"/>
              <a:t>.</a:t>
            </a:r>
          </a:p>
          <a:p>
            <a:pPr algn="just"/>
            <a:endParaRPr lang="de-DE" sz="2800" b="0" dirty="0" smtClean="0"/>
          </a:p>
          <a:p>
            <a:pPr algn="just"/>
            <a:r>
              <a:rPr lang="de-DE" sz="2800" b="0" dirty="0" err="1" smtClean="0"/>
              <a:t>Grails</a:t>
            </a:r>
            <a:r>
              <a:rPr lang="de-DE" sz="2800" b="0" dirty="0" smtClean="0"/>
              <a:t> ermöglicht die produktive Entwicklung von Multi-Page-Apps und des </a:t>
            </a:r>
            <a:r>
              <a:rPr lang="de-DE" sz="2800" b="0" dirty="0" err="1" smtClean="0"/>
              <a:t>Backends</a:t>
            </a:r>
            <a:r>
              <a:rPr lang="de-DE" sz="2800" b="0" dirty="0" smtClean="0"/>
              <a:t> für Single-Page-Apps.</a:t>
            </a:r>
          </a:p>
        </p:txBody>
      </p:sp>
    </p:spTree>
    <p:extLst>
      <p:ext uri="{BB962C8B-B14F-4D97-AF65-F5344CB8AC3E}">
        <p14:creationId xmlns:p14="http://schemas.microsoft.com/office/powerpoint/2010/main" val="230193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Frontend-Architekturen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743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de-DE" sz="2800" b="0" dirty="0" smtClean="0"/>
              <a:t>Eine Trennung in separate Projekte erlaubt die Entkopplung von Frontend und Backend bei Entwicklung und im Betrieb.</a:t>
            </a:r>
          </a:p>
          <a:p>
            <a:pPr algn="just"/>
            <a:endParaRPr lang="de-DE" sz="2800" b="0" dirty="0" smtClean="0"/>
          </a:p>
          <a:p>
            <a:pPr algn="just"/>
            <a:r>
              <a:rPr lang="de-DE" sz="2800" b="0" dirty="0" smtClean="0"/>
              <a:t>Da </a:t>
            </a:r>
            <a:r>
              <a:rPr lang="de-DE" sz="2800" b="0" dirty="0" err="1" smtClean="0"/>
              <a:t>AngularJS</a:t>
            </a:r>
            <a:r>
              <a:rPr lang="de-DE" sz="2800" b="0" dirty="0" smtClean="0"/>
              <a:t> optional nur Teile einer Page "kontrollieren" kann, ist auch eine Mischung von Multi-Page- und Single-Page-Architektur möglich.</a:t>
            </a:r>
            <a:endParaRPr lang="de-DE" sz="2800" b="0" dirty="0"/>
          </a:p>
        </p:txBody>
      </p:sp>
    </p:spTree>
    <p:extLst>
      <p:ext uri="{BB962C8B-B14F-4D97-AF65-F5344CB8AC3E}">
        <p14:creationId xmlns:p14="http://schemas.microsoft.com/office/powerpoint/2010/main" val="370299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22714"/>
          </a:xfrm>
        </p:spPr>
        <p:txBody>
          <a:bodyPr>
            <a:noAutofit/>
          </a:bodyPr>
          <a:lstStyle/>
          <a:p>
            <a:r>
              <a:rPr lang="de-DE" sz="23900" dirty="0" smtClean="0">
                <a:solidFill>
                  <a:srgbClr val="FF0000"/>
                </a:solidFill>
              </a:rPr>
              <a:t>TODO</a:t>
            </a:r>
            <a:endParaRPr lang="de-DE" sz="23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9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Beispiel-Code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9399" y="5569605"/>
            <a:ext cx="9105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>
                <a:hlinkClick r:id="rId2"/>
              </a:rPr>
              <a:t>https://github.com/opitzconsulting/newsletter-grails-</a:t>
            </a:r>
            <a:r>
              <a:rPr lang="de-DE" sz="2800" dirty="0" smtClean="0">
                <a:hlinkClick r:id="rId2"/>
              </a:rPr>
              <a:t>angular</a:t>
            </a:r>
            <a:r>
              <a:rPr lang="de-DE" sz="2800" dirty="0" smtClean="0"/>
              <a:t> </a:t>
            </a:r>
            <a:endParaRPr lang="de-DE" sz="2800" dirty="0"/>
          </a:p>
        </p:txBody>
      </p:sp>
      <p:pic>
        <p:nvPicPr>
          <p:cNvPr id="5" name="Bild 4" descr="qr_code_without_logo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510" y="1427510"/>
            <a:ext cx="4002980" cy="400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34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85775" y="260350"/>
            <a:ext cx="8229600" cy="5865813"/>
          </a:xfrm>
        </p:spPr>
        <p:txBody>
          <a:bodyPr/>
          <a:lstStyle/>
          <a:p>
            <a:r>
              <a:rPr lang="de-DE" dirty="0" smtClean="0"/>
              <a:t>Herzlichen Dank für</a:t>
            </a:r>
          </a:p>
          <a:p>
            <a:r>
              <a:rPr lang="de-DE" dirty="0" smtClean="0"/>
              <a:t>Ihre Aufmerksamkeit!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grpSp>
        <p:nvGrpSpPr>
          <p:cNvPr id="3" name="Gruppieren 32"/>
          <p:cNvGrpSpPr/>
          <p:nvPr/>
        </p:nvGrpSpPr>
        <p:grpSpPr>
          <a:xfrm>
            <a:off x="2699792" y="3429002"/>
            <a:ext cx="4824535" cy="2808311"/>
            <a:chOff x="6365397" y="4677430"/>
            <a:chExt cx="3023475" cy="1600631"/>
          </a:xfrm>
        </p:grpSpPr>
        <p:pic>
          <p:nvPicPr>
            <p:cNvPr id="4" name="Grafik 3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5790" y="5968461"/>
              <a:ext cx="309600" cy="309600"/>
            </a:xfrm>
            <a:prstGeom prst="rect">
              <a:avLst/>
            </a:prstGeom>
          </p:spPr>
        </p:pic>
        <p:pic>
          <p:nvPicPr>
            <p:cNvPr id="5" name="Grafik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5397" y="5517002"/>
              <a:ext cx="309600" cy="309600"/>
            </a:xfrm>
            <a:prstGeom prst="rect">
              <a:avLst/>
            </a:prstGeom>
          </p:spPr>
        </p:pic>
        <p:pic>
          <p:nvPicPr>
            <p:cNvPr id="6" name="Grafik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0046" y="5084034"/>
              <a:ext cx="309600" cy="309600"/>
            </a:xfrm>
            <a:prstGeom prst="rect">
              <a:avLst/>
            </a:prstGeom>
          </p:spPr>
        </p:pic>
        <p:pic>
          <p:nvPicPr>
            <p:cNvPr id="7" name="Grafik 3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0046" y="4677430"/>
              <a:ext cx="309600" cy="309600"/>
            </a:xfrm>
            <a:prstGeom prst="rect">
              <a:avLst/>
            </a:prstGeom>
          </p:spPr>
        </p:pic>
        <p:sp>
          <p:nvSpPr>
            <p:cNvPr id="8" name="Textfeld 7"/>
            <p:cNvSpPr txBox="1"/>
            <p:nvPr/>
          </p:nvSpPr>
          <p:spPr>
            <a:xfrm>
              <a:off x="6695913" y="4683040"/>
              <a:ext cx="2692959" cy="154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700" b="1" dirty="0" smtClean="0"/>
                <a:t>youtube.com/</a:t>
              </a:r>
              <a:r>
                <a:rPr lang="de-DE" sz="1700" b="1" dirty="0" err="1" smtClean="0"/>
                <a:t>opitzconsulting</a:t>
              </a:r>
              <a:endParaRPr lang="de-DE" sz="1700" b="1" dirty="0" smtClean="0"/>
            </a:p>
            <a:p>
              <a:endParaRPr lang="de-DE" sz="1700" b="1" dirty="0"/>
            </a:p>
            <a:p>
              <a:endParaRPr lang="de-DE" sz="1700" b="1" dirty="0" smtClean="0"/>
            </a:p>
            <a:p>
              <a:r>
                <a:rPr lang="de-DE" sz="1700" b="1" dirty="0" err="1" smtClean="0"/>
                <a:t>twitter.com</a:t>
              </a:r>
              <a:r>
                <a:rPr lang="de-DE" sz="1700" b="1" dirty="0" smtClean="0"/>
                <a:t>/OC_WIRE</a:t>
              </a:r>
            </a:p>
            <a:p>
              <a:endParaRPr lang="de-DE" sz="1700" b="1" dirty="0"/>
            </a:p>
            <a:p>
              <a:endParaRPr lang="de-DE" sz="1700" b="1" dirty="0"/>
            </a:p>
            <a:p>
              <a:r>
                <a:rPr lang="de-DE" sz="1700" b="1" dirty="0" smtClean="0"/>
                <a:t>slideshare.net/</a:t>
              </a:r>
              <a:r>
                <a:rPr lang="de-DE" sz="1700" b="1" dirty="0" err="1" smtClean="0"/>
                <a:t>opitzconsulting</a:t>
              </a:r>
              <a:endParaRPr lang="de-DE" sz="1700" b="1" dirty="0" smtClean="0"/>
            </a:p>
            <a:p>
              <a:endParaRPr lang="de-DE" sz="1700" b="1" dirty="0" smtClean="0"/>
            </a:p>
            <a:p>
              <a:endParaRPr lang="de-DE" sz="1700" b="1" dirty="0" smtClean="0"/>
            </a:p>
            <a:p>
              <a:r>
                <a:rPr lang="de-DE" sz="1700" b="1" dirty="0" smtClean="0"/>
                <a:t>xing.com/</a:t>
              </a:r>
              <a:r>
                <a:rPr lang="de-DE" sz="1700" b="1" dirty="0" err="1" smtClean="0"/>
                <a:t>net</a:t>
              </a:r>
              <a:r>
                <a:rPr lang="de-DE" sz="1700" b="1" dirty="0" smtClean="0"/>
                <a:t>/</a:t>
              </a:r>
              <a:r>
                <a:rPr lang="de-DE" sz="1700" b="1" dirty="0" err="1" smtClean="0"/>
                <a:t>opitzconsulting</a:t>
              </a:r>
              <a:endParaRPr lang="de-DE" sz="17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7515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"</a:t>
            </a:r>
            <a:r>
              <a:rPr lang="de-DE" dirty="0" smtClean="0"/>
              <a:t>Multi-Page </a:t>
            </a:r>
            <a:r>
              <a:rPr lang="de-DE" dirty="0"/>
              <a:t>Web Apps"</a:t>
            </a:r>
          </a:p>
        </p:txBody>
      </p:sp>
      <p:sp>
        <p:nvSpPr>
          <p:cNvPr id="25" name="Rectangle 71"/>
          <p:cNvSpPr>
            <a:spLocks noChangeArrowheads="1"/>
          </p:cNvSpPr>
          <p:nvPr/>
        </p:nvSpPr>
        <p:spPr bwMode="auto">
          <a:xfrm>
            <a:off x="467544" y="2420938"/>
            <a:ext cx="1512168" cy="2304256"/>
          </a:xfrm>
          <a:prstGeom prst="rect">
            <a:avLst/>
          </a:prstGeom>
          <a:ln>
            <a:solidFill>
              <a:schemeClr val="tx2">
                <a:lumMod val="95000"/>
                <a:lumOff val="5000"/>
              </a:schemeClr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0"/>
          <a:lstStyle/>
          <a:p>
            <a:pPr algn="ctr"/>
            <a:endParaRPr lang="de-DE" b="1" dirty="0">
              <a:solidFill>
                <a:srgbClr val="F79646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29" name="Rectangle 71"/>
          <p:cNvSpPr>
            <a:spLocks noChangeArrowheads="1"/>
          </p:cNvSpPr>
          <p:nvPr/>
        </p:nvSpPr>
        <p:spPr bwMode="auto">
          <a:xfrm>
            <a:off x="467544" y="2420938"/>
            <a:ext cx="1512168" cy="389006"/>
          </a:xfrm>
          <a:prstGeom prst="rect">
            <a:avLst/>
          </a:prstGeom>
          <a:ln>
            <a:solidFill>
              <a:schemeClr val="tx2">
                <a:lumMod val="95000"/>
                <a:lumOff val="5000"/>
              </a:schemeClr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t" anchorCtr="0"/>
          <a:lstStyle/>
          <a:p>
            <a:pPr algn="ctr" eaLnBrk="0" hangingPunct="0"/>
            <a:r>
              <a:rPr lang="de-DE" b="1" dirty="0" smtClean="0">
                <a:solidFill>
                  <a:prstClr val="white"/>
                </a:solidFill>
                <a:latin typeface="Calibri"/>
              </a:rPr>
              <a:t>Browser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Rectangle 71"/>
          <p:cNvSpPr>
            <a:spLocks noChangeArrowheads="1"/>
          </p:cNvSpPr>
          <p:nvPr/>
        </p:nvSpPr>
        <p:spPr bwMode="auto">
          <a:xfrm>
            <a:off x="3851920" y="2420938"/>
            <a:ext cx="4824536" cy="2304256"/>
          </a:xfrm>
          <a:prstGeom prst="rect">
            <a:avLst/>
          </a:prstGeom>
          <a:ln>
            <a:solidFill>
              <a:schemeClr val="tx2">
                <a:lumMod val="95000"/>
                <a:lumOff val="5000"/>
              </a:schemeClr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0"/>
          <a:lstStyle/>
          <a:p>
            <a:pPr algn="ctr"/>
            <a:endParaRPr lang="de-DE" b="1" dirty="0">
              <a:solidFill>
                <a:srgbClr val="F79646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22" name="Rectangle 71"/>
          <p:cNvSpPr>
            <a:spLocks noChangeArrowheads="1"/>
          </p:cNvSpPr>
          <p:nvPr/>
        </p:nvSpPr>
        <p:spPr bwMode="auto">
          <a:xfrm>
            <a:off x="3851920" y="2420938"/>
            <a:ext cx="4824536" cy="389006"/>
          </a:xfrm>
          <a:prstGeom prst="rect">
            <a:avLst/>
          </a:prstGeom>
          <a:ln>
            <a:solidFill>
              <a:schemeClr val="tx2">
                <a:lumMod val="95000"/>
                <a:lumOff val="5000"/>
              </a:schemeClr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t" anchorCtr="0"/>
          <a:lstStyle/>
          <a:p>
            <a:pPr algn="ctr" eaLnBrk="0" hangingPunct="0"/>
            <a:r>
              <a:rPr lang="de-DE" b="1" dirty="0" smtClean="0">
                <a:solidFill>
                  <a:prstClr val="white"/>
                </a:solidFill>
                <a:latin typeface="Calibri"/>
              </a:rPr>
              <a:t>Server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4067945" y="3141018"/>
            <a:ext cx="1152127" cy="12960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Model</a:t>
            </a:r>
          </a:p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View</a:t>
            </a:r>
          </a:p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Controller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7092280" y="3141018"/>
            <a:ext cx="1224136" cy="13681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Backend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8" name="Pfeil nach links 27"/>
          <p:cNvSpPr/>
          <p:nvPr/>
        </p:nvSpPr>
        <p:spPr>
          <a:xfrm>
            <a:off x="2123728" y="2997002"/>
            <a:ext cx="1440160" cy="64807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HTML-Page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2" name="Pfeil nach rechts 31"/>
          <p:cNvSpPr/>
          <p:nvPr/>
        </p:nvSpPr>
        <p:spPr>
          <a:xfrm>
            <a:off x="2195736" y="3573066"/>
            <a:ext cx="1512168" cy="6480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UI </a:t>
            </a:r>
            <a:r>
              <a:rPr lang="de-DE" b="1" dirty="0">
                <a:solidFill>
                  <a:prstClr val="white"/>
                </a:solidFill>
                <a:latin typeface="Calibri"/>
              </a:rPr>
              <a:t>V</a:t>
            </a:r>
            <a:r>
              <a:rPr lang="de-DE" b="1" dirty="0" smtClean="0">
                <a:solidFill>
                  <a:prstClr val="white"/>
                </a:solidFill>
                <a:latin typeface="Calibri"/>
              </a:rPr>
              <a:t>alues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6" name="Pfeil nach links und rechts 35"/>
          <p:cNvSpPr/>
          <p:nvPr/>
        </p:nvSpPr>
        <p:spPr>
          <a:xfrm>
            <a:off x="5436096" y="3429050"/>
            <a:ext cx="1368152" cy="6480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Data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Pfeil nach rechts 11"/>
          <p:cNvSpPr/>
          <p:nvPr/>
        </p:nvSpPr>
        <p:spPr>
          <a:xfrm>
            <a:off x="2195736" y="2348880"/>
            <a:ext cx="1512168" cy="648072"/>
          </a:xfrm>
          <a:prstGeom prst="right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Request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Pfeil nach links 12"/>
          <p:cNvSpPr/>
          <p:nvPr/>
        </p:nvSpPr>
        <p:spPr>
          <a:xfrm>
            <a:off x="2123728" y="4221088"/>
            <a:ext cx="1440160" cy="648072"/>
          </a:xfrm>
          <a:prstGeom prst="left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Response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636960" y="3068960"/>
            <a:ext cx="1152128" cy="12961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HTML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Rahmen 14"/>
          <p:cNvSpPr/>
          <p:nvPr/>
        </p:nvSpPr>
        <p:spPr>
          <a:xfrm>
            <a:off x="3923928" y="2996952"/>
            <a:ext cx="1440160" cy="1584176"/>
          </a:xfrm>
          <a:prstGeom prst="fram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38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2" grpId="0" animBg="1"/>
      <p:bldP spid="12" grpId="0" animBg="1"/>
      <p:bldP spid="13" grpId="0" animBg="1"/>
      <p:bldP spid="14" grpId="0" animBg="1"/>
      <p:bldP spid="14" grpId="1" animBg="1"/>
      <p:bldP spid="14" grpId="2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"Single Page Web Apps"</a:t>
            </a:r>
            <a:endParaRPr lang="de-DE" dirty="0"/>
          </a:p>
        </p:txBody>
      </p:sp>
      <p:sp>
        <p:nvSpPr>
          <p:cNvPr id="25" name="Rectangle 71"/>
          <p:cNvSpPr>
            <a:spLocks noChangeArrowheads="1"/>
          </p:cNvSpPr>
          <p:nvPr/>
        </p:nvSpPr>
        <p:spPr bwMode="auto">
          <a:xfrm>
            <a:off x="2195736" y="2420888"/>
            <a:ext cx="1584176" cy="2304256"/>
          </a:xfrm>
          <a:prstGeom prst="rect">
            <a:avLst/>
          </a:prstGeom>
          <a:ln>
            <a:solidFill>
              <a:schemeClr val="tx2">
                <a:lumMod val="95000"/>
                <a:lumOff val="5000"/>
              </a:schemeClr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0"/>
          <a:lstStyle/>
          <a:p>
            <a:pPr algn="ctr"/>
            <a:endParaRPr lang="de-DE" b="1" dirty="0">
              <a:solidFill>
                <a:srgbClr val="F79646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29" name="Rectangle 71"/>
          <p:cNvSpPr>
            <a:spLocks noChangeArrowheads="1"/>
          </p:cNvSpPr>
          <p:nvPr/>
        </p:nvSpPr>
        <p:spPr bwMode="auto">
          <a:xfrm>
            <a:off x="2195736" y="2420888"/>
            <a:ext cx="1584176" cy="389006"/>
          </a:xfrm>
          <a:prstGeom prst="rect">
            <a:avLst/>
          </a:prstGeom>
          <a:ln>
            <a:solidFill>
              <a:schemeClr val="tx2">
                <a:lumMod val="95000"/>
                <a:lumOff val="5000"/>
              </a:schemeClr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t" anchorCtr="0"/>
          <a:lstStyle/>
          <a:p>
            <a:pPr algn="ctr" eaLnBrk="0" hangingPunct="0"/>
            <a:r>
              <a:rPr lang="de-DE" b="1" dirty="0" smtClean="0">
                <a:solidFill>
                  <a:prstClr val="white"/>
                </a:solidFill>
                <a:latin typeface="Calibri"/>
              </a:rPr>
              <a:t>Browser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Rectangle 71"/>
          <p:cNvSpPr>
            <a:spLocks noChangeArrowheads="1"/>
          </p:cNvSpPr>
          <p:nvPr/>
        </p:nvSpPr>
        <p:spPr bwMode="auto">
          <a:xfrm>
            <a:off x="5436096" y="2420888"/>
            <a:ext cx="1584176" cy="2304256"/>
          </a:xfrm>
          <a:prstGeom prst="rect">
            <a:avLst/>
          </a:prstGeom>
          <a:ln>
            <a:solidFill>
              <a:schemeClr val="tx2">
                <a:lumMod val="95000"/>
                <a:lumOff val="5000"/>
              </a:schemeClr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0"/>
          <a:lstStyle/>
          <a:p>
            <a:pPr algn="ctr"/>
            <a:endParaRPr lang="de-DE" b="1" dirty="0">
              <a:solidFill>
                <a:srgbClr val="F79646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22" name="Rectangle 71"/>
          <p:cNvSpPr>
            <a:spLocks noChangeArrowheads="1"/>
          </p:cNvSpPr>
          <p:nvPr/>
        </p:nvSpPr>
        <p:spPr bwMode="auto">
          <a:xfrm>
            <a:off x="5436096" y="2420888"/>
            <a:ext cx="1584176" cy="389006"/>
          </a:xfrm>
          <a:prstGeom prst="rect">
            <a:avLst/>
          </a:prstGeom>
          <a:ln>
            <a:solidFill>
              <a:schemeClr val="tx2">
                <a:lumMod val="95000"/>
                <a:lumOff val="5000"/>
              </a:schemeClr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t" anchorCtr="0"/>
          <a:lstStyle/>
          <a:p>
            <a:pPr algn="ctr" eaLnBrk="0" hangingPunct="0"/>
            <a:r>
              <a:rPr lang="de-DE" b="1" dirty="0" smtClean="0">
                <a:solidFill>
                  <a:prstClr val="white"/>
                </a:solidFill>
                <a:latin typeface="Calibri"/>
              </a:rPr>
              <a:t>Server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2403252" y="3140968"/>
            <a:ext cx="1152000" cy="12241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Model</a:t>
            </a:r>
          </a:p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View</a:t>
            </a:r>
          </a:p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Controller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5611862" y="3140968"/>
            <a:ext cx="1224136" cy="12241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Backend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6" name="Pfeil nach links und rechts 35"/>
          <p:cNvSpPr/>
          <p:nvPr/>
        </p:nvSpPr>
        <p:spPr>
          <a:xfrm>
            <a:off x="3923928" y="3356992"/>
            <a:ext cx="1368152" cy="6480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Data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ahmen 9"/>
          <p:cNvSpPr/>
          <p:nvPr/>
        </p:nvSpPr>
        <p:spPr>
          <a:xfrm>
            <a:off x="2267744" y="2996952"/>
            <a:ext cx="1440160" cy="1512168"/>
          </a:xfrm>
          <a:prstGeom prst="fram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09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Laufzeit-Sicht "Single Page"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2267744" y="3645024"/>
            <a:ext cx="4608512" cy="24640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r>
              <a:rPr lang="de-DE" sz="2400" b="1" dirty="0" smtClean="0">
                <a:solidFill>
                  <a:srgbClr val="1E2959"/>
                </a:solidFill>
                <a:latin typeface="Calibri"/>
              </a:rPr>
              <a:t>Web Server</a:t>
            </a:r>
            <a:endParaRPr lang="de-DE" sz="2400" b="1" dirty="0">
              <a:solidFill>
                <a:srgbClr val="1E2959"/>
              </a:solidFill>
              <a:latin typeface="Calibri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112060" y="4077072"/>
            <a:ext cx="1368152" cy="13681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rgbClr val="1E2959"/>
                </a:solidFill>
                <a:latin typeface="Calibri"/>
              </a:rPr>
              <a:t>REST</a:t>
            </a:r>
          </a:p>
          <a:p>
            <a:pPr algn="ctr"/>
            <a:r>
              <a:rPr lang="de-DE" b="1" dirty="0" smtClean="0">
                <a:solidFill>
                  <a:srgbClr val="1E2959"/>
                </a:solidFill>
                <a:latin typeface="Calibri"/>
              </a:rPr>
              <a:t>Endpoints</a:t>
            </a:r>
            <a:endParaRPr lang="de-DE" b="1" dirty="0">
              <a:solidFill>
                <a:srgbClr val="1E2959"/>
              </a:solidFill>
              <a:latin typeface="Calibri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220794" y="1628800"/>
            <a:ext cx="4655462" cy="16561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DE" sz="2400" b="1" dirty="0" smtClean="0">
                <a:solidFill>
                  <a:srgbClr val="1E2959"/>
                </a:solidFill>
                <a:latin typeface="Calibri"/>
              </a:rPr>
              <a:t>Browser</a:t>
            </a:r>
            <a:endParaRPr lang="de-DE" sz="2400" b="1" dirty="0">
              <a:solidFill>
                <a:srgbClr val="1E2959"/>
              </a:solidFill>
              <a:latin typeface="Calibri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2546752" y="4077072"/>
            <a:ext cx="1521192" cy="13839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rgbClr val="1E2959"/>
                </a:solidFill>
                <a:latin typeface="Calibri"/>
              </a:rPr>
              <a:t>HTML</a:t>
            </a:r>
          </a:p>
          <a:p>
            <a:pPr algn="ctr"/>
            <a:r>
              <a:rPr lang="de-DE" b="1" dirty="0" smtClean="0">
                <a:solidFill>
                  <a:srgbClr val="1E2959"/>
                </a:solidFill>
                <a:latin typeface="Calibri"/>
              </a:rPr>
              <a:t>+ CSS</a:t>
            </a:r>
          </a:p>
          <a:p>
            <a:pPr algn="ctr"/>
            <a:r>
              <a:rPr lang="de-DE" b="1" dirty="0" smtClean="0">
                <a:solidFill>
                  <a:srgbClr val="1E2959"/>
                </a:solidFill>
                <a:latin typeface="Calibri"/>
              </a:rPr>
              <a:t>+ JavaScript</a:t>
            </a:r>
            <a:endParaRPr lang="de-DE" b="1" dirty="0">
              <a:solidFill>
                <a:srgbClr val="1E2959"/>
              </a:solidFill>
              <a:latin typeface="Calibri"/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3882212" y="1772816"/>
            <a:ext cx="1521192" cy="13839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1E2959"/>
                </a:solidFill>
                <a:latin typeface="Calibri"/>
              </a:rPr>
              <a:t>HTML</a:t>
            </a:r>
          </a:p>
          <a:p>
            <a:pPr algn="ctr"/>
            <a:r>
              <a:rPr lang="de-DE" b="1" dirty="0">
                <a:solidFill>
                  <a:srgbClr val="1E2959"/>
                </a:solidFill>
                <a:latin typeface="Calibri"/>
              </a:rPr>
              <a:t>+ CSS</a:t>
            </a:r>
          </a:p>
          <a:p>
            <a:pPr algn="ctr"/>
            <a:r>
              <a:rPr lang="de-DE" b="1" dirty="0">
                <a:solidFill>
                  <a:srgbClr val="1E2959"/>
                </a:solidFill>
                <a:latin typeface="Calibri"/>
              </a:rPr>
              <a:t>+ JavaScript</a:t>
            </a:r>
          </a:p>
        </p:txBody>
      </p:sp>
      <p:sp>
        <p:nvSpPr>
          <p:cNvPr id="34" name="Freihandform 33"/>
          <p:cNvSpPr/>
          <p:nvPr/>
        </p:nvSpPr>
        <p:spPr>
          <a:xfrm>
            <a:off x="2855524" y="2387429"/>
            <a:ext cx="1068404" cy="1689644"/>
          </a:xfrm>
          <a:custGeom>
            <a:avLst/>
            <a:gdLst>
              <a:gd name="connsiteX0" fmla="*/ 0 w 1068404"/>
              <a:gd name="connsiteY0" fmla="*/ 1790299 h 1790299"/>
              <a:gd name="connsiteX1" fmla="*/ 182880 w 1068404"/>
              <a:gd name="connsiteY1" fmla="*/ 895150 h 1790299"/>
              <a:gd name="connsiteX2" fmla="*/ 1068404 w 1068404"/>
              <a:gd name="connsiteY2" fmla="*/ 0 h 1790299"/>
              <a:gd name="connsiteX3" fmla="*/ 1068404 w 1068404"/>
              <a:gd name="connsiteY3" fmla="*/ 0 h 1790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8404" h="1790299">
                <a:moveTo>
                  <a:pt x="0" y="1790299"/>
                </a:moveTo>
                <a:cubicBezTo>
                  <a:pt x="2406" y="1491916"/>
                  <a:pt x="4813" y="1193533"/>
                  <a:pt x="182880" y="895150"/>
                </a:cubicBezTo>
                <a:cubicBezTo>
                  <a:pt x="360947" y="596767"/>
                  <a:pt x="1068404" y="0"/>
                  <a:pt x="1068404" y="0"/>
                </a:cubicBezTo>
                <a:lnTo>
                  <a:pt x="1068404" y="0"/>
                </a:lnTo>
              </a:path>
            </a:pathLst>
          </a:custGeom>
          <a:ln>
            <a:prstDash val="sysDash"/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1E2959"/>
              </a:solidFill>
              <a:latin typeface="Calibri"/>
            </a:endParaRPr>
          </a:p>
        </p:txBody>
      </p:sp>
      <p:grpSp>
        <p:nvGrpSpPr>
          <p:cNvPr id="5" name="Gruppierung 4"/>
          <p:cNvGrpSpPr/>
          <p:nvPr/>
        </p:nvGrpSpPr>
        <p:grpSpPr>
          <a:xfrm>
            <a:off x="3222104" y="3140968"/>
            <a:ext cx="1925960" cy="1656184"/>
            <a:chOff x="3222104" y="3140968"/>
            <a:chExt cx="1925960" cy="1656184"/>
          </a:xfrm>
        </p:grpSpPr>
        <p:grpSp>
          <p:nvGrpSpPr>
            <p:cNvPr id="4" name="Gruppierung 3"/>
            <p:cNvGrpSpPr/>
            <p:nvPr/>
          </p:nvGrpSpPr>
          <p:grpSpPr>
            <a:xfrm>
              <a:off x="4572000" y="3140968"/>
              <a:ext cx="576064" cy="1656184"/>
              <a:chOff x="4572000" y="3140968"/>
              <a:chExt cx="576064" cy="1656184"/>
            </a:xfrm>
          </p:grpSpPr>
          <p:cxnSp>
            <p:nvCxnSpPr>
              <p:cNvPr id="16" name="Gerade Verbindung mit Pfeil 15"/>
              <p:cNvCxnSpPr/>
              <p:nvPr/>
            </p:nvCxnSpPr>
            <p:spPr>
              <a:xfrm>
                <a:off x="4572000" y="4797152"/>
                <a:ext cx="57606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mit Pfeil 22"/>
              <p:cNvCxnSpPr/>
              <p:nvPr/>
            </p:nvCxnSpPr>
            <p:spPr>
              <a:xfrm>
                <a:off x="4572000" y="3140968"/>
                <a:ext cx="0" cy="1656184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hteck 12"/>
            <p:cNvSpPr/>
            <p:nvPr/>
          </p:nvSpPr>
          <p:spPr>
            <a:xfrm>
              <a:off x="3222104" y="3284984"/>
              <a:ext cx="134989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de-DE" b="1" dirty="0" smtClean="0">
                  <a:solidFill>
                    <a:srgbClr val="1E2959"/>
                  </a:solidFill>
                </a:rPr>
                <a:t>Request</a:t>
              </a:r>
              <a:endParaRPr lang="de-DE" b="1" dirty="0">
                <a:solidFill>
                  <a:srgbClr val="1E2959"/>
                </a:solidFill>
              </a:endParaRPr>
            </a:p>
          </p:txBody>
        </p:sp>
      </p:grpSp>
      <p:grpSp>
        <p:nvGrpSpPr>
          <p:cNvPr id="8" name="Gruppierung 7"/>
          <p:cNvGrpSpPr/>
          <p:nvPr/>
        </p:nvGrpSpPr>
        <p:grpSpPr>
          <a:xfrm>
            <a:off x="5364088" y="2420888"/>
            <a:ext cx="1997968" cy="1656184"/>
            <a:chOff x="8820472" y="1700808"/>
            <a:chExt cx="1997968" cy="1656184"/>
          </a:xfrm>
        </p:grpSpPr>
        <p:cxnSp>
          <p:nvCxnSpPr>
            <p:cNvPr id="18" name="Gerade Verbindung mit Pfeil 17"/>
            <p:cNvCxnSpPr/>
            <p:nvPr/>
          </p:nvCxnSpPr>
          <p:spPr>
            <a:xfrm flipH="1">
              <a:off x="8820472" y="1700808"/>
              <a:ext cx="6480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9450288" y="1700808"/>
              <a:ext cx="0" cy="1656184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hteck 16"/>
            <p:cNvSpPr/>
            <p:nvPr/>
          </p:nvSpPr>
          <p:spPr>
            <a:xfrm>
              <a:off x="9468544" y="1844824"/>
              <a:ext cx="13498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b="1" dirty="0" smtClean="0">
                  <a:solidFill>
                    <a:srgbClr val="1E2959"/>
                  </a:solidFill>
                </a:rPr>
                <a:t>Response:</a:t>
              </a:r>
            </a:p>
            <a:p>
              <a:r>
                <a:rPr lang="de-DE" b="1" dirty="0" smtClean="0">
                  <a:solidFill>
                    <a:srgbClr val="1E2959"/>
                  </a:solidFill>
                </a:rPr>
                <a:t>JSON, HTML</a:t>
              </a:r>
              <a:endParaRPr lang="de-DE" b="1" dirty="0">
                <a:solidFill>
                  <a:srgbClr val="1E2959"/>
                </a:solidFill>
              </a:endParaRPr>
            </a:p>
          </p:txBody>
        </p:sp>
      </p:grpSp>
      <p:sp>
        <p:nvSpPr>
          <p:cNvPr id="9" name="Rechteck 8"/>
          <p:cNvSpPr/>
          <p:nvPr/>
        </p:nvSpPr>
        <p:spPr>
          <a:xfrm>
            <a:off x="2411760" y="2348880"/>
            <a:ext cx="9412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b="1" dirty="0" err="1" smtClean="0">
                <a:solidFill>
                  <a:srgbClr val="1E2959"/>
                </a:solidFill>
              </a:rPr>
              <a:t>Initiales</a:t>
            </a:r>
            <a:endParaRPr lang="de-DE" b="1" dirty="0" smtClean="0">
              <a:solidFill>
                <a:srgbClr val="1E2959"/>
              </a:solidFill>
            </a:endParaRPr>
          </a:p>
          <a:p>
            <a:pPr algn="r"/>
            <a:r>
              <a:rPr lang="de-DE" b="1" dirty="0" smtClean="0">
                <a:solidFill>
                  <a:srgbClr val="1E2959"/>
                </a:solidFill>
              </a:rPr>
              <a:t>Laden</a:t>
            </a:r>
            <a:endParaRPr lang="de-DE" b="1" dirty="0">
              <a:solidFill>
                <a:srgbClr val="1E2959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436096" y="1628800"/>
            <a:ext cx="1943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smtClean="0">
                <a:solidFill>
                  <a:srgbClr val="1E2959"/>
                </a:solidFill>
              </a:rPr>
              <a:t>JavaScript</a:t>
            </a:r>
          </a:p>
          <a:p>
            <a:r>
              <a:rPr lang="de-DE" b="1" dirty="0" smtClean="0">
                <a:solidFill>
                  <a:srgbClr val="1E2959"/>
                </a:solidFill>
              </a:rPr>
              <a:t>aktualisiert DOM</a:t>
            </a:r>
          </a:p>
        </p:txBody>
      </p:sp>
    </p:spTree>
    <p:extLst>
      <p:ext uri="{BB962C8B-B14F-4D97-AF65-F5344CB8AC3E}">
        <p14:creationId xmlns:p14="http://schemas.microsoft.com/office/powerpoint/2010/main" val="109680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7" grpId="0" animBg="1"/>
      <p:bldP spid="28" grpId="0" animBg="1"/>
      <p:bldP spid="34" grpId="0" animBg="1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AngularJS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71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endParaRPr lang="de-DE" sz="2800" dirty="0" smtClean="0"/>
          </a:p>
          <a:p>
            <a:pPr algn="just">
              <a:lnSpc>
                <a:spcPct val="120000"/>
              </a:lnSpc>
            </a:pPr>
            <a:r>
              <a:rPr lang="de-DE" sz="2800" dirty="0" smtClean="0"/>
              <a:t>"</a:t>
            </a:r>
            <a:r>
              <a:rPr lang="de-DE" sz="2800" dirty="0" err="1" smtClean="0"/>
              <a:t>AngularJS</a:t>
            </a:r>
            <a:r>
              <a:rPr lang="de-DE" sz="2800" dirty="0" smtClean="0"/>
              <a:t> </a:t>
            </a:r>
            <a:r>
              <a:rPr lang="de-DE" sz="2800" dirty="0" err="1"/>
              <a:t>is</a:t>
            </a:r>
            <a:r>
              <a:rPr lang="de-DE" sz="2800" dirty="0"/>
              <a:t> a </a:t>
            </a:r>
            <a:r>
              <a:rPr lang="de-DE" sz="2800" dirty="0" err="1"/>
              <a:t>structural</a:t>
            </a:r>
            <a:r>
              <a:rPr lang="de-DE" sz="2800" dirty="0"/>
              <a:t> </a:t>
            </a:r>
            <a:r>
              <a:rPr lang="de-DE" sz="2800" dirty="0" err="1"/>
              <a:t>framework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dynamic</a:t>
            </a:r>
            <a:r>
              <a:rPr lang="de-DE" sz="2800" dirty="0"/>
              <a:t> web </a:t>
            </a:r>
            <a:r>
              <a:rPr lang="de-DE" sz="2800" dirty="0" err="1"/>
              <a:t>apps</a:t>
            </a:r>
            <a:r>
              <a:rPr lang="de-DE" sz="2800" dirty="0"/>
              <a:t>. </a:t>
            </a:r>
            <a:r>
              <a:rPr lang="de-DE" sz="2800" dirty="0" smtClean="0"/>
              <a:t>[...] </a:t>
            </a:r>
            <a:r>
              <a:rPr lang="de-DE" sz="2800" dirty="0" err="1" smtClean="0"/>
              <a:t>It</a:t>
            </a:r>
            <a:r>
              <a:rPr lang="de-DE" sz="2800" dirty="0" smtClean="0"/>
              <a:t> </a:t>
            </a:r>
            <a:r>
              <a:rPr lang="de-DE" sz="2800" dirty="0" err="1"/>
              <a:t>attempts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minimize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impedance</a:t>
            </a:r>
            <a:r>
              <a:rPr lang="de-DE" sz="2800" dirty="0"/>
              <a:t> </a:t>
            </a:r>
            <a:r>
              <a:rPr lang="de-DE" sz="2800" dirty="0" err="1"/>
              <a:t>mismatch</a:t>
            </a:r>
            <a:r>
              <a:rPr lang="de-DE" sz="2800" dirty="0"/>
              <a:t> </a:t>
            </a:r>
            <a:r>
              <a:rPr lang="de-DE" sz="2800" dirty="0" err="1"/>
              <a:t>between</a:t>
            </a:r>
            <a:r>
              <a:rPr lang="de-DE" sz="2800" dirty="0"/>
              <a:t> </a:t>
            </a:r>
            <a:r>
              <a:rPr lang="de-DE" sz="2800" dirty="0" err="1"/>
              <a:t>document</a:t>
            </a:r>
            <a:r>
              <a:rPr lang="de-DE" sz="2800" dirty="0"/>
              <a:t> </a:t>
            </a:r>
            <a:r>
              <a:rPr lang="de-DE" sz="2800" dirty="0" err="1"/>
              <a:t>centric</a:t>
            </a:r>
            <a:r>
              <a:rPr lang="de-DE" sz="2800" dirty="0"/>
              <a:t> HTML </a:t>
            </a:r>
            <a:r>
              <a:rPr lang="de-DE" sz="2800" dirty="0" err="1"/>
              <a:t>and</a:t>
            </a:r>
            <a:r>
              <a:rPr lang="de-DE" sz="2800" dirty="0"/>
              <a:t> </a:t>
            </a:r>
            <a:r>
              <a:rPr lang="de-DE" sz="2800" dirty="0" err="1"/>
              <a:t>what</a:t>
            </a:r>
            <a:r>
              <a:rPr lang="de-DE" sz="2800" dirty="0"/>
              <a:t> an </a:t>
            </a:r>
            <a:r>
              <a:rPr lang="de-DE" sz="2800" dirty="0" err="1"/>
              <a:t>application</a:t>
            </a:r>
            <a:r>
              <a:rPr lang="de-DE" sz="2800" dirty="0"/>
              <a:t> </a:t>
            </a:r>
            <a:r>
              <a:rPr lang="de-DE" sz="2800" dirty="0" err="1"/>
              <a:t>needs</a:t>
            </a:r>
            <a:r>
              <a:rPr lang="de-DE" sz="2800" dirty="0"/>
              <a:t> </a:t>
            </a:r>
            <a:r>
              <a:rPr lang="de-DE" sz="2800" dirty="0" err="1"/>
              <a:t>by</a:t>
            </a:r>
            <a:r>
              <a:rPr lang="de-DE" sz="2800" dirty="0"/>
              <a:t> </a:t>
            </a:r>
            <a:r>
              <a:rPr lang="de-DE" sz="2800" dirty="0" err="1"/>
              <a:t>creating</a:t>
            </a:r>
            <a:r>
              <a:rPr lang="de-DE" sz="2800" dirty="0"/>
              <a:t> </a:t>
            </a:r>
            <a:r>
              <a:rPr lang="de-DE" sz="2800" dirty="0" err="1"/>
              <a:t>new</a:t>
            </a:r>
            <a:r>
              <a:rPr lang="de-DE" sz="2800" dirty="0"/>
              <a:t> HTML </a:t>
            </a:r>
            <a:r>
              <a:rPr lang="de-DE" sz="2800" dirty="0" err="1"/>
              <a:t>constructs</a:t>
            </a:r>
            <a:r>
              <a:rPr lang="de-DE" sz="2800" dirty="0" smtClean="0"/>
              <a:t>."</a:t>
            </a:r>
          </a:p>
          <a:p>
            <a:pPr algn="r">
              <a:lnSpc>
                <a:spcPct val="120000"/>
              </a:lnSpc>
            </a:pPr>
            <a:r>
              <a:rPr lang="de-DE" sz="2800" b="0" dirty="0"/>
              <a:t>http://</a:t>
            </a:r>
            <a:r>
              <a:rPr lang="de-DE" sz="2800" b="0" dirty="0" err="1"/>
              <a:t>docs.angularjs.org</a:t>
            </a:r>
            <a:r>
              <a:rPr lang="de-DE" sz="2800" b="0" dirty="0"/>
              <a:t>/</a:t>
            </a:r>
            <a:r>
              <a:rPr lang="de-DE" sz="2800" b="0" dirty="0" err="1"/>
              <a:t>guide</a:t>
            </a:r>
            <a:r>
              <a:rPr lang="de-DE" sz="2800" b="0" dirty="0"/>
              <a:t>/</a:t>
            </a:r>
            <a:r>
              <a:rPr lang="de-DE" sz="2800" b="0" dirty="0" err="1"/>
              <a:t>introduction</a:t>
            </a:r>
            <a:endParaRPr lang="de-DE" sz="2800" b="0" dirty="0"/>
          </a:p>
        </p:txBody>
      </p:sp>
    </p:spTree>
    <p:extLst>
      <p:ext uri="{BB962C8B-B14F-4D97-AF65-F5344CB8AC3E}">
        <p14:creationId xmlns:p14="http://schemas.microsoft.com/office/powerpoint/2010/main" val="356040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AngularJS</a:t>
            </a:r>
            <a:r>
              <a:rPr lang="de-DE" dirty="0" smtClean="0"/>
              <a:t> im Überblick</a:t>
            </a:r>
            <a:endParaRPr lang="de-DE" dirty="0"/>
          </a:p>
        </p:txBody>
      </p:sp>
      <p:grpSp>
        <p:nvGrpSpPr>
          <p:cNvPr id="3" name="Gruppierung 2"/>
          <p:cNvGrpSpPr/>
          <p:nvPr/>
        </p:nvGrpSpPr>
        <p:grpSpPr>
          <a:xfrm>
            <a:off x="829144" y="4005064"/>
            <a:ext cx="3176359" cy="1130300"/>
            <a:chOff x="899592" y="1988840"/>
            <a:chExt cx="3176359" cy="1130300"/>
          </a:xfrm>
        </p:grpSpPr>
        <p:pic>
          <p:nvPicPr>
            <p:cNvPr id="4" name="Bild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9592" y="1988840"/>
              <a:ext cx="1168400" cy="1130300"/>
            </a:xfrm>
            <a:prstGeom prst="rect">
              <a:avLst/>
            </a:prstGeom>
          </p:spPr>
        </p:pic>
        <p:sp>
          <p:nvSpPr>
            <p:cNvPr id="8" name="Rechteck 7"/>
            <p:cNvSpPr/>
            <p:nvPr/>
          </p:nvSpPr>
          <p:spPr>
            <a:xfrm>
              <a:off x="2203924" y="2132856"/>
              <a:ext cx="187202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2400" b="1" dirty="0" err="1" smtClean="0">
                  <a:solidFill>
                    <a:srgbClr val="1E2959"/>
                  </a:solidFill>
                </a:rPr>
                <a:t>Declarative</a:t>
              </a:r>
              <a:endParaRPr lang="de-DE" sz="2400" b="1" dirty="0" smtClean="0">
                <a:solidFill>
                  <a:srgbClr val="1E2959"/>
                </a:solidFill>
              </a:endParaRPr>
            </a:p>
            <a:p>
              <a:r>
                <a:rPr lang="de-DE" sz="2400" b="1" dirty="0" smtClean="0">
                  <a:solidFill>
                    <a:srgbClr val="1E2959"/>
                  </a:solidFill>
                </a:rPr>
                <a:t>UI </a:t>
              </a:r>
              <a:r>
                <a:rPr lang="de-DE" sz="2400" b="1" dirty="0">
                  <a:solidFill>
                    <a:srgbClr val="1E2959"/>
                  </a:solidFill>
                </a:rPr>
                <a:t>Templates</a:t>
              </a:r>
            </a:p>
          </p:txBody>
        </p:sp>
      </p:grpSp>
      <p:grpSp>
        <p:nvGrpSpPr>
          <p:cNvPr id="15" name="Gruppierung 14"/>
          <p:cNvGrpSpPr/>
          <p:nvPr/>
        </p:nvGrpSpPr>
        <p:grpSpPr>
          <a:xfrm>
            <a:off x="829144" y="2132856"/>
            <a:ext cx="2940645" cy="1130300"/>
            <a:chOff x="4716016" y="3933056"/>
            <a:chExt cx="2940645" cy="1130300"/>
          </a:xfrm>
        </p:grpSpPr>
        <p:pic>
          <p:nvPicPr>
            <p:cNvPr id="6" name="Bild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16016" y="3933056"/>
              <a:ext cx="1168400" cy="1130300"/>
            </a:xfrm>
            <a:prstGeom prst="rect">
              <a:avLst/>
            </a:prstGeom>
          </p:spPr>
        </p:pic>
        <p:sp>
          <p:nvSpPr>
            <p:cNvPr id="10" name="Textfeld 9"/>
            <p:cNvSpPr txBox="1"/>
            <p:nvPr/>
          </p:nvSpPr>
          <p:spPr>
            <a:xfrm>
              <a:off x="6012160" y="4221088"/>
              <a:ext cx="1644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>
                  <a:solidFill>
                    <a:srgbClr val="1E2959"/>
                  </a:solidFill>
                </a:rPr>
                <a:t>Framework</a:t>
              </a:r>
              <a:endParaRPr lang="de-DE" sz="2400" b="1" dirty="0">
                <a:solidFill>
                  <a:srgbClr val="1E2959"/>
                </a:solidFill>
              </a:endParaRPr>
            </a:p>
          </p:txBody>
        </p:sp>
      </p:grpSp>
      <p:grpSp>
        <p:nvGrpSpPr>
          <p:cNvPr id="20" name="Gruppierung 19"/>
          <p:cNvGrpSpPr/>
          <p:nvPr/>
        </p:nvGrpSpPr>
        <p:grpSpPr>
          <a:xfrm>
            <a:off x="4573560" y="4004816"/>
            <a:ext cx="4246912" cy="1130300"/>
            <a:chOff x="4717576" y="1988840"/>
            <a:chExt cx="4246912" cy="1130300"/>
          </a:xfrm>
        </p:grpSpPr>
        <p:pic>
          <p:nvPicPr>
            <p:cNvPr id="21" name="Bild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17576" y="1988840"/>
              <a:ext cx="1168400" cy="1130300"/>
            </a:xfrm>
            <a:prstGeom prst="rect">
              <a:avLst/>
            </a:prstGeom>
          </p:spPr>
        </p:pic>
        <p:sp>
          <p:nvSpPr>
            <p:cNvPr id="22" name="Rechteck 21"/>
            <p:cNvSpPr/>
            <p:nvPr/>
          </p:nvSpPr>
          <p:spPr>
            <a:xfrm>
              <a:off x="5995857" y="2132856"/>
              <a:ext cx="2968631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2400" b="1" dirty="0">
                  <a:solidFill>
                    <a:srgbClr val="1E2959"/>
                  </a:solidFill>
                </a:rPr>
                <a:t>MVC </a:t>
              </a:r>
              <a:r>
                <a:rPr lang="de-DE" sz="2400" b="1" dirty="0" err="1" smtClean="0">
                  <a:solidFill>
                    <a:srgbClr val="1E2959"/>
                  </a:solidFill>
                </a:rPr>
                <a:t>with</a:t>
              </a:r>
              <a:endParaRPr lang="de-DE" sz="2400" b="1" dirty="0">
                <a:solidFill>
                  <a:srgbClr val="1E2959"/>
                </a:solidFill>
              </a:endParaRPr>
            </a:p>
            <a:p>
              <a:r>
                <a:rPr lang="de-DE" sz="2400" b="1" dirty="0" err="1" smtClean="0">
                  <a:solidFill>
                    <a:srgbClr val="1E2959"/>
                  </a:solidFill>
                </a:rPr>
                <a:t>Dependency</a:t>
              </a:r>
              <a:r>
                <a:rPr lang="de-DE" sz="2400" b="1" dirty="0" smtClean="0">
                  <a:solidFill>
                    <a:srgbClr val="1E2959"/>
                  </a:solidFill>
                </a:rPr>
                <a:t> </a:t>
              </a:r>
              <a:r>
                <a:rPr lang="de-DE" sz="2400" b="1" dirty="0" err="1">
                  <a:solidFill>
                    <a:srgbClr val="1E2959"/>
                  </a:solidFill>
                </a:rPr>
                <a:t>Injection</a:t>
              </a:r>
              <a:endParaRPr lang="de-DE" sz="2400" b="1" dirty="0">
                <a:solidFill>
                  <a:srgbClr val="1E2959"/>
                </a:solidFill>
              </a:endParaRPr>
            </a:p>
          </p:txBody>
        </p:sp>
      </p:grpSp>
      <p:grpSp>
        <p:nvGrpSpPr>
          <p:cNvPr id="23" name="Gruppierung 22"/>
          <p:cNvGrpSpPr/>
          <p:nvPr/>
        </p:nvGrpSpPr>
        <p:grpSpPr>
          <a:xfrm>
            <a:off x="4573560" y="2132856"/>
            <a:ext cx="3128269" cy="1130300"/>
            <a:chOff x="899592" y="3933056"/>
            <a:chExt cx="3128269" cy="1130300"/>
          </a:xfrm>
        </p:grpSpPr>
        <p:pic>
          <p:nvPicPr>
            <p:cNvPr id="24" name="Bild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9592" y="3933056"/>
              <a:ext cx="1168400" cy="1130300"/>
            </a:xfrm>
            <a:prstGeom prst="rect">
              <a:avLst/>
            </a:prstGeom>
          </p:spPr>
        </p:pic>
        <p:sp>
          <p:nvSpPr>
            <p:cNvPr id="25" name="Rechteck 24"/>
            <p:cNvSpPr/>
            <p:nvPr/>
          </p:nvSpPr>
          <p:spPr>
            <a:xfrm>
              <a:off x="2203924" y="4077072"/>
              <a:ext cx="182393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2400" b="1" dirty="0" err="1">
                  <a:solidFill>
                    <a:srgbClr val="1E2959"/>
                  </a:solidFill>
                </a:rPr>
                <a:t>Two</a:t>
              </a:r>
              <a:r>
                <a:rPr lang="de-DE" sz="2400" b="1" dirty="0">
                  <a:solidFill>
                    <a:srgbClr val="1E2959"/>
                  </a:solidFill>
                </a:rPr>
                <a:t>-</a:t>
              </a:r>
              <a:r>
                <a:rPr lang="de-DE" sz="2400" b="1" dirty="0" smtClean="0">
                  <a:solidFill>
                    <a:srgbClr val="1E2959"/>
                  </a:solidFill>
                </a:rPr>
                <a:t>Way</a:t>
              </a:r>
            </a:p>
            <a:p>
              <a:r>
                <a:rPr lang="de-DE" sz="2400" b="1" dirty="0" smtClean="0">
                  <a:solidFill>
                    <a:srgbClr val="1E2959"/>
                  </a:solidFill>
                </a:rPr>
                <a:t>Data </a:t>
              </a:r>
              <a:r>
                <a:rPr lang="de-DE" sz="2400" b="1" dirty="0">
                  <a:solidFill>
                    <a:srgbClr val="1E2959"/>
                  </a:solidFill>
                </a:rPr>
                <a:t>Binding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884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C-Vorlage_SSC">
  <a:themeElements>
    <a:clrScheme name="OC 2009">
      <a:dk1>
        <a:srgbClr val="1E2959"/>
      </a:dk1>
      <a:lt1>
        <a:srgbClr val="FFFFFF"/>
      </a:lt1>
      <a:dk2>
        <a:srgbClr val="000000"/>
      </a:dk2>
      <a:lt2>
        <a:srgbClr val="B0B3B2"/>
      </a:lt2>
      <a:accent1>
        <a:srgbClr val="4F5151"/>
      </a:accent1>
      <a:accent2>
        <a:srgbClr val="979A99"/>
      </a:accent2>
      <a:accent3>
        <a:srgbClr val="B0B3B2"/>
      </a:accent3>
      <a:accent4>
        <a:srgbClr val="F2CC23"/>
      </a:accent4>
      <a:accent5>
        <a:srgbClr val="C73E3A"/>
      </a:accent5>
      <a:accent6>
        <a:srgbClr val="377BBA"/>
      </a:accent6>
      <a:hlink>
        <a:srgbClr val="377BBA"/>
      </a:hlink>
      <a:folHlink>
        <a:srgbClr val="1E2959"/>
      </a:folHlink>
    </a:clrScheme>
    <a:fontScheme name="OC 2009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C-Vorlage (einfach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>
  <documentManagement>
    <_dlc_DocId xmlns="8cc9f148-63af-4ae4-b4c0-3a33ca8129b3">DOCID-7-65</_dlc_DocId>
    <_dlc_DocIdUrl xmlns="8cc9f148-63af-4ae4-b4c0-3a33ca8129b3">
      <Url>https://portal.opitz-consulting.de/_layouts/DocIdRedir.aspx?ID=DOCID-7-65</Url>
      <Description>DOCID-7-65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0B52A70371B6E438CF9C392B7191A29" ma:contentTypeVersion="11" ma:contentTypeDescription="Ein neues Dokument erstellen." ma:contentTypeScope="" ma:versionID="3e0049091e97ddc6c5a9b1c13a68b96a">
  <xsd:schema xmlns:xsd="http://www.w3.org/2001/XMLSchema" xmlns:xs="http://www.w3.org/2001/XMLSchema" xmlns:p="http://schemas.microsoft.com/office/2006/metadata/properties" xmlns:ns2="8cc9f148-63af-4ae4-b4c0-3a33ca8129b3" targetNamespace="http://schemas.microsoft.com/office/2006/metadata/properties" ma:root="true" ma:fieldsID="387f7d665b09c33f4d21a96ec7b2b776" ns2:_="">
    <xsd:import namespace="8cc9f148-63af-4ae4-b4c0-3a33ca8129b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c9f148-63af-4ae4-b4c0-3a33ca8129b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7A0F45-7BDE-4AA7-A1BB-E146938E81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36A60C-181D-47DA-909E-3F329EE9755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AF7E4967-43BC-4F71-AEEC-BDE09349FE60}">
  <ds:schemaRefs>
    <ds:schemaRef ds:uri="http://purl.org/dc/elements/1.1/"/>
    <ds:schemaRef ds:uri="http://www.w3.org/XML/1998/namespace"/>
    <ds:schemaRef ds:uri="8cc9f148-63af-4ae4-b4c0-3a33ca8129b3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C7C1A758-3BEA-47D2-B285-59AD51FEA7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c9f148-63af-4ae4-b4c0-3a33ca8129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OC-Vorlage_SSC.potx</Template>
  <TotalTime>0</TotalTime>
  <Words>840</Words>
  <Application>Microsoft Macintosh PowerPoint</Application>
  <PresentationFormat>Bildschirmpräsentation (4:3)</PresentationFormat>
  <Paragraphs>209</Paragraphs>
  <Slides>33</Slides>
  <Notes>13</Notes>
  <HiddenSlides>1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33</vt:i4>
      </vt:variant>
    </vt:vector>
  </HeadingPairs>
  <TitlesOfParts>
    <vt:vector size="35" baseType="lpstr">
      <vt:lpstr>OC-Vorlage_SSC</vt:lpstr>
      <vt:lpstr>OC-Vorlage (einfach)</vt:lpstr>
      <vt:lpstr>Grails und AngularJS - das Beste von Server und Client vereint</vt:lpstr>
      <vt:lpstr>Eure Sprecher</vt:lpstr>
      <vt:lpstr>PowerPoint-Präsentation</vt:lpstr>
      <vt:lpstr>"Multi-Page Web Apps"</vt:lpstr>
      <vt:lpstr>"Single Page Web Apps"</vt:lpstr>
      <vt:lpstr>Laufzeit-Sicht "Single Page"</vt:lpstr>
      <vt:lpstr>PowerPoint-Präsentation</vt:lpstr>
      <vt:lpstr>PowerPoint-Präsentation</vt:lpstr>
      <vt:lpstr>AngularJS im Überblick</vt:lpstr>
      <vt:lpstr>TODO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Fachklassenmodellierung</vt:lpstr>
      <vt:lpstr>„Groovyness“</vt:lpstr>
      <vt:lpstr>Plugins</vt:lpstr>
      <vt:lpstr>PowerPoint-Präsentation</vt:lpstr>
      <vt:lpstr>Integration bei Entwicklung</vt:lpstr>
      <vt:lpstr>Integration bei Entwicklung</vt:lpstr>
      <vt:lpstr>Aufgabenverteilung</vt:lpstr>
      <vt:lpstr>Same Origin Policy</vt:lpstr>
      <vt:lpstr>Integration bei Entwicklung</vt:lpstr>
      <vt:lpstr>Asset Pipeline Plugin</vt:lpstr>
      <vt:lpstr>Und jetzt im Code...</vt:lpstr>
      <vt:lpstr>Drehbuch</vt:lpstr>
      <vt:lpstr>PowerPoint-Präsentation</vt:lpstr>
      <vt:lpstr>Fazit (1)</vt:lpstr>
      <vt:lpstr>Fazit (2)</vt:lpstr>
      <vt:lpstr>TODO</vt:lpstr>
      <vt:lpstr>Beispiel-Code</vt:lpstr>
      <vt:lpstr>PowerPoint-Präsentation</vt:lpstr>
    </vt:vector>
  </TitlesOfParts>
  <Manager/>
  <Company>OPITZ CONSULTING Deutschland GmbH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Application Development mit Grails und AngularJS</dc:title>
  <dc:subject/>
  <dc:creator>Stefan Glase, Stefan Scheidt</dc:creator>
  <cp:keywords>Web Development, Single Page Apps, Groovy, Grails, JavaScript, Angular</cp:keywords>
  <dc:description>Der Vortrag zeigt am konkreten Beispiel, wie sich durch Kombination von Server- und Client-seitigen Application Development Frameworks eine höchst produktive Plattform für die Entwicklung individueller Rich Client Web Apps zusammen stellen lässt.</dc:description>
  <cp:lastModifiedBy>Stefan Glase</cp:lastModifiedBy>
  <cp:revision>140</cp:revision>
  <cp:lastPrinted>2014-01-05T13:05:40Z</cp:lastPrinted>
  <dcterms:created xsi:type="dcterms:W3CDTF">2009-09-02T11:47:37Z</dcterms:created>
  <dcterms:modified xsi:type="dcterms:W3CDTF">2015-04-21T16:03:02Z</dcterms:modified>
  <cp:category>Koferenzvortrag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0x010100F0B52A70371B6E438CF9C392B7191A29</vt:lpwstr>
  </property>
  <property fmtid="{D5CDD505-2E9C-101B-9397-08002B2CF9AE}" pid="3" name="_dlc_DocIdItemGuid">
    <vt:lpwstr>9e5dab3a-7ee8-4d92-9ab1-fba94f59fc4a</vt:lpwstr>
  </property>
</Properties>
</file>