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40"/>
  </p:notesMasterIdLst>
  <p:handoutMasterIdLst>
    <p:handoutMasterId r:id="rId41"/>
  </p:handoutMasterIdLst>
  <p:sldIdLst>
    <p:sldId id="286" r:id="rId7"/>
    <p:sldId id="288" r:id="rId8"/>
    <p:sldId id="297" r:id="rId9"/>
    <p:sldId id="290" r:id="rId10"/>
    <p:sldId id="292" r:id="rId11"/>
    <p:sldId id="294" r:id="rId12"/>
    <p:sldId id="300" r:id="rId13"/>
    <p:sldId id="302" r:id="rId14"/>
    <p:sldId id="303" r:id="rId15"/>
    <p:sldId id="347" r:id="rId16"/>
    <p:sldId id="298" r:id="rId17"/>
    <p:sldId id="301" r:id="rId18"/>
    <p:sldId id="327" r:id="rId19"/>
    <p:sldId id="328" r:id="rId20"/>
    <p:sldId id="333" r:id="rId21"/>
    <p:sldId id="330" r:id="rId22"/>
    <p:sldId id="331" r:id="rId23"/>
    <p:sldId id="337" r:id="rId24"/>
    <p:sldId id="308" r:id="rId25"/>
    <p:sldId id="314" r:id="rId26"/>
    <p:sldId id="349" r:id="rId27"/>
    <p:sldId id="340" r:id="rId28"/>
    <p:sldId id="341" r:id="rId29"/>
    <p:sldId id="344" r:id="rId30"/>
    <p:sldId id="345" r:id="rId31"/>
    <p:sldId id="346" r:id="rId32"/>
    <p:sldId id="350" r:id="rId33"/>
    <p:sldId id="316" r:id="rId34"/>
    <p:sldId id="325" r:id="rId35"/>
    <p:sldId id="326" r:id="rId36"/>
    <p:sldId id="351" r:id="rId37"/>
    <p:sldId id="336" r:id="rId38"/>
    <p:sldId id="318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17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2734" autoAdjust="0"/>
  </p:normalViewPr>
  <p:slideViewPr>
    <p:cSldViewPr snapToObjects="1">
      <p:cViewPr>
        <p:scale>
          <a:sx n="80" d="100"/>
          <a:sy n="80" d="100"/>
        </p:scale>
        <p:origin x="-1408" y="-248"/>
      </p:cViewPr>
      <p:guideLst>
        <p:guide orient="horz" pos="3838"/>
        <p:guide orient="horz" pos="2432"/>
        <p:guide pos="295"/>
        <p:guide pos="55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912"/>
    </p:cViewPr>
  </p:sorterViewPr>
  <p:notesViewPr>
    <p:cSldViewPr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smtClean="0"/>
            <a:t>Grails</a:t>
          </a:r>
          <a:endParaRPr lang="de-DE" b="1" dirty="0"/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/>
      <dgm:t>
        <a:bodyPr/>
        <a:lstStyle/>
        <a:p>
          <a:r>
            <a:rPr lang="de-DE" dirty="0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/>
      <dgm:t>
        <a:bodyPr/>
        <a:lstStyle/>
        <a:p>
          <a:r>
            <a:rPr lang="de-DE" dirty="0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dirty="0" err="1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dirty="0" err="1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 custLinFactNeighborX="99" custLinFactNeighborY="-1512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AC10B9B3-B70E-43A3-ACFD-DA9FAA02CF5F}" type="presOf" srcId="{322F7167-D7E5-435C-A8CC-52B42FC6266D}" destId="{D5EA20F8-272A-400E-B692-FE1C3CF6C51C}" srcOrd="0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98D191B-6C1F-4595-9616-5F7FC21376CF}" type="presOf" srcId="{F7671500-8297-4F3E-BDCE-879BE72411ED}" destId="{2BCBC29C-5067-4C24-BDB5-16718A53AE6A}" srcOrd="0" destOrd="0" presId="urn:microsoft.com/office/officeart/2005/8/layout/matrix1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3DA0E9EE-F29D-4FD0-8D74-82735565BBFF}" type="presOf" srcId="{7D353D93-D951-4728-A871-2B312A5FAE0D}" destId="{F498BBB4-A080-4839-A4BC-B30620E40F49}" srcOrd="0" destOrd="0" presId="urn:microsoft.com/office/officeart/2005/8/layout/matrix1"/>
    <dgm:cxn modelId="{D623CD0E-398A-465E-AA19-360393BDFD8C}" type="presOf" srcId="{50C3BD8F-FA35-49F1-A571-92963C2C793A}" destId="{2C465FEE-CF80-4909-804E-3204153E6FF1}" srcOrd="0" destOrd="0" presId="urn:microsoft.com/office/officeart/2005/8/layout/matrix1"/>
    <dgm:cxn modelId="{C613749F-D514-405C-9591-897B534F6EAE}" type="presOf" srcId="{F7671500-8297-4F3E-BDCE-879BE72411ED}" destId="{94717272-4243-488C-95AF-FD69DB98ADDE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8D4F891C-0931-49A8-9627-7BED6F81FCAA}" type="presOf" srcId="{7D353D93-D951-4728-A871-2B312A5FAE0D}" destId="{D19FF58C-E800-439B-B9A6-81525D5A3885}" srcOrd="1" destOrd="0" presId="urn:microsoft.com/office/officeart/2005/8/layout/matrix1"/>
    <dgm:cxn modelId="{F5BB61DD-95C6-43AB-9C66-71173795A7AA}" type="presOf" srcId="{50C3BD8F-FA35-49F1-A571-92963C2C793A}" destId="{D057D4C4-7C7C-437F-9AA7-E77B3A3EC01F}" srcOrd="1" destOrd="0" presId="urn:microsoft.com/office/officeart/2005/8/layout/matrix1"/>
    <dgm:cxn modelId="{BE486019-8C51-4B0B-B217-99FABC6C0E81}" type="presOf" srcId="{3EA38FB7-077E-4699-860B-B7481A9FF50F}" destId="{707396D3-4F4C-4E1B-AE8E-A842EB5E2755}" srcOrd="1" destOrd="0" presId="urn:microsoft.com/office/officeart/2005/8/layout/matrix1"/>
    <dgm:cxn modelId="{407146B2-4DB2-4519-BC84-EC1B21A51F8D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366FA80A-DDF7-4CD5-92F2-71BB355F3948}" type="presOf" srcId="{3EA38FB7-077E-4699-860B-B7481A9FF50F}" destId="{C83AB4E9-A066-4C32-9B94-64C1161EA86D}" srcOrd="0" destOrd="0" presId="urn:microsoft.com/office/officeart/2005/8/layout/matrix1"/>
    <dgm:cxn modelId="{CF463A79-5225-4CF9-AAA4-5ADBD8386067}" type="presParOf" srcId="{00F9D2A5-285E-4263-BDA4-C5ECC3BB5457}" destId="{B66C5C42-6939-480F-9798-40DDC3EDD9FB}" srcOrd="0" destOrd="0" presId="urn:microsoft.com/office/officeart/2005/8/layout/matrix1"/>
    <dgm:cxn modelId="{1D7928B6-7972-41CE-BD68-A672EEC7080D}" type="presParOf" srcId="{B66C5C42-6939-480F-9798-40DDC3EDD9FB}" destId="{2C465FEE-CF80-4909-804E-3204153E6FF1}" srcOrd="0" destOrd="0" presId="urn:microsoft.com/office/officeart/2005/8/layout/matrix1"/>
    <dgm:cxn modelId="{3FF49849-84A6-4D63-B1F5-EEBB56AD34C0}" type="presParOf" srcId="{B66C5C42-6939-480F-9798-40DDC3EDD9FB}" destId="{D057D4C4-7C7C-437F-9AA7-E77B3A3EC01F}" srcOrd="1" destOrd="0" presId="urn:microsoft.com/office/officeart/2005/8/layout/matrix1"/>
    <dgm:cxn modelId="{4E5061C6-8993-47CA-9F14-4545704AD02D}" type="presParOf" srcId="{B66C5C42-6939-480F-9798-40DDC3EDD9FB}" destId="{C83AB4E9-A066-4C32-9B94-64C1161EA86D}" srcOrd="2" destOrd="0" presId="urn:microsoft.com/office/officeart/2005/8/layout/matrix1"/>
    <dgm:cxn modelId="{0E30F9B4-C212-444B-B836-DCAB5CEC2D59}" type="presParOf" srcId="{B66C5C42-6939-480F-9798-40DDC3EDD9FB}" destId="{707396D3-4F4C-4E1B-AE8E-A842EB5E2755}" srcOrd="3" destOrd="0" presId="urn:microsoft.com/office/officeart/2005/8/layout/matrix1"/>
    <dgm:cxn modelId="{CB3A8C67-6530-434C-9FE6-2E4D2113880D}" type="presParOf" srcId="{B66C5C42-6939-480F-9798-40DDC3EDD9FB}" destId="{2BCBC29C-5067-4C24-BDB5-16718A53AE6A}" srcOrd="4" destOrd="0" presId="urn:microsoft.com/office/officeart/2005/8/layout/matrix1"/>
    <dgm:cxn modelId="{E627E135-90D4-412A-89EF-10EB2C6461E5}" type="presParOf" srcId="{B66C5C42-6939-480F-9798-40DDC3EDD9FB}" destId="{94717272-4243-488C-95AF-FD69DB98ADDE}" srcOrd="5" destOrd="0" presId="urn:microsoft.com/office/officeart/2005/8/layout/matrix1"/>
    <dgm:cxn modelId="{82F06111-7C19-4CA4-8DF0-B640B5D3EBEB}" type="presParOf" srcId="{B66C5C42-6939-480F-9798-40DDC3EDD9FB}" destId="{F498BBB4-A080-4839-A4BC-B30620E40F49}" srcOrd="6" destOrd="0" presId="urn:microsoft.com/office/officeart/2005/8/layout/matrix1"/>
    <dgm:cxn modelId="{972E7DDE-4CFE-4476-B3EC-3ED2F4537AF8}" type="presParOf" srcId="{B66C5C42-6939-480F-9798-40DDC3EDD9FB}" destId="{D19FF58C-E800-439B-B9A6-81525D5A3885}" srcOrd="7" destOrd="0" presId="urn:microsoft.com/office/officeart/2005/8/layout/matrix1"/>
    <dgm:cxn modelId="{6F3597F6-0987-48D7-B526-2575B8448BD1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713910" y="-713910"/>
          <a:ext cx="1620180" cy="3048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Spring</a:t>
          </a:r>
          <a:endParaRPr lang="de-DE" sz="3300" kern="1200" dirty="0"/>
        </a:p>
      </dsp:txBody>
      <dsp:txXfrm rot="5400000">
        <a:off x="0" y="0"/>
        <a:ext cx="3048000" cy="1215135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162018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Groovy</a:t>
          </a:r>
          <a:endParaRPr lang="de-DE" sz="3300" kern="1200" dirty="0"/>
        </a:p>
      </dsp:txBody>
      <dsp:txXfrm>
        <a:off x="3048000" y="0"/>
        <a:ext cx="3048000" cy="1215135"/>
      </dsp:txXfrm>
    </dsp:sp>
    <dsp:sp modelId="{2BCBC29C-5067-4C24-BDB5-16718A53AE6A}">
      <dsp:nvSpPr>
        <dsp:cNvPr id="0" name=""/>
        <dsp:cNvSpPr/>
      </dsp:nvSpPr>
      <dsp:spPr>
        <a:xfrm rot="10800000">
          <a:off x="0" y="1620180"/>
          <a:ext cx="3048000" cy="162018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Hibernate</a:t>
          </a:r>
          <a:endParaRPr lang="de-DE" sz="3300" kern="1200" dirty="0"/>
        </a:p>
      </dsp:txBody>
      <dsp:txXfrm rot="10800000">
        <a:off x="0" y="2025225"/>
        <a:ext cx="3048000" cy="1215135"/>
      </dsp:txXfrm>
    </dsp:sp>
    <dsp:sp modelId="{F498BBB4-A080-4839-A4BC-B30620E40F49}">
      <dsp:nvSpPr>
        <dsp:cNvPr id="0" name=""/>
        <dsp:cNvSpPr/>
      </dsp:nvSpPr>
      <dsp:spPr>
        <a:xfrm rot="5400000">
          <a:off x="3761910" y="906270"/>
          <a:ext cx="1620180" cy="30480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SiteMesh</a:t>
          </a:r>
          <a:endParaRPr lang="de-DE" sz="3300" kern="1200" dirty="0"/>
        </a:p>
      </dsp:txBody>
      <dsp:txXfrm rot="-5400000">
        <a:off x="3048000" y="2025224"/>
        <a:ext cx="3048000" cy="1215135"/>
      </dsp:txXfrm>
    </dsp:sp>
    <dsp:sp modelId="{D5EA20F8-272A-400E-B692-FE1C3CF6C51C}">
      <dsp:nvSpPr>
        <dsp:cNvPr id="0" name=""/>
        <dsp:cNvSpPr/>
      </dsp:nvSpPr>
      <dsp:spPr>
        <a:xfrm>
          <a:off x="2133600" y="1215135"/>
          <a:ext cx="1828800" cy="810090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b="1" kern="1200" dirty="0" smtClean="0"/>
            <a:t>Grails</a:t>
          </a:r>
          <a:endParaRPr lang="de-DE" sz="3300" b="1" kern="1200" dirty="0"/>
        </a:p>
      </dsp:txBody>
      <dsp:txXfrm>
        <a:off x="2173145" y="1254680"/>
        <a:ext cx="1749710" cy="73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5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8.jpeg"/><Relationship Id="rId3" Type="http://schemas.openxmlformats.org/officeDocument/2006/relationships/image" Target="../media/image10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22.04.15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9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18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Same-Origin-</a:t>
            </a:r>
            <a:r>
              <a:rPr lang="de-DE" dirty="0" err="1" smtClean="0"/>
              <a:t>Policy</a:t>
            </a:r>
            <a:r>
              <a:rPr lang="de-DE" baseline="0" smtClean="0"/>
              <a:t> erklären!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987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siehe auch http://</a:t>
            </a:r>
            <a:r>
              <a:rPr lang="de-DE" dirty="0" err="1" smtClean="0"/>
              <a:t>addyosmani.com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making-maven-grunt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Gegebenenfalls zusätzliche Schritte beim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einer SPA unter anderem: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Linting</a:t>
            </a:r>
            <a:r>
              <a:rPr lang="de-DE" baseline="0" dirty="0" smtClean="0"/>
              <a:t> der JavaScript/CSS/HTML </a:t>
            </a:r>
            <a:r>
              <a:rPr lang="de-DE" baseline="0" dirty="0" err="1" smtClean="0"/>
              <a:t>Sourcen</a:t>
            </a:r>
            <a:endParaRPr lang="de-DE" baseline="0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Konkatinieren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Minifizieren</a:t>
            </a:r>
            <a:r>
              <a:rPr lang="de-DE" baseline="0" dirty="0" smtClean="0"/>
              <a:t> von JavaScript/CSS/HTML </a:t>
            </a:r>
            <a:r>
              <a:rPr lang="de-DE" baseline="0" dirty="0" err="1" smtClean="0"/>
              <a:t>Sourcen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3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18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Same-Origin-</a:t>
            </a:r>
            <a:r>
              <a:rPr lang="de-DE" dirty="0" err="1" smtClean="0"/>
              <a:t>Policy</a:t>
            </a:r>
            <a:r>
              <a:rPr lang="de-DE" baseline="0" smtClean="0"/>
              <a:t> erklären!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9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Angular ist</a:t>
            </a:r>
            <a:r>
              <a:rPr lang="de-DE" baseline="0" dirty="0" smtClean="0"/>
              <a:t> – genau wie Grails – "</a:t>
            </a:r>
            <a:r>
              <a:rPr lang="de-DE" baseline="0" dirty="0" err="1" smtClean="0"/>
              <a:t>opinionated</a:t>
            </a:r>
            <a:r>
              <a:rPr lang="de-DE" baseline="0" dirty="0" smtClean="0"/>
              <a:t>"</a:t>
            </a:r>
          </a:p>
          <a:p>
            <a:r>
              <a:rPr lang="de-DE" baseline="0" dirty="0" smtClean="0"/>
              <a:t>... Ist das gut oder schlecht?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22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Grails ist</a:t>
            </a:r>
            <a:r>
              <a:rPr lang="de-DE" baseline="0" dirty="0" smtClean="0"/>
              <a:t> – genau wie Angular – "</a:t>
            </a:r>
            <a:r>
              <a:rPr lang="de-DE" baseline="0" dirty="0" err="1" smtClean="0"/>
              <a:t>opinionated</a:t>
            </a:r>
            <a:r>
              <a:rPr lang="de-DE" baseline="0" dirty="0" smtClean="0"/>
              <a:t>"</a:t>
            </a:r>
          </a:p>
          <a:p>
            <a:r>
              <a:rPr lang="de-DE" baseline="0" dirty="0" smtClean="0"/>
              <a:t>... Ist das gut oder schlecht?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A4730-00B9-44EC-9C82-9506801C22A8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5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8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91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42" name="Rechteck 41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49" name="Rechteck 48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1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52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" name="Grafik 57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grpSp>
        <p:nvGrpSpPr>
          <p:cNvPr id="60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61" name="Grafik 60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2" name="Grafik 61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3" name="Grafik 62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64" name="Grafik 63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65" name="Grafik 64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66" name="Rechteck 65"/>
          <p:cNvSpPr/>
          <p:nvPr userDrawn="1"/>
        </p:nvSpPr>
        <p:spPr>
          <a:xfrm>
            <a:off x="2051720" y="6453336"/>
            <a:ext cx="259228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9" name="Gruppieren 68"/>
          <p:cNvGrpSpPr/>
          <p:nvPr userDrawn="1"/>
        </p:nvGrpSpPr>
        <p:grpSpPr>
          <a:xfrm>
            <a:off x="353004" y="1341709"/>
            <a:ext cx="4133932" cy="2514006"/>
            <a:chOff x="353004" y="1341709"/>
            <a:chExt cx="4133932" cy="2514006"/>
          </a:xfrm>
        </p:grpSpPr>
        <p:sp>
          <p:nvSpPr>
            <p:cNvPr id="70" name="Rechteck 69"/>
            <p:cNvSpPr/>
            <p:nvPr userDrawn="1"/>
          </p:nvSpPr>
          <p:spPr>
            <a:xfrm>
              <a:off x="353004" y="1341709"/>
              <a:ext cx="4133932" cy="2304256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531167" y="1412777"/>
              <a:ext cx="3824809" cy="2442938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/>
            <a:p>
              <a:pPr lvl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kumimoji="0" lang="de-DE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Mission</a:t>
              </a:r>
              <a:endPara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endParaRPr lang="de-DE" sz="600" dirty="0" smtClean="0">
                <a:solidFill>
                  <a:schemeClr val="accent1"/>
                </a:solidFill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de-DE" sz="1500" dirty="0" smtClean="0">
                  <a:solidFill>
                    <a:schemeClr val="accent1"/>
                  </a:solidFill>
                </a:rPr>
                <a:t>Wir entwickeln gemeinsam mit allen Branchen Lösungen, die dazu führen, dass sich diese Organisationen besser entwickeln als ihr Wettbewerb.</a:t>
              </a: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endParaRPr lang="de-DE" sz="500" dirty="0" smtClean="0">
                <a:solidFill>
                  <a:schemeClr val="accent1"/>
                </a:solidFill>
              </a:endParaRPr>
            </a:p>
            <a:p>
              <a:pPr marL="0" lvl="1" indent="0" algn="l" defTabSz="914400" rtl="0" eaLnBrk="1" latinLnBrk="0" hangingPunct="1">
                <a:buClr>
                  <a:schemeClr val="tx1"/>
                </a:buClr>
                <a:buFont typeface="Wingdings" pitchFamily="2" charset="2"/>
                <a:buNone/>
              </a:pPr>
              <a:r>
                <a:rPr lang="de-DE" sz="1500" dirty="0" smtClean="0">
                  <a:solidFill>
                    <a:schemeClr val="accent1"/>
                  </a:solidFill>
                </a:rPr>
                <a:t>Unsere Dienstleistung erfolgt partnerschaftlich und ist auf eine langjährige Zusammenarbeit angelegt. </a:t>
              </a:r>
              <a:endPara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2" name="Rechteck 71"/>
          <p:cNvSpPr/>
          <p:nvPr userDrawn="1"/>
        </p:nvSpPr>
        <p:spPr>
          <a:xfrm>
            <a:off x="353190" y="3781960"/>
            <a:ext cx="4133932" cy="2304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/>
          <p:cNvSpPr txBox="1"/>
          <p:nvPr userDrawn="1"/>
        </p:nvSpPr>
        <p:spPr>
          <a:xfrm>
            <a:off x="523598" y="3867296"/>
            <a:ext cx="4104456" cy="20099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IT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Alignment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Information Management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Anwendungsentwicklung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 und System-Integration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IT-Infrastruktur-Management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 userDrawn="1"/>
        </p:nvSpPr>
        <p:spPr>
          <a:xfrm>
            <a:off x="4646963" y="1338534"/>
            <a:ext cx="4133932" cy="230425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 userDrawn="1"/>
        </p:nvSpPr>
        <p:spPr>
          <a:xfrm>
            <a:off x="4830182" y="1406350"/>
            <a:ext cx="2649476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Textfeld 75"/>
          <p:cNvSpPr txBox="1"/>
          <p:nvPr userDrawn="1"/>
        </p:nvSpPr>
        <p:spPr>
          <a:xfrm>
            <a:off x="4735182" y="2663945"/>
            <a:ext cx="1231871" cy="5291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29%</a:t>
            </a:r>
            <a:endParaRPr lang="de-DE" sz="900" dirty="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Industrie / Versorger / Telekommunikation</a:t>
            </a:r>
            <a:br>
              <a:rPr lang="de-DE" sz="900" dirty="0" smtClean="0"/>
            </a:br>
            <a:endParaRPr lang="de-DE" sz="900" dirty="0"/>
          </a:p>
        </p:txBody>
      </p:sp>
      <p:sp>
        <p:nvSpPr>
          <p:cNvPr id="77" name="Textfeld 76"/>
          <p:cNvSpPr txBox="1"/>
          <p:nvPr userDrawn="1"/>
        </p:nvSpPr>
        <p:spPr>
          <a:xfrm>
            <a:off x="7055497" y="2421937"/>
            <a:ext cx="1296144" cy="4379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29%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Handel / Logistik / Dienstleistungen</a:t>
            </a:r>
            <a:br>
              <a:rPr lang="de-DE" sz="900" dirty="0" smtClean="0"/>
            </a:br>
            <a:endParaRPr lang="de-DE" sz="900" b="1" dirty="0"/>
          </a:p>
        </p:txBody>
      </p:sp>
      <p:sp>
        <p:nvSpPr>
          <p:cNvPr id="78" name="Textfeld 77"/>
          <p:cNvSpPr txBox="1"/>
          <p:nvPr userDrawn="1"/>
        </p:nvSpPr>
        <p:spPr>
          <a:xfrm>
            <a:off x="6611897" y="3205002"/>
            <a:ext cx="2283538" cy="342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/>
              <a:t>42%</a:t>
            </a:r>
            <a:r>
              <a:rPr lang="de-DE" sz="900" dirty="0" smtClean="0"/>
              <a:t> </a:t>
            </a:r>
            <a:br>
              <a:rPr lang="de-DE" sz="900" dirty="0" smtClean="0"/>
            </a:br>
            <a:r>
              <a:rPr lang="de-DE" sz="900" dirty="0" smtClean="0"/>
              <a:t>Öffentliche</a:t>
            </a:r>
            <a:r>
              <a:rPr lang="de-DE" sz="900" baseline="0" dirty="0" smtClean="0"/>
              <a:t> Auftraggeber / Banken und Versicherungen /  Vereine und Verbände</a:t>
            </a:r>
            <a:endParaRPr lang="de-DE" sz="900" dirty="0"/>
          </a:p>
        </p:txBody>
      </p:sp>
      <p:pic>
        <p:nvPicPr>
          <p:cNvPr id="79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58528" y="2529734"/>
            <a:ext cx="1370207" cy="65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 userDrawn="1"/>
        </p:nvSpPr>
        <p:spPr>
          <a:xfrm>
            <a:off x="4644008" y="3789040"/>
            <a:ext cx="4133932" cy="230425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 userDrawn="1"/>
        </p:nvSpPr>
        <p:spPr>
          <a:xfrm>
            <a:off x="4827227" y="3855715"/>
            <a:ext cx="1824584" cy="15175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Eckdaten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Standorte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3" name="Grafik 8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77969"/>
            <a:ext cx="2232248" cy="16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8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17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5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0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420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 Seite </a:t>
            </a:r>
            <a:fld id="{E84B7F6C-EDDF-9F49-BF6B-9F3A903650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497960"/>
            <a:ext cx="41043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1D47"/>
                </a:solidFill>
              </a:defRPr>
            </a:lvl1pPr>
          </a:lstStyle>
          <a:p>
            <a:r>
              <a:rPr lang="de-DE" dirty="0" smtClean="0"/>
              <a:t>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 mit Grails und </a:t>
            </a:r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ertramdev.github.io/asset-pipelin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opitzconsulting/newsletter-grails-angular" TargetMode="External"/><Relationship Id="rId3" Type="http://schemas.openxmlformats.org/officeDocument/2006/relationships/image" Target="../media/image3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85800" y="2142163"/>
            <a:ext cx="7772400" cy="1446550"/>
          </a:xfrm>
        </p:spPr>
        <p:txBody>
          <a:bodyPr/>
          <a:lstStyle/>
          <a:p>
            <a:r>
              <a:rPr lang="de-DE" dirty="0" err="1"/>
              <a:t>Grails</a:t>
            </a:r>
            <a:r>
              <a:rPr lang="de-DE" dirty="0"/>
              <a:t> und </a:t>
            </a:r>
            <a:r>
              <a:rPr lang="de-DE" dirty="0" err="1"/>
              <a:t>AngularJS</a:t>
            </a:r>
            <a:r>
              <a:rPr lang="de-DE" dirty="0"/>
              <a:t> - das Beste von Server und Client vereint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75706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Kerry Walder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Stefan Glase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Autofit/>
          </a:bodyPr>
          <a:lstStyle/>
          <a:p>
            <a:r>
              <a:rPr lang="de-DE" sz="23900" dirty="0" smtClean="0">
                <a:solidFill>
                  <a:srgbClr val="FF0000"/>
                </a:solidFill>
              </a:rPr>
              <a:t>TODO</a:t>
            </a:r>
            <a:endParaRPr lang="de-DE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4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de-DE" sz="2800" dirty="0" smtClean="0"/>
          </a:p>
          <a:p>
            <a:pPr algn="just">
              <a:lnSpc>
                <a:spcPct val="120000"/>
              </a:lnSpc>
            </a:pPr>
            <a:r>
              <a:rPr lang="de-DE" sz="2800" dirty="0" smtClean="0"/>
              <a:t>"Grails </a:t>
            </a:r>
            <a:r>
              <a:rPr lang="de-DE" sz="2800" dirty="0" err="1"/>
              <a:t>is</a:t>
            </a:r>
            <a:r>
              <a:rPr lang="de-DE" sz="2800" dirty="0"/>
              <a:t> an Open Source, </a:t>
            </a:r>
            <a:r>
              <a:rPr lang="de-DE" sz="2800" dirty="0" err="1"/>
              <a:t>full</a:t>
            </a:r>
            <a:r>
              <a:rPr lang="de-DE" sz="2800" dirty="0"/>
              <a:t> </a:t>
            </a:r>
            <a:r>
              <a:rPr lang="de-DE" sz="2800" dirty="0" err="1"/>
              <a:t>stack</a:t>
            </a:r>
            <a:r>
              <a:rPr lang="de-DE" sz="2800" dirty="0"/>
              <a:t>, web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JVM.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/>
              <a:t>takes</a:t>
            </a:r>
            <a:r>
              <a:rPr lang="de-DE" sz="2800" dirty="0"/>
              <a:t> </a:t>
            </a:r>
            <a:r>
              <a:rPr lang="de-DE" sz="2800" dirty="0" err="1"/>
              <a:t>advantage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Groovy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convention</a:t>
            </a:r>
            <a:r>
              <a:rPr lang="de-DE" sz="2800" dirty="0"/>
              <a:t> </a:t>
            </a:r>
            <a:r>
              <a:rPr lang="de-DE" sz="2800" dirty="0" err="1"/>
              <a:t>over</a:t>
            </a:r>
            <a:r>
              <a:rPr lang="de-DE" sz="2800" dirty="0"/>
              <a:t> </a:t>
            </a:r>
            <a:r>
              <a:rPr lang="de-DE" sz="2800" dirty="0" err="1"/>
              <a:t>configuration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provide</a:t>
            </a:r>
            <a:r>
              <a:rPr lang="de-DE" sz="2800" dirty="0"/>
              <a:t> a </a:t>
            </a:r>
            <a:r>
              <a:rPr lang="de-DE" sz="2800" dirty="0" err="1"/>
              <a:t>productive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stream-lined</a:t>
            </a:r>
            <a:r>
              <a:rPr lang="de-DE" sz="2800" dirty="0"/>
              <a:t> </a:t>
            </a:r>
            <a:r>
              <a:rPr lang="de-DE" sz="2800" dirty="0" err="1"/>
              <a:t>development</a:t>
            </a:r>
            <a:r>
              <a:rPr lang="de-DE" sz="2800" dirty="0"/>
              <a:t> </a:t>
            </a:r>
            <a:r>
              <a:rPr lang="de-DE" sz="2800" dirty="0" err="1"/>
              <a:t>experience</a:t>
            </a:r>
            <a:r>
              <a:rPr lang="de-DE" sz="2800" dirty="0" smtClean="0"/>
              <a:t>."</a:t>
            </a:r>
          </a:p>
          <a:p>
            <a:pPr algn="r">
              <a:lnSpc>
                <a:spcPct val="120000"/>
              </a:lnSpc>
            </a:pPr>
            <a:r>
              <a:rPr lang="de-DE" sz="2800" b="0" dirty="0"/>
              <a:t>http://</a:t>
            </a:r>
            <a:r>
              <a:rPr lang="de-DE" sz="2800" b="0" dirty="0" err="1"/>
              <a:t>grails.org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8736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480294494"/>
              </p:ext>
            </p:extLst>
          </p:nvPr>
        </p:nvGraphicFramePr>
        <p:xfrm>
          <a:off x="1524000" y="1844824"/>
          <a:ext cx="60960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Technologie-Unterbau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1524000" y="5085184"/>
            <a:ext cx="6096000" cy="936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300" dirty="0" err="1" smtClean="0"/>
              <a:t>Gradle</a:t>
            </a:r>
            <a:endParaRPr lang="de-DE" sz="3300" dirty="0"/>
          </a:p>
        </p:txBody>
      </p:sp>
    </p:spTree>
    <p:extLst>
      <p:ext uri="{BB962C8B-B14F-4D97-AF65-F5344CB8AC3E}">
        <p14:creationId xmlns:p14="http://schemas.microsoft.com/office/powerpoint/2010/main" val="35454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Einheitliche Verzeichnisstruktur</a:t>
            </a:r>
            <a:endParaRPr lang="de-DE" dirty="0"/>
          </a:p>
        </p:txBody>
      </p:sp>
      <p:pic>
        <p:nvPicPr>
          <p:cNvPr id="3" name="Bild 2" descr="Bildschirmfoto 2015-04-21 um 16.05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268760"/>
            <a:ext cx="2057400" cy="54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5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E29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Konfiguration</a:t>
            </a:r>
            <a:endParaRPr lang="de-DE" dirty="0"/>
          </a:p>
        </p:txBody>
      </p:sp>
      <p:pic>
        <p:nvPicPr>
          <p:cNvPr id="2" name="Bild 1" descr="Bildschirmfoto 2015-04-21 um 16.13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62113"/>
            <a:ext cx="3615208" cy="2122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Bild 2" descr="Bildschirmfoto 2015-04-21 um 16.14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83" y="4149080"/>
            <a:ext cx="3247575" cy="50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Bild 4" descr="Bildschirmfoto 2015-04-21 um 16.14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201580"/>
            <a:ext cx="2864532" cy="520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9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Fachklassenmodellierung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547664" y="1610161"/>
            <a:ext cx="6048672" cy="469915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944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Groovyness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99592" y="1687364"/>
            <a:ext cx="5616624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File('beispiel.txt').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843808" y="3350021"/>
            <a:ext cx="5894312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'Max',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'Mustermann'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).save()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7544" y="5071740"/>
            <a:ext cx="6192688" cy="1021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100.times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World'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0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Plugins</a:t>
            </a:r>
            <a:endParaRPr lang="de-DE" dirty="0"/>
          </a:p>
        </p:txBody>
      </p:sp>
      <p:pic>
        <p:nvPicPr>
          <p:cNvPr id="4" name="Inhaltsplatzhalter 3" descr="Bildschirmfoto 2014-02-05 um 10.25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 b="3601"/>
          <a:stretch>
            <a:fillRect/>
          </a:stretch>
        </p:blipFill>
        <p:spPr>
          <a:xfrm>
            <a:off x="290513" y="1600200"/>
            <a:ext cx="8562975" cy="4708525"/>
          </a:xfrm>
        </p:spPr>
      </p:pic>
    </p:spTree>
    <p:extLst>
      <p:ext uri="{BB962C8B-B14F-4D97-AF65-F5344CB8AC3E}">
        <p14:creationId xmlns:p14="http://schemas.microsoft.com/office/powerpoint/2010/main" val="12489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Grails</a:t>
            </a:r>
            <a:endParaRPr lang="de-DE" dirty="0"/>
          </a:p>
          <a:p>
            <a:r>
              <a:rPr lang="de-DE" dirty="0" smtClean="0"/>
              <a:t>&amp;</a:t>
            </a:r>
          </a:p>
          <a:p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5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Eure Sprecher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727684" y="2060848"/>
            <a:ext cx="5688632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Stefan.Glase@opitz-consulting.com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twitter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stefanglase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github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codescape</a:t>
            </a:r>
            <a:endParaRPr lang="de-DE" sz="2400" b="1" dirty="0" smtClean="0">
              <a:solidFill>
                <a:srgbClr val="1E2959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727684" y="4293096"/>
            <a:ext cx="5688632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Kerry.Walder@opitz-consulting.com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twitter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kerrybik</a:t>
            </a:r>
            <a:endParaRPr lang="de-DE" sz="2400" b="1" dirty="0" smtClean="0">
              <a:solidFill>
                <a:srgbClr val="1E2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de-DE" sz="2400" b="1" dirty="0" err="1" smtClean="0">
                <a:solidFill>
                  <a:srgbClr val="1E2959"/>
                </a:solidFill>
              </a:rPr>
              <a:t>github</a:t>
            </a:r>
            <a:r>
              <a:rPr lang="de-DE" sz="2400" b="1" dirty="0" smtClean="0">
                <a:solidFill>
                  <a:srgbClr val="1E2959"/>
                </a:solidFill>
              </a:rPr>
              <a:t>/</a:t>
            </a:r>
            <a:r>
              <a:rPr lang="de-DE" sz="2400" b="1" dirty="0" err="1" smtClean="0">
                <a:solidFill>
                  <a:srgbClr val="1E2959"/>
                </a:solidFill>
              </a:rPr>
              <a:t>kwalder</a:t>
            </a:r>
            <a:endParaRPr lang="de-DE" sz="2400" b="1" dirty="0" smtClean="0">
              <a:solidFill>
                <a:srgbClr val="1E2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 smtClean="0"/>
              <a:t>Separate Projekte</a:t>
            </a:r>
          </a:p>
          <a:p>
            <a:pPr>
              <a:lnSpc>
                <a:spcPct val="120000"/>
              </a:lnSpc>
            </a:pPr>
            <a:endParaRPr lang="de-DE" dirty="0" smtClean="0"/>
          </a:p>
          <a:p>
            <a:pPr>
              <a:lnSpc>
                <a:spcPct val="120000"/>
              </a:lnSpc>
            </a:pPr>
            <a:r>
              <a:rPr lang="de-DE" dirty="0" err="1" smtClean="0"/>
              <a:t>AngularJS</a:t>
            </a:r>
            <a:r>
              <a:rPr lang="de-DE" dirty="0" smtClean="0"/>
              <a:t>-App in die </a:t>
            </a:r>
            <a:r>
              <a:rPr lang="de-DE" dirty="0" err="1" smtClean="0"/>
              <a:t>Grails</a:t>
            </a:r>
            <a:r>
              <a:rPr lang="de-DE" dirty="0" smtClean="0"/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18125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chemeClr val="accent2"/>
                </a:solidFill>
              </a:rPr>
              <a:t>Separate Projekte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AngularJS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-App in die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Grails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30993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267744" y="4005064"/>
            <a:ext cx="4608512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sz="2000" b="1" dirty="0" smtClean="0">
                <a:solidFill>
                  <a:srgbClr val="1E2959"/>
                </a:solidFill>
                <a:latin typeface="Calibri"/>
              </a:rPr>
              <a:t>Web Server</a:t>
            </a:r>
            <a:endParaRPr lang="de-DE" sz="20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887924" y="4221088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REST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Endpoints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220794" y="1988840"/>
            <a:ext cx="4655462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000" b="1" dirty="0" smtClean="0">
                <a:solidFill>
                  <a:srgbClr val="1E2959"/>
                </a:solidFill>
                <a:latin typeface="Calibri"/>
              </a:rPr>
              <a:t>Browser</a:t>
            </a:r>
            <a:endParaRPr lang="de-DE" sz="20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2212" y="2132856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JavaScript</a:t>
            </a:r>
          </a:p>
        </p:txBody>
      </p:sp>
      <p:grpSp>
        <p:nvGrpSpPr>
          <p:cNvPr id="20" name="Gruppierung 19"/>
          <p:cNvGrpSpPr/>
          <p:nvPr/>
        </p:nvGrpSpPr>
        <p:grpSpPr>
          <a:xfrm>
            <a:off x="2987824" y="3501008"/>
            <a:ext cx="1368152" cy="719832"/>
            <a:chOff x="2987824" y="3140968"/>
            <a:chExt cx="1368152" cy="719832"/>
          </a:xfrm>
        </p:grpSpPr>
        <p:cxnSp>
          <p:nvCxnSpPr>
            <p:cNvPr id="21" name="Gerade Verbindung mit Pfeil 20"/>
            <p:cNvCxnSpPr/>
            <p:nvPr/>
          </p:nvCxnSpPr>
          <p:spPr>
            <a:xfrm>
              <a:off x="4355976" y="3140968"/>
              <a:ext cx="0" cy="719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/>
            <p:cNvSpPr/>
            <p:nvPr/>
          </p:nvSpPr>
          <p:spPr>
            <a:xfrm>
              <a:off x="2987824" y="3284984"/>
              <a:ext cx="13498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DE" b="1" dirty="0" smtClean="0">
                  <a:solidFill>
                    <a:srgbClr val="1E2959"/>
                  </a:solidFill>
                </a:rPr>
                <a:t>Request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4860032" y="3501008"/>
            <a:ext cx="1800200" cy="719832"/>
            <a:chOff x="4860032" y="3140968"/>
            <a:chExt cx="1800200" cy="719832"/>
          </a:xfrm>
        </p:grpSpPr>
        <p:sp>
          <p:nvSpPr>
            <p:cNvPr id="25" name="Rechteck 24"/>
            <p:cNvSpPr/>
            <p:nvPr/>
          </p:nvSpPr>
          <p:spPr>
            <a:xfrm>
              <a:off x="4860032" y="3284984"/>
              <a:ext cx="18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 smtClean="0">
                  <a:solidFill>
                    <a:srgbClr val="1E2959"/>
                  </a:solidFill>
                </a:rPr>
                <a:t>Response: JSON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4860032" y="3140968"/>
              <a:ext cx="0" cy="7198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/>
          <p:cNvSpPr txBox="1"/>
          <p:nvPr/>
        </p:nvSpPr>
        <p:spPr>
          <a:xfrm>
            <a:off x="6084168" y="2492896"/>
            <a:ext cx="198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bIns="93600" rtlCol="0" anchor="ctr" anchorCtr="0">
            <a:noAutofit/>
          </a:bodyPr>
          <a:lstStyle/>
          <a:p>
            <a:pPr algn="ctr"/>
            <a:r>
              <a:rPr lang="de-DE" sz="3200" b="1" dirty="0" err="1">
                <a:solidFill>
                  <a:srgbClr val="1E2959"/>
                </a:solidFill>
                <a:latin typeface="Calibri"/>
              </a:rPr>
              <a:t>AngularJS</a:t>
            </a:r>
            <a:endParaRPr lang="de-DE" sz="32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084168" y="4581128"/>
            <a:ext cx="198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 cap="flat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bIns="93600" rtlCol="0" anchor="ctr" anchorCtr="0">
            <a:noAutofit/>
          </a:bodyPr>
          <a:lstStyle/>
          <a:p>
            <a:pPr algn="ctr"/>
            <a:r>
              <a:rPr lang="de-DE" sz="3200" b="1" dirty="0" smtClean="0">
                <a:solidFill>
                  <a:srgbClr val="1E2959"/>
                </a:solidFill>
                <a:latin typeface="Calibri"/>
              </a:rPr>
              <a:t>Grails</a:t>
            </a:r>
            <a:endParaRPr lang="de-DE" sz="32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5" name="Gewitterblitz 14"/>
          <p:cNvSpPr/>
          <p:nvPr/>
        </p:nvSpPr>
        <p:spPr>
          <a:xfrm>
            <a:off x="1643152" y="3212976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11560" y="4127376"/>
            <a:ext cx="3459749" cy="681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93600" rIns="144000" bIns="93600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953735"/>
                </a:solidFill>
                <a:latin typeface="Calibri"/>
              </a:rPr>
              <a:t>Same </a:t>
            </a:r>
            <a:r>
              <a:rPr lang="de-DE" sz="3200" b="1" dirty="0">
                <a:solidFill>
                  <a:srgbClr val="953735"/>
                </a:solidFill>
                <a:latin typeface="Calibri"/>
              </a:rPr>
              <a:t>Origin </a:t>
            </a:r>
            <a:r>
              <a:rPr lang="de-DE" sz="3200" b="1" dirty="0" err="1" smtClean="0">
                <a:solidFill>
                  <a:srgbClr val="953735"/>
                </a:solidFill>
                <a:latin typeface="Calibri"/>
              </a:rPr>
              <a:t>Policy</a:t>
            </a:r>
            <a:endParaRPr lang="de-DE" sz="3200" b="1" dirty="0">
              <a:solidFill>
                <a:srgbClr val="95373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2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Same Origin </a:t>
            </a:r>
            <a:r>
              <a:rPr lang="de-DE" dirty="0" err="1" smtClean="0"/>
              <a:t>Policy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Reverse Proxy</a:t>
            </a:r>
          </a:p>
          <a:p>
            <a:endParaRPr lang="de-DE" dirty="0" smtClean="0"/>
          </a:p>
          <a:p>
            <a:r>
              <a:rPr lang="de-DE" dirty="0" smtClean="0"/>
              <a:t>Cross-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r>
              <a:rPr lang="de-DE" dirty="0" smtClean="0"/>
              <a:t> (CORS)</a:t>
            </a:r>
          </a:p>
          <a:p>
            <a:endParaRPr lang="de-DE" dirty="0"/>
          </a:p>
          <a:p>
            <a:r>
              <a:rPr lang="de-DE" dirty="0" smtClean="0"/>
              <a:t>JSON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adding</a:t>
            </a:r>
            <a:r>
              <a:rPr lang="de-DE" dirty="0" smtClean="0"/>
              <a:t> (JSONP)</a:t>
            </a:r>
          </a:p>
        </p:txBody>
      </p:sp>
    </p:spTree>
    <p:extLst>
      <p:ext uri="{BB962C8B-B14F-4D97-AF65-F5344CB8AC3E}">
        <p14:creationId xmlns:p14="http://schemas.microsoft.com/office/powerpoint/2010/main" val="25241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bei Entwicklung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rgbClr val="D9D9D9"/>
                </a:solidFill>
              </a:rPr>
              <a:t>Separate Projekte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>
                <a:solidFill>
                  <a:schemeClr val="accent2"/>
                </a:solidFill>
              </a:rPr>
              <a:t>AngularJS</a:t>
            </a:r>
            <a:r>
              <a:rPr lang="de-DE" dirty="0">
                <a:solidFill>
                  <a:schemeClr val="accent2"/>
                </a:solidFill>
              </a:rPr>
              <a:t>-App in die </a:t>
            </a:r>
            <a:r>
              <a:rPr lang="de-DE" dirty="0" err="1">
                <a:solidFill>
                  <a:schemeClr val="accent2"/>
                </a:solidFill>
              </a:rPr>
              <a:t>Grails</a:t>
            </a:r>
            <a:r>
              <a:rPr lang="de-DE" dirty="0">
                <a:solidFill>
                  <a:schemeClr val="accent2"/>
                </a:solidFill>
              </a:rPr>
              <a:t>-App eingebettet</a:t>
            </a:r>
          </a:p>
        </p:txBody>
      </p:sp>
    </p:spTree>
    <p:extLst>
      <p:ext uri="{BB962C8B-B14F-4D97-AF65-F5344CB8AC3E}">
        <p14:creationId xmlns:p14="http://schemas.microsoft.com/office/powerpoint/2010/main" val="42798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 Pipeline </a:t>
            </a:r>
            <a:r>
              <a:rPr lang="de-DE" dirty="0" err="1" smtClean="0"/>
              <a:t>Plugin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Asset-Pipeline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plugin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 smtClean="0"/>
              <a:t>assets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in </a:t>
            </a:r>
            <a:r>
              <a:rPr lang="de-DE" dirty="0" err="1"/>
              <a:t>Grails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err="1">
                <a:hlinkClick r:id="rId2"/>
              </a:rPr>
              <a:t>bertramdev.github.io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asset</a:t>
            </a:r>
            <a:r>
              <a:rPr lang="de-DE" dirty="0">
                <a:hlinkClick r:id="rId2"/>
              </a:rPr>
              <a:t>-pipeline/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jetzt im Code...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2042959"/>
            <a:ext cx="6480722" cy="3645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0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Drehbuch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 anchor="t">
            <a:normAutofit fontScale="92500"/>
          </a:bodyPr>
          <a:lstStyle/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AngularJS-Assets</a:t>
            </a:r>
            <a:r>
              <a:rPr lang="de-DE" dirty="0" smtClean="0"/>
              <a:t> durch </a:t>
            </a:r>
            <a:r>
              <a:rPr lang="de-DE" dirty="0" err="1" smtClean="0"/>
              <a:t>Grails</a:t>
            </a:r>
            <a:r>
              <a:rPr lang="de-DE" dirty="0" smtClean="0"/>
              <a:t> verwalten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Templates im Template-Cache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Debugging in einzelne JS-Dateien hinein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err="1" smtClean="0"/>
              <a:t>Minifizierung</a:t>
            </a:r>
            <a:r>
              <a:rPr lang="de-DE" dirty="0"/>
              <a:t> </a:t>
            </a:r>
            <a:r>
              <a:rPr lang="de-DE" dirty="0" smtClean="0"/>
              <a:t>der </a:t>
            </a:r>
            <a:r>
              <a:rPr lang="de-DE" dirty="0" err="1" smtClean="0"/>
              <a:t>Assets</a:t>
            </a:r>
            <a:endParaRPr lang="de-DE" dirty="0" smtClean="0"/>
          </a:p>
          <a:p>
            <a:pPr marL="914400" lvl="1" indent="-457200" algn="l">
              <a:buFont typeface="Arial"/>
              <a:buChar char="•"/>
            </a:pPr>
            <a:r>
              <a:rPr lang="de-DE" dirty="0" err="1" smtClean="0"/>
              <a:t>Shared</a:t>
            </a:r>
            <a:r>
              <a:rPr lang="de-DE" dirty="0" smtClean="0"/>
              <a:t> Resources zwischen </a:t>
            </a:r>
            <a:r>
              <a:rPr lang="de-DE" dirty="0" err="1" smtClean="0"/>
              <a:t>Grails</a:t>
            </a:r>
            <a:r>
              <a:rPr lang="de-DE" dirty="0" smtClean="0"/>
              <a:t> und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Security</a:t>
            </a:r>
          </a:p>
          <a:p>
            <a:pPr marL="914400" lvl="1" indent="-457200" algn="l">
              <a:buFont typeface="Arial"/>
              <a:buChar char="•"/>
            </a:pPr>
            <a:r>
              <a:rPr lang="de-DE" dirty="0" smtClean="0"/>
              <a:t>CSRF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-Linking in </a:t>
            </a:r>
            <a:r>
              <a:rPr lang="de-DE" dirty="0" err="1" smtClean="0"/>
              <a:t>AngularJS</a:t>
            </a:r>
            <a:r>
              <a:rPr lang="de-DE" dirty="0" smtClean="0"/>
              <a:t> hinein</a:t>
            </a:r>
          </a:p>
          <a:p>
            <a:pPr marL="457200" indent="-457200" algn="l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Shared</a:t>
            </a:r>
            <a:r>
              <a:rPr lang="de-DE" dirty="0" smtClean="0"/>
              <a:t> Session“ zwischen </a:t>
            </a:r>
            <a:r>
              <a:rPr lang="de-DE" dirty="0" err="1" smtClean="0"/>
              <a:t>Grails</a:t>
            </a:r>
            <a:r>
              <a:rPr lang="de-DE" dirty="0" smtClean="0"/>
              <a:t> und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 marL="457200" indent="-457200" algn="l">
              <a:buFont typeface="Arial"/>
              <a:buChar char="•"/>
            </a:pPr>
            <a:endParaRPr lang="de-DE" dirty="0" smtClean="0"/>
          </a:p>
          <a:p>
            <a:pPr marL="457200" indent="-457200" algn="l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20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Erkenntnisse und 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5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2800" b="0" dirty="0" err="1"/>
              <a:t>AngularJS</a:t>
            </a:r>
            <a:r>
              <a:rPr lang="de-DE" sz="2800" b="0" dirty="0"/>
              <a:t> ermöglicht eine produktive Entwicklung von Single-Page-Apps als Konsument eines REST-</a:t>
            </a:r>
            <a:r>
              <a:rPr lang="de-DE" sz="2800" b="0" dirty="0" err="1"/>
              <a:t>Backends</a:t>
            </a:r>
            <a:r>
              <a:rPr lang="de-DE" sz="2800" b="0" dirty="0"/>
              <a:t>.</a:t>
            </a:r>
          </a:p>
          <a:p>
            <a:pPr algn="just"/>
            <a:endParaRPr lang="de-DE" sz="2800" b="0" dirty="0" smtClean="0"/>
          </a:p>
          <a:p>
            <a:pPr algn="just"/>
            <a:r>
              <a:rPr lang="de-DE" sz="2800" b="0" dirty="0" err="1" smtClean="0"/>
              <a:t>Grails</a:t>
            </a:r>
            <a:r>
              <a:rPr lang="de-DE" sz="2800" b="0" dirty="0" smtClean="0"/>
              <a:t> ermöglicht die produktive Entwicklung von Multi-Page-Apps und des </a:t>
            </a:r>
            <a:r>
              <a:rPr lang="de-DE" sz="2800" b="0" dirty="0" err="1" smtClean="0"/>
              <a:t>Backends</a:t>
            </a:r>
            <a:r>
              <a:rPr lang="de-DE" sz="2800" b="0" dirty="0" smtClean="0"/>
              <a:t> für Single-Page-Apps.</a:t>
            </a:r>
          </a:p>
        </p:txBody>
      </p:sp>
    </p:spTree>
    <p:extLst>
      <p:ext uri="{BB962C8B-B14F-4D97-AF65-F5344CB8AC3E}">
        <p14:creationId xmlns:p14="http://schemas.microsoft.com/office/powerpoint/2010/main" val="23019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Frontend-Architekturen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4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2800" b="0" dirty="0" smtClean="0"/>
              <a:t>Eine Trennung in separate Projekte erlaubt die Entkopplung von Frontend und Backend bei Entwicklung und im Betrieb.</a:t>
            </a:r>
          </a:p>
          <a:p>
            <a:pPr algn="just"/>
            <a:endParaRPr lang="de-DE" sz="2800" b="0" dirty="0" smtClean="0"/>
          </a:p>
          <a:p>
            <a:pPr algn="just"/>
            <a:r>
              <a:rPr lang="de-DE" sz="2800" b="0" dirty="0" smtClean="0"/>
              <a:t>Da </a:t>
            </a:r>
            <a:r>
              <a:rPr lang="de-DE" sz="2800" b="0" dirty="0" err="1" smtClean="0"/>
              <a:t>AngularJS</a:t>
            </a:r>
            <a:r>
              <a:rPr lang="de-DE" sz="2800" b="0" dirty="0" smtClean="0"/>
              <a:t> optional nur Teile einer Page "kontrollieren" kann, ist auch eine Mischung von Multi-Page- und Single-Page-Architektur möglich.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370299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Autofit/>
          </a:bodyPr>
          <a:lstStyle/>
          <a:p>
            <a:r>
              <a:rPr lang="de-DE" sz="23900" dirty="0" smtClean="0">
                <a:solidFill>
                  <a:srgbClr val="FF0000"/>
                </a:solidFill>
              </a:rPr>
              <a:t>TODO</a:t>
            </a:r>
            <a:endParaRPr lang="de-DE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Beispiel-Code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9399" y="5569605"/>
            <a:ext cx="91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hlinkClick r:id="rId2"/>
              </a:rPr>
              <a:t>https://github.com/opitzconsulting/newsletter-grails-</a:t>
            </a:r>
            <a:r>
              <a:rPr lang="de-DE" sz="2800" dirty="0" smtClean="0">
                <a:hlinkClick r:id="rId2"/>
              </a:rPr>
              <a:t>angular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pic>
        <p:nvPicPr>
          <p:cNvPr id="5" name="Bild 4" descr="qr_code_without_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10" y="1427510"/>
            <a:ext cx="4002980" cy="40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85775" y="260350"/>
            <a:ext cx="8229600" cy="5865813"/>
          </a:xfrm>
        </p:spPr>
        <p:txBody>
          <a:bodyPr/>
          <a:lstStyle/>
          <a:p>
            <a:r>
              <a:rPr lang="de-DE" dirty="0" smtClean="0"/>
              <a:t>Herzlichen Dank für</a:t>
            </a:r>
          </a:p>
          <a:p>
            <a:r>
              <a:rPr lang="de-DE" dirty="0" smtClean="0"/>
              <a:t>Ihre Aufmerksamkeit!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3" name="Gruppieren 32"/>
          <p:cNvGrpSpPr/>
          <p:nvPr/>
        </p:nvGrpSpPr>
        <p:grpSpPr>
          <a:xfrm>
            <a:off x="2699792" y="3429002"/>
            <a:ext cx="4824535" cy="2808311"/>
            <a:chOff x="6365397" y="4677430"/>
            <a:chExt cx="3023475" cy="1600631"/>
          </a:xfrm>
        </p:grpSpPr>
        <p:pic>
          <p:nvPicPr>
            <p:cNvPr id="4" name="Grafik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790" y="5968461"/>
              <a:ext cx="309600" cy="309600"/>
            </a:xfrm>
            <a:prstGeom prst="rect">
              <a:avLst/>
            </a:prstGeom>
          </p:spPr>
        </p:pic>
        <p:pic>
          <p:nvPicPr>
            <p:cNvPr id="5" name="Grafik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97" y="5517002"/>
              <a:ext cx="309600" cy="309600"/>
            </a:xfrm>
            <a:prstGeom prst="rect">
              <a:avLst/>
            </a:prstGeom>
          </p:spPr>
        </p:pic>
        <p:pic>
          <p:nvPicPr>
            <p:cNvPr id="6" name="Grafik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46" y="5084034"/>
              <a:ext cx="309600" cy="309600"/>
            </a:xfrm>
            <a:prstGeom prst="rect">
              <a:avLst/>
            </a:prstGeom>
          </p:spPr>
        </p:pic>
        <p:pic>
          <p:nvPicPr>
            <p:cNvPr id="7" name="Grafik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46" y="4677430"/>
              <a:ext cx="309600" cy="309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695913" y="4683040"/>
              <a:ext cx="2692959" cy="154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b="1" dirty="0" smtClean="0"/>
                <a:t>youtube.com/</a:t>
              </a:r>
              <a:r>
                <a:rPr lang="de-DE" sz="1700" b="1" dirty="0" err="1" smtClean="0"/>
                <a:t>opitzconsulting</a:t>
              </a:r>
              <a:endParaRPr lang="de-DE" sz="1700" b="1" dirty="0" smtClean="0"/>
            </a:p>
            <a:p>
              <a:endParaRPr lang="de-DE" sz="1700" b="1" dirty="0"/>
            </a:p>
            <a:p>
              <a:endParaRPr lang="de-DE" sz="1700" b="1" dirty="0" smtClean="0"/>
            </a:p>
            <a:p>
              <a:r>
                <a:rPr lang="de-DE" sz="1700" b="1" dirty="0" err="1" smtClean="0"/>
                <a:t>twitter.com</a:t>
              </a:r>
              <a:r>
                <a:rPr lang="de-DE" sz="1700" b="1" dirty="0" smtClean="0"/>
                <a:t>/OC_WIRE</a:t>
              </a:r>
            </a:p>
            <a:p>
              <a:endParaRPr lang="de-DE" sz="1700" b="1" dirty="0"/>
            </a:p>
            <a:p>
              <a:endParaRPr lang="de-DE" sz="1700" b="1" dirty="0"/>
            </a:p>
            <a:p>
              <a:r>
                <a:rPr lang="de-DE" sz="1700" b="1" dirty="0" smtClean="0"/>
                <a:t>slideshare.net/</a:t>
              </a:r>
              <a:r>
                <a:rPr lang="de-DE" sz="1700" b="1" dirty="0" err="1" smtClean="0"/>
                <a:t>opitzconsulting</a:t>
              </a:r>
              <a:endParaRPr lang="de-DE" sz="1700" b="1" dirty="0" smtClean="0"/>
            </a:p>
            <a:p>
              <a:endParaRPr lang="de-DE" sz="1700" b="1" dirty="0" smtClean="0"/>
            </a:p>
            <a:p>
              <a:endParaRPr lang="de-DE" sz="1700" b="1" dirty="0" smtClean="0"/>
            </a:p>
            <a:p>
              <a:r>
                <a:rPr lang="de-DE" sz="1700" b="1" dirty="0" smtClean="0"/>
                <a:t>xing.com/</a:t>
              </a:r>
              <a:r>
                <a:rPr lang="de-DE" sz="1700" b="1" dirty="0" err="1" smtClean="0"/>
                <a:t>net</a:t>
              </a:r>
              <a:r>
                <a:rPr lang="de-DE" sz="1700" b="1" dirty="0" smtClean="0"/>
                <a:t>/</a:t>
              </a:r>
              <a:r>
                <a:rPr lang="de-DE" sz="1700" b="1" dirty="0" err="1" smtClean="0"/>
                <a:t>opitzconsulting</a:t>
              </a:r>
              <a:endParaRPr lang="de-DE" sz="1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1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"</a:t>
            </a:r>
            <a:r>
              <a:rPr lang="de-DE" dirty="0" smtClean="0"/>
              <a:t>Multi-Page </a:t>
            </a:r>
            <a:r>
              <a:rPr lang="de-DE" dirty="0"/>
              <a:t>Web Apps"</a:t>
            </a:r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467544" y="2420938"/>
            <a:ext cx="1512168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467544" y="2420938"/>
            <a:ext cx="1512168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Browser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3851920" y="2420938"/>
            <a:ext cx="482453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3851920" y="2420938"/>
            <a:ext cx="482453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Server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067945" y="3141018"/>
            <a:ext cx="1152127" cy="1296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View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Controller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092280" y="3141018"/>
            <a:ext cx="1224136" cy="1368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Backend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23728" y="2997002"/>
            <a:ext cx="1440160" cy="6480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HTML-Page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Pfeil nach rechts 31"/>
          <p:cNvSpPr/>
          <p:nvPr/>
        </p:nvSpPr>
        <p:spPr>
          <a:xfrm>
            <a:off x="2195736" y="3573066"/>
            <a:ext cx="1512168" cy="648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UI </a:t>
            </a:r>
            <a:r>
              <a:rPr lang="de-DE" b="1" dirty="0">
                <a:solidFill>
                  <a:prstClr val="white"/>
                </a:solidFill>
                <a:latin typeface="Calibri"/>
              </a:rPr>
              <a:t>V</a:t>
            </a:r>
            <a:r>
              <a:rPr lang="de-DE" b="1" dirty="0" smtClean="0">
                <a:solidFill>
                  <a:prstClr val="white"/>
                </a:solidFill>
                <a:latin typeface="Calibri"/>
              </a:rPr>
              <a:t>alues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Pfeil nach links und rechts 35"/>
          <p:cNvSpPr/>
          <p:nvPr/>
        </p:nvSpPr>
        <p:spPr>
          <a:xfrm>
            <a:off x="5436096" y="3429050"/>
            <a:ext cx="1368152" cy="648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Data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195736" y="2348880"/>
            <a:ext cx="1512168" cy="648072"/>
          </a:xfrm>
          <a:prstGeom prst="righ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Request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Pfeil nach links 12"/>
          <p:cNvSpPr/>
          <p:nvPr/>
        </p:nvSpPr>
        <p:spPr>
          <a:xfrm>
            <a:off x="2123728" y="4221088"/>
            <a:ext cx="1440160" cy="648072"/>
          </a:xfrm>
          <a:prstGeom prst="lef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Response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36960" y="3068960"/>
            <a:ext cx="1152128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HTML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ahmen 14"/>
          <p:cNvSpPr/>
          <p:nvPr/>
        </p:nvSpPr>
        <p:spPr>
          <a:xfrm>
            <a:off x="3923928" y="2996952"/>
            <a:ext cx="1440160" cy="1584176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"Single Page Web Apps"</a:t>
            </a:r>
            <a:endParaRPr lang="de-DE" dirty="0"/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2195736" y="2420888"/>
            <a:ext cx="158417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2195736" y="2420888"/>
            <a:ext cx="158417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Browser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5436096" y="2420888"/>
            <a:ext cx="1584176" cy="230425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endParaRPr lang="de-DE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5436096" y="2420888"/>
            <a:ext cx="1584176" cy="389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 eaLnBrk="0" hangingPunct="0"/>
            <a:r>
              <a:rPr lang="de-DE" b="1" dirty="0" smtClean="0">
                <a:solidFill>
                  <a:prstClr val="white"/>
                </a:solidFill>
                <a:latin typeface="Calibri"/>
              </a:rPr>
              <a:t>Server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403252" y="3140968"/>
            <a:ext cx="1152000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Model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View</a:t>
            </a:r>
          </a:p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Controller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611862" y="3140968"/>
            <a:ext cx="1224136" cy="1224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Backend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Pfeil nach links und rechts 35"/>
          <p:cNvSpPr/>
          <p:nvPr/>
        </p:nvSpPr>
        <p:spPr>
          <a:xfrm>
            <a:off x="3923928" y="3356992"/>
            <a:ext cx="1368152" cy="648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prstClr val="white"/>
                </a:solidFill>
                <a:latin typeface="Calibri"/>
              </a:rPr>
              <a:t>Data</a:t>
            </a:r>
            <a:endParaRPr lang="de-DE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ahmen 9"/>
          <p:cNvSpPr/>
          <p:nvPr/>
        </p:nvSpPr>
        <p:spPr>
          <a:xfrm>
            <a:off x="2267744" y="2996952"/>
            <a:ext cx="1440160" cy="1512168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Laufzeit-Sicht "Single Page"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267744" y="3645024"/>
            <a:ext cx="4608512" cy="24640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sz="2400" b="1" dirty="0" smtClean="0">
                <a:solidFill>
                  <a:srgbClr val="1E2959"/>
                </a:solidFill>
                <a:latin typeface="Calibri"/>
              </a:rPr>
              <a:t>Web Server</a:t>
            </a:r>
            <a:endParaRPr lang="de-DE" sz="24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2060" y="4077072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REST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Endpoints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220794" y="1628800"/>
            <a:ext cx="4655462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400" b="1" dirty="0" smtClean="0">
                <a:solidFill>
                  <a:srgbClr val="1E2959"/>
                </a:solidFill>
                <a:latin typeface="Calibri"/>
              </a:rPr>
              <a:t>Browser</a:t>
            </a:r>
            <a:endParaRPr lang="de-DE" sz="2400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546752" y="4077072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 smtClean="0">
                <a:solidFill>
                  <a:srgbClr val="1E2959"/>
                </a:solidFill>
                <a:latin typeface="Calibri"/>
              </a:rPr>
              <a:t>+ JavaScript</a:t>
            </a:r>
            <a:endParaRPr lang="de-DE" b="1" dirty="0">
              <a:solidFill>
                <a:srgbClr val="1E2959"/>
              </a:solidFill>
              <a:latin typeface="Calibri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82212" y="1772816"/>
            <a:ext cx="1521192" cy="1383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HTML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CSS</a:t>
            </a:r>
          </a:p>
          <a:p>
            <a:pPr algn="ctr"/>
            <a:r>
              <a:rPr lang="de-DE" b="1" dirty="0">
                <a:solidFill>
                  <a:srgbClr val="1E2959"/>
                </a:solidFill>
                <a:latin typeface="Calibri"/>
              </a:rPr>
              <a:t>+ JavaScript</a:t>
            </a:r>
          </a:p>
        </p:txBody>
      </p:sp>
      <p:sp>
        <p:nvSpPr>
          <p:cNvPr id="34" name="Freihandform 33"/>
          <p:cNvSpPr/>
          <p:nvPr/>
        </p:nvSpPr>
        <p:spPr>
          <a:xfrm>
            <a:off x="2855524" y="2387429"/>
            <a:ext cx="1068404" cy="1689644"/>
          </a:xfrm>
          <a:custGeom>
            <a:avLst/>
            <a:gdLst>
              <a:gd name="connsiteX0" fmla="*/ 0 w 1068404"/>
              <a:gd name="connsiteY0" fmla="*/ 1790299 h 1790299"/>
              <a:gd name="connsiteX1" fmla="*/ 182880 w 1068404"/>
              <a:gd name="connsiteY1" fmla="*/ 895150 h 1790299"/>
              <a:gd name="connsiteX2" fmla="*/ 1068404 w 1068404"/>
              <a:gd name="connsiteY2" fmla="*/ 0 h 1790299"/>
              <a:gd name="connsiteX3" fmla="*/ 1068404 w 1068404"/>
              <a:gd name="connsiteY3" fmla="*/ 0 h 1790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04" h="1790299">
                <a:moveTo>
                  <a:pt x="0" y="1790299"/>
                </a:moveTo>
                <a:cubicBezTo>
                  <a:pt x="2406" y="1491916"/>
                  <a:pt x="4813" y="1193533"/>
                  <a:pt x="182880" y="895150"/>
                </a:cubicBezTo>
                <a:cubicBezTo>
                  <a:pt x="360947" y="596767"/>
                  <a:pt x="1068404" y="0"/>
                  <a:pt x="1068404" y="0"/>
                </a:cubicBezTo>
                <a:lnTo>
                  <a:pt x="1068404" y="0"/>
                </a:lnTo>
              </a:path>
            </a:pathLst>
          </a:custGeom>
          <a:ln>
            <a:prstDash val="sys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2959"/>
              </a:solidFill>
              <a:latin typeface="Calibri"/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3222104" y="3140968"/>
            <a:ext cx="1925960" cy="1656184"/>
            <a:chOff x="3222104" y="3140968"/>
            <a:chExt cx="1925960" cy="1656184"/>
          </a:xfrm>
        </p:grpSpPr>
        <p:grpSp>
          <p:nvGrpSpPr>
            <p:cNvPr id="4" name="Gruppierung 3"/>
            <p:cNvGrpSpPr/>
            <p:nvPr/>
          </p:nvGrpSpPr>
          <p:grpSpPr>
            <a:xfrm>
              <a:off x="4572000" y="3140968"/>
              <a:ext cx="576064" cy="1656184"/>
              <a:chOff x="4572000" y="3140968"/>
              <a:chExt cx="576064" cy="1656184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>
                <a:off x="4572000" y="4797152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4572000" y="3140968"/>
                <a:ext cx="0" cy="165618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/>
            <p:cNvSpPr/>
            <p:nvPr/>
          </p:nvSpPr>
          <p:spPr>
            <a:xfrm>
              <a:off x="3222104" y="3284984"/>
              <a:ext cx="13498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DE" b="1" dirty="0" smtClean="0">
                  <a:solidFill>
                    <a:srgbClr val="1E2959"/>
                  </a:solidFill>
                </a:rPr>
                <a:t>Request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5364088" y="2420888"/>
            <a:ext cx="1997968" cy="1656184"/>
            <a:chOff x="8820472" y="1700808"/>
            <a:chExt cx="1997968" cy="1656184"/>
          </a:xfrm>
        </p:grpSpPr>
        <p:cxnSp>
          <p:nvCxnSpPr>
            <p:cNvPr id="18" name="Gerade Verbindung mit Pfeil 17"/>
            <p:cNvCxnSpPr/>
            <p:nvPr/>
          </p:nvCxnSpPr>
          <p:spPr>
            <a:xfrm flipH="1">
              <a:off x="8820472" y="170080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9450288" y="1700808"/>
              <a:ext cx="0" cy="1656184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9468544" y="1844824"/>
              <a:ext cx="13498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 smtClean="0">
                  <a:solidFill>
                    <a:srgbClr val="1E2959"/>
                  </a:solidFill>
                </a:rPr>
                <a:t>Response:</a:t>
              </a:r>
            </a:p>
            <a:p>
              <a:r>
                <a:rPr lang="de-DE" b="1" dirty="0" smtClean="0">
                  <a:solidFill>
                    <a:srgbClr val="1E2959"/>
                  </a:solidFill>
                </a:rPr>
                <a:t>JSON, HTML</a:t>
              </a:r>
              <a:endParaRPr lang="de-DE" b="1" dirty="0">
                <a:solidFill>
                  <a:srgbClr val="1E2959"/>
                </a:solidFill>
              </a:endParaRPr>
            </a:p>
          </p:txBody>
        </p:sp>
      </p:grpSp>
      <p:sp>
        <p:nvSpPr>
          <p:cNvPr id="9" name="Rechteck 8"/>
          <p:cNvSpPr/>
          <p:nvPr/>
        </p:nvSpPr>
        <p:spPr>
          <a:xfrm>
            <a:off x="2411760" y="2348880"/>
            <a:ext cx="941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 smtClean="0">
                <a:solidFill>
                  <a:srgbClr val="1E2959"/>
                </a:solidFill>
              </a:rPr>
              <a:t>Initiales</a:t>
            </a:r>
            <a:endParaRPr lang="de-DE" b="1" dirty="0" smtClean="0">
              <a:solidFill>
                <a:srgbClr val="1E2959"/>
              </a:solidFill>
            </a:endParaRPr>
          </a:p>
          <a:p>
            <a:pPr algn="r"/>
            <a:r>
              <a:rPr lang="de-DE" b="1" dirty="0" smtClean="0">
                <a:solidFill>
                  <a:srgbClr val="1E2959"/>
                </a:solidFill>
              </a:rPr>
              <a:t>Laden</a:t>
            </a:r>
            <a:endParaRPr lang="de-DE" b="1" dirty="0">
              <a:solidFill>
                <a:srgbClr val="1E2959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36096" y="1628800"/>
            <a:ext cx="194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1E2959"/>
                </a:solidFill>
              </a:rPr>
              <a:t>JavaScript</a:t>
            </a:r>
          </a:p>
          <a:p>
            <a:r>
              <a:rPr lang="de-DE" b="1" dirty="0" smtClean="0">
                <a:solidFill>
                  <a:srgbClr val="1E2959"/>
                </a:solidFill>
              </a:rPr>
              <a:t>aktualisiert DOM</a:t>
            </a:r>
          </a:p>
        </p:txBody>
      </p:sp>
    </p:spTree>
    <p:extLst>
      <p:ext uri="{BB962C8B-B14F-4D97-AF65-F5344CB8AC3E}">
        <p14:creationId xmlns:p14="http://schemas.microsoft.com/office/powerpoint/2010/main" val="10968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  <p:bldP spid="3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7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de-DE" sz="2800" dirty="0" smtClean="0"/>
          </a:p>
          <a:p>
            <a:pPr algn="just">
              <a:lnSpc>
                <a:spcPct val="120000"/>
              </a:lnSpc>
            </a:pPr>
            <a:r>
              <a:rPr lang="de-DE" sz="2800" dirty="0" smtClean="0"/>
              <a:t>"</a:t>
            </a:r>
            <a:r>
              <a:rPr lang="de-DE" sz="2800" dirty="0" err="1" smtClean="0"/>
              <a:t>AngularJS</a:t>
            </a:r>
            <a:r>
              <a:rPr lang="de-DE" sz="2800" dirty="0" smtClean="0"/>
              <a:t> </a:t>
            </a:r>
            <a:r>
              <a:rPr lang="de-DE" sz="2800" dirty="0" err="1"/>
              <a:t>is</a:t>
            </a:r>
            <a:r>
              <a:rPr lang="de-DE" sz="2800" dirty="0"/>
              <a:t> a </a:t>
            </a:r>
            <a:r>
              <a:rPr lang="de-DE" sz="2800" dirty="0" err="1"/>
              <a:t>structural</a:t>
            </a:r>
            <a:r>
              <a:rPr lang="de-DE" sz="2800" dirty="0"/>
              <a:t> </a:t>
            </a:r>
            <a:r>
              <a:rPr lang="de-DE" sz="2800" dirty="0" err="1"/>
              <a:t>framework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dynamic</a:t>
            </a:r>
            <a:r>
              <a:rPr lang="de-DE" sz="2800" dirty="0"/>
              <a:t> web </a:t>
            </a:r>
            <a:r>
              <a:rPr lang="de-DE" sz="2800" dirty="0" err="1"/>
              <a:t>apps</a:t>
            </a:r>
            <a:r>
              <a:rPr lang="de-DE" sz="2800" dirty="0"/>
              <a:t>. </a:t>
            </a:r>
            <a:r>
              <a:rPr lang="de-DE" sz="2800" dirty="0" smtClean="0"/>
              <a:t>[...]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/>
              <a:t>attempts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minimize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impedance</a:t>
            </a:r>
            <a:r>
              <a:rPr lang="de-DE" sz="2800" dirty="0"/>
              <a:t> </a:t>
            </a:r>
            <a:r>
              <a:rPr lang="de-DE" sz="2800" dirty="0" err="1"/>
              <a:t>mismatch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document</a:t>
            </a:r>
            <a:r>
              <a:rPr lang="de-DE" sz="2800" dirty="0"/>
              <a:t> </a:t>
            </a:r>
            <a:r>
              <a:rPr lang="de-DE" sz="2800" dirty="0" err="1"/>
              <a:t>centric</a:t>
            </a:r>
            <a:r>
              <a:rPr lang="de-DE" sz="2800" dirty="0"/>
              <a:t> HTML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what</a:t>
            </a:r>
            <a:r>
              <a:rPr lang="de-DE" sz="2800" dirty="0"/>
              <a:t> an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needs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creating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HTML </a:t>
            </a:r>
            <a:r>
              <a:rPr lang="de-DE" sz="2800" dirty="0" err="1"/>
              <a:t>constructs</a:t>
            </a:r>
            <a:r>
              <a:rPr lang="de-DE" sz="2800" dirty="0" smtClean="0"/>
              <a:t>."</a:t>
            </a:r>
          </a:p>
          <a:p>
            <a:pPr algn="r">
              <a:lnSpc>
                <a:spcPct val="120000"/>
              </a:lnSpc>
            </a:pPr>
            <a:r>
              <a:rPr lang="de-DE" sz="2800" b="0" dirty="0"/>
              <a:t>http://</a:t>
            </a:r>
            <a:r>
              <a:rPr lang="de-DE" sz="2800" b="0" dirty="0" err="1"/>
              <a:t>docs.angularjs.org</a:t>
            </a:r>
            <a:r>
              <a:rPr lang="de-DE" sz="2800" b="0" dirty="0"/>
              <a:t>/</a:t>
            </a:r>
            <a:r>
              <a:rPr lang="de-DE" sz="2800" b="0" dirty="0" err="1"/>
              <a:t>guide</a:t>
            </a:r>
            <a:r>
              <a:rPr lang="de-DE" sz="2800" b="0" dirty="0"/>
              <a:t>/</a:t>
            </a:r>
            <a:r>
              <a:rPr lang="de-DE" sz="2800" b="0" dirty="0" err="1"/>
              <a:t>introduction</a:t>
            </a: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35604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r>
              <a:rPr lang="de-DE" dirty="0" smtClean="0"/>
              <a:t> im Überblick</a:t>
            </a:r>
            <a:endParaRPr lang="de-DE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829144" y="4005064"/>
            <a:ext cx="3176359" cy="1130300"/>
            <a:chOff x="899592" y="1988840"/>
            <a:chExt cx="3176359" cy="1130300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1988840"/>
              <a:ext cx="1168400" cy="1130300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2203924" y="2132856"/>
              <a:ext cx="18720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 smtClean="0">
                  <a:solidFill>
                    <a:srgbClr val="1E2959"/>
                  </a:solidFill>
                </a:rPr>
                <a:t>Declarative</a:t>
              </a:r>
              <a:endParaRPr lang="de-DE" sz="2400" b="1" dirty="0" smtClean="0">
                <a:solidFill>
                  <a:srgbClr val="1E2959"/>
                </a:solidFill>
              </a:endParaRPr>
            </a:p>
            <a:p>
              <a:r>
                <a:rPr lang="de-DE" sz="2400" b="1" dirty="0" smtClean="0">
                  <a:solidFill>
                    <a:srgbClr val="1E2959"/>
                  </a:solidFill>
                </a:rPr>
                <a:t>UI </a:t>
              </a:r>
              <a:r>
                <a:rPr lang="de-DE" sz="2400" b="1" dirty="0">
                  <a:solidFill>
                    <a:srgbClr val="1E2959"/>
                  </a:solidFill>
                </a:rPr>
                <a:t>Templates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829144" y="2132856"/>
            <a:ext cx="2940645" cy="1130300"/>
            <a:chOff x="4716016" y="3933056"/>
            <a:chExt cx="2940645" cy="1130300"/>
          </a:xfrm>
        </p:grpSpPr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016" y="3933056"/>
              <a:ext cx="1168400" cy="1130300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012160" y="4221088"/>
              <a:ext cx="1644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1E2959"/>
                  </a:solidFill>
                </a:rPr>
                <a:t>Framework</a:t>
              </a:r>
              <a:endParaRPr lang="de-DE" sz="2400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4573560" y="4004816"/>
            <a:ext cx="4246912" cy="1130300"/>
            <a:chOff x="4717576" y="1988840"/>
            <a:chExt cx="4246912" cy="1130300"/>
          </a:xfrm>
        </p:grpSpPr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576" y="1988840"/>
              <a:ext cx="1168400" cy="1130300"/>
            </a:xfrm>
            <a:prstGeom prst="rect">
              <a:avLst/>
            </a:prstGeom>
          </p:spPr>
        </p:pic>
        <p:sp>
          <p:nvSpPr>
            <p:cNvPr id="22" name="Rechteck 21"/>
            <p:cNvSpPr/>
            <p:nvPr/>
          </p:nvSpPr>
          <p:spPr>
            <a:xfrm>
              <a:off x="5995857" y="2132856"/>
              <a:ext cx="29686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>
                  <a:solidFill>
                    <a:srgbClr val="1E2959"/>
                  </a:solidFill>
                </a:rPr>
                <a:t>MVC </a:t>
              </a:r>
              <a:r>
                <a:rPr lang="de-DE" sz="2400" b="1" dirty="0" err="1" smtClean="0">
                  <a:solidFill>
                    <a:srgbClr val="1E2959"/>
                  </a:solidFill>
                </a:rPr>
                <a:t>with</a:t>
              </a:r>
              <a:endParaRPr lang="de-DE" sz="2400" b="1" dirty="0">
                <a:solidFill>
                  <a:srgbClr val="1E2959"/>
                </a:solidFill>
              </a:endParaRPr>
            </a:p>
            <a:p>
              <a:r>
                <a:rPr lang="de-DE" sz="2400" b="1" dirty="0" err="1" smtClean="0">
                  <a:solidFill>
                    <a:srgbClr val="1E2959"/>
                  </a:solidFill>
                </a:rPr>
                <a:t>Dependency</a:t>
              </a:r>
              <a:r>
                <a:rPr lang="de-DE" sz="2400" b="1" dirty="0" smtClean="0">
                  <a:solidFill>
                    <a:srgbClr val="1E2959"/>
                  </a:solidFill>
                </a:rPr>
                <a:t> </a:t>
              </a:r>
              <a:r>
                <a:rPr lang="de-DE" sz="2400" b="1" dirty="0" err="1">
                  <a:solidFill>
                    <a:srgbClr val="1E2959"/>
                  </a:solidFill>
                </a:rPr>
                <a:t>Injection</a:t>
              </a:r>
              <a:endParaRPr lang="de-DE" sz="2400" b="1" dirty="0">
                <a:solidFill>
                  <a:srgbClr val="1E2959"/>
                </a:solidFill>
              </a:endParaRPr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4573560" y="2132856"/>
            <a:ext cx="3128269" cy="1130300"/>
            <a:chOff x="899592" y="3933056"/>
            <a:chExt cx="3128269" cy="1130300"/>
          </a:xfrm>
        </p:grpSpPr>
        <p:pic>
          <p:nvPicPr>
            <p:cNvPr id="24" name="Bild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9592" y="3933056"/>
              <a:ext cx="1168400" cy="1130300"/>
            </a:xfrm>
            <a:prstGeom prst="rect">
              <a:avLst/>
            </a:prstGeom>
          </p:spPr>
        </p:pic>
        <p:sp>
          <p:nvSpPr>
            <p:cNvPr id="25" name="Rechteck 24"/>
            <p:cNvSpPr/>
            <p:nvPr/>
          </p:nvSpPr>
          <p:spPr>
            <a:xfrm>
              <a:off x="2203924" y="4077072"/>
              <a:ext cx="18239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>
                  <a:solidFill>
                    <a:srgbClr val="1E2959"/>
                  </a:solidFill>
                </a:rPr>
                <a:t>Two</a:t>
              </a:r>
              <a:r>
                <a:rPr lang="de-DE" sz="2400" b="1" dirty="0">
                  <a:solidFill>
                    <a:srgbClr val="1E2959"/>
                  </a:solidFill>
                </a:rPr>
                <a:t>-</a:t>
              </a:r>
              <a:r>
                <a:rPr lang="de-DE" sz="2400" b="1" dirty="0" smtClean="0">
                  <a:solidFill>
                    <a:srgbClr val="1E2959"/>
                  </a:solidFill>
                </a:rPr>
                <a:t>Way</a:t>
              </a:r>
            </a:p>
            <a:p>
              <a:r>
                <a:rPr lang="de-DE" sz="2400" b="1" dirty="0" smtClean="0">
                  <a:solidFill>
                    <a:srgbClr val="1E2959"/>
                  </a:solidFill>
                </a:rPr>
                <a:t>Data </a:t>
              </a:r>
              <a:r>
                <a:rPr lang="de-DE" sz="2400" b="1" dirty="0">
                  <a:solidFill>
                    <a:srgbClr val="1E2959"/>
                  </a:solidFill>
                </a:rPr>
                <a:t>Binding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8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OC-Vorlage_SSC.potx</Template>
  <TotalTime>0</TotalTime>
  <Words>843</Words>
  <Application>Microsoft Macintosh PowerPoint</Application>
  <PresentationFormat>Bildschirmpräsentation (4:3)</PresentationFormat>
  <Paragraphs>210</Paragraphs>
  <Slides>33</Slides>
  <Notes>13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5" baseType="lpstr">
      <vt:lpstr>OC-Vorlage_SSC</vt:lpstr>
      <vt:lpstr>OC-Vorlage (einfach)</vt:lpstr>
      <vt:lpstr>Grails und AngularJS - das Beste von Server und Client vereint</vt:lpstr>
      <vt:lpstr>Eure Sprecher</vt:lpstr>
      <vt:lpstr>PowerPoint-Präsentation</vt:lpstr>
      <vt:lpstr>"Multi-Page Web Apps"</vt:lpstr>
      <vt:lpstr>"Single Page Web Apps"</vt:lpstr>
      <vt:lpstr>Laufzeit-Sicht "Single Page"</vt:lpstr>
      <vt:lpstr>PowerPoint-Präsentation</vt:lpstr>
      <vt:lpstr>PowerPoint-Präsentation</vt:lpstr>
      <vt:lpstr>AngularJS im Überblick</vt:lpstr>
      <vt:lpstr>TODO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Fachklassenmodellierung</vt:lpstr>
      <vt:lpstr>„Groovyness“</vt:lpstr>
      <vt:lpstr>Plugins</vt:lpstr>
      <vt:lpstr>PowerPoint-Präsentation</vt:lpstr>
      <vt:lpstr>Integration bei Entwicklung</vt:lpstr>
      <vt:lpstr>Integration bei Entwicklung</vt:lpstr>
      <vt:lpstr>Aufgabenverteilung</vt:lpstr>
      <vt:lpstr>Same Origin Policy</vt:lpstr>
      <vt:lpstr>Integration bei Entwicklung</vt:lpstr>
      <vt:lpstr>Asset Pipeline Plugin</vt:lpstr>
      <vt:lpstr>Und jetzt im Code...</vt:lpstr>
      <vt:lpstr>Drehbuch</vt:lpstr>
      <vt:lpstr>PowerPoint-Präsentation</vt:lpstr>
      <vt:lpstr>Fazit (1)</vt:lpstr>
      <vt:lpstr>Fazit (2)</vt:lpstr>
      <vt:lpstr>TODO</vt:lpstr>
      <vt:lpstr>Beispiel-Code</vt:lpstr>
      <vt:lpstr>PowerPoint-Präsentation</vt:lpstr>
    </vt:vector>
  </TitlesOfParts>
  <Manager/>
  <Company>OPITZ CONSULTING Deutschland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Application Development mit Grails und AngularJS</dc:title>
  <dc:subject/>
  <dc:creator>Stefan Glase, Stefan Scheidt</dc:creator>
  <cp:keywords>Web Development, Single Page Apps, Groovy, Grails, JavaScript, Angular</cp:keywords>
  <dc:description>Der Vortrag zeigt am konkreten Beispiel, wie sich durch Kombination von Server- und Client-seitigen Application Development Frameworks eine höchst produktive Plattform für die Entwicklung individueller Rich Client Web Apps zusammen stellen lässt.</dc:description>
  <cp:lastModifiedBy>Stefan Glase</cp:lastModifiedBy>
  <cp:revision>141</cp:revision>
  <cp:lastPrinted>2014-01-05T13:05:40Z</cp:lastPrinted>
  <dcterms:created xsi:type="dcterms:W3CDTF">2009-09-02T11:47:37Z</dcterms:created>
  <dcterms:modified xsi:type="dcterms:W3CDTF">2015-04-22T05:59:04Z</dcterms:modified>
  <cp:category>Koferenzvortrag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