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2" r:id="rId2"/>
    <p:sldId id="256" r:id="rId3"/>
    <p:sldId id="257" r:id="rId4"/>
    <p:sldId id="258" r:id="rId5"/>
    <p:sldId id="259" r:id="rId6"/>
    <p:sldId id="260" r:id="rId7"/>
    <p:sldId id="261" r:id="rId8"/>
    <p:sldId id="262" r:id="rId9"/>
    <p:sldId id="263" r:id="rId10"/>
    <p:sldId id="264" r:id="rId11"/>
    <p:sldId id="265" r:id="rId12"/>
    <p:sldId id="268" r:id="rId13"/>
    <p:sldId id="269" r:id="rId14"/>
    <p:sldId id="280" r:id="rId15"/>
    <p:sldId id="271" r:id="rId16"/>
    <p:sldId id="272" r:id="rId17"/>
    <p:sldId id="266" r:id="rId18"/>
    <p:sldId id="267" r:id="rId19"/>
    <p:sldId id="273" r:id="rId20"/>
    <p:sldId id="275" r:id="rId21"/>
    <p:sldId id="276" r:id="rId22"/>
    <p:sldId id="277" r:id="rId23"/>
    <p:sldId id="278" r:id="rId24"/>
    <p:sldId id="279" r:id="rId25"/>
    <p:sldId id="283" r:id="rId26"/>
    <p:sldId id="284" r:id="rId27"/>
    <p:sldId id="285" r:id="rId28"/>
    <p:sldId id="286" r:id="rId29"/>
    <p:sldId id="287" r:id="rId30"/>
    <p:sldId id="288" r:id="rId31"/>
    <p:sldId id="289" r:id="rId32"/>
    <p:sldId id="290" r:id="rId33"/>
    <p:sldId id="291" r:id="rId34"/>
    <p:sldId id="292" r:id="rId35"/>
    <p:sldId id="293" r:id="rId36"/>
    <p:sldId id="295" r:id="rId37"/>
    <p:sldId id="294" r:id="rId38"/>
    <p:sldId id="296" r:id="rId39"/>
    <p:sldId id="297" r:id="rId40"/>
    <p:sldId id="298" r:id="rId41"/>
    <p:sldId id="274" r:id="rId42"/>
    <p:sldId id="299" r:id="rId43"/>
    <p:sldId id="300" r:id="rId44"/>
    <p:sldId id="301" r:id="rId45"/>
    <p:sldId id="302" r:id="rId46"/>
    <p:sldId id="303" r:id="rId47"/>
    <p:sldId id="305" r:id="rId48"/>
    <p:sldId id="306" r:id="rId49"/>
    <p:sldId id="307" r:id="rId50"/>
    <p:sldId id="270" r:id="rId51"/>
    <p:sldId id="308" r:id="rId52"/>
    <p:sldId id="309" r:id="rId53"/>
    <p:sldId id="310" r:id="rId54"/>
    <p:sldId id="311" r:id="rId5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44CBDC-EABD-438D-AC2D-672CCA08124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47A6C9A-A501-4C6D-ACA7-F25AA9F0C2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C1869FD8-9219-4ECF-8665-492E7FD5F108}"/>
              </a:ext>
            </a:extLst>
          </p:cNvPr>
          <p:cNvSpPr>
            <a:spLocks noGrp="1"/>
          </p:cNvSpPr>
          <p:nvPr>
            <p:ph type="dt" sz="half" idx="10"/>
          </p:nvPr>
        </p:nvSpPr>
        <p:spPr/>
        <p:txBody>
          <a:bodyPr/>
          <a:lstStyle/>
          <a:p>
            <a:fld id="{E62CBA1C-23EE-4ED7-AEE4-C6D498EB513E}" type="datetimeFigureOut">
              <a:rPr lang="zh-TW" altLang="en-US" smtClean="0"/>
              <a:t>2019/12/12</a:t>
            </a:fld>
            <a:endParaRPr lang="zh-TW" altLang="en-US"/>
          </a:p>
        </p:txBody>
      </p:sp>
      <p:sp>
        <p:nvSpPr>
          <p:cNvPr id="5" name="頁尾版面配置區 4">
            <a:extLst>
              <a:ext uri="{FF2B5EF4-FFF2-40B4-BE49-F238E27FC236}">
                <a16:creationId xmlns:a16="http://schemas.microsoft.com/office/drawing/2014/main" id="{6D9585C1-E923-44EC-AA93-42B1D8D7524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21A9539-0278-4400-875C-5B7C1143AF88}"/>
              </a:ext>
            </a:extLst>
          </p:cNvPr>
          <p:cNvSpPr>
            <a:spLocks noGrp="1"/>
          </p:cNvSpPr>
          <p:nvPr>
            <p:ph type="sldNum" sz="quarter" idx="12"/>
          </p:nvPr>
        </p:nvSpPr>
        <p:spPr/>
        <p:txBody>
          <a:bodyPr/>
          <a:lstStyle/>
          <a:p>
            <a:fld id="{11190AC2-F855-4662-914B-78372BBEBB19}" type="slidenum">
              <a:rPr lang="zh-TW" altLang="en-US" smtClean="0"/>
              <a:t>‹#›</a:t>
            </a:fld>
            <a:endParaRPr lang="zh-TW" altLang="en-US"/>
          </a:p>
        </p:txBody>
      </p:sp>
    </p:spTree>
    <p:extLst>
      <p:ext uri="{BB962C8B-B14F-4D97-AF65-F5344CB8AC3E}">
        <p14:creationId xmlns:p14="http://schemas.microsoft.com/office/powerpoint/2010/main" val="810475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E14CF0-9DC0-4714-9B3D-292FBADBD6C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2CE7E5B7-FA54-4C64-85B3-1B260BCB978F}"/>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3AE8776-CE00-415A-9C8C-2A2258628D56}"/>
              </a:ext>
            </a:extLst>
          </p:cNvPr>
          <p:cNvSpPr>
            <a:spLocks noGrp="1"/>
          </p:cNvSpPr>
          <p:nvPr>
            <p:ph type="dt" sz="half" idx="10"/>
          </p:nvPr>
        </p:nvSpPr>
        <p:spPr/>
        <p:txBody>
          <a:bodyPr/>
          <a:lstStyle/>
          <a:p>
            <a:fld id="{E62CBA1C-23EE-4ED7-AEE4-C6D498EB513E}" type="datetimeFigureOut">
              <a:rPr lang="zh-TW" altLang="en-US" smtClean="0"/>
              <a:t>2019/12/12</a:t>
            </a:fld>
            <a:endParaRPr lang="zh-TW" altLang="en-US"/>
          </a:p>
        </p:txBody>
      </p:sp>
      <p:sp>
        <p:nvSpPr>
          <p:cNvPr id="5" name="頁尾版面配置區 4">
            <a:extLst>
              <a:ext uri="{FF2B5EF4-FFF2-40B4-BE49-F238E27FC236}">
                <a16:creationId xmlns:a16="http://schemas.microsoft.com/office/drawing/2014/main" id="{48EFA33B-0778-43A2-B91E-8798AB2109D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0F2A3EF-8A8C-4E25-ACC9-BD75410D4C57}"/>
              </a:ext>
            </a:extLst>
          </p:cNvPr>
          <p:cNvSpPr>
            <a:spLocks noGrp="1"/>
          </p:cNvSpPr>
          <p:nvPr>
            <p:ph type="sldNum" sz="quarter" idx="12"/>
          </p:nvPr>
        </p:nvSpPr>
        <p:spPr/>
        <p:txBody>
          <a:bodyPr/>
          <a:lstStyle/>
          <a:p>
            <a:fld id="{11190AC2-F855-4662-914B-78372BBEBB19}" type="slidenum">
              <a:rPr lang="zh-TW" altLang="en-US" smtClean="0"/>
              <a:t>‹#›</a:t>
            </a:fld>
            <a:endParaRPr lang="zh-TW" altLang="en-US"/>
          </a:p>
        </p:txBody>
      </p:sp>
    </p:spTree>
    <p:extLst>
      <p:ext uri="{BB962C8B-B14F-4D97-AF65-F5344CB8AC3E}">
        <p14:creationId xmlns:p14="http://schemas.microsoft.com/office/powerpoint/2010/main" val="3922653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1345E63-7A7B-4933-B99B-345FA262E0D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5B6E8A34-0D9E-4F7C-9DDC-2E54BBD1FFD9}"/>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31671E4-DB9C-4AD1-9B57-2DC8BDDDF4FA}"/>
              </a:ext>
            </a:extLst>
          </p:cNvPr>
          <p:cNvSpPr>
            <a:spLocks noGrp="1"/>
          </p:cNvSpPr>
          <p:nvPr>
            <p:ph type="dt" sz="half" idx="10"/>
          </p:nvPr>
        </p:nvSpPr>
        <p:spPr/>
        <p:txBody>
          <a:bodyPr/>
          <a:lstStyle/>
          <a:p>
            <a:fld id="{E62CBA1C-23EE-4ED7-AEE4-C6D498EB513E}" type="datetimeFigureOut">
              <a:rPr lang="zh-TW" altLang="en-US" smtClean="0"/>
              <a:t>2019/12/12</a:t>
            </a:fld>
            <a:endParaRPr lang="zh-TW" altLang="en-US"/>
          </a:p>
        </p:txBody>
      </p:sp>
      <p:sp>
        <p:nvSpPr>
          <p:cNvPr id="5" name="頁尾版面配置區 4">
            <a:extLst>
              <a:ext uri="{FF2B5EF4-FFF2-40B4-BE49-F238E27FC236}">
                <a16:creationId xmlns:a16="http://schemas.microsoft.com/office/drawing/2014/main" id="{2309A1C6-2675-4C5F-B664-DB97731B906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CD7914D-5EA6-4C92-9BF3-21FEB537F88A}"/>
              </a:ext>
            </a:extLst>
          </p:cNvPr>
          <p:cNvSpPr>
            <a:spLocks noGrp="1"/>
          </p:cNvSpPr>
          <p:nvPr>
            <p:ph type="sldNum" sz="quarter" idx="12"/>
          </p:nvPr>
        </p:nvSpPr>
        <p:spPr/>
        <p:txBody>
          <a:bodyPr/>
          <a:lstStyle/>
          <a:p>
            <a:fld id="{11190AC2-F855-4662-914B-78372BBEBB19}" type="slidenum">
              <a:rPr lang="zh-TW" altLang="en-US" smtClean="0"/>
              <a:t>‹#›</a:t>
            </a:fld>
            <a:endParaRPr lang="zh-TW" altLang="en-US"/>
          </a:p>
        </p:txBody>
      </p:sp>
    </p:spTree>
    <p:extLst>
      <p:ext uri="{BB962C8B-B14F-4D97-AF65-F5344CB8AC3E}">
        <p14:creationId xmlns:p14="http://schemas.microsoft.com/office/powerpoint/2010/main" val="2497363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5D4D14-B073-45D7-8401-F8F37782202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C5FB02E-8C01-4F45-9955-F57B9E65F945}"/>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27F5B95-447F-4BEA-BD96-79155F551792}"/>
              </a:ext>
            </a:extLst>
          </p:cNvPr>
          <p:cNvSpPr>
            <a:spLocks noGrp="1"/>
          </p:cNvSpPr>
          <p:nvPr>
            <p:ph type="dt" sz="half" idx="10"/>
          </p:nvPr>
        </p:nvSpPr>
        <p:spPr/>
        <p:txBody>
          <a:bodyPr/>
          <a:lstStyle/>
          <a:p>
            <a:fld id="{E62CBA1C-23EE-4ED7-AEE4-C6D498EB513E}" type="datetimeFigureOut">
              <a:rPr lang="zh-TW" altLang="en-US" smtClean="0"/>
              <a:t>2019/12/12</a:t>
            </a:fld>
            <a:endParaRPr lang="zh-TW" altLang="en-US"/>
          </a:p>
        </p:txBody>
      </p:sp>
      <p:sp>
        <p:nvSpPr>
          <p:cNvPr id="5" name="頁尾版面配置區 4">
            <a:extLst>
              <a:ext uri="{FF2B5EF4-FFF2-40B4-BE49-F238E27FC236}">
                <a16:creationId xmlns:a16="http://schemas.microsoft.com/office/drawing/2014/main" id="{AF5DC57D-3B4D-4DA8-8C36-82C20DA38C7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416DCA3-A2D7-4C96-980B-850AF78BFD84}"/>
              </a:ext>
            </a:extLst>
          </p:cNvPr>
          <p:cNvSpPr>
            <a:spLocks noGrp="1"/>
          </p:cNvSpPr>
          <p:nvPr>
            <p:ph type="sldNum" sz="quarter" idx="12"/>
          </p:nvPr>
        </p:nvSpPr>
        <p:spPr/>
        <p:txBody>
          <a:bodyPr/>
          <a:lstStyle/>
          <a:p>
            <a:fld id="{11190AC2-F855-4662-914B-78372BBEBB19}" type="slidenum">
              <a:rPr lang="zh-TW" altLang="en-US" smtClean="0"/>
              <a:t>‹#›</a:t>
            </a:fld>
            <a:endParaRPr lang="zh-TW" altLang="en-US"/>
          </a:p>
        </p:txBody>
      </p:sp>
    </p:spTree>
    <p:extLst>
      <p:ext uri="{BB962C8B-B14F-4D97-AF65-F5344CB8AC3E}">
        <p14:creationId xmlns:p14="http://schemas.microsoft.com/office/powerpoint/2010/main" val="415203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864563-C0F7-4ABC-940E-1C7C74A4AEAB}"/>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27A1F6FB-219F-4031-8454-F3B53EE5DE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0116F41F-A37A-4F5F-8E7F-32659D9FBEEC}"/>
              </a:ext>
            </a:extLst>
          </p:cNvPr>
          <p:cNvSpPr>
            <a:spLocks noGrp="1"/>
          </p:cNvSpPr>
          <p:nvPr>
            <p:ph type="dt" sz="half" idx="10"/>
          </p:nvPr>
        </p:nvSpPr>
        <p:spPr/>
        <p:txBody>
          <a:bodyPr/>
          <a:lstStyle/>
          <a:p>
            <a:fld id="{E62CBA1C-23EE-4ED7-AEE4-C6D498EB513E}" type="datetimeFigureOut">
              <a:rPr lang="zh-TW" altLang="en-US" smtClean="0"/>
              <a:t>2019/12/12</a:t>
            </a:fld>
            <a:endParaRPr lang="zh-TW" altLang="en-US"/>
          </a:p>
        </p:txBody>
      </p:sp>
      <p:sp>
        <p:nvSpPr>
          <p:cNvPr id="5" name="頁尾版面配置區 4">
            <a:extLst>
              <a:ext uri="{FF2B5EF4-FFF2-40B4-BE49-F238E27FC236}">
                <a16:creationId xmlns:a16="http://schemas.microsoft.com/office/drawing/2014/main" id="{A86959BB-E372-47A4-88DD-C06361A5D92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1873485-C1BD-484D-8604-E73814F2FDB8}"/>
              </a:ext>
            </a:extLst>
          </p:cNvPr>
          <p:cNvSpPr>
            <a:spLocks noGrp="1"/>
          </p:cNvSpPr>
          <p:nvPr>
            <p:ph type="sldNum" sz="quarter" idx="12"/>
          </p:nvPr>
        </p:nvSpPr>
        <p:spPr/>
        <p:txBody>
          <a:bodyPr/>
          <a:lstStyle/>
          <a:p>
            <a:fld id="{11190AC2-F855-4662-914B-78372BBEBB19}" type="slidenum">
              <a:rPr lang="zh-TW" altLang="en-US" smtClean="0"/>
              <a:t>‹#›</a:t>
            </a:fld>
            <a:endParaRPr lang="zh-TW" altLang="en-US"/>
          </a:p>
        </p:txBody>
      </p:sp>
    </p:spTree>
    <p:extLst>
      <p:ext uri="{BB962C8B-B14F-4D97-AF65-F5344CB8AC3E}">
        <p14:creationId xmlns:p14="http://schemas.microsoft.com/office/powerpoint/2010/main" val="785543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3F747E-BEDD-43C4-A398-D63D5CF8C76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4571265-F236-43BB-AB76-2D669613FC14}"/>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3A1901B7-FC63-4881-A999-3769B79C7212}"/>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D0012E12-AA4D-4DA5-B14A-B3FCE0E1DB05}"/>
              </a:ext>
            </a:extLst>
          </p:cNvPr>
          <p:cNvSpPr>
            <a:spLocks noGrp="1"/>
          </p:cNvSpPr>
          <p:nvPr>
            <p:ph type="dt" sz="half" idx="10"/>
          </p:nvPr>
        </p:nvSpPr>
        <p:spPr/>
        <p:txBody>
          <a:bodyPr/>
          <a:lstStyle/>
          <a:p>
            <a:fld id="{E62CBA1C-23EE-4ED7-AEE4-C6D498EB513E}" type="datetimeFigureOut">
              <a:rPr lang="zh-TW" altLang="en-US" smtClean="0"/>
              <a:t>2019/12/12</a:t>
            </a:fld>
            <a:endParaRPr lang="zh-TW" altLang="en-US"/>
          </a:p>
        </p:txBody>
      </p:sp>
      <p:sp>
        <p:nvSpPr>
          <p:cNvPr id="6" name="頁尾版面配置區 5">
            <a:extLst>
              <a:ext uri="{FF2B5EF4-FFF2-40B4-BE49-F238E27FC236}">
                <a16:creationId xmlns:a16="http://schemas.microsoft.com/office/drawing/2014/main" id="{52259D81-A1F3-45DD-B7B5-957DE8E8ECD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76A376A-A2AE-489C-A746-732D805AD2C0}"/>
              </a:ext>
            </a:extLst>
          </p:cNvPr>
          <p:cNvSpPr>
            <a:spLocks noGrp="1"/>
          </p:cNvSpPr>
          <p:nvPr>
            <p:ph type="sldNum" sz="quarter" idx="12"/>
          </p:nvPr>
        </p:nvSpPr>
        <p:spPr/>
        <p:txBody>
          <a:bodyPr/>
          <a:lstStyle/>
          <a:p>
            <a:fld id="{11190AC2-F855-4662-914B-78372BBEBB19}" type="slidenum">
              <a:rPr lang="zh-TW" altLang="en-US" smtClean="0"/>
              <a:t>‹#›</a:t>
            </a:fld>
            <a:endParaRPr lang="zh-TW" altLang="en-US"/>
          </a:p>
        </p:txBody>
      </p:sp>
    </p:spTree>
    <p:extLst>
      <p:ext uri="{BB962C8B-B14F-4D97-AF65-F5344CB8AC3E}">
        <p14:creationId xmlns:p14="http://schemas.microsoft.com/office/powerpoint/2010/main" val="2136288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2B8C2D-30ED-4933-90D8-3B4E4FC149CA}"/>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E31A9CC-5A1E-4C97-9EC8-386ADFC6E6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8B1DDCA5-38EA-453B-A147-D22768497A18}"/>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BE6E05D-8007-4510-8B10-556F19DF33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091142AF-E1CA-4C41-83BF-B0703F98365E}"/>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7BC7D645-CFA2-4F8C-B728-F45949DCE1BC}"/>
              </a:ext>
            </a:extLst>
          </p:cNvPr>
          <p:cNvSpPr>
            <a:spLocks noGrp="1"/>
          </p:cNvSpPr>
          <p:nvPr>
            <p:ph type="dt" sz="half" idx="10"/>
          </p:nvPr>
        </p:nvSpPr>
        <p:spPr/>
        <p:txBody>
          <a:bodyPr/>
          <a:lstStyle/>
          <a:p>
            <a:fld id="{E62CBA1C-23EE-4ED7-AEE4-C6D498EB513E}" type="datetimeFigureOut">
              <a:rPr lang="zh-TW" altLang="en-US" smtClean="0"/>
              <a:t>2019/12/12</a:t>
            </a:fld>
            <a:endParaRPr lang="zh-TW" altLang="en-US"/>
          </a:p>
        </p:txBody>
      </p:sp>
      <p:sp>
        <p:nvSpPr>
          <p:cNvPr id="8" name="頁尾版面配置區 7">
            <a:extLst>
              <a:ext uri="{FF2B5EF4-FFF2-40B4-BE49-F238E27FC236}">
                <a16:creationId xmlns:a16="http://schemas.microsoft.com/office/drawing/2014/main" id="{DC0534DC-3726-4254-98A7-C34EF087AB4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9A544F7-FE4E-4F72-869D-819B2697C067}"/>
              </a:ext>
            </a:extLst>
          </p:cNvPr>
          <p:cNvSpPr>
            <a:spLocks noGrp="1"/>
          </p:cNvSpPr>
          <p:nvPr>
            <p:ph type="sldNum" sz="quarter" idx="12"/>
          </p:nvPr>
        </p:nvSpPr>
        <p:spPr/>
        <p:txBody>
          <a:bodyPr/>
          <a:lstStyle/>
          <a:p>
            <a:fld id="{11190AC2-F855-4662-914B-78372BBEBB19}" type="slidenum">
              <a:rPr lang="zh-TW" altLang="en-US" smtClean="0"/>
              <a:t>‹#›</a:t>
            </a:fld>
            <a:endParaRPr lang="zh-TW" altLang="en-US"/>
          </a:p>
        </p:txBody>
      </p:sp>
    </p:spTree>
    <p:extLst>
      <p:ext uri="{BB962C8B-B14F-4D97-AF65-F5344CB8AC3E}">
        <p14:creationId xmlns:p14="http://schemas.microsoft.com/office/powerpoint/2010/main" val="1112135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24195E-4365-4E84-9389-5444C4FF96B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399B8C0E-DD24-4E77-8F94-6C1FD778C94A}"/>
              </a:ext>
            </a:extLst>
          </p:cNvPr>
          <p:cNvSpPr>
            <a:spLocks noGrp="1"/>
          </p:cNvSpPr>
          <p:nvPr>
            <p:ph type="dt" sz="half" idx="10"/>
          </p:nvPr>
        </p:nvSpPr>
        <p:spPr/>
        <p:txBody>
          <a:bodyPr/>
          <a:lstStyle/>
          <a:p>
            <a:fld id="{E62CBA1C-23EE-4ED7-AEE4-C6D498EB513E}" type="datetimeFigureOut">
              <a:rPr lang="zh-TW" altLang="en-US" smtClean="0"/>
              <a:t>2019/12/12</a:t>
            </a:fld>
            <a:endParaRPr lang="zh-TW" altLang="en-US"/>
          </a:p>
        </p:txBody>
      </p:sp>
      <p:sp>
        <p:nvSpPr>
          <p:cNvPr id="4" name="頁尾版面配置區 3">
            <a:extLst>
              <a:ext uri="{FF2B5EF4-FFF2-40B4-BE49-F238E27FC236}">
                <a16:creationId xmlns:a16="http://schemas.microsoft.com/office/drawing/2014/main" id="{D3AA247B-607E-4456-835D-6B1EA4866D1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DF3D06F6-15FB-440F-81E1-FBDD9DA394C7}"/>
              </a:ext>
            </a:extLst>
          </p:cNvPr>
          <p:cNvSpPr>
            <a:spLocks noGrp="1"/>
          </p:cNvSpPr>
          <p:nvPr>
            <p:ph type="sldNum" sz="quarter" idx="12"/>
          </p:nvPr>
        </p:nvSpPr>
        <p:spPr/>
        <p:txBody>
          <a:bodyPr/>
          <a:lstStyle/>
          <a:p>
            <a:fld id="{11190AC2-F855-4662-914B-78372BBEBB19}" type="slidenum">
              <a:rPr lang="zh-TW" altLang="en-US" smtClean="0"/>
              <a:t>‹#›</a:t>
            </a:fld>
            <a:endParaRPr lang="zh-TW" altLang="en-US"/>
          </a:p>
        </p:txBody>
      </p:sp>
    </p:spTree>
    <p:extLst>
      <p:ext uri="{BB962C8B-B14F-4D97-AF65-F5344CB8AC3E}">
        <p14:creationId xmlns:p14="http://schemas.microsoft.com/office/powerpoint/2010/main" val="31189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136D962-135C-49B5-ACB3-61939368E57F}"/>
              </a:ext>
            </a:extLst>
          </p:cNvPr>
          <p:cNvSpPr>
            <a:spLocks noGrp="1"/>
          </p:cNvSpPr>
          <p:nvPr>
            <p:ph type="dt" sz="half" idx="10"/>
          </p:nvPr>
        </p:nvSpPr>
        <p:spPr/>
        <p:txBody>
          <a:bodyPr/>
          <a:lstStyle/>
          <a:p>
            <a:fld id="{E62CBA1C-23EE-4ED7-AEE4-C6D498EB513E}" type="datetimeFigureOut">
              <a:rPr lang="zh-TW" altLang="en-US" smtClean="0"/>
              <a:t>2019/12/12</a:t>
            </a:fld>
            <a:endParaRPr lang="zh-TW" altLang="en-US"/>
          </a:p>
        </p:txBody>
      </p:sp>
      <p:sp>
        <p:nvSpPr>
          <p:cNvPr id="3" name="頁尾版面配置區 2">
            <a:extLst>
              <a:ext uri="{FF2B5EF4-FFF2-40B4-BE49-F238E27FC236}">
                <a16:creationId xmlns:a16="http://schemas.microsoft.com/office/drawing/2014/main" id="{79491C66-9001-4F9E-A092-646A16DA1F0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0ECD074A-E6E1-4BFD-A4F2-03B332AD5A41}"/>
              </a:ext>
            </a:extLst>
          </p:cNvPr>
          <p:cNvSpPr>
            <a:spLocks noGrp="1"/>
          </p:cNvSpPr>
          <p:nvPr>
            <p:ph type="sldNum" sz="quarter" idx="12"/>
          </p:nvPr>
        </p:nvSpPr>
        <p:spPr/>
        <p:txBody>
          <a:bodyPr/>
          <a:lstStyle/>
          <a:p>
            <a:fld id="{11190AC2-F855-4662-914B-78372BBEBB19}" type="slidenum">
              <a:rPr lang="zh-TW" altLang="en-US" smtClean="0"/>
              <a:t>‹#›</a:t>
            </a:fld>
            <a:endParaRPr lang="zh-TW" altLang="en-US"/>
          </a:p>
        </p:txBody>
      </p:sp>
    </p:spTree>
    <p:extLst>
      <p:ext uri="{BB962C8B-B14F-4D97-AF65-F5344CB8AC3E}">
        <p14:creationId xmlns:p14="http://schemas.microsoft.com/office/powerpoint/2010/main" val="3971316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1C63A0-5231-4C1C-9F4E-DD614D91FFC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DE958FD9-E233-44FD-8953-9BB57EEB71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D99EE05-8752-44DD-BE5F-6E9B4DAA9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B6EE1A6-E276-47EF-9F34-F784EB45C37E}"/>
              </a:ext>
            </a:extLst>
          </p:cNvPr>
          <p:cNvSpPr>
            <a:spLocks noGrp="1"/>
          </p:cNvSpPr>
          <p:nvPr>
            <p:ph type="dt" sz="half" idx="10"/>
          </p:nvPr>
        </p:nvSpPr>
        <p:spPr/>
        <p:txBody>
          <a:bodyPr/>
          <a:lstStyle/>
          <a:p>
            <a:fld id="{E62CBA1C-23EE-4ED7-AEE4-C6D498EB513E}" type="datetimeFigureOut">
              <a:rPr lang="zh-TW" altLang="en-US" smtClean="0"/>
              <a:t>2019/12/12</a:t>
            </a:fld>
            <a:endParaRPr lang="zh-TW" altLang="en-US"/>
          </a:p>
        </p:txBody>
      </p:sp>
      <p:sp>
        <p:nvSpPr>
          <p:cNvPr id="6" name="頁尾版面配置區 5">
            <a:extLst>
              <a:ext uri="{FF2B5EF4-FFF2-40B4-BE49-F238E27FC236}">
                <a16:creationId xmlns:a16="http://schemas.microsoft.com/office/drawing/2014/main" id="{8B8090FF-5355-4D04-8B56-93359F057BB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F119564-53FD-4970-8759-77149D31B8A4}"/>
              </a:ext>
            </a:extLst>
          </p:cNvPr>
          <p:cNvSpPr>
            <a:spLocks noGrp="1"/>
          </p:cNvSpPr>
          <p:nvPr>
            <p:ph type="sldNum" sz="quarter" idx="12"/>
          </p:nvPr>
        </p:nvSpPr>
        <p:spPr/>
        <p:txBody>
          <a:bodyPr/>
          <a:lstStyle/>
          <a:p>
            <a:fld id="{11190AC2-F855-4662-914B-78372BBEBB19}" type="slidenum">
              <a:rPr lang="zh-TW" altLang="en-US" smtClean="0"/>
              <a:t>‹#›</a:t>
            </a:fld>
            <a:endParaRPr lang="zh-TW" altLang="en-US"/>
          </a:p>
        </p:txBody>
      </p:sp>
    </p:spTree>
    <p:extLst>
      <p:ext uri="{BB962C8B-B14F-4D97-AF65-F5344CB8AC3E}">
        <p14:creationId xmlns:p14="http://schemas.microsoft.com/office/powerpoint/2010/main" val="2511988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77D3CB-BE8E-429E-97D5-EE0A0A7B8FE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FDDBF33-CFA3-4BC9-99FE-07C5D8C50A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7801379-006D-46C8-99D2-F4D56BF6D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A4258AC-2927-4CAA-B964-261601FDD6F9}"/>
              </a:ext>
            </a:extLst>
          </p:cNvPr>
          <p:cNvSpPr>
            <a:spLocks noGrp="1"/>
          </p:cNvSpPr>
          <p:nvPr>
            <p:ph type="dt" sz="half" idx="10"/>
          </p:nvPr>
        </p:nvSpPr>
        <p:spPr/>
        <p:txBody>
          <a:bodyPr/>
          <a:lstStyle/>
          <a:p>
            <a:fld id="{E62CBA1C-23EE-4ED7-AEE4-C6D498EB513E}" type="datetimeFigureOut">
              <a:rPr lang="zh-TW" altLang="en-US" smtClean="0"/>
              <a:t>2019/12/12</a:t>
            </a:fld>
            <a:endParaRPr lang="zh-TW" altLang="en-US"/>
          </a:p>
        </p:txBody>
      </p:sp>
      <p:sp>
        <p:nvSpPr>
          <p:cNvPr id="6" name="頁尾版面配置區 5">
            <a:extLst>
              <a:ext uri="{FF2B5EF4-FFF2-40B4-BE49-F238E27FC236}">
                <a16:creationId xmlns:a16="http://schemas.microsoft.com/office/drawing/2014/main" id="{4572DFA3-4B8A-4212-B821-040B7F7DF6C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F0E3C36-6D56-496B-9F1B-63F197C1F79B}"/>
              </a:ext>
            </a:extLst>
          </p:cNvPr>
          <p:cNvSpPr>
            <a:spLocks noGrp="1"/>
          </p:cNvSpPr>
          <p:nvPr>
            <p:ph type="sldNum" sz="quarter" idx="12"/>
          </p:nvPr>
        </p:nvSpPr>
        <p:spPr/>
        <p:txBody>
          <a:bodyPr/>
          <a:lstStyle/>
          <a:p>
            <a:fld id="{11190AC2-F855-4662-914B-78372BBEBB19}" type="slidenum">
              <a:rPr lang="zh-TW" altLang="en-US" smtClean="0"/>
              <a:t>‹#›</a:t>
            </a:fld>
            <a:endParaRPr lang="zh-TW" altLang="en-US"/>
          </a:p>
        </p:txBody>
      </p:sp>
    </p:spTree>
    <p:extLst>
      <p:ext uri="{BB962C8B-B14F-4D97-AF65-F5344CB8AC3E}">
        <p14:creationId xmlns:p14="http://schemas.microsoft.com/office/powerpoint/2010/main" val="1815680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C51043A-4919-40C4-8DA2-F85DF3991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8EA1D9D-ED7E-4BF8-8292-605F46D86D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F46ED67-6F32-4C1C-ACAF-517479B71E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2CBA1C-23EE-4ED7-AEE4-C6D498EB513E}" type="datetimeFigureOut">
              <a:rPr lang="zh-TW" altLang="en-US" smtClean="0"/>
              <a:t>2019/12/12</a:t>
            </a:fld>
            <a:endParaRPr lang="zh-TW" altLang="en-US"/>
          </a:p>
        </p:txBody>
      </p:sp>
      <p:sp>
        <p:nvSpPr>
          <p:cNvPr id="5" name="頁尾版面配置區 4">
            <a:extLst>
              <a:ext uri="{FF2B5EF4-FFF2-40B4-BE49-F238E27FC236}">
                <a16:creationId xmlns:a16="http://schemas.microsoft.com/office/drawing/2014/main" id="{5CB8D508-84E6-483B-9E47-676E1001DD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FB3979BB-29F6-44E6-AEDA-C9364D187C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190AC2-F855-4662-914B-78372BBEBB19}" type="slidenum">
              <a:rPr lang="zh-TW" altLang="en-US" smtClean="0"/>
              <a:t>‹#›</a:t>
            </a:fld>
            <a:endParaRPr lang="zh-TW" altLang="en-US"/>
          </a:p>
        </p:txBody>
      </p:sp>
    </p:spTree>
    <p:extLst>
      <p:ext uri="{BB962C8B-B14F-4D97-AF65-F5344CB8AC3E}">
        <p14:creationId xmlns:p14="http://schemas.microsoft.com/office/powerpoint/2010/main" val="141217025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us/learn/modules/recognize-voices-with-speaker-recognition/index"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29.JP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ortal.azure.co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B2276B2C-2CCB-4909-9957-54AB57A71E92}"/>
              </a:ext>
            </a:extLst>
          </p:cNvPr>
          <p:cNvSpPr>
            <a:spLocks noGrp="1"/>
          </p:cNvSpPr>
          <p:nvPr>
            <p:ph type="ctrTitle"/>
          </p:nvPr>
        </p:nvSpPr>
        <p:spPr/>
        <p:txBody>
          <a:bodyPr>
            <a:normAutofit fontScale="90000"/>
          </a:bodyPr>
          <a:lstStyle/>
          <a:p>
            <a:r>
              <a:rPr lang="en-US" altLang="zh-TW" b="1" dirty="0"/>
              <a:t>Process and translate speech with Azure Cognitive Speech Services</a:t>
            </a:r>
            <a:endParaRPr lang="zh-TW" altLang="en-US" dirty="0"/>
          </a:p>
        </p:txBody>
      </p:sp>
      <p:sp>
        <p:nvSpPr>
          <p:cNvPr id="5" name="副標題 4">
            <a:extLst>
              <a:ext uri="{FF2B5EF4-FFF2-40B4-BE49-F238E27FC236}">
                <a16:creationId xmlns:a16="http://schemas.microsoft.com/office/drawing/2014/main" id="{BE8E4BDD-33F1-4478-9367-60BF3040F9BE}"/>
              </a:ext>
            </a:extLst>
          </p:cNvPr>
          <p:cNvSpPr>
            <a:spLocks noGrp="1"/>
          </p:cNvSpPr>
          <p:nvPr>
            <p:ph type="subTitle" idx="1"/>
          </p:nvPr>
        </p:nvSpPr>
        <p:spPr/>
        <p:txBody>
          <a:bodyPr/>
          <a:lstStyle/>
          <a:p>
            <a:r>
              <a:rPr lang="zh-TW" altLang="en-US" dirty="0"/>
              <a:t>組員</a:t>
            </a:r>
            <a:r>
              <a:rPr lang="en-US" altLang="zh-TW" dirty="0"/>
              <a:t>:</a:t>
            </a:r>
            <a:r>
              <a:rPr lang="zh-TW" altLang="en-US" dirty="0"/>
              <a:t>施育暘、周志鴻、邱正皓</a:t>
            </a:r>
          </a:p>
        </p:txBody>
      </p:sp>
    </p:spTree>
    <p:extLst>
      <p:ext uri="{BB962C8B-B14F-4D97-AF65-F5344CB8AC3E}">
        <p14:creationId xmlns:p14="http://schemas.microsoft.com/office/powerpoint/2010/main" val="2843827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BFAAF6-B1EB-48A4-9645-0D9BEB4CE531}"/>
              </a:ext>
            </a:extLst>
          </p:cNvPr>
          <p:cNvSpPr>
            <a:spLocks noGrp="1"/>
          </p:cNvSpPr>
          <p:nvPr>
            <p:ph type="title"/>
          </p:nvPr>
        </p:nvSpPr>
        <p:spPr>
          <a:xfrm>
            <a:off x="424690" y="830623"/>
            <a:ext cx="11158057" cy="977114"/>
          </a:xfrm>
        </p:spPr>
        <p:txBody>
          <a:bodyPr>
            <a:normAutofit fontScale="90000"/>
          </a:bodyPr>
          <a:lstStyle/>
          <a:p>
            <a:r>
              <a:rPr lang="en-US" altLang="zh-TW" b="1" dirty="0"/>
              <a:t>Use the API to request supported speech languages</a:t>
            </a:r>
            <a:endParaRPr lang="zh-TW" altLang="en-US" dirty="0"/>
          </a:p>
        </p:txBody>
      </p:sp>
      <p:sp>
        <p:nvSpPr>
          <p:cNvPr id="11" name="矩形 10">
            <a:extLst>
              <a:ext uri="{FF2B5EF4-FFF2-40B4-BE49-F238E27FC236}">
                <a16:creationId xmlns:a16="http://schemas.microsoft.com/office/drawing/2014/main" id="{62F027B9-9FE7-419A-AA22-C134965BA117}"/>
              </a:ext>
            </a:extLst>
          </p:cNvPr>
          <p:cNvSpPr/>
          <p:nvPr/>
        </p:nvSpPr>
        <p:spPr>
          <a:xfrm>
            <a:off x="1022058" y="2018204"/>
            <a:ext cx="10147883" cy="1200329"/>
          </a:xfrm>
          <a:prstGeom prst="rect">
            <a:avLst/>
          </a:prstGeom>
        </p:spPr>
        <p:txBody>
          <a:bodyPr wrap="square">
            <a:spAutoFit/>
          </a:bodyPr>
          <a:lstStyle/>
          <a:p>
            <a:pPr lvl="0" eaLnBrk="0" fontAlgn="base" hangingPunct="0">
              <a:spcBef>
                <a:spcPct val="0"/>
              </a:spcBef>
              <a:spcAft>
                <a:spcPct val="0"/>
              </a:spcAft>
            </a:pPr>
            <a:r>
              <a:rPr lang="en-US" altLang="zh-TW" dirty="0">
                <a:solidFill>
                  <a:schemeClr val="tx1">
                    <a:lumMod val="95000"/>
                  </a:schemeClr>
                </a:solidFill>
                <a:cs typeface="Segoe UI" panose="020B0502040204020203" pitchFamily="34" charset="0"/>
              </a:rPr>
              <a:t>S</a:t>
            </a:r>
            <a:r>
              <a:rPr lang="zh-TW" altLang="zh-TW" dirty="0">
                <a:solidFill>
                  <a:schemeClr val="tx1">
                    <a:lumMod val="95000"/>
                  </a:schemeClr>
                </a:solidFill>
                <a:cs typeface="Segoe UI" panose="020B0502040204020203" pitchFamily="34" charset="0"/>
              </a:rPr>
              <a:t>peech-translation services are designed to target specific language-translation scenarios. The supported speech languages are delineated by the following types:</a:t>
            </a:r>
            <a:endParaRPr lang="en-US" altLang="zh-TW" dirty="0">
              <a:solidFill>
                <a:schemeClr val="tx1">
                  <a:lumMod val="95000"/>
                </a:schemeClr>
              </a:solidFill>
              <a:cs typeface="Segoe UI" panose="020B0502040204020203" pitchFamily="34" charset="0"/>
            </a:endParaRPr>
          </a:p>
          <a:p>
            <a:pPr lvl="0" eaLnBrk="0" fontAlgn="base" hangingPunct="0">
              <a:spcBef>
                <a:spcPct val="0"/>
              </a:spcBef>
              <a:spcAft>
                <a:spcPct val="0"/>
              </a:spcAft>
            </a:pPr>
            <a:r>
              <a:rPr lang="en-US" altLang="zh-TW" i="1" dirty="0"/>
              <a:t>speech to text</a:t>
            </a:r>
            <a:r>
              <a:rPr lang="en-US" altLang="zh-TW" dirty="0"/>
              <a:t>, </a:t>
            </a:r>
            <a:r>
              <a:rPr lang="en-US" altLang="zh-TW" i="1" dirty="0"/>
              <a:t>text translation</a:t>
            </a:r>
            <a:r>
              <a:rPr lang="en-US" altLang="zh-TW" dirty="0"/>
              <a:t>, and </a:t>
            </a:r>
            <a:r>
              <a:rPr lang="en-US" altLang="zh-TW" i="1" dirty="0"/>
              <a:t>text to speech</a:t>
            </a:r>
          </a:p>
          <a:p>
            <a:pPr lvl="0" eaLnBrk="0" fontAlgn="base" hangingPunct="0">
              <a:spcBef>
                <a:spcPct val="0"/>
              </a:spcBef>
              <a:spcAft>
                <a:spcPct val="0"/>
              </a:spcAft>
            </a:pPr>
            <a:endParaRPr lang="en-US" altLang="zh-TW" dirty="0">
              <a:solidFill>
                <a:schemeClr val="tx1">
                  <a:lumMod val="95000"/>
                </a:schemeClr>
              </a:solidFill>
              <a:cs typeface="Segoe UI" panose="020B0502040204020203" pitchFamily="34" charset="0"/>
            </a:endParaRPr>
          </a:p>
        </p:txBody>
      </p:sp>
      <p:pic>
        <p:nvPicPr>
          <p:cNvPr id="12" name="圖片 11">
            <a:extLst>
              <a:ext uri="{FF2B5EF4-FFF2-40B4-BE49-F238E27FC236}">
                <a16:creationId xmlns:a16="http://schemas.microsoft.com/office/drawing/2014/main" id="{D5AB0AF7-FF4B-4E86-B241-E5450A78636D}"/>
              </a:ext>
            </a:extLst>
          </p:cNvPr>
          <p:cNvPicPr>
            <a:picLocks noChangeAspect="1"/>
          </p:cNvPicPr>
          <p:nvPr/>
        </p:nvPicPr>
        <p:blipFill>
          <a:blip r:embed="rId2"/>
          <a:stretch>
            <a:fillRect/>
          </a:stretch>
        </p:blipFill>
        <p:spPr>
          <a:xfrm>
            <a:off x="2352151" y="3429000"/>
            <a:ext cx="8058150" cy="2152650"/>
          </a:xfrm>
          <a:prstGeom prst="rect">
            <a:avLst/>
          </a:prstGeom>
        </p:spPr>
      </p:pic>
    </p:spTree>
    <p:extLst>
      <p:ext uri="{BB962C8B-B14F-4D97-AF65-F5344CB8AC3E}">
        <p14:creationId xmlns:p14="http://schemas.microsoft.com/office/powerpoint/2010/main" val="1752344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26928F2-9860-4295-B53C-19FD2FCEDFB6}"/>
              </a:ext>
            </a:extLst>
          </p:cNvPr>
          <p:cNvSpPr/>
          <p:nvPr/>
        </p:nvSpPr>
        <p:spPr>
          <a:xfrm>
            <a:off x="713918" y="618580"/>
            <a:ext cx="1782347" cy="369332"/>
          </a:xfrm>
          <a:prstGeom prst="rect">
            <a:avLst/>
          </a:prstGeom>
        </p:spPr>
        <p:txBody>
          <a:bodyPr wrap="none">
            <a:spAutoFit/>
          </a:bodyPr>
          <a:lstStyle/>
          <a:p>
            <a:r>
              <a:rPr lang="en-US" altLang="zh-TW" b="1" i="0" dirty="0">
                <a:solidFill>
                  <a:schemeClr val="tx1">
                    <a:lumMod val="95000"/>
                  </a:schemeClr>
                </a:solidFill>
                <a:effectLst/>
                <a:latin typeface="Segoe UI" panose="020B0502040204020203" pitchFamily="34" charset="0"/>
              </a:rPr>
              <a:t>Return values :</a:t>
            </a:r>
          </a:p>
        </p:txBody>
      </p:sp>
      <p:sp>
        <p:nvSpPr>
          <p:cNvPr id="5" name="矩形 4">
            <a:extLst>
              <a:ext uri="{FF2B5EF4-FFF2-40B4-BE49-F238E27FC236}">
                <a16:creationId xmlns:a16="http://schemas.microsoft.com/office/drawing/2014/main" id="{FB1E9FC0-3534-4FDA-8448-2F0B7D8A35D8}"/>
              </a:ext>
            </a:extLst>
          </p:cNvPr>
          <p:cNvSpPr/>
          <p:nvPr/>
        </p:nvSpPr>
        <p:spPr>
          <a:xfrm>
            <a:off x="1605091" y="1121594"/>
            <a:ext cx="8528807" cy="1200329"/>
          </a:xfrm>
          <a:prstGeom prst="rect">
            <a:avLst/>
          </a:prstGeom>
        </p:spPr>
        <p:txBody>
          <a:bodyPr wrap="square">
            <a:spAutoFit/>
          </a:bodyPr>
          <a:lstStyle/>
          <a:p>
            <a:r>
              <a:rPr lang="en-US" altLang="zh-TW" b="0" i="0" dirty="0">
                <a:solidFill>
                  <a:schemeClr val="tx1">
                    <a:lumMod val="95000"/>
                  </a:schemeClr>
                </a:solidFill>
                <a:effectLst/>
                <a:latin typeface="Segoe UI" panose="020B0502040204020203" pitchFamily="34" charset="0"/>
              </a:rPr>
              <a:t>Textual information is returned from the Speech Translation API in a well-formatted JSON object or array.</a:t>
            </a:r>
          </a:p>
          <a:p>
            <a:r>
              <a:rPr lang="en-US" altLang="zh-TW" b="0" i="0" dirty="0">
                <a:solidFill>
                  <a:schemeClr val="tx1">
                    <a:lumMod val="95000"/>
                  </a:schemeClr>
                </a:solidFill>
                <a:effectLst/>
                <a:latin typeface="Segoe UI" panose="020B0502040204020203" pitchFamily="34" charset="0"/>
              </a:rPr>
              <a:t>The previous example of requesting supported languages for speech to text, text translation, and text to speech (all scopes) will return the following result:</a:t>
            </a:r>
          </a:p>
        </p:txBody>
      </p:sp>
      <p:pic>
        <p:nvPicPr>
          <p:cNvPr id="6" name="圖片 5">
            <a:extLst>
              <a:ext uri="{FF2B5EF4-FFF2-40B4-BE49-F238E27FC236}">
                <a16:creationId xmlns:a16="http://schemas.microsoft.com/office/drawing/2014/main" id="{CFE8E631-2C8A-45BF-9DF1-50EA7963DBB4}"/>
              </a:ext>
            </a:extLst>
          </p:cNvPr>
          <p:cNvPicPr>
            <a:picLocks noChangeAspect="1"/>
          </p:cNvPicPr>
          <p:nvPr/>
        </p:nvPicPr>
        <p:blipFill>
          <a:blip r:embed="rId2"/>
          <a:stretch>
            <a:fillRect/>
          </a:stretch>
        </p:blipFill>
        <p:spPr>
          <a:xfrm>
            <a:off x="2986129" y="2650542"/>
            <a:ext cx="5428029" cy="3577565"/>
          </a:xfrm>
          <a:prstGeom prst="rect">
            <a:avLst/>
          </a:prstGeom>
        </p:spPr>
      </p:pic>
    </p:spTree>
    <p:extLst>
      <p:ext uri="{BB962C8B-B14F-4D97-AF65-F5344CB8AC3E}">
        <p14:creationId xmlns:p14="http://schemas.microsoft.com/office/powerpoint/2010/main" val="4038903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BFAAF6-B1EB-48A4-9645-0D9BEB4CE531}"/>
              </a:ext>
            </a:extLst>
          </p:cNvPr>
          <p:cNvSpPr>
            <a:spLocks noGrp="1"/>
          </p:cNvSpPr>
          <p:nvPr>
            <p:ph type="title"/>
          </p:nvPr>
        </p:nvSpPr>
        <p:spPr>
          <a:xfrm>
            <a:off x="424690" y="830623"/>
            <a:ext cx="11158057" cy="977114"/>
          </a:xfrm>
        </p:spPr>
        <p:txBody>
          <a:bodyPr>
            <a:normAutofit/>
          </a:bodyPr>
          <a:lstStyle/>
          <a:p>
            <a:r>
              <a:rPr lang="en-US" altLang="zh-TW" b="1" dirty="0"/>
              <a:t>Listen for incoming translation data</a:t>
            </a:r>
          </a:p>
        </p:txBody>
      </p:sp>
      <p:sp>
        <p:nvSpPr>
          <p:cNvPr id="11" name="矩形 10">
            <a:extLst>
              <a:ext uri="{FF2B5EF4-FFF2-40B4-BE49-F238E27FC236}">
                <a16:creationId xmlns:a16="http://schemas.microsoft.com/office/drawing/2014/main" id="{62F027B9-9FE7-419A-AA22-C134965BA117}"/>
              </a:ext>
            </a:extLst>
          </p:cNvPr>
          <p:cNvSpPr/>
          <p:nvPr/>
        </p:nvSpPr>
        <p:spPr>
          <a:xfrm>
            <a:off x="929776" y="1807737"/>
            <a:ext cx="10147883" cy="1477328"/>
          </a:xfrm>
          <a:prstGeom prst="rect">
            <a:avLst/>
          </a:prstGeom>
        </p:spPr>
        <p:txBody>
          <a:bodyPr wrap="square">
            <a:spAutoFit/>
          </a:bodyPr>
          <a:lstStyle/>
          <a:p>
            <a:pPr lvl="0" eaLnBrk="0" fontAlgn="base" hangingPunct="0">
              <a:spcBef>
                <a:spcPct val="0"/>
              </a:spcBef>
              <a:spcAft>
                <a:spcPct val="0"/>
              </a:spcAft>
            </a:pPr>
            <a:r>
              <a:rPr lang="en-US" altLang="zh-TW" dirty="0">
                <a:solidFill>
                  <a:schemeClr val="tx1">
                    <a:lumMod val="95000"/>
                  </a:schemeClr>
                </a:solidFill>
                <a:cs typeface="Segoe UI" panose="020B0502040204020203" pitchFamily="34" charset="0"/>
              </a:rPr>
              <a:t>Working with the Speech Translation API Recognize method starts with creating and opening an authorized </a:t>
            </a:r>
            <a:r>
              <a:rPr lang="en-US" altLang="zh-TW" dirty="0" err="1">
                <a:solidFill>
                  <a:schemeClr val="tx1">
                    <a:lumMod val="95000"/>
                  </a:schemeClr>
                </a:solidFill>
                <a:cs typeface="Segoe UI" panose="020B0502040204020203" pitchFamily="34" charset="0"/>
              </a:rPr>
              <a:t>WebSocket</a:t>
            </a:r>
            <a:r>
              <a:rPr lang="en-US" altLang="zh-TW" dirty="0">
                <a:solidFill>
                  <a:schemeClr val="tx1">
                    <a:lumMod val="95000"/>
                  </a:schemeClr>
                </a:solidFill>
                <a:cs typeface="Segoe UI" panose="020B0502040204020203" pitchFamily="34" charset="0"/>
              </a:rPr>
              <a:t> connection to the Speech Translation API endpoint. </a:t>
            </a:r>
          </a:p>
          <a:p>
            <a:pPr lvl="0" eaLnBrk="0" fontAlgn="base" hangingPunct="0">
              <a:spcBef>
                <a:spcPct val="0"/>
              </a:spcBef>
              <a:spcAft>
                <a:spcPct val="0"/>
              </a:spcAft>
            </a:pPr>
            <a:endParaRPr lang="en-US" altLang="zh-TW" dirty="0">
              <a:solidFill>
                <a:schemeClr val="tx1">
                  <a:lumMod val="95000"/>
                </a:schemeClr>
              </a:solidFill>
              <a:cs typeface="Segoe UI" panose="020B0502040204020203" pitchFamily="34" charset="0"/>
            </a:endParaRPr>
          </a:p>
          <a:p>
            <a:pPr lvl="0" eaLnBrk="0" fontAlgn="base" hangingPunct="0">
              <a:spcBef>
                <a:spcPct val="0"/>
              </a:spcBef>
              <a:spcAft>
                <a:spcPct val="0"/>
              </a:spcAft>
            </a:pPr>
            <a:r>
              <a:rPr lang="en-US" altLang="zh-TW" dirty="0">
                <a:solidFill>
                  <a:schemeClr val="tx1">
                    <a:lumMod val="95000"/>
                  </a:schemeClr>
                </a:solidFill>
                <a:cs typeface="Segoe UI" panose="020B0502040204020203" pitchFamily="34" charset="0"/>
              </a:rPr>
              <a:t>Because a </a:t>
            </a:r>
            <a:r>
              <a:rPr lang="en-US" altLang="zh-TW" dirty="0">
                <a:solidFill>
                  <a:srgbClr val="FF0000"/>
                </a:solidFill>
                <a:cs typeface="Segoe UI" panose="020B0502040204020203" pitchFamily="34" charset="0"/>
              </a:rPr>
              <a:t>real-time</a:t>
            </a:r>
            <a:r>
              <a:rPr lang="en-US" altLang="zh-TW" dirty="0">
                <a:solidFill>
                  <a:schemeClr val="tx1">
                    <a:lumMod val="95000"/>
                  </a:schemeClr>
                </a:solidFill>
                <a:cs typeface="Segoe UI" panose="020B0502040204020203" pitchFamily="34" charset="0"/>
              </a:rPr>
              <a:t>, conversational translation process is ongoing, the Speech service uses the concept of </a:t>
            </a:r>
            <a:r>
              <a:rPr lang="en-US" altLang="zh-TW" dirty="0">
                <a:solidFill>
                  <a:srgbClr val="FF0000"/>
                </a:solidFill>
                <a:cs typeface="Segoe UI" panose="020B0502040204020203" pitchFamily="34" charset="0"/>
              </a:rPr>
              <a:t>"listening"</a:t>
            </a:r>
            <a:r>
              <a:rPr lang="en-US" altLang="zh-TW" dirty="0">
                <a:solidFill>
                  <a:schemeClr val="tx1">
                    <a:lumMod val="95000"/>
                  </a:schemeClr>
                </a:solidFill>
                <a:cs typeface="Segoe UI" panose="020B0502040204020203" pitchFamily="34" charset="0"/>
              </a:rPr>
              <a:t> to a socket for incoming translation data.</a:t>
            </a:r>
          </a:p>
        </p:txBody>
      </p:sp>
      <p:pic>
        <p:nvPicPr>
          <p:cNvPr id="6" name="圖片 5"/>
          <p:cNvPicPr>
            <a:picLocks noChangeAspect="1"/>
          </p:cNvPicPr>
          <p:nvPr/>
        </p:nvPicPr>
        <p:blipFill>
          <a:blip r:embed="rId2"/>
          <a:stretch>
            <a:fillRect/>
          </a:stretch>
        </p:blipFill>
        <p:spPr>
          <a:xfrm>
            <a:off x="2294313" y="3429000"/>
            <a:ext cx="7134825" cy="2726315"/>
          </a:xfrm>
          <a:prstGeom prst="rect">
            <a:avLst/>
          </a:prstGeom>
        </p:spPr>
      </p:pic>
    </p:spTree>
    <p:extLst>
      <p:ext uri="{BB962C8B-B14F-4D97-AF65-F5344CB8AC3E}">
        <p14:creationId xmlns:p14="http://schemas.microsoft.com/office/powerpoint/2010/main" val="103442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26928F2-9860-4295-B53C-19FD2FCEDFB6}"/>
              </a:ext>
            </a:extLst>
          </p:cNvPr>
          <p:cNvSpPr/>
          <p:nvPr/>
        </p:nvSpPr>
        <p:spPr>
          <a:xfrm>
            <a:off x="713917" y="618580"/>
            <a:ext cx="2960307" cy="523220"/>
          </a:xfrm>
          <a:prstGeom prst="rect">
            <a:avLst/>
          </a:prstGeom>
        </p:spPr>
        <p:txBody>
          <a:bodyPr wrap="square">
            <a:spAutoFit/>
          </a:bodyPr>
          <a:lstStyle/>
          <a:p>
            <a:r>
              <a:rPr lang="en-US" altLang="zh-TW" sz="2800" b="1" dirty="0"/>
              <a:t>Reading streams</a:t>
            </a:r>
          </a:p>
        </p:txBody>
      </p:sp>
      <p:sp>
        <p:nvSpPr>
          <p:cNvPr id="5" name="矩形 4">
            <a:extLst>
              <a:ext uri="{FF2B5EF4-FFF2-40B4-BE49-F238E27FC236}">
                <a16:creationId xmlns:a16="http://schemas.microsoft.com/office/drawing/2014/main" id="{FB1E9FC0-3534-4FDA-8448-2F0B7D8A35D8}"/>
              </a:ext>
            </a:extLst>
          </p:cNvPr>
          <p:cNvSpPr/>
          <p:nvPr/>
        </p:nvSpPr>
        <p:spPr>
          <a:xfrm>
            <a:off x="1831596" y="5045202"/>
            <a:ext cx="8528807" cy="1200329"/>
          </a:xfrm>
          <a:prstGeom prst="rect">
            <a:avLst/>
          </a:prstGeom>
        </p:spPr>
        <p:txBody>
          <a:bodyPr wrap="square">
            <a:spAutoFit/>
          </a:bodyPr>
          <a:lstStyle/>
          <a:p>
            <a:r>
              <a:rPr lang="en-US" altLang="zh-TW" dirty="0"/>
              <a:t>In the prior example, a </a:t>
            </a:r>
            <a:r>
              <a:rPr lang="en-US" altLang="zh-TW" dirty="0" err="1"/>
              <a:t>DataReader</a:t>
            </a:r>
            <a:r>
              <a:rPr lang="en-US" altLang="zh-TW" dirty="0"/>
              <a:t> object is used to continually interrogate the returned values based on stream or byte-array buffer length. The Speech Translation API Translate method does all the converting, cleans up the data, translates speech to text, and responds with the final (or interim) translated content.</a:t>
            </a:r>
          </a:p>
        </p:txBody>
      </p:sp>
      <p:pic>
        <p:nvPicPr>
          <p:cNvPr id="2" name="圖片 1"/>
          <p:cNvPicPr>
            <a:picLocks noChangeAspect="1"/>
          </p:cNvPicPr>
          <p:nvPr/>
        </p:nvPicPr>
        <p:blipFill>
          <a:blip r:embed="rId2"/>
          <a:stretch>
            <a:fillRect/>
          </a:stretch>
        </p:blipFill>
        <p:spPr>
          <a:xfrm>
            <a:off x="1945194" y="2660419"/>
            <a:ext cx="8153400" cy="2019300"/>
          </a:xfrm>
          <a:prstGeom prst="rect">
            <a:avLst/>
          </a:prstGeom>
        </p:spPr>
      </p:pic>
      <p:sp>
        <p:nvSpPr>
          <p:cNvPr id="7" name="矩形 6">
            <a:extLst>
              <a:ext uri="{FF2B5EF4-FFF2-40B4-BE49-F238E27FC236}">
                <a16:creationId xmlns:a16="http://schemas.microsoft.com/office/drawing/2014/main" id="{FB1E9FC0-3534-4FDA-8448-2F0B7D8A35D8}"/>
              </a:ext>
            </a:extLst>
          </p:cNvPr>
          <p:cNvSpPr/>
          <p:nvPr/>
        </p:nvSpPr>
        <p:spPr>
          <a:xfrm>
            <a:off x="1757491" y="1273994"/>
            <a:ext cx="8528807" cy="1200329"/>
          </a:xfrm>
          <a:prstGeom prst="rect">
            <a:avLst/>
          </a:prstGeom>
        </p:spPr>
        <p:txBody>
          <a:bodyPr wrap="square">
            <a:spAutoFit/>
          </a:bodyPr>
          <a:lstStyle/>
          <a:p>
            <a:r>
              <a:rPr lang="en-US" altLang="zh-TW" dirty="0"/>
              <a:t>Listening for incoming translation data means evaluating streams or byte arrays returned by the Speech service in a </a:t>
            </a:r>
            <a:r>
              <a:rPr lang="en-US" altLang="zh-TW" dirty="0">
                <a:solidFill>
                  <a:srgbClr val="FF0000"/>
                </a:solidFill>
              </a:rPr>
              <a:t>constant, consistent fashion</a:t>
            </a:r>
            <a:r>
              <a:rPr lang="en-US" altLang="zh-TW" dirty="0"/>
              <a:t>, as if you were engaging in </a:t>
            </a:r>
            <a:r>
              <a:rPr lang="en-US" altLang="zh-TW" dirty="0">
                <a:solidFill>
                  <a:srgbClr val="FF0000"/>
                </a:solidFill>
              </a:rPr>
              <a:t>a real human conversation</a:t>
            </a:r>
            <a:r>
              <a:rPr lang="en-US" altLang="zh-TW" dirty="0"/>
              <a:t>.</a:t>
            </a:r>
          </a:p>
          <a:p>
            <a:r>
              <a:rPr lang="en-US" altLang="zh-TW" dirty="0"/>
              <a:t>For example, in C#, listening for an initial incoming translation might look like this:</a:t>
            </a:r>
          </a:p>
        </p:txBody>
      </p:sp>
    </p:spTree>
    <p:extLst>
      <p:ext uri="{BB962C8B-B14F-4D97-AF65-F5344CB8AC3E}">
        <p14:creationId xmlns:p14="http://schemas.microsoft.com/office/powerpoint/2010/main" val="647782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26928F2-9860-4295-B53C-19FD2FCEDFB6}"/>
              </a:ext>
            </a:extLst>
          </p:cNvPr>
          <p:cNvSpPr/>
          <p:nvPr/>
        </p:nvSpPr>
        <p:spPr>
          <a:xfrm>
            <a:off x="713918" y="618580"/>
            <a:ext cx="3092000" cy="523220"/>
          </a:xfrm>
          <a:prstGeom prst="rect">
            <a:avLst/>
          </a:prstGeom>
        </p:spPr>
        <p:txBody>
          <a:bodyPr wrap="none">
            <a:spAutoFit/>
          </a:bodyPr>
          <a:lstStyle/>
          <a:p>
            <a:r>
              <a:rPr lang="en-US" altLang="zh-TW" sz="2800" b="1" dirty="0"/>
              <a:t>Initial return values</a:t>
            </a:r>
          </a:p>
        </p:txBody>
      </p:sp>
      <p:sp>
        <p:nvSpPr>
          <p:cNvPr id="5" name="矩形 4">
            <a:extLst>
              <a:ext uri="{FF2B5EF4-FFF2-40B4-BE49-F238E27FC236}">
                <a16:creationId xmlns:a16="http://schemas.microsoft.com/office/drawing/2014/main" id="{FB1E9FC0-3534-4FDA-8448-2F0B7D8A35D8}"/>
              </a:ext>
            </a:extLst>
          </p:cNvPr>
          <p:cNvSpPr/>
          <p:nvPr/>
        </p:nvSpPr>
        <p:spPr>
          <a:xfrm>
            <a:off x="1757491" y="5097344"/>
            <a:ext cx="8528807" cy="923330"/>
          </a:xfrm>
          <a:prstGeom prst="rect">
            <a:avLst/>
          </a:prstGeom>
        </p:spPr>
        <p:txBody>
          <a:bodyPr wrap="square">
            <a:spAutoFit/>
          </a:bodyPr>
          <a:lstStyle/>
          <a:p>
            <a:r>
              <a:rPr lang="en-US" altLang="zh-TW" dirty="0"/>
              <a:t>But after the text is translated, listening for translated text to be synthesized looks like any scenario where you're working with a stream or byte array instead of human-readable text</a:t>
            </a:r>
          </a:p>
        </p:txBody>
      </p:sp>
      <p:sp>
        <p:nvSpPr>
          <p:cNvPr id="7" name="矩形 6">
            <a:extLst>
              <a:ext uri="{FF2B5EF4-FFF2-40B4-BE49-F238E27FC236}">
                <a16:creationId xmlns:a16="http://schemas.microsoft.com/office/drawing/2014/main" id="{FB1E9FC0-3534-4FDA-8448-2F0B7D8A35D8}"/>
              </a:ext>
            </a:extLst>
          </p:cNvPr>
          <p:cNvSpPr/>
          <p:nvPr/>
        </p:nvSpPr>
        <p:spPr>
          <a:xfrm>
            <a:off x="1757491" y="1273994"/>
            <a:ext cx="8528807" cy="923330"/>
          </a:xfrm>
          <a:prstGeom prst="rect">
            <a:avLst/>
          </a:prstGeom>
        </p:spPr>
        <p:txBody>
          <a:bodyPr wrap="square">
            <a:spAutoFit/>
          </a:bodyPr>
          <a:lstStyle/>
          <a:p>
            <a:r>
              <a:rPr lang="en-US" altLang="zh-TW" dirty="0"/>
              <a:t>Because speech translation is a multistep process, initial data from a listening event comes in as a well-formatted JSON payload, just like it does for most other methods in the Azure Cognitive Services suite of APIs:</a:t>
            </a:r>
          </a:p>
        </p:txBody>
      </p:sp>
      <p:pic>
        <p:nvPicPr>
          <p:cNvPr id="6" name="圖片 5"/>
          <p:cNvPicPr>
            <a:picLocks noChangeAspect="1"/>
          </p:cNvPicPr>
          <p:nvPr/>
        </p:nvPicPr>
        <p:blipFill>
          <a:blip r:embed="rId2"/>
          <a:stretch>
            <a:fillRect/>
          </a:stretch>
        </p:blipFill>
        <p:spPr>
          <a:xfrm>
            <a:off x="1866145" y="2456709"/>
            <a:ext cx="8172450" cy="2381250"/>
          </a:xfrm>
          <a:prstGeom prst="rect">
            <a:avLst/>
          </a:prstGeom>
        </p:spPr>
      </p:pic>
    </p:spTree>
    <p:extLst>
      <p:ext uri="{BB962C8B-B14F-4D97-AF65-F5344CB8AC3E}">
        <p14:creationId xmlns:p14="http://schemas.microsoft.com/office/powerpoint/2010/main" val="2846225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BFAAF6-B1EB-48A4-9645-0D9BEB4CE531}"/>
              </a:ext>
            </a:extLst>
          </p:cNvPr>
          <p:cNvSpPr>
            <a:spLocks noGrp="1"/>
          </p:cNvSpPr>
          <p:nvPr>
            <p:ph type="title"/>
          </p:nvPr>
        </p:nvSpPr>
        <p:spPr>
          <a:xfrm>
            <a:off x="424690" y="830623"/>
            <a:ext cx="11158057" cy="977114"/>
          </a:xfrm>
        </p:spPr>
        <p:txBody>
          <a:bodyPr>
            <a:normAutofit/>
          </a:bodyPr>
          <a:lstStyle/>
          <a:p>
            <a:r>
              <a:rPr lang="en-US" altLang="zh-TW" b="1" dirty="0"/>
              <a:t>Summary</a:t>
            </a:r>
          </a:p>
        </p:txBody>
      </p:sp>
      <p:sp>
        <p:nvSpPr>
          <p:cNvPr id="11" name="矩形 10">
            <a:extLst>
              <a:ext uri="{FF2B5EF4-FFF2-40B4-BE49-F238E27FC236}">
                <a16:creationId xmlns:a16="http://schemas.microsoft.com/office/drawing/2014/main" id="{62F027B9-9FE7-419A-AA22-C134965BA117}"/>
              </a:ext>
            </a:extLst>
          </p:cNvPr>
          <p:cNvSpPr/>
          <p:nvPr/>
        </p:nvSpPr>
        <p:spPr>
          <a:xfrm>
            <a:off x="1013745" y="1743884"/>
            <a:ext cx="10147883" cy="4619854"/>
          </a:xfrm>
          <a:prstGeom prst="rect">
            <a:avLst/>
          </a:prstGeom>
        </p:spPr>
        <p:txBody>
          <a:bodyPr wrap="square">
            <a:spAutoFit/>
          </a:bodyPr>
          <a:lstStyle/>
          <a:p>
            <a:pPr marL="342900" indent="-342900">
              <a:lnSpc>
                <a:spcPct val="150000"/>
              </a:lnSpc>
              <a:buFont typeface="+mj-lt"/>
              <a:buAutoNum type="arabicPeriod"/>
            </a:pPr>
            <a:r>
              <a:rPr lang="en-US" altLang="zh-TW" dirty="0"/>
              <a:t>The Speech Translation API lets you add </a:t>
            </a:r>
            <a:r>
              <a:rPr lang="en-US" altLang="zh-TW" dirty="0">
                <a:solidFill>
                  <a:srgbClr val="FF0000"/>
                </a:solidFill>
              </a:rPr>
              <a:t>end-to-end, real-time, </a:t>
            </a:r>
            <a:r>
              <a:rPr lang="en-US" altLang="zh-TW" dirty="0" err="1">
                <a:solidFill>
                  <a:srgbClr val="FF0000"/>
                </a:solidFill>
              </a:rPr>
              <a:t>multilanguage</a:t>
            </a:r>
            <a:r>
              <a:rPr lang="en-US" altLang="zh-TW" dirty="0">
                <a:solidFill>
                  <a:srgbClr val="FF0000"/>
                </a:solidFill>
              </a:rPr>
              <a:t> translation </a:t>
            </a:r>
            <a:r>
              <a:rPr lang="en-US" altLang="zh-TW" dirty="0"/>
              <a:t>of speech to your applications, tools, and devices. </a:t>
            </a:r>
          </a:p>
          <a:p>
            <a:pPr marL="342900" indent="-342900">
              <a:lnSpc>
                <a:spcPct val="150000"/>
              </a:lnSpc>
              <a:buFont typeface="+mj-lt"/>
              <a:buAutoNum type="arabicPeriod"/>
            </a:pPr>
            <a:r>
              <a:rPr lang="en-US" altLang="zh-TW" dirty="0"/>
              <a:t>The same API can </a:t>
            </a:r>
            <a:r>
              <a:rPr lang="en-US" altLang="zh-TW" dirty="0">
                <a:solidFill>
                  <a:srgbClr val="FF0000"/>
                </a:solidFill>
              </a:rPr>
              <a:t>be used for both </a:t>
            </a:r>
            <a:r>
              <a:rPr lang="en-US" altLang="zh-TW" dirty="0"/>
              <a:t>speech-to-speech and speech-to-text translation.</a:t>
            </a:r>
          </a:p>
          <a:p>
            <a:pPr marL="342900" indent="-342900">
              <a:lnSpc>
                <a:spcPct val="150000"/>
              </a:lnSpc>
              <a:buFont typeface="+mj-lt"/>
              <a:buAutoNum type="arabicPeriod"/>
            </a:pPr>
            <a:r>
              <a:rPr lang="en-US" altLang="zh-TW" dirty="0"/>
              <a:t>With the Speech Translation API, client applications stream speech audio to the Speech service and receive back a stream of results. These results include the recognized text in the source language and its translation in the target language. </a:t>
            </a:r>
            <a:r>
              <a:rPr lang="en-US" altLang="zh-TW" dirty="0">
                <a:solidFill>
                  <a:srgbClr val="FF0000"/>
                </a:solidFill>
              </a:rPr>
              <a:t>Interim translations can be provided until an utterance is complete, at which time a final translation is provided</a:t>
            </a:r>
            <a:r>
              <a:rPr lang="en-US" altLang="zh-TW" dirty="0"/>
              <a:t>.</a:t>
            </a:r>
          </a:p>
          <a:p>
            <a:pPr marL="342900" indent="-342900">
              <a:lnSpc>
                <a:spcPct val="150000"/>
              </a:lnSpc>
              <a:buFont typeface="+mj-lt"/>
              <a:buAutoNum type="arabicPeriod"/>
            </a:pPr>
            <a:r>
              <a:rPr lang="en-US" altLang="zh-TW" dirty="0"/>
              <a:t>For true speech-to-speech translation, a synthesized audio version of the final translation can also be prepared. The Speech Translation API uses the </a:t>
            </a:r>
            <a:r>
              <a:rPr lang="en-US" altLang="zh-TW" dirty="0" err="1"/>
              <a:t>WebSocket</a:t>
            </a:r>
            <a:r>
              <a:rPr lang="en-US" altLang="zh-TW" dirty="0"/>
              <a:t> protocol to provide a full-duplex communication channel between the client and the server. But you don't need to deal with </a:t>
            </a:r>
            <a:r>
              <a:rPr lang="en-US" altLang="zh-TW" dirty="0" err="1"/>
              <a:t>WebSocket</a:t>
            </a:r>
            <a:r>
              <a:rPr lang="en-US" altLang="zh-TW" dirty="0"/>
              <a:t> connections because the Speech SDK handles that for you.</a:t>
            </a:r>
          </a:p>
        </p:txBody>
      </p:sp>
    </p:spTree>
    <p:extLst>
      <p:ext uri="{BB962C8B-B14F-4D97-AF65-F5344CB8AC3E}">
        <p14:creationId xmlns:p14="http://schemas.microsoft.com/office/powerpoint/2010/main" val="430333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BFAAF6-B1EB-48A4-9645-0D9BEB4CE531}"/>
              </a:ext>
            </a:extLst>
          </p:cNvPr>
          <p:cNvSpPr>
            <a:spLocks noGrp="1"/>
          </p:cNvSpPr>
          <p:nvPr>
            <p:ph type="title"/>
          </p:nvPr>
        </p:nvSpPr>
        <p:spPr>
          <a:xfrm>
            <a:off x="424690" y="830623"/>
            <a:ext cx="11158057" cy="977114"/>
          </a:xfrm>
        </p:spPr>
        <p:txBody>
          <a:bodyPr>
            <a:normAutofit/>
          </a:bodyPr>
          <a:lstStyle/>
          <a:p>
            <a:r>
              <a:rPr lang="en-US" altLang="zh-TW" b="1" dirty="0"/>
              <a:t>Clean up</a:t>
            </a:r>
          </a:p>
        </p:txBody>
      </p:sp>
      <p:sp>
        <p:nvSpPr>
          <p:cNvPr id="11" name="矩形 10">
            <a:extLst>
              <a:ext uri="{FF2B5EF4-FFF2-40B4-BE49-F238E27FC236}">
                <a16:creationId xmlns:a16="http://schemas.microsoft.com/office/drawing/2014/main" id="{62F027B9-9FE7-419A-AA22-C134965BA117}"/>
              </a:ext>
            </a:extLst>
          </p:cNvPr>
          <p:cNvSpPr/>
          <p:nvPr/>
        </p:nvSpPr>
        <p:spPr>
          <a:xfrm>
            <a:off x="1022058" y="2018204"/>
            <a:ext cx="10147883" cy="2862322"/>
          </a:xfrm>
          <a:prstGeom prst="rect">
            <a:avLst/>
          </a:prstGeom>
        </p:spPr>
        <p:txBody>
          <a:bodyPr wrap="square">
            <a:spAutoFit/>
          </a:bodyPr>
          <a:lstStyle/>
          <a:p>
            <a:r>
              <a:rPr lang="en-US" altLang="zh-TW" dirty="0"/>
              <a:t>To avoid any unexpected costs in your Azure account, delete the </a:t>
            </a:r>
            <a:r>
              <a:rPr lang="en-US" altLang="zh-TW" b="1" dirty="0" err="1"/>
              <a:t>mslearn-speechapi</a:t>
            </a:r>
            <a:r>
              <a:rPr lang="en-US" altLang="zh-TW" dirty="0"/>
              <a:t> resource group. Deleting this group will remove all the resources we created in this module. Here are the steps you need to take:</a:t>
            </a:r>
          </a:p>
          <a:p>
            <a:pPr marL="342900" indent="-342900">
              <a:buFont typeface="+mj-lt"/>
              <a:buAutoNum type="arabicPeriod"/>
            </a:pPr>
            <a:r>
              <a:rPr lang="en-US" altLang="zh-TW" dirty="0"/>
              <a:t>In the left menu in the Azure portal, select </a:t>
            </a:r>
            <a:r>
              <a:rPr lang="en-US" altLang="zh-TW" b="1" dirty="0"/>
              <a:t>Resource groups</a:t>
            </a:r>
            <a:r>
              <a:rPr lang="en-US" altLang="zh-TW" dirty="0"/>
              <a:t>, and then find the </a:t>
            </a:r>
            <a:r>
              <a:rPr lang="en-US" altLang="zh-TW" b="1" dirty="0" err="1"/>
              <a:t>mslearn-speechapi</a:t>
            </a:r>
            <a:r>
              <a:rPr lang="en-US" altLang="zh-TW" dirty="0"/>
              <a:t> resource group.</a:t>
            </a:r>
          </a:p>
          <a:p>
            <a:pPr marL="342900" indent="-342900">
              <a:buFont typeface="+mj-lt"/>
              <a:buAutoNum type="arabicPeriod"/>
            </a:pPr>
            <a:r>
              <a:rPr lang="en-US" altLang="zh-TW" dirty="0"/>
              <a:t>Select the resource group, and either right-click the row or use the </a:t>
            </a:r>
            <a:r>
              <a:rPr lang="en-US" altLang="zh-TW" b="1" dirty="0"/>
              <a:t>ellipsis</a:t>
            </a:r>
            <a:r>
              <a:rPr lang="en-US" altLang="zh-TW" dirty="0"/>
              <a:t> (...) button at the end of the row to open the context menu.</a:t>
            </a:r>
          </a:p>
          <a:p>
            <a:pPr marL="342900" indent="-342900">
              <a:buFont typeface="+mj-lt"/>
              <a:buAutoNum type="arabicPeriod"/>
            </a:pPr>
            <a:r>
              <a:rPr lang="en-US" altLang="zh-TW" dirty="0"/>
              <a:t>Select </a:t>
            </a:r>
            <a:r>
              <a:rPr lang="en-US" altLang="zh-TW" b="1" dirty="0"/>
              <a:t>Delete resource group</a:t>
            </a:r>
            <a:r>
              <a:rPr lang="en-US" altLang="zh-TW" dirty="0"/>
              <a:t>.</a:t>
            </a:r>
          </a:p>
          <a:p>
            <a:pPr marL="342900" indent="-342900">
              <a:buFont typeface="+mj-lt"/>
              <a:buAutoNum type="arabicPeriod"/>
            </a:pPr>
            <a:r>
              <a:rPr lang="en-US" altLang="zh-TW" dirty="0"/>
              <a:t>Enter the name of the </a:t>
            </a:r>
            <a:r>
              <a:rPr lang="en-US" altLang="zh-TW" b="1" dirty="0" err="1"/>
              <a:t>mslearn-speechapi</a:t>
            </a:r>
            <a:r>
              <a:rPr lang="en-US" altLang="zh-TW" dirty="0"/>
              <a:t> resource group, and then select </a:t>
            </a:r>
            <a:r>
              <a:rPr lang="en-US" altLang="zh-TW" b="1" dirty="0"/>
              <a:t>Delete</a:t>
            </a:r>
            <a:r>
              <a:rPr lang="en-US" altLang="zh-TW" dirty="0"/>
              <a:t>. Azure will remove all the resources for you.</a:t>
            </a:r>
          </a:p>
        </p:txBody>
      </p:sp>
    </p:spTree>
    <p:extLst>
      <p:ext uri="{BB962C8B-B14F-4D97-AF65-F5344CB8AC3E}">
        <p14:creationId xmlns:p14="http://schemas.microsoft.com/office/powerpoint/2010/main" val="2911078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A864F1-E911-4B79-BD53-7A5137F0EE47}"/>
              </a:ext>
            </a:extLst>
          </p:cNvPr>
          <p:cNvSpPr>
            <a:spLocks noGrp="1"/>
          </p:cNvSpPr>
          <p:nvPr>
            <p:ph type="ctrTitle"/>
          </p:nvPr>
        </p:nvSpPr>
        <p:spPr>
          <a:xfrm>
            <a:off x="802546" y="1151959"/>
            <a:ext cx="9272632" cy="1311814"/>
          </a:xfrm>
        </p:spPr>
        <p:txBody>
          <a:bodyPr>
            <a:noAutofit/>
          </a:bodyPr>
          <a:lstStyle/>
          <a:p>
            <a:r>
              <a:rPr lang="en-US" altLang="zh-TW" sz="3600" b="1" dirty="0"/>
              <a:t>Topic2 : Recognize specific voices with the Speaker Recognition APIs in Azure Cognitive Services</a:t>
            </a:r>
            <a:endParaRPr lang="en-US" altLang="zh-TW" sz="3600" b="1" dirty="0">
              <a:hlinkClick r:id="rId2"/>
            </a:endParaRPr>
          </a:p>
        </p:txBody>
      </p:sp>
      <p:sp>
        <p:nvSpPr>
          <p:cNvPr id="4" name="矩形 3">
            <a:extLst>
              <a:ext uri="{FF2B5EF4-FFF2-40B4-BE49-F238E27FC236}">
                <a16:creationId xmlns:a16="http://schemas.microsoft.com/office/drawing/2014/main" id="{96837EEF-4641-48F2-ACFE-41420DBFC4AB}"/>
              </a:ext>
            </a:extLst>
          </p:cNvPr>
          <p:cNvSpPr/>
          <p:nvPr/>
        </p:nvSpPr>
        <p:spPr>
          <a:xfrm>
            <a:off x="1336647" y="3200725"/>
            <a:ext cx="3830971" cy="1200329"/>
          </a:xfrm>
          <a:prstGeom prst="rect">
            <a:avLst/>
          </a:prstGeom>
        </p:spPr>
        <p:txBody>
          <a:bodyPr wrap="square">
            <a:spAutoFit/>
          </a:bodyPr>
          <a:lstStyle/>
          <a:p>
            <a:r>
              <a:rPr lang="en-US" altLang="zh-TW" b="0" i="0" dirty="0">
                <a:effectLst/>
                <a:latin typeface="Segoe UI" panose="020B0502040204020203" pitchFamily="34" charset="0"/>
              </a:rPr>
              <a:t>In this module you will</a:t>
            </a:r>
            <a:r>
              <a:rPr lang="zh-TW" altLang="en-US" b="0" i="0" dirty="0">
                <a:effectLst/>
                <a:latin typeface="Segoe UI" panose="020B0502040204020203" pitchFamily="34" charset="0"/>
              </a:rPr>
              <a:t> </a:t>
            </a:r>
            <a:r>
              <a:rPr lang="en-US" altLang="zh-TW" dirty="0"/>
              <a:t>Learn how to use the </a:t>
            </a:r>
            <a:r>
              <a:rPr lang="en-US" altLang="zh-TW" dirty="0">
                <a:solidFill>
                  <a:srgbClr val="FF0000"/>
                </a:solidFill>
              </a:rPr>
              <a:t>Speaker Recognition APIs </a:t>
            </a:r>
            <a:r>
              <a:rPr lang="en-US" altLang="zh-TW" dirty="0"/>
              <a:t>to identify specific people through their voices.</a:t>
            </a:r>
            <a:endParaRPr lang="en-US" altLang="zh-TW" b="0" i="0" dirty="0">
              <a:effectLst/>
              <a:latin typeface="Segoe UI" panose="020B0502040204020203" pitchFamily="34" charset="0"/>
            </a:endParaRPr>
          </a:p>
        </p:txBody>
      </p:sp>
      <p:sp>
        <p:nvSpPr>
          <p:cNvPr id="5" name="矩形 4">
            <a:extLst>
              <a:ext uri="{FF2B5EF4-FFF2-40B4-BE49-F238E27FC236}">
                <a16:creationId xmlns:a16="http://schemas.microsoft.com/office/drawing/2014/main" id="{54B6BF47-6054-4FAF-868F-0DFD7905758B}"/>
              </a:ext>
            </a:extLst>
          </p:cNvPr>
          <p:cNvSpPr/>
          <p:nvPr/>
        </p:nvSpPr>
        <p:spPr>
          <a:xfrm>
            <a:off x="5329805" y="2903688"/>
            <a:ext cx="6096000" cy="3416320"/>
          </a:xfrm>
          <a:prstGeom prst="rect">
            <a:avLst/>
          </a:prstGeom>
        </p:spPr>
        <p:txBody>
          <a:bodyPr>
            <a:spAutoFit/>
          </a:bodyPr>
          <a:lstStyle/>
          <a:p>
            <a:r>
              <a:rPr lang="en-US" altLang="zh-TW" dirty="0"/>
              <a:t>Table of Contents :</a:t>
            </a:r>
          </a:p>
          <a:p>
            <a:pPr indent="-285750">
              <a:buFont typeface="Arial" panose="020B0604020202020204" pitchFamily="34" charset="0"/>
              <a:buChar char="•"/>
            </a:pPr>
            <a:r>
              <a:rPr lang="en-US" altLang="zh-TW" dirty="0"/>
              <a:t>Introduction</a:t>
            </a:r>
          </a:p>
          <a:p>
            <a:pPr indent="-285750">
              <a:buFont typeface="Arial" panose="020B0604020202020204" pitchFamily="34" charset="0"/>
              <a:buChar char="•"/>
            </a:pPr>
            <a:r>
              <a:rPr lang="en-US" altLang="zh-TW" dirty="0"/>
              <a:t>Overview of speaker recognition</a:t>
            </a:r>
          </a:p>
          <a:p>
            <a:pPr indent="-285750">
              <a:buFont typeface="Arial" panose="020B0604020202020204" pitchFamily="34" charset="0"/>
              <a:buChar char="•"/>
            </a:pPr>
            <a:r>
              <a:rPr lang="en-US" altLang="zh-TW" dirty="0"/>
              <a:t>Exercise - Create a Speaker Recognition API subscription</a:t>
            </a:r>
          </a:p>
          <a:p>
            <a:pPr indent="-285750">
              <a:buFont typeface="Arial" panose="020B0604020202020204" pitchFamily="34" charset="0"/>
              <a:buChar char="•"/>
            </a:pPr>
            <a:r>
              <a:rPr lang="en-US" altLang="zh-TW" dirty="0"/>
              <a:t>Overview of speaker verification concepts</a:t>
            </a:r>
          </a:p>
          <a:p>
            <a:pPr indent="-285750">
              <a:buFont typeface="Arial" panose="020B0604020202020204" pitchFamily="34" charset="0"/>
              <a:buChar char="•"/>
            </a:pPr>
            <a:r>
              <a:rPr lang="en-US" altLang="zh-TW" dirty="0"/>
              <a:t>Manage speaker verification profiles</a:t>
            </a:r>
          </a:p>
          <a:p>
            <a:pPr indent="-285750">
              <a:buFont typeface="Arial" panose="020B0604020202020204" pitchFamily="34" charset="0"/>
              <a:buChar char="•"/>
            </a:pPr>
            <a:r>
              <a:rPr lang="en-US" altLang="zh-TW" dirty="0"/>
              <a:t>Overview of speaker identification</a:t>
            </a:r>
          </a:p>
          <a:p>
            <a:pPr indent="-285750">
              <a:buFont typeface="Arial" panose="020B0604020202020204" pitchFamily="34" charset="0"/>
              <a:buChar char="•"/>
            </a:pPr>
            <a:r>
              <a:rPr lang="en-US" altLang="zh-TW" dirty="0"/>
              <a:t>Manage speaker identification profiles</a:t>
            </a:r>
          </a:p>
          <a:p>
            <a:pPr indent="-285750">
              <a:buFont typeface="Arial" panose="020B0604020202020204" pitchFamily="34" charset="0"/>
              <a:buChar char="•"/>
            </a:pPr>
            <a:r>
              <a:rPr lang="en-US" altLang="zh-TW" dirty="0"/>
              <a:t>Implement speaker recognition</a:t>
            </a:r>
          </a:p>
          <a:p>
            <a:pPr indent="-285750">
              <a:buFont typeface="Arial" panose="020B0604020202020204" pitchFamily="34" charset="0"/>
              <a:buChar char="•"/>
            </a:pPr>
            <a:r>
              <a:rPr lang="en-US" altLang="zh-TW" dirty="0"/>
              <a:t>Knowledge check - speaker recognition</a:t>
            </a:r>
          </a:p>
          <a:p>
            <a:pPr indent="-285750">
              <a:buFont typeface="Arial" panose="020B0604020202020204" pitchFamily="34" charset="0"/>
              <a:buChar char="•"/>
            </a:pPr>
            <a:r>
              <a:rPr lang="en-US" altLang="zh-TW" dirty="0"/>
              <a:t>Summary</a:t>
            </a:r>
          </a:p>
          <a:p>
            <a:endParaRPr lang="en-US" altLang="zh-TW" dirty="0"/>
          </a:p>
        </p:txBody>
      </p:sp>
    </p:spTree>
    <p:extLst>
      <p:ext uri="{BB962C8B-B14F-4D97-AF65-F5344CB8AC3E}">
        <p14:creationId xmlns:p14="http://schemas.microsoft.com/office/powerpoint/2010/main" val="308086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F1AFA4-A24D-48D7-9923-F301A5626CFD}"/>
              </a:ext>
            </a:extLst>
          </p:cNvPr>
          <p:cNvSpPr>
            <a:spLocks noGrp="1"/>
          </p:cNvSpPr>
          <p:nvPr>
            <p:ph type="title"/>
          </p:nvPr>
        </p:nvSpPr>
        <p:spPr>
          <a:xfrm>
            <a:off x="1098259" y="1023457"/>
            <a:ext cx="3230461" cy="717565"/>
          </a:xfrm>
        </p:spPr>
        <p:txBody>
          <a:bodyPr/>
          <a:lstStyle/>
          <a:p>
            <a:r>
              <a:rPr lang="en-US" altLang="zh-TW" b="1" dirty="0"/>
              <a:t>Introduction :</a:t>
            </a:r>
            <a:endParaRPr lang="zh-TW" altLang="en-US" b="1" dirty="0"/>
          </a:p>
        </p:txBody>
      </p:sp>
      <p:sp>
        <p:nvSpPr>
          <p:cNvPr id="5" name="矩形 4">
            <a:extLst>
              <a:ext uri="{FF2B5EF4-FFF2-40B4-BE49-F238E27FC236}">
                <a16:creationId xmlns:a16="http://schemas.microsoft.com/office/drawing/2014/main" id="{8CBCD18F-0F50-4892-AC26-C99D82B33D7F}"/>
              </a:ext>
            </a:extLst>
          </p:cNvPr>
          <p:cNvSpPr/>
          <p:nvPr/>
        </p:nvSpPr>
        <p:spPr>
          <a:xfrm>
            <a:off x="1098259" y="2328270"/>
            <a:ext cx="9871045" cy="2585323"/>
          </a:xfrm>
          <a:prstGeom prst="rect">
            <a:avLst/>
          </a:prstGeom>
        </p:spPr>
        <p:txBody>
          <a:bodyPr wrap="square">
            <a:spAutoFit/>
          </a:bodyPr>
          <a:lstStyle/>
          <a:p>
            <a:r>
              <a:rPr lang="en-US" altLang="zh-TW" dirty="0"/>
              <a:t>The Speaker Recognition APIs in Azure Cognitive Services provide advanced algorithms for </a:t>
            </a:r>
            <a:r>
              <a:rPr lang="en-US" altLang="zh-TW" dirty="0">
                <a:solidFill>
                  <a:srgbClr val="FF0000"/>
                </a:solidFill>
              </a:rPr>
              <a:t>speaker verification</a:t>
            </a:r>
            <a:r>
              <a:rPr lang="en-US" altLang="zh-TW" dirty="0"/>
              <a:t> and </a:t>
            </a:r>
            <a:r>
              <a:rPr lang="en-US" altLang="zh-TW" dirty="0">
                <a:solidFill>
                  <a:srgbClr val="FF0000"/>
                </a:solidFill>
              </a:rPr>
              <a:t>speaker identification</a:t>
            </a:r>
            <a:r>
              <a:rPr lang="en-US" altLang="zh-TW" dirty="0"/>
              <a:t>. These APIs allow you to build voice authorization into applications and identify specific voices.</a:t>
            </a:r>
          </a:p>
          <a:p>
            <a:endParaRPr lang="en-US" altLang="zh-TW" dirty="0"/>
          </a:p>
          <a:p>
            <a:r>
              <a:rPr lang="en-US" altLang="zh-TW" dirty="0"/>
              <a:t>In this module, you'll:</a:t>
            </a:r>
          </a:p>
          <a:p>
            <a:pPr marL="285750" indent="-285750">
              <a:buFont typeface="Arial" panose="020B0604020202020204" pitchFamily="34" charset="0"/>
              <a:buChar char="•"/>
            </a:pPr>
            <a:r>
              <a:rPr lang="en-US" altLang="zh-TW" dirty="0"/>
              <a:t>Learn what speaker recognition is all about.</a:t>
            </a:r>
          </a:p>
          <a:p>
            <a:pPr marL="285750" indent="-285750">
              <a:buFont typeface="Arial" panose="020B0604020202020204" pitchFamily="34" charset="0"/>
              <a:buChar char="•"/>
            </a:pPr>
            <a:r>
              <a:rPr lang="en-US" altLang="zh-TW" dirty="0"/>
              <a:t>Learn about concepts related to speaker recognition.</a:t>
            </a:r>
          </a:p>
          <a:p>
            <a:pPr marL="285750" indent="-285750">
              <a:buFont typeface="Arial" panose="020B0604020202020204" pitchFamily="34" charset="0"/>
              <a:buChar char="•"/>
            </a:pPr>
            <a:r>
              <a:rPr lang="en-US" altLang="zh-TW" dirty="0"/>
              <a:t>Explore the Speaker Recognition APIs.</a:t>
            </a:r>
          </a:p>
          <a:p>
            <a:endParaRPr lang="en-US" altLang="zh-TW" b="0" i="0" dirty="0">
              <a:effectLst/>
              <a:latin typeface="Segoe UI" panose="020B0502040204020203" pitchFamily="34" charset="0"/>
            </a:endParaRPr>
          </a:p>
        </p:txBody>
      </p:sp>
    </p:spTree>
    <p:extLst>
      <p:ext uri="{BB962C8B-B14F-4D97-AF65-F5344CB8AC3E}">
        <p14:creationId xmlns:p14="http://schemas.microsoft.com/office/powerpoint/2010/main" val="1949599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BFAAF6-B1EB-48A4-9645-0D9BEB4CE531}"/>
              </a:ext>
            </a:extLst>
          </p:cNvPr>
          <p:cNvSpPr>
            <a:spLocks noGrp="1"/>
          </p:cNvSpPr>
          <p:nvPr>
            <p:ph type="title"/>
          </p:nvPr>
        </p:nvSpPr>
        <p:spPr>
          <a:xfrm>
            <a:off x="424690" y="830623"/>
            <a:ext cx="11158057" cy="977114"/>
          </a:xfrm>
        </p:spPr>
        <p:txBody>
          <a:bodyPr>
            <a:normAutofit/>
          </a:bodyPr>
          <a:lstStyle/>
          <a:p>
            <a:r>
              <a:rPr lang="en-US" altLang="zh-TW" b="1" dirty="0"/>
              <a:t>Overview of speaker recognition</a:t>
            </a:r>
          </a:p>
        </p:txBody>
      </p:sp>
      <p:sp>
        <p:nvSpPr>
          <p:cNvPr id="11" name="矩形 10">
            <a:extLst>
              <a:ext uri="{FF2B5EF4-FFF2-40B4-BE49-F238E27FC236}">
                <a16:creationId xmlns:a16="http://schemas.microsoft.com/office/drawing/2014/main" id="{62F027B9-9FE7-419A-AA22-C134965BA117}"/>
              </a:ext>
            </a:extLst>
          </p:cNvPr>
          <p:cNvSpPr/>
          <p:nvPr/>
        </p:nvSpPr>
        <p:spPr>
          <a:xfrm>
            <a:off x="1022058" y="2018204"/>
            <a:ext cx="10147883" cy="1754326"/>
          </a:xfrm>
          <a:prstGeom prst="rect">
            <a:avLst/>
          </a:prstGeom>
        </p:spPr>
        <p:txBody>
          <a:bodyPr wrap="square">
            <a:spAutoFit/>
          </a:bodyPr>
          <a:lstStyle/>
          <a:p>
            <a:r>
              <a:rPr lang="en-US" altLang="zh-TW" dirty="0"/>
              <a:t>The Speaker Recognition APIs in Azure Cognitive Services use machine learning and artificial intelligence to provide robust services that:</a:t>
            </a:r>
          </a:p>
          <a:p>
            <a:pPr marL="285750" indent="-285750">
              <a:buFont typeface="Arial" panose="020B0604020202020204" pitchFamily="34" charset="0"/>
              <a:buChar char="•"/>
            </a:pPr>
            <a:r>
              <a:rPr lang="en-US" altLang="zh-TW" dirty="0"/>
              <a:t>Identify individual speakers.</a:t>
            </a:r>
          </a:p>
          <a:p>
            <a:pPr marL="285750" indent="-285750">
              <a:buFont typeface="Arial" panose="020B0604020202020204" pitchFamily="34" charset="0"/>
              <a:buChar char="•"/>
            </a:pPr>
            <a:r>
              <a:rPr lang="en-US" altLang="zh-TW" dirty="0"/>
              <a:t>Use speech for authentication.</a:t>
            </a:r>
          </a:p>
          <a:p>
            <a:r>
              <a:rPr lang="en-US" altLang="zh-TW" dirty="0"/>
              <a:t>You can use any programming language or operating system to integrate these services into your apps and services.</a:t>
            </a:r>
          </a:p>
        </p:txBody>
      </p:sp>
      <p:sp>
        <p:nvSpPr>
          <p:cNvPr id="4" name="矩形 3">
            <a:extLst>
              <a:ext uri="{FF2B5EF4-FFF2-40B4-BE49-F238E27FC236}">
                <a16:creationId xmlns:a16="http://schemas.microsoft.com/office/drawing/2014/main" id="{62F027B9-9FE7-419A-AA22-C134965BA117}"/>
              </a:ext>
            </a:extLst>
          </p:cNvPr>
          <p:cNvSpPr/>
          <p:nvPr/>
        </p:nvSpPr>
        <p:spPr>
          <a:xfrm>
            <a:off x="929776" y="5229687"/>
            <a:ext cx="10147883" cy="1200329"/>
          </a:xfrm>
          <a:prstGeom prst="rect">
            <a:avLst/>
          </a:prstGeom>
        </p:spPr>
        <p:txBody>
          <a:bodyPr wrap="square">
            <a:spAutoFit/>
          </a:bodyPr>
          <a:lstStyle/>
          <a:p>
            <a:r>
              <a:rPr lang="en-US" altLang="zh-TW" dirty="0"/>
              <a:t>Speaker recognition is divided into two categories:</a:t>
            </a:r>
          </a:p>
          <a:p>
            <a:pPr marL="285750" indent="-285750">
              <a:buFont typeface="Arial" panose="020B0604020202020204" pitchFamily="34" charset="0"/>
              <a:buChar char="•"/>
            </a:pPr>
            <a:r>
              <a:rPr lang="en-US" altLang="zh-TW" b="1" dirty="0"/>
              <a:t>Speaker verification:</a:t>
            </a:r>
            <a:r>
              <a:rPr lang="en-US" altLang="zh-TW" dirty="0"/>
              <a:t> Automatically verify and authenticate users by using their voice or speech.</a:t>
            </a:r>
          </a:p>
          <a:p>
            <a:pPr marL="285750" indent="-285750">
              <a:buFont typeface="Arial" panose="020B0604020202020204" pitchFamily="34" charset="0"/>
              <a:buChar char="•"/>
            </a:pPr>
            <a:r>
              <a:rPr lang="en-US" altLang="zh-TW" b="1" dirty="0"/>
              <a:t>Speaker identification:</a:t>
            </a:r>
            <a:r>
              <a:rPr lang="en-US" altLang="zh-TW" dirty="0"/>
              <a:t> Automatically identify the person who's speaking in an audio file by comparing the voice to a group of prospective speakers.</a:t>
            </a:r>
          </a:p>
        </p:txBody>
      </p:sp>
      <p:pic>
        <p:nvPicPr>
          <p:cNvPr id="3" name="圖片 2"/>
          <p:cNvPicPr>
            <a:picLocks noChangeAspect="1"/>
          </p:cNvPicPr>
          <p:nvPr/>
        </p:nvPicPr>
        <p:blipFill>
          <a:blip r:embed="rId2"/>
          <a:stretch>
            <a:fillRect/>
          </a:stretch>
        </p:blipFill>
        <p:spPr>
          <a:xfrm>
            <a:off x="6403569" y="3617265"/>
            <a:ext cx="4103717" cy="1612422"/>
          </a:xfrm>
          <a:prstGeom prst="rect">
            <a:avLst/>
          </a:prstGeom>
        </p:spPr>
      </p:pic>
    </p:spTree>
    <p:extLst>
      <p:ext uri="{BB962C8B-B14F-4D97-AF65-F5344CB8AC3E}">
        <p14:creationId xmlns:p14="http://schemas.microsoft.com/office/powerpoint/2010/main" val="3008184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A864F1-E911-4B79-BD53-7A5137F0EE47}"/>
              </a:ext>
            </a:extLst>
          </p:cNvPr>
          <p:cNvSpPr>
            <a:spLocks noGrp="1"/>
          </p:cNvSpPr>
          <p:nvPr>
            <p:ph type="ctrTitle"/>
          </p:nvPr>
        </p:nvSpPr>
        <p:spPr>
          <a:xfrm>
            <a:off x="802546" y="1151959"/>
            <a:ext cx="9272632" cy="1311814"/>
          </a:xfrm>
        </p:spPr>
        <p:txBody>
          <a:bodyPr>
            <a:noAutofit/>
          </a:bodyPr>
          <a:lstStyle/>
          <a:p>
            <a:r>
              <a:rPr lang="en-US" altLang="zh-TW" sz="3600" b="1" dirty="0"/>
              <a:t>Topic : Translate speech in real time with Azure Cognitive Services</a:t>
            </a:r>
            <a:endParaRPr lang="zh-TW" altLang="en-US" sz="3600" b="1" dirty="0"/>
          </a:p>
        </p:txBody>
      </p:sp>
      <p:sp>
        <p:nvSpPr>
          <p:cNvPr id="4" name="矩形 3">
            <a:extLst>
              <a:ext uri="{FF2B5EF4-FFF2-40B4-BE49-F238E27FC236}">
                <a16:creationId xmlns:a16="http://schemas.microsoft.com/office/drawing/2014/main" id="{96837EEF-4641-48F2-ACFE-41420DBFC4AB}"/>
              </a:ext>
            </a:extLst>
          </p:cNvPr>
          <p:cNvSpPr/>
          <p:nvPr/>
        </p:nvSpPr>
        <p:spPr>
          <a:xfrm>
            <a:off x="1336647" y="3200725"/>
            <a:ext cx="3830971" cy="1477328"/>
          </a:xfrm>
          <a:prstGeom prst="rect">
            <a:avLst/>
          </a:prstGeom>
        </p:spPr>
        <p:txBody>
          <a:bodyPr wrap="square">
            <a:spAutoFit/>
          </a:bodyPr>
          <a:lstStyle/>
          <a:p>
            <a:r>
              <a:rPr lang="en-US" altLang="zh-TW" b="0" i="0" dirty="0">
                <a:effectLst/>
                <a:latin typeface="Segoe UI" panose="020B0502040204020203" pitchFamily="34" charset="0"/>
              </a:rPr>
              <a:t>In this module you will</a:t>
            </a:r>
            <a:r>
              <a:rPr lang="zh-TW" altLang="en-US" b="0" i="0" dirty="0">
                <a:effectLst/>
                <a:latin typeface="Segoe UI" panose="020B0502040204020203" pitchFamily="34" charset="0"/>
              </a:rPr>
              <a:t> </a:t>
            </a:r>
            <a:r>
              <a:rPr lang="en-US" altLang="zh-TW" b="0" i="0" dirty="0">
                <a:effectLst/>
                <a:latin typeface="Segoe UI" panose="020B0502040204020203" pitchFamily="34" charset="0"/>
              </a:rPr>
              <a:t>l</a:t>
            </a:r>
            <a:r>
              <a:rPr lang="en-US" altLang="zh-TW" dirty="0"/>
              <a:t>earn how to translate speech and convert it to text through real-time transcription with the Speech Translation API in Azure Cognitive Services</a:t>
            </a:r>
            <a:endParaRPr lang="en-US" altLang="zh-TW" b="0" i="0" dirty="0">
              <a:effectLst/>
              <a:latin typeface="Segoe UI" panose="020B0502040204020203" pitchFamily="34" charset="0"/>
            </a:endParaRPr>
          </a:p>
        </p:txBody>
      </p:sp>
      <p:sp>
        <p:nvSpPr>
          <p:cNvPr id="5" name="矩形 4">
            <a:extLst>
              <a:ext uri="{FF2B5EF4-FFF2-40B4-BE49-F238E27FC236}">
                <a16:creationId xmlns:a16="http://schemas.microsoft.com/office/drawing/2014/main" id="{54B6BF47-6054-4FAF-868F-0DFD7905758B}"/>
              </a:ext>
            </a:extLst>
          </p:cNvPr>
          <p:cNvSpPr/>
          <p:nvPr/>
        </p:nvSpPr>
        <p:spPr>
          <a:xfrm>
            <a:off x="5329805" y="2903688"/>
            <a:ext cx="6096000" cy="2862322"/>
          </a:xfrm>
          <a:prstGeom prst="rect">
            <a:avLst/>
          </a:prstGeom>
        </p:spPr>
        <p:txBody>
          <a:bodyPr>
            <a:spAutoFit/>
          </a:bodyPr>
          <a:lstStyle/>
          <a:p>
            <a:r>
              <a:rPr lang="en-US" altLang="zh-TW" dirty="0"/>
              <a:t>Table of Contents :</a:t>
            </a:r>
          </a:p>
          <a:p>
            <a:pPr>
              <a:buFont typeface="Arial" panose="020B0604020202020204" pitchFamily="34" charset="0"/>
              <a:buChar char="•"/>
            </a:pPr>
            <a:r>
              <a:rPr lang="en-US" altLang="zh-TW" dirty="0"/>
              <a:t> Introduction</a:t>
            </a:r>
          </a:p>
          <a:p>
            <a:pPr>
              <a:buFont typeface="Arial" panose="020B0604020202020204" pitchFamily="34" charset="0"/>
              <a:buChar char="•"/>
            </a:pPr>
            <a:r>
              <a:rPr lang="en-US" altLang="zh-TW" dirty="0"/>
              <a:t> Overview of speech translation</a:t>
            </a:r>
          </a:p>
          <a:p>
            <a:pPr>
              <a:buFont typeface="Arial" panose="020B0604020202020204" pitchFamily="34" charset="0"/>
              <a:buChar char="•"/>
            </a:pPr>
            <a:r>
              <a:rPr lang="en-US" altLang="zh-TW" dirty="0"/>
              <a:t> Exercise - Create a subscription to the Speech Translation API</a:t>
            </a:r>
          </a:p>
          <a:p>
            <a:pPr>
              <a:buFont typeface="Arial" panose="020B0604020202020204" pitchFamily="34" charset="0"/>
              <a:buChar char="•"/>
            </a:pPr>
            <a:r>
              <a:rPr lang="en-US" altLang="zh-TW" dirty="0"/>
              <a:t> Exercise - View subscription keys and endpoints</a:t>
            </a:r>
          </a:p>
          <a:p>
            <a:pPr>
              <a:buFont typeface="Arial" panose="020B0604020202020204" pitchFamily="34" charset="0"/>
              <a:buChar char="•"/>
            </a:pPr>
            <a:r>
              <a:rPr lang="en-US" altLang="zh-TW" dirty="0"/>
              <a:t> Use the API to translate speech</a:t>
            </a:r>
          </a:p>
          <a:p>
            <a:pPr>
              <a:buFont typeface="Arial" panose="020B0604020202020204" pitchFamily="34" charset="0"/>
              <a:buChar char="•"/>
            </a:pPr>
            <a:r>
              <a:rPr lang="en-US" altLang="zh-TW" dirty="0"/>
              <a:t> Use the API to request supported speech languages</a:t>
            </a:r>
          </a:p>
          <a:p>
            <a:pPr>
              <a:buFont typeface="Arial" panose="020B0604020202020204" pitchFamily="34" charset="0"/>
              <a:buChar char="•"/>
            </a:pPr>
            <a:r>
              <a:rPr lang="en-US" altLang="zh-TW" dirty="0"/>
              <a:t> Listen for incoming translation data</a:t>
            </a:r>
          </a:p>
          <a:p>
            <a:pPr>
              <a:buFont typeface="Arial" panose="020B0604020202020204" pitchFamily="34" charset="0"/>
              <a:buChar char="•"/>
            </a:pPr>
            <a:r>
              <a:rPr lang="en-US" altLang="zh-TW" dirty="0"/>
              <a:t> Knowledge check</a:t>
            </a:r>
          </a:p>
          <a:p>
            <a:pPr>
              <a:buFont typeface="Arial" panose="020B0604020202020204" pitchFamily="34" charset="0"/>
              <a:buChar char="•"/>
            </a:pPr>
            <a:r>
              <a:rPr lang="en-US" altLang="zh-TW" dirty="0"/>
              <a:t> Summary</a:t>
            </a:r>
          </a:p>
        </p:txBody>
      </p:sp>
    </p:spTree>
    <p:extLst>
      <p:ext uri="{BB962C8B-B14F-4D97-AF65-F5344CB8AC3E}">
        <p14:creationId xmlns:p14="http://schemas.microsoft.com/office/powerpoint/2010/main" val="66852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26928F2-9860-4295-B53C-19FD2FCEDFB6}"/>
              </a:ext>
            </a:extLst>
          </p:cNvPr>
          <p:cNvSpPr/>
          <p:nvPr/>
        </p:nvSpPr>
        <p:spPr>
          <a:xfrm>
            <a:off x="713918" y="618580"/>
            <a:ext cx="4590552" cy="523220"/>
          </a:xfrm>
          <a:prstGeom prst="rect">
            <a:avLst/>
          </a:prstGeom>
        </p:spPr>
        <p:txBody>
          <a:bodyPr wrap="none">
            <a:spAutoFit/>
          </a:bodyPr>
          <a:lstStyle/>
          <a:p>
            <a:r>
              <a:rPr lang="en-US" altLang="zh-TW" sz="2800" b="1" dirty="0"/>
              <a:t>The Speaker Recognition APIs</a:t>
            </a:r>
          </a:p>
        </p:txBody>
      </p:sp>
      <p:sp>
        <p:nvSpPr>
          <p:cNvPr id="7" name="矩形 6">
            <a:extLst>
              <a:ext uri="{FF2B5EF4-FFF2-40B4-BE49-F238E27FC236}">
                <a16:creationId xmlns:a16="http://schemas.microsoft.com/office/drawing/2014/main" id="{FB1E9FC0-3534-4FDA-8448-2F0B7D8A35D8}"/>
              </a:ext>
            </a:extLst>
          </p:cNvPr>
          <p:cNvSpPr/>
          <p:nvPr/>
        </p:nvSpPr>
        <p:spPr>
          <a:xfrm>
            <a:off x="1757491" y="1273994"/>
            <a:ext cx="8528807" cy="2585323"/>
          </a:xfrm>
          <a:prstGeom prst="rect">
            <a:avLst/>
          </a:prstGeom>
        </p:spPr>
        <p:txBody>
          <a:bodyPr wrap="square">
            <a:spAutoFit/>
          </a:bodyPr>
          <a:lstStyle/>
          <a:p>
            <a:r>
              <a:rPr lang="en-US" altLang="zh-TW" dirty="0"/>
              <a:t>All life forms seem to have built-in, biologically adapted methods of communication. Whether you're a blue whale, a bumblebee, a cicada, or a human, your individual "voice" is unique. Our planet is filled with over 7.5 billion human voices, each one unique and distinct from the others.</a:t>
            </a:r>
          </a:p>
          <a:p>
            <a:r>
              <a:rPr lang="en-US" altLang="zh-TW" dirty="0"/>
              <a:t>Through simple REST-based service calls, the Speaker Recognition APIs provide algorithms that allow you to:</a:t>
            </a:r>
          </a:p>
          <a:p>
            <a:endParaRPr lang="en-US" altLang="zh-TW" dirty="0"/>
          </a:p>
          <a:p>
            <a:pPr marL="285750" indent="-285750">
              <a:buFont typeface="Arial" panose="020B0604020202020204" pitchFamily="34" charset="0"/>
              <a:buChar char="•"/>
            </a:pPr>
            <a:r>
              <a:rPr lang="en-US" altLang="zh-TW" dirty="0"/>
              <a:t>Verify and identify human voices.</a:t>
            </a:r>
          </a:p>
          <a:p>
            <a:pPr marL="285750" indent="-285750">
              <a:buFont typeface="Arial" panose="020B0604020202020204" pitchFamily="34" charset="0"/>
              <a:buChar char="•"/>
            </a:pPr>
            <a:r>
              <a:rPr lang="en-US" altLang="zh-TW" dirty="0"/>
              <a:t>Organize voices into manageable profiles.</a:t>
            </a:r>
          </a:p>
        </p:txBody>
      </p:sp>
      <p:pic>
        <p:nvPicPr>
          <p:cNvPr id="2" name="圖片 1"/>
          <p:cNvPicPr>
            <a:picLocks noChangeAspect="1"/>
          </p:cNvPicPr>
          <p:nvPr/>
        </p:nvPicPr>
        <p:blipFill>
          <a:blip r:embed="rId2"/>
          <a:stretch>
            <a:fillRect/>
          </a:stretch>
        </p:blipFill>
        <p:spPr>
          <a:xfrm>
            <a:off x="6416213" y="3046355"/>
            <a:ext cx="3981450" cy="2943225"/>
          </a:xfrm>
          <a:prstGeom prst="rect">
            <a:avLst/>
          </a:prstGeom>
        </p:spPr>
      </p:pic>
    </p:spTree>
    <p:extLst>
      <p:ext uri="{BB962C8B-B14F-4D97-AF65-F5344CB8AC3E}">
        <p14:creationId xmlns:p14="http://schemas.microsoft.com/office/powerpoint/2010/main" val="3930826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B1E9FC0-3534-4FDA-8448-2F0B7D8A35D8}"/>
              </a:ext>
            </a:extLst>
          </p:cNvPr>
          <p:cNvSpPr/>
          <p:nvPr/>
        </p:nvSpPr>
        <p:spPr>
          <a:xfrm>
            <a:off x="1807368" y="467660"/>
            <a:ext cx="8528807" cy="5909310"/>
          </a:xfrm>
          <a:prstGeom prst="rect">
            <a:avLst/>
          </a:prstGeom>
        </p:spPr>
        <p:txBody>
          <a:bodyPr wrap="square">
            <a:spAutoFit/>
          </a:bodyPr>
          <a:lstStyle/>
          <a:p>
            <a:r>
              <a:rPr lang="en-US" altLang="zh-TW" sz="2400" dirty="0"/>
              <a:t>The methods provided by the Speaker Recognition APIs fall into three categories:</a:t>
            </a:r>
          </a:p>
          <a:p>
            <a:endParaRPr lang="en-US" altLang="zh-TW" sz="2400" dirty="0"/>
          </a:p>
          <a:p>
            <a:pPr marL="342900" indent="-342900">
              <a:buFont typeface="+mj-lt"/>
              <a:buAutoNum type="arabicPeriod"/>
            </a:pPr>
            <a:r>
              <a:rPr lang="en-US" altLang="zh-TW" b="1" dirty="0"/>
              <a:t>Verification:</a:t>
            </a:r>
            <a:r>
              <a:rPr lang="en-US" altLang="zh-TW" dirty="0"/>
              <a:t> Checking the likelihood that two voices belong to the same person.</a:t>
            </a:r>
          </a:p>
          <a:p>
            <a:pPr marL="342900" indent="-342900">
              <a:buFont typeface="+mj-lt"/>
              <a:buAutoNum type="arabicPeriod"/>
            </a:pPr>
            <a:r>
              <a:rPr lang="en-US" altLang="zh-TW" b="1" dirty="0"/>
              <a:t>Identification and recognition:</a:t>
            </a:r>
            <a:r>
              <a:rPr lang="en-US" altLang="zh-TW" dirty="0"/>
              <a:t> Determining whether a voice matches another known voice.</a:t>
            </a:r>
          </a:p>
          <a:p>
            <a:pPr marL="342900" indent="-342900">
              <a:buFont typeface="+mj-lt"/>
              <a:buAutoNum type="arabicPeriod"/>
            </a:pPr>
            <a:r>
              <a:rPr lang="en-US" altLang="zh-TW" b="1" dirty="0"/>
              <a:t>Enrollment:</a:t>
            </a:r>
            <a:r>
              <a:rPr lang="en-US" altLang="zh-TW" dirty="0"/>
              <a:t> Registering voices to be verified or identified.</a:t>
            </a:r>
          </a:p>
          <a:p>
            <a:endParaRPr lang="en-US" altLang="zh-TW" dirty="0"/>
          </a:p>
          <a:p>
            <a:r>
              <a:rPr lang="en-US" altLang="zh-TW" sz="2400" dirty="0"/>
              <a:t>The Speaker Recognition APIs allow you to use the power of artificial intelligence to:</a:t>
            </a:r>
          </a:p>
          <a:p>
            <a:endParaRPr lang="en-US" altLang="zh-TW" sz="2400" dirty="0"/>
          </a:p>
          <a:p>
            <a:pPr marL="285750" indent="-285750">
              <a:buFont typeface="Arial" panose="020B0604020202020204" pitchFamily="34" charset="0"/>
              <a:buChar char="•"/>
            </a:pPr>
            <a:r>
              <a:rPr lang="en-US" altLang="zh-TW" dirty="0"/>
              <a:t>Authenticate users before allowing them to access apps and services.</a:t>
            </a:r>
          </a:p>
          <a:p>
            <a:pPr marL="285750" indent="-285750">
              <a:buFont typeface="Arial" panose="020B0604020202020204" pitchFamily="34" charset="0"/>
              <a:buChar char="•"/>
            </a:pPr>
            <a:r>
              <a:rPr lang="en-US" altLang="zh-TW" dirty="0"/>
              <a:t>Identify speakers in video streams.</a:t>
            </a:r>
          </a:p>
          <a:p>
            <a:pPr marL="285750" indent="-285750">
              <a:buFont typeface="Arial" panose="020B0604020202020204" pitchFamily="34" charset="0"/>
              <a:buChar char="•"/>
            </a:pPr>
            <a:r>
              <a:rPr lang="en-US" altLang="zh-TW" dirty="0"/>
              <a:t>Identify speakers in real-time chat scenarios.</a:t>
            </a:r>
          </a:p>
          <a:p>
            <a:pPr marL="285750" indent="-285750">
              <a:buFont typeface="Arial" panose="020B0604020202020204" pitchFamily="34" charset="0"/>
              <a:buChar char="•"/>
            </a:pPr>
            <a:r>
              <a:rPr lang="en-US" altLang="zh-TW" dirty="0"/>
              <a:t>Improve security for sensitive resources.</a:t>
            </a:r>
          </a:p>
          <a:p>
            <a:pPr marL="285750" indent="-285750">
              <a:buFont typeface="Arial" panose="020B0604020202020204" pitchFamily="34" charset="0"/>
              <a:buChar char="•"/>
            </a:pPr>
            <a:r>
              <a:rPr lang="en-US" altLang="zh-TW" dirty="0"/>
              <a:t>Replace cumbersome legacy authentication.</a:t>
            </a:r>
          </a:p>
          <a:p>
            <a:endParaRPr lang="en-US" altLang="zh-TW" dirty="0"/>
          </a:p>
          <a:p>
            <a:r>
              <a:rPr lang="en-US" altLang="zh-TW" dirty="0"/>
              <a:t>Speaker recognition is often referred to as "voice recognition." Speaker recognition is the process of identifying a person based on characteristics of that person's voice.</a:t>
            </a:r>
          </a:p>
        </p:txBody>
      </p:sp>
    </p:spTree>
    <p:extLst>
      <p:ext uri="{BB962C8B-B14F-4D97-AF65-F5344CB8AC3E}">
        <p14:creationId xmlns:p14="http://schemas.microsoft.com/office/powerpoint/2010/main" val="348838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26928F2-9860-4295-B53C-19FD2FCEDFB6}"/>
              </a:ext>
            </a:extLst>
          </p:cNvPr>
          <p:cNvSpPr/>
          <p:nvPr/>
        </p:nvSpPr>
        <p:spPr>
          <a:xfrm>
            <a:off x="713917" y="618580"/>
            <a:ext cx="2960307" cy="523220"/>
          </a:xfrm>
          <a:prstGeom prst="rect">
            <a:avLst/>
          </a:prstGeom>
        </p:spPr>
        <p:txBody>
          <a:bodyPr wrap="square">
            <a:spAutoFit/>
          </a:bodyPr>
          <a:lstStyle/>
          <a:p>
            <a:r>
              <a:rPr lang="en-US" altLang="zh-TW" sz="2800" b="1" dirty="0"/>
              <a:t>Great acoustics</a:t>
            </a:r>
          </a:p>
        </p:txBody>
      </p:sp>
      <p:sp>
        <p:nvSpPr>
          <p:cNvPr id="5" name="矩形 4">
            <a:extLst>
              <a:ext uri="{FF2B5EF4-FFF2-40B4-BE49-F238E27FC236}">
                <a16:creationId xmlns:a16="http://schemas.microsoft.com/office/drawing/2014/main" id="{FB1E9FC0-3534-4FDA-8448-2F0B7D8A35D8}"/>
              </a:ext>
            </a:extLst>
          </p:cNvPr>
          <p:cNvSpPr/>
          <p:nvPr/>
        </p:nvSpPr>
        <p:spPr>
          <a:xfrm>
            <a:off x="1757491" y="3903587"/>
            <a:ext cx="8528807" cy="2585323"/>
          </a:xfrm>
          <a:prstGeom prst="rect">
            <a:avLst/>
          </a:prstGeom>
        </p:spPr>
        <p:txBody>
          <a:bodyPr wrap="square">
            <a:spAutoFit/>
          </a:bodyPr>
          <a:lstStyle/>
          <a:p>
            <a:r>
              <a:rPr lang="en-US" altLang="zh-TW" dirty="0"/>
              <a:t>Scientific progress in the field of speaker verification has resulted in speaker recognition now being classified as a "behavioral biometric." Just like the difference between speech recognition and speaker recognition, the acts of speaker </a:t>
            </a:r>
            <a:r>
              <a:rPr lang="en-US" altLang="zh-TW" i="1" dirty="0"/>
              <a:t>verification</a:t>
            </a:r>
            <a:r>
              <a:rPr lang="en-US" altLang="zh-TW" dirty="0"/>
              <a:t> and speaker </a:t>
            </a:r>
            <a:r>
              <a:rPr lang="en-US" altLang="zh-TW" i="1" dirty="0"/>
              <a:t>identification</a:t>
            </a:r>
            <a:r>
              <a:rPr lang="en-US" altLang="zh-TW" dirty="0"/>
              <a:t> also differ:</a:t>
            </a:r>
          </a:p>
          <a:p>
            <a:pPr marL="285750" indent="-285750">
              <a:buFont typeface="Arial" panose="020B0604020202020204" pitchFamily="34" charset="0"/>
              <a:buChar char="•"/>
            </a:pPr>
            <a:r>
              <a:rPr lang="en-US" altLang="zh-TW" b="1" dirty="0"/>
              <a:t>Speaker verification:</a:t>
            </a:r>
            <a:r>
              <a:rPr lang="en-US" altLang="zh-TW" dirty="0"/>
              <a:t> An attempt to determine if a speaker has a </a:t>
            </a:r>
            <a:r>
              <a:rPr lang="en-US" altLang="zh-TW" i="1" dirty="0"/>
              <a:t>certain "claimed" identity</a:t>
            </a:r>
            <a:r>
              <a:rPr lang="en-US" altLang="zh-TW" dirty="0"/>
              <a:t>.</a:t>
            </a:r>
          </a:p>
          <a:p>
            <a:pPr marL="285750" indent="-285750">
              <a:buFont typeface="Arial" panose="020B0604020202020204" pitchFamily="34" charset="0"/>
              <a:buChar char="•"/>
            </a:pPr>
            <a:r>
              <a:rPr lang="en-US" altLang="zh-TW" b="1" dirty="0"/>
              <a:t>Speaker identification:</a:t>
            </a:r>
            <a:r>
              <a:rPr lang="en-US" altLang="zh-TW" dirty="0"/>
              <a:t> An attempt to determine an </a:t>
            </a:r>
            <a:r>
              <a:rPr lang="en-US" altLang="zh-TW" i="1" dirty="0"/>
              <a:t>unknown speaker's identity</a:t>
            </a:r>
            <a:r>
              <a:rPr lang="en-US" altLang="zh-TW" dirty="0"/>
              <a:t>.</a:t>
            </a:r>
          </a:p>
          <a:p>
            <a:r>
              <a:rPr lang="en-US" altLang="zh-TW" dirty="0"/>
              <a:t>In both cases, existing voices or voice samples must be available for comparison. The process of creating voice samples is referred to as </a:t>
            </a:r>
            <a:r>
              <a:rPr lang="en-US" altLang="zh-TW" i="1" dirty="0"/>
              <a:t>enrollment</a:t>
            </a:r>
            <a:r>
              <a:rPr lang="en-US" altLang="zh-TW" dirty="0"/>
              <a:t>.</a:t>
            </a:r>
          </a:p>
        </p:txBody>
      </p:sp>
      <p:sp>
        <p:nvSpPr>
          <p:cNvPr id="7" name="矩形 6">
            <a:extLst>
              <a:ext uri="{FF2B5EF4-FFF2-40B4-BE49-F238E27FC236}">
                <a16:creationId xmlns:a16="http://schemas.microsoft.com/office/drawing/2014/main" id="{FB1E9FC0-3534-4FDA-8448-2F0B7D8A35D8}"/>
              </a:ext>
            </a:extLst>
          </p:cNvPr>
          <p:cNvSpPr/>
          <p:nvPr/>
        </p:nvSpPr>
        <p:spPr>
          <a:xfrm>
            <a:off x="1757491" y="1273994"/>
            <a:ext cx="8528807" cy="1200329"/>
          </a:xfrm>
          <a:prstGeom prst="rect">
            <a:avLst/>
          </a:prstGeom>
        </p:spPr>
        <p:txBody>
          <a:bodyPr wrap="square">
            <a:spAutoFit/>
          </a:bodyPr>
          <a:lstStyle/>
          <a:p>
            <a:r>
              <a:rPr lang="en-US" altLang="zh-TW" dirty="0"/>
              <a:t>Speaker recognition evaluates the vital acoustic features of speech that differ between individuals. These acoustic patterns are determined by things like the size and shape of someone's throat and mouth. </a:t>
            </a:r>
            <a:r>
              <a:rPr lang="en-US" altLang="zh-TW" dirty="0">
                <a:solidFill>
                  <a:srgbClr val="FF0000"/>
                </a:solidFill>
              </a:rPr>
              <a:t>Everyone also has certain speech patterns, such as speaking style and voice pitch.</a:t>
            </a:r>
          </a:p>
        </p:txBody>
      </p:sp>
      <p:pic>
        <p:nvPicPr>
          <p:cNvPr id="3" name="圖片 2"/>
          <p:cNvPicPr>
            <a:picLocks noChangeAspect="1"/>
          </p:cNvPicPr>
          <p:nvPr/>
        </p:nvPicPr>
        <p:blipFill>
          <a:blip r:embed="rId2"/>
          <a:stretch>
            <a:fillRect/>
          </a:stretch>
        </p:blipFill>
        <p:spPr>
          <a:xfrm>
            <a:off x="6204774" y="2239405"/>
            <a:ext cx="3778811" cy="1521669"/>
          </a:xfrm>
          <a:prstGeom prst="rect">
            <a:avLst/>
          </a:prstGeom>
        </p:spPr>
      </p:pic>
    </p:spTree>
    <p:extLst>
      <p:ext uri="{BB962C8B-B14F-4D97-AF65-F5344CB8AC3E}">
        <p14:creationId xmlns:p14="http://schemas.microsoft.com/office/powerpoint/2010/main" val="2868256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26928F2-9860-4295-B53C-19FD2FCEDFB6}"/>
              </a:ext>
            </a:extLst>
          </p:cNvPr>
          <p:cNvSpPr/>
          <p:nvPr/>
        </p:nvSpPr>
        <p:spPr>
          <a:xfrm>
            <a:off x="713917" y="618580"/>
            <a:ext cx="2960307" cy="523220"/>
          </a:xfrm>
          <a:prstGeom prst="rect">
            <a:avLst/>
          </a:prstGeom>
        </p:spPr>
        <p:txBody>
          <a:bodyPr wrap="square">
            <a:spAutoFit/>
          </a:bodyPr>
          <a:lstStyle/>
          <a:p>
            <a:pPr algn="ctr"/>
            <a:r>
              <a:rPr lang="en-US" altLang="zh-TW" sz="2800" b="1" dirty="0"/>
              <a:t>Enrollment</a:t>
            </a:r>
          </a:p>
        </p:txBody>
      </p:sp>
      <p:sp>
        <p:nvSpPr>
          <p:cNvPr id="7" name="矩形 6">
            <a:extLst>
              <a:ext uri="{FF2B5EF4-FFF2-40B4-BE49-F238E27FC236}">
                <a16:creationId xmlns:a16="http://schemas.microsoft.com/office/drawing/2014/main" id="{FB1E9FC0-3534-4FDA-8448-2F0B7D8A35D8}"/>
              </a:ext>
            </a:extLst>
          </p:cNvPr>
          <p:cNvSpPr/>
          <p:nvPr/>
        </p:nvSpPr>
        <p:spPr>
          <a:xfrm>
            <a:off x="1757491" y="1273994"/>
            <a:ext cx="8528807" cy="2862322"/>
          </a:xfrm>
          <a:prstGeom prst="rect">
            <a:avLst/>
          </a:prstGeom>
        </p:spPr>
        <p:txBody>
          <a:bodyPr wrap="square">
            <a:spAutoFit/>
          </a:bodyPr>
          <a:lstStyle/>
          <a:p>
            <a:r>
              <a:rPr lang="en-US" altLang="zh-TW" dirty="0"/>
              <a:t>In speaker recognition, enrollment is the process of </a:t>
            </a:r>
            <a:r>
              <a:rPr lang="en-US" altLang="zh-TW" dirty="0">
                <a:solidFill>
                  <a:srgbClr val="FF0000"/>
                </a:solidFill>
              </a:rPr>
              <a:t>prerecording</a:t>
            </a:r>
            <a:r>
              <a:rPr lang="en-US" altLang="zh-TW" dirty="0"/>
              <a:t> </a:t>
            </a:r>
            <a:r>
              <a:rPr lang="en-US" altLang="zh-TW" dirty="0">
                <a:solidFill>
                  <a:srgbClr val="FF0000"/>
                </a:solidFill>
              </a:rPr>
              <a:t>a speaker's voice </a:t>
            </a:r>
            <a:r>
              <a:rPr lang="en-US" altLang="zh-TW" dirty="0"/>
              <a:t>to extract the acoustic and speech patterns that form a </a:t>
            </a:r>
            <a:r>
              <a:rPr lang="en-US" altLang="zh-TW" i="1" dirty="0">
                <a:solidFill>
                  <a:srgbClr val="FF0000"/>
                </a:solidFill>
              </a:rPr>
              <a:t>voice print</a:t>
            </a:r>
            <a:r>
              <a:rPr lang="en-US" altLang="zh-TW" dirty="0"/>
              <a:t>. A voice print is often referred to as a </a:t>
            </a:r>
            <a:r>
              <a:rPr lang="en-US" altLang="zh-TW" i="1" dirty="0"/>
              <a:t>voice template</a:t>
            </a:r>
            <a:r>
              <a:rPr lang="en-US" altLang="zh-TW" dirty="0"/>
              <a:t> or </a:t>
            </a:r>
            <a:r>
              <a:rPr lang="en-US" altLang="zh-TW" i="1" dirty="0"/>
              <a:t>voice model</a:t>
            </a:r>
            <a:r>
              <a:rPr lang="en-US" altLang="zh-TW" dirty="0"/>
              <a:t>. In typical speaker-verification scenarios, sample speech </a:t>
            </a:r>
            <a:r>
              <a:rPr lang="en-US" altLang="zh-TW" dirty="0">
                <a:solidFill>
                  <a:srgbClr val="FF0000"/>
                </a:solidFill>
              </a:rPr>
              <a:t>"utterances" </a:t>
            </a:r>
            <a:r>
              <a:rPr lang="en-US" altLang="zh-TW" dirty="0"/>
              <a:t>are prerecorded to use later when comparing voice prints.</a:t>
            </a:r>
          </a:p>
          <a:p>
            <a:r>
              <a:rPr lang="en-US" altLang="zh-TW" dirty="0"/>
              <a:t>The process of speaker </a:t>
            </a:r>
            <a:r>
              <a:rPr lang="en-US" altLang="zh-TW" i="1" dirty="0"/>
              <a:t>identification</a:t>
            </a:r>
            <a:r>
              <a:rPr lang="en-US" altLang="zh-TW" dirty="0"/>
              <a:t> is more difficult because many times an utterance is newly introduced to the system. For example, a speaker-recognition system could be trained to identify a famous US president from samples of inauguration speeches. But identifying a president from new content, such as a State of the Union speech, requires comparison of the spoken content against multiple voice prints to determine the best match.</a:t>
            </a:r>
          </a:p>
        </p:txBody>
      </p:sp>
      <p:pic>
        <p:nvPicPr>
          <p:cNvPr id="3" name="圖片 2"/>
          <p:cNvPicPr>
            <a:picLocks noChangeAspect="1"/>
          </p:cNvPicPr>
          <p:nvPr/>
        </p:nvPicPr>
        <p:blipFill>
          <a:blip r:embed="rId2"/>
          <a:stretch>
            <a:fillRect/>
          </a:stretch>
        </p:blipFill>
        <p:spPr>
          <a:xfrm>
            <a:off x="4008986" y="3854161"/>
            <a:ext cx="5886450" cy="2724150"/>
          </a:xfrm>
          <a:prstGeom prst="rect">
            <a:avLst/>
          </a:prstGeom>
        </p:spPr>
      </p:pic>
    </p:spTree>
    <p:extLst>
      <p:ext uri="{BB962C8B-B14F-4D97-AF65-F5344CB8AC3E}">
        <p14:creationId xmlns:p14="http://schemas.microsoft.com/office/powerpoint/2010/main" val="3425295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B1E9FC0-3534-4FDA-8448-2F0B7D8A35D8}"/>
              </a:ext>
            </a:extLst>
          </p:cNvPr>
          <p:cNvSpPr/>
          <p:nvPr/>
        </p:nvSpPr>
        <p:spPr>
          <a:xfrm>
            <a:off x="1909890" y="3942380"/>
            <a:ext cx="8528807" cy="2123658"/>
          </a:xfrm>
          <a:prstGeom prst="rect">
            <a:avLst/>
          </a:prstGeom>
        </p:spPr>
        <p:txBody>
          <a:bodyPr wrap="square">
            <a:spAutoFit/>
          </a:bodyPr>
          <a:lstStyle/>
          <a:p>
            <a:r>
              <a:rPr lang="en-US" altLang="zh-TW" sz="2400" dirty="0"/>
              <a:t>Note</a:t>
            </a:r>
            <a:r>
              <a:rPr lang="zh-TW" altLang="en-US" sz="2400" dirty="0"/>
              <a:t> </a:t>
            </a:r>
            <a:r>
              <a:rPr lang="en-US" altLang="zh-TW" sz="2400" dirty="0"/>
              <a:t>:</a:t>
            </a:r>
          </a:p>
          <a:p>
            <a:r>
              <a:rPr lang="en-US" altLang="zh-TW" dirty="0"/>
              <a:t>For text-independent scenarios, enrollment often happens without a user's knowledge, because speaker-identification systems don't need to compare what was said at enrollment.</a:t>
            </a:r>
          </a:p>
          <a:p>
            <a:endParaRPr lang="en-US" altLang="zh-TW" dirty="0"/>
          </a:p>
          <a:p>
            <a:r>
              <a:rPr lang="en-US" altLang="zh-TW" dirty="0"/>
              <a:t>The text-dependent system, which is the most controlled of these systems, is at the core of speaker verification.</a:t>
            </a:r>
          </a:p>
        </p:txBody>
      </p:sp>
      <p:sp>
        <p:nvSpPr>
          <p:cNvPr id="8" name="矩形 7">
            <a:extLst>
              <a:ext uri="{FF2B5EF4-FFF2-40B4-BE49-F238E27FC236}">
                <a16:creationId xmlns:a16="http://schemas.microsoft.com/office/drawing/2014/main" id="{FB1E9FC0-3534-4FDA-8448-2F0B7D8A35D8}"/>
              </a:ext>
            </a:extLst>
          </p:cNvPr>
          <p:cNvSpPr/>
          <p:nvPr/>
        </p:nvSpPr>
        <p:spPr>
          <a:xfrm>
            <a:off x="1909891" y="1426394"/>
            <a:ext cx="8528807" cy="2308324"/>
          </a:xfrm>
          <a:prstGeom prst="rect">
            <a:avLst/>
          </a:prstGeom>
        </p:spPr>
        <p:txBody>
          <a:bodyPr wrap="square">
            <a:spAutoFit/>
          </a:bodyPr>
          <a:lstStyle/>
          <a:p>
            <a:r>
              <a:rPr lang="en-US" altLang="zh-TW" dirty="0"/>
              <a:t>Because the algorithms behind verification and identification are different, the enrollment processes for these services are also separate. Behind the scenes, two types of speaker-recognition systems are in effect: </a:t>
            </a:r>
            <a:r>
              <a:rPr lang="en-US" altLang="zh-TW" i="1" dirty="0">
                <a:solidFill>
                  <a:srgbClr val="FF0000"/>
                </a:solidFill>
              </a:rPr>
              <a:t>text-dependent</a:t>
            </a:r>
            <a:r>
              <a:rPr lang="en-US" altLang="zh-TW" dirty="0"/>
              <a:t> and </a:t>
            </a:r>
            <a:r>
              <a:rPr lang="en-US" altLang="zh-TW" i="1" dirty="0">
                <a:solidFill>
                  <a:srgbClr val="FF0000"/>
                </a:solidFill>
              </a:rPr>
              <a:t>text-independent</a:t>
            </a:r>
            <a:r>
              <a:rPr lang="en-US" altLang="zh-TW" dirty="0"/>
              <a:t>.</a:t>
            </a:r>
          </a:p>
          <a:p>
            <a:endParaRPr lang="en-US" altLang="zh-TW" dirty="0"/>
          </a:p>
          <a:p>
            <a:pPr marL="285750" indent="-285750">
              <a:buFont typeface="Arial" panose="020B0604020202020204" pitchFamily="34" charset="0"/>
              <a:buChar char="•"/>
            </a:pPr>
            <a:r>
              <a:rPr lang="en-US" altLang="zh-TW" b="1" dirty="0"/>
              <a:t>Text-dependent:</a:t>
            </a:r>
            <a:r>
              <a:rPr lang="en-US" altLang="zh-TW" dirty="0"/>
              <a:t> Used for enrollment for speaker verification, where prompts are known and common across all speakers.</a:t>
            </a:r>
          </a:p>
          <a:p>
            <a:pPr marL="285750" indent="-285750">
              <a:buFont typeface="Arial" panose="020B0604020202020204" pitchFamily="34" charset="0"/>
              <a:buChar char="•"/>
            </a:pPr>
            <a:r>
              <a:rPr lang="en-US" altLang="zh-TW" b="1" dirty="0"/>
              <a:t>Text-independent:</a:t>
            </a:r>
            <a:r>
              <a:rPr lang="en-US" altLang="zh-TW" dirty="0"/>
              <a:t> Used for enrollment for speaker identification, where there's no (needed) cooperation by the speaker.</a:t>
            </a:r>
          </a:p>
        </p:txBody>
      </p:sp>
    </p:spTree>
    <p:extLst>
      <p:ext uri="{BB962C8B-B14F-4D97-AF65-F5344CB8AC3E}">
        <p14:creationId xmlns:p14="http://schemas.microsoft.com/office/powerpoint/2010/main" val="789172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BFAAF6-B1EB-48A4-9645-0D9BEB4CE531}"/>
              </a:ext>
            </a:extLst>
          </p:cNvPr>
          <p:cNvSpPr>
            <a:spLocks noGrp="1"/>
          </p:cNvSpPr>
          <p:nvPr>
            <p:ph type="title"/>
          </p:nvPr>
        </p:nvSpPr>
        <p:spPr>
          <a:xfrm>
            <a:off x="424690" y="561047"/>
            <a:ext cx="11304568" cy="1246690"/>
          </a:xfrm>
        </p:spPr>
        <p:txBody>
          <a:bodyPr>
            <a:noAutofit/>
          </a:bodyPr>
          <a:lstStyle/>
          <a:p>
            <a:pPr algn="ctr"/>
            <a:r>
              <a:rPr lang="en-US" altLang="zh-TW" sz="3600" b="1" dirty="0"/>
              <a:t>Exercise - Create a Speaker Recognition API subscription</a:t>
            </a:r>
          </a:p>
        </p:txBody>
      </p:sp>
      <p:sp>
        <p:nvSpPr>
          <p:cNvPr id="11" name="矩形 10">
            <a:extLst>
              <a:ext uri="{FF2B5EF4-FFF2-40B4-BE49-F238E27FC236}">
                <a16:creationId xmlns:a16="http://schemas.microsoft.com/office/drawing/2014/main" id="{62F027B9-9FE7-419A-AA22-C134965BA117}"/>
              </a:ext>
            </a:extLst>
          </p:cNvPr>
          <p:cNvSpPr/>
          <p:nvPr/>
        </p:nvSpPr>
        <p:spPr>
          <a:xfrm>
            <a:off x="1022058" y="2018204"/>
            <a:ext cx="10147883" cy="1477328"/>
          </a:xfrm>
          <a:prstGeom prst="rect">
            <a:avLst/>
          </a:prstGeom>
        </p:spPr>
        <p:txBody>
          <a:bodyPr wrap="square">
            <a:spAutoFit/>
          </a:bodyPr>
          <a:lstStyle/>
          <a:p>
            <a:r>
              <a:rPr lang="en-US" altLang="zh-TW" dirty="0"/>
              <a:t>Before you can use the Speaker Recognition APIs, you need to subscribe to the service and get a subscription key.</a:t>
            </a:r>
          </a:p>
          <a:p>
            <a:r>
              <a:rPr lang="en-US" altLang="zh-TW" b="1" dirty="0"/>
              <a:t>Important</a:t>
            </a:r>
          </a:p>
          <a:p>
            <a:r>
              <a:rPr lang="en-US" altLang="zh-TW" dirty="0"/>
              <a:t>The Speaker Recognition APIs are still in preview. Expect changes to some of the functionality before it's finalized.</a:t>
            </a:r>
          </a:p>
        </p:txBody>
      </p:sp>
      <p:sp>
        <p:nvSpPr>
          <p:cNvPr id="4" name="矩形 3">
            <a:extLst>
              <a:ext uri="{FF2B5EF4-FFF2-40B4-BE49-F238E27FC236}">
                <a16:creationId xmlns:a16="http://schemas.microsoft.com/office/drawing/2014/main" id="{62F027B9-9FE7-419A-AA22-C134965BA117}"/>
              </a:ext>
            </a:extLst>
          </p:cNvPr>
          <p:cNvSpPr/>
          <p:nvPr/>
        </p:nvSpPr>
        <p:spPr>
          <a:xfrm>
            <a:off x="2201623" y="3542203"/>
            <a:ext cx="10147883" cy="3139321"/>
          </a:xfrm>
          <a:prstGeom prst="rect">
            <a:avLst/>
          </a:prstGeom>
        </p:spPr>
        <p:txBody>
          <a:bodyPr wrap="square">
            <a:spAutoFit/>
          </a:bodyPr>
          <a:lstStyle/>
          <a:p>
            <a:pPr marL="342900" indent="-342900">
              <a:buFont typeface="+mj-lt"/>
              <a:buAutoNum type="arabicPeriod"/>
            </a:pPr>
            <a:r>
              <a:rPr lang="en-US" altLang="zh-TW" dirty="0"/>
              <a:t>Sign in to the Azure portal .</a:t>
            </a:r>
          </a:p>
          <a:p>
            <a:pPr marL="342900" indent="-342900">
              <a:buFont typeface="+mj-lt"/>
              <a:buAutoNum type="arabicPeriod"/>
            </a:pPr>
            <a:r>
              <a:rPr lang="en-US" altLang="zh-TW" dirty="0"/>
              <a:t>In the left pane, select + Create a resource.</a:t>
            </a:r>
          </a:p>
          <a:p>
            <a:pPr marL="342900" indent="-342900">
              <a:buFont typeface="+mj-lt"/>
              <a:buAutoNum type="arabicPeriod"/>
            </a:pPr>
            <a:r>
              <a:rPr lang="en-US" altLang="zh-TW" dirty="0"/>
              <a:t>In the Search the Marketplace box, enter speaker recognition, and then press Enter.</a:t>
            </a:r>
          </a:p>
          <a:p>
            <a:pPr marL="342900" indent="-342900">
              <a:buFont typeface="+mj-lt"/>
              <a:buAutoNum type="arabicPeriod"/>
            </a:pPr>
            <a:r>
              <a:rPr lang="en-US" altLang="zh-TW" dirty="0"/>
              <a:t>In the search results, select Speaker Recognition.</a:t>
            </a:r>
          </a:p>
          <a:p>
            <a:pPr marL="342900" indent="-342900">
              <a:buFont typeface="+mj-lt"/>
              <a:buAutoNum type="arabicPeriod"/>
            </a:pPr>
            <a:r>
              <a:rPr lang="en-US" altLang="zh-TW" dirty="0"/>
              <a:t>Select Create.</a:t>
            </a:r>
          </a:p>
          <a:p>
            <a:pPr marL="342900" indent="-342900">
              <a:buFont typeface="+mj-lt"/>
              <a:buAutoNum type="arabicPeriod"/>
            </a:pPr>
            <a:r>
              <a:rPr lang="en-US" altLang="zh-TW" dirty="0"/>
              <a:t>Enter a name for your subscription to the Speaker Recognition APIs, such as </a:t>
            </a:r>
            <a:r>
              <a:rPr lang="en-US" altLang="zh-TW" dirty="0" err="1"/>
              <a:t>SpeakerRecognition</a:t>
            </a:r>
            <a:r>
              <a:rPr lang="en-US" altLang="zh-TW" dirty="0"/>
              <a:t>.</a:t>
            </a:r>
          </a:p>
          <a:p>
            <a:pPr marL="342900" indent="-342900">
              <a:buFont typeface="+mj-lt"/>
              <a:buAutoNum type="arabicPeriod"/>
            </a:pPr>
            <a:r>
              <a:rPr lang="en-US" altLang="zh-TW" dirty="0"/>
              <a:t>For Location, choose the one nearest you.</a:t>
            </a:r>
          </a:p>
          <a:p>
            <a:pPr marL="342900" indent="-342900">
              <a:buFont typeface="+mj-lt"/>
              <a:buAutoNum type="arabicPeriod"/>
            </a:pPr>
            <a:r>
              <a:rPr lang="en-US" altLang="zh-TW" dirty="0"/>
              <a:t>For Pricing tier, select a tier.</a:t>
            </a:r>
          </a:p>
          <a:p>
            <a:pPr marL="342900" indent="-342900">
              <a:buFont typeface="+mj-lt"/>
              <a:buAutoNum type="arabicPeriod"/>
            </a:pPr>
            <a:r>
              <a:rPr lang="en-US" altLang="zh-TW" dirty="0"/>
              <a:t>Create a new resource group named </a:t>
            </a:r>
            <a:r>
              <a:rPr lang="en-US" altLang="zh-TW" dirty="0" err="1"/>
              <a:t>mslearn-speakerapi</a:t>
            </a:r>
            <a:r>
              <a:rPr lang="en-US" altLang="zh-TW" dirty="0"/>
              <a:t> to hold the resources.</a:t>
            </a:r>
          </a:p>
          <a:p>
            <a:pPr marL="342900" indent="-342900">
              <a:buFont typeface="+mj-lt"/>
              <a:buAutoNum type="arabicPeriod"/>
            </a:pPr>
            <a:r>
              <a:rPr lang="en-US" altLang="zh-TW" dirty="0"/>
              <a:t>Review and accept the service notice, then select Create to create a subscription to the Speaker Recognition APIs.</a:t>
            </a:r>
          </a:p>
        </p:txBody>
      </p:sp>
    </p:spTree>
    <p:extLst>
      <p:ext uri="{BB962C8B-B14F-4D97-AF65-F5344CB8AC3E}">
        <p14:creationId xmlns:p14="http://schemas.microsoft.com/office/powerpoint/2010/main" val="68013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B1E9FC0-3534-4FDA-8448-2F0B7D8A35D8}"/>
              </a:ext>
            </a:extLst>
          </p:cNvPr>
          <p:cNvSpPr/>
          <p:nvPr/>
        </p:nvSpPr>
        <p:spPr>
          <a:xfrm>
            <a:off x="1050909" y="692103"/>
            <a:ext cx="8528807" cy="646331"/>
          </a:xfrm>
          <a:prstGeom prst="rect">
            <a:avLst/>
          </a:prstGeom>
        </p:spPr>
        <p:txBody>
          <a:bodyPr wrap="square">
            <a:spAutoFit/>
          </a:bodyPr>
          <a:lstStyle/>
          <a:p>
            <a:pPr marL="342900" indent="-342900">
              <a:buFont typeface="+mj-lt"/>
              <a:buAutoNum type="arabicPeriod"/>
            </a:pPr>
            <a:r>
              <a:rPr lang="en-US" altLang="zh-TW" dirty="0"/>
              <a:t>Sign in to the Azure portal .</a:t>
            </a:r>
          </a:p>
          <a:p>
            <a:pPr marL="342900" indent="-342900">
              <a:buFont typeface="+mj-lt"/>
              <a:buAutoNum type="arabicPeriod"/>
            </a:pPr>
            <a:r>
              <a:rPr lang="en-US" altLang="zh-TW" dirty="0"/>
              <a:t>In the left pane, select + Create a resource.</a:t>
            </a:r>
          </a:p>
        </p:txBody>
      </p:sp>
      <p:pic>
        <p:nvPicPr>
          <p:cNvPr id="3" name="圖片 2"/>
          <p:cNvPicPr>
            <a:picLocks noChangeAspect="1"/>
          </p:cNvPicPr>
          <p:nvPr/>
        </p:nvPicPr>
        <p:blipFill>
          <a:blip r:embed="rId2"/>
          <a:stretch>
            <a:fillRect/>
          </a:stretch>
        </p:blipFill>
        <p:spPr>
          <a:xfrm>
            <a:off x="1050909" y="1696721"/>
            <a:ext cx="9701188" cy="4028546"/>
          </a:xfrm>
          <a:prstGeom prst="rect">
            <a:avLst/>
          </a:prstGeom>
        </p:spPr>
      </p:pic>
    </p:spTree>
    <p:extLst>
      <p:ext uri="{BB962C8B-B14F-4D97-AF65-F5344CB8AC3E}">
        <p14:creationId xmlns:p14="http://schemas.microsoft.com/office/powerpoint/2010/main" val="2479717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B1E9FC0-3534-4FDA-8448-2F0B7D8A35D8}"/>
              </a:ext>
            </a:extLst>
          </p:cNvPr>
          <p:cNvSpPr/>
          <p:nvPr/>
        </p:nvSpPr>
        <p:spPr>
          <a:xfrm>
            <a:off x="1050909" y="692103"/>
            <a:ext cx="8528807" cy="923330"/>
          </a:xfrm>
          <a:prstGeom prst="rect">
            <a:avLst/>
          </a:prstGeom>
        </p:spPr>
        <p:txBody>
          <a:bodyPr wrap="square">
            <a:spAutoFit/>
          </a:bodyPr>
          <a:lstStyle/>
          <a:p>
            <a:r>
              <a:rPr lang="en-US" altLang="zh-TW" dirty="0"/>
              <a:t>3.</a:t>
            </a:r>
            <a:r>
              <a:rPr lang="zh-TW" altLang="en-US" dirty="0"/>
              <a:t>   </a:t>
            </a:r>
            <a:r>
              <a:rPr lang="en-US" altLang="zh-TW" dirty="0"/>
              <a:t>In the Search the Marketplace box, enter speaker recognition, and then press Enter.</a:t>
            </a:r>
          </a:p>
          <a:p>
            <a:r>
              <a:rPr lang="en-US" altLang="zh-TW" dirty="0"/>
              <a:t>4.</a:t>
            </a:r>
            <a:r>
              <a:rPr lang="zh-TW" altLang="en-US" dirty="0"/>
              <a:t>   </a:t>
            </a:r>
            <a:r>
              <a:rPr lang="en-US" altLang="zh-TW" dirty="0"/>
              <a:t>In the search results, select Speaker Recognition.</a:t>
            </a:r>
          </a:p>
          <a:p>
            <a:r>
              <a:rPr lang="en-US" altLang="zh-TW" dirty="0"/>
              <a:t>5.</a:t>
            </a:r>
            <a:r>
              <a:rPr lang="zh-TW" altLang="en-US" dirty="0"/>
              <a:t>   </a:t>
            </a:r>
            <a:r>
              <a:rPr lang="en-US" altLang="zh-TW" dirty="0"/>
              <a:t>Select Create.</a:t>
            </a: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771" y="1948288"/>
            <a:ext cx="7219171" cy="4352151"/>
          </a:xfrm>
          <a:prstGeom prst="rect">
            <a:avLst/>
          </a:prstGeom>
        </p:spPr>
      </p:pic>
    </p:spTree>
    <p:extLst>
      <p:ext uri="{BB962C8B-B14F-4D97-AF65-F5344CB8AC3E}">
        <p14:creationId xmlns:p14="http://schemas.microsoft.com/office/powerpoint/2010/main" val="2397474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B1E9FC0-3534-4FDA-8448-2F0B7D8A35D8}"/>
              </a:ext>
            </a:extLst>
          </p:cNvPr>
          <p:cNvSpPr/>
          <p:nvPr/>
        </p:nvSpPr>
        <p:spPr>
          <a:xfrm>
            <a:off x="1050909" y="692103"/>
            <a:ext cx="4759687" cy="4247317"/>
          </a:xfrm>
          <a:prstGeom prst="rect">
            <a:avLst/>
          </a:prstGeom>
        </p:spPr>
        <p:txBody>
          <a:bodyPr wrap="square">
            <a:spAutoFit/>
          </a:bodyPr>
          <a:lstStyle/>
          <a:p>
            <a:r>
              <a:rPr lang="en-US" altLang="zh-TW" dirty="0"/>
              <a:t>6.</a:t>
            </a:r>
            <a:r>
              <a:rPr lang="zh-TW" altLang="en-US" dirty="0"/>
              <a:t>   </a:t>
            </a:r>
            <a:r>
              <a:rPr lang="en-US" altLang="zh-TW" dirty="0"/>
              <a:t>Enter a name for your subscription to the Speaker Recognition APIs, such as </a:t>
            </a:r>
            <a:r>
              <a:rPr lang="en-US" altLang="zh-TW" dirty="0" err="1"/>
              <a:t>SpeakerRecognition</a:t>
            </a:r>
            <a:r>
              <a:rPr lang="en-US" altLang="zh-TW" dirty="0"/>
              <a:t>.</a:t>
            </a:r>
          </a:p>
          <a:p>
            <a:endParaRPr lang="en-US" altLang="zh-TW" dirty="0"/>
          </a:p>
          <a:p>
            <a:r>
              <a:rPr lang="en-US" altLang="zh-TW" dirty="0"/>
              <a:t>7.</a:t>
            </a:r>
            <a:r>
              <a:rPr lang="zh-TW" altLang="en-US" dirty="0"/>
              <a:t>   </a:t>
            </a:r>
            <a:r>
              <a:rPr lang="en-US" altLang="zh-TW" dirty="0"/>
              <a:t>For Location, choose the one nearest you.</a:t>
            </a:r>
          </a:p>
          <a:p>
            <a:pPr marL="342900" indent="-342900">
              <a:buFont typeface="+mj-lt"/>
              <a:buAutoNum type="arabicPeriod"/>
            </a:pPr>
            <a:endParaRPr lang="en-US" altLang="zh-TW" dirty="0"/>
          </a:p>
          <a:p>
            <a:r>
              <a:rPr lang="en-US" altLang="zh-TW" dirty="0"/>
              <a:t>8.</a:t>
            </a:r>
            <a:r>
              <a:rPr lang="zh-TW" altLang="en-US" dirty="0"/>
              <a:t>   </a:t>
            </a:r>
            <a:r>
              <a:rPr lang="en-US" altLang="zh-TW" dirty="0"/>
              <a:t>For Pricing tier, select a tier.</a:t>
            </a:r>
          </a:p>
          <a:p>
            <a:endParaRPr lang="en-US" altLang="zh-TW" dirty="0"/>
          </a:p>
          <a:p>
            <a:pPr marL="342900" indent="-342900">
              <a:buAutoNum type="arabicPeriod" startAt="9"/>
            </a:pPr>
            <a:r>
              <a:rPr lang="en-US" altLang="zh-TW" dirty="0"/>
              <a:t>Create a new resource group named </a:t>
            </a:r>
            <a:r>
              <a:rPr lang="en-US" altLang="zh-TW" dirty="0" err="1"/>
              <a:t>mslearn-speakerapi</a:t>
            </a:r>
            <a:r>
              <a:rPr lang="en-US" altLang="zh-TW" dirty="0"/>
              <a:t> to hold the resources.</a:t>
            </a:r>
          </a:p>
          <a:p>
            <a:endParaRPr lang="en-US" altLang="zh-TW" dirty="0"/>
          </a:p>
          <a:p>
            <a:r>
              <a:rPr lang="en-US" altLang="zh-TW" dirty="0"/>
              <a:t>10.</a:t>
            </a:r>
            <a:r>
              <a:rPr lang="zh-TW" altLang="en-US" dirty="0"/>
              <a:t> </a:t>
            </a:r>
            <a:r>
              <a:rPr lang="en-US" altLang="zh-TW" dirty="0"/>
              <a:t>Review and accept the service notice, then select Create to create a subscription to the Speaker Recognition APIs.</a:t>
            </a:r>
          </a:p>
          <a:p>
            <a:pPr marL="342900" indent="-342900">
              <a:buAutoNum type="arabicPeriod" startAt="9"/>
            </a:pPr>
            <a:endParaRPr lang="en-US" altLang="zh-TW"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1318" y="692102"/>
            <a:ext cx="6461273" cy="4844173"/>
          </a:xfrm>
          <a:prstGeom prst="rect">
            <a:avLst/>
          </a:prstGeom>
        </p:spPr>
      </p:pic>
    </p:spTree>
    <p:extLst>
      <p:ext uri="{BB962C8B-B14F-4D97-AF65-F5344CB8AC3E}">
        <p14:creationId xmlns:p14="http://schemas.microsoft.com/office/powerpoint/2010/main" val="2248913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B1E9FC0-3534-4FDA-8448-2F0B7D8A35D8}"/>
              </a:ext>
            </a:extLst>
          </p:cNvPr>
          <p:cNvSpPr/>
          <p:nvPr/>
        </p:nvSpPr>
        <p:spPr>
          <a:xfrm>
            <a:off x="1050909" y="692103"/>
            <a:ext cx="8528807" cy="584775"/>
          </a:xfrm>
          <a:prstGeom prst="rect">
            <a:avLst/>
          </a:prstGeom>
        </p:spPr>
        <p:txBody>
          <a:bodyPr wrap="square">
            <a:spAutoFit/>
          </a:bodyPr>
          <a:lstStyle/>
          <a:p>
            <a:r>
              <a:rPr lang="en-US" altLang="zh-TW" sz="3200" dirty="0"/>
              <a:t>Next…Complete deployment</a:t>
            </a: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216" y="1464343"/>
            <a:ext cx="9126509" cy="4631138"/>
          </a:xfrm>
          <a:prstGeom prst="rect">
            <a:avLst/>
          </a:prstGeom>
        </p:spPr>
      </p:pic>
    </p:spTree>
    <p:extLst>
      <p:ext uri="{BB962C8B-B14F-4D97-AF65-F5344CB8AC3E}">
        <p14:creationId xmlns:p14="http://schemas.microsoft.com/office/powerpoint/2010/main" val="1487249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F1AFA4-A24D-48D7-9923-F301A5626CFD}"/>
              </a:ext>
            </a:extLst>
          </p:cNvPr>
          <p:cNvSpPr>
            <a:spLocks noGrp="1"/>
          </p:cNvSpPr>
          <p:nvPr>
            <p:ph type="title"/>
          </p:nvPr>
        </p:nvSpPr>
        <p:spPr>
          <a:xfrm>
            <a:off x="1098259" y="1023457"/>
            <a:ext cx="3230461" cy="717565"/>
          </a:xfrm>
        </p:spPr>
        <p:txBody>
          <a:bodyPr/>
          <a:lstStyle/>
          <a:p>
            <a:r>
              <a:rPr lang="en-US" altLang="zh-TW" b="1" dirty="0"/>
              <a:t>Introduction :</a:t>
            </a:r>
            <a:endParaRPr lang="zh-TW" altLang="en-US" b="1" dirty="0"/>
          </a:p>
        </p:txBody>
      </p:sp>
      <p:sp>
        <p:nvSpPr>
          <p:cNvPr id="5" name="矩形 4">
            <a:extLst>
              <a:ext uri="{FF2B5EF4-FFF2-40B4-BE49-F238E27FC236}">
                <a16:creationId xmlns:a16="http://schemas.microsoft.com/office/drawing/2014/main" id="{8CBCD18F-0F50-4892-AC26-C99D82B33D7F}"/>
              </a:ext>
            </a:extLst>
          </p:cNvPr>
          <p:cNvSpPr/>
          <p:nvPr/>
        </p:nvSpPr>
        <p:spPr>
          <a:xfrm>
            <a:off x="1098259" y="2328270"/>
            <a:ext cx="9871045" cy="2862322"/>
          </a:xfrm>
          <a:prstGeom prst="rect">
            <a:avLst/>
          </a:prstGeom>
        </p:spPr>
        <p:txBody>
          <a:bodyPr wrap="square">
            <a:spAutoFit/>
          </a:bodyPr>
          <a:lstStyle/>
          <a:p>
            <a:r>
              <a:rPr lang="en-US" altLang="zh-TW" b="0" i="0" dirty="0">
                <a:effectLst/>
                <a:latin typeface="Segoe UI" panose="020B0502040204020203" pitchFamily="34" charset="0"/>
              </a:rPr>
              <a:t>What is </a:t>
            </a:r>
            <a:r>
              <a:rPr lang="en-US" altLang="zh-TW" dirty="0"/>
              <a:t>Speech Translation API :</a:t>
            </a:r>
          </a:p>
          <a:p>
            <a:r>
              <a:rPr lang="en-US" altLang="zh-TW" dirty="0"/>
              <a:t>The Speech Translation API transcribes audio streams into text. Your application can display this text to the user or act upon it as command input. You can use this API either with an SDK client library (for supported platforms and languages) or a representational state transfer (REST) API.</a:t>
            </a:r>
          </a:p>
          <a:p>
            <a:endParaRPr lang="en-US" altLang="zh-TW" dirty="0"/>
          </a:p>
          <a:p>
            <a:r>
              <a:rPr lang="en-US" altLang="zh-TW" dirty="0"/>
              <a:t>With the Speech Translation API, you can :</a:t>
            </a:r>
          </a:p>
          <a:p>
            <a:pPr>
              <a:buFont typeface="Arial" panose="020B0604020202020204" pitchFamily="34" charset="0"/>
              <a:buChar char="•"/>
            </a:pPr>
            <a:r>
              <a:rPr lang="en-US" altLang="zh-TW" dirty="0"/>
              <a:t> Extend the reach of your applications across mobile, desktop, and web.</a:t>
            </a:r>
          </a:p>
          <a:p>
            <a:pPr>
              <a:buFont typeface="Arial" panose="020B0604020202020204" pitchFamily="34" charset="0"/>
              <a:buChar char="•"/>
            </a:pPr>
            <a:r>
              <a:rPr lang="en-US" altLang="zh-TW" dirty="0"/>
              <a:t> Easily translate to and from 10 languages through the open REST interface of the Speech Translation API. This API is a cloud-based automatic speech-translation service (also known as machine translation).</a:t>
            </a:r>
          </a:p>
          <a:p>
            <a:endParaRPr lang="en-US" altLang="zh-TW" b="0" i="0" dirty="0">
              <a:effectLst/>
              <a:latin typeface="Segoe UI" panose="020B0502040204020203" pitchFamily="34" charset="0"/>
            </a:endParaRPr>
          </a:p>
        </p:txBody>
      </p:sp>
    </p:spTree>
    <p:extLst>
      <p:ext uri="{BB962C8B-B14F-4D97-AF65-F5344CB8AC3E}">
        <p14:creationId xmlns:p14="http://schemas.microsoft.com/office/powerpoint/2010/main" val="2474731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B1E9FC0-3534-4FDA-8448-2F0B7D8A35D8}"/>
              </a:ext>
            </a:extLst>
          </p:cNvPr>
          <p:cNvSpPr/>
          <p:nvPr/>
        </p:nvSpPr>
        <p:spPr>
          <a:xfrm>
            <a:off x="1050909" y="692103"/>
            <a:ext cx="8528807" cy="584775"/>
          </a:xfrm>
          <a:prstGeom prst="rect">
            <a:avLst/>
          </a:prstGeom>
        </p:spPr>
        <p:txBody>
          <a:bodyPr wrap="square">
            <a:spAutoFit/>
          </a:bodyPr>
          <a:lstStyle/>
          <a:p>
            <a:r>
              <a:rPr lang="en-US" altLang="zh-TW" sz="3200" dirty="0"/>
              <a:t>Congratulations</a:t>
            </a: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0220" y="1354974"/>
            <a:ext cx="7906800" cy="5029200"/>
          </a:xfrm>
          <a:prstGeom prst="rect">
            <a:avLst/>
          </a:prstGeom>
        </p:spPr>
      </p:pic>
    </p:spTree>
    <p:extLst>
      <p:ext uri="{BB962C8B-B14F-4D97-AF65-F5344CB8AC3E}">
        <p14:creationId xmlns:p14="http://schemas.microsoft.com/office/powerpoint/2010/main" val="628883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B1E9FC0-3534-4FDA-8448-2F0B7D8A35D8}"/>
              </a:ext>
            </a:extLst>
          </p:cNvPr>
          <p:cNvSpPr/>
          <p:nvPr/>
        </p:nvSpPr>
        <p:spPr>
          <a:xfrm>
            <a:off x="1050909" y="692103"/>
            <a:ext cx="8528807" cy="584775"/>
          </a:xfrm>
          <a:prstGeom prst="rect">
            <a:avLst/>
          </a:prstGeom>
        </p:spPr>
        <p:txBody>
          <a:bodyPr wrap="square">
            <a:spAutoFit/>
          </a:bodyPr>
          <a:lstStyle/>
          <a:p>
            <a:r>
              <a:rPr lang="en-US" altLang="zh-TW" sz="3200" dirty="0"/>
              <a:t>Speaker Recognition API</a:t>
            </a: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465" y="1454726"/>
            <a:ext cx="8135623" cy="4969461"/>
          </a:xfrm>
          <a:prstGeom prst="rect">
            <a:avLst/>
          </a:prstGeom>
        </p:spPr>
      </p:pic>
    </p:spTree>
    <p:extLst>
      <p:ext uri="{BB962C8B-B14F-4D97-AF65-F5344CB8AC3E}">
        <p14:creationId xmlns:p14="http://schemas.microsoft.com/office/powerpoint/2010/main" val="1093953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26928F2-9860-4295-B53C-19FD2FCEDFB6}"/>
              </a:ext>
            </a:extLst>
          </p:cNvPr>
          <p:cNvSpPr/>
          <p:nvPr/>
        </p:nvSpPr>
        <p:spPr>
          <a:xfrm>
            <a:off x="597350" y="504553"/>
            <a:ext cx="10849087" cy="769441"/>
          </a:xfrm>
          <a:prstGeom prst="rect">
            <a:avLst/>
          </a:prstGeom>
        </p:spPr>
        <p:txBody>
          <a:bodyPr wrap="square">
            <a:spAutoFit/>
          </a:bodyPr>
          <a:lstStyle/>
          <a:p>
            <a:r>
              <a:rPr lang="en-US" altLang="zh-TW" sz="4400" b="1" dirty="0"/>
              <a:t>Overview of speaker verification concepts</a:t>
            </a:r>
          </a:p>
        </p:txBody>
      </p:sp>
      <p:sp>
        <p:nvSpPr>
          <p:cNvPr id="5" name="矩形 4">
            <a:extLst>
              <a:ext uri="{FF2B5EF4-FFF2-40B4-BE49-F238E27FC236}">
                <a16:creationId xmlns:a16="http://schemas.microsoft.com/office/drawing/2014/main" id="{FB1E9FC0-3534-4FDA-8448-2F0B7D8A35D8}"/>
              </a:ext>
            </a:extLst>
          </p:cNvPr>
          <p:cNvSpPr/>
          <p:nvPr/>
        </p:nvSpPr>
        <p:spPr>
          <a:xfrm>
            <a:off x="1831596" y="5045202"/>
            <a:ext cx="8528807" cy="1477328"/>
          </a:xfrm>
          <a:prstGeom prst="rect">
            <a:avLst/>
          </a:prstGeom>
        </p:spPr>
        <p:txBody>
          <a:bodyPr wrap="square">
            <a:spAutoFit/>
          </a:bodyPr>
          <a:lstStyle/>
          <a:p>
            <a:r>
              <a:rPr lang="en-US" altLang="zh-TW" dirty="0"/>
              <a:t>When you present your passport to the immigration officer, you're claiming that the person in the passport's photo is you. Just like there are regulations for how this photo must be taken, the speaker-verification process usually has guidelines for </a:t>
            </a:r>
            <a:r>
              <a:rPr lang="en-US" altLang="zh-TW" dirty="0">
                <a:solidFill>
                  <a:srgbClr val="FF0000"/>
                </a:solidFill>
              </a:rPr>
              <a:t>what your voice print "looks" like</a:t>
            </a:r>
            <a:r>
              <a:rPr lang="en-US" altLang="zh-TW" dirty="0"/>
              <a:t>. In other words, what you say to generate your voice print is regulated. Most systems use the concept of </a:t>
            </a:r>
            <a:r>
              <a:rPr lang="en-US" altLang="zh-TW" i="1" dirty="0">
                <a:solidFill>
                  <a:srgbClr val="FF0000"/>
                </a:solidFill>
              </a:rPr>
              <a:t>verification phrases</a:t>
            </a:r>
            <a:r>
              <a:rPr lang="en-US" altLang="zh-TW" dirty="0"/>
              <a:t>.</a:t>
            </a:r>
          </a:p>
        </p:txBody>
      </p:sp>
      <p:sp>
        <p:nvSpPr>
          <p:cNvPr id="7" name="矩形 6">
            <a:extLst>
              <a:ext uri="{FF2B5EF4-FFF2-40B4-BE49-F238E27FC236}">
                <a16:creationId xmlns:a16="http://schemas.microsoft.com/office/drawing/2014/main" id="{FB1E9FC0-3534-4FDA-8448-2F0B7D8A35D8}"/>
              </a:ext>
            </a:extLst>
          </p:cNvPr>
          <p:cNvSpPr/>
          <p:nvPr/>
        </p:nvSpPr>
        <p:spPr>
          <a:xfrm>
            <a:off x="1757491" y="1273994"/>
            <a:ext cx="8528807" cy="923330"/>
          </a:xfrm>
          <a:prstGeom prst="rect">
            <a:avLst/>
          </a:prstGeom>
        </p:spPr>
        <p:txBody>
          <a:bodyPr wrap="square">
            <a:spAutoFit/>
          </a:bodyPr>
          <a:lstStyle/>
          <a:p>
            <a:r>
              <a:rPr lang="en-US" altLang="zh-TW" dirty="0"/>
              <a:t>If you're a veteran of traveling abroad, you're used to presenting government-issued documents when visiting a new country. Speaker verification is very much like the process of entering a new country with a passport.</a:t>
            </a:r>
          </a:p>
        </p:txBody>
      </p:sp>
      <p:pic>
        <p:nvPicPr>
          <p:cNvPr id="3" name="圖片 2"/>
          <p:cNvPicPr>
            <a:picLocks noChangeAspect="1"/>
          </p:cNvPicPr>
          <p:nvPr/>
        </p:nvPicPr>
        <p:blipFill>
          <a:blip r:embed="rId2"/>
          <a:stretch>
            <a:fillRect/>
          </a:stretch>
        </p:blipFill>
        <p:spPr>
          <a:xfrm>
            <a:off x="7399279" y="2197324"/>
            <a:ext cx="2393113" cy="2760198"/>
          </a:xfrm>
          <a:prstGeom prst="rect">
            <a:avLst/>
          </a:prstGeom>
        </p:spPr>
      </p:pic>
    </p:spTree>
    <p:extLst>
      <p:ext uri="{BB962C8B-B14F-4D97-AF65-F5344CB8AC3E}">
        <p14:creationId xmlns:p14="http://schemas.microsoft.com/office/powerpoint/2010/main" val="2091430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26928F2-9860-4295-B53C-19FD2FCEDFB6}"/>
              </a:ext>
            </a:extLst>
          </p:cNvPr>
          <p:cNvSpPr/>
          <p:nvPr/>
        </p:nvSpPr>
        <p:spPr>
          <a:xfrm>
            <a:off x="597350" y="504553"/>
            <a:ext cx="10849087" cy="523220"/>
          </a:xfrm>
          <a:prstGeom prst="rect">
            <a:avLst/>
          </a:prstGeom>
        </p:spPr>
        <p:txBody>
          <a:bodyPr wrap="square">
            <a:spAutoFit/>
          </a:bodyPr>
          <a:lstStyle/>
          <a:p>
            <a:r>
              <a:rPr lang="en-US" altLang="zh-TW" sz="2800" b="1" dirty="0"/>
              <a:t>Verification phrases</a:t>
            </a:r>
          </a:p>
        </p:txBody>
      </p:sp>
      <p:sp>
        <p:nvSpPr>
          <p:cNvPr id="7" name="矩形 6">
            <a:extLst>
              <a:ext uri="{FF2B5EF4-FFF2-40B4-BE49-F238E27FC236}">
                <a16:creationId xmlns:a16="http://schemas.microsoft.com/office/drawing/2014/main" id="{FB1E9FC0-3534-4FDA-8448-2F0B7D8A35D8}"/>
              </a:ext>
            </a:extLst>
          </p:cNvPr>
          <p:cNvSpPr/>
          <p:nvPr/>
        </p:nvSpPr>
        <p:spPr>
          <a:xfrm>
            <a:off x="1757489" y="1298931"/>
            <a:ext cx="8528807" cy="5078313"/>
          </a:xfrm>
          <a:prstGeom prst="rect">
            <a:avLst/>
          </a:prstGeom>
        </p:spPr>
        <p:txBody>
          <a:bodyPr wrap="square">
            <a:spAutoFit/>
          </a:bodyPr>
          <a:lstStyle/>
          <a:p>
            <a:r>
              <a:rPr lang="en-US" altLang="zh-TW" dirty="0"/>
              <a:t>The Speaker Recognition service uses predefined verification phrases to determine the speaker's relevant speech and acoustic patterns and features. The Speaker Recognition service currently supports the following 10 verification phrases for the locale of English (United States):</a:t>
            </a:r>
          </a:p>
          <a:p>
            <a:endParaRPr lang="en-US" altLang="zh-TW" dirty="0"/>
          </a:p>
          <a:p>
            <a:pPr marL="285750" indent="-285750">
              <a:buFont typeface="Arial" panose="020B0604020202020204" pitchFamily="34" charset="0"/>
              <a:buChar char="•"/>
            </a:pPr>
            <a:r>
              <a:rPr lang="en-US" altLang="zh-TW" dirty="0"/>
              <a:t>"I am going to make them an offer they cannot refuse."</a:t>
            </a:r>
          </a:p>
          <a:p>
            <a:pPr marL="285750" indent="-285750">
              <a:buFont typeface="Arial" panose="020B0604020202020204" pitchFamily="34" charset="0"/>
              <a:buChar char="•"/>
            </a:pPr>
            <a:r>
              <a:rPr lang="en-US" altLang="zh-TW" dirty="0"/>
              <a:t>"Houston, we have a problem."</a:t>
            </a:r>
          </a:p>
          <a:p>
            <a:pPr marL="285750" indent="-285750">
              <a:buFont typeface="Arial" panose="020B0604020202020204" pitchFamily="34" charset="0"/>
              <a:buChar char="•"/>
            </a:pPr>
            <a:r>
              <a:rPr lang="en-US" altLang="zh-TW" dirty="0"/>
              <a:t>"My voice is my passport. Verify me."</a:t>
            </a:r>
          </a:p>
          <a:p>
            <a:pPr marL="285750" indent="-285750">
              <a:buFont typeface="Arial" panose="020B0604020202020204" pitchFamily="34" charset="0"/>
              <a:buChar char="•"/>
            </a:pPr>
            <a:r>
              <a:rPr lang="en-US" altLang="zh-TW" dirty="0"/>
              <a:t>"Apple juice tastes funny after toothpaste."</a:t>
            </a:r>
          </a:p>
          <a:p>
            <a:pPr marL="285750" indent="-285750">
              <a:buFont typeface="Arial" panose="020B0604020202020204" pitchFamily="34" charset="0"/>
              <a:buChar char="•"/>
            </a:pPr>
            <a:r>
              <a:rPr lang="en-US" altLang="zh-TW" dirty="0"/>
              <a:t>"You can get in without your password."</a:t>
            </a:r>
          </a:p>
          <a:p>
            <a:pPr marL="285750" indent="-285750">
              <a:buFont typeface="Arial" panose="020B0604020202020204" pitchFamily="34" charset="0"/>
              <a:buChar char="•"/>
            </a:pPr>
            <a:r>
              <a:rPr lang="en-US" altLang="zh-TW" dirty="0"/>
              <a:t>"You can activate the security system now."</a:t>
            </a:r>
          </a:p>
          <a:p>
            <a:pPr marL="285750" indent="-285750">
              <a:buFont typeface="Arial" panose="020B0604020202020204" pitchFamily="34" charset="0"/>
              <a:buChar char="•"/>
            </a:pPr>
            <a:r>
              <a:rPr lang="en-US" altLang="zh-TW" dirty="0"/>
              <a:t>"My voice is stronger than passwords."</a:t>
            </a:r>
          </a:p>
          <a:p>
            <a:pPr marL="285750" indent="-285750">
              <a:buFont typeface="Arial" panose="020B0604020202020204" pitchFamily="34" charset="0"/>
              <a:buChar char="•"/>
            </a:pPr>
            <a:r>
              <a:rPr lang="en-US" altLang="zh-TW" dirty="0"/>
              <a:t>"My password is not your business."</a:t>
            </a:r>
          </a:p>
          <a:p>
            <a:pPr marL="285750" indent="-285750">
              <a:buFont typeface="Arial" panose="020B0604020202020204" pitchFamily="34" charset="0"/>
              <a:buChar char="•"/>
            </a:pPr>
            <a:r>
              <a:rPr lang="en-US" altLang="zh-TW" dirty="0"/>
              <a:t>"My name is unknown to you."</a:t>
            </a:r>
          </a:p>
          <a:p>
            <a:pPr marL="285750" indent="-285750">
              <a:buFont typeface="Arial" panose="020B0604020202020204" pitchFamily="34" charset="0"/>
              <a:buChar char="•"/>
            </a:pPr>
            <a:r>
              <a:rPr lang="en-US" altLang="zh-TW" dirty="0"/>
              <a:t>"Be yourself. Everyone else is already taken.“</a:t>
            </a:r>
          </a:p>
          <a:p>
            <a:pPr marL="285750" indent="-285750">
              <a:buFont typeface="Arial" panose="020B0604020202020204" pitchFamily="34" charset="0"/>
              <a:buChar char="•"/>
            </a:pPr>
            <a:endParaRPr lang="en-US" altLang="zh-TW" dirty="0"/>
          </a:p>
          <a:p>
            <a:r>
              <a:rPr lang="en-US" altLang="zh-TW" b="1" dirty="0"/>
              <a:t>Note</a:t>
            </a:r>
          </a:p>
          <a:p>
            <a:r>
              <a:rPr lang="en-US" altLang="zh-TW" dirty="0"/>
              <a:t>The Speaker Recognition API doesn't currently support custom verification phrases.</a:t>
            </a:r>
          </a:p>
        </p:txBody>
      </p:sp>
    </p:spTree>
    <p:extLst>
      <p:ext uri="{BB962C8B-B14F-4D97-AF65-F5344CB8AC3E}">
        <p14:creationId xmlns:p14="http://schemas.microsoft.com/office/powerpoint/2010/main" val="3651746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26928F2-9860-4295-B53C-19FD2FCEDFB6}"/>
              </a:ext>
            </a:extLst>
          </p:cNvPr>
          <p:cNvSpPr/>
          <p:nvPr/>
        </p:nvSpPr>
        <p:spPr>
          <a:xfrm>
            <a:off x="597350" y="504553"/>
            <a:ext cx="10849087" cy="523220"/>
          </a:xfrm>
          <a:prstGeom prst="rect">
            <a:avLst/>
          </a:prstGeom>
        </p:spPr>
        <p:txBody>
          <a:bodyPr wrap="square">
            <a:spAutoFit/>
          </a:bodyPr>
          <a:lstStyle/>
          <a:p>
            <a:r>
              <a:rPr lang="en-US" altLang="zh-TW" sz="2800" b="1" dirty="0"/>
              <a:t>Verification phrases</a:t>
            </a:r>
          </a:p>
        </p:txBody>
      </p:sp>
      <p:sp>
        <p:nvSpPr>
          <p:cNvPr id="7" name="矩形 6">
            <a:extLst>
              <a:ext uri="{FF2B5EF4-FFF2-40B4-BE49-F238E27FC236}">
                <a16:creationId xmlns:a16="http://schemas.microsoft.com/office/drawing/2014/main" id="{FB1E9FC0-3534-4FDA-8448-2F0B7D8A35D8}"/>
              </a:ext>
            </a:extLst>
          </p:cNvPr>
          <p:cNvSpPr/>
          <p:nvPr/>
        </p:nvSpPr>
        <p:spPr>
          <a:xfrm>
            <a:off x="1757489" y="1157614"/>
            <a:ext cx="8528807" cy="5632311"/>
          </a:xfrm>
          <a:prstGeom prst="rect">
            <a:avLst/>
          </a:prstGeom>
        </p:spPr>
        <p:txBody>
          <a:bodyPr wrap="square">
            <a:spAutoFit/>
          </a:bodyPr>
          <a:lstStyle/>
          <a:p>
            <a:r>
              <a:rPr lang="en-US" altLang="zh-TW" dirty="0"/>
              <a:t>Speaker-verification enrollment requires you to record and submit </a:t>
            </a:r>
            <a:r>
              <a:rPr lang="en-US" altLang="zh-TW" dirty="0">
                <a:solidFill>
                  <a:srgbClr val="FF0000"/>
                </a:solidFill>
              </a:rPr>
              <a:t>three samples of an identical phrase</a:t>
            </a:r>
            <a:r>
              <a:rPr lang="en-US" altLang="zh-TW" dirty="0"/>
              <a:t>. For example, you'd be required to </a:t>
            </a:r>
            <a:r>
              <a:rPr lang="en-US" altLang="zh-TW" dirty="0">
                <a:solidFill>
                  <a:srgbClr val="FF0000"/>
                </a:solidFill>
              </a:rPr>
              <a:t>repeat the phrase</a:t>
            </a:r>
            <a:r>
              <a:rPr lang="en-US" altLang="zh-TW" dirty="0"/>
              <a:t>, "Houston, we have a problem," three separate times and then submit those samples to the system.</a:t>
            </a:r>
          </a:p>
          <a:p>
            <a:endParaRPr lang="en-US" altLang="zh-TW" dirty="0"/>
          </a:p>
          <a:p>
            <a:r>
              <a:rPr lang="en-US" altLang="zh-TW" dirty="0"/>
              <a:t>After you submit the identically phrased samples, your enrollment is considered complete. </a:t>
            </a:r>
            <a:r>
              <a:rPr lang="en-US" altLang="zh-TW" dirty="0">
                <a:solidFill>
                  <a:srgbClr val="FF0000"/>
                </a:solidFill>
              </a:rPr>
              <a:t>You can now be verified by using the identical verification phrase.</a:t>
            </a:r>
          </a:p>
          <a:p>
            <a:r>
              <a:rPr lang="en-US" altLang="zh-TW" dirty="0"/>
              <a:t>You might be wondering why an identical verification phrase is required. Why can't the system analyze and evaluate the speech and acoustic patterns of the speaker to determine a voice match? </a:t>
            </a:r>
            <a:r>
              <a:rPr lang="en-US" altLang="zh-TW" dirty="0">
                <a:solidFill>
                  <a:srgbClr val="FF0000"/>
                </a:solidFill>
              </a:rPr>
              <a:t>Actually, the system can identify a voice match without the use of an identical verification phrase.</a:t>
            </a:r>
          </a:p>
          <a:p>
            <a:endParaRPr lang="en-US" altLang="zh-TW" dirty="0"/>
          </a:p>
          <a:p>
            <a:r>
              <a:rPr lang="en-US" altLang="zh-TW" dirty="0">
                <a:solidFill>
                  <a:srgbClr val="FF0000"/>
                </a:solidFill>
              </a:rPr>
              <a:t>But if any voice sample was allowed, the system would no longer be secure.</a:t>
            </a:r>
            <a:r>
              <a:rPr lang="en-US" altLang="zh-TW" dirty="0"/>
              <a:t> Someone could record your voice and use that recording to get into the system. Requiring you to remember and use an exactly phrased sample is very much like requiring you to remember a password, your mother's maiden name, the name of your first pet, or the city in which you were born--only better.</a:t>
            </a:r>
          </a:p>
          <a:p>
            <a:endParaRPr lang="en-US" altLang="zh-TW" dirty="0"/>
          </a:p>
          <a:p>
            <a:r>
              <a:rPr lang="en-US" altLang="zh-TW" dirty="0"/>
              <a:t>When enrollment is complete, the Speaker Recognition system now contains your </a:t>
            </a:r>
            <a:r>
              <a:rPr lang="en-US" altLang="zh-TW" i="1" dirty="0"/>
              <a:t>verification profile</a:t>
            </a:r>
            <a:r>
              <a:rPr lang="en-US" altLang="zh-TW" dirty="0"/>
              <a:t>.</a:t>
            </a:r>
          </a:p>
          <a:p>
            <a:endParaRPr lang="en-US" altLang="zh-TW" dirty="0"/>
          </a:p>
        </p:txBody>
      </p:sp>
    </p:spTree>
    <p:extLst>
      <p:ext uri="{BB962C8B-B14F-4D97-AF65-F5344CB8AC3E}">
        <p14:creationId xmlns:p14="http://schemas.microsoft.com/office/powerpoint/2010/main" val="397275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26928F2-9860-4295-B53C-19FD2FCEDFB6}"/>
              </a:ext>
            </a:extLst>
          </p:cNvPr>
          <p:cNvSpPr/>
          <p:nvPr/>
        </p:nvSpPr>
        <p:spPr>
          <a:xfrm>
            <a:off x="597350" y="504553"/>
            <a:ext cx="10849087" cy="523220"/>
          </a:xfrm>
          <a:prstGeom prst="rect">
            <a:avLst/>
          </a:prstGeom>
        </p:spPr>
        <p:txBody>
          <a:bodyPr wrap="square">
            <a:spAutoFit/>
          </a:bodyPr>
          <a:lstStyle/>
          <a:p>
            <a:r>
              <a:rPr lang="en-US" altLang="zh-TW" sz="2800" b="1" dirty="0"/>
              <a:t>Verification profiles</a:t>
            </a:r>
          </a:p>
        </p:txBody>
      </p:sp>
      <p:sp>
        <p:nvSpPr>
          <p:cNvPr id="7" name="矩形 6">
            <a:extLst>
              <a:ext uri="{FF2B5EF4-FFF2-40B4-BE49-F238E27FC236}">
                <a16:creationId xmlns:a16="http://schemas.microsoft.com/office/drawing/2014/main" id="{FB1E9FC0-3534-4FDA-8448-2F0B7D8A35D8}"/>
              </a:ext>
            </a:extLst>
          </p:cNvPr>
          <p:cNvSpPr/>
          <p:nvPr/>
        </p:nvSpPr>
        <p:spPr>
          <a:xfrm>
            <a:off x="1831596" y="1582340"/>
            <a:ext cx="8528807" cy="3693319"/>
          </a:xfrm>
          <a:prstGeom prst="rect">
            <a:avLst/>
          </a:prstGeom>
        </p:spPr>
        <p:txBody>
          <a:bodyPr wrap="square">
            <a:spAutoFit/>
          </a:bodyPr>
          <a:lstStyle/>
          <a:p>
            <a:r>
              <a:rPr lang="en-US" altLang="zh-TW" sz="2400" dirty="0"/>
              <a:t>A verification profile is a grouping of text-dependent enrollments used for speaker verification. Because a speaker must choose a specific phrase for both enrollment and verification, the resulting profile contains everything necessary for future speaker verification.</a:t>
            </a:r>
          </a:p>
          <a:p>
            <a:endParaRPr lang="en-US" altLang="zh-TW" sz="2400" dirty="0"/>
          </a:p>
          <a:p>
            <a:r>
              <a:rPr lang="en-US" altLang="zh-TW" sz="2400" b="1" dirty="0"/>
              <a:t> Tip</a:t>
            </a:r>
          </a:p>
          <a:p>
            <a:r>
              <a:rPr lang="en-US" altLang="zh-TW" sz="2400" dirty="0"/>
              <a:t>Although not absolutely necessary, we recommend using the same microphone for both enrollment and verification.</a:t>
            </a:r>
          </a:p>
          <a:p>
            <a:endParaRPr lang="en-US" altLang="zh-TW" dirty="0"/>
          </a:p>
        </p:txBody>
      </p:sp>
    </p:spTree>
    <p:extLst>
      <p:ext uri="{BB962C8B-B14F-4D97-AF65-F5344CB8AC3E}">
        <p14:creationId xmlns:p14="http://schemas.microsoft.com/office/powerpoint/2010/main" val="36554517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26928F2-9860-4295-B53C-19FD2FCEDFB6}"/>
              </a:ext>
            </a:extLst>
          </p:cNvPr>
          <p:cNvSpPr/>
          <p:nvPr/>
        </p:nvSpPr>
        <p:spPr>
          <a:xfrm>
            <a:off x="597350" y="504553"/>
            <a:ext cx="10849087" cy="523220"/>
          </a:xfrm>
          <a:prstGeom prst="rect">
            <a:avLst/>
          </a:prstGeom>
        </p:spPr>
        <p:txBody>
          <a:bodyPr wrap="square">
            <a:spAutoFit/>
          </a:bodyPr>
          <a:lstStyle/>
          <a:p>
            <a:r>
              <a:rPr lang="en-US" altLang="zh-TW" sz="2800" b="1" dirty="0"/>
              <a:t>Verification profiles</a:t>
            </a:r>
          </a:p>
        </p:txBody>
      </p:sp>
      <p:sp>
        <p:nvSpPr>
          <p:cNvPr id="7" name="矩形 6">
            <a:extLst>
              <a:ext uri="{FF2B5EF4-FFF2-40B4-BE49-F238E27FC236}">
                <a16:creationId xmlns:a16="http://schemas.microsoft.com/office/drawing/2014/main" id="{FB1E9FC0-3534-4FDA-8448-2F0B7D8A35D8}"/>
              </a:ext>
            </a:extLst>
          </p:cNvPr>
          <p:cNvSpPr/>
          <p:nvPr/>
        </p:nvSpPr>
        <p:spPr>
          <a:xfrm>
            <a:off x="1757489" y="1573251"/>
            <a:ext cx="8528807" cy="646331"/>
          </a:xfrm>
          <a:prstGeom prst="rect">
            <a:avLst/>
          </a:prstGeom>
        </p:spPr>
        <p:txBody>
          <a:bodyPr wrap="square">
            <a:spAutoFit/>
          </a:bodyPr>
          <a:lstStyle/>
          <a:p>
            <a:r>
              <a:rPr lang="en-US" altLang="zh-TW" b="1" dirty="0"/>
              <a:t>The properties of a verification profile</a:t>
            </a:r>
          </a:p>
          <a:p>
            <a:r>
              <a:rPr lang="en-US" altLang="zh-TW" dirty="0"/>
              <a:t>In the Speaker Recognition APIs, a verification profile includes the following properties:</a:t>
            </a:r>
          </a:p>
        </p:txBody>
      </p:sp>
      <p:pic>
        <p:nvPicPr>
          <p:cNvPr id="5" name="圖片 4"/>
          <p:cNvPicPr>
            <a:picLocks noChangeAspect="1"/>
          </p:cNvPicPr>
          <p:nvPr/>
        </p:nvPicPr>
        <p:blipFill>
          <a:blip r:embed="rId2"/>
          <a:stretch>
            <a:fillRect/>
          </a:stretch>
        </p:blipFill>
        <p:spPr>
          <a:xfrm>
            <a:off x="1848929" y="2658991"/>
            <a:ext cx="6731231" cy="3254661"/>
          </a:xfrm>
          <a:prstGeom prst="rect">
            <a:avLst/>
          </a:prstGeom>
        </p:spPr>
      </p:pic>
    </p:spTree>
    <p:extLst>
      <p:ext uri="{BB962C8B-B14F-4D97-AF65-F5344CB8AC3E}">
        <p14:creationId xmlns:p14="http://schemas.microsoft.com/office/powerpoint/2010/main" val="1843327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26928F2-9860-4295-B53C-19FD2FCEDFB6}"/>
              </a:ext>
            </a:extLst>
          </p:cNvPr>
          <p:cNvSpPr/>
          <p:nvPr/>
        </p:nvSpPr>
        <p:spPr>
          <a:xfrm>
            <a:off x="597350" y="504553"/>
            <a:ext cx="10849087" cy="523220"/>
          </a:xfrm>
          <a:prstGeom prst="rect">
            <a:avLst/>
          </a:prstGeom>
        </p:spPr>
        <p:txBody>
          <a:bodyPr wrap="square">
            <a:spAutoFit/>
          </a:bodyPr>
          <a:lstStyle/>
          <a:p>
            <a:r>
              <a:rPr lang="en-US" altLang="zh-TW" sz="2800" b="1" dirty="0"/>
              <a:t>Verification profiles</a:t>
            </a:r>
          </a:p>
        </p:txBody>
      </p:sp>
      <p:sp>
        <p:nvSpPr>
          <p:cNvPr id="7" name="矩形 6">
            <a:extLst>
              <a:ext uri="{FF2B5EF4-FFF2-40B4-BE49-F238E27FC236}">
                <a16:creationId xmlns:a16="http://schemas.microsoft.com/office/drawing/2014/main" id="{FB1E9FC0-3534-4FDA-8448-2F0B7D8A35D8}"/>
              </a:ext>
            </a:extLst>
          </p:cNvPr>
          <p:cNvSpPr/>
          <p:nvPr/>
        </p:nvSpPr>
        <p:spPr>
          <a:xfrm>
            <a:off x="1757489" y="1434410"/>
            <a:ext cx="8528807" cy="1200329"/>
          </a:xfrm>
          <a:prstGeom prst="rect">
            <a:avLst/>
          </a:prstGeom>
        </p:spPr>
        <p:txBody>
          <a:bodyPr wrap="square">
            <a:spAutoFit/>
          </a:bodyPr>
          <a:lstStyle/>
          <a:p>
            <a:r>
              <a:rPr lang="en-US" altLang="zh-TW" b="1" dirty="0"/>
              <a:t>Enrollment status property</a:t>
            </a:r>
          </a:p>
          <a:p>
            <a:r>
              <a:rPr lang="en-US" altLang="zh-TW" dirty="0"/>
              <a:t>Other than </a:t>
            </a:r>
            <a:r>
              <a:rPr lang="en-US" altLang="zh-TW" dirty="0" err="1"/>
              <a:t>verificationProfileId</a:t>
            </a:r>
            <a:r>
              <a:rPr lang="en-US" altLang="zh-TW" dirty="0"/>
              <a:t>, the most important property of a verification profile is </a:t>
            </a:r>
            <a:r>
              <a:rPr lang="en-US" altLang="zh-TW" dirty="0" err="1"/>
              <a:t>enrollmentStatus</a:t>
            </a:r>
            <a:r>
              <a:rPr lang="en-US" altLang="zh-TW" dirty="0"/>
              <a:t>. This value shows the current enrollment state and the readiness for speaker verification:</a:t>
            </a:r>
          </a:p>
        </p:txBody>
      </p:sp>
      <p:pic>
        <p:nvPicPr>
          <p:cNvPr id="6" name="圖片 5"/>
          <p:cNvPicPr>
            <a:picLocks noChangeAspect="1"/>
          </p:cNvPicPr>
          <p:nvPr/>
        </p:nvPicPr>
        <p:blipFill>
          <a:blip r:embed="rId2"/>
          <a:stretch>
            <a:fillRect/>
          </a:stretch>
        </p:blipFill>
        <p:spPr>
          <a:xfrm>
            <a:off x="1886641" y="3198755"/>
            <a:ext cx="7756123" cy="2207324"/>
          </a:xfrm>
          <a:prstGeom prst="rect">
            <a:avLst/>
          </a:prstGeom>
        </p:spPr>
      </p:pic>
    </p:spTree>
    <p:extLst>
      <p:ext uri="{BB962C8B-B14F-4D97-AF65-F5344CB8AC3E}">
        <p14:creationId xmlns:p14="http://schemas.microsoft.com/office/powerpoint/2010/main" val="13759676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6D7C7A-06AF-4C3D-B578-EF8E281D61E8}"/>
              </a:ext>
            </a:extLst>
          </p:cNvPr>
          <p:cNvSpPr>
            <a:spLocks noGrp="1"/>
          </p:cNvSpPr>
          <p:nvPr>
            <p:ph type="title"/>
          </p:nvPr>
        </p:nvSpPr>
        <p:spPr/>
        <p:txBody>
          <a:bodyPr>
            <a:normAutofit/>
          </a:bodyPr>
          <a:lstStyle/>
          <a:p>
            <a:r>
              <a:rPr lang="en-US" altLang="zh-TW" sz="3600" b="1" dirty="0"/>
              <a:t>Manage speaker verification profiles</a:t>
            </a:r>
            <a:endParaRPr lang="zh-TW" altLang="en-US" sz="3600" dirty="0"/>
          </a:p>
        </p:txBody>
      </p:sp>
      <p:sp>
        <p:nvSpPr>
          <p:cNvPr id="3" name="內容版面配置區 2">
            <a:extLst>
              <a:ext uri="{FF2B5EF4-FFF2-40B4-BE49-F238E27FC236}">
                <a16:creationId xmlns:a16="http://schemas.microsoft.com/office/drawing/2014/main" id="{8C67D33D-2E26-4592-983E-C84A72592D51}"/>
              </a:ext>
            </a:extLst>
          </p:cNvPr>
          <p:cNvSpPr>
            <a:spLocks noGrp="1"/>
          </p:cNvSpPr>
          <p:nvPr>
            <p:ph idx="1"/>
          </p:nvPr>
        </p:nvSpPr>
        <p:spPr>
          <a:xfrm>
            <a:off x="838200" y="1825625"/>
            <a:ext cx="10515600" cy="4351338"/>
          </a:xfrm>
        </p:spPr>
        <p:txBody>
          <a:bodyPr/>
          <a:lstStyle/>
          <a:p>
            <a:pPr marL="0" indent="0">
              <a:buNone/>
            </a:pPr>
            <a:r>
              <a:rPr lang="en-US" altLang="zh-TW" b="1" dirty="0"/>
              <a:t>Use the Speaker Verification API to manage verification profiles</a:t>
            </a:r>
            <a:endParaRPr lang="en-US" altLang="zh-TW" sz="2400" dirty="0"/>
          </a:p>
          <a:p>
            <a:pPr marL="0" indent="0">
              <a:buNone/>
            </a:pPr>
            <a:r>
              <a:rPr lang="en-US" altLang="zh-TW" sz="2400" dirty="0"/>
              <a:t>Managing speaker-verification profiles with the Speaker Verification API is a process of:</a:t>
            </a:r>
          </a:p>
          <a:p>
            <a:r>
              <a:rPr lang="en-US" altLang="zh-TW" sz="2400" dirty="0"/>
              <a:t>Sending an authorized web request to the subscription endpoint.</a:t>
            </a:r>
          </a:p>
          <a:p>
            <a:r>
              <a:rPr lang="en-US" altLang="zh-TW" sz="2400" dirty="0"/>
              <a:t>Observing the information returned from the call.</a:t>
            </a:r>
          </a:p>
          <a:p>
            <a:endParaRPr lang="zh-TW" altLang="en-US" dirty="0"/>
          </a:p>
        </p:txBody>
      </p:sp>
    </p:spTree>
    <p:extLst>
      <p:ext uri="{BB962C8B-B14F-4D97-AF65-F5344CB8AC3E}">
        <p14:creationId xmlns:p14="http://schemas.microsoft.com/office/powerpoint/2010/main" val="10115190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字版面配置區 12">
            <a:extLst>
              <a:ext uri="{FF2B5EF4-FFF2-40B4-BE49-F238E27FC236}">
                <a16:creationId xmlns:a16="http://schemas.microsoft.com/office/drawing/2014/main" id="{B0DE2D1A-63D1-4EAE-A5F4-F7BD1158F0EE}"/>
              </a:ext>
            </a:extLst>
          </p:cNvPr>
          <p:cNvSpPr>
            <a:spLocks noGrp="1"/>
          </p:cNvSpPr>
          <p:nvPr>
            <p:ph type="body" idx="1"/>
          </p:nvPr>
        </p:nvSpPr>
        <p:spPr>
          <a:xfrm>
            <a:off x="605404" y="729841"/>
            <a:ext cx="4521858" cy="2205513"/>
          </a:xfrm>
        </p:spPr>
        <p:txBody>
          <a:bodyPr>
            <a:normAutofit/>
          </a:bodyPr>
          <a:lstStyle/>
          <a:p>
            <a:r>
              <a:rPr lang="en-US" altLang="zh-TW" b="0" dirty="0"/>
              <a:t>audio file:</a:t>
            </a:r>
          </a:p>
          <a:p>
            <a:r>
              <a:rPr lang="en-US" altLang="zh-TW" b="0" dirty="0"/>
              <a:t>The Create Enrollment method accepts an audio file (as a binary file payload) that must meet the following criteria</a:t>
            </a:r>
            <a:endParaRPr lang="zh-TW" altLang="en-US" b="0" dirty="0"/>
          </a:p>
        </p:txBody>
      </p:sp>
      <p:pic>
        <p:nvPicPr>
          <p:cNvPr id="6" name="內容版面配置區 5">
            <a:extLst>
              <a:ext uri="{FF2B5EF4-FFF2-40B4-BE49-F238E27FC236}">
                <a16:creationId xmlns:a16="http://schemas.microsoft.com/office/drawing/2014/main" id="{586866D7-B269-4F4D-A10A-7776EE8D024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27261" y="616939"/>
            <a:ext cx="2567534" cy="2812061"/>
          </a:xfrm>
        </p:spPr>
      </p:pic>
      <p:sp>
        <p:nvSpPr>
          <p:cNvPr id="14" name="文字版面配置區 13">
            <a:extLst>
              <a:ext uri="{FF2B5EF4-FFF2-40B4-BE49-F238E27FC236}">
                <a16:creationId xmlns:a16="http://schemas.microsoft.com/office/drawing/2014/main" id="{C89D9F45-1E9B-4BA7-B4CE-31EB4E1F6922}"/>
              </a:ext>
            </a:extLst>
          </p:cNvPr>
          <p:cNvSpPr>
            <a:spLocks noGrp="1"/>
          </p:cNvSpPr>
          <p:nvPr>
            <p:ph type="body" sz="quarter" idx="3"/>
          </p:nvPr>
        </p:nvSpPr>
        <p:spPr>
          <a:xfrm>
            <a:off x="605403" y="3774681"/>
            <a:ext cx="4521858" cy="1972733"/>
          </a:xfrm>
        </p:spPr>
        <p:txBody>
          <a:bodyPr>
            <a:normAutofit/>
          </a:bodyPr>
          <a:lstStyle/>
          <a:p>
            <a:r>
              <a:rPr lang="en-US" altLang="zh-TW" b="0" dirty="0"/>
              <a:t>the endpoint URL:</a:t>
            </a:r>
          </a:p>
          <a:p>
            <a:r>
              <a:rPr lang="en-US" altLang="zh-TW" b="0" dirty="0"/>
              <a:t>A parameter passed to the Create Enrollment method is typically sent in the query string, as part of the endpoint URL</a:t>
            </a:r>
            <a:endParaRPr lang="zh-TW" altLang="en-US" b="0" dirty="0"/>
          </a:p>
        </p:txBody>
      </p:sp>
      <p:pic>
        <p:nvPicPr>
          <p:cNvPr id="22" name="內容版面配置區 21">
            <a:extLst>
              <a:ext uri="{FF2B5EF4-FFF2-40B4-BE49-F238E27FC236}">
                <a16:creationId xmlns:a16="http://schemas.microsoft.com/office/drawing/2014/main" id="{75341E74-9615-473E-AB37-A3F4A55D0CD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127261" y="3859878"/>
            <a:ext cx="6820062" cy="1887537"/>
          </a:xfrm>
        </p:spPr>
      </p:pic>
    </p:spTree>
    <p:extLst>
      <p:ext uri="{BB962C8B-B14F-4D97-AF65-F5344CB8AC3E}">
        <p14:creationId xmlns:p14="http://schemas.microsoft.com/office/powerpoint/2010/main" val="1495318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EF29C9-0832-46EA-B704-B773F986501F}"/>
              </a:ext>
            </a:extLst>
          </p:cNvPr>
          <p:cNvSpPr>
            <a:spLocks noGrp="1"/>
          </p:cNvSpPr>
          <p:nvPr>
            <p:ph type="title"/>
          </p:nvPr>
        </p:nvSpPr>
        <p:spPr>
          <a:xfrm>
            <a:off x="653642" y="855677"/>
            <a:ext cx="7534013" cy="700787"/>
          </a:xfrm>
        </p:spPr>
        <p:txBody>
          <a:bodyPr/>
          <a:lstStyle/>
          <a:p>
            <a:r>
              <a:rPr lang="en-US" altLang="zh-TW" b="1" dirty="0"/>
              <a:t>Overview of speech translation :</a:t>
            </a:r>
            <a:endParaRPr lang="zh-TW" altLang="en-US" dirty="0"/>
          </a:p>
        </p:txBody>
      </p:sp>
      <p:sp>
        <p:nvSpPr>
          <p:cNvPr id="4" name="矩形 3">
            <a:extLst>
              <a:ext uri="{FF2B5EF4-FFF2-40B4-BE49-F238E27FC236}">
                <a16:creationId xmlns:a16="http://schemas.microsoft.com/office/drawing/2014/main" id="{876C573A-A5AA-43E6-9017-8BCAF8259C35}"/>
              </a:ext>
            </a:extLst>
          </p:cNvPr>
          <p:cNvSpPr/>
          <p:nvPr/>
        </p:nvSpPr>
        <p:spPr>
          <a:xfrm>
            <a:off x="1328256" y="2128274"/>
            <a:ext cx="9896213" cy="923330"/>
          </a:xfrm>
          <a:prstGeom prst="rect">
            <a:avLst/>
          </a:prstGeom>
        </p:spPr>
        <p:txBody>
          <a:bodyPr wrap="square">
            <a:spAutoFit/>
          </a:bodyPr>
          <a:lstStyle/>
          <a:p>
            <a:pPr algn="just"/>
            <a:r>
              <a:rPr lang="en-US" altLang="zh-TW" b="0" i="0" dirty="0">
                <a:effectLst/>
              </a:rPr>
              <a:t>The Speech services in Azure Cognitive Services provide real-time translation of spoken content based on machine learning and artificial intelligence. The Speech services APIs allow developers to add end-to-end, real-time speech translations to their applications or services.</a:t>
            </a:r>
            <a:endParaRPr lang="zh-TW" altLang="en-US" dirty="0"/>
          </a:p>
        </p:txBody>
      </p:sp>
      <p:sp>
        <p:nvSpPr>
          <p:cNvPr id="5" name="矩形 4">
            <a:extLst>
              <a:ext uri="{FF2B5EF4-FFF2-40B4-BE49-F238E27FC236}">
                <a16:creationId xmlns:a16="http://schemas.microsoft.com/office/drawing/2014/main" id="{67136A6B-728D-4E07-B6CF-6B665816F7B4}"/>
              </a:ext>
            </a:extLst>
          </p:cNvPr>
          <p:cNvSpPr/>
          <p:nvPr/>
        </p:nvSpPr>
        <p:spPr>
          <a:xfrm>
            <a:off x="2578216" y="4061856"/>
            <a:ext cx="6096000" cy="2031325"/>
          </a:xfrm>
          <a:prstGeom prst="rect">
            <a:avLst/>
          </a:prstGeom>
        </p:spPr>
        <p:txBody>
          <a:bodyPr>
            <a:spAutoFit/>
          </a:bodyPr>
          <a:lstStyle/>
          <a:p>
            <a:r>
              <a:rPr lang="en-US" altLang="zh-TW" dirty="0"/>
              <a:t>Apply for real-time speech translation :</a:t>
            </a:r>
          </a:p>
          <a:p>
            <a:r>
              <a:rPr lang="en-US" altLang="zh-TW" b="0" i="0" dirty="0">
                <a:effectLst/>
                <a:latin typeface="Segoe UI" panose="020B0502040204020203" pitchFamily="34" charset="0"/>
              </a:rPr>
              <a:t> 1. Translation of live presentations</a:t>
            </a:r>
          </a:p>
          <a:p>
            <a:r>
              <a:rPr lang="en-US" altLang="zh-TW" b="0" i="0" dirty="0">
                <a:effectLst/>
                <a:latin typeface="Segoe UI" panose="020B0502040204020203" pitchFamily="34" charset="0"/>
              </a:rPr>
              <a:t> 2. In-person or remote translated communications </a:t>
            </a:r>
          </a:p>
          <a:p>
            <a:r>
              <a:rPr lang="en-US" altLang="zh-TW" b="0" i="0" dirty="0">
                <a:effectLst/>
                <a:latin typeface="Segoe UI" panose="020B0502040204020203" pitchFamily="34" charset="0"/>
              </a:rPr>
              <a:t> 3. Customer support</a:t>
            </a:r>
          </a:p>
          <a:p>
            <a:r>
              <a:rPr lang="en-US" altLang="zh-TW" b="0" i="0" dirty="0">
                <a:effectLst/>
                <a:latin typeface="Segoe UI" panose="020B0502040204020203" pitchFamily="34" charset="0"/>
              </a:rPr>
              <a:t> 4. Business intelligence</a:t>
            </a:r>
          </a:p>
          <a:p>
            <a:r>
              <a:rPr lang="en-US" altLang="zh-TW" b="0" i="0" dirty="0">
                <a:effectLst/>
                <a:latin typeface="Segoe UI" panose="020B0502040204020203" pitchFamily="34" charset="0"/>
              </a:rPr>
              <a:t> 5. Media subtitling</a:t>
            </a:r>
          </a:p>
          <a:p>
            <a:r>
              <a:rPr lang="en-US" altLang="zh-TW" b="0" i="0" dirty="0">
                <a:effectLst/>
                <a:latin typeface="Segoe UI" panose="020B0502040204020203" pitchFamily="34" charset="0"/>
              </a:rPr>
              <a:t> 6. Multilingual AI interactions</a:t>
            </a:r>
          </a:p>
        </p:txBody>
      </p:sp>
    </p:spTree>
    <p:extLst>
      <p:ext uri="{BB962C8B-B14F-4D97-AF65-F5344CB8AC3E}">
        <p14:creationId xmlns:p14="http://schemas.microsoft.com/office/powerpoint/2010/main" val="4783427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6AE778-632A-481D-B564-F48BAD7C53F2}"/>
              </a:ext>
            </a:extLst>
          </p:cNvPr>
          <p:cNvSpPr>
            <a:spLocks noGrp="1"/>
          </p:cNvSpPr>
          <p:nvPr>
            <p:ph type="title"/>
          </p:nvPr>
        </p:nvSpPr>
        <p:spPr/>
        <p:txBody>
          <a:bodyPr>
            <a:normAutofit/>
          </a:bodyPr>
          <a:lstStyle/>
          <a:p>
            <a:r>
              <a:rPr lang="en-US" altLang="zh-TW" b="1" dirty="0"/>
              <a:t>Send an audio payload</a:t>
            </a:r>
          </a:p>
        </p:txBody>
      </p:sp>
      <p:sp>
        <p:nvSpPr>
          <p:cNvPr id="3" name="內容版面配置區 2">
            <a:extLst>
              <a:ext uri="{FF2B5EF4-FFF2-40B4-BE49-F238E27FC236}">
                <a16:creationId xmlns:a16="http://schemas.microsoft.com/office/drawing/2014/main" id="{B3ABD816-F89E-4C10-B16B-F92D58DF6EFD}"/>
              </a:ext>
            </a:extLst>
          </p:cNvPr>
          <p:cNvSpPr>
            <a:spLocks noGrp="1"/>
          </p:cNvSpPr>
          <p:nvPr>
            <p:ph idx="1"/>
          </p:nvPr>
        </p:nvSpPr>
        <p:spPr/>
        <p:txBody>
          <a:bodyPr/>
          <a:lstStyle/>
          <a:p>
            <a:pPr marL="0" indent="0">
              <a:buNone/>
            </a:pPr>
            <a:r>
              <a:rPr lang="en-US" altLang="zh-TW" dirty="0"/>
              <a:t>To send an audio payload to the Create Enrollment method, you must include a binary file, such as a stream or byte array, in the web request. You must then send the request via a standard HTTP POST method.</a:t>
            </a:r>
            <a:endParaRPr lang="zh-TW" altLang="en-US" dirty="0"/>
          </a:p>
        </p:txBody>
      </p:sp>
    </p:spTree>
    <p:extLst>
      <p:ext uri="{BB962C8B-B14F-4D97-AF65-F5344CB8AC3E}">
        <p14:creationId xmlns:p14="http://schemas.microsoft.com/office/powerpoint/2010/main" val="31769701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B2C148-35F4-44FE-BFDC-240FAA048EC3}"/>
              </a:ext>
            </a:extLst>
          </p:cNvPr>
          <p:cNvSpPr>
            <a:spLocks noGrp="1"/>
          </p:cNvSpPr>
          <p:nvPr>
            <p:ph type="title"/>
          </p:nvPr>
        </p:nvSpPr>
        <p:spPr/>
        <p:txBody>
          <a:bodyPr/>
          <a:lstStyle/>
          <a:p>
            <a:r>
              <a:rPr lang="en-US" altLang="zh-TW" b="1" dirty="0"/>
              <a:t>Binary file payload</a:t>
            </a:r>
            <a:endParaRPr lang="zh-TW" altLang="en-US" dirty="0"/>
          </a:p>
        </p:txBody>
      </p:sp>
      <p:pic>
        <p:nvPicPr>
          <p:cNvPr id="5" name="內容版面配置區 4">
            <a:extLst>
              <a:ext uri="{FF2B5EF4-FFF2-40B4-BE49-F238E27FC236}">
                <a16:creationId xmlns:a16="http://schemas.microsoft.com/office/drawing/2014/main" id="{9455ED19-E844-4649-A2CA-396451AD30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797" y="1876954"/>
            <a:ext cx="10248405" cy="2926395"/>
          </a:xfrm>
        </p:spPr>
      </p:pic>
    </p:spTree>
    <p:extLst>
      <p:ext uri="{BB962C8B-B14F-4D97-AF65-F5344CB8AC3E}">
        <p14:creationId xmlns:p14="http://schemas.microsoft.com/office/powerpoint/2010/main" val="33734981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E4889C-EFA8-44B6-9B1B-72AABF71F27E}"/>
              </a:ext>
            </a:extLst>
          </p:cNvPr>
          <p:cNvSpPr>
            <a:spLocks noGrp="1"/>
          </p:cNvSpPr>
          <p:nvPr>
            <p:ph type="title"/>
          </p:nvPr>
        </p:nvSpPr>
        <p:spPr/>
        <p:txBody>
          <a:bodyPr/>
          <a:lstStyle/>
          <a:p>
            <a:r>
              <a:rPr lang="en-US" altLang="zh-TW" b="1" dirty="0"/>
              <a:t>Return values</a:t>
            </a:r>
            <a:endParaRPr lang="zh-TW" altLang="en-US" dirty="0"/>
          </a:p>
        </p:txBody>
      </p:sp>
      <p:pic>
        <p:nvPicPr>
          <p:cNvPr id="5" name="內容版面配置區 4">
            <a:extLst>
              <a:ext uri="{FF2B5EF4-FFF2-40B4-BE49-F238E27FC236}">
                <a16:creationId xmlns:a16="http://schemas.microsoft.com/office/drawing/2014/main" id="{705EF79B-7B7A-449C-A485-3E58328ADA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2909" y="2824748"/>
            <a:ext cx="5766179" cy="2092299"/>
          </a:xfrm>
        </p:spPr>
      </p:pic>
      <p:sp>
        <p:nvSpPr>
          <p:cNvPr id="3" name="文字方塊 2">
            <a:extLst>
              <a:ext uri="{FF2B5EF4-FFF2-40B4-BE49-F238E27FC236}">
                <a16:creationId xmlns:a16="http://schemas.microsoft.com/office/drawing/2014/main" id="{B7D35638-CEA3-405C-8949-C36DE7F9B69A}"/>
              </a:ext>
            </a:extLst>
          </p:cNvPr>
          <p:cNvSpPr txBox="1"/>
          <p:nvPr/>
        </p:nvSpPr>
        <p:spPr>
          <a:xfrm>
            <a:off x="1570138" y="1824912"/>
            <a:ext cx="9051723" cy="707886"/>
          </a:xfrm>
          <a:prstGeom prst="rect">
            <a:avLst/>
          </a:prstGeom>
          <a:noFill/>
        </p:spPr>
        <p:txBody>
          <a:bodyPr wrap="square" rtlCol="0">
            <a:spAutoFit/>
          </a:bodyPr>
          <a:lstStyle/>
          <a:p>
            <a:r>
              <a:rPr lang="en-US" altLang="zh-TW" sz="2000" dirty="0"/>
              <a:t>The results returned from the Speaker Verification API are contained in JSON payloads. Here's an example of the information returned from the Create Enrollment method:</a:t>
            </a:r>
            <a:endParaRPr lang="zh-TW" altLang="en-US" sz="2000" dirty="0"/>
          </a:p>
        </p:txBody>
      </p:sp>
    </p:spTree>
    <p:extLst>
      <p:ext uri="{BB962C8B-B14F-4D97-AF65-F5344CB8AC3E}">
        <p14:creationId xmlns:p14="http://schemas.microsoft.com/office/powerpoint/2010/main" val="6646470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D25F4A-CFC7-43D5-ACCA-B0967089F026}"/>
              </a:ext>
            </a:extLst>
          </p:cNvPr>
          <p:cNvSpPr>
            <a:spLocks noGrp="1"/>
          </p:cNvSpPr>
          <p:nvPr>
            <p:ph type="title"/>
          </p:nvPr>
        </p:nvSpPr>
        <p:spPr/>
        <p:txBody>
          <a:bodyPr/>
          <a:lstStyle/>
          <a:p>
            <a:r>
              <a:rPr lang="en-US" altLang="zh-TW" b="1" dirty="0"/>
              <a:t>Identification profiles</a:t>
            </a:r>
            <a:endParaRPr lang="zh-TW" altLang="en-US" dirty="0"/>
          </a:p>
        </p:txBody>
      </p:sp>
      <p:pic>
        <p:nvPicPr>
          <p:cNvPr id="9" name="內容版面配置區 8">
            <a:extLst>
              <a:ext uri="{FF2B5EF4-FFF2-40B4-BE49-F238E27FC236}">
                <a16:creationId xmlns:a16="http://schemas.microsoft.com/office/drawing/2014/main" id="{D4E3CCFF-EB1D-412B-B4E6-58B7B05DC6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313" y="1690688"/>
            <a:ext cx="9241373" cy="3816851"/>
          </a:xfrm>
        </p:spPr>
      </p:pic>
    </p:spTree>
    <p:extLst>
      <p:ext uri="{BB962C8B-B14F-4D97-AF65-F5344CB8AC3E}">
        <p14:creationId xmlns:p14="http://schemas.microsoft.com/office/powerpoint/2010/main" val="40450079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265F31-1157-4D86-BF87-B9B4BADDEDAA}"/>
              </a:ext>
            </a:extLst>
          </p:cNvPr>
          <p:cNvSpPr>
            <a:spLocks noGrp="1"/>
          </p:cNvSpPr>
          <p:nvPr>
            <p:ph type="title"/>
          </p:nvPr>
        </p:nvSpPr>
        <p:spPr/>
        <p:txBody>
          <a:bodyPr/>
          <a:lstStyle/>
          <a:p>
            <a:r>
              <a:rPr lang="en-US" altLang="zh-TW" b="1" dirty="0"/>
              <a:t>Manage speaker identification profiles</a:t>
            </a:r>
            <a:endParaRPr lang="zh-TW" altLang="en-US" dirty="0"/>
          </a:p>
        </p:txBody>
      </p:sp>
      <p:sp>
        <p:nvSpPr>
          <p:cNvPr id="3" name="內容版面配置區 2">
            <a:extLst>
              <a:ext uri="{FF2B5EF4-FFF2-40B4-BE49-F238E27FC236}">
                <a16:creationId xmlns:a16="http://schemas.microsoft.com/office/drawing/2014/main" id="{0D79CCA5-5558-419D-B881-C8E748642C03}"/>
              </a:ext>
            </a:extLst>
          </p:cNvPr>
          <p:cNvSpPr>
            <a:spLocks noGrp="1"/>
          </p:cNvSpPr>
          <p:nvPr>
            <p:ph idx="1"/>
          </p:nvPr>
        </p:nvSpPr>
        <p:spPr/>
        <p:txBody>
          <a:bodyPr/>
          <a:lstStyle/>
          <a:p>
            <a:pPr marL="0" indent="0">
              <a:buNone/>
            </a:pPr>
            <a:r>
              <a:rPr lang="en-US" altLang="zh-TW" b="1" dirty="0"/>
              <a:t>Use the Speaker Identification API to manage identification profiles</a:t>
            </a:r>
            <a:endParaRPr lang="en-US" altLang="zh-TW" dirty="0"/>
          </a:p>
          <a:p>
            <a:pPr marL="0" indent="0">
              <a:buNone/>
            </a:pPr>
            <a:r>
              <a:rPr lang="en-US" altLang="zh-TW" dirty="0"/>
              <a:t>Like speaker-verification profiles, you manage speaker-identification profiles with the Speaker Identification API by:</a:t>
            </a:r>
          </a:p>
          <a:p>
            <a:r>
              <a:rPr lang="en-US" altLang="zh-TW" dirty="0"/>
              <a:t>Sending an authorized web request to the subscription endpoint.</a:t>
            </a:r>
          </a:p>
          <a:p>
            <a:r>
              <a:rPr lang="en-US" altLang="zh-TW" dirty="0"/>
              <a:t>Observing the information returned from the call.</a:t>
            </a:r>
          </a:p>
          <a:p>
            <a:endParaRPr lang="zh-TW" altLang="en-US" dirty="0"/>
          </a:p>
        </p:txBody>
      </p:sp>
    </p:spTree>
    <p:extLst>
      <p:ext uri="{BB962C8B-B14F-4D97-AF65-F5344CB8AC3E}">
        <p14:creationId xmlns:p14="http://schemas.microsoft.com/office/powerpoint/2010/main" val="1355852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6D232314-E0D7-41F1-8057-0F7C17A56057}"/>
              </a:ext>
            </a:extLst>
          </p:cNvPr>
          <p:cNvSpPr>
            <a:spLocks noGrp="1"/>
          </p:cNvSpPr>
          <p:nvPr>
            <p:ph type="body" idx="1"/>
          </p:nvPr>
        </p:nvSpPr>
        <p:spPr>
          <a:xfrm>
            <a:off x="710967" y="832452"/>
            <a:ext cx="4976215" cy="2279863"/>
          </a:xfrm>
        </p:spPr>
        <p:txBody>
          <a:bodyPr>
            <a:normAutofit lnSpcReduction="10000"/>
          </a:bodyPr>
          <a:lstStyle/>
          <a:p>
            <a:r>
              <a:rPr lang="en-US" altLang="zh-TW" b="0" dirty="0"/>
              <a:t>audio file:</a:t>
            </a:r>
          </a:p>
          <a:p>
            <a:r>
              <a:rPr lang="en-US" altLang="zh-TW" b="0" dirty="0"/>
              <a:t>The Create Enrollment method accepts an audio file (as a binary file payload) that must meet the same criteria as the files used for speaker verification</a:t>
            </a:r>
            <a:endParaRPr lang="zh-TW" altLang="en-US" b="0" dirty="0"/>
          </a:p>
        </p:txBody>
      </p:sp>
      <p:pic>
        <p:nvPicPr>
          <p:cNvPr id="8" name="內容版面配置區 7">
            <a:extLst>
              <a:ext uri="{FF2B5EF4-FFF2-40B4-BE49-F238E27FC236}">
                <a16:creationId xmlns:a16="http://schemas.microsoft.com/office/drawing/2014/main" id="{AD9A969D-B8F7-42F5-BF79-F6FA9AA7474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87182" y="651511"/>
            <a:ext cx="2535968" cy="2777489"/>
          </a:xfrm>
        </p:spPr>
      </p:pic>
      <p:sp>
        <p:nvSpPr>
          <p:cNvPr id="5" name="文字版面配置區 4">
            <a:extLst>
              <a:ext uri="{FF2B5EF4-FFF2-40B4-BE49-F238E27FC236}">
                <a16:creationId xmlns:a16="http://schemas.microsoft.com/office/drawing/2014/main" id="{ED4C3EB9-D80F-4269-A625-C5EAC095F6CC}"/>
              </a:ext>
            </a:extLst>
          </p:cNvPr>
          <p:cNvSpPr>
            <a:spLocks noGrp="1"/>
          </p:cNvSpPr>
          <p:nvPr>
            <p:ph type="body" sz="quarter" idx="3"/>
          </p:nvPr>
        </p:nvSpPr>
        <p:spPr>
          <a:xfrm>
            <a:off x="710967" y="3565935"/>
            <a:ext cx="4976215" cy="2392560"/>
          </a:xfrm>
        </p:spPr>
        <p:txBody>
          <a:bodyPr>
            <a:normAutofit lnSpcReduction="10000"/>
          </a:bodyPr>
          <a:lstStyle/>
          <a:p>
            <a:r>
              <a:rPr lang="en-US" altLang="zh-TW" b="0" dirty="0"/>
              <a:t>the endpoint URL:</a:t>
            </a:r>
          </a:p>
          <a:p>
            <a:r>
              <a:rPr lang="en-US" altLang="zh-TW" b="0" dirty="0"/>
              <a:t>A parameter passed to the Speaker Identification API Create Enrollment method is typically sent in the query string as part of the endpoint URL. This example includes the optional </a:t>
            </a:r>
            <a:r>
              <a:rPr lang="en-US" altLang="zh-TW" b="0" dirty="0" err="1"/>
              <a:t>shortAudio</a:t>
            </a:r>
            <a:r>
              <a:rPr lang="en-US" altLang="zh-TW" b="0" dirty="0"/>
              <a:t> parameter</a:t>
            </a:r>
          </a:p>
        </p:txBody>
      </p:sp>
      <p:pic>
        <p:nvPicPr>
          <p:cNvPr id="10" name="內容版面配置區 9">
            <a:extLst>
              <a:ext uri="{FF2B5EF4-FFF2-40B4-BE49-F238E27FC236}">
                <a16:creationId xmlns:a16="http://schemas.microsoft.com/office/drawing/2014/main" id="{72EB3ED2-678B-4353-968D-38963975D24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687182" y="4240814"/>
            <a:ext cx="6132281" cy="1717681"/>
          </a:xfrm>
        </p:spPr>
      </p:pic>
    </p:spTree>
    <p:extLst>
      <p:ext uri="{BB962C8B-B14F-4D97-AF65-F5344CB8AC3E}">
        <p14:creationId xmlns:p14="http://schemas.microsoft.com/office/powerpoint/2010/main" val="23839797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B39939-E3A5-4C50-9AE7-EEA9A0F37DCD}"/>
              </a:ext>
            </a:extLst>
          </p:cNvPr>
          <p:cNvSpPr>
            <a:spLocks noGrp="1"/>
          </p:cNvSpPr>
          <p:nvPr>
            <p:ph type="title"/>
          </p:nvPr>
        </p:nvSpPr>
        <p:spPr/>
        <p:txBody>
          <a:bodyPr/>
          <a:lstStyle/>
          <a:p>
            <a:r>
              <a:rPr lang="en-US" altLang="zh-TW" b="1" dirty="0"/>
              <a:t>Send an audio payload</a:t>
            </a:r>
            <a:endParaRPr lang="zh-TW" altLang="en-US" dirty="0"/>
          </a:p>
        </p:txBody>
      </p:sp>
      <p:sp>
        <p:nvSpPr>
          <p:cNvPr id="3" name="內容版面配置區 2">
            <a:extLst>
              <a:ext uri="{FF2B5EF4-FFF2-40B4-BE49-F238E27FC236}">
                <a16:creationId xmlns:a16="http://schemas.microsoft.com/office/drawing/2014/main" id="{123B4AA1-61FD-4BFF-8C21-70D71E10ECE3}"/>
              </a:ext>
            </a:extLst>
          </p:cNvPr>
          <p:cNvSpPr>
            <a:spLocks noGrp="1"/>
          </p:cNvSpPr>
          <p:nvPr>
            <p:ph idx="1"/>
          </p:nvPr>
        </p:nvSpPr>
        <p:spPr>
          <a:xfrm>
            <a:off x="838200" y="1547814"/>
            <a:ext cx="10515600" cy="1489002"/>
          </a:xfrm>
        </p:spPr>
        <p:txBody>
          <a:bodyPr>
            <a:normAutofit lnSpcReduction="10000"/>
          </a:bodyPr>
          <a:lstStyle/>
          <a:p>
            <a:pPr marL="0" indent="0">
              <a:buNone/>
            </a:pPr>
            <a:r>
              <a:rPr lang="en-US" altLang="zh-TW" dirty="0"/>
              <a:t>To send an audio payload to the Speaker Identification Create Enrollment method, you must include a binary file, such as a stream or byte array, in the web request, and then send the request via a standard HTTP POST method.</a:t>
            </a:r>
            <a:endParaRPr lang="zh-TW" altLang="en-US" dirty="0"/>
          </a:p>
        </p:txBody>
      </p:sp>
      <p:sp>
        <p:nvSpPr>
          <p:cNvPr id="4" name="標題 1">
            <a:extLst>
              <a:ext uri="{FF2B5EF4-FFF2-40B4-BE49-F238E27FC236}">
                <a16:creationId xmlns:a16="http://schemas.microsoft.com/office/drawing/2014/main" id="{22C4EFF0-3F48-4393-BB9B-4A578733AFD4}"/>
              </a:ext>
            </a:extLst>
          </p:cNvPr>
          <p:cNvSpPr txBox="1">
            <a:spLocks/>
          </p:cNvSpPr>
          <p:nvPr/>
        </p:nvSpPr>
        <p:spPr>
          <a:xfrm>
            <a:off x="838200" y="3153408"/>
            <a:ext cx="10515600" cy="667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3600" b="1" dirty="0"/>
              <a:t>Binary file payload</a:t>
            </a:r>
            <a:endParaRPr lang="zh-TW" altLang="en-US" sz="3600" dirty="0"/>
          </a:p>
        </p:txBody>
      </p:sp>
      <p:pic>
        <p:nvPicPr>
          <p:cNvPr id="5" name="內容版面配置區 4">
            <a:extLst>
              <a:ext uri="{FF2B5EF4-FFF2-40B4-BE49-F238E27FC236}">
                <a16:creationId xmlns:a16="http://schemas.microsoft.com/office/drawing/2014/main" id="{936DC4C1-01A8-4436-B5F3-3E2E0B253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821185"/>
            <a:ext cx="10515600" cy="1945178"/>
          </a:xfrm>
          <a:prstGeom prst="rect">
            <a:avLst/>
          </a:prstGeom>
        </p:spPr>
      </p:pic>
    </p:spTree>
    <p:extLst>
      <p:ext uri="{BB962C8B-B14F-4D97-AF65-F5344CB8AC3E}">
        <p14:creationId xmlns:p14="http://schemas.microsoft.com/office/powerpoint/2010/main" val="672231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CC0B6-3B61-4146-B075-9F21C85EE633}"/>
              </a:ext>
            </a:extLst>
          </p:cNvPr>
          <p:cNvSpPr>
            <a:spLocks noGrp="1"/>
          </p:cNvSpPr>
          <p:nvPr>
            <p:ph type="title"/>
          </p:nvPr>
        </p:nvSpPr>
        <p:spPr/>
        <p:txBody>
          <a:bodyPr/>
          <a:lstStyle/>
          <a:p>
            <a:r>
              <a:rPr lang="en-US" altLang="zh-TW" b="1" dirty="0"/>
              <a:t>Return values</a:t>
            </a:r>
            <a:endParaRPr lang="zh-TW" altLang="en-US" dirty="0"/>
          </a:p>
        </p:txBody>
      </p:sp>
      <p:sp>
        <p:nvSpPr>
          <p:cNvPr id="3" name="內容版面配置區 2">
            <a:extLst>
              <a:ext uri="{FF2B5EF4-FFF2-40B4-BE49-F238E27FC236}">
                <a16:creationId xmlns:a16="http://schemas.microsoft.com/office/drawing/2014/main" id="{B9AFF4BD-51D2-4B78-92ED-F70D9B3F4BCC}"/>
              </a:ext>
            </a:extLst>
          </p:cNvPr>
          <p:cNvSpPr>
            <a:spLocks noGrp="1"/>
          </p:cNvSpPr>
          <p:nvPr>
            <p:ph sz="half" idx="1"/>
          </p:nvPr>
        </p:nvSpPr>
        <p:spPr>
          <a:xfrm>
            <a:off x="838200" y="2239861"/>
            <a:ext cx="5181600" cy="3937102"/>
          </a:xfrm>
        </p:spPr>
        <p:txBody>
          <a:bodyPr>
            <a:normAutofit/>
          </a:bodyPr>
          <a:lstStyle/>
          <a:p>
            <a:pPr marL="0" indent="0">
              <a:buNone/>
            </a:pPr>
            <a:r>
              <a:rPr lang="en-US" altLang="zh-TW" sz="2400" b="1" dirty="0"/>
              <a:t>When the enrollment process is successful, the results returned from the Get Profile method are in a well-formatted JSON object or array that looks like this example.</a:t>
            </a:r>
            <a:endParaRPr lang="zh-TW" altLang="en-US" sz="2400" b="1" dirty="0"/>
          </a:p>
        </p:txBody>
      </p:sp>
      <p:pic>
        <p:nvPicPr>
          <p:cNvPr id="7" name="內容版面配置區 6">
            <a:extLst>
              <a:ext uri="{FF2B5EF4-FFF2-40B4-BE49-F238E27FC236}">
                <a16:creationId xmlns:a16="http://schemas.microsoft.com/office/drawing/2014/main" id="{5A06E81E-19C9-4553-B346-3F94FFF2E84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9800" y="2812024"/>
            <a:ext cx="5334000" cy="1938662"/>
          </a:xfrm>
        </p:spPr>
      </p:pic>
    </p:spTree>
    <p:extLst>
      <p:ext uri="{BB962C8B-B14F-4D97-AF65-F5344CB8AC3E}">
        <p14:creationId xmlns:p14="http://schemas.microsoft.com/office/powerpoint/2010/main" val="20023022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EB04A5-9811-4F9E-BF9A-2B853CBBC155}"/>
              </a:ext>
            </a:extLst>
          </p:cNvPr>
          <p:cNvSpPr>
            <a:spLocks noGrp="1"/>
          </p:cNvSpPr>
          <p:nvPr>
            <p:ph type="title"/>
          </p:nvPr>
        </p:nvSpPr>
        <p:spPr/>
        <p:txBody>
          <a:bodyPr/>
          <a:lstStyle/>
          <a:p>
            <a:r>
              <a:rPr lang="en-US" altLang="zh-TW" b="1" dirty="0"/>
              <a:t>Speaker recognition</a:t>
            </a:r>
            <a:endParaRPr lang="zh-TW" altLang="en-US" dirty="0"/>
          </a:p>
        </p:txBody>
      </p:sp>
      <p:sp>
        <p:nvSpPr>
          <p:cNvPr id="3" name="內容版面配置區 2">
            <a:extLst>
              <a:ext uri="{FF2B5EF4-FFF2-40B4-BE49-F238E27FC236}">
                <a16:creationId xmlns:a16="http://schemas.microsoft.com/office/drawing/2014/main" id="{B08D3321-D6EC-4C6A-AE91-C702C7329B83}"/>
              </a:ext>
            </a:extLst>
          </p:cNvPr>
          <p:cNvSpPr>
            <a:spLocks noGrp="1"/>
          </p:cNvSpPr>
          <p:nvPr>
            <p:ph idx="1"/>
          </p:nvPr>
        </p:nvSpPr>
        <p:spPr/>
        <p:txBody>
          <a:bodyPr/>
          <a:lstStyle/>
          <a:p>
            <a:pPr marL="0" indent="0">
              <a:buNone/>
            </a:pPr>
            <a:r>
              <a:rPr lang="en-US" altLang="zh-TW" dirty="0"/>
              <a:t>The speaker-verification process consists of three major steps:</a:t>
            </a:r>
          </a:p>
          <a:p>
            <a:pPr marL="0" indent="0">
              <a:buNone/>
            </a:pPr>
            <a:r>
              <a:rPr lang="en-US" altLang="zh-TW" dirty="0"/>
              <a:t>1.Create a verification profile.</a:t>
            </a:r>
          </a:p>
          <a:p>
            <a:pPr marL="0" indent="0">
              <a:buNone/>
            </a:pPr>
            <a:r>
              <a:rPr lang="en-US" altLang="zh-TW" dirty="0"/>
              <a:t>2.Create three verification phrase enrollments.</a:t>
            </a:r>
          </a:p>
          <a:p>
            <a:pPr marL="0" indent="0">
              <a:buNone/>
            </a:pPr>
            <a:r>
              <a:rPr lang="en-US" altLang="zh-TW" dirty="0"/>
              <a:t>3.Attempt to verify a speaker.</a:t>
            </a:r>
          </a:p>
        </p:txBody>
      </p:sp>
    </p:spTree>
    <p:extLst>
      <p:ext uri="{BB962C8B-B14F-4D97-AF65-F5344CB8AC3E}">
        <p14:creationId xmlns:p14="http://schemas.microsoft.com/office/powerpoint/2010/main" val="33019202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標題 17">
            <a:extLst>
              <a:ext uri="{FF2B5EF4-FFF2-40B4-BE49-F238E27FC236}">
                <a16:creationId xmlns:a16="http://schemas.microsoft.com/office/drawing/2014/main" id="{6BC6AA91-CC99-490B-9E94-028ADDB72C6B}"/>
              </a:ext>
            </a:extLst>
          </p:cNvPr>
          <p:cNvSpPr>
            <a:spLocks noGrp="1"/>
          </p:cNvSpPr>
          <p:nvPr>
            <p:ph type="title"/>
          </p:nvPr>
        </p:nvSpPr>
        <p:spPr>
          <a:xfrm>
            <a:off x="902335" y="2944536"/>
            <a:ext cx="4072337" cy="778217"/>
          </a:xfrm>
        </p:spPr>
        <p:txBody>
          <a:bodyPr>
            <a:normAutofit/>
          </a:bodyPr>
          <a:lstStyle/>
          <a:p>
            <a:r>
              <a:rPr lang="en-US" altLang="zh-TW" sz="3600" dirty="0"/>
              <a:t> </a:t>
            </a:r>
            <a:r>
              <a:rPr lang="en-US" altLang="zh-TW" sz="2800" b="1" dirty="0"/>
              <a:t>Binary file payload:</a:t>
            </a:r>
            <a:endParaRPr lang="zh-TW" altLang="en-US" sz="3600" dirty="0"/>
          </a:p>
        </p:txBody>
      </p:sp>
      <p:pic>
        <p:nvPicPr>
          <p:cNvPr id="13" name="內容版面配置區 12">
            <a:extLst>
              <a:ext uri="{FF2B5EF4-FFF2-40B4-BE49-F238E27FC236}">
                <a16:creationId xmlns:a16="http://schemas.microsoft.com/office/drawing/2014/main" id="{65B10EA6-CDEF-4680-9D0E-B2C7528315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2335" y="3722753"/>
            <a:ext cx="10451465" cy="2770122"/>
          </a:xfrm>
        </p:spPr>
      </p:pic>
      <p:sp>
        <p:nvSpPr>
          <p:cNvPr id="2" name="矩形 1">
            <a:extLst>
              <a:ext uri="{FF2B5EF4-FFF2-40B4-BE49-F238E27FC236}">
                <a16:creationId xmlns:a16="http://schemas.microsoft.com/office/drawing/2014/main" id="{7055C31C-BA4E-479C-9384-6316F29BA5B1}"/>
              </a:ext>
            </a:extLst>
          </p:cNvPr>
          <p:cNvSpPr/>
          <p:nvPr/>
        </p:nvSpPr>
        <p:spPr>
          <a:xfrm>
            <a:off x="1131368" y="618580"/>
            <a:ext cx="2173894" cy="523220"/>
          </a:xfrm>
          <a:prstGeom prst="rect">
            <a:avLst/>
          </a:prstGeom>
        </p:spPr>
        <p:txBody>
          <a:bodyPr wrap="square">
            <a:spAutoFit/>
          </a:bodyPr>
          <a:lstStyle/>
          <a:p>
            <a:r>
              <a:rPr lang="en-US" altLang="zh-TW" sz="2800" dirty="0"/>
              <a:t>audio file:</a:t>
            </a:r>
          </a:p>
        </p:txBody>
      </p:sp>
      <p:pic>
        <p:nvPicPr>
          <p:cNvPr id="5" name="內容版面配置區 7">
            <a:extLst>
              <a:ext uri="{FF2B5EF4-FFF2-40B4-BE49-F238E27FC236}">
                <a16:creationId xmlns:a16="http://schemas.microsoft.com/office/drawing/2014/main" id="{12641AD3-50A5-45BF-B83A-C0D544F27C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643" y="694081"/>
            <a:ext cx="1994058" cy="2183968"/>
          </a:xfrm>
          <a:prstGeom prst="rect">
            <a:avLst/>
          </a:prstGeom>
        </p:spPr>
      </p:pic>
    </p:spTree>
    <p:extLst>
      <p:ext uri="{BB962C8B-B14F-4D97-AF65-F5344CB8AC3E}">
        <p14:creationId xmlns:p14="http://schemas.microsoft.com/office/powerpoint/2010/main" val="2825135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C0D249C-5FCE-461D-8CFB-82759799338D}"/>
              </a:ext>
            </a:extLst>
          </p:cNvPr>
          <p:cNvSpPr/>
          <p:nvPr/>
        </p:nvSpPr>
        <p:spPr>
          <a:xfrm>
            <a:off x="829228" y="979307"/>
            <a:ext cx="5814854" cy="584775"/>
          </a:xfrm>
          <a:prstGeom prst="rect">
            <a:avLst/>
          </a:prstGeom>
        </p:spPr>
        <p:txBody>
          <a:bodyPr wrap="square">
            <a:spAutoFit/>
          </a:bodyPr>
          <a:lstStyle/>
          <a:p>
            <a:r>
              <a:rPr lang="en-US" altLang="zh-TW" sz="3200" b="1" i="0" dirty="0">
                <a:effectLst/>
                <a:latin typeface="+mj-lt"/>
              </a:rPr>
              <a:t>Calling the Speech Translation API</a:t>
            </a:r>
          </a:p>
        </p:txBody>
      </p:sp>
      <p:pic>
        <p:nvPicPr>
          <p:cNvPr id="5" name="圖片 4">
            <a:extLst>
              <a:ext uri="{FF2B5EF4-FFF2-40B4-BE49-F238E27FC236}">
                <a16:creationId xmlns:a16="http://schemas.microsoft.com/office/drawing/2014/main" id="{43806083-C989-429B-9ABE-793B8F5B3A93}"/>
              </a:ext>
            </a:extLst>
          </p:cNvPr>
          <p:cNvPicPr>
            <a:picLocks noChangeAspect="1"/>
          </p:cNvPicPr>
          <p:nvPr/>
        </p:nvPicPr>
        <p:blipFill>
          <a:blip r:embed="rId2"/>
          <a:stretch>
            <a:fillRect/>
          </a:stretch>
        </p:blipFill>
        <p:spPr>
          <a:xfrm>
            <a:off x="2117914" y="1878216"/>
            <a:ext cx="6429375" cy="1457325"/>
          </a:xfrm>
          <a:prstGeom prst="rect">
            <a:avLst/>
          </a:prstGeom>
        </p:spPr>
      </p:pic>
      <p:pic>
        <p:nvPicPr>
          <p:cNvPr id="6" name="圖片 5">
            <a:extLst>
              <a:ext uri="{FF2B5EF4-FFF2-40B4-BE49-F238E27FC236}">
                <a16:creationId xmlns:a16="http://schemas.microsoft.com/office/drawing/2014/main" id="{727081B5-0BEE-4D50-8318-08F308479CB4}"/>
              </a:ext>
            </a:extLst>
          </p:cNvPr>
          <p:cNvPicPr>
            <a:picLocks noChangeAspect="1"/>
          </p:cNvPicPr>
          <p:nvPr/>
        </p:nvPicPr>
        <p:blipFill>
          <a:blip r:embed="rId3"/>
          <a:stretch>
            <a:fillRect/>
          </a:stretch>
        </p:blipFill>
        <p:spPr>
          <a:xfrm>
            <a:off x="2117914" y="3921941"/>
            <a:ext cx="7305675" cy="1581150"/>
          </a:xfrm>
          <a:prstGeom prst="rect">
            <a:avLst/>
          </a:prstGeom>
        </p:spPr>
      </p:pic>
    </p:spTree>
    <p:extLst>
      <p:ext uri="{BB962C8B-B14F-4D97-AF65-F5344CB8AC3E}">
        <p14:creationId xmlns:p14="http://schemas.microsoft.com/office/powerpoint/2010/main" val="1959109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0ED2C1-E839-4338-A894-71E9C90AE389}"/>
              </a:ext>
            </a:extLst>
          </p:cNvPr>
          <p:cNvSpPr>
            <a:spLocks noGrp="1"/>
          </p:cNvSpPr>
          <p:nvPr>
            <p:ph type="title"/>
          </p:nvPr>
        </p:nvSpPr>
        <p:spPr/>
        <p:txBody>
          <a:bodyPr/>
          <a:lstStyle/>
          <a:p>
            <a:r>
              <a:rPr lang="en-US" altLang="zh-TW" b="1" dirty="0"/>
              <a:t>Return values</a:t>
            </a:r>
            <a:endParaRPr lang="zh-TW" altLang="en-US" dirty="0"/>
          </a:p>
        </p:txBody>
      </p:sp>
      <p:sp>
        <p:nvSpPr>
          <p:cNvPr id="3" name="內容版面配置區 2">
            <a:extLst>
              <a:ext uri="{FF2B5EF4-FFF2-40B4-BE49-F238E27FC236}">
                <a16:creationId xmlns:a16="http://schemas.microsoft.com/office/drawing/2014/main" id="{C01E9010-2DEF-4256-A44F-B3E66646C8BA}"/>
              </a:ext>
            </a:extLst>
          </p:cNvPr>
          <p:cNvSpPr>
            <a:spLocks noGrp="1"/>
          </p:cNvSpPr>
          <p:nvPr>
            <p:ph sz="half" idx="1"/>
          </p:nvPr>
        </p:nvSpPr>
        <p:spPr>
          <a:xfrm>
            <a:off x="838200" y="1825625"/>
            <a:ext cx="4764164" cy="4351338"/>
          </a:xfrm>
        </p:spPr>
        <p:txBody>
          <a:bodyPr>
            <a:normAutofit/>
          </a:bodyPr>
          <a:lstStyle/>
          <a:p>
            <a:pPr marL="0" indent="0">
              <a:buNone/>
            </a:pPr>
            <a:r>
              <a:rPr lang="en-US" altLang="zh-TW" sz="2400" dirty="0"/>
              <a:t>The information returned from a call to the Verify method provides all the information necessary to verify a speaker:</a:t>
            </a:r>
          </a:p>
          <a:p>
            <a:r>
              <a:rPr lang="en-US" altLang="zh-TW" sz="2400" dirty="0"/>
              <a:t>Result: A value of Accept or Reject</a:t>
            </a:r>
          </a:p>
          <a:p>
            <a:r>
              <a:rPr lang="en-US" altLang="zh-TW" sz="2400" dirty="0"/>
              <a:t>Confidence: A value of Low, Normal, or High</a:t>
            </a:r>
          </a:p>
          <a:p>
            <a:r>
              <a:rPr lang="en-US" altLang="zh-TW" sz="2400" dirty="0"/>
              <a:t>Phrase: The recognized verification phrase from the audio file</a:t>
            </a:r>
            <a:endParaRPr lang="zh-TW" altLang="en-US" sz="2400" dirty="0"/>
          </a:p>
        </p:txBody>
      </p:sp>
      <p:pic>
        <p:nvPicPr>
          <p:cNvPr id="7" name="內容版面配置區 6">
            <a:extLst>
              <a:ext uri="{FF2B5EF4-FFF2-40B4-BE49-F238E27FC236}">
                <a16:creationId xmlns:a16="http://schemas.microsoft.com/office/drawing/2014/main" id="{57D3260A-E90A-401F-9660-745FB16EE22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02364" y="2194168"/>
            <a:ext cx="5751435" cy="2448853"/>
          </a:xfrm>
        </p:spPr>
      </p:pic>
    </p:spTree>
    <p:extLst>
      <p:ext uri="{BB962C8B-B14F-4D97-AF65-F5344CB8AC3E}">
        <p14:creationId xmlns:p14="http://schemas.microsoft.com/office/powerpoint/2010/main" val="21836932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5C1000-21A8-4024-8704-528C0FB0CD4F}"/>
              </a:ext>
            </a:extLst>
          </p:cNvPr>
          <p:cNvSpPr>
            <a:spLocks noGrp="1"/>
          </p:cNvSpPr>
          <p:nvPr>
            <p:ph type="title"/>
          </p:nvPr>
        </p:nvSpPr>
        <p:spPr/>
        <p:txBody>
          <a:bodyPr/>
          <a:lstStyle/>
          <a:p>
            <a:r>
              <a:rPr lang="en-US" altLang="zh-TW" b="1" dirty="0"/>
              <a:t>Speaker identification</a:t>
            </a:r>
            <a:endParaRPr lang="zh-TW" altLang="en-US" dirty="0"/>
          </a:p>
        </p:txBody>
      </p:sp>
      <p:sp>
        <p:nvSpPr>
          <p:cNvPr id="3" name="內容版面配置區 2">
            <a:extLst>
              <a:ext uri="{FF2B5EF4-FFF2-40B4-BE49-F238E27FC236}">
                <a16:creationId xmlns:a16="http://schemas.microsoft.com/office/drawing/2014/main" id="{AA489DC0-EC5D-404B-BB52-0062209DD12B}"/>
              </a:ext>
            </a:extLst>
          </p:cNvPr>
          <p:cNvSpPr>
            <a:spLocks noGrp="1"/>
          </p:cNvSpPr>
          <p:nvPr>
            <p:ph idx="1"/>
          </p:nvPr>
        </p:nvSpPr>
        <p:spPr/>
        <p:txBody>
          <a:bodyPr/>
          <a:lstStyle/>
          <a:p>
            <a:pPr marL="0" indent="0">
              <a:buNone/>
            </a:pPr>
            <a:r>
              <a:rPr lang="en-US" altLang="zh-TW" dirty="0"/>
              <a:t>Like speaker verification, the speaker-identification process consists of three major steps:</a:t>
            </a:r>
          </a:p>
          <a:p>
            <a:pPr marL="0" indent="0">
              <a:buNone/>
            </a:pPr>
            <a:r>
              <a:rPr lang="en-US" altLang="zh-TW" dirty="0"/>
              <a:t>1.Create an identification profile.</a:t>
            </a:r>
          </a:p>
          <a:p>
            <a:pPr marL="0" indent="0">
              <a:buNone/>
            </a:pPr>
            <a:r>
              <a:rPr lang="en-US" altLang="zh-TW" dirty="0"/>
              <a:t>2.Create an identification enrollment.</a:t>
            </a:r>
          </a:p>
          <a:p>
            <a:pPr marL="0" indent="0">
              <a:buNone/>
            </a:pPr>
            <a:r>
              <a:rPr lang="en-US" altLang="zh-TW" dirty="0"/>
              <a:t>3.Attempt to identify a speaker.</a:t>
            </a:r>
          </a:p>
          <a:p>
            <a:endParaRPr lang="zh-TW" altLang="en-US" dirty="0"/>
          </a:p>
        </p:txBody>
      </p:sp>
    </p:spTree>
    <p:extLst>
      <p:ext uri="{BB962C8B-B14F-4D97-AF65-F5344CB8AC3E}">
        <p14:creationId xmlns:p14="http://schemas.microsoft.com/office/powerpoint/2010/main" val="18153551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370697-EDA6-4806-A609-B4400CBAFD5D}"/>
              </a:ext>
            </a:extLst>
          </p:cNvPr>
          <p:cNvSpPr>
            <a:spLocks noGrp="1"/>
          </p:cNvSpPr>
          <p:nvPr>
            <p:ph type="title"/>
          </p:nvPr>
        </p:nvSpPr>
        <p:spPr/>
        <p:txBody>
          <a:bodyPr/>
          <a:lstStyle/>
          <a:p>
            <a:r>
              <a:rPr lang="en-US" altLang="zh-TW" b="1" dirty="0"/>
              <a:t>Binary file payload</a:t>
            </a:r>
            <a:endParaRPr lang="zh-TW" altLang="en-US" dirty="0"/>
          </a:p>
        </p:txBody>
      </p:sp>
      <p:pic>
        <p:nvPicPr>
          <p:cNvPr id="9" name="內容版面配置區 8">
            <a:extLst>
              <a:ext uri="{FF2B5EF4-FFF2-40B4-BE49-F238E27FC236}">
                <a16:creationId xmlns:a16="http://schemas.microsoft.com/office/drawing/2014/main" id="{695EE6F4-D93F-4054-BC4C-E1636ADF52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02092"/>
            <a:ext cx="10515600" cy="2748794"/>
          </a:xfrm>
        </p:spPr>
      </p:pic>
    </p:spTree>
    <p:extLst>
      <p:ext uri="{BB962C8B-B14F-4D97-AF65-F5344CB8AC3E}">
        <p14:creationId xmlns:p14="http://schemas.microsoft.com/office/powerpoint/2010/main" val="28468149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224BA5-8B1D-4A89-9276-6F7AF03BCD38}"/>
              </a:ext>
            </a:extLst>
          </p:cNvPr>
          <p:cNvSpPr>
            <a:spLocks noGrp="1"/>
          </p:cNvSpPr>
          <p:nvPr>
            <p:ph type="title"/>
          </p:nvPr>
        </p:nvSpPr>
        <p:spPr/>
        <p:txBody>
          <a:bodyPr/>
          <a:lstStyle/>
          <a:p>
            <a:r>
              <a:rPr lang="en-US" altLang="zh-TW" b="1" dirty="0"/>
              <a:t>Identification return values</a:t>
            </a:r>
            <a:endParaRPr lang="zh-TW" altLang="en-US" dirty="0"/>
          </a:p>
        </p:txBody>
      </p:sp>
      <p:sp>
        <p:nvSpPr>
          <p:cNvPr id="4" name="內容版面配置區 3">
            <a:extLst>
              <a:ext uri="{FF2B5EF4-FFF2-40B4-BE49-F238E27FC236}">
                <a16:creationId xmlns:a16="http://schemas.microsoft.com/office/drawing/2014/main" id="{A4875B85-A1E2-4108-948F-030888A60462}"/>
              </a:ext>
            </a:extLst>
          </p:cNvPr>
          <p:cNvSpPr>
            <a:spLocks noGrp="1"/>
          </p:cNvSpPr>
          <p:nvPr>
            <p:ph sz="half" idx="1"/>
          </p:nvPr>
        </p:nvSpPr>
        <p:spPr/>
        <p:txBody>
          <a:bodyPr>
            <a:normAutofit/>
          </a:bodyPr>
          <a:lstStyle/>
          <a:p>
            <a:pPr marL="0" indent="0">
              <a:buNone/>
            </a:pPr>
            <a:r>
              <a:rPr lang="en-US" altLang="zh-TW" sz="2400" dirty="0"/>
              <a:t>The information returned from a call to the Identify method provides all the information necessary to identify a speaker:</a:t>
            </a:r>
          </a:p>
          <a:p>
            <a:r>
              <a:rPr lang="en-US" altLang="zh-TW" sz="2400" dirty="0" err="1"/>
              <a:t>identifiedProfileId</a:t>
            </a:r>
            <a:r>
              <a:rPr lang="en-US" altLang="zh-TW" sz="2400" dirty="0"/>
              <a:t>: The </a:t>
            </a:r>
            <a:r>
              <a:rPr lang="en-US" altLang="zh-TW" sz="2400" dirty="0" err="1"/>
              <a:t>identificationProfileId</a:t>
            </a:r>
            <a:r>
              <a:rPr lang="en-US" altLang="zh-TW" sz="2400" dirty="0"/>
              <a:t> value of the identified speaker's profile</a:t>
            </a:r>
          </a:p>
          <a:p>
            <a:r>
              <a:rPr lang="en-US" altLang="zh-TW" sz="2400" dirty="0"/>
              <a:t>Confidence: A value of Low, Normal, or High</a:t>
            </a:r>
          </a:p>
        </p:txBody>
      </p:sp>
      <p:pic>
        <p:nvPicPr>
          <p:cNvPr id="8" name="內容版面配置區 7">
            <a:extLst>
              <a:ext uri="{FF2B5EF4-FFF2-40B4-BE49-F238E27FC236}">
                <a16:creationId xmlns:a16="http://schemas.microsoft.com/office/drawing/2014/main" id="{5FB3E58D-0646-405F-B51C-7F8536E28A5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3429000"/>
            <a:ext cx="5293848" cy="1010444"/>
          </a:xfrm>
        </p:spPr>
      </p:pic>
    </p:spTree>
    <p:extLst>
      <p:ext uri="{BB962C8B-B14F-4D97-AF65-F5344CB8AC3E}">
        <p14:creationId xmlns:p14="http://schemas.microsoft.com/office/powerpoint/2010/main" val="19686240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879640-C045-4081-AFDA-9A0F92F0C8DF}"/>
              </a:ext>
            </a:extLst>
          </p:cNvPr>
          <p:cNvSpPr>
            <a:spLocks noGrp="1"/>
          </p:cNvSpPr>
          <p:nvPr>
            <p:ph type="title"/>
          </p:nvPr>
        </p:nvSpPr>
        <p:spPr/>
        <p:txBody>
          <a:bodyPr/>
          <a:lstStyle/>
          <a:p>
            <a:r>
              <a:rPr lang="en-US" altLang="zh-TW" b="1" dirty="0"/>
              <a:t>Summary</a:t>
            </a:r>
            <a:endParaRPr lang="zh-TW" altLang="en-US" dirty="0"/>
          </a:p>
        </p:txBody>
      </p:sp>
      <p:sp>
        <p:nvSpPr>
          <p:cNvPr id="3" name="內容版面配置區 2">
            <a:extLst>
              <a:ext uri="{FF2B5EF4-FFF2-40B4-BE49-F238E27FC236}">
                <a16:creationId xmlns:a16="http://schemas.microsoft.com/office/drawing/2014/main" id="{67279FA1-4234-486C-90ED-CF09625D44E8}"/>
              </a:ext>
            </a:extLst>
          </p:cNvPr>
          <p:cNvSpPr>
            <a:spLocks noGrp="1"/>
          </p:cNvSpPr>
          <p:nvPr>
            <p:ph idx="1"/>
          </p:nvPr>
        </p:nvSpPr>
        <p:spPr>
          <a:xfrm>
            <a:off x="838200" y="1825625"/>
            <a:ext cx="10515600" cy="3392327"/>
          </a:xfrm>
        </p:spPr>
        <p:txBody>
          <a:bodyPr>
            <a:normAutofit/>
          </a:bodyPr>
          <a:lstStyle/>
          <a:p>
            <a:pPr marL="0" indent="0">
              <a:buNone/>
            </a:pPr>
            <a:r>
              <a:rPr lang="en-US" altLang="zh-TW" sz="2000" dirty="0"/>
              <a:t>The Speaker Verification API can automatically verify and authenticate users by using their voice or speech. Each voice has unique characteristics that can be used to identify a person, just like a fingerprint. Using voice for access control not only offers better security, but also simplifies the authentication experience for customers.</a:t>
            </a:r>
          </a:p>
        </p:txBody>
      </p:sp>
    </p:spTree>
    <p:extLst>
      <p:ext uri="{BB962C8B-B14F-4D97-AF65-F5344CB8AC3E}">
        <p14:creationId xmlns:p14="http://schemas.microsoft.com/office/powerpoint/2010/main" val="1016098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D6EA6C-CD62-4EE7-BE1D-4811821273EC}"/>
              </a:ext>
            </a:extLst>
          </p:cNvPr>
          <p:cNvSpPr>
            <a:spLocks noGrp="1"/>
          </p:cNvSpPr>
          <p:nvPr>
            <p:ph type="title"/>
          </p:nvPr>
        </p:nvSpPr>
        <p:spPr>
          <a:xfrm>
            <a:off x="563111" y="536894"/>
            <a:ext cx="10881220" cy="659555"/>
          </a:xfrm>
        </p:spPr>
        <p:txBody>
          <a:bodyPr>
            <a:normAutofit/>
          </a:bodyPr>
          <a:lstStyle/>
          <a:p>
            <a:r>
              <a:rPr lang="en-US" altLang="zh-TW" sz="4000" b="1" dirty="0"/>
              <a:t>Create a subscription to the Speech Translation API :</a:t>
            </a:r>
            <a:endParaRPr lang="zh-TW" altLang="en-US" sz="4000" dirty="0"/>
          </a:p>
        </p:txBody>
      </p:sp>
      <p:sp>
        <p:nvSpPr>
          <p:cNvPr id="4" name="矩形 3">
            <a:extLst>
              <a:ext uri="{FF2B5EF4-FFF2-40B4-BE49-F238E27FC236}">
                <a16:creationId xmlns:a16="http://schemas.microsoft.com/office/drawing/2014/main" id="{66729467-6506-45DB-974F-B3BE7D02DE2E}"/>
              </a:ext>
            </a:extLst>
          </p:cNvPr>
          <p:cNvSpPr/>
          <p:nvPr/>
        </p:nvSpPr>
        <p:spPr>
          <a:xfrm>
            <a:off x="2829796" y="4843778"/>
            <a:ext cx="7922326" cy="1477328"/>
          </a:xfrm>
          <a:prstGeom prst="rect">
            <a:avLst/>
          </a:prstGeom>
        </p:spPr>
        <p:txBody>
          <a:bodyPr wrap="square">
            <a:spAutoFit/>
          </a:bodyPr>
          <a:lstStyle/>
          <a:p>
            <a:pPr>
              <a:buFont typeface="+mj-lt"/>
              <a:buAutoNum type="arabicPeriod"/>
            </a:pPr>
            <a:r>
              <a:rPr lang="en-US" altLang="zh-TW" i="0" dirty="0">
                <a:effectLst/>
              </a:rPr>
              <a:t> Sign in to the </a:t>
            </a:r>
            <a:r>
              <a:rPr lang="en-US" altLang="zh-TW" i="0" u="sng" dirty="0">
                <a:effectLst/>
                <a:hlinkClick r:id="rId2">
                  <a:extLst>
                    <a:ext uri="{A12FA001-AC4F-418D-AE19-62706E023703}">
                      <ahyp:hlinkClr xmlns:ahyp="http://schemas.microsoft.com/office/drawing/2018/hyperlinkcolor" val="tx"/>
                    </a:ext>
                  </a:extLst>
                </a:hlinkClick>
              </a:rPr>
              <a:t>Azure portal </a:t>
            </a:r>
            <a:r>
              <a:rPr lang="en-US" altLang="zh-TW" i="0" dirty="0">
                <a:effectLst/>
              </a:rPr>
              <a:t>.</a:t>
            </a:r>
          </a:p>
          <a:p>
            <a:pPr>
              <a:buFont typeface="+mj-lt"/>
              <a:buAutoNum type="arabicPeriod"/>
            </a:pPr>
            <a:r>
              <a:rPr lang="en-US" altLang="zh-TW" i="0" dirty="0">
                <a:effectLst/>
              </a:rPr>
              <a:t> Select ”Create a resource” , in “</a:t>
            </a:r>
            <a:r>
              <a:rPr lang="en-US" altLang="zh-TW" dirty="0"/>
              <a:t>Marketplace”, type “translation”</a:t>
            </a:r>
            <a:endParaRPr lang="en-US" altLang="zh-TW" i="0" dirty="0">
              <a:effectLst/>
            </a:endParaRPr>
          </a:p>
          <a:p>
            <a:pPr>
              <a:buFont typeface="+mj-lt"/>
              <a:buAutoNum type="arabicPeriod"/>
            </a:pPr>
            <a:r>
              <a:rPr lang="en-US" altLang="zh-TW" i="0" dirty="0">
                <a:effectLst/>
              </a:rPr>
              <a:t> Select Translator Text. And </a:t>
            </a:r>
            <a:r>
              <a:rPr lang="en-US" altLang="zh-TW" dirty="0"/>
              <a:t>c</a:t>
            </a:r>
            <a:r>
              <a:rPr lang="en-US" altLang="zh-TW" i="0" dirty="0">
                <a:effectLst/>
              </a:rPr>
              <a:t>reate it.</a:t>
            </a:r>
          </a:p>
          <a:p>
            <a:pPr>
              <a:buFont typeface="+mj-lt"/>
              <a:buAutoNum type="arabicPeriod"/>
            </a:pPr>
            <a:endParaRPr lang="en-US" altLang="zh-TW" i="0" dirty="0">
              <a:effectLst/>
            </a:endParaRPr>
          </a:p>
          <a:p>
            <a:pPr>
              <a:buFont typeface="+mj-lt"/>
              <a:buAutoNum type="arabicPeriod"/>
            </a:pPr>
            <a:endParaRPr lang="en-US" altLang="zh-TW" i="0" dirty="0">
              <a:effectLst/>
            </a:endParaRPr>
          </a:p>
        </p:txBody>
      </p:sp>
      <p:pic>
        <p:nvPicPr>
          <p:cNvPr id="10" name="圖片 9">
            <a:extLst>
              <a:ext uri="{FF2B5EF4-FFF2-40B4-BE49-F238E27FC236}">
                <a16:creationId xmlns:a16="http://schemas.microsoft.com/office/drawing/2014/main" id="{6510AFE6-BBCC-412E-96FA-CF9BDC16ED89}"/>
              </a:ext>
            </a:extLst>
          </p:cNvPr>
          <p:cNvPicPr>
            <a:picLocks noChangeAspect="1"/>
          </p:cNvPicPr>
          <p:nvPr/>
        </p:nvPicPr>
        <p:blipFill rotWithShape="1">
          <a:blip r:embed="rId3"/>
          <a:srcRect b="22666"/>
          <a:stretch/>
        </p:blipFill>
        <p:spPr>
          <a:xfrm>
            <a:off x="1593888" y="1905783"/>
            <a:ext cx="4200261" cy="2440387"/>
          </a:xfrm>
          <a:prstGeom prst="rect">
            <a:avLst/>
          </a:prstGeom>
        </p:spPr>
      </p:pic>
      <p:pic>
        <p:nvPicPr>
          <p:cNvPr id="11" name="圖片 10">
            <a:extLst>
              <a:ext uri="{FF2B5EF4-FFF2-40B4-BE49-F238E27FC236}">
                <a16:creationId xmlns:a16="http://schemas.microsoft.com/office/drawing/2014/main" id="{81D1D184-55BA-45E0-825F-FF499BC611B2}"/>
              </a:ext>
            </a:extLst>
          </p:cNvPr>
          <p:cNvPicPr>
            <a:picLocks noChangeAspect="1"/>
          </p:cNvPicPr>
          <p:nvPr/>
        </p:nvPicPr>
        <p:blipFill>
          <a:blip r:embed="rId4"/>
          <a:stretch>
            <a:fillRect/>
          </a:stretch>
        </p:blipFill>
        <p:spPr>
          <a:xfrm>
            <a:off x="6397852" y="1905783"/>
            <a:ext cx="4044211" cy="2440387"/>
          </a:xfrm>
          <a:prstGeom prst="rect">
            <a:avLst/>
          </a:prstGeom>
        </p:spPr>
      </p:pic>
    </p:spTree>
    <p:extLst>
      <p:ext uri="{BB962C8B-B14F-4D97-AF65-F5344CB8AC3E}">
        <p14:creationId xmlns:p14="http://schemas.microsoft.com/office/powerpoint/2010/main" val="2563872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1B1A1EEE-2D9A-4EFD-BED9-9F4805D249FD}"/>
              </a:ext>
            </a:extLst>
          </p:cNvPr>
          <p:cNvPicPr>
            <a:picLocks noChangeAspect="1"/>
          </p:cNvPicPr>
          <p:nvPr/>
        </p:nvPicPr>
        <p:blipFill>
          <a:blip r:embed="rId2"/>
          <a:stretch>
            <a:fillRect/>
          </a:stretch>
        </p:blipFill>
        <p:spPr>
          <a:xfrm>
            <a:off x="839534" y="1199832"/>
            <a:ext cx="4171950" cy="4752975"/>
          </a:xfrm>
          <a:prstGeom prst="rect">
            <a:avLst/>
          </a:prstGeom>
        </p:spPr>
      </p:pic>
      <p:sp>
        <p:nvSpPr>
          <p:cNvPr id="5" name="矩形 4">
            <a:extLst>
              <a:ext uri="{FF2B5EF4-FFF2-40B4-BE49-F238E27FC236}">
                <a16:creationId xmlns:a16="http://schemas.microsoft.com/office/drawing/2014/main" id="{81F9D01F-01E3-45F1-A52A-100F941FFAE2}"/>
              </a:ext>
            </a:extLst>
          </p:cNvPr>
          <p:cNvSpPr/>
          <p:nvPr/>
        </p:nvSpPr>
        <p:spPr>
          <a:xfrm>
            <a:off x="5463341" y="1544994"/>
            <a:ext cx="6096000" cy="1754326"/>
          </a:xfrm>
          <a:prstGeom prst="rect">
            <a:avLst/>
          </a:prstGeom>
        </p:spPr>
        <p:txBody>
          <a:bodyPr>
            <a:spAutoFit/>
          </a:bodyPr>
          <a:lstStyle/>
          <a:p>
            <a:pPr algn="just"/>
            <a:r>
              <a:rPr lang="en-US" altLang="zh-TW" dirty="0"/>
              <a:t>4. Enter a name for your Speech Translation API subscription, </a:t>
            </a:r>
          </a:p>
          <a:p>
            <a:pPr algn="just"/>
            <a:r>
              <a:rPr lang="en-US" altLang="zh-TW" dirty="0"/>
              <a:t>5. For Pricing tier, select a tier.</a:t>
            </a:r>
          </a:p>
          <a:p>
            <a:r>
              <a:rPr lang="en-US" altLang="zh-TW" dirty="0"/>
              <a:t>6. Create a new resource group named ”</a:t>
            </a:r>
            <a:r>
              <a:rPr lang="en-US" altLang="zh-TW" dirty="0" err="1"/>
              <a:t>mslearn-speechapi</a:t>
            </a:r>
            <a:r>
              <a:rPr lang="en-US" altLang="zh-TW" dirty="0"/>
              <a:t>” to hold your resources.</a:t>
            </a:r>
            <a:r>
              <a:rPr lang="zh-TW" altLang="en-US" dirty="0"/>
              <a:t> </a:t>
            </a:r>
            <a:r>
              <a:rPr lang="en-US" altLang="zh-TW" dirty="0"/>
              <a:t>And Select ”Create”  to create your subscription </a:t>
            </a:r>
          </a:p>
          <a:p>
            <a:pPr algn="just"/>
            <a:r>
              <a:rPr lang="en-US" altLang="zh-TW" dirty="0"/>
              <a:t>7. Go to resources.</a:t>
            </a:r>
          </a:p>
        </p:txBody>
      </p:sp>
      <p:pic>
        <p:nvPicPr>
          <p:cNvPr id="6" name="圖片 5">
            <a:extLst>
              <a:ext uri="{FF2B5EF4-FFF2-40B4-BE49-F238E27FC236}">
                <a16:creationId xmlns:a16="http://schemas.microsoft.com/office/drawing/2014/main" id="{6E28B5ED-8899-4EC1-A7E7-0DE15D6EDC47}"/>
              </a:ext>
            </a:extLst>
          </p:cNvPr>
          <p:cNvPicPr>
            <a:picLocks noChangeAspect="1"/>
          </p:cNvPicPr>
          <p:nvPr/>
        </p:nvPicPr>
        <p:blipFill>
          <a:blip r:embed="rId3"/>
          <a:stretch>
            <a:fillRect/>
          </a:stretch>
        </p:blipFill>
        <p:spPr>
          <a:xfrm>
            <a:off x="5400401" y="4091737"/>
            <a:ext cx="6221880" cy="1861070"/>
          </a:xfrm>
          <a:prstGeom prst="rect">
            <a:avLst/>
          </a:prstGeom>
        </p:spPr>
      </p:pic>
      <p:sp>
        <p:nvSpPr>
          <p:cNvPr id="8" name="矩形: 圓角 7">
            <a:extLst>
              <a:ext uri="{FF2B5EF4-FFF2-40B4-BE49-F238E27FC236}">
                <a16:creationId xmlns:a16="http://schemas.microsoft.com/office/drawing/2014/main" id="{7425FB6C-D886-4640-A5E3-BF233F3788AA}"/>
              </a:ext>
            </a:extLst>
          </p:cNvPr>
          <p:cNvSpPr/>
          <p:nvPr/>
        </p:nvSpPr>
        <p:spPr>
          <a:xfrm>
            <a:off x="5543110" y="5406666"/>
            <a:ext cx="943775" cy="410198"/>
          </a:xfrm>
          <a:prstGeom prst="round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 name="矩形: 圓角 8">
            <a:extLst>
              <a:ext uri="{FF2B5EF4-FFF2-40B4-BE49-F238E27FC236}">
                <a16:creationId xmlns:a16="http://schemas.microsoft.com/office/drawing/2014/main" id="{083FC474-0554-4017-AAFC-9C2A113CCA8E}"/>
              </a:ext>
            </a:extLst>
          </p:cNvPr>
          <p:cNvSpPr/>
          <p:nvPr/>
        </p:nvSpPr>
        <p:spPr>
          <a:xfrm>
            <a:off x="1004666" y="3580688"/>
            <a:ext cx="1960725" cy="511049"/>
          </a:xfrm>
          <a:prstGeom prst="round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0" name="矩形: 圓角 9">
            <a:extLst>
              <a:ext uri="{FF2B5EF4-FFF2-40B4-BE49-F238E27FC236}">
                <a16:creationId xmlns:a16="http://schemas.microsoft.com/office/drawing/2014/main" id="{B545EA55-CA89-443E-B08F-9F4EC33A9876}"/>
              </a:ext>
            </a:extLst>
          </p:cNvPr>
          <p:cNvSpPr/>
          <p:nvPr/>
        </p:nvSpPr>
        <p:spPr>
          <a:xfrm>
            <a:off x="1004665" y="4208233"/>
            <a:ext cx="1960725" cy="410198"/>
          </a:xfrm>
          <a:prstGeom prst="round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FAAE3131-F464-433B-A571-476A16763DB3}"/>
              </a:ext>
            </a:extLst>
          </p:cNvPr>
          <p:cNvSpPr/>
          <p:nvPr/>
        </p:nvSpPr>
        <p:spPr>
          <a:xfrm>
            <a:off x="1948441" y="2205594"/>
            <a:ext cx="301686" cy="369332"/>
          </a:xfrm>
          <a:prstGeom prst="rect">
            <a:avLst/>
          </a:prstGeom>
        </p:spPr>
        <p:txBody>
          <a:bodyPr wrap="none">
            <a:spAutoFit/>
          </a:bodyPr>
          <a:lstStyle/>
          <a:p>
            <a:r>
              <a:rPr lang="en-US" altLang="zh-TW" dirty="0">
                <a:solidFill>
                  <a:srgbClr val="FF0000"/>
                </a:solidFill>
              </a:rPr>
              <a:t>4</a:t>
            </a:r>
            <a:endParaRPr lang="zh-TW" altLang="en-US" dirty="0">
              <a:solidFill>
                <a:srgbClr val="FF0000"/>
              </a:solidFill>
            </a:endParaRPr>
          </a:p>
        </p:txBody>
      </p:sp>
      <p:sp>
        <p:nvSpPr>
          <p:cNvPr id="12" name="矩形 11">
            <a:extLst>
              <a:ext uri="{FF2B5EF4-FFF2-40B4-BE49-F238E27FC236}">
                <a16:creationId xmlns:a16="http://schemas.microsoft.com/office/drawing/2014/main" id="{E2DE85FD-BAFE-4E68-A175-C2BA81D3BD80}"/>
              </a:ext>
            </a:extLst>
          </p:cNvPr>
          <p:cNvSpPr/>
          <p:nvPr/>
        </p:nvSpPr>
        <p:spPr>
          <a:xfrm>
            <a:off x="2974692" y="3206987"/>
            <a:ext cx="301686" cy="369332"/>
          </a:xfrm>
          <a:prstGeom prst="rect">
            <a:avLst/>
          </a:prstGeom>
        </p:spPr>
        <p:txBody>
          <a:bodyPr wrap="none">
            <a:spAutoFit/>
          </a:bodyPr>
          <a:lstStyle/>
          <a:p>
            <a:r>
              <a:rPr lang="en-US" altLang="zh-TW" dirty="0">
                <a:solidFill>
                  <a:srgbClr val="FF0000"/>
                </a:solidFill>
              </a:rPr>
              <a:t>5</a:t>
            </a:r>
            <a:endParaRPr lang="zh-TW" altLang="en-US" dirty="0">
              <a:solidFill>
                <a:srgbClr val="FF0000"/>
              </a:solidFill>
            </a:endParaRPr>
          </a:p>
        </p:txBody>
      </p:sp>
      <p:sp>
        <p:nvSpPr>
          <p:cNvPr id="13" name="矩形 12">
            <a:extLst>
              <a:ext uri="{FF2B5EF4-FFF2-40B4-BE49-F238E27FC236}">
                <a16:creationId xmlns:a16="http://schemas.microsoft.com/office/drawing/2014/main" id="{FDD7FD45-4F94-4E3F-9DD8-48029D3E9A01}"/>
              </a:ext>
            </a:extLst>
          </p:cNvPr>
          <p:cNvSpPr/>
          <p:nvPr/>
        </p:nvSpPr>
        <p:spPr>
          <a:xfrm>
            <a:off x="3052621" y="4023567"/>
            <a:ext cx="301686" cy="369332"/>
          </a:xfrm>
          <a:prstGeom prst="rect">
            <a:avLst/>
          </a:prstGeom>
        </p:spPr>
        <p:txBody>
          <a:bodyPr wrap="none">
            <a:spAutoFit/>
          </a:bodyPr>
          <a:lstStyle/>
          <a:p>
            <a:r>
              <a:rPr lang="en-US" altLang="zh-TW" dirty="0">
                <a:solidFill>
                  <a:srgbClr val="FF0000"/>
                </a:solidFill>
              </a:rPr>
              <a:t>6</a:t>
            </a:r>
            <a:endParaRPr lang="zh-TW" altLang="en-US" dirty="0">
              <a:solidFill>
                <a:srgbClr val="FF0000"/>
              </a:solidFill>
            </a:endParaRPr>
          </a:p>
        </p:txBody>
      </p:sp>
      <p:sp>
        <p:nvSpPr>
          <p:cNvPr id="14" name="矩形: 圓角 13">
            <a:extLst>
              <a:ext uri="{FF2B5EF4-FFF2-40B4-BE49-F238E27FC236}">
                <a16:creationId xmlns:a16="http://schemas.microsoft.com/office/drawing/2014/main" id="{09EEA10B-A236-4674-B707-FB9F5339F926}"/>
              </a:ext>
            </a:extLst>
          </p:cNvPr>
          <p:cNvSpPr/>
          <p:nvPr/>
        </p:nvSpPr>
        <p:spPr>
          <a:xfrm>
            <a:off x="1004665" y="2498934"/>
            <a:ext cx="943775" cy="410198"/>
          </a:xfrm>
          <a:prstGeom prst="round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88F3FD84-A75E-4642-AEB8-5F4165540FAD}"/>
              </a:ext>
            </a:extLst>
          </p:cNvPr>
          <p:cNvSpPr/>
          <p:nvPr/>
        </p:nvSpPr>
        <p:spPr>
          <a:xfrm>
            <a:off x="6486885" y="5086057"/>
            <a:ext cx="359394" cy="369332"/>
          </a:xfrm>
          <a:prstGeom prst="rect">
            <a:avLst/>
          </a:prstGeom>
        </p:spPr>
        <p:txBody>
          <a:bodyPr wrap="none">
            <a:spAutoFit/>
          </a:bodyPr>
          <a:lstStyle/>
          <a:p>
            <a:r>
              <a:rPr lang="en-US" altLang="zh-TW" dirty="0">
                <a:solidFill>
                  <a:srgbClr val="FF0000"/>
                </a:solidFill>
              </a:rPr>
              <a:t>7.</a:t>
            </a:r>
            <a:endParaRPr lang="zh-TW" altLang="en-US" dirty="0">
              <a:solidFill>
                <a:srgbClr val="FF0000"/>
              </a:solidFill>
            </a:endParaRPr>
          </a:p>
        </p:txBody>
      </p:sp>
    </p:spTree>
    <p:extLst>
      <p:ext uri="{BB962C8B-B14F-4D97-AF65-F5344CB8AC3E}">
        <p14:creationId xmlns:p14="http://schemas.microsoft.com/office/powerpoint/2010/main" val="1621145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942196-9049-4354-9D4F-F5126EB7D534}"/>
              </a:ext>
            </a:extLst>
          </p:cNvPr>
          <p:cNvSpPr>
            <a:spLocks noGrp="1"/>
          </p:cNvSpPr>
          <p:nvPr>
            <p:ph type="title"/>
          </p:nvPr>
        </p:nvSpPr>
        <p:spPr>
          <a:xfrm>
            <a:off x="469084" y="290968"/>
            <a:ext cx="8549081" cy="767899"/>
          </a:xfrm>
        </p:spPr>
        <p:txBody>
          <a:bodyPr/>
          <a:lstStyle/>
          <a:p>
            <a:r>
              <a:rPr lang="en-US" altLang="zh-TW" b="1" dirty="0"/>
              <a:t>View subscription keys and endpoints</a:t>
            </a:r>
            <a:endParaRPr lang="zh-TW" altLang="en-US" b="1" dirty="0"/>
          </a:p>
        </p:txBody>
      </p:sp>
      <p:sp>
        <p:nvSpPr>
          <p:cNvPr id="5" name="矩形 4">
            <a:extLst>
              <a:ext uri="{FF2B5EF4-FFF2-40B4-BE49-F238E27FC236}">
                <a16:creationId xmlns:a16="http://schemas.microsoft.com/office/drawing/2014/main" id="{86A52C2C-B2F8-4185-8AD7-56ED26B426AD}"/>
              </a:ext>
            </a:extLst>
          </p:cNvPr>
          <p:cNvSpPr/>
          <p:nvPr/>
        </p:nvSpPr>
        <p:spPr>
          <a:xfrm>
            <a:off x="1382723" y="1650426"/>
            <a:ext cx="3194336" cy="369332"/>
          </a:xfrm>
          <a:prstGeom prst="rect">
            <a:avLst/>
          </a:prstGeom>
        </p:spPr>
        <p:txBody>
          <a:bodyPr wrap="none">
            <a:spAutoFit/>
          </a:bodyPr>
          <a:lstStyle/>
          <a:p>
            <a:r>
              <a:rPr lang="en-US" altLang="zh-TW" b="1" i="0" dirty="0">
                <a:effectLst/>
                <a:latin typeface="Segoe UI" panose="020B0502040204020203" pitchFamily="34" charset="0"/>
              </a:rPr>
              <a:t>View the subscription keys :</a:t>
            </a:r>
          </a:p>
        </p:txBody>
      </p:sp>
      <p:sp>
        <p:nvSpPr>
          <p:cNvPr id="6" name="矩形 5">
            <a:extLst>
              <a:ext uri="{FF2B5EF4-FFF2-40B4-BE49-F238E27FC236}">
                <a16:creationId xmlns:a16="http://schemas.microsoft.com/office/drawing/2014/main" id="{CE34B5C6-CE61-4544-92C6-7BF7195522D6}"/>
              </a:ext>
            </a:extLst>
          </p:cNvPr>
          <p:cNvSpPr/>
          <p:nvPr/>
        </p:nvSpPr>
        <p:spPr>
          <a:xfrm>
            <a:off x="1382723" y="3974285"/>
            <a:ext cx="2308645" cy="369332"/>
          </a:xfrm>
          <a:prstGeom prst="rect">
            <a:avLst/>
          </a:prstGeom>
        </p:spPr>
        <p:txBody>
          <a:bodyPr wrap="none">
            <a:spAutoFit/>
          </a:bodyPr>
          <a:lstStyle/>
          <a:p>
            <a:r>
              <a:rPr lang="en-US" altLang="zh-TW" b="1" i="0" dirty="0">
                <a:effectLst/>
                <a:latin typeface="Segoe UI" panose="020B0502040204020203" pitchFamily="34" charset="0"/>
              </a:rPr>
              <a:t>View the endpoint :</a:t>
            </a:r>
          </a:p>
        </p:txBody>
      </p:sp>
      <p:pic>
        <p:nvPicPr>
          <p:cNvPr id="8" name="圖片 7">
            <a:extLst>
              <a:ext uri="{FF2B5EF4-FFF2-40B4-BE49-F238E27FC236}">
                <a16:creationId xmlns:a16="http://schemas.microsoft.com/office/drawing/2014/main" id="{27F7B192-2AA2-41DF-BA3D-4131048271B4}"/>
              </a:ext>
            </a:extLst>
          </p:cNvPr>
          <p:cNvPicPr>
            <a:picLocks noChangeAspect="1"/>
          </p:cNvPicPr>
          <p:nvPr/>
        </p:nvPicPr>
        <p:blipFill>
          <a:blip r:embed="rId2"/>
          <a:stretch>
            <a:fillRect/>
          </a:stretch>
        </p:blipFill>
        <p:spPr>
          <a:xfrm>
            <a:off x="5118652" y="4158951"/>
            <a:ext cx="5416729" cy="2389426"/>
          </a:xfrm>
          <a:prstGeom prst="rect">
            <a:avLst/>
          </a:prstGeom>
        </p:spPr>
      </p:pic>
      <p:sp>
        <p:nvSpPr>
          <p:cNvPr id="9" name="矩形: 圓角 8">
            <a:extLst>
              <a:ext uri="{FF2B5EF4-FFF2-40B4-BE49-F238E27FC236}">
                <a16:creationId xmlns:a16="http://schemas.microsoft.com/office/drawing/2014/main" id="{48753C29-010A-4CB2-A35A-190479C025EC}"/>
              </a:ext>
            </a:extLst>
          </p:cNvPr>
          <p:cNvSpPr/>
          <p:nvPr/>
        </p:nvSpPr>
        <p:spPr>
          <a:xfrm>
            <a:off x="5122855" y="4957894"/>
            <a:ext cx="488574" cy="213018"/>
          </a:xfrm>
          <a:prstGeom prst="round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pic>
        <p:nvPicPr>
          <p:cNvPr id="12" name="圖片 11">
            <a:extLst>
              <a:ext uri="{FF2B5EF4-FFF2-40B4-BE49-F238E27FC236}">
                <a16:creationId xmlns:a16="http://schemas.microsoft.com/office/drawing/2014/main" id="{A732E53F-482A-4990-A24B-33ED156390D6}"/>
              </a:ext>
            </a:extLst>
          </p:cNvPr>
          <p:cNvPicPr>
            <a:picLocks noChangeAspect="1"/>
          </p:cNvPicPr>
          <p:nvPr/>
        </p:nvPicPr>
        <p:blipFill>
          <a:blip r:embed="rId3"/>
          <a:stretch>
            <a:fillRect/>
          </a:stretch>
        </p:blipFill>
        <p:spPr>
          <a:xfrm>
            <a:off x="5118652" y="1240278"/>
            <a:ext cx="4260239" cy="2637536"/>
          </a:xfrm>
          <a:prstGeom prst="rect">
            <a:avLst/>
          </a:prstGeom>
        </p:spPr>
      </p:pic>
      <p:sp>
        <p:nvSpPr>
          <p:cNvPr id="11" name="矩形: 圓角 10">
            <a:extLst>
              <a:ext uri="{FF2B5EF4-FFF2-40B4-BE49-F238E27FC236}">
                <a16:creationId xmlns:a16="http://schemas.microsoft.com/office/drawing/2014/main" id="{A37E9D14-7C1F-4AED-AD48-9E1B85A07344}"/>
              </a:ext>
            </a:extLst>
          </p:cNvPr>
          <p:cNvSpPr/>
          <p:nvPr/>
        </p:nvSpPr>
        <p:spPr>
          <a:xfrm>
            <a:off x="5118652" y="3246539"/>
            <a:ext cx="496981" cy="182461"/>
          </a:xfrm>
          <a:prstGeom prst="round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3" name="矩形: 圓角 12">
            <a:extLst>
              <a:ext uri="{FF2B5EF4-FFF2-40B4-BE49-F238E27FC236}">
                <a16:creationId xmlns:a16="http://schemas.microsoft.com/office/drawing/2014/main" id="{FF829315-61CC-4B73-8332-DEEEFC55F84B}"/>
              </a:ext>
            </a:extLst>
          </p:cNvPr>
          <p:cNvSpPr/>
          <p:nvPr/>
        </p:nvSpPr>
        <p:spPr>
          <a:xfrm>
            <a:off x="6456726" y="3036257"/>
            <a:ext cx="2922165" cy="819243"/>
          </a:xfrm>
          <a:prstGeom prst="round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4" name="矩形: 圓角 13">
            <a:extLst>
              <a:ext uri="{FF2B5EF4-FFF2-40B4-BE49-F238E27FC236}">
                <a16:creationId xmlns:a16="http://schemas.microsoft.com/office/drawing/2014/main" id="{FA44D409-E2DF-4A14-960A-4E3D57810D62}"/>
              </a:ext>
            </a:extLst>
          </p:cNvPr>
          <p:cNvSpPr/>
          <p:nvPr/>
        </p:nvSpPr>
        <p:spPr>
          <a:xfrm>
            <a:off x="8574950" y="5468134"/>
            <a:ext cx="1960431" cy="299176"/>
          </a:xfrm>
          <a:prstGeom prst="round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7E8FC531-B754-4968-AE32-A4C8C4C18FF1}"/>
              </a:ext>
            </a:extLst>
          </p:cNvPr>
          <p:cNvSpPr/>
          <p:nvPr/>
        </p:nvSpPr>
        <p:spPr>
          <a:xfrm>
            <a:off x="1770889" y="2190796"/>
            <a:ext cx="3240374" cy="307777"/>
          </a:xfrm>
          <a:prstGeom prst="rect">
            <a:avLst/>
          </a:prstGeom>
        </p:spPr>
        <p:txBody>
          <a:bodyPr wrap="none">
            <a:spAutoFit/>
          </a:bodyPr>
          <a:lstStyle/>
          <a:p>
            <a:r>
              <a:rPr lang="en-US" altLang="zh-TW" sz="1400" b="0" i="0" dirty="0">
                <a:effectLst/>
                <a:latin typeface="Segoe UI" panose="020B0502040204020203" pitchFamily="34" charset="0"/>
              </a:rPr>
              <a:t>Select </a:t>
            </a:r>
            <a:r>
              <a:rPr lang="en-US" altLang="zh-TW" sz="1400" b="1" i="0" dirty="0">
                <a:solidFill>
                  <a:srgbClr val="FF0000"/>
                </a:solidFill>
                <a:effectLst/>
                <a:latin typeface="Segoe UI" panose="020B0502040204020203" pitchFamily="34" charset="0"/>
              </a:rPr>
              <a:t>Keys</a:t>
            </a:r>
            <a:r>
              <a:rPr lang="en-US" altLang="zh-TW" sz="1400" b="0" i="0" dirty="0">
                <a:effectLst/>
                <a:latin typeface="Segoe UI" panose="020B0502040204020203" pitchFamily="34" charset="0"/>
              </a:rPr>
              <a:t> to view your new API keys.</a:t>
            </a:r>
            <a:endParaRPr lang="zh-TW" altLang="en-US" sz="1400" dirty="0"/>
          </a:p>
        </p:txBody>
      </p:sp>
      <p:sp>
        <p:nvSpPr>
          <p:cNvPr id="16" name="矩形 15">
            <a:extLst>
              <a:ext uri="{FF2B5EF4-FFF2-40B4-BE49-F238E27FC236}">
                <a16:creationId xmlns:a16="http://schemas.microsoft.com/office/drawing/2014/main" id="{FCAB35C5-F6AF-48A1-ADBF-F8C0C1E1E0C6}"/>
              </a:ext>
            </a:extLst>
          </p:cNvPr>
          <p:cNvSpPr/>
          <p:nvPr/>
        </p:nvSpPr>
        <p:spPr>
          <a:xfrm>
            <a:off x="1789675" y="4505854"/>
            <a:ext cx="3221588" cy="738664"/>
          </a:xfrm>
          <a:prstGeom prst="rect">
            <a:avLst/>
          </a:prstGeom>
        </p:spPr>
        <p:txBody>
          <a:bodyPr wrap="square">
            <a:spAutoFit/>
          </a:bodyPr>
          <a:lstStyle/>
          <a:p>
            <a:r>
              <a:rPr lang="en-US" altLang="zh-TW" sz="1400" i="0" dirty="0">
                <a:effectLst/>
                <a:latin typeface="Segoe UI" panose="020B0502040204020203" pitchFamily="34" charset="0"/>
              </a:rPr>
              <a:t>Find </a:t>
            </a:r>
            <a:r>
              <a:rPr lang="en-US" altLang="zh-TW" sz="1400" b="1" i="0" dirty="0">
                <a:solidFill>
                  <a:srgbClr val="FF0000"/>
                </a:solidFill>
                <a:effectLst/>
                <a:latin typeface="Segoe UI" panose="020B0502040204020203" pitchFamily="34" charset="0"/>
              </a:rPr>
              <a:t>Endpoint</a:t>
            </a:r>
            <a:r>
              <a:rPr lang="en-US" altLang="zh-TW" sz="1400" i="0" dirty="0">
                <a:effectLst/>
                <a:latin typeface="Segoe UI" panose="020B0502040204020203" pitchFamily="34" charset="0"/>
              </a:rPr>
              <a:t>, and make note of the endpoint value. This URL will be used when temporary tokens are generated.</a:t>
            </a:r>
            <a:endParaRPr lang="zh-TW" altLang="en-US" sz="1400" dirty="0"/>
          </a:p>
        </p:txBody>
      </p:sp>
    </p:spTree>
    <p:extLst>
      <p:ext uri="{BB962C8B-B14F-4D97-AF65-F5344CB8AC3E}">
        <p14:creationId xmlns:p14="http://schemas.microsoft.com/office/powerpoint/2010/main" val="2199284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5BF49F-5189-4E8A-BFDA-2FBEE336C18B}"/>
              </a:ext>
            </a:extLst>
          </p:cNvPr>
          <p:cNvSpPr>
            <a:spLocks noGrp="1"/>
          </p:cNvSpPr>
          <p:nvPr>
            <p:ph type="title"/>
          </p:nvPr>
        </p:nvSpPr>
        <p:spPr>
          <a:xfrm>
            <a:off x="427140" y="553673"/>
            <a:ext cx="7181675" cy="700787"/>
          </a:xfrm>
        </p:spPr>
        <p:txBody>
          <a:bodyPr/>
          <a:lstStyle/>
          <a:p>
            <a:r>
              <a:rPr lang="en-US" altLang="zh-TW" b="1" dirty="0"/>
              <a:t>Use the API to translate speech</a:t>
            </a:r>
            <a:endParaRPr lang="zh-TW" altLang="en-US" dirty="0"/>
          </a:p>
        </p:txBody>
      </p:sp>
      <p:sp>
        <p:nvSpPr>
          <p:cNvPr id="4" name="矩形 3">
            <a:extLst>
              <a:ext uri="{FF2B5EF4-FFF2-40B4-BE49-F238E27FC236}">
                <a16:creationId xmlns:a16="http://schemas.microsoft.com/office/drawing/2014/main" id="{875F8324-E4A1-4885-B578-7202B4927507}"/>
              </a:ext>
            </a:extLst>
          </p:cNvPr>
          <p:cNvSpPr/>
          <p:nvPr/>
        </p:nvSpPr>
        <p:spPr>
          <a:xfrm>
            <a:off x="1248729" y="1507343"/>
            <a:ext cx="8365303" cy="923330"/>
          </a:xfrm>
          <a:prstGeom prst="rect">
            <a:avLst/>
          </a:prstGeom>
        </p:spPr>
        <p:txBody>
          <a:bodyPr wrap="none">
            <a:spAutoFit/>
          </a:bodyPr>
          <a:lstStyle/>
          <a:p>
            <a:r>
              <a:rPr lang="en-US" altLang="zh-TW" b="0" i="0" dirty="0">
                <a:solidFill>
                  <a:schemeClr val="tx1">
                    <a:lumMod val="95000"/>
                  </a:schemeClr>
                </a:solidFill>
                <a:effectLst/>
              </a:rPr>
              <a:t>two steps :</a:t>
            </a:r>
          </a:p>
          <a:p>
            <a:pPr>
              <a:buFont typeface="+mj-lt"/>
              <a:buAutoNum type="arabicPeriod"/>
            </a:pPr>
            <a:r>
              <a:rPr lang="en-US" altLang="zh-TW" b="0" i="0" dirty="0">
                <a:solidFill>
                  <a:schemeClr val="tx1">
                    <a:lumMod val="95000"/>
                  </a:schemeClr>
                </a:solidFill>
                <a:effectLst/>
              </a:rPr>
              <a:t> Creating and opening an authorized WebSocket request to the subscription endpoint.</a:t>
            </a:r>
          </a:p>
          <a:p>
            <a:pPr>
              <a:buFont typeface="+mj-lt"/>
              <a:buAutoNum type="arabicPeriod"/>
            </a:pPr>
            <a:r>
              <a:rPr lang="en-US" altLang="zh-TW" b="0" i="0" dirty="0">
                <a:solidFill>
                  <a:schemeClr val="tx1">
                    <a:lumMod val="95000"/>
                  </a:schemeClr>
                </a:solidFill>
                <a:effectLst/>
              </a:rPr>
              <a:t> Processing the information returned from the call.</a:t>
            </a:r>
          </a:p>
        </p:txBody>
      </p:sp>
      <p:pic>
        <p:nvPicPr>
          <p:cNvPr id="6" name="圖片 5">
            <a:extLst>
              <a:ext uri="{FF2B5EF4-FFF2-40B4-BE49-F238E27FC236}">
                <a16:creationId xmlns:a16="http://schemas.microsoft.com/office/drawing/2014/main" id="{0F51E69D-3224-4A75-A773-66FA8684AA82}"/>
              </a:ext>
            </a:extLst>
          </p:cNvPr>
          <p:cNvPicPr>
            <a:picLocks noChangeAspect="1"/>
          </p:cNvPicPr>
          <p:nvPr/>
        </p:nvPicPr>
        <p:blipFill>
          <a:blip r:embed="rId2"/>
          <a:stretch>
            <a:fillRect/>
          </a:stretch>
        </p:blipFill>
        <p:spPr>
          <a:xfrm>
            <a:off x="4924246" y="2673393"/>
            <a:ext cx="6091282" cy="1753935"/>
          </a:xfrm>
          <a:prstGeom prst="rect">
            <a:avLst/>
          </a:prstGeom>
        </p:spPr>
      </p:pic>
      <p:pic>
        <p:nvPicPr>
          <p:cNvPr id="7" name="圖片 6">
            <a:extLst>
              <a:ext uri="{FF2B5EF4-FFF2-40B4-BE49-F238E27FC236}">
                <a16:creationId xmlns:a16="http://schemas.microsoft.com/office/drawing/2014/main" id="{A1F8DEBF-1DD5-4B7B-84E7-637939CD6A63}"/>
              </a:ext>
            </a:extLst>
          </p:cNvPr>
          <p:cNvPicPr>
            <a:picLocks noChangeAspect="1"/>
          </p:cNvPicPr>
          <p:nvPr/>
        </p:nvPicPr>
        <p:blipFill>
          <a:blip r:embed="rId3"/>
          <a:stretch>
            <a:fillRect/>
          </a:stretch>
        </p:blipFill>
        <p:spPr>
          <a:xfrm>
            <a:off x="4924246" y="4670048"/>
            <a:ext cx="6720338" cy="1704201"/>
          </a:xfrm>
          <a:prstGeom prst="rect">
            <a:avLst/>
          </a:prstGeom>
        </p:spPr>
      </p:pic>
      <p:sp>
        <p:nvSpPr>
          <p:cNvPr id="8" name="矩形 7">
            <a:extLst>
              <a:ext uri="{FF2B5EF4-FFF2-40B4-BE49-F238E27FC236}">
                <a16:creationId xmlns:a16="http://schemas.microsoft.com/office/drawing/2014/main" id="{011D2E76-5633-4FE9-B8E0-9F4AC64C1DC3}"/>
              </a:ext>
            </a:extLst>
          </p:cNvPr>
          <p:cNvSpPr/>
          <p:nvPr/>
        </p:nvSpPr>
        <p:spPr>
          <a:xfrm>
            <a:off x="1817406" y="3965663"/>
            <a:ext cx="2464037" cy="923330"/>
          </a:xfrm>
          <a:prstGeom prst="rect">
            <a:avLst/>
          </a:prstGeom>
        </p:spPr>
        <p:txBody>
          <a:bodyPr wrap="square">
            <a:spAutoFit/>
          </a:bodyPr>
          <a:lstStyle/>
          <a:p>
            <a:pPr lvl="0" eaLnBrk="0" fontAlgn="base" hangingPunct="0">
              <a:spcBef>
                <a:spcPct val="0"/>
              </a:spcBef>
              <a:spcAft>
                <a:spcPct val="0"/>
              </a:spcAft>
            </a:pPr>
            <a:r>
              <a:rPr kumimoji="0" lang="zh-TW" altLang="zh-TW" i="0" u="none" strike="noStrike" cap="none" normalizeH="0" baseline="0" dirty="0">
                <a:ln>
                  <a:noFill/>
                </a:ln>
                <a:solidFill>
                  <a:schemeClr val="tx1">
                    <a:lumMod val="95000"/>
                  </a:schemeClr>
                </a:solidFill>
                <a:effectLst/>
                <a:latin typeface="Segoe UI" panose="020B0502040204020203" pitchFamily="34" charset="0"/>
                <a:cs typeface="Segoe UI" panose="020B0502040204020203" pitchFamily="34" charset="0"/>
              </a:rPr>
              <a:t>The </a:t>
            </a:r>
            <a:r>
              <a:rPr kumimoji="0" lang="en-US" altLang="zh-TW" i="0" u="none" strike="noStrike" cap="none" normalizeH="0" baseline="0" dirty="0">
                <a:ln>
                  <a:noFill/>
                </a:ln>
                <a:solidFill>
                  <a:schemeClr val="tx1">
                    <a:lumMod val="95000"/>
                  </a:schemeClr>
                </a:solidFill>
                <a:effectLst/>
                <a:latin typeface="Segoe UI" panose="020B0502040204020203" pitchFamily="34" charset="0"/>
                <a:cs typeface="Segoe UI" panose="020B0502040204020203" pitchFamily="34" charset="0"/>
              </a:rPr>
              <a:t>t</a:t>
            </a:r>
            <a:r>
              <a:rPr kumimoji="0" lang="zh-TW" altLang="zh-TW" i="0" u="none" strike="noStrike" cap="none" normalizeH="0" baseline="0" dirty="0">
                <a:ln>
                  <a:noFill/>
                </a:ln>
                <a:solidFill>
                  <a:schemeClr val="tx1">
                    <a:lumMod val="95000"/>
                  </a:schemeClr>
                </a:solidFill>
                <a:effectLst/>
                <a:latin typeface="Arial Unicode MS"/>
                <a:ea typeface="SFMono-Regular"/>
              </a:rPr>
              <a:t>ranslate</a:t>
            </a:r>
            <a:r>
              <a:rPr kumimoji="0" lang="zh-TW" altLang="zh-TW" i="0" u="none" strike="noStrike" cap="none" normalizeH="0" baseline="0" dirty="0">
                <a:ln>
                  <a:noFill/>
                </a:ln>
                <a:solidFill>
                  <a:schemeClr val="tx1">
                    <a:lumMod val="95000"/>
                  </a:schemeClr>
                </a:solidFill>
                <a:effectLst/>
                <a:latin typeface="Segoe UI" panose="020B0502040204020203" pitchFamily="34" charset="0"/>
                <a:cs typeface="Segoe UI" panose="020B0502040204020203" pitchFamily="34" charset="0"/>
              </a:rPr>
              <a:t> methodprovides the following required parameters:</a:t>
            </a:r>
            <a:r>
              <a:rPr kumimoji="0" lang="zh-TW" altLang="zh-TW" i="0" u="none" strike="noStrike" cap="none" normalizeH="0" baseline="0" dirty="0">
                <a:ln>
                  <a:noFill/>
                </a:ln>
                <a:solidFill>
                  <a:schemeClr val="tx1">
                    <a:lumMod val="95000"/>
                  </a:schemeClr>
                </a:solidFill>
                <a:effectLst/>
              </a:rPr>
              <a:t> </a:t>
            </a:r>
          </a:p>
        </p:txBody>
      </p:sp>
    </p:spTree>
    <p:extLst>
      <p:ext uri="{BB962C8B-B14F-4D97-AF65-F5344CB8AC3E}">
        <p14:creationId xmlns:p14="http://schemas.microsoft.com/office/powerpoint/2010/main" val="370758111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735</TotalTime>
  <Words>3505</Words>
  <Application>Microsoft Office PowerPoint</Application>
  <PresentationFormat>寬螢幕</PresentationFormat>
  <Paragraphs>270</Paragraphs>
  <Slides>54</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54</vt:i4>
      </vt:variant>
    </vt:vector>
  </HeadingPairs>
  <TitlesOfParts>
    <vt:vector size="60" baseType="lpstr">
      <vt:lpstr>Arial Unicode MS</vt:lpstr>
      <vt:lpstr>Arial</vt:lpstr>
      <vt:lpstr>Calibri</vt:lpstr>
      <vt:lpstr>Calibri Light</vt:lpstr>
      <vt:lpstr>Segoe UI</vt:lpstr>
      <vt:lpstr>Office 佈景主題</vt:lpstr>
      <vt:lpstr>Process and translate speech with Azure Cognitive Speech Services</vt:lpstr>
      <vt:lpstr>Topic : Translate speech in real time with Azure Cognitive Services</vt:lpstr>
      <vt:lpstr>Introduction :</vt:lpstr>
      <vt:lpstr>Overview of speech translation :</vt:lpstr>
      <vt:lpstr>PowerPoint 簡報</vt:lpstr>
      <vt:lpstr>Create a subscription to the Speech Translation API :</vt:lpstr>
      <vt:lpstr>PowerPoint 簡報</vt:lpstr>
      <vt:lpstr>View subscription keys and endpoints</vt:lpstr>
      <vt:lpstr>Use the API to translate speech</vt:lpstr>
      <vt:lpstr>Use the API to request supported speech languages</vt:lpstr>
      <vt:lpstr>PowerPoint 簡報</vt:lpstr>
      <vt:lpstr>Listen for incoming translation data</vt:lpstr>
      <vt:lpstr>PowerPoint 簡報</vt:lpstr>
      <vt:lpstr>PowerPoint 簡報</vt:lpstr>
      <vt:lpstr>Summary</vt:lpstr>
      <vt:lpstr>Clean up</vt:lpstr>
      <vt:lpstr>Topic2 : Recognize specific voices with the Speaker Recognition APIs in Azure Cognitive Services</vt:lpstr>
      <vt:lpstr>Introduction :</vt:lpstr>
      <vt:lpstr>Overview of speaker recognition</vt:lpstr>
      <vt:lpstr>PowerPoint 簡報</vt:lpstr>
      <vt:lpstr>PowerPoint 簡報</vt:lpstr>
      <vt:lpstr>PowerPoint 簡報</vt:lpstr>
      <vt:lpstr>PowerPoint 簡報</vt:lpstr>
      <vt:lpstr>PowerPoint 簡報</vt:lpstr>
      <vt:lpstr>Exercise - Create a Speaker Recognition API subscription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Manage speaker verification profiles</vt:lpstr>
      <vt:lpstr>PowerPoint 簡報</vt:lpstr>
      <vt:lpstr>Send an audio payload</vt:lpstr>
      <vt:lpstr>Binary file payload</vt:lpstr>
      <vt:lpstr>Return values</vt:lpstr>
      <vt:lpstr>Identification profiles</vt:lpstr>
      <vt:lpstr>Manage speaker identification profiles</vt:lpstr>
      <vt:lpstr>PowerPoint 簡報</vt:lpstr>
      <vt:lpstr>Send an audio payload</vt:lpstr>
      <vt:lpstr>Return values</vt:lpstr>
      <vt:lpstr>Speaker recognition</vt:lpstr>
      <vt:lpstr> Binary file payload:</vt:lpstr>
      <vt:lpstr>Return values</vt:lpstr>
      <vt:lpstr>Speaker identification</vt:lpstr>
      <vt:lpstr>Binary file payload</vt:lpstr>
      <vt:lpstr>Identification return values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 Translate speech in real time with Azure Cognitive Services</dc:title>
  <dc:creator>uyang</dc:creator>
  <cp:lastModifiedBy>志鴻 周</cp:lastModifiedBy>
  <cp:revision>71</cp:revision>
  <dcterms:created xsi:type="dcterms:W3CDTF">2019-12-08T15:03:25Z</dcterms:created>
  <dcterms:modified xsi:type="dcterms:W3CDTF">2019-12-12T06:55:47Z</dcterms:modified>
</cp:coreProperties>
</file>