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/>
          <p:nvPr>
            <p:ph type="body" sz="quarter" idx="1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3"/>
          </p:nvPr>
        </p:nvSpPr>
        <p:spPr>
          <a:xfrm>
            <a:off x="1270000" y="4257885"/>
            <a:ext cx="10464800" cy="7112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-929606" y="-12700"/>
            <a:ext cx="16551778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idx="13"/>
          </p:nvPr>
        </p:nvSpPr>
        <p:spPr>
          <a:xfrm>
            <a:off x="2451057" y="-138499"/>
            <a:ext cx="13525503" cy="9017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37350" y="639232"/>
            <a:ext cx="5880100" cy="39200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雲端計算平台實務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雲端計算平台實務</a:t>
            </a:r>
          </a:p>
          <a:p>
            <a:pPr/>
            <a:r>
              <a:t>期末報告</a:t>
            </a:r>
          </a:p>
        </p:txBody>
      </p:sp>
      <p:sp>
        <p:nvSpPr>
          <p:cNvPr id="120" name="第九組…"/>
          <p:cNvSpPr txBox="1"/>
          <p:nvPr>
            <p:ph type="subTitle" sz="quarter" idx="1"/>
          </p:nvPr>
        </p:nvSpPr>
        <p:spPr>
          <a:xfrm>
            <a:off x="1270000" y="6223000"/>
            <a:ext cx="10464800" cy="1504592"/>
          </a:xfrm>
          <a:prstGeom prst="rect">
            <a:avLst/>
          </a:prstGeom>
        </p:spPr>
        <p:txBody>
          <a:bodyPr/>
          <a:lstStyle/>
          <a:p>
            <a:pPr defTabSz="356361">
              <a:defRPr sz="2700"/>
            </a:pPr>
            <a:r>
              <a:t>第九組</a:t>
            </a:r>
          </a:p>
          <a:p>
            <a:pPr defTabSz="356361">
              <a:defRPr sz="2700"/>
            </a:pPr>
            <a:r>
              <a:t>組員：邱正皓，周志鴻，施育暘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5.  利用Pandas做資料預處理…"/>
          <p:cNvSpPr txBox="1"/>
          <p:nvPr>
            <p:ph type="title"/>
          </p:nvPr>
        </p:nvSpPr>
        <p:spPr>
          <a:xfrm>
            <a:off x="292977" y="1183487"/>
            <a:ext cx="10464801" cy="3302003"/>
          </a:xfrm>
          <a:prstGeom prst="rect">
            <a:avLst/>
          </a:prstGeom>
        </p:spPr>
        <p:txBody>
          <a:bodyPr anchor="t"/>
          <a:lstStyle/>
          <a:p>
            <a:pPr lvl="1" algn="l">
              <a:defRPr sz="3000"/>
            </a:pPr>
            <a:r>
              <a:t>5.  利用Pandas做資料預處理</a:t>
            </a:r>
          </a:p>
          <a:p>
            <a:pPr lvl="1" algn="l">
              <a:defRPr sz="3000"/>
            </a:pPr>
            <a:r>
              <a:t>先抓取2017~2018年份每一個月的交易資料作為訓練集</a:t>
            </a:r>
          </a:p>
        </p:txBody>
      </p:sp>
      <p:pic>
        <p:nvPicPr>
          <p:cNvPr id="147" name="螢幕快照 2020-01-01 下午11.24.04.png" descr="螢幕快照 2020-01-01 下午11.24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54" y="3647804"/>
            <a:ext cx="12576891" cy="4116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6.  利用Pandas做資料預處理…"/>
          <p:cNvSpPr txBox="1"/>
          <p:nvPr>
            <p:ph type="title"/>
          </p:nvPr>
        </p:nvSpPr>
        <p:spPr>
          <a:xfrm>
            <a:off x="292977" y="1107287"/>
            <a:ext cx="10464801" cy="3302003"/>
          </a:xfrm>
          <a:prstGeom prst="rect">
            <a:avLst/>
          </a:prstGeom>
        </p:spPr>
        <p:txBody>
          <a:bodyPr anchor="t"/>
          <a:lstStyle/>
          <a:p>
            <a:pPr lvl="1" algn="l">
              <a:defRPr sz="3000"/>
            </a:pPr>
            <a:r>
              <a:t>6.  利用Pandas做資料預處理</a:t>
            </a:r>
          </a:p>
          <a:p>
            <a:pPr lvl="1" algn="l">
              <a:defRPr sz="3000"/>
            </a:pPr>
            <a:r>
              <a:t>再抓取2019年份的交易資料作為測試集</a:t>
            </a:r>
          </a:p>
        </p:txBody>
      </p:sp>
      <p:pic>
        <p:nvPicPr>
          <p:cNvPr id="150" name="螢幕快照 2020-01-01 下午11.29.56.png" descr="螢幕快照 2020-01-01 下午11.29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3154758"/>
            <a:ext cx="12496800" cy="4406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7.  檢查資料格式並使用shape()函式來列出數量"/>
          <p:cNvSpPr txBox="1"/>
          <p:nvPr>
            <p:ph type="title"/>
          </p:nvPr>
        </p:nvSpPr>
        <p:spPr>
          <a:xfrm>
            <a:off x="292977" y="1107287"/>
            <a:ext cx="10464801" cy="3302003"/>
          </a:xfrm>
          <a:prstGeom prst="rect">
            <a:avLst/>
          </a:prstGeom>
        </p:spPr>
        <p:txBody>
          <a:bodyPr anchor="t"/>
          <a:lstStyle/>
          <a:p>
            <a:pPr lvl="1" algn="l">
              <a:defRPr sz="3000"/>
            </a:pPr>
            <a:r>
              <a:t>7.  檢查資料格式並使用shape()函式來列出數量</a:t>
            </a:r>
          </a:p>
        </p:txBody>
      </p:sp>
      <p:pic>
        <p:nvPicPr>
          <p:cNvPr id="153" name="螢幕快照 2020-01-01 下午11.47.09.png" descr="螢幕快照 2020-01-01 下午11.47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858" y="2012059"/>
            <a:ext cx="11035084" cy="2747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螢幕快照 2020-01-01 下午11.47.45.png" descr="螢幕快照 2020-01-01 下午11.47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690" y="5792942"/>
            <a:ext cx="7509938" cy="2110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8.  檢查資料是否有遺漏值"/>
          <p:cNvSpPr txBox="1"/>
          <p:nvPr>
            <p:ph type="title"/>
          </p:nvPr>
        </p:nvSpPr>
        <p:spPr>
          <a:xfrm>
            <a:off x="292977" y="1107287"/>
            <a:ext cx="10464801" cy="3302003"/>
          </a:xfrm>
          <a:prstGeom prst="rect">
            <a:avLst/>
          </a:prstGeom>
        </p:spPr>
        <p:txBody>
          <a:bodyPr anchor="t"/>
          <a:lstStyle/>
          <a:p>
            <a:pPr lvl="1" algn="l">
              <a:defRPr sz="3000"/>
            </a:pPr>
            <a:r>
              <a:t>8.  檢查資料是否有遺漏值</a:t>
            </a:r>
          </a:p>
        </p:txBody>
      </p:sp>
      <p:pic>
        <p:nvPicPr>
          <p:cNvPr id="157" name="螢幕快照 2020-01-01 下午11.49.47.png" descr="螢幕快照 2020-01-01 下午11.49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1685" y="3516498"/>
            <a:ext cx="7167384" cy="2720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9.  找出遺漏值位置"/>
          <p:cNvSpPr txBox="1"/>
          <p:nvPr>
            <p:ph type="title"/>
          </p:nvPr>
        </p:nvSpPr>
        <p:spPr>
          <a:xfrm>
            <a:off x="292977" y="1107287"/>
            <a:ext cx="10464801" cy="3302003"/>
          </a:xfrm>
          <a:prstGeom prst="rect">
            <a:avLst/>
          </a:prstGeom>
        </p:spPr>
        <p:txBody>
          <a:bodyPr anchor="t"/>
          <a:lstStyle/>
          <a:p>
            <a:pPr lvl="1" algn="l">
              <a:defRPr sz="3000"/>
            </a:pPr>
            <a:r>
              <a:t>9.  找出遺漏值位置</a:t>
            </a:r>
          </a:p>
        </p:txBody>
      </p:sp>
      <p:pic>
        <p:nvPicPr>
          <p:cNvPr id="160" name="螢幕快照 2020-01-01 下午11.50.42.png" descr="螢幕快照 2020-01-01 下午11.50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7601" y="958849"/>
            <a:ext cx="4737103" cy="783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10.  擷取需要分析的區塊"/>
          <p:cNvSpPr txBox="1"/>
          <p:nvPr>
            <p:ph type="title"/>
          </p:nvPr>
        </p:nvSpPr>
        <p:spPr>
          <a:xfrm>
            <a:off x="292977" y="1107287"/>
            <a:ext cx="10464801" cy="3302003"/>
          </a:xfrm>
          <a:prstGeom prst="rect">
            <a:avLst/>
          </a:prstGeom>
        </p:spPr>
        <p:txBody>
          <a:bodyPr anchor="t"/>
          <a:lstStyle/>
          <a:p>
            <a:pPr lvl="1" algn="l">
              <a:defRPr sz="3000"/>
            </a:pPr>
            <a:r>
              <a:t>10.  擷取需要分析的區塊</a:t>
            </a:r>
          </a:p>
        </p:txBody>
      </p:sp>
      <p:pic>
        <p:nvPicPr>
          <p:cNvPr id="163" name="螢幕快照 2020-01-01 下午11.52.09.png" descr="螢幕快照 2020-01-01 下午11.52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5799" y="2921243"/>
            <a:ext cx="9093201" cy="4927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11.  擷取需要分析的區塊"/>
          <p:cNvSpPr txBox="1"/>
          <p:nvPr>
            <p:ph type="title"/>
          </p:nvPr>
        </p:nvSpPr>
        <p:spPr>
          <a:xfrm>
            <a:off x="292977" y="1107287"/>
            <a:ext cx="10464801" cy="3302003"/>
          </a:xfrm>
          <a:prstGeom prst="rect">
            <a:avLst/>
          </a:prstGeom>
        </p:spPr>
        <p:txBody>
          <a:bodyPr anchor="t"/>
          <a:lstStyle/>
          <a:p>
            <a:pPr lvl="1" algn="l">
              <a:defRPr sz="3000"/>
            </a:pPr>
            <a:r>
              <a:t>11.  擷取需要分析的區塊</a:t>
            </a:r>
          </a:p>
        </p:txBody>
      </p:sp>
      <p:pic>
        <p:nvPicPr>
          <p:cNvPr id="166" name="螢幕快照 2020-01-01 下午11.52.09.png" descr="螢幕快照 2020-01-01 下午11.52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5800" y="2921243"/>
            <a:ext cx="9093200" cy="4927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2.  畫出散佈圖並使用函數來繪出斜率線"/>
          <p:cNvSpPr txBox="1"/>
          <p:nvPr>
            <p:ph type="title"/>
          </p:nvPr>
        </p:nvSpPr>
        <p:spPr>
          <a:xfrm>
            <a:off x="292977" y="1107287"/>
            <a:ext cx="10464801" cy="3302003"/>
          </a:xfrm>
          <a:prstGeom prst="rect">
            <a:avLst/>
          </a:prstGeom>
        </p:spPr>
        <p:txBody>
          <a:bodyPr anchor="t"/>
          <a:lstStyle/>
          <a:p>
            <a:pPr lvl="1" algn="l">
              <a:defRPr sz="3000"/>
            </a:pPr>
            <a:r>
              <a:t>12.  畫出散佈圖並使用函數來繪出斜率線</a:t>
            </a:r>
          </a:p>
        </p:txBody>
      </p:sp>
      <p:pic>
        <p:nvPicPr>
          <p:cNvPr id="169" name="螢幕快照 2020-01-01 下午11.56.16.png" descr="螢幕快照 2020-01-01 下午11.56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576" y="2625899"/>
            <a:ext cx="9003647" cy="6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13.  使用Scikit Learn執行線性迴歸(圖在下頁)"/>
          <p:cNvSpPr txBox="1"/>
          <p:nvPr>
            <p:ph type="title"/>
          </p:nvPr>
        </p:nvSpPr>
        <p:spPr>
          <a:xfrm>
            <a:off x="292977" y="1107287"/>
            <a:ext cx="10464801" cy="3302003"/>
          </a:xfrm>
          <a:prstGeom prst="rect">
            <a:avLst/>
          </a:prstGeom>
        </p:spPr>
        <p:txBody>
          <a:bodyPr anchor="t"/>
          <a:lstStyle/>
          <a:p>
            <a:pPr lvl="1" algn="l">
              <a:defRPr sz="3000"/>
            </a:pPr>
            <a:r>
              <a:t>13.  使用Scikit Learn執行線性迴歸(圖在下頁)</a:t>
            </a:r>
          </a:p>
        </p:txBody>
      </p:sp>
      <p:pic>
        <p:nvPicPr>
          <p:cNvPr id="172" name="螢幕快照 2020-01-01 下午11.58.02.png" descr="螢幕快照 2020-01-01 下午11.58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427" y="2641006"/>
            <a:ext cx="10791946" cy="5611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螢幕快照 2020-01-01 下午11.58.39.png" descr="螢幕快照 2020-01-01 下午11.5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062" y="1827625"/>
            <a:ext cx="8714676" cy="6098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Ｍicrosoft Azure :…"/>
          <p:cNvSpPr txBox="1"/>
          <p:nvPr>
            <p:ph type="title"/>
          </p:nvPr>
        </p:nvSpPr>
        <p:spPr>
          <a:xfrm>
            <a:off x="1270000" y="3225798"/>
            <a:ext cx="10464801" cy="3302003"/>
          </a:xfrm>
          <a:prstGeom prst="rect">
            <a:avLst/>
          </a:prstGeom>
        </p:spPr>
        <p:txBody>
          <a:bodyPr/>
          <a:lstStyle/>
          <a:p>
            <a:pPr algn="l">
              <a:defRPr sz="4000">
                <a:latin typeface="+mj-lt"/>
                <a:ea typeface="+mj-ea"/>
                <a:cs typeface="+mj-cs"/>
                <a:sym typeface="Helvetica Neue"/>
              </a:defRPr>
            </a:pPr>
            <a:r>
              <a:t>Ｍicrosoft Azure :</a:t>
            </a:r>
          </a:p>
          <a:p>
            <a:pPr algn="l">
              <a:defRPr sz="4000">
                <a:latin typeface="+mj-lt"/>
                <a:ea typeface="+mj-ea"/>
                <a:cs typeface="+mj-cs"/>
                <a:sym typeface="Helvetica Neue"/>
              </a:defRPr>
            </a:pPr>
            <a:r>
              <a:t>Python 與 Azure Notebooks 的機器學習服務介紹</a:t>
            </a:r>
          </a:p>
        </p:txBody>
      </p:sp>
      <p:sp>
        <p:nvSpPr>
          <p:cNvPr id="123" name="主題："/>
          <p:cNvSpPr txBox="1"/>
          <p:nvPr/>
        </p:nvSpPr>
        <p:spPr>
          <a:xfrm>
            <a:off x="1173225" y="1376206"/>
            <a:ext cx="9285483" cy="1460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60830">
              <a:defRPr sz="7600">
                <a:solidFill>
                  <a:srgbClr val="FFFFFF"/>
                </a:solidFill>
              </a:defRPr>
            </a:lvl1pPr>
          </a:lstStyle>
          <a:p>
            <a:pPr/>
            <a:r>
              <a:t>主題：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14.  以Seaborn分析資料(圖在下頁)"/>
          <p:cNvSpPr txBox="1"/>
          <p:nvPr>
            <p:ph type="title"/>
          </p:nvPr>
        </p:nvSpPr>
        <p:spPr>
          <a:xfrm>
            <a:off x="292977" y="1107287"/>
            <a:ext cx="10464801" cy="3302003"/>
          </a:xfrm>
          <a:prstGeom prst="rect">
            <a:avLst/>
          </a:prstGeom>
        </p:spPr>
        <p:txBody>
          <a:bodyPr anchor="t"/>
          <a:lstStyle/>
          <a:p>
            <a:pPr lvl="1" algn="l">
              <a:defRPr sz="3000"/>
            </a:pPr>
            <a:r>
              <a:t>14.  以Seaborn分析資料(圖在下頁)</a:t>
            </a:r>
          </a:p>
        </p:txBody>
      </p:sp>
      <p:pic>
        <p:nvPicPr>
          <p:cNvPr id="177" name="螢幕快照 2020-01-02 上午12.00.14.png" descr="螢幕快照 2020-01-02 上午12.00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4396" y="3157435"/>
            <a:ext cx="10696008" cy="4345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1577961017378.jpg" descr="157796101737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7622" y="1631190"/>
            <a:ext cx="7889556" cy="6491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雲屬性"/>
          <p:cNvSpPr txBox="1"/>
          <p:nvPr>
            <p:ph type="title"/>
          </p:nvPr>
        </p:nvSpPr>
        <p:spPr>
          <a:xfrm>
            <a:off x="952499" y="566940"/>
            <a:ext cx="11099803" cy="2159002"/>
          </a:xfrm>
          <a:prstGeom prst="rect">
            <a:avLst/>
          </a:prstGeom>
        </p:spPr>
        <p:txBody>
          <a:bodyPr/>
          <a:lstStyle>
            <a:lvl1pPr algn="l">
              <a:defRPr sz="6100"/>
            </a:lvl1pPr>
          </a:lstStyle>
          <a:p>
            <a:pPr/>
            <a:r>
              <a:t>問題</a:t>
            </a:r>
          </a:p>
        </p:txBody>
      </p:sp>
      <p:sp>
        <p:nvSpPr>
          <p:cNvPr id="182" name="有別於在local端開發，使用Azure notebook線上存取資料(如下圖)，不僅不容易丟失資料還可以更清楚的紀錄日期與進度，更可以設定Public與他人協作，再利用jupyter做開發可以切換Markdown等等的語言去做輔助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3700"/>
            </a:pPr>
            <a:r>
              <a:t>1. 我們發現迴歸分析太單純其實不太適合拿來分析股票資訊</a:t>
            </a:r>
          </a:p>
          <a:p>
            <a:pPr marL="0" indent="0">
              <a:spcBef>
                <a:spcPts val="0"/>
              </a:spcBef>
              <a:buSzTx/>
              <a:buNone/>
              <a:defRPr sz="3700"/>
            </a:pPr>
          </a:p>
          <a:p>
            <a:pPr marL="0" indent="0">
              <a:spcBef>
                <a:spcPts val="0"/>
              </a:spcBef>
              <a:buSzTx/>
              <a:buNone/>
              <a:defRPr sz="3700"/>
            </a:pPr>
            <a:r>
              <a:t>2. 爬蟲資料會有資料缺失導致無法準確預測</a:t>
            </a:r>
          </a:p>
          <a:p>
            <a:pPr marL="0" indent="0">
              <a:spcBef>
                <a:spcPts val="0"/>
              </a:spcBef>
              <a:buSzTx/>
              <a:buNone/>
              <a:defRPr sz="3700"/>
            </a:pPr>
          </a:p>
          <a:p>
            <a:pPr marL="0" indent="0">
              <a:spcBef>
                <a:spcPts val="0"/>
              </a:spcBef>
              <a:buSzTx/>
              <a:buNone/>
              <a:defRPr sz="3700"/>
            </a:pPr>
            <a:r>
              <a:t>3. 以日來做時間軸如果遇到跨年月會有非線性分析上的問題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雲屬性"/>
          <p:cNvSpPr txBox="1"/>
          <p:nvPr>
            <p:ph type="title"/>
          </p:nvPr>
        </p:nvSpPr>
        <p:spPr>
          <a:xfrm>
            <a:off x="952499" y="566940"/>
            <a:ext cx="11099803" cy="2159002"/>
          </a:xfrm>
          <a:prstGeom prst="rect">
            <a:avLst/>
          </a:prstGeom>
        </p:spPr>
        <p:txBody>
          <a:bodyPr/>
          <a:lstStyle>
            <a:lvl1pPr algn="l">
              <a:defRPr sz="6100"/>
            </a:lvl1pPr>
          </a:lstStyle>
          <a:p>
            <a:pPr/>
            <a:r>
              <a:t>雲屬性</a:t>
            </a:r>
          </a:p>
        </p:txBody>
      </p:sp>
      <p:sp>
        <p:nvSpPr>
          <p:cNvPr id="185" name="有別於在local端開發，使用Azure notebook線上存取資料(如下圖)，不僅不容易丟失資料還可以更清楚的紀錄日期與進度，更可以設定Public與他人協作，再利用jupyter做開發可以切換Markdown等等的語言去做輔助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700"/>
            </a:lvl1pPr>
          </a:lstStyle>
          <a:p>
            <a:pPr/>
            <a:r>
              <a:t>有別於在local端開發，使用Azure notebook線上存取資料(如下圖)，不僅不容易丟失資料還可以更清楚的紀錄日期與進度，更可以設定Public與他人協作，再利用jupyter做開發可以切換Markdown等等的語言去做輔助</a:t>
            </a:r>
          </a:p>
        </p:txBody>
      </p:sp>
      <p:pic>
        <p:nvPicPr>
          <p:cNvPr id="186" name="螢幕快照 2020-01-02 上午12.06.04.png" descr="螢幕快照 2020-01-02 上午12.0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6457324"/>
            <a:ext cx="11099801" cy="2572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反饋"/>
          <p:cNvSpPr txBox="1"/>
          <p:nvPr>
            <p:ph type="title"/>
          </p:nvPr>
        </p:nvSpPr>
        <p:spPr>
          <a:xfrm>
            <a:off x="952500" y="566940"/>
            <a:ext cx="11099800" cy="2159002"/>
          </a:xfrm>
          <a:prstGeom prst="rect">
            <a:avLst/>
          </a:prstGeom>
        </p:spPr>
        <p:txBody>
          <a:bodyPr/>
          <a:lstStyle>
            <a:lvl1pPr algn="l">
              <a:defRPr sz="6100"/>
            </a:lvl1pPr>
          </a:lstStyle>
          <a:p>
            <a:pPr/>
            <a:r>
              <a:t>反饋</a:t>
            </a:r>
          </a:p>
        </p:txBody>
      </p:sp>
      <p:sp>
        <p:nvSpPr>
          <p:cNvPr id="189" name="Microsoft Azure在學習上有非常多的資源可以使用，說明也寫得夠清楚，但是Azure重在大數據的計算與雲端資源的存取，如機器學習或是資料分析就有很多教學實作，但是相對於AWS少了許多線上環境的開發，例如：虛擬實境開發...等等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700"/>
            </a:lvl1pPr>
          </a:lstStyle>
          <a:p>
            <a:pPr/>
            <a:r>
              <a:t>Microsoft Azure在學習上有非常多的資源可以使用，說明也寫得夠清楚，但是Azure重在大數據的計算與雲端資源的存取，如機器學習或是資料分析就有很多教學實作，但是相對於AWS少了許多線上環境的開發，例如：虛擬實境開發...等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hanks for your listening"/>
          <p:cNvSpPr txBox="1"/>
          <p:nvPr>
            <p:ph type="title"/>
          </p:nvPr>
        </p:nvSpPr>
        <p:spPr>
          <a:xfrm>
            <a:off x="1826824" y="3874035"/>
            <a:ext cx="9351151" cy="1381500"/>
          </a:xfrm>
          <a:prstGeom prst="rect">
            <a:avLst/>
          </a:prstGeom>
        </p:spPr>
        <p:txBody>
          <a:bodyPr anchor="t"/>
          <a:lstStyle/>
          <a:p>
            <a:pPr lvl="1" algn="l" defTabSz="467359">
              <a:defRPr sz="6400"/>
            </a:pPr>
            <a:r>
              <a:t>Thanks for your listening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主題說明與系統架構介紹"/>
          <p:cNvSpPr txBox="1"/>
          <p:nvPr>
            <p:ph type="title"/>
          </p:nvPr>
        </p:nvSpPr>
        <p:spPr>
          <a:xfrm>
            <a:off x="952500" y="17526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6100"/>
            </a:lvl1pPr>
          </a:lstStyle>
          <a:p>
            <a:pPr/>
            <a:r>
              <a:t>主題說明與系統架構介紹</a:t>
            </a:r>
          </a:p>
        </p:txBody>
      </p:sp>
      <p:sp>
        <p:nvSpPr>
          <p:cNvPr id="126" name="在以機器學習服務進行資料分析的領域中，Python 已經成為了主要的語言。 了解如何利用 Python 和 Jupyter Notebooks 中的相關程式庫，在 Azure Notebooks 上執行來預測模式及識別趨勢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700"/>
            </a:lvl1pPr>
          </a:lstStyle>
          <a:p>
            <a:pPr/>
            <a:r>
              <a:t>在以機器學習服務進行資料分析的領域中，Python 已經成為了主要的語言。 了解如何利用 Python 和 Jupyter Notebooks 中的相關程式庫，在 Azure Notebooks 上執行來預測模式及識別趨勢。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Ｍicrosoft Azure :…"/>
          <p:cNvSpPr txBox="1"/>
          <p:nvPr>
            <p:ph type="title"/>
          </p:nvPr>
        </p:nvSpPr>
        <p:spPr>
          <a:xfrm>
            <a:off x="1270000" y="3225799"/>
            <a:ext cx="10647265" cy="4357640"/>
          </a:xfrm>
          <a:prstGeom prst="rect">
            <a:avLst/>
          </a:prstGeom>
        </p:spPr>
        <p:txBody>
          <a:bodyPr/>
          <a:lstStyle>
            <a:lvl1pPr algn="l"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zure在做數據處理以及資料分析上非常強大有很多套件可以使用，像是這次的主題範例就是做天氣預測以及飛機誤點預測，我們覺得非常酷也很實用，所以我們也想利用Azure的資源來做分析股市趨勢，能讓我們發大財</a:t>
            </a:r>
          </a:p>
        </p:txBody>
      </p:sp>
      <p:sp>
        <p:nvSpPr>
          <p:cNvPr id="129" name="主題："/>
          <p:cNvSpPr txBox="1"/>
          <p:nvPr/>
        </p:nvSpPr>
        <p:spPr>
          <a:xfrm>
            <a:off x="1173225" y="1376206"/>
            <a:ext cx="9285483" cy="1460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60830">
              <a:defRPr sz="7600">
                <a:solidFill>
                  <a:srgbClr val="FFFFFF"/>
                </a:solidFill>
              </a:defRPr>
            </a:lvl1pPr>
          </a:lstStyle>
          <a:p>
            <a:pPr/>
            <a:r>
              <a:t>製作動機：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有別於Azure範例自己抓取所需資料…"/>
          <p:cNvSpPr txBox="1"/>
          <p:nvPr>
            <p:ph type="title"/>
          </p:nvPr>
        </p:nvSpPr>
        <p:spPr>
          <a:xfrm>
            <a:off x="371152" y="-31081"/>
            <a:ext cx="10464801" cy="3302003"/>
          </a:xfrm>
          <a:prstGeom prst="rect">
            <a:avLst/>
          </a:prstGeom>
        </p:spPr>
        <p:txBody>
          <a:bodyPr/>
          <a:lstStyle/>
          <a:p>
            <a:pPr marL="416718" indent="-416718" algn="l">
              <a:buSzPct val="145000"/>
              <a:buChar char="•"/>
              <a:defRPr sz="3000"/>
            </a:pPr>
            <a:r>
              <a:t>有別於Azure範例自己抓取所需資料</a:t>
            </a:r>
          </a:p>
          <a:p>
            <a:pPr algn="l">
              <a:defRPr sz="3000"/>
            </a:pPr>
            <a:r>
              <a:t>使用爬蟲爬取台灣證券交易所台新金(2887)資料，並使用json格式解析轉存成.csv檔方便分析</a:t>
            </a:r>
          </a:p>
        </p:txBody>
      </p:sp>
      <p:pic>
        <p:nvPicPr>
          <p:cNvPr id="132" name="螢幕快照 2020-01-01 下午11.14.29.png" descr="螢幕快照 2020-01-01 下午11.14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6021" y="2574855"/>
            <a:ext cx="9627121" cy="6843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. 建立Azure NoteBook Project"/>
          <p:cNvSpPr txBox="1"/>
          <p:nvPr>
            <p:ph type="title"/>
          </p:nvPr>
        </p:nvSpPr>
        <p:spPr>
          <a:xfrm>
            <a:off x="371152" y="-31081"/>
            <a:ext cx="10464801" cy="3302003"/>
          </a:xfrm>
          <a:prstGeom prst="rect">
            <a:avLst/>
          </a:prstGeom>
        </p:spPr>
        <p:txBody>
          <a:bodyPr/>
          <a:lstStyle>
            <a:lvl1pPr algn="l">
              <a:defRPr sz="3000"/>
            </a:lvl1pPr>
          </a:lstStyle>
          <a:p>
            <a:pPr/>
            <a:r>
              <a:t>1. 建立Azure NoteBook Project</a:t>
            </a:r>
          </a:p>
        </p:txBody>
      </p:sp>
      <p:pic>
        <p:nvPicPr>
          <p:cNvPr id="135" name="螢幕快照 2020-01-01 下午11.26.23.png" descr="螢幕快照 2020-01-01 下午11.26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9652" y="2324556"/>
            <a:ext cx="10625496" cy="6110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2. 使用.ipynb檔，開啟jupyter實作"/>
          <p:cNvSpPr txBox="1"/>
          <p:nvPr>
            <p:ph type="title"/>
          </p:nvPr>
        </p:nvSpPr>
        <p:spPr>
          <a:xfrm>
            <a:off x="371152" y="-31081"/>
            <a:ext cx="10464801" cy="3302003"/>
          </a:xfrm>
          <a:prstGeom prst="rect">
            <a:avLst/>
          </a:prstGeom>
        </p:spPr>
        <p:txBody>
          <a:bodyPr/>
          <a:lstStyle>
            <a:lvl1pPr algn="l">
              <a:defRPr sz="3000"/>
            </a:lvl1pPr>
          </a:lstStyle>
          <a:p>
            <a:pPr/>
            <a:r>
              <a:t>2. 使用.ipynb檔，開啟jupyter實作</a:t>
            </a:r>
          </a:p>
        </p:txBody>
      </p:sp>
      <p:pic>
        <p:nvPicPr>
          <p:cNvPr id="138" name="螢幕快照 2020-01-01 下午11.28.33.png" descr="螢幕快照 2020-01-01 下午11.28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412" y="3863923"/>
            <a:ext cx="10645976" cy="2025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3. upload 資料到 NoteBook"/>
          <p:cNvSpPr txBox="1"/>
          <p:nvPr>
            <p:ph type="title"/>
          </p:nvPr>
        </p:nvSpPr>
        <p:spPr>
          <a:xfrm>
            <a:off x="371152" y="-31081"/>
            <a:ext cx="10464801" cy="3302003"/>
          </a:xfrm>
          <a:prstGeom prst="rect">
            <a:avLst/>
          </a:prstGeom>
        </p:spPr>
        <p:txBody>
          <a:bodyPr/>
          <a:lstStyle>
            <a:lvl1pPr algn="l">
              <a:defRPr sz="3000"/>
            </a:lvl1pPr>
          </a:lstStyle>
          <a:p>
            <a:pPr/>
            <a:r>
              <a:t>3. upload 資料到 NoteBook</a:t>
            </a:r>
          </a:p>
        </p:txBody>
      </p:sp>
      <p:pic>
        <p:nvPicPr>
          <p:cNvPr id="141" name="螢幕快照 2020-01-01 下午11.41.57.png" descr="螢幕快照 2020-01-01 下午11.41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099" y="3358460"/>
            <a:ext cx="10388601" cy="3987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4. improt 所需的資料庫"/>
          <p:cNvSpPr txBox="1"/>
          <p:nvPr>
            <p:ph type="title"/>
          </p:nvPr>
        </p:nvSpPr>
        <p:spPr>
          <a:xfrm>
            <a:off x="371152" y="-31081"/>
            <a:ext cx="10464801" cy="3302003"/>
          </a:xfrm>
          <a:prstGeom prst="rect">
            <a:avLst/>
          </a:prstGeom>
        </p:spPr>
        <p:txBody>
          <a:bodyPr/>
          <a:lstStyle>
            <a:lvl1pPr algn="l">
              <a:defRPr sz="3000"/>
            </a:lvl1pPr>
          </a:lstStyle>
          <a:p>
            <a:pPr/>
            <a:r>
              <a:t>4. improt 所需的資料庫</a:t>
            </a:r>
          </a:p>
        </p:txBody>
      </p:sp>
      <p:pic>
        <p:nvPicPr>
          <p:cNvPr id="144" name="螢幕快照 2020-01-01 下午11.23.15.png" descr="螢幕快照 2020-01-01 下午11.23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564" y="3643295"/>
            <a:ext cx="8663672" cy="2467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