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62" r:id="rId2"/>
    <p:sldId id="256" r:id="rId3"/>
    <p:sldId id="257" r:id="rId4"/>
    <p:sldId id="258" r:id="rId5"/>
    <p:sldId id="265" r:id="rId6"/>
    <p:sldId id="259" r:id="rId7"/>
    <p:sldId id="266" r:id="rId8"/>
    <p:sldId id="264"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0" autoAdjust="0"/>
    <p:restoredTop sz="94660"/>
  </p:normalViewPr>
  <p:slideViewPr>
    <p:cSldViewPr snapToGrid="0">
      <p:cViewPr varScale="1">
        <p:scale>
          <a:sx n="78" d="100"/>
          <a:sy n="78" d="100"/>
        </p:scale>
        <p:origin x="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A55C04-E3AF-4D4E-AAB1-EF415F64EBC5}"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DC98C-63C5-41BE-B020-0569F7E6B9FB}" type="slidenum">
              <a:rPr lang="en-US" smtClean="0"/>
              <a:t>‹#›</a:t>
            </a:fld>
            <a:endParaRPr lang="en-US"/>
          </a:p>
        </p:txBody>
      </p:sp>
    </p:spTree>
    <p:extLst>
      <p:ext uri="{BB962C8B-B14F-4D97-AF65-F5344CB8AC3E}">
        <p14:creationId xmlns:p14="http://schemas.microsoft.com/office/powerpoint/2010/main" val="1091898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55C04-E3AF-4D4E-AAB1-EF415F64EBC5}"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DC98C-63C5-41BE-B020-0569F7E6B9FB}" type="slidenum">
              <a:rPr lang="en-US" smtClean="0"/>
              <a:t>‹#›</a:t>
            </a:fld>
            <a:endParaRPr lang="en-US"/>
          </a:p>
        </p:txBody>
      </p:sp>
    </p:spTree>
    <p:extLst>
      <p:ext uri="{BB962C8B-B14F-4D97-AF65-F5344CB8AC3E}">
        <p14:creationId xmlns:p14="http://schemas.microsoft.com/office/powerpoint/2010/main" val="2137609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55C04-E3AF-4D4E-AAB1-EF415F64EBC5}"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DC98C-63C5-41BE-B020-0569F7E6B9F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36699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55C04-E3AF-4D4E-AAB1-EF415F64EBC5}"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DC98C-63C5-41BE-B020-0569F7E6B9FB}" type="slidenum">
              <a:rPr lang="en-US" smtClean="0"/>
              <a:t>‹#›</a:t>
            </a:fld>
            <a:endParaRPr lang="en-US"/>
          </a:p>
        </p:txBody>
      </p:sp>
    </p:spTree>
    <p:extLst>
      <p:ext uri="{BB962C8B-B14F-4D97-AF65-F5344CB8AC3E}">
        <p14:creationId xmlns:p14="http://schemas.microsoft.com/office/powerpoint/2010/main" val="3514657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55C04-E3AF-4D4E-AAB1-EF415F64EBC5}"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DC98C-63C5-41BE-B020-0569F7E6B9F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6019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55C04-E3AF-4D4E-AAB1-EF415F64EBC5}"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DC98C-63C5-41BE-B020-0569F7E6B9FB}" type="slidenum">
              <a:rPr lang="en-US" smtClean="0"/>
              <a:t>‹#›</a:t>
            </a:fld>
            <a:endParaRPr lang="en-US"/>
          </a:p>
        </p:txBody>
      </p:sp>
    </p:spTree>
    <p:extLst>
      <p:ext uri="{BB962C8B-B14F-4D97-AF65-F5344CB8AC3E}">
        <p14:creationId xmlns:p14="http://schemas.microsoft.com/office/powerpoint/2010/main" val="1703145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A55C04-E3AF-4D4E-AAB1-EF415F64EBC5}"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DC98C-63C5-41BE-B020-0569F7E6B9FB}" type="slidenum">
              <a:rPr lang="en-US" smtClean="0"/>
              <a:t>‹#›</a:t>
            </a:fld>
            <a:endParaRPr lang="en-US"/>
          </a:p>
        </p:txBody>
      </p:sp>
    </p:spTree>
    <p:extLst>
      <p:ext uri="{BB962C8B-B14F-4D97-AF65-F5344CB8AC3E}">
        <p14:creationId xmlns:p14="http://schemas.microsoft.com/office/powerpoint/2010/main" val="342425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A55C04-E3AF-4D4E-AAB1-EF415F64EBC5}"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DC98C-63C5-41BE-B020-0569F7E6B9FB}" type="slidenum">
              <a:rPr lang="en-US" smtClean="0"/>
              <a:t>‹#›</a:t>
            </a:fld>
            <a:endParaRPr lang="en-US"/>
          </a:p>
        </p:txBody>
      </p:sp>
    </p:spTree>
    <p:extLst>
      <p:ext uri="{BB962C8B-B14F-4D97-AF65-F5344CB8AC3E}">
        <p14:creationId xmlns:p14="http://schemas.microsoft.com/office/powerpoint/2010/main" val="357539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A55C04-E3AF-4D4E-AAB1-EF415F64EBC5}"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DC98C-63C5-41BE-B020-0569F7E6B9FB}" type="slidenum">
              <a:rPr lang="en-US" smtClean="0"/>
              <a:t>‹#›</a:t>
            </a:fld>
            <a:endParaRPr lang="en-US"/>
          </a:p>
        </p:txBody>
      </p:sp>
    </p:spTree>
    <p:extLst>
      <p:ext uri="{BB962C8B-B14F-4D97-AF65-F5344CB8AC3E}">
        <p14:creationId xmlns:p14="http://schemas.microsoft.com/office/powerpoint/2010/main" val="109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55C04-E3AF-4D4E-AAB1-EF415F64EBC5}"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DC98C-63C5-41BE-B020-0569F7E6B9FB}" type="slidenum">
              <a:rPr lang="en-US" smtClean="0"/>
              <a:t>‹#›</a:t>
            </a:fld>
            <a:endParaRPr lang="en-US"/>
          </a:p>
        </p:txBody>
      </p:sp>
    </p:spTree>
    <p:extLst>
      <p:ext uri="{BB962C8B-B14F-4D97-AF65-F5344CB8AC3E}">
        <p14:creationId xmlns:p14="http://schemas.microsoft.com/office/powerpoint/2010/main" val="2212215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A55C04-E3AF-4D4E-AAB1-EF415F64EBC5}"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DC98C-63C5-41BE-B020-0569F7E6B9FB}" type="slidenum">
              <a:rPr lang="en-US" smtClean="0"/>
              <a:t>‹#›</a:t>
            </a:fld>
            <a:endParaRPr lang="en-US"/>
          </a:p>
        </p:txBody>
      </p:sp>
    </p:spTree>
    <p:extLst>
      <p:ext uri="{BB962C8B-B14F-4D97-AF65-F5344CB8AC3E}">
        <p14:creationId xmlns:p14="http://schemas.microsoft.com/office/powerpoint/2010/main" val="3513147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A55C04-E3AF-4D4E-AAB1-EF415F64EBC5}" type="datetimeFigureOut">
              <a:rPr lang="en-US" smtClean="0"/>
              <a:t>12/16/2024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0DC98C-63C5-41BE-B020-0569F7E6B9FB}" type="slidenum">
              <a:rPr lang="en-US" smtClean="0"/>
              <a:t>‹#›</a:t>
            </a:fld>
            <a:endParaRPr lang="en-US"/>
          </a:p>
        </p:txBody>
      </p:sp>
    </p:spTree>
    <p:extLst>
      <p:ext uri="{BB962C8B-B14F-4D97-AF65-F5344CB8AC3E}">
        <p14:creationId xmlns:p14="http://schemas.microsoft.com/office/powerpoint/2010/main" val="73896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A55C04-E3AF-4D4E-AAB1-EF415F64EBC5}" type="datetimeFigureOut">
              <a:rPr lang="en-US" smtClean="0"/>
              <a:t>12/16/2024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0DC98C-63C5-41BE-B020-0569F7E6B9FB}" type="slidenum">
              <a:rPr lang="en-US" smtClean="0"/>
              <a:t>‹#›</a:t>
            </a:fld>
            <a:endParaRPr lang="en-US"/>
          </a:p>
        </p:txBody>
      </p:sp>
    </p:spTree>
    <p:extLst>
      <p:ext uri="{BB962C8B-B14F-4D97-AF65-F5344CB8AC3E}">
        <p14:creationId xmlns:p14="http://schemas.microsoft.com/office/powerpoint/2010/main" val="2555054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55C04-E3AF-4D4E-AAB1-EF415F64EBC5}" type="datetimeFigureOut">
              <a:rPr lang="en-US" smtClean="0"/>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0DC98C-63C5-41BE-B020-0569F7E6B9FB}" type="slidenum">
              <a:rPr lang="en-US" smtClean="0"/>
              <a:t>‹#›</a:t>
            </a:fld>
            <a:endParaRPr lang="en-US"/>
          </a:p>
        </p:txBody>
      </p:sp>
    </p:spTree>
    <p:extLst>
      <p:ext uri="{BB962C8B-B14F-4D97-AF65-F5344CB8AC3E}">
        <p14:creationId xmlns:p14="http://schemas.microsoft.com/office/powerpoint/2010/main" val="3078391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A55C04-E3AF-4D4E-AAB1-EF415F64EBC5}"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DC98C-63C5-41BE-B020-0569F7E6B9FB}" type="slidenum">
              <a:rPr lang="en-US" smtClean="0"/>
              <a:t>‹#›</a:t>
            </a:fld>
            <a:endParaRPr lang="en-US"/>
          </a:p>
        </p:txBody>
      </p:sp>
    </p:spTree>
    <p:extLst>
      <p:ext uri="{BB962C8B-B14F-4D97-AF65-F5344CB8AC3E}">
        <p14:creationId xmlns:p14="http://schemas.microsoft.com/office/powerpoint/2010/main" val="498313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A55C04-E3AF-4D4E-AAB1-EF415F64EBC5}"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DC98C-63C5-41BE-B020-0569F7E6B9FB}" type="slidenum">
              <a:rPr lang="en-US" smtClean="0"/>
              <a:t>‹#›</a:t>
            </a:fld>
            <a:endParaRPr lang="en-US"/>
          </a:p>
        </p:txBody>
      </p:sp>
    </p:spTree>
    <p:extLst>
      <p:ext uri="{BB962C8B-B14F-4D97-AF65-F5344CB8AC3E}">
        <p14:creationId xmlns:p14="http://schemas.microsoft.com/office/powerpoint/2010/main" val="2512825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A55C04-E3AF-4D4E-AAB1-EF415F64EBC5}" type="datetimeFigureOut">
              <a:rPr lang="en-US" smtClean="0"/>
              <a:t>12/16/2024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E0DC98C-63C5-41BE-B020-0569F7E6B9FB}" type="slidenum">
              <a:rPr lang="en-US" smtClean="0"/>
              <a:t>‹#›</a:t>
            </a:fld>
            <a:endParaRPr lang="en-US"/>
          </a:p>
        </p:txBody>
      </p:sp>
    </p:spTree>
    <p:extLst>
      <p:ext uri="{BB962C8B-B14F-4D97-AF65-F5344CB8AC3E}">
        <p14:creationId xmlns:p14="http://schemas.microsoft.com/office/powerpoint/2010/main" val="240478870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A26C5-1C80-3C66-51F8-B235319ACD76}"/>
              </a:ext>
            </a:extLst>
          </p:cNvPr>
          <p:cNvSpPr>
            <a:spLocks noGrp="1"/>
          </p:cNvSpPr>
          <p:nvPr>
            <p:ph type="title"/>
          </p:nvPr>
        </p:nvSpPr>
        <p:spPr/>
        <p:txBody>
          <a:bodyPr/>
          <a:lstStyle/>
          <a:p>
            <a:r>
              <a:rPr lang="en-US" dirty="0"/>
              <a:t>JAMES RAMAH AND VANPERSIE</a:t>
            </a:r>
          </a:p>
        </p:txBody>
      </p:sp>
      <p:sp>
        <p:nvSpPr>
          <p:cNvPr id="3" name="Content Placeholder 2">
            <a:extLst>
              <a:ext uri="{FF2B5EF4-FFF2-40B4-BE49-F238E27FC236}">
                <a16:creationId xmlns:a16="http://schemas.microsoft.com/office/drawing/2014/main" id="{9A500022-0BF8-4A39-3822-F69CBFD60655}"/>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340406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D46E56-F58C-8C1C-28AF-878A1AEF595F}"/>
              </a:ext>
            </a:extLst>
          </p:cNvPr>
          <p:cNvSpPr txBox="1"/>
          <p:nvPr/>
        </p:nvSpPr>
        <p:spPr>
          <a:xfrm rot="10800000" flipV="1">
            <a:off x="1047750" y="1826691"/>
            <a:ext cx="7410450" cy="968278"/>
          </a:xfrm>
          <a:prstGeom prst="rect">
            <a:avLst/>
          </a:prstGeom>
          <a:noFill/>
        </p:spPr>
        <p:txBody>
          <a:bodyPr wrap="square">
            <a:spAutoFit/>
          </a:bodyPr>
          <a:lstStyle/>
          <a:p>
            <a:pPr marL="0" marR="0">
              <a:lnSpc>
                <a:spcPct val="107000"/>
              </a:lnSpc>
              <a:spcAft>
                <a:spcPts val="800"/>
              </a:spcAft>
              <a:tabLst>
                <a:tab pos="203073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conclusion, use of biometric authentication might reduce the very many cases of forgery and challenges associated with the use of signature methods at bank. Thus we highly recommend its implication.</a:t>
            </a:r>
          </a:p>
        </p:txBody>
      </p:sp>
    </p:spTree>
    <p:extLst>
      <p:ext uri="{BB962C8B-B14F-4D97-AF65-F5344CB8AC3E}">
        <p14:creationId xmlns:p14="http://schemas.microsoft.com/office/powerpoint/2010/main" val="542074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62A8-3590-C3B5-E446-80890999E71F}"/>
              </a:ext>
            </a:extLst>
          </p:cNvPr>
          <p:cNvSpPr>
            <a:spLocks noGrp="1"/>
          </p:cNvSpPr>
          <p:nvPr>
            <p:ph type="ctrTitle"/>
          </p:nvPr>
        </p:nvSpPr>
        <p:spPr>
          <a:xfrm>
            <a:off x="1507067" y="2392472"/>
            <a:ext cx="7766936" cy="601250"/>
          </a:xfrm>
        </p:spPr>
        <p:txBody>
          <a:bodyPr/>
          <a:lstStyle/>
          <a:p>
            <a:r>
              <a:rPr lang="en-US" dirty="0"/>
              <a:t>ICS ASSIGNMEMENT SCENARIO SOLUTION</a:t>
            </a:r>
          </a:p>
        </p:txBody>
      </p:sp>
      <p:sp>
        <p:nvSpPr>
          <p:cNvPr id="5" name="Subtitle 4">
            <a:extLst>
              <a:ext uri="{FF2B5EF4-FFF2-40B4-BE49-F238E27FC236}">
                <a16:creationId xmlns:a16="http://schemas.microsoft.com/office/drawing/2014/main" id="{A97FEC8A-32EF-B44A-C15C-2F9E48306507}"/>
              </a:ext>
            </a:extLst>
          </p:cNvPr>
          <p:cNvSpPr>
            <a:spLocks noGrp="1"/>
          </p:cNvSpPr>
          <p:nvPr>
            <p:ph type="subTitle" idx="1"/>
          </p:nvPr>
        </p:nvSpPr>
        <p:spPr>
          <a:xfrm>
            <a:off x="563671" y="2993722"/>
            <a:ext cx="8710332" cy="2154011"/>
          </a:xfrm>
        </p:spPr>
        <p:txBody>
          <a:bodyPr>
            <a:normAutofit fontScale="85000" lnSpcReduction="10000"/>
          </a:bodyPr>
          <a:lstStyle/>
          <a:p>
            <a:pPr marL="0" marR="0">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SCENARIO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Banks are sensitive areas where people store money and valuables. Signatures have been used to enhance security of these items. This method has many times led to people often losing their money and valuables due to forgery of signatures. The user prepares the document such as a copy of your bank account passbook, ATM when needed and a national ID. AT the bank the user is provided with a withdrawal slip and is required to fill the details such as account number date amount to withdraw and your signature. After filling all these details then you submit it to the teller. If the details are correct, the user collects cash.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90568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34E261-BD67-3228-D7C5-420194D08386}"/>
              </a:ext>
            </a:extLst>
          </p:cNvPr>
          <p:cNvSpPr txBox="1"/>
          <p:nvPr/>
        </p:nvSpPr>
        <p:spPr>
          <a:xfrm>
            <a:off x="0" y="1080857"/>
            <a:ext cx="12192000" cy="2937471"/>
          </a:xfrm>
          <a:prstGeom prst="rect">
            <a:avLst/>
          </a:prstGeom>
          <a:noFill/>
        </p:spPr>
        <p:txBody>
          <a:bodyPr wrap="square">
            <a:spAutoFit/>
          </a:bodyPr>
          <a:lstStyle/>
          <a:p>
            <a:pPr marL="0" marR="0">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DISADVANTAGES OF USING SIGNATURES AT BANKS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2.Inconsistent signature: peoples signature can vary over time due to various circumstances like being 1.Forgery Risk :signatures are easy to forge when someone gains access to other persons signature.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 hurry and feeling unwell which may lead to mismatch with the specimen at bank.</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3.Limitted security : signatures  alone do not offer strong security compared to other methods like pin and biometrics.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4.Time consuming : it is manually accessed by human staff and other humans might be too slow.</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5.Challenging for individuals with disabilities : someone might append his signature while well and get an accident and might loose his fingers thus might not append the required signature</a:t>
            </a:r>
            <a:endParaRPr lang="en-US" dirty="0"/>
          </a:p>
        </p:txBody>
      </p:sp>
    </p:spTree>
    <p:extLst>
      <p:ext uri="{BB962C8B-B14F-4D97-AF65-F5344CB8AC3E}">
        <p14:creationId xmlns:p14="http://schemas.microsoft.com/office/powerpoint/2010/main" val="2051755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898DD4-B8D7-326A-F209-6BF179D98DA4}"/>
              </a:ext>
            </a:extLst>
          </p:cNvPr>
          <p:cNvSpPr txBox="1"/>
          <p:nvPr/>
        </p:nvSpPr>
        <p:spPr>
          <a:xfrm>
            <a:off x="0" y="562542"/>
            <a:ext cx="12192000" cy="3658374"/>
          </a:xfrm>
          <a:prstGeom prst="rect">
            <a:avLst/>
          </a:prstGeom>
          <a:noFill/>
        </p:spPr>
        <p:txBody>
          <a:bodyPr wrap="square">
            <a:spAutoFit/>
          </a:bodyPr>
          <a:lstStyle/>
          <a:p>
            <a:pPr marL="0" marR="0">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SOLUTIONS TO USE OF SIGNATURES AT BANKS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1.Digital signatures : customers can sign electronically using digital signatures which uses encryption to verify identity and secure transactions. It is convenient to customers and more secure compared to handwritten signature.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2.Biometric authentication : biometrics such as fingerprints  facial recognition and iris scan can be used for identity verification. Tey can not be cloned thus are very secure and speedy.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3.Multi-Factor Authentication : banks can use passwords combined with a mobile OTP. This increases security and reduces chances of unauthorized  transactions.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4.Voice recognition systems : a customers unique voiceprint is used for authentication.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NOTE:Biometric</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authentication proves to be very convenient and secure compared to other methods.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5427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2429F1-03EA-B05F-C761-A53EECC55688}"/>
              </a:ext>
            </a:extLst>
          </p:cNvPr>
          <p:cNvSpPr txBox="1"/>
          <p:nvPr/>
        </p:nvSpPr>
        <p:spPr>
          <a:xfrm>
            <a:off x="0" y="1"/>
            <a:ext cx="9159657" cy="2757871"/>
          </a:xfrm>
          <a:prstGeom prst="rect">
            <a:avLst/>
          </a:prstGeom>
          <a:noFill/>
        </p:spPr>
        <p:txBody>
          <a:bodyPr wrap="square">
            <a:spAutoFit/>
          </a:bodyPr>
          <a:lstStyle/>
          <a:p>
            <a:pPr marL="0" marR="0">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HOW THE USE FINGERPRINTS WORKS.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1.Enrollment – it involves capturing of the fingerprints using scanners. The image is then analyzed to extract unique features such as ridge endings and bifurcations after which it is stored in the database for future comparison.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2.Verification – comparison is done between fingerprint put and the specimen stored.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3.Fingerprint capture during use – when individuals places their fingers in the scanner the system captures the image of the fingerprint in real time after which the system matches. If fingerprints matches then the identity is confirmed.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5472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7C582A-86AF-BD65-D384-AA5A0C6703EF}"/>
              </a:ext>
            </a:extLst>
          </p:cNvPr>
          <p:cNvSpPr txBox="1"/>
          <p:nvPr/>
        </p:nvSpPr>
        <p:spPr>
          <a:xfrm>
            <a:off x="0" y="0"/>
            <a:ext cx="9944100" cy="2370329"/>
          </a:xfrm>
          <a:prstGeom prst="rect">
            <a:avLst/>
          </a:prstGeom>
          <a:noFill/>
        </p:spPr>
        <p:txBody>
          <a:bodyPr wrap="square">
            <a:spAutoFit/>
          </a:bodyPr>
          <a:lstStyle/>
          <a:p>
            <a:pPr marL="0" marR="0">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ADVANTAGES OF USING BIOMETRICS ST BANKS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1.Enhances security as biometrics cannot be forged or cloned.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2.Reduced fraud.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3.Very convenient as it is very quick.</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4.Increased accessibility as wide range of users whether physically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impared</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or not can access It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.5.Increased accountability and transparency .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9120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DACAB3F-E8C3-F4C8-E97A-0DA7C71A5AE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Arrow: Down 2">
            <a:extLst>
              <a:ext uri="{FF2B5EF4-FFF2-40B4-BE49-F238E27FC236}">
                <a16:creationId xmlns:a16="http://schemas.microsoft.com/office/drawing/2014/main" id="{8994930E-2C25-ABF5-40C7-BD254AA8471B}"/>
              </a:ext>
            </a:extLst>
          </p:cNvPr>
          <p:cNvSpPr/>
          <p:nvPr/>
        </p:nvSpPr>
        <p:spPr>
          <a:xfrm>
            <a:off x="1172210" y="13068935"/>
            <a:ext cx="484505" cy="5143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3">
            <a:extLst>
              <a:ext uri="{FF2B5EF4-FFF2-40B4-BE49-F238E27FC236}">
                <a16:creationId xmlns:a16="http://schemas.microsoft.com/office/drawing/2014/main" id="{DC01B13C-44D4-E47C-3707-70014404C0ED}"/>
              </a:ext>
            </a:extLst>
          </p:cNvPr>
          <p:cNvSpPr>
            <a:spLocks noChangeArrowheads="1"/>
          </p:cNvSpPr>
          <p:nvPr/>
        </p:nvSpPr>
        <p:spPr bwMode="auto">
          <a:xfrm>
            <a:off x="150312" y="0"/>
            <a:ext cx="12041688" cy="229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SYSTEM REQUIREMENTS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HARDWARE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Fingerprint scanner</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Power supply and backup system</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Processing unit (high speed  processors such as intel core i5, sufficient RAM at least 8GB minimum)</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 base and storage system</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Network infrastructure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SOFTWARE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Software development kit (SDK)</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Enrollment software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Fingerprint matching software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Integration software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Security software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2462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EAC9C3-46DC-807A-F7A8-A25E03A97B68}"/>
              </a:ext>
            </a:extLst>
          </p:cNvPr>
          <p:cNvSpPr txBox="1"/>
          <p:nvPr/>
        </p:nvSpPr>
        <p:spPr>
          <a:xfrm>
            <a:off x="0" y="-243761"/>
            <a:ext cx="5363028" cy="2031325"/>
          </a:xfrm>
          <a:prstGeom prst="rect">
            <a:avLst/>
          </a:prstGeom>
          <a:noFill/>
        </p:spPr>
        <p:txBody>
          <a:bodyPr wrap="square" rtlCol="0">
            <a:spAutoFit/>
          </a:bodyPr>
          <a:lstStyle/>
          <a:p>
            <a:r>
              <a:rPr lang="en-US" dirty="0" err="1"/>
              <a:t>AlGORITHM</a:t>
            </a:r>
            <a:endParaRPr lang="en-US" dirty="0"/>
          </a:p>
          <a:p>
            <a:r>
              <a:rPr lang="en-US" dirty="0"/>
              <a:t>1.Customer enters the bank</a:t>
            </a:r>
          </a:p>
          <a:p>
            <a:r>
              <a:rPr lang="en-US" dirty="0"/>
              <a:t>2.Biometric authentication initiated</a:t>
            </a:r>
          </a:p>
          <a:p>
            <a:r>
              <a:rPr lang="en-US" dirty="0"/>
              <a:t>3.Biometric data verification and authentication result</a:t>
            </a:r>
          </a:p>
          <a:p>
            <a:r>
              <a:rPr lang="en-US" dirty="0"/>
              <a:t>4.Service access</a:t>
            </a:r>
          </a:p>
          <a:p>
            <a:r>
              <a:rPr lang="en-US" dirty="0"/>
              <a:t>5.Ending of transaction</a:t>
            </a:r>
          </a:p>
        </p:txBody>
      </p:sp>
    </p:spTree>
    <p:extLst>
      <p:ext uri="{BB962C8B-B14F-4D97-AF65-F5344CB8AC3E}">
        <p14:creationId xmlns:p14="http://schemas.microsoft.com/office/powerpoint/2010/main" val="3947571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FE4605E-A7D3-C966-EAD6-AC1F8910C257}"/>
              </a:ext>
            </a:extLst>
          </p:cNvPr>
          <p:cNvSpPr>
            <a:spLocks noChangeArrowheads="1"/>
          </p:cNvSpPr>
          <p:nvPr/>
        </p:nvSpPr>
        <p:spPr bwMode="auto">
          <a:xfrm>
            <a:off x="361791"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19">
            <a:extLst>
              <a:ext uri="{FF2B5EF4-FFF2-40B4-BE49-F238E27FC236}">
                <a16:creationId xmlns:a16="http://schemas.microsoft.com/office/drawing/2014/main" id="{6CB17B7A-9A1D-56F3-0BA4-1874287A2143}"/>
              </a:ext>
            </a:extLst>
          </p:cNvPr>
          <p:cNvSpPr>
            <a:spLocks noChangeArrowheads="1"/>
          </p:cNvSpPr>
          <p:nvPr/>
        </p:nvSpPr>
        <p:spPr bwMode="auto">
          <a:xfrm>
            <a:off x="368823" y="112474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0" name="Rectangle 27">
            <a:extLst>
              <a:ext uri="{FF2B5EF4-FFF2-40B4-BE49-F238E27FC236}">
                <a16:creationId xmlns:a16="http://schemas.microsoft.com/office/drawing/2014/main" id="{2E2695D7-76F0-46EE-76BC-4DC19468E7F0}"/>
              </a:ext>
            </a:extLst>
          </p:cNvPr>
          <p:cNvSpPr>
            <a:spLocks noChangeArrowheads="1"/>
          </p:cNvSpPr>
          <p:nvPr/>
        </p:nvSpPr>
        <p:spPr bwMode="auto">
          <a:xfrm>
            <a:off x="1218779" y="34397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2" name="Rectangle 20">
            <a:extLst>
              <a:ext uri="{FF2B5EF4-FFF2-40B4-BE49-F238E27FC236}">
                <a16:creationId xmlns:a16="http://schemas.microsoft.com/office/drawing/2014/main" id="{9D26DED7-8A3D-4F20-2D60-945C39648954}"/>
              </a:ext>
            </a:extLst>
          </p:cNvPr>
          <p:cNvSpPr>
            <a:spLocks noChangeArrowheads="1"/>
          </p:cNvSpPr>
          <p:nvPr/>
        </p:nvSpPr>
        <p:spPr bwMode="auto">
          <a:xfrm>
            <a:off x="489284" y="57599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4" name="Rectangle: Rounded Corners 18">
            <a:extLst>
              <a:ext uri="{FF2B5EF4-FFF2-40B4-BE49-F238E27FC236}">
                <a16:creationId xmlns:a16="http://schemas.microsoft.com/office/drawing/2014/main" id="{B2111FD0-9092-366D-3860-689AD3135220}"/>
              </a:ext>
            </a:extLst>
          </p:cNvPr>
          <p:cNvSpPr>
            <a:spLocks noChangeArrowheads="1"/>
          </p:cNvSpPr>
          <p:nvPr/>
        </p:nvSpPr>
        <p:spPr bwMode="auto">
          <a:xfrm>
            <a:off x="4430423" y="445440"/>
            <a:ext cx="914400" cy="276225"/>
          </a:xfrm>
          <a:prstGeom prst="roundRect">
            <a:avLst>
              <a:gd name="adj" fmla="val 16667"/>
            </a:avLst>
          </a:prstGeom>
          <a:solidFill>
            <a:srgbClr val="4472C4"/>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START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20">
            <a:extLst>
              <a:ext uri="{FF2B5EF4-FFF2-40B4-BE49-F238E27FC236}">
                <a16:creationId xmlns:a16="http://schemas.microsoft.com/office/drawing/2014/main" id="{E6C2F763-4875-106F-F635-6C14925B1491}"/>
              </a:ext>
            </a:extLst>
          </p:cNvPr>
          <p:cNvSpPr>
            <a:spLocks noChangeArrowheads="1"/>
          </p:cNvSpPr>
          <p:nvPr/>
        </p:nvSpPr>
        <p:spPr bwMode="auto">
          <a:xfrm flipH="1">
            <a:off x="4523105" y="998388"/>
            <a:ext cx="1228725" cy="628650"/>
          </a:xfrm>
          <a:prstGeom prst="rect">
            <a:avLst/>
          </a:prstGeom>
          <a:solidFill>
            <a:srgbClr val="4472C4"/>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FINGERPRINT AUTHENTICATION INITIATED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47" name="Straight Arrow Connector 46">
            <a:extLst>
              <a:ext uri="{FF2B5EF4-FFF2-40B4-BE49-F238E27FC236}">
                <a16:creationId xmlns:a16="http://schemas.microsoft.com/office/drawing/2014/main" id="{EE4944D0-86AA-5D78-F476-3BC9A3554FA0}"/>
              </a:ext>
            </a:extLst>
          </p:cNvPr>
          <p:cNvCxnSpPr/>
          <p:nvPr/>
        </p:nvCxnSpPr>
        <p:spPr>
          <a:xfrm>
            <a:off x="4887623" y="703113"/>
            <a:ext cx="0" cy="295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Flowchart: Data 22">
            <a:extLst>
              <a:ext uri="{FF2B5EF4-FFF2-40B4-BE49-F238E27FC236}">
                <a16:creationId xmlns:a16="http://schemas.microsoft.com/office/drawing/2014/main" id="{77B21EDC-4B53-E0BC-277D-55FB7F3900F9}"/>
              </a:ext>
            </a:extLst>
          </p:cNvPr>
          <p:cNvSpPr>
            <a:spLocks noChangeArrowheads="1"/>
          </p:cNvSpPr>
          <p:nvPr/>
        </p:nvSpPr>
        <p:spPr bwMode="auto">
          <a:xfrm>
            <a:off x="3984942" y="2025364"/>
            <a:ext cx="1981200" cy="1000125"/>
          </a:xfrm>
          <a:prstGeom prst="flowChartInputOutput">
            <a:avLst/>
          </a:prstGeom>
          <a:solidFill>
            <a:srgbClr val="4472C4"/>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 VERIFICATION AND AUTHENTICATION RESULT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49" name="Straight Arrow Connector 48">
            <a:extLst>
              <a:ext uri="{FF2B5EF4-FFF2-40B4-BE49-F238E27FC236}">
                <a16:creationId xmlns:a16="http://schemas.microsoft.com/office/drawing/2014/main" id="{BEA78930-3B66-16F7-9CE1-5E929287C8B7}"/>
              </a:ext>
            </a:extLst>
          </p:cNvPr>
          <p:cNvCxnSpPr>
            <a:cxnSpLocks/>
          </p:cNvCxnSpPr>
          <p:nvPr/>
        </p:nvCxnSpPr>
        <p:spPr>
          <a:xfrm flipV="1">
            <a:off x="5818285" y="2393950"/>
            <a:ext cx="879956" cy="1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Flowchart: Alternate Process 24">
            <a:extLst>
              <a:ext uri="{FF2B5EF4-FFF2-40B4-BE49-F238E27FC236}">
                <a16:creationId xmlns:a16="http://schemas.microsoft.com/office/drawing/2014/main" id="{407B9911-23EC-C99F-9AD5-D67DDF07874A}"/>
              </a:ext>
            </a:extLst>
          </p:cNvPr>
          <p:cNvSpPr>
            <a:spLocks noChangeArrowheads="1"/>
          </p:cNvSpPr>
          <p:nvPr/>
        </p:nvSpPr>
        <p:spPr bwMode="auto">
          <a:xfrm>
            <a:off x="6714704" y="2235004"/>
            <a:ext cx="600075" cy="361950"/>
          </a:xfrm>
          <a:prstGeom prst="flowChartAlternateProcess">
            <a:avLst/>
          </a:prstGeom>
          <a:solidFill>
            <a:srgbClr val="4472C4"/>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51" name="Straight Connector 50">
            <a:extLst>
              <a:ext uri="{FF2B5EF4-FFF2-40B4-BE49-F238E27FC236}">
                <a16:creationId xmlns:a16="http://schemas.microsoft.com/office/drawing/2014/main" id="{66817AFE-D421-90FF-6D2F-DCB2B0005870}"/>
              </a:ext>
            </a:extLst>
          </p:cNvPr>
          <p:cNvCxnSpPr/>
          <p:nvPr/>
        </p:nvCxnSpPr>
        <p:spPr>
          <a:xfrm flipH="1" flipV="1">
            <a:off x="6951980" y="1300008"/>
            <a:ext cx="9525" cy="923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E77ADECE-1FBF-A2A9-90D9-3DE9E08CA942}"/>
              </a:ext>
            </a:extLst>
          </p:cNvPr>
          <p:cNvCxnSpPr/>
          <p:nvPr/>
        </p:nvCxnSpPr>
        <p:spPr>
          <a:xfrm flipH="1">
            <a:off x="5742305" y="1300008"/>
            <a:ext cx="1209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Flowchart: Alternate Process 30">
            <a:extLst>
              <a:ext uri="{FF2B5EF4-FFF2-40B4-BE49-F238E27FC236}">
                <a16:creationId xmlns:a16="http://schemas.microsoft.com/office/drawing/2014/main" id="{E765E2E0-B6D1-C9C3-E5B0-ACAD2BF2359C}"/>
              </a:ext>
            </a:extLst>
          </p:cNvPr>
          <p:cNvSpPr>
            <a:spLocks noChangeArrowheads="1"/>
          </p:cNvSpPr>
          <p:nvPr/>
        </p:nvSpPr>
        <p:spPr bwMode="auto">
          <a:xfrm>
            <a:off x="4655889" y="3355774"/>
            <a:ext cx="457200" cy="276225"/>
          </a:xfrm>
          <a:prstGeom prst="flowChartAlternateProcess">
            <a:avLst/>
          </a:prstGeom>
          <a:solidFill>
            <a:srgbClr val="4472C4"/>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54" name="Straight Arrow Connector 53">
            <a:extLst>
              <a:ext uri="{FF2B5EF4-FFF2-40B4-BE49-F238E27FC236}">
                <a16:creationId xmlns:a16="http://schemas.microsoft.com/office/drawing/2014/main" id="{D0073807-356D-5F26-053D-62448A03BC56}"/>
              </a:ext>
            </a:extLst>
          </p:cNvPr>
          <p:cNvCxnSpPr/>
          <p:nvPr/>
        </p:nvCxnSpPr>
        <p:spPr>
          <a:xfrm>
            <a:off x="4880927" y="3631999"/>
            <a:ext cx="0" cy="257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Flowchart: Decision 32">
            <a:extLst>
              <a:ext uri="{FF2B5EF4-FFF2-40B4-BE49-F238E27FC236}">
                <a16:creationId xmlns:a16="http://schemas.microsoft.com/office/drawing/2014/main" id="{817513DD-7BFB-E28C-AC1D-8FE94F4CA7EA}"/>
              </a:ext>
            </a:extLst>
          </p:cNvPr>
          <p:cNvSpPr>
            <a:spLocks noChangeArrowheads="1"/>
          </p:cNvSpPr>
          <p:nvPr/>
        </p:nvSpPr>
        <p:spPr bwMode="auto">
          <a:xfrm>
            <a:off x="3776027" y="3892238"/>
            <a:ext cx="2209800" cy="1200150"/>
          </a:xfrm>
          <a:prstGeom prst="flowChartDecision">
            <a:avLst/>
          </a:prstGeom>
          <a:solidFill>
            <a:srgbClr val="4472C4"/>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PROCEED TO TELLER FOR SERVICE ACCESS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56" name="Straight Arrow Connector 55">
            <a:extLst>
              <a:ext uri="{FF2B5EF4-FFF2-40B4-BE49-F238E27FC236}">
                <a16:creationId xmlns:a16="http://schemas.microsoft.com/office/drawing/2014/main" id="{E16F6EDB-CDED-AA37-8470-9729D47849D6}"/>
              </a:ext>
            </a:extLst>
          </p:cNvPr>
          <p:cNvCxnSpPr/>
          <p:nvPr/>
        </p:nvCxnSpPr>
        <p:spPr>
          <a:xfrm>
            <a:off x="4880927" y="5092388"/>
            <a:ext cx="0"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Flowchart: Alternate Process 35">
            <a:extLst>
              <a:ext uri="{FF2B5EF4-FFF2-40B4-BE49-F238E27FC236}">
                <a16:creationId xmlns:a16="http://schemas.microsoft.com/office/drawing/2014/main" id="{79298905-1ABC-2E0F-617D-680553AA6402}"/>
              </a:ext>
            </a:extLst>
          </p:cNvPr>
          <p:cNvSpPr>
            <a:spLocks noChangeArrowheads="1"/>
          </p:cNvSpPr>
          <p:nvPr/>
        </p:nvSpPr>
        <p:spPr bwMode="auto">
          <a:xfrm>
            <a:off x="4614227" y="5282888"/>
            <a:ext cx="533400" cy="323850"/>
          </a:xfrm>
          <a:prstGeom prst="flowChartAlternateProcess">
            <a:avLst/>
          </a:prstGeom>
          <a:solidFill>
            <a:srgbClr val="4472C4"/>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58" name="Straight Connector 57">
            <a:extLst>
              <a:ext uri="{FF2B5EF4-FFF2-40B4-BE49-F238E27FC236}">
                <a16:creationId xmlns:a16="http://schemas.microsoft.com/office/drawing/2014/main" id="{8E1734FD-113C-7E15-33AC-6ABDD7CCE4A5}"/>
              </a:ext>
            </a:extLst>
          </p:cNvPr>
          <p:cNvCxnSpPr/>
          <p:nvPr/>
        </p:nvCxnSpPr>
        <p:spPr>
          <a:xfrm flipH="1">
            <a:off x="3200717" y="5444813"/>
            <a:ext cx="14135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E592E06-632B-ED60-733F-DDC3331D8DC6}"/>
              </a:ext>
            </a:extLst>
          </p:cNvPr>
          <p:cNvCxnSpPr>
            <a:cxnSpLocks/>
          </p:cNvCxnSpPr>
          <p:nvPr/>
        </p:nvCxnSpPr>
        <p:spPr>
          <a:xfrm>
            <a:off x="3259296" y="541188"/>
            <a:ext cx="1171127" cy="23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99D0CB5-AF40-FD90-CA7C-F9BFE18C219B}"/>
              </a:ext>
            </a:extLst>
          </p:cNvPr>
          <p:cNvCxnSpPr>
            <a:cxnSpLocks/>
          </p:cNvCxnSpPr>
          <p:nvPr/>
        </p:nvCxnSpPr>
        <p:spPr>
          <a:xfrm flipH="1">
            <a:off x="4886671" y="3043183"/>
            <a:ext cx="952" cy="311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FE17ACF-52CA-DB41-214E-96078E27B7E9}"/>
              </a:ext>
            </a:extLst>
          </p:cNvPr>
          <p:cNvCxnSpPr>
            <a:cxnSpLocks/>
          </p:cNvCxnSpPr>
          <p:nvPr/>
        </p:nvCxnSpPr>
        <p:spPr>
          <a:xfrm>
            <a:off x="4880927" y="1660052"/>
            <a:ext cx="0" cy="365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424AD54-BDB4-441A-6967-2492649058BE}"/>
              </a:ext>
            </a:extLst>
          </p:cNvPr>
          <p:cNvCxnSpPr>
            <a:cxnSpLocks/>
          </p:cNvCxnSpPr>
          <p:nvPr/>
        </p:nvCxnSpPr>
        <p:spPr>
          <a:xfrm flipV="1">
            <a:off x="3192485" y="541188"/>
            <a:ext cx="66811" cy="4903625"/>
          </a:xfrm>
          <a:prstGeom prst="line">
            <a:avLst/>
          </a:prstGeom>
        </p:spPr>
        <p:style>
          <a:lnRef idx="1">
            <a:schemeClr val="accent1"/>
          </a:lnRef>
          <a:fillRef idx="0">
            <a:schemeClr val="accent1"/>
          </a:fillRef>
          <a:effectRef idx="0">
            <a:schemeClr val="accent1"/>
          </a:effectRef>
          <a:fontRef idx="minor">
            <a:schemeClr val="tx1"/>
          </a:fontRef>
        </p:style>
      </p:cxnSp>
      <p:sp>
        <p:nvSpPr>
          <p:cNvPr id="63" name="Rectangle 48">
            <a:extLst>
              <a:ext uri="{FF2B5EF4-FFF2-40B4-BE49-F238E27FC236}">
                <a16:creationId xmlns:a16="http://schemas.microsoft.com/office/drawing/2014/main" id="{AA004F19-55A5-056A-4656-E0832770D91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063794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79</TotalTime>
  <Words>684</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JAMES RAMAH AND VANPERSIE</vt:lpstr>
      <vt:lpstr>ICS ASSIGNMEMENT SCENARIO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james ramah</dc:creator>
  <cp:lastModifiedBy>james ramah</cp:lastModifiedBy>
  <cp:revision>5</cp:revision>
  <dcterms:created xsi:type="dcterms:W3CDTF">2024-11-11T11:41:32Z</dcterms:created>
  <dcterms:modified xsi:type="dcterms:W3CDTF">2024-12-16T06:28:42Z</dcterms:modified>
</cp:coreProperties>
</file>