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6CF9E09-7494-46F0-8A80-0583A708B00C}" type="datetimeFigureOut">
              <a:rPr lang="ko-KR" altLang="en-US" smtClean="0"/>
              <a:pPr/>
              <a:t>2012-05-08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742D7CA-AB26-459C-880B-6B7BE97110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Bitstream Vera Sans Mono" pitchFamily="49" charset="0"/>
                <a:ea typeface="휴먼매직체" pitchFamily="18" charset="-127"/>
              </a:rPr>
              <a:t>Min</a:t>
            </a:r>
            <a:r>
              <a:rPr lang="ko-KR" altLang="en-US" dirty="0" smtClean="0">
                <a:latin typeface="Bitstream Vera Sans Mono" pitchFamily="49" charset="0"/>
                <a:ea typeface="휴먼매직체" pitchFamily="18" charset="-127"/>
              </a:rPr>
              <a:t>人</a:t>
            </a:r>
            <a:r>
              <a:rPr lang="en-US" altLang="ko-KR" dirty="0" smtClean="0">
                <a:latin typeface="Bitstream Vera Sans Mono" pitchFamily="49" charset="0"/>
                <a:ea typeface="휴먼매직체" pitchFamily="18" charset="-127"/>
              </a:rPr>
              <a:t>Made</a:t>
            </a:r>
            <a:endParaRPr lang="ko-KR" altLang="en-US" dirty="0">
              <a:latin typeface="Bitstream Vera Sans Mono" pitchFamily="49" charset="0"/>
              <a:ea typeface="휴먼매직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itstream Vera Sans Mono" pitchFamily="49" charset="0"/>
              </a:rPr>
              <a:t>Server</a:t>
            </a:r>
          </a:p>
          <a:p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설은</a:t>
            </a:r>
            <a:r>
              <a:rPr lang="ko-KR" altLang="en-US" dirty="0">
                <a:latin typeface="휴먼매직체" pitchFamily="18" charset="-127"/>
                <a:ea typeface="휴먼매직체" pitchFamily="18" charset="-127"/>
              </a:rPr>
              <a:t>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분할서버 구조</a:t>
            </a:r>
            <a:endParaRPr lang="ko-KR" altLang="en-US" dirty="0"/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4413269" y="2328164"/>
            <a:ext cx="1256669" cy="121444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Lobby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Srv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224606" y="2399602"/>
            <a:ext cx="990600" cy="958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Game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Srv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903407" y="2185288"/>
            <a:ext cx="1509730" cy="145802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LogIn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Srv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485" name="AutoShape 5"/>
          <p:cNvCxnSpPr>
            <a:cxnSpLocks noChangeShapeType="1"/>
            <a:endCxn id="20483" idx="2"/>
          </p:cNvCxnSpPr>
          <p:nvPr/>
        </p:nvCxnSpPr>
        <p:spPr bwMode="auto">
          <a:xfrm flipV="1">
            <a:off x="5627715" y="2879027"/>
            <a:ext cx="596891" cy="206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629044" y="1445515"/>
            <a:ext cx="679450" cy="6810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DB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(.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mdb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487" name="AutoShape 7"/>
          <p:cNvCxnSpPr>
            <a:cxnSpLocks noChangeShapeType="1"/>
            <a:endCxn id="20486" idx="3"/>
          </p:cNvCxnSpPr>
          <p:nvPr/>
        </p:nvCxnSpPr>
        <p:spPr bwMode="auto">
          <a:xfrm flipV="1">
            <a:off x="3198823" y="2026817"/>
            <a:ext cx="529724" cy="355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488" name="AutoShape 8"/>
          <p:cNvCxnSpPr>
            <a:cxnSpLocks noChangeShapeType="1"/>
          </p:cNvCxnSpPr>
          <p:nvPr/>
        </p:nvCxnSpPr>
        <p:spPr bwMode="auto">
          <a:xfrm>
            <a:off x="4156094" y="2080515"/>
            <a:ext cx="447675" cy="373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9" name="모서리가 둥근 사각형 설명선 18"/>
          <p:cNvSpPr/>
          <p:nvPr/>
        </p:nvSpPr>
        <p:spPr>
          <a:xfrm>
            <a:off x="4286248" y="571480"/>
            <a:ext cx="2000264" cy="1000132"/>
          </a:xfrm>
          <a:prstGeom prst="wedgeRoundRectCallout">
            <a:avLst>
              <a:gd name="adj1" fmla="val -41534"/>
              <a:gd name="adj2" fmla="val 64225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Mdb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User</a:t>
            </a:r>
            <a:r>
              <a:rPr lang="ko-KR" altLang="en-US" dirty="0" smtClean="0"/>
              <a:t>의 계정 정보를 담고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71472" y="1071546"/>
            <a:ext cx="1928826" cy="857256"/>
          </a:xfrm>
          <a:prstGeom prst="wedgeRoundRectCallout">
            <a:avLst>
              <a:gd name="adj1" fmla="val 39991"/>
              <a:gd name="adj2" fmla="val 79606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r>
              <a:rPr lang="ko-KR" altLang="en-US" dirty="0" smtClean="0"/>
              <a:t>의 로그인 처리를 담당</a:t>
            </a:r>
            <a:endParaRPr lang="ko-KR" altLang="en-US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429124" y="3857628"/>
            <a:ext cx="1928826" cy="1214446"/>
          </a:xfrm>
          <a:prstGeom prst="wedgeRoundRectCallout">
            <a:avLst>
              <a:gd name="adj1" fmla="val -21297"/>
              <a:gd name="adj2" fmla="val -67310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로비와 방에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처리를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담당하고 있음</a:t>
            </a:r>
            <a:endParaRPr lang="ko-KR" altLang="en-US" dirty="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7072330" y="3429000"/>
            <a:ext cx="1285884" cy="857256"/>
          </a:xfrm>
          <a:prstGeom prst="wedgeRoundRectCallout">
            <a:avLst>
              <a:gd name="adj1" fmla="val -48162"/>
              <a:gd name="adj2" fmla="val -64292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담당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84" grpId="0" animBg="1"/>
      <p:bldP spid="2048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Srv</a:t>
            </a:r>
            <a:endParaRPr lang="ko-KR" altLang="en-US" dirty="0"/>
          </a:p>
        </p:txBody>
      </p:sp>
      <p:grpSp>
        <p:nvGrpSpPr>
          <p:cNvPr id="47" name="Group 1"/>
          <p:cNvGrpSpPr>
            <a:grpSpLocks/>
          </p:cNvGrpSpPr>
          <p:nvPr/>
        </p:nvGrpSpPr>
        <p:grpSpPr bwMode="auto">
          <a:xfrm>
            <a:off x="3500430" y="71414"/>
            <a:ext cx="4875213" cy="6283325"/>
            <a:chOff x="1859" y="1414"/>
            <a:chExt cx="7678" cy="9445"/>
          </a:xfrm>
        </p:grpSpPr>
        <p:sp>
          <p:nvSpPr>
            <p:cNvPr id="48" name="AutoShape 43"/>
            <p:cNvSpPr>
              <a:spLocks noChangeShapeType="1"/>
            </p:cNvSpPr>
            <p:nvPr/>
          </p:nvSpPr>
          <p:spPr bwMode="auto">
            <a:xfrm rot="10800000">
              <a:off x="5190" y="3202"/>
              <a:ext cx="4347" cy="1974"/>
            </a:xfrm>
            <a:prstGeom prst="bentConnector3">
              <a:avLst>
                <a:gd name="adj1" fmla="val -2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auto">
            <a:xfrm>
              <a:off x="4860" y="1414"/>
              <a:ext cx="645" cy="6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시작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4185" y="2494"/>
              <a:ext cx="1995" cy="4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BACC6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서버 셋팅 및 동작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AutoShape 40"/>
            <p:cNvSpPr>
              <a:spLocks noChangeShapeType="1"/>
            </p:cNvSpPr>
            <p:nvPr/>
          </p:nvSpPr>
          <p:spPr bwMode="auto">
            <a:xfrm>
              <a:off x="5190" y="2071"/>
              <a:ext cx="0" cy="4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AutoShape 39"/>
            <p:cNvSpPr>
              <a:spLocks noChangeArrowheads="1"/>
            </p:cNvSpPr>
            <p:nvPr/>
          </p:nvSpPr>
          <p:spPr bwMode="auto">
            <a:xfrm>
              <a:off x="4185" y="9277"/>
              <a:ext cx="2010" cy="645"/>
            </a:xfrm>
            <a:prstGeom prst="diamond">
              <a:avLst/>
            </a:prstGeom>
            <a:solidFill>
              <a:srgbClr val="FFFFFF"/>
            </a:solidFill>
            <a:ln w="12700">
              <a:solidFill>
                <a:srgbClr val="C0504D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서버 종료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?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AutoShape 38"/>
            <p:cNvSpPr>
              <a:spLocks noChangeShapeType="1"/>
            </p:cNvSpPr>
            <p:nvPr/>
          </p:nvSpPr>
          <p:spPr bwMode="auto">
            <a:xfrm>
              <a:off x="5191" y="9030"/>
              <a:ext cx="0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AutoShape 37"/>
            <p:cNvSpPr>
              <a:spLocks noChangeShapeType="1"/>
            </p:cNvSpPr>
            <p:nvPr/>
          </p:nvSpPr>
          <p:spPr bwMode="auto">
            <a:xfrm rot="16200000">
              <a:off x="5658" y="5713"/>
              <a:ext cx="4416" cy="3342"/>
            </a:xfrm>
            <a:prstGeom prst="bentConnector3">
              <a:avLst>
                <a:gd name="adj1" fmla="val 4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Oval 36"/>
            <p:cNvSpPr>
              <a:spLocks noChangeArrowheads="1"/>
            </p:cNvSpPr>
            <p:nvPr/>
          </p:nvSpPr>
          <p:spPr bwMode="auto">
            <a:xfrm>
              <a:off x="4860" y="10202"/>
              <a:ext cx="645" cy="6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종료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AutoShape 35"/>
            <p:cNvSpPr>
              <a:spLocks noChangeShapeType="1"/>
            </p:cNvSpPr>
            <p:nvPr/>
          </p:nvSpPr>
          <p:spPr bwMode="auto">
            <a:xfrm>
              <a:off x="5191" y="9922"/>
              <a:ext cx="1" cy="2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5325" y="9934"/>
              <a:ext cx="40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Yes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58" name="Group 2"/>
            <p:cNvGrpSpPr>
              <a:grpSpLocks/>
            </p:cNvGrpSpPr>
            <p:nvPr/>
          </p:nvGrpSpPr>
          <p:grpSpPr bwMode="auto">
            <a:xfrm>
              <a:off x="1859" y="2944"/>
              <a:ext cx="6672" cy="6089"/>
              <a:chOff x="1859" y="2944"/>
              <a:chExt cx="6672" cy="6089"/>
            </a:xfrm>
          </p:grpSpPr>
          <p:sp>
            <p:nvSpPr>
              <p:cNvPr id="59" name="AutoShape 33"/>
              <p:cNvSpPr>
                <a:spLocks noChangeArrowheads="1"/>
              </p:cNvSpPr>
              <p:nvPr/>
            </p:nvSpPr>
            <p:spPr bwMode="auto">
              <a:xfrm>
                <a:off x="1859" y="3420"/>
                <a:ext cx="6672" cy="5613"/>
              </a:xfrm>
              <a:prstGeom prst="flowChartPunchedCard">
                <a:avLst/>
              </a:prstGeom>
              <a:solidFill>
                <a:srgbClr val="DAEEF3"/>
              </a:solidFill>
              <a:ln w="12700">
                <a:solidFill>
                  <a:srgbClr val="4F81BD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Text Box 32"/>
              <p:cNvSpPr txBox="1">
                <a:spLocks noChangeArrowheads="1"/>
              </p:cNvSpPr>
              <p:nvPr/>
            </p:nvSpPr>
            <p:spPr bwMode="auto">
              <a:xfrm>
                <a:off x="3428" y="7688"/>
                <a:ext cx="692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사용가능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1" name="AutoShape 31"/>
              <p:cNvSpPr>
                <a:spLocks noChangeArrowheads="1"/>
              </p:cNvSpPr>
              <p:nvPr/>
            </p:nvSpPr>
            <p:spPr bwMode="auto">
              <a:xfrm>
                <a:off x="4185" y="3855"/>
                <a:ext cx="2010" cy="64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C0504D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클라 접속</a:t>
                </a: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?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2" name="Rectangle 30"/>
              <p:cNvSpPr>
                <a:spLocks noChangeArrowheads="1"/>
              </p:cNvSpPr>
              <p:nvPr/>
            </p:nvSpPr>
            <p:spPr bwMode="auto">
              <a:xfrm>
                <a:off x="4665" y="5080"/>
                <a:ext cx="1080" cy="39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BACC6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패킷 처리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6015" y="6945"/>
                <a:ext cx="2010" cy="64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C0504D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로그인</a:t>
                </a: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?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4" name="AutoShape 28"/>
              <p:cNvSpPr>
                <a:spLocks noChangeArrowheads="1"/>
              </p:cNvSpPr>
              <p:nvPr/>
            </p:nvSpPr>
            <p:spPr bwMode="auto">
              <a:xfrm>
                <a:off x="2340" y="6945"/>
                <a:ext cx="2010" cy="64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C0504D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중복체크</a:t>
                </a: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?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5" name="AutoShape 27"/>
              <p:cNvSpPr>
                <a:spLocks noChangeArrowheads="1"/>
              </p:cNvSpPr>
              <p:nvPr/>
            </p:nvSpPr>
            <p:spPr bwMode="auto">
              <a:xfrm>
                <a:off x="6330" y="5940"/>
                <a:ext cx="1275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로그인 요청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6" name="AutoShape 26"/>
              <p:cNvSpPr>
                <a:spLocks noChangeArrowheads="1"/>
              </p:cNvSpPr>
              <p:nvPr/>
            </p:nvSpPr>
            <p:spPr bwMode="auto">
              <a:xfrm>
                <a:off x="4665" y="5940"/>
                <a:ext cx="1080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접속 종료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7" name="AutoShape 25"/>
              <p:cNvSpPr>
                <a:spLocks noChangeArrowheads="1"/>
              </p:cNvSpPr>
              <p:nvPr/>
            </p:nvSpPr>
            <p:spPr bwMode="auto">
              <a:xfrm>
                <a:off x="2668" y="5940"/>
                <a:ext cx="1380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ID</a:t>
                </a:r>
                <a:r>
                  <a:rPr kumimoji="1" lang="ko-KR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중복 체크</a:t>
                </a: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8" name="AutoShape 24"/>
              <p:cNvSpPr>
                <a:spLocks noChangeArrowheads="1"/>
              </p:cNvSpPr>
              <p:nvPr/>
            </p:nvSpPr>
            <p:spPr bwMode="auto">
              <a:xfrm>
                <a:off x="2668" y="8070"/>
                <a:ext cx="1380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새로 만들기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9" name="AutoShape 23"/>
              <p:cNvSpPr>
                <a:spLocks noChangeShapeType="1"/>
              </p:cNvSpPr>
              <p:nvPr/>
            </p:nvSpPr>
            <p:spPr bwMode="auto">
              <a:xfrm>
                <a:off x="5190" y="2944"/>
                <a:ext cx="1" cy="8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AutoShape 22"/>
              <p:cNvSpPr>
                <a:spLocks noChangeShapeType="1"/>
              </p:cNvSpPr>
              <p:nvPr/>
            </p:nvSpPr>
            <p:spPr bwMode="auto">
              <a:xfrm>
                <a:off x="5190" y="4500"/>
                <a:ext cx="2" cy="5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5325" y="8160"/>
                <a:ext cx="1695" cy="4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BACC6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접속 끊기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2" name="AutoShape 20"/>
              <p:cNvSpPr>
                <a:spLocks noChangeShapeType="1"/>
              </p:cNvSpPr>
              <p:nvPr/>
            </p:nvSpPr>
            <p:spPr bwMode="auto">
              <a:xfrm>
                <a:off x="3357" y="6513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AutoShape 19"/>
              <p:cNvSpPr>
                <a:spLocks noChangeShapeType="1"/>
              </p:cNvSpPr>
              <p:nvPr/>
            </p:nvSpPr>
            <p:spPr bwMode="auto">
              <a:xfrm>
                <a:off x="7020" y="6513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AutoShape 18"/>
              <p:cNvSpPr>
                <a:spLocks noChangeShapeType="1"/>
              </p:cNvSpPr>
              <p:nvPr/>
            </p:nvSpPr>
            <p:spPr bwMode="auto">
              <a:xfrm>
                <a:off x="3357" y="7590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AutoShape 17"/>
              <p:cNvSpPr>
                <a:spLocks noChangeShapeType="1"/>
              </p:cNvSpPr>
              <p:nvPr/>
            </p:nvSpPr>
            <p:spPr bwMode="auto">
              <a:xfrm>
                <a:off x="5190" y="5475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AutoShape 16"/>
              <p:cNvSpPr>
                <a:spLocks noChangeShapeType="1"/>
              </p:cNvSpPr>
              <p:nvPr/>
            </p:nvSpPr>
            <p:spPr bwMode="auto">
              <a:xfrm rot="10800000" flipV="1">
                <a:off x="3357" y="5627"/>
                <a:ext cx="1833" cy="271"/>
              </a:xfrm>
              <a:prstGeom prst="bentConnector3">
                <a:avLst>
                  <a:gd name="adj1" fmla="val 100051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AutoShape 15"/>
              <p:cNvSpPr>
                <a:spLocks noChangeShapeType="1"/>
              </p:cNvSpPr>
              <p:nvPr/>
            </p:nvSpPr>
            <p:spPr bwMode="auto">
              <a:xfrm>
                <a:off x="5190" y="5627"/>
                <a:ext cx="1830" cy="271"/>
              </a:xfrm>
              <a:prstGeom prst="bentConnector3">
                <a:avLst>
                  <a:gd name="adj1" fmla="val 10016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AutoShape 14"/>
              <p:cNvSpPr>
                <a:spLocks noChangeShapeType="1"/>
              </p:cNvSpPr>
              <p:nvPr/>
            </p:nvSpPr>
            <p:spPr bwMode="auto">
              <a:xfrm>
                <a:off x="6180" y="7933"/>
                <a:ext cx="1" cy="2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AutoShape 13"/>
              <p:cNvSpPr>
                <a:spLocks noChangeShapeType="1"/>
              </p:cNvSpPr>
              <p:nvPr/>
            </p:nvSpPr>
            <p:spPr bwMode="auto">
              <a:xfrm rot="10800000" flipV="1">
                <a:off x="6195" y="7590"/>
                <a:ext cx="825" cy="343"/>
              </a:xfrm>
              <a:prstGeom prst="bentConnector3">
                <a:avLst>
                  <a:gd name="adj1" fmla="val 72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AutoShape 12"/>
              <p:cNvSpPr>
                <a:spLocks noChangeShapeType="1"/>
              </p:cNvSpPr>
              <p:nvPr/>
            </p:nvSpPr>
            <p:spPr bwMode="auto">
              <a:xfrm rot="16200000" flipH="1">
                <a:off x="4958" y="6712"/>
                <a:ext cx="1453" cy="990"/>
              </a:xfrm>
              <a:prstGeom prst="bentConnector3">
                <a:avLst>
                  <a:gd name="adj1" fmla="val 9972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AutoShape 11"/>
              <p:cNvSpPr>
                <a:spLocks noChangeShapeType="1"/>
              </p:cNvSpPr>
              <p:nvPr/>
            </p:nvSpPr>
            <p:spPr bwMode="auto">
              <a:xfrm>
                <a:off x="6180" y="8610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AutoShape 10"/>
              <p:cNvSpPr>
                <a:spLocks noChangeShapeType="1"/>
              </p:cNvSpPr>
              <p:nvPr/>
            </p:nvSpPr>
            <p:spPr bwMode="auto">
              <a:xfrm rot="10800000">
                <a:off x="5192" y="4780"/>
                <a:ext cx="2833" cy="2502"/>
              </a:xfrm>
              <a:prstGeom prst="bentConnector3">
                <a:avLst>
                  <a:gd name="adj1" fmla="val -9005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AutoShape 9"/>
              <p:cNvSpPr>
                <a:spLocks noChangeShapeType="1"/>
              </p:cNvSpPr>
              <p:nvPr/>
            </p:nvSpPr>
            <p:spPr bwMode="auto">
              <a:xfrm flipV="1">
                <a:off x="2340" y="4780"/>
                <a:ext cx="2850" cy="2502"/>
              </a:xfrm>
              <a:prstGeom prst="bentConnector3">
                <a:avLst>
                  <a:gd name="adj1" fmla="val -825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Text Box 8"/>
              <p:cNvSpPr txBox="1">
                <a:spLocks noChangeArrowheads="1"/>
              </p:cNvSpPr>
              <p:nvPr/>
            </p:nvSpPr>
            <p:spPr bwMode="auto">
              <a:xfrm>
                <a:off x="2197" y="6878"/>
                <a:ext cx="332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중복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5" name="AutoShape 7"/>
              <p:cNvSpPr>
                <a:spLocks noChangeShapeType="1"/>
              </p:cNvSpPr>
              <p:nvPr/>
            </p:nvSpPr>
            <p:spPr bwMode="auto">
              <a:xfrm rot="10800000">
                <a:off x="5190" y="3543"/>
                <a:ext cx="990" cy="653"/>
              </a:xfrm>
              <a:prstGeom prst="bentConnector3">
                <a:avLst>
                  <a:gd name="adj1" fmla="val -6162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Text Box 6"/>
              <p:cNvSpPr txBox="1">
                <a:spLocks noChangeArrowheads="1"/>
              </p:cNvSpPr>
              <p:nvPr/>
            </p:nvSpPr>
            <p:spPr bwMode="auto">
              <a:xfrm>
                <a:off x="5266" y="4434"/>
                <a:ext cx="40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Yes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7" name="Text Box 5"/>
              <p:cNvSpPr txBox="1">
                <a:spLocks noChangeArrowheads="1"/>
              </p:cNvSpPr>
              <p:nvPr/>
            </p:nvSpPr>
            <p:spPr bwMode="auto">
              <a:xfrm>
                <a:off x="7020" y="7590"/>
                <a:ext cx="509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성공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8" name="Text Box 4"/>
              <p:cNvSpPr txBox="1">
                <a:spLocks noChangeArrowheads="1"/>
              </p:cNvSpPr>
              <p:nvPr/>
            </p:nvSpPr>
            <p:spPr bwMode="auto">
              <a:xfrm>
                <a:off x="6260" y="3855"/>
                <a:ext cx="40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No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9" name="Text Box 3"/>
              <p:cNvSpPr txBox="1">
                <a:spLocks noChangeArrowheads="1"/>
              </p:cNvSpPr>
              <p:nvPr/>
            </p:nvSpPr>
            <p:spPr bwMode="auto">
              <a:xfrm>
                <a:off x="7741" y="6959"/>
                <a:ext cx="509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실패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3428992" y="1571612"/>
            <a:ext cx="869950" cy="304800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365F91"/>
                </a:solidFill>
                <a:effectLst/>
                <a:latin typeface="맑은 고딕" pitchFamily="50" charset="-127"/>
                <a:ea typeface="맑은 고딕" pitchFamily="50" charset="-127"/>
              </a:rPr>
              <a:t>Accept Thread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143240" y="0"/>
            <a:ext cx="5734050" cy="6858000"/>
            <a:chOff x="1380" y="1920"/>
            <a:chExt cx="9030" cy="13095"/>
          </a:xfrm>
        </p:grpSpPr>
        <p:cxnSp>
          <p:nvCxnSpPr>
            <p:cNvPr id="21507" name="AutoShape 3"/>
            <p:cNvCxnSpPr>
              <a:cxnSpLocks noChangeShapeType="1"/>
            </p:cNvCxnSpPr>
            <p:nvPr/>
          </p:nvCxnSpPr>
          <p:spPr bwMode="auto">
            <a:xfrm>
              <a:off x="2085" y="2520"/>
              <a:ext cx="1" cy="12495"/>
            </a:xfrm>
            <a:prstGeom prst="straightConnector1">
              <a:avLst/>
            </a:prstGeom>
            <a:noFill/>
            <a:ln w="57150">
              <a:solidFill>
                <a:srgbClr val="5A5A5A"/>
              </a:solidFill>
              <a:round/>
              <a:headEnd/>
              <a:tailEnd/>
            </a:ln>
          </p:spPr>
        </p:cxnSp>
        <p:cxnSp>
          <p:nvCxnSpPr>
            <p:cNvPr id="21508" name="AutoShape 4"/>
            <p:cNvCxnSpPr>
              <a:cxnSpLocks noChangeShapeType="1"/>
            </p:cNvCxnSpPr>
            <p:nvPr/>
          </p:nvCxnSpPr>
          <p:spPr bwMode="auto">
            <a:xfrm>
              <a:off x="2265" y="310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09" name="AutoShape 5"/>
            <p:cNvCxnSpPr>
              <a:cxnSpLocks noChangeShapeType="1"/>
            </p:cNvCxnSpPr>
            <p:nvPr/>
          </p:nvCxnSpPr>
          <p:spPr bwMode="auto">
            <a:xfrm>
              <a:off x="2265" y="532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10" name="AutoShape 6"/>
            <p:cNvCxnSpPr>
              <a:cxnSpLocks noChangeShapeType="1"/>
            </p:cNvCxnSpPr>
            <p:nvPr/>
          </p:nvCxnSpPr>
          <p:spPr bwMode="auto">
            <a:xfrm>
              <a:off x="2265" y="394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1" name="AutoShape 7"/>
            <p:cNvCxnSpPr>
              <a:cxnSpLocks noChangeShapeType="1"/>
            </p:cNvCxnSpPr>
            <p:nvPr/>
          </p:nvCxnSpPr>
          <p:spPr bwMode="auto">
            <a:xfrm>
              <a:off x="6405" y="574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F79646"/>
              </a:solidFill>
              <a:round/>
              <a:headEnd/>
              <a:tailEnd type="arrow" w="med" len="med"/>
            </a:ln>
          </p:spPr>
        </p:cxnSp>
        <p:cxnSp>
          <p:nvCxnSpPr>
            <p:cNvPr id="21512" name="AutoShape 8"/>
            <p:cNvCxnSpPr>
              <a:cxnSpLocks noChangeShapeType="1"/>
            </p:cNvCxnSpPr>
            <p:nvPr/>
          </p:nvCxnSpPr>
          <p:spPr bwMode="auto">
            <a:xfrm>
              <a:off x="2265" y="691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3" name="AutoShape 9"/>
            <p:cNvCxnSpPr>
              <a:cxnSpLocks noChangeShapeType="1"/>
            </p:cNvCxnSpPr>
            <p:nvPr/>
          </p:nvCxnSpPr>
          <p:spPr bwMode="auto">
            <a:xfrm>
              <a:off x="6405" y="6480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4" name="AutoShape 10"/>
            <p:cNvCxnSpPr>
              <a:cxnSpLocks noChangeShapeType="1"/>
            </p:cNvCxnSpPr>
            <p:nvPr/>
          </p:nvCxnSpPr>
          <p:spPr bwMode="auto">
            <a:xfrm>
              <a:off x="2265" y="841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15" name="AutoShape 11"/>
            <p:cNvCxnSpPr>
              <a:cxnSpLocks noChangeShapeType="1"/>
            </p:cNvCxnSpPr>
            <p:nvPr/>
          </p:nvCxnSpPr>
          <p:spPr bwMode="auto">
            <a:xfrm>
              <a:off x="6405" y="880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F79646"/>
              </a:solidFill>
              <a:round/>
              <a:headEnd/>
              <a:tailEnd type="arrow" w="med" len="med"/>
            </a:ln>
          </p:spPr>
        </p:cxnSp>
        <p:cxnSp>
          <p:nvCxnSpPr>
            <p:cNvPr id="21516" name="AutoShape 12"/>
            <p:cNvCxnSpPr>
              <a:cxnSpLocks noChangeShapeType="1"/>
            </p:cNvCxnSpPr>
            <p:nvPr/>
          </p:nvCxnSpPr>
          <p:spPr bwMode="auto">
            <a:xfrm>
              <a:off x="2265" y="10155"/>
              <a:ext cx="3690" cy="1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7" name="AutoShape 13"/>
            <p:cNvCxnSpPr>
              <a:cxnSpLocks noChangeShapeType="1"/>
            </p:cNvCxnSpPr>
            <p:nvPr/>
          </p:nvCxnSpPr>
          <p:spPr bwMode="auto">
            <a:xfrm>
              <a:off x="6405" y="955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dash"/>
              <a:round/>
              <a:headEnd type="arrow" w="med" len="med"/>
              <a:tailEnd/>
            </a:ln>
          </p:spPr>
        </p:cxn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730" y="2625"/>
              <a:ext cx="2820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서버로 연결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을 시도한다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760" y="3285"/>
              <a:ext cx="319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SC_LOGIN_CONNECT_OK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연결 성공은 전달한다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940" y="4590"/>
              <a:ext cx="2505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CS_LOGIN_CHECK_ID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: 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중복 검사를 요청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7590" y="5265"/>
              <a:ext cx="213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로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DB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검색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415" y="7710"/>
              <a:ext cx="3284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CS_LOGIN_CREATE_ACCOUNT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계정 생성을 요청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6840" y="8145"/>
              <a:ext cx="2910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와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PW, E_MAIL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정보를 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DB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에 저장한다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7290" y="6000"/>
              <a:ext cx="235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확인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625" y="6225"/>
              <a:ext cx="3330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SC_LOGIN_CHECK_ID_RESULT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return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7335" y="9090"/>
              <a:ext cx="235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Insert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결과를 확인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625" y="9435"/>
              <a:ext cx="3330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SC_LOGIN_CREATE_RESULT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return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1528" name="AutoShape 24"/>
            <p:cNvCxnSpPr>
              <a:cxnSpLocks noChangeShapeType="1"/>
            </p:cNvCxnSpPr>
            <p:nvPr/>
          </p:nvCxnSpPr>
          <p:spPr bwMode="auto">
            <a:xfrm>
              <a:off x="6179" y="2520"/>
              <a:ext cx="1" cy="12495"/>
            </a:xfrm>
            <a:prstGeom prst="straightConnector1">
              <a:avLst/>
            </a:prstGeom>
            <a:noFill/>
            <a:ln w="57150">
              <a:solidFill>
                <a:srgbClr val="5A5A5A"/>
              </a:solidFill>
              <a:round/>
              <a:headEnd/>
              <a:tailEnd/>
            </a:ln>
          </p:spPr>
        </p:cxnSp>
        <p:cxnSp>
          <p:nvCxnSpPr>
            <p:cNvPr id="21529" name="AutoShape 25"/>
            <p:cNvCxnSpPr>
              <a:cxnSpLocks noChangeShapeType="1"/>
            </p:cNvCxnSpPr>
            <p:nvPr/>
          </p:nvCxnSpPr>
          <p:spPr bwMode="auto">
            <a:xfrm>
              <a:off x="10289" y="2520"/>
              <a:ext cx="1" cy="12495"/>
            </a:xfrm>
            <a:prstGeom prst="straightConnector1">
              <a:avLst/>
            </a:prstGeom>
            <a:noFill/>
            <a:ln w="57150">
              <a:solidFill>
                <a:srgbClr val="5A5A5A"/>
              </a:solidFill>
              <a:round/>
              <a:headEnd/>
              <a:tailEnd/>
            </a:ln>
          </p:spPr>
        </p:cxnSp>
        <p:cxnSp>
          <p:nvCxnSpPr>
            <p:cNvPr id="21530" name="AutoShape 26"/>
            <p:cNvCxnSpPr>
              <a:cxnSpLocks noChangeShapeType="1"/>
            </p:cNvCxnSpPr>
            <p:nvPr/>
          </p:nvCxnSpPr>
          <p:spPr bwMode="auto">
            <a:xfrm>
              <a:off x="2265" y="1165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31" name="AutoShape 27"/>
            <p:cNvCxnSpPr>
              <a:cxnSpLocks noChangeShapeType="1"/>
            </p:cNvCxnSpPr>
            <p:nvPr/>
          </p:nvCxnSpPr>
          <p:spPr bwMode="auto">
            <a:xfrm>
              <a:off x="6405" y="1213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F79646"/>
              </a:solidFill>
              <a:round/>
              <a:headEnd/>
              <a:tailEnd type="arrow" w="med" len="med"/>
            </a:ln>
          </p:spPr>
        </p:cxnSp>
        <p:cxnSp>
          <p:nvCxnSpPr>
            <p:cNvPr id="21532" name="AutoShape 28"/>
            <p:cNvCxnSpPr>
              <a:cxnSpLocks noChangeShapeType="1"/>
            </p:cNvCxnSpPr>
            <p:nvPr/>
          </p:nvCxnSpPr>
          <p:spPr bwMode="auto">
            <a:xfrm>
              <a:off x="2265" y="1348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33" name="AutoShape 29"/>
            <p:cNvCxnSpPr>
              <a:cxnSpLocks noChangeShapeType="1"/>
            </p:cNvCxnSpPr>
            <p:nvPr/>
          </p:nvCxnSpPr>
          <p:spPr bwMode="auto">
            <a:xfrm>
              <a:off x="6405" y="1297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dash"/>
              <a:round/>
              <a:headEnd type="arrow" w="med" len="med"/>
              <a:tailEnd/>
            </a:ln>
          </p:spPr>
        </p:cxn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940" y="10950"/>
              <a:ext cx="2235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CS_LOGIN_LOGIN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로그인을 시도한다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7230" y="11670"/>
              <a:ext cx="213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와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PW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로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DB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검색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7335" y="12480"/>
              <a:ext cx="235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확인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2625" y="12450"/>
              <a:ext cx="3330" cy="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SC_LOGIN_LOGIN_RESULT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return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(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성공시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IP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와 포트번호 포함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8" name="AutoShape 34"/>
            <p:cNvSpPr>
              <a:spLocks noChangeArrowheads="1"/>
            </p:cNvSpPr>
            <p:nvPr/>
          </p:nvSpPr>
          <p:spPr bwMode="auto">
            <a:xfrm>
              <a:off x="1875" y="1920"/>
              <a:ext cx="1050" cy="555"/>
            </a:xfrm>
            <a:prstGeom prst="flowChartAlternateProcess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Client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9" name="AutoShape 35"/>
            <p:cNvSpPr>
              <a:spLocks noChangeArrowheads="1"/>
            </p:cNvSpPr>
            <p:nvPr/>
          </p:nvSpPr>
          <p:spPr bwMode="auto">
            <a:xfrm>
              <a:off x="5352" y="1920"/>
              <a:ext cx="1738" cy="555"/>
            </a:xfrm>
            <a:prstGeom prst="flowChartAlternateProcess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Login Srv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0" name="AutoShape 36"/>
            <p:cNvSpPr>
              <a:spLocks noChangeArrowheads="1"/>
            </p:cNvSpPr>
            <p:nvPr/>
          </p:nvSpPr>
          <p:spPr bwMode="auto">
            <a:xfrm>
              <a:off x="9360" y="1920"/>
              <a:ext cx="1050" cy="555"/>
            </a:xfrm>
            <a:prstGeom prst="flowChartAlternateProcess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DB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1541" name="AutoShape 37"/>
            <p:cNvCxnSpPr>
              <a:cxnSpLocks noChangeShapeType="1"/>
            </p:cNvCxnSpPr>
            <p:nvPr/>
          </p:nvCxnSpPr>
          <p:spPr bwMode="auto">
            <a:xfrm>
              <a:off x="1560" y="4410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cxnSp>
          <p:nvCxnSpPr>
            <p:cNvPr id="21542" name="AutoShape 38"/>
            <p:cNvCxnSpPr>
              <a:cxnSpLocks noChangeShapeType="1"/>
            </p:cNvCxnSpPr>
            <p:nvPr/>
          </p:nvCxnSpPr>
          <p:spPr bwMode="auto">
            <a:xfrm>
              <a:off x="1560" y="7470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cxnSp>
          <p:nvCxnSpPr>
            <p:cNvPr id="21543" name="AutoShape 39"/>
            <p:cNvCxnSpPr>
              <a:cxnSpLocks noChangeShapeType="1"/>
            </p:cNvCxnSpPr>
            <p:nvPr/>
          </p:nvCxnSpPr>
          <p:spPr bwMode="auto">
            <a:xfrm>
              <a:off x="1560" y="10785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cxnSp>
          <p:nvCxnSpPr>
            <p:cNvPr id="21544" name="AutoShape 40"/>
            <p:cNvCxnSpPr>
              <a:cxnSpLocks noChangeShapeType="1"/>
            </p:cNvCxnSpPr>
            <p:nvPr/>
          </p:nvCxnSpPr>
          <p:spPr bwMode="auto">
            <a:xfrm>
              <a:off x="1560" y="14040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sp>
          <p:nvSpPr>
            <p:cNvPr id="21545" name="AutoShape 41"/>
            <p:cNvSpPr>
              <a:spLocks noChangeArrowheads="1"/>
            </p:cNvSpPr>
            <p:nvPr/>
          </p:nvSpPr>
          <p:spPr bwMode="auto">
            <a:xfrm>
              <a:off x="1380" y="2805"/>
              <a:ext cx="525" cy="1245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접속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6" name="AutoShape 42"/>
            <p:cNvSpPr>
              <a:spLocks noChangeArrowheads="1"/>
            </p:cNvSpPr>
            <p:nvPr/>
          </p:nvSpPr>
          <p:spPr bwMode="auto">
            <a:xfrm>
              <a:off x="1380" y="5610"/>
              <a:ext cx="525" cy="1500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중복 체크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7" name="AutoShape 43"/>
            <p:cNvSpPr>
              <a:spLocks noChangeArrowheads="1"/>
            </p:cNvSpPr>
            <p:nvPr/>
          </p:nvSpPr>
          <p:spPr bwMode="auto">
            <a:xfrm>
              <a:off x="1380" y="9165"/>
              <a:ext cx="525" cy="1245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계정 생성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8" name="AutoShape 44"/>
            <p:cNvSpPr>
              <a:spLocks noChangeArrowheads="1"/>
            </p:cNvSpPr>
            <p:nvPr/>
          </p:nvSpPr>
          <p:spPr bwMode="auto">
            <a:xfrm>
              <a:off x="1380" y="12480"/>
              <a:ext cx="525" cy="1245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Protocol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28794" y="500042"/>
          <a:ext cx="6715172" cy="5643604"/>
        </p:xfrm>
        <a:graphic>
          <a:graphicData uri="http://schemas.openxmlformats.org/drawingml/2006/table">
            <a:tbl>
              <a:tblPr/>
              <a:tblGrid>
                <a:gridCol w="2238391"/>
                <a:gridCol w="4476781"/>
              </a:tblGrid>
              <a:tr h="322665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SC_LOGIN_CONNECT_OK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클라이언트의 접속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( accept )</a:t>
                      </a: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가 성공하면 접속 성공패킷을 보내 접속이 성공했다는 패킷을 보낸다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210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없음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93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7030A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CS_LOGIN_CHECK_ID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굴림"/>
                          <a:ea typeface="맑은 고딕"/>
                          <a:cs typeface="Times New Roman"/>
                        </a:rPr>
                        <a:t>player</a:t>
                      </a: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는 계정을 새로 만들기 위해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 ID</a:t>
                      </a: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중복체크 패킷을 서버로 보낸다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ID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의 공백체크는 전송 전에 선행되어야 함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422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22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SC_LOGIN_CHECK_ID_RESULT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ID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중복체크에 대한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DB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검색 결과를 클라에게 보내준다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20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Times New Roman"/>
                        </a:rPr>
                        <a:t> : result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Times New Roman"/>
                        </a:rPr>
                        <a:t>값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050" kern="1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kumimoji="0" 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-1(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음수</a:t>
                      </a:r>
                      <a:r>
                        <a:rPr kumimoji="0" 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) :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중복</a:t>
                      </a:r>
                      <a:r>
                        <a:rPr kumimoji="0" 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/ 1(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양수</a:t>
                      </a:r>
                      <a:r>
                        <a:rPr kumimoji="0" 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) :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사용가능</a:t>
                      </a:r>
                      <a:r>
                        <a:rPr lang="en-US" sz="1050" kern="1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05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351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7030A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CS_LOGIN_CREATE_ACCOUNT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계정 새로 만들기 </a:t>
                      </a:r>
                      <a:r>
                        <a:rPr lang="ko-KR" sz="1050" kern="100" dirty="0" err="1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패킷을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받는다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967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password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 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: password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e-mail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 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: e-mail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3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SC_LOGIN_CREATE_RESULT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새로만든 계정에 대한 결과를 클라에게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203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result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값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( -1(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음수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실패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/ 1(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양수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성공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12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7030A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CS_LOGIN_LOGIN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만들어진 계정으로 로그인 시도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730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password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password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47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SC_LOGIN_LOGIN_RESULT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로그인 시도에 대한 결과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1129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result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값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</a:t>
                      </a:r>
                      <a:r>
                        <a:rPr lang="en-US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(</a:t>
                      </a:r>
                      <a:r>
                        <a:rPr lang="en-US" altLang="ko-KR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-10:</a:t>
                      </a:r>
                      <a:r>
                        <a:rPr lang="ko-KR" altLang="en-US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서버오류</a:t>
                      </a:r>
                      <a:r>
                        <a:rPr lang="en-US" altLang="ko-KR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/ -5: </a:t>
                      </a:r>
                      <a:r>
                        <a:rPr lang="ko-KR" altLang="en-US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중복</a:t>
                      </a:r>
                      <a:r>
                        <a:rPr lang="en-US" altLang="ko-KR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ID/ -1:</a:t>
                      </a:r>
                      <a:r>
                        <a:rPr lang="ko-KR" altLang="en-US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중복</a:t>
                      </a:r>
                      <a:r>
                        <a:rPr lang="en-US" altLang="ko-KR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/ n(</a:t>
                      </a:r>
                      <a:r>
                        <a:rPr lang="ko-KR" altLang="en-US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양수</a:t>
                      </a:r>
                      <a:r>
                        <a:rPr lang="en-US" altLang="ko-KR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):</a:t>
                      </a:r>
                      <a:r>
                        <a:rPr lang="ko-KR" altLang="en-US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Times New Roman"/>
                        </a:rPr>
                        <a:t>사용가능</a:t>
                      </a:r>
                      <a:r>
                        <a:rPr lang="en-US" sz="1050" kern="100" dirty="0" smtClean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i="1" kern="100" dirty="0" smtClean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-------------</a:t>
                      </a:r>
                      <a:r>
                        <a:rPr lang="ko-KR" sz="1050" i="1" kern="100" dirty="0" err="1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로그인이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</a:t>
                      </a:r>
                      <a:r>
                        <a:rPr lang="ko-KR" sz="1050" i="1" kern="100" dirty="0" err="1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성공했을때만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존재하는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data-</a:t>
                      </a:r>
                      <a:r>
                        <a:rPr lang="en-US" sz="1050" i="1" kern="100" dirty="0" smtClean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----------------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en-US" sz="1050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ip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주소의 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en-US" sz="1050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ip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주소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port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번호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</TotalTime>
  <Words>377</Words>
  <Application>Microsoft Office PowerPoint</Application>
  <PresentationFormat>화면 슬라이드 쇼(4:3)</PresentationFormat>
  <Paragraphs>107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모양</vt:lpstr>
      <vt:lpstr>Min人Made</vt:lpstr>
      <vt:lpstr>분할서버 구조</vt:lpstr>
      <vt:lpstr>LogIn Srv</vt:lpstr>
      <vt:lpstr>Login 흐름</vt:lpstr>
      <vt:lpstr>Protocol</vt:lpstr>
    </vt:vector>
  </TitlesOfParts>
  <Company>KGCA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Min人Made</dc:title>
  <dc:creator>학생</dc:creator>
  <cp:lastModifiedBy>학생</cp:lastModifiedBy>
  <cp:revision>11</cp:revision>
  <dcterms:created xsi:type="dcterms:W3CDTF">2012-04-30T11:17:41Z</dcterms:created>
  <dcterms:modified xsi:type="dcterms:W3CDTF">2012-05-08T10:46:48Z</dcterms:modified>
</cp:coreProperties>
</file>