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1"/>
  </p:normalViewPr>
  <p:slideViewPr>
    <p:cSldViewPr snapToGrid="0" snapToObjects="1">
      <p:cViewPr varScale="1">
        <p:scale>
          <a:sx n="101" d="100"/>
          <a:sy n="101" d="100"/>
        </p:scale>
        <p:origin x="4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bg1">
                <a:tint val="93000"/>
                <a:satMod val="150000"/>
                <a:shade val="98000"/>
                <a:lumMod val="102000"/>
              </a:schemeClr>
            </a:gs>
            <a:gs pos="24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C4B67F-511E-CA4C-8767-28310E047132}"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575D6-BFB6-8B48-8A82-B9CAC9909DEE}" type="slidenum">
              <a:rPr lang="en-US" smtClean="0"/>
              <a:t>‹#›</a:t>
            </a:fld>
            <a:endParaRPr lang="en-US"/>
          </a:p>
        </p:txBody>
      </p:sp>
    </p:spTree>
    <p:extLst>
      <p:ext uri="{BB962C8B-B14F-4D97-AF65-F5344CB8AC3E}">
        <p14:creationId xmlns:p14="http://schemas.microsoft.com/office/powerpoint/2010/main" val="159815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C4B67F-511E-CA4C-8767-28310E047132}"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575D6-BFB6-8B48-8A82-B9CAC9909DEE}" type="slidenum">
              <a:rPr lang="en-US" smtClean="0"/>
              <a:t>‹#›</a:t>
            </a:fld>
            <a:endParaRPr lang="en-US"/>
          </a:p>
        </p:txBody>
      </p:sp>
    </p:spTree>
    <p:extLst>
      <p:ext uri="{BB962C8B-B14F-4D97-AF65-F5344CB8AC3E}">
        <p14:creationId xmlns:p14="http://schemas.microsoft.com/office/powerpoint/2010/main" val="213649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C4B67F-511E-CA4C-8767-28310E047132}"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575D6-BFB6-8B48-8A82-B9CAC9909DEE}" type="slidenum">
              <a:rPr lang="en-US" smtClean="0"/>
              <a:t>‹#›</a:t>
            </a:fld>
            <a:endParaRPr lang="en-US"/>
          </a:p>
        </p:txBody>
      </p:sp>
    </p:spTree>
    <p:extLst>
      <p:ext uri="{BB962C8B-B14F-4D97-AF65-F5344CB8AC3E}">
        <p14:creationId xmlns:p14="http://schemas.microsoft.com/office/powerpoint/2010/main" val="64463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C4B67F-511E-CA4C-8767-28310E047132}"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575D6-BFB6-8B48-8A82-B9CAC9909DEE}" type="slidenum">
              <a:rPr lang="en-US" smtClean="0"/>
              <a:t>‹#›</a:t>
            </a:fld>
            <a:endParaRPr lang="en-US"/>
          </a:p>
        </p:txBody>
      </p:sp>
    </p:spTree>
    <p:extLst>
      <p:ext uri="{BB962C8B-B14F-4D97-AF65-F5344CB8AC3E}">
        <p14:creationId xmlns:p14="http://schemas.microsoft.com/office/powerpoint/2010/main" val="162445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4B67F-511E-CA4C-8767-28310E047132}"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575D6-BFB6-8B48-8A82-B9CAC9909DEE}" type="slidenum">
              <a:rPr lang="en-US" smtClean="0"/>
              <a:t>‹#›</a:t>
            </a:fld>
            <a:endParaRPr lang="en-US"/>
          </a:p>
        </p:txBody>
      </p:sp>
    </p:spTree>
    <p:extLst>
      <p:ext uri="{BB962C8B-B14F-4D97-AF65-F5344CB8AC3E}">
        <p14:creationId xmlns:p14="http://schemas.microsoft.com/office/powerpoint/2010/main" val="128408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C4B67F-511E-CA4C-8767-28310E047132}" type="datetimeFigureOut">
              <a:rPr lang="en-US" smtClean="0"/>
              <a:t>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575D6-BFB6-8B48-8A82-B9CAC9909DEE}" type="slidenum">
              <a:rPr lang="en-US" smtClean="0"/>
              <a:t>‹#›</a:t>
            </a:fld>
            <a:endParaRPr lang="en-US"/>
          </a:p>
        </p:txBody>
      </p:sp>
    </p:spTree>
    <p:extLst>
      <p:ext uri="{BB962C8B-B14F-4D97-AF65-F5344CB8AC3E}">
        <p14:creationId xmlns:p14="http://schemas.microsoft.com/office/powerpoint/2010/main" val="1559493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C4B67F-511E-CA4C-8767-28310E047132}" type="datetimeFigureOut">
              <a:rPr lang="en-US" smtClean="0"/>
              <a:t>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C575D6-BFB6-8B48-8A82-B9CAC9909DEE}" type="slidenum">
              <a:rPr lang="en-US" smtClean="0"/>
              <a:t>‹#›</a:t>
            </a:fld>
            <a:endParaRPr lang="en-US"/>
          </a:p>
        </p:txBody>
      </p:sp>
    </p:spTree>
    <p:extLst>
      <p:ext uri="{BB962C8B-B14F-4D97-AF65-F5344CB8AC3E}">
        <p14:creationId xmlns:p14="http://schemas.microsoft.com/office/powerpoint/2010/main" val="37142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C4B67F-511E-CA4C-8767-28310E047132}" type="datetimeFigureOut">
              <a:rPr lang="en-US" smtClean="0"/>
              <a:t>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C575D6-BFB6-8B48-8A82-B9CAC9909DEE}" type="slidenum">
              <a:rPr lang="en-US" smtClean="0"/>
              <a:t>‹#›</a:t>
            </a:fld>
            <a:endParaRPr lang="en-US"/>
          </a:p>
        </p:txBody>
      </p:sp>
    </p:spTree>
    <p:extLst>
      <p:ext uri="{BB962C8B-B14F-4D97-AF65-F5344CB8AC3E}">
        <p14:creationId xmlns:p14="http://schemas.microsoft.com/office/powerpoint/2010/main" val="198498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4B67F-511E-CA4C-8767-28310E047132}" type="datetimeFigureOut">
              <a:rPr lang="en-US" smtClean="0"/>
              <a:t>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C575D6-BFB6-8B48-8A82-B9CAC9909DEE}" type="slidenum">
              <a:rPr lang="en-US" smtClean="0"/>
              <a:t>‹#›</a:t>
            </a:fld>
            <a:endParaRPr lang="en-US"/>
          </a:p>
        </p:txBody>
      </p:sp>
    </p:spTree>
    <p:extLst>
      <p:ext uri="{BB962C8B-B14F-4D97-AF65-F5344CB8AC3E}">
        <p14:creationId xmlns:p14="http://schemas.microsoft.com/office/powerpoint/2010/main" val="48022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C4B67F-511E-CA4C-8767-28310E047132}" type="datetimeFigureOut">
              <a:rPr lang="en-US" smtClean="0"/>
              <a:t>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575D6-BFB6-8B48-8A82-B9CAC9909DEE}" type="slidenum">
              <a:rPr lang="en-US" smtClean="0"/>
              <a:t>‹#›</a:t>
            </a:fld>
            <a:endParaRPr lang="en-US"/>
          </a:p>
        </p:txBody>
      </p:sp>
    </p:spTree>
    <p:extLst>
      <p:ext uri="{BB962C8B-B14F-4D97-AF65-F5344CB8AC3E}">
        <p14:creationId xmlns:p14="http://schemas.microsoft.com/office/powerpoint/2010/main" val="819003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C4B67F-511E-CA4C-8767-28310E047132}" type="datetimeFigureOut">
              <a:rPr lang="en-US" smtClean="0"/>
              <a:t>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575D6-BFB6-8B48-8A82-B9CAC9909DEE}" type="slidenum">
              <a:rPr lang="en-US" smtClean="0"/>
              <a:t>‹#›</a:t>
            </a:fld>
            <a:endParaRPr lang="en-US"/>
          </a:p>
        </p:txBody>
      </p:sp>
    </p:spTree>
    <p:extLst>
      <p:ext uri="{BB962C8B-B14F-4D97-AF65-F5344CB8AC3E}">
        <p14:creationId xmlns:p14="http://schemas.microsoft.com/office/powerpoint/2010/main" val="17617357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24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4B67F-511E-CA4C-8767-28310E047132}" type="datetimeFigureOut">
              <a:rPr lang="en-US" smtClean="0"/>
              <a:t>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575D6-BFB6-8B48-8A82-B9CAC9909DEE}" type="slidenum">
              <a:rPr lang="en-US" smtClean="0"/>
              <a:t>‹#›</a:t>
            </a:fld>
            <a:endParaRPr lang="en-US"/>
          </a:p>
        </p:txBody>
      </p:sp>
    </p:spTree>
    <p:extLst>
      <p:ext uri="{BB962C8B-B14F-4D97-AF65-F5344CB8AC3E}">
        <p14:creationId xmlns:p14="http://schemas.microsoft.com/office/powerpoint/2010/main" val="103620771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100" y="215899"/>
            <a:ext cx="11531600" cy="931863"/>
          </a:xfrm>
        </p:spPr>
        <p:txBody>
          <a:bodyPr>
            <a:normAutofit/>
          </a:bodyPr>
          <a:lstStyle/>
          <a:p>
            <a:r>
              <a:rPr lang="en-US" sz="3600" dirty="0" smtClean="0">
                <a:latin typeface="Helvetica" charset="0"/>
                <a:ea typeface="Helvetica" charset="0"/>
                <a:cs typeface="Helvetica" charset="0"/>
              </a:rPr>
              <a:t>HISTORY OF SPACE EXPLORATION</a:t>
            </a:r>
            <a:endParaRPr lang="en-US" sz="3600" dirty="0">
              <a:latin typeface="Helvetica" charset="0"/>
              <a:ea typeface="Helvetica" charset="0"/>
              <a:cs typeface="Helvetica"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438" y="1541462"/>
            <a:ext cx="9686924" cy="4843462"/>
          </a:xfrm>
          <a:prstGeom prst="rect">
            <a:avLst/>
          </a:prstGeom>
        </p:spPr>
      </p:pic>
    </p:spTree>
    <p:extLst>
      <p:ext uri="{BB962C8B-B14F-4D97-AF65-F5344CB8AC3E}">
        <p14:creationId xmlns:p14="http://schemas.microsoft.com/office/powerpoint/2010/main" val="1822788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7575"/>
          </a:xfrm>
        </p:spPr>
        <p:txBody>
          <a:bodyPr>
            <a:normAutofit/>
          </a:bodyPr>
          <a:lstStyle/>
          <a:p>
            <a:pPr algn="ctr"/>
            <a:r>
              <a:rPr lang="en-US" sz="3600" smtClean="0">
                <a:latin typeface="Helvetica" charset="0"/>
                <a:ea typeface="Helvetica" charset="0"/>
                <a:cs typeface="Helvetica" charset="0"/>
              </a:rPr>
              <a:t>FIRST ORBITING OF AN ASTEROID</a:t>
            </a:r>
            <a:endParaRPr lang="en-US" sz="3600">
              <a:latin typeface="Helvetica" charset="0"/>
              <a:ea typeface="Helvetica" charset="0"/>
              <a:cs typeface="Helvetica" charset="0"/>
            </a:endParaRPr>
          </a:p>
        </p:txBody>
      </p:sp>
      <p:sp>
        <p:nvSpPr>
          <p:cNvPr id="3" name="Content Placeholder 2"/>
          <p:cNvSpPr>
            <a:spLocks noGrp="1"/>
          </p:cNvSpPr>
          <p:nvPr>
            <p:ph idx="1"/>
          </p:nvPr>
        </p:nvSpPr>
        <p:spPr>
          <a:xfrm>
            <a:off x="838200" y="1282700"/>
            <a:ext cx="10515600" cy="2159000"/>
          </a:xfrm>
        </p:spPr>
        <p:txBody>
          <a:bodyPr/>
          <a:lstStyle/>
          <a:p>
            <a:pPr marL="0" indent="0">
              <a:buNone/>
            </a:pPr>
            <a:r>
              <a:rPr lang="en-US" dirty="0" smtClean="0">
                <a:latin typeface="Helvetica" charset="0"/>
                <a:ea typeface="Helvetica" charset="0"/>
                <a:cs typeface="Helvetica" charset="0"/>
              </a:rPr>
              <a:t>NEAR-Shoemaker was a NASA mission designed to orbit an asteroid. The asteroid NEAR was to orbit was Eros, a large near Earth asteroid, and return data on composition, mineralogy, morphology, and magnetic field to answer questions about these asteroids. Important dates of the mission are:</a:t>
            </a:r>
            <a:endParaRPr lang="en-US" dirty="0">
              <a:latin typeface="Helvetica" charset="0"/>
              <a:ea typeface="Helvetica" charset="0"/>
              <a:cs typeface="Helvetica" charset="0"/>
            </a:endParaRPr>
          </a:p>
        </p:txBody>
      </p:sp>
      <p:sp>
        <p:nvSpPr>
          <p:cNvPr id="4" name="TextBox 3"/>
          <p:cNvSpPr txBox="1"/>
          <p:nvPr/>
        </p:nvSpPr>
        <p:spPr>
          <a:xfrm>
            <a:off x="838200" y="3318570"/>
            <a:ext cx="4203700" cy="3539430"/>
          </a:xfrm>
          <a:prstGeom prst="rect">
            <a:avLst/>
          </a:prstGeom>
          <a:noFill/>
        </p:spPr>
        <p:txBody>
          <a:bodyPr wrap="square" rtlCol="0">
            <a:spAutoFit/>
          </a:bodyPr>
          <a:lstStyle/>
          <a:p>
            <a:pPr marL="457200" indent="-457200">
              <a:buFont typeface="Arial" charset="0"/>
              <a:buChar char="•"/>
            </a:pPr>
            <a:r>
              <a:rPr lang="en-US" sz="2800" smtClean="0">
                <a:latin typeface="Helvetica" charset="0"/>
                <a:ea typeface="Helvetica" charset="0"/>
                <a:cs typeface="Helvetica" charset="0"/>
              </a:rPr>
              <a:t>Launched </a:t>
            </a:r>
            <a:r>
              <a:rPr lang="en-US" sz="2800" dirty="0" smtClean="0">
                <a:latin typeface="Helvetica" charset="0"/>
                <a:ea typeface="Helvetica" charset="0"/>
                <a:cs typeface="Helvetica" charset="0"/>
              </a:rPr>
              <a:t>on February 4,1996</a:t>
            </a:r>
          </a:p>
          <a:p>
            <a:pPr marL="457200" indent="-457200">
              <a:buFont typeface="Arial" charset="0"/>
              <a:buChar char="•"/>
            </a:pPr>
            <a:r>
              <a:rPr lang="en-US" sz="2800" dirty="0" smtClean="0">
                <a:latin typeface="Helvetica" charset="0"/>
                <a:ea typeface="Helvetica" charset="0"/>
                <a:cs typeface="Helvetica" charset="0"/>
              </a:rPr>
              <a:t>Went into orbit around Eros February 14, 2000</a:t>
            </a:r>
          </a:p>
          <a:p>
            <a:pPr marL="457200" indent="-457200">
              <a:buFont typeface="Arial" charset="0"/>
              <a:buChar char="•"/>
            </a:pPr>
            <a:r>
              <a:rPr lang="en-US" sz="2800" dirty="0" smtClean="0">
                <a:latin typeface="Helvetica" charset="0"/>
                <a:ea typeface="Helvetica" charset="0"/>
                <a:cs typeface="Helvetica" charset="0"/>
              </a:rPr>
              <a:t>Landed on Eros and sent last signal February 28, 2001</a:t>
            </a:r>
            <a:endParaRPr lang="en-US" sz="2800" dirty="0">
              <a:latin typeface="Helvetica" charset="0"/>
              <a:ea typeface="Helvetica" charset="0"/>
              <a:cs typeface="Helvetica"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800" y="3441700"/>
            <a:ext cx="4699000" cy="3031613"/>
          </a:xfrm>
          <a:prstGeom prst="rect">
            <a:avLst/>
          </a:prstGeom>
        </p:spPr>
      </p:pic>
    </p:spTree>
    <p:extLst>
      <p:ext uri="{BB962C8B-B14F-4D97-AF65-F5344CB8AC3E}">
        <p14:creationId xmlns:p14="http://schemas.microsoft.com/office/powerpoint/2010/main" val="1220225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3775"/>
          </a:xfrm>
        </p:spPr>
        <p:txBody>
          <a:bodyPr>
            <a:normAutofit/>
          </a:bodyPr>
          <a:lstStyle/>
          <a:p>
            <a:pPr algn="ctr"/>
            <a:r>
              <a:rPr lang="en-US" sz="3600" dirty="0" smtClean="0">
                <a:latin typeface="Helvetica" charset="0"/>
                <a:ea typeface="Helvetica" charset="0"/>
                <a:cs typeface="Helvetica" charset="0"/>
              </a:rPr>
              <a:t>FARTHEST EVER PICTURE OF THE UNIVERSE</a:t>
            </a:r>
            <a:endParaRPr lang="en-US" sz="3600" dirty="0">
              <a:latin typeface="Helvetica" charset="0"/>
              <a:ea typeface="Helvetica" charset="0"/>
              <a:cs typeface="Helvetica" charset="0"/>
            </a:endParaRPr>
          </a:p>
        </p:txBody>
      </p:sp>
      <p:sp>
        <p:nvSpPr>
          <p:cNvPr id="3" name="Content Placeholder 2"/>
          <p:cNvSpPr>
            <a:spLocks noGrp="1"/>
          </p:cNvSpPr>
          <p:nvPr>
            <p:ph idx="1"/>
          </p:nvPr>
        </p:nvSpPr>
        <p:spPr>
          <a:xfrm>
            <a:off x="838200" y="1257300"/>
            <a:ext cx="10515600" cy="1435100"/>
          </a:xfrm>
        </p:spPr>
        <p:txBody>
          <a:bodyPr>
            <a:normAutofit/>
          </a:bodyPr>
          <a:lstStyle/>
          <a:p>
            <a:pPr marL="0" indent="0">
              <a:buNone/>
            </a:pPr>
            <a:r>
              <a:rPr lang="en-US" dirty="0" smtClean="0">
                <a:latin typeface="Helvetica" charset="0"/>
                <a:ea typeface="Helvetica" charset="0"/>
                <a:cs typeface="Helvetica" charset="0"/>
              </a:rPr>
              <a:t>This image, dubbed </a:t>
            </a:r>
            <a:r>
              <a:rPr lang="en-US" dirty="0" err="1" smtClean="0">
                <a:latin typeface="Helvetica" charset="0"/>
                <a:ea typeface="Helvetica" charset="0"/>
                <a:cs typeface="Helvetica" charset="0"/>
              </a:rPr>
              <a:t>eXtreme</a:t>
            </a:r>
            <a:r>
              <a:rPr lang="en-US" dirty="0" smtClean="0">
                <a:latin typeface="Helvetica" charset="0"/>
                <a:ea typeface="Helvetica" charset="0"/>
                <a:cs typeface="Helvetica" charset="0"/>
              </a:rPr>
              <a:t> Deep Field, is comprised of 10 years worth of photos taken by the Hubble space telescope. The photo depicts thousands of galaxies that are light years away. </a:t>
            </a:r>
            <a:endParaRPr lang="en-US" dirty="0">
              <a:latin typeface="Helvetica" charset="0"/>
              <a:ea typeface="Helvetica" charset="0"/>
              <a:cs typeface="Helvetica"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577" y="2692400"/>
            <a:ext cx="4644846" cy="4051300"/>
          </a:xfrm>
          <a:prstGeom prst="rect">
            <a:avLst/>
          </a:prstGeom>
        </p:spPr>
      </p:pic>
    </p:spTree>
    <p:extLst>
      <p:ext uri="{BB962C8B-B14F-4D97-AF65-F5344CB8AC3E}">
        <p14:creationId xmlns:p14="http://schemas.microsoft.com/office/powerpoint/2010/main" val="1555737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dirty="0" smtClean="0">
                <a:latin typeface="Helvetica" charset="0"/>
                <a:ea typeface="Helvetica" charset="0"/>
                <a:cs typeface="Helvetica" charset="0"/>
              </a:rPr>
              <a:t>THE FUTURE OF SPACE EXPLORATION</a:t>
            </a:r>
            <a:endParaRPr lang="en-US" sz="4800" dirty="0">
              <a:latin typeface="Helvetica" charset="0"/>
              <a:ea typeface="Helvetica" charset="0"/>
              <a:cs typeface="Helvetica" charset="0"/>
            </a:endParaRPr>
          </a:p>
        </p:txBody>
      </p:sp>
      <p:sp>
        <p:nvSpPr>
          <p:cNvPr id="3" name="Content Placeholder 2"/>
          <p:cNvSpPr>
            <a:spLocks noGrp="1"/>
          </p:cNvSpPr>
          <p:nvPr>
            <p:ph idx="1"/>
          </p:nvPr>
        </p:nvSpPr>
        <p:spPr>
          <a:xfrm>
            <a:off x="838200" y="1690688"/>
            <a:ext cx="10515600" cy="1293812"/>
          </a:xfrm>
        </p:spPr>
        <p:txBody>
          <a:bodyPr/>
          <a:lstStyle/>
          <a:p>
            <a:pPr marL="0" indent="0">
              <a:buNone/>
            </a:pPr>
            <a:r>
              <a:rPr lang="en-US" dirty="0" smtClean="0">
                <a:latin typeface="Helvetica" charset="0"/>
                <a:ea typeface="Helvetica" charset="0"/>
                <a:cs typeface="Helvetica" charset="0"/>
              </a:rPr>
              <a:t>The future of space exploration will be funded by both private investors and traditional governments. Some of the goals stated are:</a:t>
            </a:r>
            <a:endParaRPr lang="en-US" dirty="0">
              <a:latin typeface="Helvetica" charset="0"/>
              <a:ea typeface="Helvetica" charset="0"/>
              <a:cs typeface="Helvetica" charset="0"/>
            </a:endParaRPr>
          </a:p>
        </p:txBody>
      </p:sp>
      <p:sp>
        <p:nvSpPr>
          <p:cNvPr id="4" name="TextBox 3"/>
          <p:cNvSpPr txBox="1"/>
          <p:nvPr/>
        </p:nvSpPr>
        <p:spPr>
          <a:xfrm>
            <a:off x="838200" y="2887682"/>
            <a:ext cx="4381500" cy="3970318"/>
          </a:xfrm>
          <a:prstGeom prst="rect">
            <a:avLst/>
          </a:prstGeom>
          <a:noFill/>
        </p:spPr>
        <p:txBody>
          <a:bodyPr wrap="square" rtlCol="0">
            <a:spAutoFit/>
          </a:bodyPr>
          <a:lstStyle/>
          <a:p>
            <a:pPr marL="457200" indent="-457200">
              <a:buFont typeface="Arial" charset="0"/>
              <a:buChar char="•"/>
            </a:pPr>
            <a:r>
              <a:rPr lang="en-US" sz="2800" b="1" dirty="0" smtClean="0">
                <a:latin typeface="Helvetica" charset="0"/>
                <a:ea typeface="Helvetica" charset="0"/>
                <a:cs typeface="Helvetica" charset="0"/>
              </a:rPr>
              <a:t>China</a:t>
            </a:r>
            <a:r>
              <a:rPr lang="en-US" sz="2800" dirty="0" smtClean="0">
                <a:latin typeface="Helvetica" charset="0"/>
                <a:ea typeface="Helvetica" charset="0"/>
                <a:cs typeface="Helvetica" charset="0"/>
              </a:rPr>
              <a:t>: launch a 60 ton multi-module space station into orbit by 2020</a:t>
            </a:r>
          </a:p>
          <a:p>
            <a:pPr marL="457200" indent="-457200">
              <a:buFont typeface="Arial" charset="0"/>
              <a:buChar char="•"/>
            </a:pPr>
            <a:r>
              <a:rPr lang="en-US" sz="2800" b="1" dirty="0" smtClean="0">
                <a:latin typeface="Helvetica" charset="0"/>
                <a:ea typeface="Helvetica" charset="0"/>
                <a:cs typeface="Helvetica" charset="0"/>
              </a:rPr>
              <a:t>NASA</a:t>
            </a:r>
            <a:r>
              <a:rPr lang="en-US" sz="2800" dirty="0" smtClean="0">
                <a:latin typeface="Helvetica" charset="0"/>
                <a:ea typeface="Helvetica" charset="0"/>
                <a:cs typeface="Helvetica" charset="0"/>
              </a:rPr>
              <a:t>: develop the space launch system (SLS) for space exploration beyond Earth’s orbit</a:t>
            </a:r>
            <a:endParaRPr lang="en-US" sz="2800" dirty="0">
              <a:latin typeface="Helvetica" charset="0"/>
              <a:ea typeface="Helvetica" charset="0"/>
              <a:cs typeface="Helvetica"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1533" y="3463141"/>
            <a:ext cx="5012267" cy="2819400"/>
          </a:xfrm>
          <a:prstGeom prst="rect">
            <a:avLst/>
          </a:prstGeom>
        </p:spPr>
      </p:pic>
    </p:spTree>
    <p:extLst>
      <p:ext uri="{BB962C8B-B14F-4D97-AF65-F5344CB8AC3E}">
        <p14:creationId xmlns:p14="http://schemas.microsoft.com/office/powerpoint/2010/main" val="821776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6775"/>
          </a:xfrm>
        </p:spPr>
        <p:txBody>
          <a:bodyPr>
            <a:normAutofit/>
          </a:bodyPr>
          <a:lstStyle/>
          <a:p>
            <a:pPr algn="ctr"/>
            <a:r>
              <a:rPr lang="en-US" sz="3600" dirty="0" smtClean="0">
                <a:latin typeface="Helvetica" charset="0"/>
                <a:ea typeface="Helvetica" charset="0"/>
                <a:cs typeface="Helvetica" charset="0"/>
              </a:rPr>
              <a:t>WHAT IS SPACE EXPLOATION</a:t>
            </a:r>
            <a:endParaRPr lang="en-US" sz="3600" dirty="0">
              <a:latin typeface="Helvetica" charset="0"/>
              <a:ea typeface="Helvetica" charset="0"/>
              <a:cs typeface="Helvetica" charset="0"/>
            </a:endParaRPr>
          </a:p>
        </p:txBody>
      </p:sp>
      <p:sp>
        <p:nvSpPr>
          <p:cNvPr id="3" name="Content Placeholder 2"/>
          <p:cNvSpPr>
            <a:spLocks noGrp="1"/>
          </p:cNvSpPr>
          <p:nvPr>
            <p:ph idx="1"/>
          </p:nvPr>
        </p:nvSpPr>
        <p:spPr>
          <a:xfrm>
            <a:off x="838200" y="1231900"/>
            <a:ext cx="10515600" cy="1689100"/>
          </a:xfrm>
        </p:spPr>
        <p:txBody>
          <a:bodyPr>
            <a:normAutofit/>
          </a:bodyPr>
          <a:lstStyle/>
          <a:p>
            <a:pPr marL="0" indent="0">
              <a:buNone/>
            </a:pPr>
            <a:r>
              <a:rPr lang="en-US" b="1" dirty="0" smtClean="0">
                <a:latin typeface="Helvetica" charset="0"/>
                <a:ea typeface="Helvetica" charset="0"/>
                <a:cs typeface="Helvetica" charset="0"/>
              </a:rPr>
              <a:t>Space exploration </a:t>
            </a:r>
            <a:r>
              <a:rPr lang="en-US" dirty="0" smtClean="0">
                <a:latin typeface="Helvetica" charset="0"/>
                <a:ea typeface="Helvetica" charset="0"/>
                <a:cs typeface="Helvetica" charset="0"/>
              </a:rPr>
              <a:t>is the ongoing discovery and exploration of celestial structures in outer space by means of continuously evolving and growing space technology. The study of space is carried out by the following means:</a:t>
            </a:r>
            <a:endParaRPr lang="en-US" b="1" dirty="0" smtClean="0">
              <a:latin typeface="Helvetica" charset="0"/>
              <a:ea typeface="Helvetica" charset="0"/>
              <a:cs typeface="Helvetica" charset="0"/>
            </a:endParaRPr>
          </a:p>
        </p:txBody>
      </p:sp>
      <p:sp>
        <p:nvSpPr>
          <p:cNvPr id="4" name="TextBox 3"/>
          <p:cNvSpPr txBox="1"/>
          <p:nvPr/>
        </p:nvSpPr>
        <p:spPr>
          <a:xfrm>
            <a:off x="838200" y="2921000"/>
            <a:ext cx="5321300" cy="1384995"/>
          </a:xfrm>
          <a:prstGeom prst="rect">
            <a:avLst/>
          </a:prstGeom>
          <a:noFill/>
        </p:spPr>
        <p:txBody>
          <a:bodyPr wrap="square" rtlCol="0">
            <a:spAutoFit/>
          </a:bodyPr>
          <a:lstStyle/>
          <a:p>
            <a:pPr marL="514350" indent="-514350">
              <a:buFont typeface="+mj-lt"/>
              <a:buAutoNum type="arabicPeriod"/>
            </a:pPr>
            <a:r>
              <a:rPr lang="en-US" sz="2800" dirty="0">
                <a:latin typeface="Helvetica" charset="0"/>
                <a:ea typeface="Helvetica" charset="0"/>
                <a:cs typeface="Helvetica" charset="0"/>
              </a:rPr>
              <a:t>A</a:t>
            </a:r>
            <a:r>
              <a:rPr lang="en-US" sz="2800" dirty="0" smtClean="0">
                <a:latin typeface="Helvetica" charset="0"/>
                <a:ea typeface="Helvetica" charset="0"/>
                <a:cs typeface="Helvetica" charset="0"/>
              </a:rPr>
              <a:t>stronomers with telescopes </a:t>
            </a:r>
          </a:p>
          <a:p>
            <a:pPr marL="514350" indent="-514350">
              <a:buFont typeface="+mj-lt"/>
              <a:buAutoNum type="arabicPeriod"/>
            </a:pPr>
            <a:r>
              <a:rPr lang="en-US" sz="2800" dirty="0" smtClean="0">
                <a:latin typeface="Helvetica" charset="0"/>
                <a:ea typeface="Helvetica" charset="0"/>
                <a:cs typeface="Helvetica" charset="0"/>
              </a:rPr>
              <a:t>Human space flight</a:t>
            </a:r>
          </a:p>
          <a:p>
            <a:pPr marL="514350" indent="-514350">
              <a:buFont typeface="+mj-lt"/>
              <a:buAutoNum type="arabicPeriod"/>
            </a:pPr>
            <a:r>
              <a:rPr lang="en-US" sz="2800" dirty="0" smtClean="0">
                <a:latin typeface="Helvetica" charset="0"/>
                <a:ea typeface="Helvetica" charset="0"/>
                <a:cs typeface="Helvetica" charset="0"/>
              </a:rPr>
              <a:t>Robotic probes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273" y="2921000"/>
            <a:ext cx="3280754" cy="3268768"/>
          </a:xfrm>
          <a:prstGeom prst="rect">
            <a:avLst/>
          </a:prstGeom>
        </p:spPr>
      </p:pic>
    </p:spTree>
    <p:extLst>
      <p:ext uri="{BB962C8B-B14F-4D97-AF65-F5344CB8AC3E}">
        <p14:creationId xmlns:p14="http://schemas.microsoft.com/office/powerpoint/2010/main" val="416324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6775"/>
          </a:xfrm>
        </p:spPr>
        <p:txBody>
          <a:bodyPr>
            <a:normAutofit/>
          </a:bodyPr>
          <a:lstStyle/>
          <a:p>
            <a:pPr algn="ctr"/>
            <a:r>
              <a:rPr lang="en-US" sz="3600" dirty="0">
                <a:latin typeface="Helvetica" charset="0"/>
                <a:ea typeface="Helvetica" charset="0"/>
                <a:cs typeface="Helvetica" charset="0"/>
              </a:rPr>
              <a:t>SPUTNIK I </a:t>
            </a:r>
            <a:r>
              <a:rPr lang="en-US" sz="3600" dirty="0" smtClean="0">
                <a:latin typeface="Helvetica" charset="0"/>
                <a:ea typeface="Helvetica" charset="0"/>
                <a:cs typeface="Helvetica" charset="0"/>
              </a:rPr>
              <a:t>SKIMS </a:t>
            </a:r>
            <a:r>
              <a:rPr lang="en-US" sz="3600" dirty="0">
                <a:latin typeface="Helvetica" charset="0"/>
                <a:ea typeface="Helvetica" charset="0"/>
                <a:cs typeface="Helvetica" charset="0"/>
              </a:rPr>
              <a:t>THE SKY </a:t>
            </a:r>
          </a:p>
        </p:txBody>
      </p:sp>
      <p:sp>
        <p:nvSpPr>
          <p:cNvPr id="3" name="Content Placeholder 2"/>
          <p:cNvSpPr>
            <a:spLocks noGrp="1"/>
          </p:cNvSpPr>
          <p:nvPr>
            <p:ph idx="1"/>
          </p:nvPr>
        </p:nvSpPr>
        <p:spPr>
          <a:xfrm>
            <a:off x="838200" y="1231900"/>
            <a:ext cx="9787528" cy="1828800"/>
          </a:xfrm>
        </p:spPr>
        <p:txBody>
          <a:bodyPr>
            <a:normAutofit/>
          </a:bodyPr>
          <a:lstStyle/>
          <a:p>
            <a:pPr marL="0" indent="0">
              <a:buNone/>
            </a:pPr>
            <a:r>
              <a:rPr lang="en-US" dirty="0" smtClean="0">
                <a:latin typeface="Helvetica" charset="0"/>
                <a:ea typeface="Helvetica" charset="0"/>
                <a:cs typeface="Helvetica" charset="0"/>
              </a:rPr>
              <a:t>The Soviet Union launched Sputnik I (“Satellite 1”) o</a:t>
            </a:r>
            <a:r>
              <a:rPr lang="en-US" dirty="0">
                <a:latin typeface="Helvetica" charset="0"/>
                <a:ea typeface="Helvetica" charset="0"/>
                <a:cs typeface="Helvetica" charset="0"/>
              </a:rPr>
              <a:t>n</a:t>
            </a:r>
            <a:r>
              <a:rPr lang="en-US" dirty="0" smtClean="0">
                <a:latin typeface="Helvetica" charset="0"/>
                <a:ea typeface="Helvetica" charset="0"/>
                <a:cs typeface="Helvetica" charset="0"/>
              </a:rPr>
              <a:t> October 4, 1957. </a:t>
            </a:r>
            <a:r>
              <a:rPr lang="en-US" dirty="0">
                <a:latin typeface="Helvetica" charset="0"/>
                <a:ea typeface="Helvetica" charset="0"/>
                <a:cs typeface="Helvetica" charset="0"/>
              </a:rPr>
              <a:t>Sputnik I orbited Earth at a height of around 160 miles. Two radio transmitters sent “beeps” at 20 and 40 </a:t>
            </a:r>
            <a:r>
              <a:rPr lang="en-US" dirty="0" err="1">
                <a:latin typeface="Helvetica" charset="0"/>
                <a:ea typeface="Helvetica" charset="0"/>
                <a:cs typeface="Helvetica" charset="0"/>
              </a:rPr>
              <a:t>MHz.</a:t>
            </a:r>
            <a:r>
              <a:rPr lang="en-US" dirty="0">
                <a:latin typeface="Helvetica" charset="0"/>
                <a:ea typeface="Helvetica" charset="0"/>
                <a:cs typeface="Helvetica" charset="0"/>
              </a:rPr>
              <a:t> </a:t>
            </a:r>
            <a:endParaRPr lang="en-US" dirty="0">
              <a:latin typeface="Helvetica" charset="0"/>
              <a:ea typeface="Helvetica" charset="0"/>
              <a:cs typeface="Helvetica"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60700"/>
            <a:ext cx="4745628" cy="3061696"/>
          </a:xfrm>
          <a:prstGeom prst="rect">
            <a:avLst/>
          </a:prstGeom>
        </p:spPr>
      </p:pic>
      <p:sp>
        <p:nvSpPr>
          <p:cNvPr id="8" name="TextBox 7"/>
          <p:cNvSpPr txBox="1"/>
          <p:nvPr/>
        </p:nvSpPr>
        <p:spPr>
          <a:xfrm>
            <a:off x="6184900" y="3060700"/>
            <a:ext cx="4440828" cy="3539430"/>
          </a:xfrm>
          <a:prstGeom prst="rect">
            <a:avLst/>
          </a:prstGeom>
          <a:noFill/>
        </p:spPr>
        <p:txBody>
          <a:bodyPr wrap="square" rtlCol="0">
            <a:spAutoFit/>
          </a:bodyPr>
          <a:lstStyle/>
          <a:p>
            <a:pPr marL="457200" indent="-457200">
              <a:buFont typeface="Arial" charset="0"/>
              <a:buChar char="•"/>
            </a:pPr>
            <a:r>
              <a:rPr lang="en-US" sz="2800" dirty="0" smtClean="0">
                <a:latin typeface="Helvetica" charset="0"/>
                <a:ea typeface="Helvetica" charset="0"/>
                <a:cs typeface="Helvetica" charset="0"/>
              </a:rPr>
              <a:t>Analysis </a:t>
            </a:r>
            <a:r>
              <a:rPr lang="en-US" sz="2800" dirty="0">
                <a:latin typeface="Helvetica" charset="0"/>
                <a:ea typeface="Helvetica" charset="0"/>
                <a:cs typeface="Helvetica" charset="0"/>
              </a:rPr>
              <a:t>of the radio signals provided information about the ionosphere</a:t>
            </a:r>
          </a:p>
          <a:p>
            <a:pPr marL="457200" indent="-457200">
              <a:buFont typeface="Arial" charset="0"/>
              <a:buChar char="•"/>
            </a:pPr>
            <a:r>
              <a:rPr lang="en-US" sz="2800" dirty="0">
                <a:latin typeface="Helvetica" charset="0"/>
                <a:ea typeface="Helvetica" charset="0"/>
                <a:cs typeface="Helvetica" charset="0"/>
              </a:rPr>
              <a:t>The duration of the “beeps” reported temperature and pressure. </a:t>
            </a:r>
            <a:endParaRPr lang="en-US" sz="2800" dirty="0">
              <a:latin typeface="Helvetica" charset="0"/>
              <a:ea typeface="Helvetica" charset="0"/>
              <a:cs typeface="Helvetica" charset="0"/>
            </a:endParaRPr>
          </a:p>
        </p:txBody>
      </p:sp>
    </p:spTree>
    <p:extLst>
      <p:ext uri="{BB962C8B-B14F-4D97-AF65-F5344CB8AC3E}">
        <p14:creationId xmlns:p14="http://schemas.microsoft.com/office/powerpoint/2010/main" val="361323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6775"/>
          </a:xfrm>
        </p:spPr>
        <p:txBody>
          <a:bodyPr>
            <a:normAutofit/>
          </a:bodyPr>
          <a:lstStyle/>
          <a:p>
            <a:pPr algn="ctr"/>
            <a:r>
              <a:rPr lang="en-US" sz="3600" dirty="0" smtClean="0">
                <a:latin typeface="Helvetica" charset="0"/>
                <a:ea typeface="Helvetica" charset="0"/>
                <a:cs typeface="Helvetica" charset="0"/>
              </a:rPr>
              <a:t>MAN REACHES SPACE</a:t>
            </a:r>
            <a:endParaRPr lang="en-US" sz="3600" dirty="0">
              <a:latin typeface="Helvetica" charset="0"/>
              <a:ea typeface="Helvetica" charset="0"/>
              <a:cs typeface="Helvetica" charset="0"/>
            </a:endParaRPr>
          </a:p>
        </p:txBody>
      </p:sp>
      <p:sp>
        <p:nvSpPr>
          <p:cNvPr id="3" name="Content Placeholder 2"/>
          <p:cNvSpPr>
            <a:spLocks noGrp="1"/>
          </p:cNvSpPr>
          <p:nvPr>
            <p:ph idx="1"/>
          </p:nvPr>
        </p:nvSpPr>
        <p:spPr>
          <a:xfrm>
            <a:off x="838200" y="1231900"/>
            <a:ext cx="10515600" cy="1778000"/>
          </a:xfrm>
        </p:spPr>
        <p:txBody>
          <a:bodyPr/>
          <a:lstStyle/>
          <a:p>
            <a:pPr marL="0" indent="0">
              <a:buNone/>
            </a:pPr>
            <a:r>
              <a:rPr lang="en-US" dirty="0" smtClean="0">
                <a:latin typeface="Helvetica" charset="0"/>
                <a:ea typeface="Helvetica" charset="0"/>
                <a:cs typeface="Helvetica" charset="0"/>
              </a:rPr>
              <a:t>On April 12, 1961 the first successful human spaceflight was </a:t>
            </a:r>
            <a:r>
              <a:rPr lang="en-US" dirty="0" err="1" smtClean="0">
                <a:latin typeface="Helvetica" charset="0"/>
                <a:ea typeface="Helvetica" charset="0"/>
                <a:cs typeface="Helvetica" charset="0"/>
              </a:rPr>
              <a:t>Vostok</a:t>
            </a:r>
            <a:r>
              <a:rPr lang="en-US" dirty="0" smtClean="0">
                <a:latin typeface="Helvetica" charset="0"/>
                <a:ea typeface="Helvetica" charset="0"/>
                <a:cs typeface="Helvetica" charset="0"/>
              </a:rPr>
              <a:t> I (“East 1”), carrying 27 year old cosmonaut Yuri Gagarin. The flight made one orbit around Earth lasting about 1 hour and 48 minutes.</a:t>
            </a:r>
            <a:endParaRPr lang="en-US" dirty="0">
              <a:latin typeface="Helvetica" charset="0"/>
              <a:ea typeface="Helvetica" charset="0"/>
              <a:cs typeface="Helvetica"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3112" y="3009900"/>
            <a:ext cx="3865775" cy="2895600"/>
          </a:xfrm>
          <a:prstGeom prst="rect">
            <a:avLst/>
          </a:prstGeom>
        </p:spPr>
      </p:pic>
    </p:spTree>
    <p:extLst>
      <p:ext uri="{BB962C8B-B14F-4D97-AF65-F5344CB8AC3E}">
        <p14:creationId xmlns:p14="http://schemas.microsoft.com/office/powerpoint/2010/main" val="674776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1875"/>
          </a:xfrm>
        </p:spPr>
        <p:txBody>
          <a:bodyPr>
            <a:normAutofit/>
          </a:bodyPr>
          <a:lstStyle/>
          <a:p>
            <a:pPr algn="ctr"/>
            <a:r>
              <a:rPr lang="en-US" sz="3600" dirty="0" smtClean="0">
                <a:latin typeface="Helvetica" charset="0"/>
                <a:ea typeface="Helvetica" charset="0"/>
                <a:cs typeface="Helvetica" charset="0"/>
              </a:rPr>
              <a:t>THE DARK SIDE OF THE MOON</a:t>
            </a:r>
            <a:endParaRPr lang="en-US" sz="3600" dirty="0">
              <a:latin typeface="Helvetica" charset="0"/>
              <a:ea typeface="Helvetica" charset="0"/>
              <a:cs typeface="Helvetica" charset="0"/>
            </a:endParaRPr>
          </a:p>
        </p:txBody>
      </p:sp>
      <p:sp>
        <p:nvSpPr>
          <p:cNvPr id="3" name="Content Placeholder 2"/>
          <p:cNvSpPr>
            <a:spLocks noGrp="1"/>
          </p:cNvSpPr>
          <p:nvPr>
            <p:ph idx="1"/>
          </p:nvPr>
        </p:nvSpPr>
        <p:spPr>
          <a:xfrm>
            <a:off x="838200" y="1397000"/>
            <a:ext cx="10515600" cy="1917700"/>
          </a:xfrm>
        </p:spPr>
        <p:txBody>
          <a:bodyPr>
            <a:normAutofit lnSpcReduction="10000"/>
          </a:bodyPr>
          <a:lstStyle/>
          <a:p>
            <a:pPr marL="0" indent="0">
              <a:buNone/>
            </a:pPr>
            <a:r>
              <a:rPr lang="en-US" dirty="0" smtClean="0">
                <a:latin typeface="Helvetica" charset="0"/>
                <a:ea typeface="Helvetica" charset="0"/>
                <a:cs typeface="Helvetica" charset="0"/>
              </a:rPr>
              <a:t>On December 21, 1968 Apollo 8, NASA’s second manned space mission launched. It orbited the moon 10 times in 20 hours and  was the first spacecraft to leave Earth’s orbit, orbit the moon, and return safely home. The three astronauts Frank Bowman, James Lovell, and William Anders were the first to: </a:t>
            </a:r>
            <a:endParaRPr lang="en-US" dirty="0">
              <a:latin typeface="Helvetica" charset="0"/>
              <a:ea typeface="Helvetica" charset="0"/>
              <a:cs typeface="Helvetica" charset="0"/>
            </a:endParaRPr>
          </a:p>
        </p:txBody>
      </p:sp>
      <p:sp>
        <p:nvSpPr>
          <p:cNvPr id="5" name="TextBox 4"/>
          <p:cNvSpPr txBox="1"/>
          <p:nvPr/>
        </p:nvSpPr>
        <p:spPr>
          <a:xfrm>
            <a:off x="8166100" y="3314700"/>
            <a:ext cx="3187700" cy="2677656"/>
          </a:xfrm>
          <a:prstGeom prst="rect">
            <a:avLst/>
          </a:prstGeom>
          <a:noFill/>
        </p:spPr>
        <p:txBody>
          <a:bodyPr wrap="square" rtlCol="0">
            <a:spAutoFit/>
          </a:bodyPr>
          <a:lstStyle/>
          <a:p>
            <a:pPr marL="285750" indent="-285750">
              <a:buFont typeface="Wingdings" charset="2"/>
              <a:buChar char="Ø"/>
            </a:pPr>
            <a:r>
              <a:rPr lang="en-US" sz="2800" dirty="0" smtClean="0">
                <a:latin typeface="Helvetica" charset="0"/>
                <a:ea typeface="Helvetica" charset="0"/>
                <a:cs typeface="Helvetica" charset="0"/>
              </a:rPr>
              <a:t>See the far side of the moon not visible from </a:t>
            </a:r>
            <a:r>
              <a:rPr lang="en-US" sz="2800" smtClean="0">
                <a:latin typeface="Helvetica" charset="0"/>
                <a:ea typeface="Helvetica" charset="0"/>
                <a:cs typeface="Helvetica" charset="0"/>
              </a:rPr>
              <a:t>Earth’s surface</a:t>
            </a:r>
            <a:endParaRPr lang="en-US" sz="2800" dirty="0" smtClean="0">
              <a:latin typeface="Helvetica" charset="0"/>
              <a:ea typeface="Helvetica" charset="0"/>
              <a:cs typeface="Helvetica" charset="0"/>
            </a:endParaRPr>
          </a:p>
          <a:p>
            <a:pPr marL="285750" indent="-285750">
              <a:buFont typeface="Wingdings" charset="2"/>
              <a:buChar char="Ø"/>
            </a:pPr>
            <a:r>
              <a:rPr lang="en-US" sz="2800" dirty="0" smtClean="0">
                <a:latin typeface="Helvetica" charset="0"/>
                <a:ea typeface="Helvetica" charset="0"/>
                <a:cs typeface="Helvetica" charset="0"/>
              </a:rPr>
              <a:t>See Earth as a whole planet</a:t>
            </a:r>
            <a:endParaRPr lang="en-US" sz="2800" dirty="0">
              <a:latin typeface="Helvetica" charset="0"/>
              <a:ea typeface="Helvetica" charset="0"/>
              <a:cs typeface="Helvetica"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3314700"/>
            <a:ext cx="4813300" cy="3105355"/>
          </a:xfrm>
          <a:prstGeom prst="rect">
            <a:avLst/>
          </a:prstGeom>
        </p:spPr>
      </p:pic>
    </p:spTree>
    <p:extLst>
      <p:ext uri="{BB962C8B-B14F-4D97-AF65-F5344CB8AC3E}">
        <p14:creationId xmlns:p14="http://schemas.microsoft.com/office/powerpoint/2010/main" val="520611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2975"/>
          </a:xfrm>
        </p:spPr>
        <p:txBody>
          <a:bodyPr>
            <a:normAutofit/>
          </a:bodyPr>
          <a:lstStyle/>
          <a:p>
            <a:pPr algn="ctr"/>
            <a:r>
              <a:rPr lang="en-US" sz="3600" dirty="0" smtClean="0">
                <a:latin typeface="Helvetica" charset="0"/>
                <a:ea typeface="Helvetica" charset="0"/>
                <a:cs typeface="Helvetica" charset="0"/>
              </a:rPr>
              <a:t>MAN WALKS ON THE MOON</a:t>
            </a:r>
            <a:endParaRPr lang="en-US" sz="3600" dirty="0">
              <a:latin typeface="Helvetica" charset="0"/>
              <a:ea typeface="Helvetica" charset="0"/>
              <a:cs typeface="Helvetica" charset="0"/>
            </a:endParaRPr>
          </a:p>
        </p:txBody>
      </p:sp>
      <p:sp>
        <p:nvSpPr>
          <p:cNvPr id="3" name="Content Placeholder 2"/>
          <p:cNvSpPr>
            <a:spLocks noGrp="1"/>
          </p:cNvSpPr>
          <p:nvPr>
            <p:ph idx="1"/>
          </p:nvPr>
        </p:nvSpPr>
        <p:spPr>
          <a:xfrm>
            <a:off x="838200" y="1308100"/>
            <a:ext cx="3568700" cy="5181600"/>
          </a:xfrm>
        </p:spPr>
        <p:txBody>
          <a:bodyPr>
            <a:normAutofit/>
          </a:bodyPr>
          <a:lstStyle/>
          <a:p>
            <a:r>
              <a:rPr lang="en-US" dirty="0" smtClean="0">
                <a:latin typeface="Helvetica" charset="0"/>
                <a:ea typeface="Helvetica" charset="0"/>
                <a:cs typeface="Helvetica" charset="0"/>
              </a:rPr>
              <a:t>On July 21, 1969 Neil Armstrong and Buzz </a:t>
            </a:r>
            <a:r>
              <a:rPr lang="en-US" dirty="0" err="1" smtClean="0">
                <a:latin typeface="Helvetica" charset="0"/>
                <a:ea typeface="Helvetica" charset="0"/>
                <a:cs typeface="Helvetica" charset="0"/>
              </a:rPr>
              <a:t>Aldrin</a:t>
            </a:r>
            <a:r>
              <a:rPr lang="en-US" dirty="0" smtClean="0">
                <a:latin typeface="Helvetica" charset="0"/>
                <a:ea typeface="Helvetica" charset="0"/>
                <a:cs typeface="Helvetica" charset="0"/>
              </a:rPr>
              <a:t> became the first humans to step foot on another celestial body, the </a:t>
            </a:r>
            <a:r>
              <a:rPr lang="en-US" dirty="0" smtClean="0">
                <a:latin typeface="Helvetica" charset="0"/>
                <a:ea typeface="Helvetica" charset="0"/>
                <a:cs typeface="Helvetica" charset="0"/>
              </a:rPr>
              <a:t>moon</a:t>
            </a:r>
            <a:endParaRPr lang="en-US" dirty="0" smtClean="0">
              <a:latin typeface="Helvetica" charset="0"/>
              <a:ea typeface="Helvetica" charset="0"/>
              <a:cs typeface="Helvetica" charset="0"/>
            </a:endParaRPr>
          </a:p>
          <a:p>
            <a:r>
              <a:rPr lang="en-US" dirty="0" smtClean="0">
                <a:latin typeface="Helvetica" charset="0"/>
                <a:ea typeface="Helvetica" charset="0"/>
                <a:cs typeface="Helvetica" charset="0"/>
              </a:rPr>
              <a:t>They spent about 2 hours and 30 minutes on the moon. </a:t>
            </a:r>
            <a:endParaRPr lang="en-US" dirty="0">
              <a:latin typeface="Helvetica" charset="0"/>
              <a:ea typeface="Helvetica" charset="0"/>
              <a:cs typeface="Helvetica"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3180" y="2222500"/>
            <a:ext cx="5196840" cy="3352800"/>
          </a:xfrm>
          <a:prstGeom prst="rect">
            <a:avLst/>
          </a:prstGeom>
        </p:spPr>
      </p:pic>
    </p:spTree>
    <p:extLst>
      <p:ext uri="{BB962C8B-B14F-4D97-AF65-F5344CB8AC3E}">
        <p14:creationId xmlns:p14="http://schemas.microsoft.com/office/powerpoint/2010/main" val="1695357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3775"/>
          </a:xfrm>
        </p:spPr>
        <p:txBody>
          <a:bodyPr>
            <a:normAutofit/>
          </a:bodyPr>
          <a:lstStyle/>
          <a:p>
            <a:pPr algn="ctr"/>
            <a:r>
              <a:rPr lang="en-US" sz="3600" dirty="0" smtClean="0">
                <a:latin typeface="Helvetica" charset="0"/>
                <a:ea typeface="Helvetica" charset="0"/>
                <a:cs typeface="Helvetica" charset="0"/>
              </a:rPr>
              <a:t>HOUSTON WE HAVE A PROBLEM</a:t>
            </a:r>
            <a:endParaRPr lang="en-US" sz="3600" dirty="0">
              <a:latin typeface="Helvetica" charset="0"/>
              <a:ea typeface="Helvetica" charset="0"/>
              <a:cs typeface="Helvetica" charset="0"/>
            </a:endParaRPr>
          </a:p>
        </p:txBody>
      </p:sp>
      <p:sp>
        <p:nvSpPr>
          <p:cNvPr id="3" name="Content Placeholder 2"/>
          <p:cNvSpPr>
            <a:spLocks noGrp="1"/>
          </p:cNvSpPr>
          <p:nvPr>
            <p:ph idx="1"/>
          </p:nvPr>
        </p:nvSpPr>
        <p:spPr>
          <a:xfrm>
            <a:off x="838200" y="1358900"/>
            <a:ext cx="10515600" cy="2476500"/>
          </a:xfrm>
        </p:spPr>
        <p:txBody>
          <a:bodyPr/>
          <a:lstStyle/>
          <a:p>
            <a:pPr marL="0" indent="0">
              <a:buNone/>
            </a:pPr>
            <a:r>
              <a:rPr lang="en-US" dirty="0" smtClean="0">
                <a:latin typeface="Helvetica" charset="0"/>
                <a:ea typeface="Helvetica" charset="0"/>
                <a:cs typeface="Helvetica" charset="0"/>
              </a:rPr>
              <a:t>The famous saying “Houston we have a problem.” were uttered on the 1970 Apollo 13 mission. The mission was aborted due to an oxygen tank that exploded 2 days into the mission. Apollo 13 was intended to be the third manned mission to the moon. Astronauts James Lovell, John </a:t>
            </a:r>
            <a:r>
              <a:rPr lang="en-US" dirty="0" err="1" smtClean="0">
                <a:latin typeface="Helvetica" charset="0"/>
                <a:ea typeface="Helvetica" charset="0"/>
                <a:cs typeface="Helvetica" charset="0"/>
              </a:rPr>
              <a:t>Swigert</a:t>
            </a:r>
            <a:r>
              <a:rPr lang="en-US" dirty="0" smtClean="0">
                <a:latin typeface="Helvetica" charset="0"/>
                <a:ea typeface="Helvetica" charset="0"/>
                <a:cs typeface="Helvetica" charset="0"/>
              </a:rPr>
              <a:t>, and Fred </a:t>
            </a:r>
            <a:r>
              <a:rPr lang="en-US" dirty="0" err="1" smtClean="0">
                <a:latin typeface="Helvetica" charset="0"/>
                <a:ea typeface="Helvetica" charset="0"/>
                <a:cs typeface="Helvetica" charset="0"/>
              </a:rPr>
              <a:t>Haise</a:t>
            </a:r>
            <a:r>
              <a:rPr lang="en-US" dirty="0" smtClean="0">
                <a:latin typeface="Helvetica" charset="0"/>
                <a:ea typeface="Helvetica" charset="0"/>
                <a:cs typeface="Helvetica" charset="0"/>
              </a:rPr>
              <a:t> overcame:</a:t>
            </a:r>
          </a:p>
          <a:p>
            <a:endParaRPr lang="en-US" dirty="0">
              <a:latin typeface="Helvetica" charset="0"/>
              <a:ea typeface="Helvetica" charset="0"/>
              <a:cs typeface="Helvetica" charset="0"/>
            </a:endParaRPr>
          </a:p>
        </p:txBody>
      </p:sp>
      <p:sp>
        <p:nvSpPr>
          <p:cNvPr id="4" name="TextBox 3"/>
          <p:cNvSpPr txBox="1"/>
          <p:nvPr/>
        </p:nvSpPr>
        <p:spPr>
          <a:xfrm>
            <a:off x="838200" y="3835400"/>
            <a:ext cx="3708400" cy="2246769"/>
          </a:xfrm>
          <a:prstGeom prst="rect">
            <a:avLst/>
          </a:prstGeom>
          <a:noFill/>
        </p:spPr>
        <p:txBody>
          <a:bodyPr wrap="square" rtlCol="0">
            <a:spAutoFit/>
          </a:bodyPr>
          <a:lstStyle/>
          <a:p>
            <a:pPr marL="285750" indent="-285750">
              <a:buFont typeface="Wingdings" charset="2"/>
              <a:buChar char="Ø"/>
            </a:pPr>
            <a:r>
              <a:rPr lang="en-US" sz="2800" dirty="0" smtClean="0">
                <a:latin typeface="Helvetica" charset="0"/>
                <a:ea typeface="Helvetica" charset="0"/>
                <a:cs typeface="Helvetica" charset="0"/>
              </a:rPr>
              <a:t>Loss of power</a:t>
            </a:r>
          </a:p>
          <a:p>
            <a:pPr marL="285750" indent="-285750">
              <a:buFont typeface="Wingdings" charset="2"/>
              <a:buChar char="Ø"/>
            </a:pPr>
            <a:r>
              <a:rPr lang="en-US" sz="2800" dirty="0" smtClean="0">
                <a:latin typeface="Helvetica" charset="0"/>
                <a:ea typeface="Helvetica" charset="0"/>
                <a:cs typeface="Helvetica" charset="0"/>
              </a:rPr>
              <a:t>Loss of cabin heat</a:t>
            </a:r>
          </a:p>
          <a:p>
            <a:pPr marL="285750" indent="-285750">
              <a:buFont typeface="Wingdings" charset="2"/>
              <a:buChar char="Ø"/>
            </a:pPr>
            <a:r>
              <a:rPr lang="en-US" sz="2800" dirty="0" smtClean="0">
                <a:latin typeface="Helvetica" charset="0"/>
                <a:ea typeface="Helvetica" charset="0"/>
                <a:cs typeface="Helvetica" charset="0"/>
              </a:rPr>
              <a:t>Shortage of water</a:t>
            </a:r>
          </a:p>
          <a:p>
            <a:pPr marL="285750" indent="-285750">
              <a:buFont typeface="Wingdings" charset="2"/>
              <a:buChar char="Ø"/>
            </a:pPr>
            <a:r>
              <a:rPr lang="en-US" sz="2800" dirty="0" smtClean="0">
                <a:latin typeface="Helvetica" charset="0"/>
                <a:ea typeface="Helvetica" charset="0"/>
                <a:cs typeface="Helvetica" charset="0"/>
              </a:rPr>
              <a:t>Returned home safely</a:t>
            </a:r>
            <a:endParaRPr lang="en-US" sz="2800" dirty="0">
              <a:latin typeface="Helvetica" charset="0"/>
              <a:ea typeface="Helvetica" charset="0"/>
              <a:cs typeface="Helvetica"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207" y="3835400"/>
            <a:ext cx="3025985" cy="2900993"/>
          </a:xfrm>
          <a:prstGeom prst="rect">
            <a:avLst/>
          </a:prstGeom>
        </p:spPr>
      </p:pic>
    </p:spTree>
    <p:extLst>
      <p:ext uri="{BB962C8B-B14F-4D97-AF65-F5344CB8AC3E}">
        <p14:creationId xmlns:p14="http://schemas.microsoft.com/office/powerpoint/2010/main" val="1983071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normAutofit/>
          </a:bodyPr>
          <a:lstStyle/>
          <a:p>
            <a:pPr algn="ctr"/>
            <a:r>
              <a:rPr lang="en-US" sz="3600" dirty="0" smtClean="0">
                <a:latin typeface="Helvetica" charset="0"/>
                <a:ea typeface="Helvetica" charset="0"/>
                <a:cs typeface="Helvetica" charset="0"/>
              </a:rPr>
              <a:t>HUBBLE GOES OPERATIONAL</a:t>
            </a:r>
            <a:endParaRPr lang="en-US" sz="3600" dirty="0">
              <a:latin typeface="Helvetica" charset="0"/>
              <a:ea typeface="Helvetica" charset="0"/>
              <a:cs typeface="Helvetica" charset="0"/>
            </a:endParaRPr>
          </a:p>
        </p:txBody>
      </p:sp>
      <p:sp>
        <p:nvSpPr>
          <p:cNvPr id="3" name="Content Placeholder 2"/>
          <p:cNvSpPr>
            <a:spLocks noGrp="1"/>
          </p:cNvSpPr>
          <p:nvPr>
            <p:ph idx="1"/>
          </p:nvPr>
        </p:nvSpPr>
        <p:spPr>
          <a:xfrm>
            <a:off x="838200" y="1371600"/>
            <a:ext cx="10515600" cy="1854200"/>
          </a:xfrm>
        </p:spPr>
        <p:txBody>
          <a:bodyPr/>
          <a:lstStyle/>
          <a:p>
            <a:pPr marL="0" indent="0">
              <a:buNone/>
            </a:pPr>
            <a:r>
              <a:rPr lang="en-US" dirty="0" smtClean="0">
                <a:latin typeface="Helvetica" charset="0"/>
                <a:ea typeface="Helvetica" charset="0"/>
                <a:cs typeface="Helvetica" charset="0"/>
              </a:rPr>
              <a:t>The Hubble Space Telescope became the first observatory placed in space in 1990. The advantages of a telescope in space are a lack of dust and clouds, therefore many powerful images have been produced by the Hubble.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370" y="3225800"/>
            <a:ext cx="5001260" cy="3226619"/>
          </a:xfrm>
          <a:prstGeom prst="rect">
            <a:avLst/>
          </a:prstGeom>
        </p:spPr>
      </p:pic>
    </p:spTree>
    <p:extLst>
      <p:ext uri="{BB962C8B-B14F-4D97-AF65-F5344CB8AC3E}">
        <p14:creationId xmlns:p14="http://schemas.microsoft.com/office/powerpoint/2010/main" val="812638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normAutofit/>
          </a:bodyPr>
          <a:lstStyle/>
          <a:p>
            <a:pPr algn="ctr"/>
            <a:r>
              <a:rPr lang="en-US" sz="3600" dirty="0" smtClean="0">
                <a:latin typeface="Helvetica" charset="0"/>
                <a:ea typeface="Helvetica" charset="0"/>
                <a:cs typeface="Helvetica" charset="0"/>
              </a:rPr>
              <a:t>INTERNATIONAL SPACE STATION COMPLETED</a:t>
            </a:r>
            <a:endParaRPr lang="en-US" sz="3600" dirty="0">
              <a:latin typeface="Helvetica" charset="0"/>
              <a:ea typeface="Helvetica" charset="0"/>
              <a:cs typeface="Helvetica" charset="0"/>
            </a:endParaRPr>
          </a:p>
        </p:txBody>
      </p:sp>
      <p:sp>
        <p:nvSpPr>
          <p:cNvPr id="3" name="Content Placeholder 2"/>
          <p:cNvSpPr>
            <a:spLocks noGrp="1"/>
          </p:cNvSpPr>
          <p:nvPr>
            <p:ph idx="1"/>
          </p:nvPr>
        </p:nvSpPr>
        <p:spPr>
          <a:xfrm>
            <a:off x="838200" y="1371600"/>
            <a:ext cx="4559300" cy="5118100"/>
          </a:xfrm>
        </p:spPr>
        <p:txBody>
          <a:bodyPr>
            <a:normAutofit/>
          </a:bodyPr>
          <a:lstStyle/>
          <a:p>
            <a:r>
              <a:rPr lang="en-US" dirty="0" smtClean="0">
                <a:latin typeface="Helvetica" charset="0"/>
                <a:ea typeface="Helvetica" charset="0"/>
                <a:cs typeface="Helvetica" charset="0"/>
              </a:rPr>
              <a:t>The first pieces of the International Space Station (ISS) were launched in </a:t>
            </a:r>
            <a:r>
              <a:rPr lang="en-US" dirty="0" smtClean="0">
                <a:latin typeface="Helvetica" charset="0"/>
                <a:ea typeface="Helvetica" charset="0"/>
                <a:cs typeface="Helvetica" charset="0"/>
              </a:rPr>
              <a:t>1998</a:t>
            </a:r>
            <a:endParaRPr lang="en-US" dirty="0" smtClean="0">
              <a:latin typeface="Helvetica" charset="0"/>
              <a:ea typeface="Helvetica" charset="0"/>
              <a:cs typeface="Helvetica" charset="0"/>
            </a:endParaRPr>
          </a:p>
          <a:p>
            <a:r>
              <a:rPr lang="en-US" dirty="0" smtClean="0">
                <a:latin typeface="Helvetica" charset="0"/>
                <a:ea typeface="Helvetica" charset="0"/>
                <a:cs typeface="Helvetica" charset="0"/>
              </a:rPr>
              <a:t>Since 2001, a crew of 2 or 6 have been aboard the ISS at all times</a:t>
            </a:r>
          </a:p>
          <a:p>
            <a:r>
              <a:rPr lang="en-US" dirty="0" smtClean="0">
                <a:latin typeface="Helvetica" charset="0"/>
                <a:ea typeface="Helvetica" charset="0"/>
                <a:cs typeface="Helvetica" charset="0"/>
              </a:rPr>
              <a:t>The ISS is the largest artificial body in orbit and can be viewed by the naked eye under the right conditions</a:t>
            </a:r>
            <a:endParaRPr lang="en-US" dirty="0">
              <a:latin typeface="Helvetica" charset="0"/>
              <a:ea typeface="Helvetica" charset="0"/>
              <a:cs typeface="Helvetica"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0344" y="2092706"/>
            <a:ext cx="5553456" cy="3675888"/>
          </a:xfrm>
          <a:prstGeom prst="rect">
            <a:avLst/>
          </a:prstGeom>
        </p:spPr>
      </p:pic>
    </p:spTree>
    <p:extLst>
      <p:ext uri="{BB962C8B-B14F-4D97-AF65-F5344CB8AC3E}">
        <p14:creationId xmlns:p14="http://schemas.microsoft.com/office/powerpoint/2010/main" val="1059982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12834</TotalTime>
  <Words>648</Words>
  <Application>Microsoft Macintosh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Calibri Light</vt:lpstr>
      <vt:lpstr>Helvetica</vt:lpstr>
      <vt:lpstr>Wingdings</vt:lpstr>
      <vt:lpstr>Arial</vt:lpstr>
      <vt:lpstr>Office Theme</vt:lpstr>
      <vt:lpstr>HISTORY OF SPACE EXPLORATION</vt:lpstr>
      <vt:lpstr>WHAT IS SPACE EXPLOATION</vt:lpstr>
      <vt:lpstr>SPUTNIK I SKIMS THE SKY </vt:lpstr>
      <vt:lpstr>MAN REACHES SPACE</vt:lpstr>
      <vt:lpstr>THE DARK SIDE OF THE MOON</vt:lpstr>
      <vt:lpstr>MAN WALKS ON THE MOON</vt:lpstr>
      <vt:lpstr>HOUSTON WE HAVE A PROBLEM</vt:lpstr>
      <vt:lpstr>HUBBLE GOES OPERATIONAL</vt:lpstr>
      <vt:lpstr>INTERNATIONAL SPACE STATION COMPLETED</vt:lpstr>
      <vt:lpstr>FIRST ORBITING OF AN ASTEROID</vt:lpstr>
      <vt:lpstr>FARTHEST EVER PICTURE OF THE UNIVERSE</vt:lpstr>
      <vt:lpstr>THE FUTURE OF SPACE EXPLORATION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Space Exploration</dc:title>
  <dc:creator>Microsoft Office User</dc:creator>
  <cp:lastModifiedBy>Microsoft Office User</cp:lastModifiedBy>
  <cp:revision>33</cp:revision>
  <dcterms:created xsi:type="dcterms:W3CDTF">2016-04-11T00:37:30Z</dcterms:created>
  <dcterms:modified xsi:type="dcterms:W3CDTF">2016-04-20T18:03:00Z</dcterms:modified>
</cp:coreProperties>
</file>