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sldIdLst>
    <p:sldId id="260" r:id="rId4"/>
    <p:sldId id="256" r:id="rId5"/>
    <p:sldId id="259" r:id="rId6"/>
    <p:sldId id="258"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000"/>
    <a:srgbClr val="885C44"/>
    <a:srgbClr val="E2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4660"/>
  </p:normalViewPr>
  <p:slideViewPr>
    <p:cSldViewPr snapToGrid="0">
      <p:cViewPr varScale="1">
        <p:scale>
          <a:sx n="101" d="100"/>
          <a:sy n="101" d="100"/>
        </p:scale>
        <p:origin x="12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67262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55090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34669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301930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56782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70027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53362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C5AA4-4FCA-4F47-AAC9-1240DC78B99C}"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367789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C5AA4-4FCA-4F47-AAC9-1240DC78B99C}"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246925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C5AA4-4FCA-4F47-AAC9-1240DC78B99C}"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08600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29609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020818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950370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798469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969553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713434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29147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95737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684955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3490784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963268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75315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267162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9887490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590201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2722922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C5AA4-4FCA-4F47-AAC9-1240DC78B99C}"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755432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C5AA4-4FCA-4F47-AAC9-1240DC78B99C}"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580838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C5AA4-4FCA-4F47-AAC9-1240DC78B99C}"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8772943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7845371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510679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061201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4939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218715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3227981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552824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1113051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893153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9045803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AA4-4FCA-4F47-AAC9-1240DC78B99C}"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403580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9C5AA4-4FCA-4F47-AAC9-1240DC78B99C}"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65952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9C5AA4-4FCA-4F47-AAC9-1240DC78B99C}"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94334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C5AA4-4FCA-4F47-AAC9-1240DC78B99C}"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71067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29061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9C5AA4-4FCA-4F47-AAC9-1240DC78B99C}"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EECED-C238-4A31-AD45-D82A62208754}" type="slidenum">
              <a:rPr lang="en-US" smtClean="0"/>
              <a:t>‹#›</a:t>
            </a:fld>
            <a:endParaRPr lang="en-US"/>
          </a:p>
        </p:txBody>
      </p:sp>
    </p:spTree>
    <p:extLst>
      <p:ext uri="{BB962C8B-B14F-4D97-AF65-F5344CB8AC3E}">
        <p14:creationId xmlns:p14="http://schemas.microsoft.com/office/powerpoint/2010/main" val="178787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C5AA4-4FCA-4F47-AAC9-1240DC78B99C}" type="datetimeFigureOut">
              <a:rPr lang="en-US" smtClean="0"/>
              <a:t>4/25/2016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EECED-C238-4A31-AD45-D82A62208754}" type="slidenum">
              <a:rPr lang="en-US" smtClean="0"/>
              <a:t>‹#›</a:t>
            </a:fld>
            <a:endParaRPr lang="en-US"/>
          </a:p>
        </p:txBody>
      </p:sp>
    </p:spTree>
    <p:extLst>
      <p:ext uri="{BB962C8B-B14F-4D97-AF65-F5344CB8AC3E}">
        <p14:creationId xmlns:p14="http://schemas.microsoft.com/office/powerpoint/2010/main" val="287524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9C5AA4-4FCA-4F47-AAC9-1240DC78B99C}" type="datetimeFigureOut">
              <a:rPr lang="en-US" smtClean="0"/>
              <a:t>4/25/2016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4EECED-C238-4A31-AD45-D82A62208754}" type="slidenum">
              <a:rPr lang="en-US" smtClean="0"/>
              <a:t>‹#›</a:t>
            </a:fld>
            <a:endParaRPr lang="en-US"/>
          </a:p>
        </p:txBody>
      </p:sp>
    </p:spTree>
    <p:extLst>
      <p:ext uri="{BB962C8B-B14F-4D97-AF65-F5344CB8AC3E}">
        <p14:creationId xmlns:p14="http://schemas.microsoft.com/office/powerpoint/2010/main" val="317566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9C5AA4-4FCA-4F47-AAC9-1240DC78B99C}" type="datetimeFigureOut">
              <a:rPr lang="en-US" smtClean="0"/>
              <a:t>4/25/2016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4EECED-C238-4A31-AD45-D82A62208754}" type="slidenum">
              <a:rPr lang="en-US" smtClean="0"/>
              <a:t>‹#›</a:t>
            </a:fld>
            <a:endParaRPr lang="en-US"/>
          </a:p>
        </p:txBody>
      </p:sp>
    </p:spTree>
    <p:extLst>
      <p:ext uri="{BB962C8B-B14F-4D97-AF65-F5344CB8AC3E}">
        <p14:creationId xmlns:p14="http://schemas.microsoft.com/office/powerpoint/2010/main" val="17487562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7000">
              <a:schemeClr val="accent5">
                <a:lumMod val="60000"/>
                <a:lumOff val="40000"/>
              </a:schemeClr>
            </a:gs>
            <a:gs pos="14000">
              <a:schemeClr val="accent5">
                <a:lumMod val="60000"/>
                <a:lumOff val="40000"/>
              </a:schemeClr>
            </a:gs>
            <a:gs pos="6000">
              <a:schemeClr val="accent5">
                <a:lumMod val="75000"/>
              </a:schemeClr>
            </a:gs>
            <a:gs pos="12000">
              <a:schemeClr val="accent5">
                <a:lumMod val="60000"/>
                <a:lumOff val="40000"/>
              </a:schemeClr>
            </a:gs>
            <a:gs pos="10000">
              <a:schemeClr val="accent5">
                <a:lumMod val="71000"/>
                <a:lumOff val="29000"/>
              </a:schemeClr>
            </a:gs>
            <a:gs pos="28000">
              <a:schemeClr val="accent1">
                <a:lumMod val="0"/>
                <a:lumOff val="100000"/>
              </a:schemeClr>
            </a:gs>
            <a:gs pos="22000">
              <a:schemeClr val="accent5">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419" y="148493"/>
            <a:ext cx="10515600" cy="1800104"/>
          </a:xfrm>
        </p:spPr>
        <p:txBody>
          <a:bodyPr>
            <a:normAutofit/>
          </a:bodyPr>
          <a:lstStyle/>
          <a:p>
            <a:pPr algn="ctr"/>
            <a:r>
              <a:rPr lang="en-US" sz="6600" dirty="0">
                <a:solidFill>
                  <a:schemeClr val="bg1"/>
                </a:solidFill>
              </a:rPr>
              <a:t>Castle Siege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390" y="1867876"/>
            <a:ext cx="3097136" cy="31354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024" y="2930769"/>
            <a:ext cx="1419862" cy="178170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757823" y="2930769"/>
            <a:ext cx="1419862" cy="1781703"/>
          </a:xfrm>
          <a:prstGeom prst="rect">
            <a:avLst/>
          </a:prstGeom>
        </p:spPr>
      </p:pic>
      <p:sp>
        <p:nvSpPr>
          <p:cNvPr id="13" name="Rectangle 12"/>
          <p:cNvSpPr/>
          <p:nvPr/>
        </p:nvSpPr>
        <p:spPr>
          <a:xfrm>
            <a:off x="0" y="4692328"/>
            <a:ext cx="12192000" cy="2145528"/>
          </a:xfrm>
          <a:prstGeom prst="rect">
            <a:avLst/>
          </a:prstGeom>
          <a:solidFill>
            <a:schemeClr val="accent6"/>
          </a:solidFill>
          <a:scene3d>
            <a:camera prst="orthographicFront"/>
            <a:lightRig rig="threePt" dir="t">
              <a:rot lat="0" lon="0" rev="0"/>
            </a:lightRig>
          </a:scene3d>
          <a:sp3d extrusionH="6350" contourW="6350" prstMaterial="metal">
            <a:bevelT w="0" h="3594100"/>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txBox="1">
            <a:spLocks/>
          </p:cNvSpPr>
          <p:nvPr/>
        </p:nvSpPr>
        <p:spPr>
          <a:xfrm>
            <a:off x="1297851" y="4695038"/>
            <a:ext cx="9126735" cy="60970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rPr>
              <a:t>Martin Rudzki                                                           Yusuf </a:t>
            </a:r>
            <a:r>
              <a:rPr lang="en-US" sz="3200" b="1" dirty="0" err="1">
                <a:solidFill>
                  <a:schemeClr val="bg1"/>
                </a:solidFill>
              </a:rPr>
              <a:t>Mulyo</a:t>
            </a:r>
            <a:r>
              <a:rPr lang="en-US" sz="3200" b="1" dirty="0">
                <a:solidFill>
                  <a:schemeClr val="bg1"/>
                </a:solidFill>
              </a:rPr>
              <a:t>                                             </a:t>
            </a:r>
          </a:p>
        </p:txBody>
      </p:sp>
      <p:sp>
        <p:nvSpPr>
          <p:cNvPr id="16" name="Cloud 15"/>
          <p:cNvSpPr/>
          <p:nvPr/>
        </p:nvSpPr>
        <p:spPr>
          <a:xfrm rot="972858">
            <a:off x="3890478" y="5577128"/>
            <a:ext cx="967590" cy="1008483"/>
          </a:xfrm>
          <a:prstGeom prst="cloud">
            <a:avLst/>
          </a:prstGeom>
          <a:solidFill>
            <a:srgbClr val="885C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p:cNvSpPr/>
          <p:nvPr/>
        </p:nvSpPr>
        <p:spPr>
          <a:xfrm rot="972858">
            <a:off x="6943067" y="5673605"/>
            <a:ext cx="668001" cy="320883"/>
          </a:xfrm>
          <a:prstGeom prst="cloud">
            <a:avLst/>
          </a:prstGeom>
          <a:solidFill>
            <a:srgbClr val="885C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p:cNvSpPr/>
          <p:nvPr/>
        </p:nvSpPr>
        <p:spPr>
          <a:xfrm rot="972858">
            <a:off x="506895" y="5159938"/>
            <a:ext cx="732985" cy="519633"/>
          </a:xfrm>
          <a:prstGeom prst="cloud">
            <a:avLst/>
          </a:prstGeom>
          <a:solidFill>
            <a:srgbClr val="885C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p:cNvSpPr/>
          <p:nvPr/>
        </p:nvSpPr>
        <p:spPr>
          <a:xfrm rot="972858">
            <a:off x="10768984" y="4971720"/>
            <a:ext cx="719526" cy="706975"/>
          </a:xfrm>
          <a:prstGeom prst="cloud">
            <a:avLst/>
          </a:prstGeom>
          <a:solidFill>
            <a:srgbClr val="885C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101969" y="5053903"/>
            <a:ext cx="9322617" cy="60970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solidFill>
                  <a:schemeClr val="bg1"/>
                </a:solidFill>
              </a:rPr>
              <a:t>Git</a:t>
            </a:r>
            <a:r>
              <a:rPr lang="en-US" sz="3200" b="1" dirty="0">
                <a:solidFill>
                  <a:schemeClr val="bg1"/>
                </a:solidFill>
              </a:rPr>
              <a:t>: </a:t>
            </a:r>
            <a:r>
              <a:rPr lang="en-US" sz="3200" b="1" dirty="0" err="1">
                <a:solidFill>
                  <a:schemeClr val="bg1"/>
                </a:solidFill>
              </a:rPr>
              <a:t>MartinRudzki</a:t>
            </a:r>
            <a:r>
              <a:rPr lang="en-US" sz="3200" b="1">
                <a:solidFill>
                  <a:schemeClr val="bg1"/>
                </a:solidFill>
              </a:rPr>
              <a:t>                                                                </a:t>
            </a:r>
            <a:r>
              <a:rPr lang="en-US" sz="3200" b="1" dirty="0" err="1">
                <a:solidFill>
                  <a:schemeClr val="bg1"/>
                </a:solidFill>
              </a:rPr>
              <a:t>Git</a:t>
            </a:r>
            <a:r>
              <a:rPr lang="en-US" sz="3200" b="1" dirty="0">
                <a:solidFill>
                  <a:schemeClr val="bg1"/>
                </a:solidFill>
              </a:rPr>
              <a:t>: </a:t>
            </a:r>
            <a:r>
              <a:rPr lang="en-US" sz="3200" b="1" dirty="0" err="1">
                <a:solidFill>
                  <a:schemeClr val="bg1"/>
                </a:solidFill>
              </a:rPr>
              <a:t>YusufSM</a:t>
            </a:r>
            <a:r>
              <a:rPr lang="en-US" sz="3200" b="1" dirty="0">
                <a:solidFill>
                  <a:schemeClr val="bg1"/>
                </a:solidFill>
              </a:rPr>
              <a:t>                                             </a:t>
            </a:r>
          </a:p>
        </p:txBody>
      </p:sp>
    </p:spTree>
    <p:extLst>
      <p:ext uri="{BB962C8B-B14F-4D97-AF65-F5344CB8AC3E}">
        <p14:creationId xmlns:p14="http://schemas.microsoft.com/office/powerpoint/2010/main" val="344344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9444" y="153526"/>
            <a:ext cx="5170717" cy="1371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Castle</a:t>
            </a:r>
          </a:p>
        </p:txBody>
      </p:sp>
      <p:sp>
        <p:nvSpPr>
          <p:cNvPr id="5" name="Rectangle 4"/>
          <p:cNvSpPr/>
          <p:nvPr/>
        </p:nvSpPr>
        <p:spPr>
          <a:xfrm>
            <a:off x="4409446" y="5392290"/>
            <a:ext cx="5170715" cy="1371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Castle</a:t>
            </a:r>
          </a:p>
        </p:txBody>
      </p:sp>
      <p:graphicFrame>
        <p:nvGraphicFramePr>
          <p:cNvPr id="6" name="Table 5"/>
          <p:cNvGraphicFramePr>
            <a:graphicFrameLocks noGrp="1"/>
          </p:cNvGraphicFramePr>
          <p:nvPr>
            <p:extLst>
              <p:ext uri="{D42A27DB-BD31-4B8C-83A1-F6EECF244321}">
                <p14:modId xmlns:p14="http://schemas.microsoft.com/office/powerpoint/2010/main" val="3399557537"/>
              </p:ext>
            </p:extLst>
          </p:nvPr>
        </p:nvGraphicFramePr>
        <p:xfrm>
          <a:off x="4409445" y="1516974"/>
          <a:ext cx="5170716" cy="3883468"/>
        </p:xfrm>
        <a:graphic>
          <a:graphicData uri="http://schemas.openxmlformats.org/drawingml/2006/table">
            <a:tbl>
              <a:tblPr firstRow="1" bandRow="1">
                <a:tableStyleId>{5C22544A-7EE6-4342-B048-85BDC9FD1C3A}</a:tableStyleId>
              </a:tblPr>
              <a:tblGrid>
                <a:gridCol w="1723572">
                  <a:extLst>
                    <a:ext uri="{9D8B030D-6E8A-4147-A177-3AD203B41FA5}">
                      <a16:colId xmlns:a16="http://schemas.microsoft.com/office/drawing/2014/main" val="2103015502"/>
                    </a:ext>
                  </a:extLst>
                </a:gridCol>
                <a:gridCol w="1723572">
                  <a:extLst>
                    <a:ext uri="{9D8B030D-6E8A-4147-A177-3AD203B41FA5}">
                      <a16:colId xmlns:a16="http://schemas.microsoft.com/office/drawing/2014/main" val="1755698666"/>
                    </a:ext>
                  </a:extLst>
                </a:gridCol>
                <a:gridCol w="1723572">
                  <a:extLst>
                    <a:ext uri="{9D8B030D-6E8A-4147-A177-3AD203B41FA5}">
                      <a16:colId xmlns:a16="http://schemas.microsoft.com/office/drawing/2014/main" val="330082315"/>
                    </a:ext>
                  </a:extLst>
                </a:gridCol>
              </a:tblGrid>
              <a:tr h="576945">
                <a:tc>
                  <a:txBody>
                    <a:bodyPr/>
                    <a:lstStyle/>
                    <a:p>
                      <a:pPr algn="ctr"/>
                      <a:r>
                        <a:rPr lang="en-US" dirty="0"/>
                        <a:t>Bridge</a:t>
                      </a:r>
                    </a:p>
                  </a:txBody>
                  <a:tcPr>
                    <a:solidFill>
                      <a:srgbClr val="885C44"/>
                    </a:solidFill>
                  </a:tcPr>
                </a:tc>
                <a:tc>
                  <a:txBody>
                    <a:bodyPr/>
                    <a:lstStyle/>
                    <a:p>
                      <a:pPr algn="ctr"/>
                      <a:r>
                        <a:rPr lang="en-US" dirty="0"/>
                        <a:t>Bridge</a:t>
                      </a:r>
                    </a:p>
                  </a:txBody>
                  <a:tcPr>
                    <a:solidFill>
                      <a:srgbClr val="885C44"/>
                    </a:solidFill>
                  </a:tcPr>
                </a:tc>
                <a:tc>
                  <a:txBody>
                    <a:bodyPr/>
                    <a:lstStyle/>
                    <a:p>
                      <a:pPr algn="ctr"/>
                      <a:r>
                        <a:rPr lang="en-US" dirty="0"/>
                        <a:t>Bridge</a:t>
                      </a:r>
                    </a:p>
                  </a:txBody>
                  <a:tcPr>
                    <a:solidFill>
                      <a:srgbClr val="885C44"/>
                    </a:solidFill>
                  </a:tcPr>
                </a:tc>
                <a:extLst>
                  <a:ext uri="{0D108BD9-81ED-4DB2-BD59-A6C34878D82A}">
                    <a16:rowId xmlns:a16="http://schemas.microsoft.com/office/drawing/2014/main" val="2789503394"/>
                  </a:ext>
                </a:extLst>
              </a:tr>
              <a:tr h="620485">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481565064"/>
                  </a:ext>
                </a:extLst>
              </a:tr>
              <a:tr h="533400">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3907000259"/>
                  </a:ext>
                </a:extLst>
              </a:tr>
              <a:tr h="555172">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1678543213"/>
                  </a:ext>
                </a:extLst>
              </a:tr>
              <a:tr h="522514">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17479442"/>
                  </a:ext>
                </a:extLst>
              </a:tr>
              <a:tr h="555172">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697603048"/>
                  </a:ext>
                </a:extLst>
              </a:tr>
              <a:tr h="519780">
                <a:tc>
                  <a:txBody>
                    <a:bodyPr/>
                    <a:lstStyle/>
                    <a:p>
                      <a:pPr algn="ctr"/>
                      <a:r>
                        <a:rPr lang="en-US" b="1" dirty="0">
                          <a:solidFill>
                            <a:schemeClr val="bg1"/>
                          </a:solidFill>
                        </a:rPr>
                        <a:t>Bridge</a:t>
                      </a:r>
                    </a:p>
                  </a:txBody>
                  <a:tcPr>
                    <a:solidFill>
                      <a:srgbClr val="885C44"/>
                    </a:solidFill>
                  </a:tcPr>
                </a:tc>
                <a:tc>
                  <a:txBody>
                    <a:bodyPr/>
                    <a:lstStyle/>
                    <a:p>
                      <a:pPr algn="ctr"/>
                      <a:r>
                        <a:rPr lang="en-US" b="1" dirty="0">
                          <a:solidFill>
                            <a:schemeClr val="bg1"/>
                          </a:solidFill>
                        </a:rPr>
                        <a:t>Bridge</a:t>
                      </a:r>
                    </a:p>
                  </a:txBody>
                  <a:tcPr>
                    <a:solidFill>
                      <a:srgbClr val="885C44"/>
                    </a:solidFill>
                  </a:tcPr>
                </a:tc>
                <a:tc>
                  <a:txBody>
                    <a:bodyPr/>
                    <a:lstStyle/>
                    <a:p>
                      <a:pPr algn="ctr"/>
                      <a:r>
                        <a:rPr lang="en-US" b="1" dirty="0">
                          <a:solidFill>
                            <a:schemeClr val="bg1"/>
                          </a:solidFill>
                        </a:rPr>
                        <a:t>Bridge</a:t>
                      </a:r>
                    </a:p>
                  </a:txBody>
                  <a:tcPr>
                    <a:solidFill>
                      <a:srgbClr val="885C44"/>
                    </a:solidFill>
                  </a:tcPr>
                </a:tc>
                <a:extLst>
                  <a:ext uri="{0D108BD9-81ED-4DB2-BD59-A6C34878D82A}">
                    <a16:rowId xmlns:a16="http://schemas.microsoft.com/office/drawing/2014/main" val="3305466166"/>
                  </a:ext>
                </a:extLst>
              </a:tr>
            </a:tbl>
          </a:graphicData>
        </a:graphic>
      </p:graphicFrame>
      <p:sp>
        <p:nvSpPr>
          <p:cNvPr id="7" name="Rectangle 6"/>
          <p:cNvSpPr/>
          <p:nvPr/>
        </p:nvSpPr>
        <p:spPr>
          <a:xfrm>
            <a:off x="4638049" y="254233"/>
            <a:ext cx="1436914" cy="57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Unit 1</a:t>
            </a:r>
          </a:p>
          <a:p>
            <a:pPr algn="ctr"/>
            <a:r>
              <a:rPr lang="en-US" dirty="0"/>
              <a:t>          Cost:1</a:t>
            </a:r>
          </a:p>
        </p:txBody>
      </p:sp>
      <p:sp>
        <p:nvSpPr>
          <p:cNvPr id="8" name="Rectangle 7"/>
          <p:cNvSpPr/>
          <p:nvPr/>
        </p:nvSpPr>
        <p:spPr>
          <a:xfrm>
            <a:off x="4638049" y="831176"/>
            <a:ext cx="1436914" cy="57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Unit 2</a:t>
            </a:r>
          </a:p>
          <a:p>
            <a:pPr algn="ctr"/>
            <a:r>
              <a:rPr lang="en-US" dirty="0"/>
              <a:t>          Cost: 3</a:t>
            </a:r>
          </a:p>
        </p:txBody>
      </p:sp>
      <p:sp>
        <p:nvSpPr>
          <p:cNvPr id="9" name="Smiley Face 8"/>
          <p:cNvSpPr/>
          <p:nvPr/>
        </p:nvSpPr>
        <p:spPr>
          <a:xfrm>
            <a:off x="4768677" y="352204"/>
            <a:ext cx="402771" cy="381000"/>
          </a:xfrm>
          <a:prstGeom prst="smileyFac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Smiley Face 9"/>
          <p:cNvSpPr/>
          <p:nvPr/>
        </p:nvSpPr>
        <p:spPr>
          <a:xfrm>
            <a:off x="4768677" y="929147"/>
            <a:ext cx="402771" cy="381000"/>
          </a:xfrm>
          <a:prstGeom prst="smileyFac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p:cNvSpPr/>
          <p:nvPr/>
        </p:nvSpPr>
        <p:spPr>
          <a:xfrm>
            <a:off x="7729591" y="254232"/>
            <a:ext cx="1719943"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Income per turn:    0</a:t>
            </a:r>
          </a:p>
          <a:p>
            <a:r>
              <a:rPr lang="en-US" sz="1400" dirty="0"/>
              <a:t>Territories owned: 0</a:t>
            </a:r>
          </a:p>
          <a:p>
            <a:endParaRPr lang="en-US" sz="1400" dirty="0"/>
          </a:p>
          <a:p>
            <a:endParaRPr lang="en-US" sz="1400" dirty="0"/>
          </a:p>
          <a:p>
            <a:endParaRPr lang="en-US" sz="1400" dirty="0"/>
          </a:p>
        </p:txBody>
      </p:sp>
      <p:sp>
        <p:nvSpPr>
          <p:cNvPr id="22" name="Rectangle 21"/>
          <p:cNvSpPr/>
          <p:nvPr/>
        </p:nvSpPr>
        <p:spPr>
          <a:xfrm>
            <a:off x="4638049" y="5511251"/>
            <a:ext cx="1436914" cy="574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Unit 1</a:t>
            </a:r>
          </a:p>
        </p:txBody>
      </p:sp>
      <p:sp>
        <p:nvSpPr>
          <p:cNvPr id="23" name="Rectangle 22"/>
          <p:cNvSpPr/>
          <p:nvPr/>
        </p:nvSpPr>
        <p:spPr>
          <a:xfrm>
            <a:off x="4638049" y="6088194"/>
            <a:ext cx="1436914" cy="574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Unit 2</a:t>
            </a:r>
          </a:p>
        </p:txBody>
      </p:sp>
      <p:sp>
        <p:nvSpPr>
          <p:cNvPr id="24" name="Smiley Face 23"/>
          <p:cNvSpPr/>
          <p:nvPr/>
        </p:nvSpPr>
        <p:spPr>
          <a:xfrm>
            <a:off x="4768677" y="5608558"/>
            <a:ext cx="402771" cy="379710"/>
          </a:xfrm>
          <a:prstGeom prst="smileyFac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Smiley Face 24"/>
          <p:cNvSpPr/>
          <p:nvPr/>
        </p:nvSpPr>
        <p:spPr>
          <a:xfrm>
            <a:off x="4768677" y="6185501"/>
            <a:ext cx="402771" cy="379710"/>
          </a:xfrm>
          <a:prstGeom prst="smileyFac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ectangle 33"/>
          <p:cNvSpPr/>
          <p:nvPr/>
        </p:nvSpPr>
        <p:spPr>
          <a:xfrm>
            <a:off x="7729591" y="5501147"/>
            <a:ext cx="1719943"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Income per turn: 0</a:t>
            </a:r>
          </a:p>
          <a:p>
            <a:endParaRPr lang="en-US" sz="1400" dirty="0"/>
          </a:p>
          <a:p>
            <a:endParaRPr lang="en-US" sz="1400" dirty="0"/>
          </a:p>
          <a:p>
            <a:endParaRPr lang="en-US" sz="1400" dirty="0"/>
          </a:p>
          <a:p>
            <a:endParaRPr lang="en-US" sz="1400" dirty="0"/>
          </a:p>
        </p:txBody>
      </p:sp>
      <p:sp>
        <p:nvSpPr>
          <p:cNvPr id="35" name="Rectangle 34"/>
          <p:cNvSpPr/>
          <p:nvPr/>
        </p:nvSpPr>
        <p:spPr>
          <a:xfrm>
            <a:off x="4409444" y="1525126"/>
            <a:ext cx="484280" cy="553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618731" y="1525126"/>
            <a:ext cx="1002192" cy="553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a:p>
            <a:pPr algn="ctr"/>
            <a:endParaRPr lang="en-US" sz="1400" dirty="0"/>
          </a:p>
        </p:txBody>
      </p:sp>
      <p:sp>
        <p:nvSpPr>
          <p:cNvPr id="37" name="Rectangle 36"/>
          <p:cNvSpPr/>
          <p:nvPr/>
        </p:nvSpPr>
        <p:spPr>
          <a:xfrm>
            <a:off x="9073130" y="1532603"/>
            <a:ext cx="507031" cy="553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402461" y="1525126"/>
            <a:ext cx="945662" cy="553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a:p>
            <a:pPr algn="ctr"/>
            <a:endParaRPr lang="en-US" dirty="0"/>
          </a:p>
        </p:txBody>
      </p:sp>
      <p:sp>
        <p:nvSpPr>
          <p:cNvPr id="39" name="Rectangle 38"/>
          <p:cNvSpPr/>
          <p:nvPr/>
        </p:nvSpPr>
        <p:spPr>
          <a:xfrm>
            <a:off x="4409443" y="4878629"/>
            <a:ext cx="484282" cy="55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048133" y="4878629"/>
            <a:ext cx="546803" cy="54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675262" y="4880443"/>
            <a:ext cx="945662" cy="51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a:p>
            <a:pPr algn="ctr"/>
            <a:endParaRPr lang="en-US" sz="1200" dirty="0"/>
          </a:p>
        </p:txBody>
      </p:sp>
      <p:sp>
        <p:nvSpPr>
          <p:cNvPr id="42" name="Rectangle 41"/>
          <p:cNvSpPr/>
          <p:nvPr/>
        </p:nvSpPr>
        <p:spPr>
          <a:xfrm>
            <a:off x="7402461" y="4882024"/>
            <a:ext cx="945662" cy="51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a:p>
            <a:pPr algn="ctr"/>
            <a:endParaRPr lang="en-US" sz="1400" dirty="0"/>
          </a:p>
        </p:txBody>
      </p:sp>
      <p:sp>
        <p:nvSpPr>
          <p:cNvPr id="43" name="Rectangle 42"/>
          <p:cNvSpPr/>
          <p:nvPr/>
        </p:nvSpPr>
        <p:spPr>
          <a:xfrm>
            <a:off x="4638049" y="5509941"/>
            <a:ext cx="1436914" cy="57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Unit 1</a:t>
            </a:r>
          </a:p>
          <a:p>
            <a:pPr algn="ctr"/>
            <a:r>
              <a:rPr lang="en-US" dirty="0"/>
              <a:t>          Cost:1</a:t>
            </a:r>
          </a:p>
        </p:txBody>
      </p:sp>
      <p:sp>
        <p:nvSpPr>
          <p:cNvPr id="44" name="Rectangle 43"/>
          <p:cNvSpPr/>
          <p:nvPr/>
        </p:nvSpPr>
        <p:spPr>
          <a:xfrm>
            <a:off x="4638049" y="6086884"/>
            <a:ext cx="1436914" cy="57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Unit 2</a:t>
            </a:r>
          </a:p>
          <a:p>
            <a:pPr algn="ctr"/>
            <a:r>
              <a:rPr lang="en-US" dirty="0"/>
              <a:t>          Cost: 3</a:t>
            </a:r>
          </a:p>
        </p:txBody>
      </p:sp>
      <p:sp>
        <p:nvSpPr>
          <p:cNvPr id="45" name="Smiley Face 44"/>
          <p:cNvSpPr/>
          <p:nvPr/>
        </p:nvSpPr>
        <p:spPr>
          <a:xfrm>
            <a:off x="4768677" y="5607912"/>
            <a:ext cx="402771" cy="381000"/>
          </a:xfrm>
          <a:prstGeom prst="smileyFac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Smiley Face 45"/>
          <p:cNvSpPr/>
          <p:nvPr/>
        </p:nvSpPr>
        <p:spPr>
          <a:xfrm>
            <a:off x="4768677" y="6184855"/>
            <a:ext cx="402771" cy="381000"/>
          </a:xfrm>
          <a:prstGeom prst="smileyFac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Rectangle 46"/>
          <p:cNvSpPr/>
          <p:nvPr/>
        </p:nvSpPr>
        <p:spPr>
          <a:xfrm>
            <a:off x="7729591" y="5509940"/>
            <a:ext cx="1719943"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Income per turn:    0</a:t>
            </a:r>
          </a:p>
          <a:p>
            <a:r>
              <a:rPr lang="en-US" sz="1400" dirty="0"/>
              <a:t>Territories owned: 0</a:t>
            </a:r>
          </a:p>
          <a:p>
            <a:endParaRPr lang="en-US" sz="1400" dirty="0"/>
          </a:p>
          <a:p>
            <a:endParaRPr lang="en-US" sz="1400" dirty="0"/>
          </a:p>
          <a:p>
            <a:endParaRPr lang="en-US" sz="1400" dirty="0"/>
          </a:p>
        </p:txBody>
      </p:sp>
      <p:sp>
        <p:nvSpPr>
          <p:cNvPr id="52" name="Rectangle 51"/>
          <p:cNvSpPr/>
          <p:nvPr/>
        </p:nvSpPr>
        <p:spPr>
          <a:xfrm>
            <a:off x="9923273" y="127490"/>
            <a:ext cx="1953710" cy="3875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Sample Image</a:t>
            </a:r>
          </a:p>
          <a:p>
            <a:pPr algn="ctr"/>
            <a:r>
              <a:rPr lang="en-US" sz="2000" dirty="0"/>
              <a:t>In Racket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53" name="Picture 52"/>
          <p:cNvPicPr>
            <a:picLocks noChangeAspect="1"/>
          </p:cNvPicPr>
          <p:nvPr/>
        </p:nvPicPr>
        <p:blipFill>
          <a:blip r:embed="rId2"/>
          <a:stretch>
            <a:fillRect/>
          </a:stretch>
        </p:blipFill>
        <p:spPr>
          <a:xfrm>
            <a:off x="10174541" y="831176"/>
            <a:ext cx="1521012" cy="2974772"/>
          </a:xfrm>
          <a:prstGeom prst="rect">
            <a:avLst/>
          </a:prstGeom>
        </p:spPr>
      </p:pic>
      <p:sp>
        <p:nvSpPr>
          <p:cNvPr id="54" name="Rectangle 53"/>
          <p:cNvSpPr/>
          <p:nvPr/>
        </p:nvSpPr>
        <p:spPr>
          <a:xfrm>
            <a:off x="66408" y="1273155"/>
            <a:ext cx="4288863" cy="391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35098" y="1241624"/>
            <a:ext cx="4274345" cy="4247317"/>
          </a:xfrm>
          <a:prstGeom prst="rect">
            <a:avLst/>
          </a:prstGeom>
          <a:noFill/>
        </p:spPr>
        <p:txBody>
          <a:bodyPr wrap="square" rtlCol="0">
            <a:spAutoFit/>
          </a:bodyPr>
          <a:lstStyle/>
          <a:p>
            <a:r>
              <a:rPr lang="en-US" u="sng" dirty="0">
                <a:solidFill>
                  <a:schemeClr val="bg1"/>
                </a:solidFill>
              </a:rPr>
              <a:t>Goal of the game:</a:t>
            </a:r>
          </a:p>
          <a:p>
            <a:r>
              <a:rPr lang="en-US" dirty="0">
                <a:solidFill>
                  <a:schemeClr val="bg1"/>
                </a:solidFill>
              </a:rPr>
              <a:t>To spread your units across the land and capture </a:t>
            </a:r>
            <a:r>
              <a:rPr lang="en-US" dirty="0">
                <a:solidFill>
                  <a:schemeClr val="bg1"/>
                </a:solidFill>
                <a:latin typeface="Arial Black" panose="020B0A04020102020204" pitchFamily="34" charset="0"/>
              </a:rPr>
              <a:t>9</a:t>
            </a:r>
            <a:r>
              <a:rPr lang="en-US" dirty="0">
                <a:solidFill>
                  <a:schemeClr val="bg1"/>
                </a:solidFill>
              </a:rPr>
              <a:t> territories.</a:t>
            </a:r>
          </a:p>
          <a:p>
            <a:endParaRPr lang="en-US" dirty="0">
              <a:solidFill>
                <a:schemeClr val="bg1"/>
              </a:solidFill>
            </a:endParaRPr>
          </a:p>
          <a:p>
            <a:r>
              <a:rPr lang="en-US" u="sng" dirty="0">
                <a:solidFill>
                  <a:schemeClr val="bg1"/>
                </a:solidFill>
              </a:rPr>
              <a:t>How to play:</a:t>
            </a:r>
          </a:p>
          <a:p>
            <a:r>
              <a:rPr lang="en-US" dirty="0">
                <a:solidFill>
                  <a:schemeClr val="bg1"/>
                </a:solidFill>
              </a:rPr>
              <a:t>- Each turn you get income from the amount of territories you control. </a:t>
            </a:r>
          </a:p>
          <a:p>
            <a:r>
              <a:rPr lang="en-US" dirty="0">
                <a:solidFill>
                  <a:schemeClr val="bg1"/>
                </a:solidFill>
              </a:rPr>
              <a:t>- To capture a territory your unit must be on the square by your next turn.</a:t>
            </a:r>
          </a:p>
          <a:p>
            <a:r>
              <a:rPr lang="en-US" dirty="0">
                <a:solidFill>
                  <a:schemeClr val="bg1"/>
                </a:solidFill>
              </a:rPr>
              <a:t>- At the beginning of your turn you  will receive income for the total amount of territories you control.</a:t>
            </a:r>
          </a:p>
          <a:p>
            <a:r>
              <a:rPr lang="en-US" dirty="0">
                <a:solidFill>
                  <a:schemeClr val="bg1"/>
                </a:solidFill>
              </a:rPr>
              <a:t>- You can only have one unit on a territory at a time.</a:t>
            </a:r>
          </a:p>
          <a:p>
            <a:endParaRPr lang="en-US" dirty="0"/>
          </a:p>
        </p:txBody>
      </p:sp>
      <p:sp>
        <p:nvSpPr>
          <p:cNvPr id="56" name="Rectangle 55"/>
          <p:cNvSpPr/>
          <p:nvPr/>
        </p:nvSpPr>
        <p:spPr>
          <a:xfrm>
            <a:off x="507810" y="543150"/>
            <a:ext cx="3034603"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p:cNvSpPr txBox="1">
            <a:spLocks/>
          </p:cNvSpPr>
          <p:nvPr/>
        </p:nvSpPr>
        <p:spPr>
          <a:xfrm>
            <a:off x="480651" y="437084"/>
            <a:ext cx="3154237" cy="7881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n w="3175" cmpd="sng">
                  <a:solidFill>
                    <a:schemeClr val="bg2">
                      <a:lumMod val="25000"/>
                    </a:schemeClr>
                  </a:solidFill>
                </a:ln>
                <a:solidFill>
                  <a:schemeClr val="bg1"/>
                </a:solidFill>
              </a:rPr>
              <a:t>Concept</a:t>
            </a:r>
            <a:endParaRPr lang="en-US" sz="4800" dirty="0">
              <a:solidFill>
                <a:schemeClr val="bg1"/>
              </a:solidFill>
            </a:endParaRPr>
          </a:p>
        </p:txBody>
      </p:sp>
      <p:sp>
        <p:nvSpPr>
          <p:cNvPr id="49" name="Rectangle 48"/>
          <p:cNvSpPr/>
          <p:nvPr/>
        </p:nvSpPr>
        <p:spPr>
          <a:xfrm>
            <a:off x="64360" y="5356143"/>
            <a:ext cx="2679318" cy="121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r>
              <a:rPr lang="en-US" u="sng" dirty="0"/>
              <a:t>Racket Libraries</a:t>
            </a:r>
          </a:p>
          <a:p>
            <a:r>
              <a:rPr lang="en-US" dirty="0"/>
              <a:t>(require 2htdp/universe)</a:t>
            </a:r>
          </a:p>
          <a:p>
            <a:r>
              <a:rPr lang="en-US" dirty="0"/>
              <a:t>(require 2htdp/batch-</a:t>
            </a:r>
            <a:r>
              <a:rPr lang="en-US" dirty="0" err="1"/>
              <a:t>io</a:t>
            </a:r>
            <a:r>
              <a:rPr lang="en-US" dirty="0"/>
              <a:t>)</a:t>
            </a:r>
          </a:p>
          <a:p>
            <a:r>
              <a:rPr lang="en-US" dirty="0"/>
              <a:t>(require 2htdp/image)</a:t>
            </a:r>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37345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67937" y="4038299"/>
            <a:ext cx="1774091" cy="63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moves on to territory</a:t>
            </a:r>
          </a:p>
        </p:txBody>
      </p:sp>
      <p:sp>
        <p:nvSpPr>
          <p:cNvPr id="18" name="Rectangle 17"/>
          <p:cNvSpPr/>
          <p:nvPr/>
        </p:nvSpPr>
        <p:spPr>
          <a:xfrm>
            <a:off x="6267937" y="5103535"/>
            <a:ext cx="1774091" cy="63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Can it move there? </a:t>
            </a:r>
          </a:p>
          <a:p>
            <a:r>
              <a:rPr lang="en-US" sz="1200" dirty="0"/>
              <a:t>Yes: Set territory color to player</a:t>
            </a:r>
          </a:p>
        </p:txBody>
      </p:sp>
      <p:sp>
        <p:nvSpPr>
          <p:cNvPr id="23" name="Down Arrow 22"/>
          <p:cNvSpPr/>
          <p:nvPr/>
        </p:nvSpPr>
        <p:spPr>
          <a:xfrm rot="16200000">
            <a:off x="8181516" y="4199704"/>
            <a:ext cx="211017" cy="32281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532021" y="4041439"/>
            <a:ext cx="1774091" cy="6190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Enemy unit on territory </a:t>
            </a:r>
          </a:p>
        </p:txBody>
      </p:sp>
      <p:sp>
        <p:nvSpPr>
          <p:cNvPr id="25" name="Down Arrow 24"/>
          <p:cNvSpPr/>
          <p:nvPr/>
        </p:nvSpPr>
        <p:spPr>
          <a:xfrm>
            <a:off x="9433166" y="4734451"/>
            <a:ext cx="218834" cy="312615"/>
          </a:xfrm>
          <a:prstGeom prst="downArrow">
            <a:avLst/>
          </a:prstGeom>
          <a:solidFill>
            <a:srgbClr val="F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551985" y="5093738"/>
            <a:ext cx="1774091" cy="6378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 both units and battle. </a:t>
            </a:r>
          </a:p>
        </p:txBody>
      </p:sp>
      <p:sp>
        <p:nvSpPr>
          <p:cNvPr id="27" name="Down Arrow 26"/>
          <p:cNvSpPr/>
          <p:nvPr/>
        </p:nvSpPr>
        <p:spPr>
          <a:xfrm rot="5400000">
            <a:off x="8180035" y="5272040"/>
            <a:ext cx="213980" cy="322814"/>
          </a:xfrm>
          <a:prstGeom prst="downArrow">
            <a:avLst/>
          </a:prstGeom>
          <a:solidFill>
            <a:srgbClr val="F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991706" y="1894529"/>
            <a:ext cx="1774091" cy="63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Game</a:t>
            </a:r>
          </a:p>
        </p:txBody>
      </p:sp>
      <p:sp>
        <p:nvSpPr>
          <p:cNvPr id="30" name="Down Arrow 29"/>
          <p:cNvSpPr/>
          <p:nvPr/>
        </p:nvSpPr>
        <p:spPr>
          <a:xfrm>
            <a:off x="4773243" y="2591504"/>
            <a:ext cx="211016" cy="312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991706" y="2963283"/>
            <a:ext cx="1774091" cy="63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Territories</a:t>
            </a:r>
          </a:p>
          <a:p>
            <a:pPr algn="ctr"/>
            <a:r>
              <a:rPr lang="en-US" sz="1400" dirty="0"/>
              <a:t>Reset Unit Movement </a:t>
            </a:r>
          </a:p>
        </p:txBody>
      </p:sp>
      <p:sp>
        <p:nvSpPr>
          <p:cNvPr id="32" name="Rectangle 31"/>
          <p:cNvSpPr/>
          <p:nvPr/>
        </p:nvSpPr>
        <p:spPr>
          <a:xfrm>
            <a:off x="3983889" y="4032037"/>
            <a:ext cx="1774091" cy="63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 Move Units</a:t>
            </a:r>
          </a:p>
          <a:p>
            <a:r>
              <a:rPr lang="en-US" sz="1600" dirty="0"/>
              <a:t> - Attack </a:t>
            </a:r>
          </a:p>
          <a:p>
            <a:r>
              <a:rPr lang="en-US" sz="1600" dirty="0"/>
              <a:t> - Spend Income</a:t>
            </a:r>
          </a:p>
        </p:txBody>
      </p:sp>
      <p:sp>
        <p:nvSpPr>
          <p:cNvPr id="33" name="Down Arrow 32"/>
          <p:cNvSpPr/>
          <p:nvPr/>
        </p:nvSpPr>
        <p:spPr>
          <a:xfrm>
            <a:off x="7045564" y="4734451"/>
            <a:ext cx="211016" cy="312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4773243" y="3671004"/>
            <a:ext cx="211016" cy="312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991706" y="5100791"/>
            <a:ext cx="1774091" cy="644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turn</a:t>
            </a:r>
          </a:p>
          <a:p>
            <a:pPr algn="ctr"/>
            <a:r>
              <a:rPr lang="en-US" dirty="0"/>
              <a:t>Next player</a:t>
            </a:r>
          </a:p>
        </p:txBody>
      </p:sp>
      <p:sp>
        <p:nvSpPr>
          <p:cNvPr id="47" name="Rectangle 46"/>
          <p:cNvSpPr/>
          <p:nvPr/>
        </p:nvSpPr>
        <p:spPr>
          <a:xfrm>
            <a:off x="6267937" y="2963281"/>
            <a:ext cx="1774091" cy="63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it equals 9, game over.</a:t>
            </a:r>
          </a:p>
        </p:txBody>
      </p:sp>
      <p:sp>
        <p:nvSpPr>
          <p:cNvPr id="48" name="Curved Left Arrow 47"/>
          <p:cNvSpPr/>
          <p:nvPr/>
        </p:nvSpPr>
        <p:spPr>
          <a:xfrm>
            <a:off x="5849387" y="3122950"/>
            <a:ext cx="357554" cy="3495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urved Left Arrow 64"/>
          <p:cNvSpPr/>
          <p:nvPr/>
        </p:nvSpPr>
        <p:spPr>
          <a:xfrm rot="10800000">
            <a:off x="3489565" y="3122949"/>
            <a:ext cx="398587" cy="24174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Curved Left Arrow 68"/>
          <p:cNvSpPr/>
          <p:nvPr/>
        </p:nvSpPr>
        <p:spPr>
          <a:xfrm>
            <a:off x="5843096" y="4186333"/>
            <a:ext cx="357554" cy="3495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Down Arrow 69"/>
          <p:cNvSpPr/>
          <p:nvPr/>
        </p:nvSpPr>
        <p:spPr>
          <a:xfrm>
            <a:off x="4763470" y="4723405"/>
            <a:ext cx="211016" cy="312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urved Left Arrow 92"/>
          <p:cNvSpPr/>
          <p:nvPr/>
        </p:nvSpPr>
        <p:spPr>
          <a:xfrm rot="10800000">
            <a:off x="3541219" y="4176163"/>
            <a:ext cx="357554" cy="349555"/>
          </a:xfrm>
          <a:prstGeom prst="curvedLeftArrow">
            <a:avLst>
              <a:gd name="adj1" fmla="val 25000"/>
              <a:gd name="adj2" fmla="val 3648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p:cNvSpPr/>
          <p:nvPr/>
        </p:nvSpPr>
        <p:spPr>
          <a:xfrm>
            <a:off x="1611918" y="4032037"/>
            <a:ext cx="1774091" cy="64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 Unit</a:t>
            </a:r>
          </a:p>
        </p:txBody>
      </p:sp>
      <p:sp>
        <p:nvSpPr>
          <p:cNvPr id="95" name="Down Arrow 94"/>
          <p:cNvSpPr/>
          <p:nvPr/>
        </p:nvSpPr>
        <p:spPr>
          <a:xfrm>
            <a:off x="2393457" y="4728944"/>
            <a:ext cx="211016" cy="312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1611918" y="5099169"/>
            <a:ext cx="1774091" cy="64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Select a bridge to place unit.</a:t>
            </a:r>
          </a:p>
        </p:txBody>
      </p:sp>
      <p:sp>
        <p:nvSpPr>
          <p:cNvPr id="97" name="Title 1"/>
          <p:cNvSpPr>
            <a:spLocks noGrp="1"/>
          </p:cNvSpPr>
          <p:nvPr>
            <p:ph type="title"/>
          </p:nvPr>
        </p:nvSpPr>
        <p:spPr>
          <a:xfrm>
            <a:off x="811942" y="94425"/>
            <a:ext cx="10515600" cy="1800104"/>
          </a:xfrm>
        </p:spPr>
        <p:txBody>
          <a:bodyPr>
            <a:normAutofit/>
          </a:bodyPr>
          <a:lstStyle/>
          <a:p>
            <a:r>
              <a:rPr lang="en-US" sz="6000" dirty="0">
                <a:ln w="3175" cmpd="sng">
                  <a:solidFill>
                    <a:schemeClr val="bg2">
                      <a:lumMod val="25000"/>
                    </a:schemeClr>
                  </a:solidFill>
                </a:ln>
                <a:solidFill>
                  <a:schemeClr val="accent1"/>
                </a:solidFill>
              </a:rPr>
              <a:t>Game Flow</a:t>
            </a:r>
            <a:endParaRPr lang="en-US" sz="6000" dirty="0"/>
          </a:p>
        </p:txBody>
      </p:sp>
    </p:spTree>
    <p:extLst>
      <p:ext uri="{BB962C8B-B14F-4D97-AF65-F5344CB8AC3E}">
        <p14:creationId xmlns:p14="http://schemas.microsoft.com/office/powerpoint/2010/main" val="241680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120581"/>
            <a:ext cx="10018713" cy="1845834"/>
          </a:xfrm>
        </p:spPr>
        <p:txBody>
          <a:bodyPr>
            <a:normAutofit/>
          </a:bodyPr>
          <a:lstStyle/>
          <a:p>
            <a:pPr algn="ctr"/>
            <a:r>
              <a:rPr lang="en-US" sz="4800" dirty="0">
                <a:ln w="3175" cmpd="sng">
                  <a:solidFill>
                    <a:schemeClr val="bg2">
                      <a:lumMod val="25000"/>
                    </a:schemeClr>
                  </a:solidFill>
                </a:ln>
                <a:solidFill>
                  <a:schemeClr val="accent1"/>
                </a:solidFill>
              </a:rPr>
              <a:t>Game Objects</a:t>
            </a:r>
          </a:p>
        </p:txBody>
      </p:sp>
      <p:sp>
        <p:nvSpPr>
          <p:cNvPr id="9" name="Rectangle 8"/>
          <p:cNvSpPr/>
          <p:nvPr/>
        </p:nvSpPr>
        <p:spPr>
          <a:xfrm>
            <a:off x="738972" y="1769059"/>
            <a:ext cx="2150348" cy="4551904"/>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838200" y="1872517"/>
            <a:ext cx="1951892" cy="4351338"/>
          </a:xfrm>
          <a:prstGeom prst="rect">
            <a:avLst/>
          </a:prstGeom>
          <a:ln w="38100">
            <a:solidFill>
              <a:schemeClr val="accent6">
                <a:lumMod val="75000"/>
              </a:schemeClr>
            </a:solidFill>
          </a:ln>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en-US" sz="2000" dirty="0"/>
              <a:t>Player</a:t>
            </a:r>
          </a:p>
          <a:p>
            <a:pPr marL="0" indent="0" algn="ctr">
              <a:buFont typeface="Arial"/>
              <a:buNone/>
            </a:pPr>
            <a:r>
              <a:rPr lang="en-US" sz="2000" dirty="0"/>
              <a:t>---------------------</a:t>
            </a:r>
          </a:p>
          <a:p>
            <a:pPr>
              <a:buFont typeface="Courier New" panose="02070309020205020404" pitchFamily="49" charset="0"/>
              <a:buChar char="o"/>
            </a:pPr>
            <a:r>
              <a:rPr lang="en-US" sz="1400" dirty="0"/>
              <a:t>Income increase</a:t>
            </a:r>
          </a:p>
          <a:p>
            <a:pPr>
              <a:buFont typeface="Courier New" panose="02070309020205020404" pitchFamily="49" charset="0"/>
              <a:buChar char="o"/>
            </a:pPr>
            <a:r>
              <a:rPr lang="en-US" sz="1400" dirty="0"/>
              <a:t>Income decrease/              buy unit</a:t>
            </a:r>
          </a:p>
          <a:p>
            <a:pPr>
              <a:buFont typeface="Courier New" panose="02070309020205020404" pitchFamily="49" charset="0"/>
              <a:buChar char="o"/>
            </a:pPr>
            <a:r>
              <a:rPr lang="en-US" sz="1400" dirty="0"/>
              <a:t>Set territory count</a:t>
            </a:r>
          </a:p>
          <a:p>
            <a:pPr>
              <a:buFont typeface="Courier New" panose="02070309020205020404" pitchFamily="49" charset="0"/>
              <a:buChar char="o"/>
            </a:pPr>
            <a:r>
              <a:rPr lang="en-US" sz="1400" dirty="0"/>
              <a:t>Set active player</a:t>
            </a:r>
          </a:p>
          <a:p>
            <a:pPr>
              <a:buFont typeface="Courier New" panose="02070309020205020404" pitchFamily="49" charset="0"/>
              <a:buChar char="o"/>
            </a:pPr>
            <a:r>
              <a:rPr lang="en-US" sz="1400" dirty="0"/>
              <a:t>Set inactive player</a:t>
            </a:r>
          </a:p>
          <a:p>
            <a:pPr marL="0" indent="0">
              <a:buFont typeface="Arial"/>
              <a:buNone/>
            </a:pPr>
            <a:r>
              <a:rPr lang="en-US" sz="1400" dirty="0"/>
              <a:t>--------Variables----------</a:t>
            </a:r>
          </a:p>
          <a:p>
            <a:r>
              <a:rPr lang="en-US" sz="1400" dirty="0"/>
              <a:t>Income count</a:t>
            </a:r>
          </a:p>
          <a:p>
            <a:r>
              <a:rPr lang="en-US" sz="1400" dirty="0"/>
              <a:t>Territory count</a:t>
            </a:r>
          </a:p>
          <a:p>
            <a:r>
              <a:rPr lang="en-US" sz="1400" dirty="0"/>
              <a:t>Boolean: Current player active </a:t>
            </a:r>
          </a:p>
          <a:p>
            <a:r>
              <a:rPr lang="en-US" sz="1400" dirty="0"/>
              <a:t>Static: Player 1,2</a:t>
            </a:r>
          </a:p>
        </p:txBody>
      </p:sp>
      <p:sp>
        <p:nvSpPr>
          <p:cNvPr id="13" name="Rectangle 12"/>
          <p:cNvSpPr/>
          <p:nvPr/>
        </p:nvSpPr>
        <p:spPr>
          <a:xfrm>
            <a:off x="4832315" y="1769059"/>
            <a:ext cx="2527370" cy="4551904"/>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4913923" y="1869342"/>
            <a:ext cx="2364154" cy="4351338"/>
          </a:xfrm>
          <a:prstGeom prst="rect">
            <a:avLst/>
          </a:prstGeom>
          <a:ln w="381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Territory	</a:t>
            </a:r>
          </a:p>
          <a:p>
            <a:pPr marL="0" indent="0" algn="ctr">
              <a:buNone/>
            </a:pPr>
            <a:r>
              <a:rPr lang="en-US" sz="2000" dirty="0"/>
              <a:t>-------------------------</a:t>
            </a:r>
          </a:p>
          <a:p>
            <a:pPr>
              <a:buFont typeface="Courier New" panose="02070309020205020404" pitchFamily="49" charset="0"/>
              <a:buChar char="o"/>
            </a:pPr>
            <a:r>
              <a:rPr lang="en-US" sz="1400" dirty="0"/>
              <a:t>Add space occupied/color</a:t>
            </a:r>
          </a:p>
          <a:p>
            <a:pPr>
              <a:buFont typeface="Courier New" panose="02070309020205020404" pitchFamily="49" charset="0"/>
              <a:buChar char="o"/>
            </a:pPr>
            <a:r>
              <a:rPr lang="en-US" sz="1400" dirty="0"/>
              <a:t>Remove space occupied/color</a:t>
            </a:r>
          </a:p>
          <a:p>
            <a:pPr>
              <a:buFont typeface="Courier New" panose="02070309020205020404" pitchFamily="49" charset="0"/>
              <a:buChar char="o"/>
            </a:pPr>
            <a:r>
              <a:rPr lang="en-US" sz="1400" dirty="0"/>
              <a:t>(Fight object1 object2)</a:t>
            </a:r>
          </a:p>
          <a:p>
            <a:pPr marL="0" indent="0">
              <a:buNone/>
            </a:pPr>
            <a:r>
              <a:rPr lang="en-US" sz="1400" dirty="0"/>
              <a:t>--------------Variables-----------</a:t>
            </a:r>
          </a:p>
          <a:p>
            <a:r>
              <a:rPr lang="en-US" sz="1400" dirty="0"/>
              <a:t>Ownership/color</a:t>
            </a:r>
          </a:p>
          <a:p>
            <a:r>
              <a:rPr lang="en-US" sz="1400" dirty="0"/>
              <a:t>Boundaries of rectangle     (Top, bottom, left, right)</a:t>
            </a:r>
          </a:p>
          <a:p>
            <a:r>
              <a:rPr lang="en-US" sz="1400" dirty="0"/>
              <a:t>Is Current space occupied/      Object Unit</a:t>
            </a:r>
          </a:p>
          <a:p>
            <a:endParaRPr lang="en-US" sz="1400" dirty="0"/>
          </a:p>
          <a:p>
            <a:pPr>
              <a:buFontTx/>
              <a:buChar char="-"/>
            </a:pPr>
            <a:endParaRPr lang="en-US" sz="1400" dirty="0"/>
          </a:p>
        </p:txBody>
      </p:sp>
      <p:sp>
        <p:nvSpPr>
          <p:cNvPr id="16" name="Rectangle 15"/>
          <p:cNvSpPr/>
          <p:nvPr/>
        </p:nvSpPr>
        <p:spPr>
          <a:xfrm>
            <a:off x="9020367" y="1773808"/>
            <a:ext cx="2423850" cy="454240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txBox="1">
            <a:spLocks/>
          </p:cNvSpPr>
          <p:nvPr/>
        </p:nvSpPr>
        <p:spPr>
          <a:xfrm>
            <a:off x="9110785" y="1869342"/>
            <a:ext cx="2243015" cy="4351338"/>
          </a:xfrm>
          <a:prstGeom prst="rect">
            <a:avLst/>
          </a:prstGeom>
          <a:ln w="38100">
            <a:solidFill>
              <a:schemeClr val="accent2">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Units</a:t>
            </a:r>
          </a:p>
          <a:p>
            <a:pPr marL="0" indent="0" algn="ctr">
              <a:buNone/>
            </a:pPr>
            <a:r>
              <a:rPr lang="en-US" sz="2000" dirty="0"/>
              <a:t>------------------------</a:t>
            </a:r>
          </a:p>
          <a:p>
            <a:pPr>
              <a:buFont typeface="Courier New" panose="02070309020205020404" pitchFamily="49" charset="0"/>
              <a:buChar char="o"/>
            </a:pPr>
            <a:r>
              <a:rPr lang="en-US" sz="1400" dirty="0"/>
              <a:t>Reset movement</a:t>
            </a:r>
          </a:p>
          <a:p>
            <a:pPr>
              <a:buFont typeface="Courier New" panose="02070309020205020404" pitchFamily="49" charset="0"/>
              <a:buChar char="o"/>
            </a:pPr>
            <a:r>
              <a:rPr lang="en-US" sz="1400" dirty="0"/>
              <a:t>Consume movement</a:t>
            </a:r>
          </a:p>
          <a:p>
            <a:pPr marL="0" indent="0">
              <a:buNone/>
            </a:pPr>
            <a:r>
              <a:rPr lang="en-US" sz="1400" dirty="0"/>
              <a:t>------------Variables-----------</a:t>
            </a:r>
          </a:p>
          <a:p>
            <a:r>
              <a:rPr lang="en-US" sz="1400" dirty="0"/>
              <a:t>Static: Ownership of unit</a:t>
            </a:r>
          </a:p>
          <a:p>
            <a:r>
              <a:rPr lang="en-US" sz="1400" dirty="0"/>
              <a:t>Static: Max movement</a:t>
            </a:r>
          </a:p>
          <a:p>
            <a:r>
              <a:rPr lang="en-US" sz="1400" dirty="0"/>
              <a:t>Static: Unit class</a:t>
            </a:r>
          </a:p>
          <a:p>
            <a:r>
              <a:rPr lang="en-US" sz="1400" dirty="0"/>
              <a:t>Movement remaining</a:t>
            </a:r>
          </a:p>
          <a:p>
            <a:r>
              <a:rPr lang="en-US" sz="1400" dirty="0"/>
              <a:t>Unit Picture</a:t>
            </a:r>
          </a:p>
          <a:p>
            <a:endParaRPr lang="en-US" sz="1400" dirty="0"/>
          </a:p>
          <a:p>
            <a:pPr marL="0" indent="0">
              <a:buNone/>
            </a:pPr>
            <a:endParaRPr lang="en-US" sz="1400" dirty="0"/>
          </a:p>
        </p:txBody>
      </p:sp>
    </p:spTree>
    <p:extLst>
      <p:ext uri="{BB962C8B-B14F-4D97-AF65-F5344CB8AC3E}">
        <p14:creationId xmlns:p14="http://schemas.microsoft.com/office/powerpoint/2010/main" val="290878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3175" cmpd="sng">
                  <a:solidFill>
                    <a:schemeClr val="bg2">
                      <a:lumMod val="25000"/>
                    </a:schemeClr>
                  </a:solidFill>
                </a:ln>
                <a:solidFill>
                  <a:schemeClr val="accent1"/>
                </a:solidFill>
              </a:rPr>
              <a:t>Group Responsibilities</a:t>
            </a:r>
            <a:br>
              <a:rPr lang="en-US" b="1" dirty="0"/>
            </a:br>
            <a:endParaRPr lang="en-US" dirty="0"/>
          </a:p>
        </p:txBody>
      </p:sp>
      <p:sp>
        <p:nvSpPr>
          <p:cNvPr id="4" name="Rectangle 3"/>
          <p:cNvSpPr/>
          <p:nvPr/>
        </p:nvSpPr>
        <p:spPr>
          <a:xfrm>
            <a:off x="2448029" y="1769058"/>
            <a:ext cx="3158114" cy="4642627"/>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2547256" y="1872517"/>
            <a:ext cx="2939144" cy="4419426"/>
          </a:xfrm>
          <a:prstGeom prst="rect">
            <a:avLst/>
          </a:prstGeom>
          <a:ln w="38100">
            <a:solidFill>
              <a:schemeClr val="accent6">
                <a:lumMod val="75000"/>
              </a:schemeClr>
            </a:solidFill>
          </a:ln>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000" b="1" dirty="0"/>
              <a:t>Martin Rudzki @</a:t>
            </a:r>
            <a:r>
              <a:rPr lang="en-US" sz="2000" b="1" dirty="0" err="1"/>
              <a:t>MartinRudzki</a:t>
            </a:r>
            <a:endParaRPr lang="en-US" sz="2000" b="1" dirty="0"/>
          </a:p>
          <a:p>
            <a:pPr>
              <a:buFont typeface="Wingdings" panose="05000000000000000000" pitchFamily="2" charset="2"/>
              <a:buChar char="§"/>
            </a:pPr>
            <a:r>
              <a:rPr lang="en-US" sz="2000" dirty="0"/>
              <a:t>Making the PowerPoint slides art </a:t>
            </a:r>
          </a:p>
          <a:p>
            <a:pPr>
              <a:buFont typeface="Wingdings" panose="05000000000000000000" pitchFamily="2" charset="2"/>
              <a:buChar char="§"/>
            </a:pPr>
            <a:r>
              <a:rPr lang="en-US" sz="2000" dirty="0"/>
              <a:t>Implementing the territory class</a:t>
            </a:r>
          </a:p>
          <a:p>
            <a:pPr>
              <a:buFont typeface="Wingdings" panose="05000000000000000000" pitchFamily="2" charset="2"/>
              <a:buChar char="§"/>
            </a:pPr>
            <a:r>
              <a:rPr lang="en-US" sz="2000" dirty="0"/>
              <a:t>Implementing the board Drawing the background/UI </a:t>
            </a:r>
          </a:p>
          <a:p>
            <a:pPr>
              <a:buFont typeface="Wingdings" panose="05000000000000000000" pitchFamily="2" charset="2"/>
              <a:buChar char="§"/>
            </a:pPr>
            <a:r>
              <a:rPr lang="en-US" sz="2000" dirty="0"/>
              <a:t>Drawing the castle and units</a:t>
            </a:r>
          </a:p>
          <a:p>
            <a:pPr>
              <a:buFont typeface="Wingdings" panose="05000000000000000000" pitchFamily="2" charset="2"/>
              <a:buChar char="§"/>
            </a:pPr>
            <a:r>
              <a:rPr lang="en-US" sz="2000" dirty="0"/>
              <a:t>Implementing the rules</a:t>
            </a:r>
          </a:p>
        </p:txBody>
      </p:sp>
      <p:sp>
        <p:nvSpPr>
          <p:cNvPr id="6" name="Rectangle 5"/>
          <p:cNvSpPr/>
          <p:nvPr/>
        </p:nvSpPr>
        <p:spPr>
          <a:xfrm>
            <a:off x="7093053" y="1769058"/>
            <a:ext cx="3158114" cy="4642627"/>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7192280" y="1872517"/>
            <a:ext cx="2939144" cy="4419426"/>
          </a:xfrm>
          <a:prstGeom prst="rect">
            <a:avLst/>
          </a:prstGeom>
          <a:ln w="38100">
            <a:solidFill>
              <a:schemeClr val="accent2">
                <a:lumMod val="75000"/>
              </a:schemeClr>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000" b="1" dirty="0"/>
              <a:t>Yusuf </a:t>
            </a:r>
            <a:r>
              <a:rPr lang="en-US" sz="2000" b="1" dirty="0" err="1"/>
              <a:t>Mulyo</a:t>
            </a:r>
            <a:r>
              <a:rPr lang="en-US" sz="2000" b="1" dirty="0"/>
              <a:t>     @</a:t>
            </a:r>
            <a:r>
              <a:rPr lang="en-US" sz="2000" b="1" dirty="0" err="1"/>
              <a:t>YusufSM</a:t>
            </a:r>
            <a:endParaRPr lang="en-US" sz="2000" b="1" dirty="0"/>
          </a:p>
          <a:p>
            <a:pPr>
              <a:buFont typeface="Wingdings" panose="05000000000000000000" pitchFamily="2" charset="2"/>
              <a:buChar char="§"/>
            </a:pPr>
            <a:r>
              <a:rPr lang="en-US" sz="2000" dirty="0"/>
              <a:t>Looking into the library for the game engine</a:t>
            </a:r>
          </a:p>
          <a:p>
            <a:pPr>
              <a:buFont typeface="Wingdings" panose="05000000000000000000" pitchFamily="2" charset="2"/>
              <a:buChar char="§"/>
            </a:pPr>
            <a:r>
              <a:rPr lang="en-US" sz="2000" dirty="0"/>
              <a:t>Implementing the unit class </a:t>
            </a:r>
          </a:p>
          <a:p>
            <a:pPr>
              <a:buFont typeface="Wingdings" panose="05000000000000000000" pitchFamily="2" charset="2"/>
              <a:buChar char="§"/>
            </a:pPr>
            <a:r>
              <a:rPr lang="en-US" sz="2000" dirty="0"/>
              <a:t>Implementing the board </a:t>
            </a:r>
          </a:p>
          <a:p>
            <a:pPr>
              <a:buFont typeface="Wingdings" panose="05000000000000000000" pitchFamily="2" charset="2"/>
              <a:buChar char="§"/>
            </a:pPr>
            <a:r>
              <a:rPr lang="en-US" sz="2000" dirty="0"/>
              <a:t>Implementing the rules</a:t>
            </a:r>
          </a:p>
          <a:p>
            <a:pPr>
              <a:buFont typeface="Wingdings" panose="05000000000000000000" pitchFamily="2" charset="2"/>
              <a:buChar char="§"/>
            </a:pPr>
            <a:r>
              <a:rPr lang="en-US" sz="2000" dirty="0"/>
              <a:t> Implementing human interaction</a:t>
            </a:r>
          </a:p>
        </p:txBody>
      </p:sp>
    </p:spTree>
    <p:extLst>
      <p:ext uri="{BB962C8B-B14F-4D97-AF65-F5344CB8AC3E}">
        <p14:creationId xmlns:p14="http://schemas.microsoft.com/office/powerpoint/2010/main" val="250133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8458" y="1060315"/>
            <a:ext cx="6125097" cy="4737369"/>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3044757" y="1211145"/>
            <a:ext cx="5700409" cy="4419426"/>
          </a:xfrm>
          <a:prstGeom prst="rect">
            <a:avLst/>
          </a:prstGeom>
          <a:ln w="38100">
            <a:solidFill>
              <a:schemeClr val="accent2"/>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350" y="1535899"/>
            <a:ext cx="3739976" cy="3786200"/>
          </a:xfrm>
          <a:prstGeom prst="rect">
            <a:avLst/>
          </a:prstGeom>
        </p:spPr>
      </p:pic>
    </p:spTree>
    <p:extLst>
      <p:ext uri="{BB962C8B-B14F-4D97-AF65-F5344CB8AC3E}">
        <p14:creationId xmlns:p14="http://schemas.microsoft.com/office/powerpoint/2010/main" val="391935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8458" y="1060315"/>
            <a:ext cx="6125097" cy="4737369"/>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p:cNvSpPr txBox="1">
            <a:spLocks/>
          </p:cNvSpPr>
          <p:nvPr/>
        </p:nvSpPr>
        <p:spPr>
          <a:xfrm>
            <a:off x="3044757" y="1211145"/>
            <a:ext cx="5700409" cy="4419426"/>
          </a:xfrm>
          <a:prstGeom prst="rect">
            <a:avLst/>
          </a:prstGeom>
          <a:ln w="38100">
            <a:solidFill>
              <a:schemeClr val="accent2"/>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b="1" dirty="0"/>
              <a:t>The Goal/Concept:</a:t>
            </a:r>
          </a:p>
          <a:p>
            <a:pPr marL="0" indent="0">
              <a:buNone/>
            </a:pPr>
            <a:r>
              <a:rPr lang="en-US" sz="2000" dirty="0"/>
              <a:t>The goal of the game is to spread out your troops to capture 9 territories of the board and hold onto those territories by your </a:t>
            </a:r>
            <a:r>
              <a:rPr lang="en-US" sz="2000" b="1" dirty="0"/>
              <a:t>next turn</a:t>
            </a:r>
            <a:r>
              <a:rPr lang="en-US" sz="2000" dirty="0"/>
              <a:t>.</a:t>
            </a:r>
          </a:p>
          <a:p>
            <a:pPr marL="0" indent="0">
              <a:buNone/>
            </a:pPr>
            <a:r>
              <a:rPr lang="en-US" sz="2000" dirty="0"/>
              <a:t>In this game you will be able to create two types of units, a weak warrior and a strong warrior. Each type of unit has a different cost amount, total moves it can travel across the board, and attack power.</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585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8458" y="1060315"/>
            <a:ext cx="6125097" cy="4737369"/>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3044757" y="1211145"/>
            <a:ext cx="5700409" cy="4419426"/>
          </a:xfrm>
          <a:prstGeom prst="rect">
            <a:avLst/>
          </a:prstGeom>
          <a:ln w="38100">
            <a:solidFill>
              <a:schemeClr val="accent2"/>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b="1" dirty="0"/>
              <a:t>How to play:</a:t>
            </a:r>
          </a:p>
          <a:p>
            <a:pPr marL="0" indent="0">
              <a:buNone/>
            </a:pPr>
            <a:r>
              <a:rPr lang="en-US" sz="2000" dirty="0"/>
              <a:t>This is a two player game. One person will be the </a:t>
            </a:r>
            <a:r>
              <a:rPr lang="en-US" sz="2000" b="1" dirty="0">
                <a:solidFill>
                  <a:srgbClr val="0070C0"/>
                </a:solidFill>
              </a:rPr>
              <a:t>Blue Team </a:t>
            </a:r>
            <a:r>
              <a:rPr lang="en-US" sz="2000" dirty="0"/>
              <a:t>and the other </a:t>
            </a:r>
            <a:r>
              <a:rPr lang="en-US" sz="2000" b="1" dirty="0">
                <a:solidFill>
                  <a:srgbClr val="F20000"/>
                </a:solidFill>
              </a:rPr>
              <a:t>Red Team</a:t>
            </a:r>
            <a:r>
              <a:rPr lang="en-US" sz="2000" dirty="0"/>
              <a:t>. Once it is your turn you will be able to spend money to build units and then move your units to take over territories. Once you can not longer take an action hit </a:t>
            </a:r>
            <a:r>
              <a:rPr lang="en-US" sz="2000" b="1" dirty="0"/>
              <a:t>end turn.</a:t>
            </a:r>
            <a:r>
              <a:rPr lang="en-US" sz="2000" dirty="0"/>
              <a:t>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lvl="1">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0" indent="0">
              <a:buNone/>
            </a:pPr>
            <a:endParaRPr lang="en-US" sz="200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973091974"/>
              </p:ext>
            </p:extLst>
          </p:nvPr>
        </p:nvGraphicFramePr>
        <p:xfrm>
          <a:off x="3333750" y="3521789"/>
          <a:ext cx="3981451" cy="1686653"/>
        </p:xfrm>
        <a:graphic>
          <a:graphicData uri="http://schemas.openxmlformats.org/drawingml/2006/table">
            <a:tbl>
              <a:tblPr firstRow="1" bandRow="1">
                <a:tableStyleId>{5C22544A-7EE6-4342-B048-85BDC9FD1C3A}</a:tableStyleId>
              </a:tblPr>
              <a:tblGrid>
                <a:gridCol w="1223736">
                  <a:extLst>
                    <a:ext uri="{9D8B030D-6E8A-4147-A177-3AD203B41FA5}">
                      <a16:colId xmlns:a16="http://schemas.microsoft.com/office/drawing/2014/main" val="2167018587"/>
                    </a:ext>
                  </a:extLst>
                </a:gridCol>
                <a:gridCol w="844551">
                  <a:extLst>
                    <a:ext uri="{9D8B030D-6E8A-4147-A177-3AD203B41FA5}">
                      <a16:colId xmlns:a16="http://schemas.microsoft.com/office/drawing/2014/main" val="736898238"/>
                    </a:ext>
                  </a:extLst>
                </a:gridCol>
                <a:gridCol w="956582">
                  <a:extLst>
                    <a:ext uri="{9D8B030D-6E8A-4147-A177-3AD203B41FA5}">
                      <a16:colId xmlns:a16="http://schemas.microsoft.com/office/drawing/2014/main" val="159973770"/>
                    </a:ext>
                  </a:extLst>
                </a:gridCol>
                <a:gridCol w="956582">
                  <a:extLst>
                    <a:ext uri="{9D8B030D-6E8A-4147-A177-3AD203B41FA5}">
                      <a16:colId xmlns:a16="http://schemas.microsoft.com/office/drawing/2014/main" val="960821656"/>
                    </a:ext>
                  </a:extLst>
                </a:gridCol>
              </a:tblGrid>
              <a:tr h="406493">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Cost</a:t>
                      </a:r>
                    </a:p>
                  </a:txBody>
                  <a:tcPr/>
                </a:tc>
                <a:tc>
                  <a:txBody>
                    <a:bodyPr/>
                    <a:lstStyle/>
                    <a:p>
                      <a:r>
                        <a:rPr lang="en-US" dirty="0">
                          <a:latin typeface="Arial" panose="020B0604020202020204" pitchFamily="34" charset="0"/>
                          <a:cs typeface="Arial" panose="020B0604020202020204" pitchFamily="34" charset="0"/>
                        </a:rPr>
                        <a:t>Moves</a:t>
                      </a:r>
                    </a:p>
                  </a:txBody>
                  <a:tcPr/>
                </a:tc>
                <a:tc>
                  <a:txBody>
                    <a:bodyPr/>
                    <a:lstStyle/>
                    <a:p>
                      <a:r>
                        <a:rPr lang="en-US" dirty="0">
                          <a:latin typeface="Arial" panose="020B0604020202020204" pitchFamily="34" charset="0"/>
                          <a:cs typeface="Arial" panose="020B0604020202020204" pitchFamily="34" charset="0"/>
                        </a:rPr>
                        <a:t>Attack</a:t>
                      </a:r>
                    </a:p>
                  </a:txBody>
                  <a:tcPr/>
                </a:tc>
                <a:extLst>
                  <a:ext uri="{0D108BD9-81ED-4DB2-BD59-A6C34878D82A}">
                    <a16:rowId xmlns:a16="http://schemas.microsoft.com/office/drawing/2014/main" val="116067596"/>
                  </a:ext>
                </a:extLst>
              </a:tr>
              <a:tr h="602846">
                <a:tc>
                  <a:txBody>
                    <a:bodyPr/>
                    <a:lstStyle/>
                    <a:p>
                      <a:r>
                        <a:rPr lang="en-US" b="1" dirty="0">
                          <a:solidFill>
                            <a:schemeClr val="tx1">
                              <a:lumMod val="95000"/>
                              <a:lumOff val="5000"/>
                            </a:schemeClr>
                          </a:solidFill>
                          <a:latin typeface="Arial" panose="020B0604020202020204" pitchFamily="34" charset="0"/>
                          <a:cs typeface="Arial" panose="020B0604020202020204" pitchFamily="34" charset="0"/>
                        </a:rPr>
                        <a:t>Weak Warrior</a:t>
                      </a:r>
                    </a:p>
                  </a:txBody>
                  <a:tcPr/>
                </a:tc>
                <a:tc>
                  <a:txBody>
                    <a:bodyPr/>
                    <a:lstStyle/>
                    <a:p>
                      <a:r>
                        <a:rPr lang="en-US" dirty="0">
                          <a:latin typeface="Arial" panose="020B0604020202020204" pitchFamily="34" charset="0"/>
                          <a:cs typeface="Arial" panose="020B0604020202020204" pitchFamily="34" charset="0"/>
                        </a:rPr>
                        <a:t>1</a:t>
                      </a:r>
                    </a:p>
                  </a:txBody>
                  <a:tcPr/>
                </a:tc>
                <a:tc>
                  <a:txBody>
                    <a:bodyPr/>
                    <a:lstStyle/>
                    <a:p>
                      <a:r>
                        <a:rPr lang="en-US" dirty="0">
                          <a:latin typeface="Arial" panose="020B0604020202020204" pitchFamily="34" charset="0"/>
                          <a:cs typeface="Arial" panose="020B0604020202020204" pitchFamily="34" charset="0"/>
                        </a:rPr>
                        <a:t>1</a:t>
                      </a:r>
                    </a:p>
                  </a:txBody>
                  <a:tcPr/>
                </a:tc>
                <a:tc>
                  <a:txBody>
                    <a:bodyPr/>
                    <a:lstStyle/>
                    <a:p>
                      <a:r>
                        <a:rPr lang="en-US"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111973131"/>
                  </a:ext>
                </a:extLst>
              </a:tr>
              <a:tr h="602846">
                <a:tc>
                  <a:txBody>
                    <a:bodyPr/>
                    <a:lstStyle/>
                    <a:p>
                      <a:r>
                        <a:rPr lang="en-US" b="1" dirty="0">
                          <a:solidFill>
                            <a:schemeClr val="tx1">
                              <a:lumMod val="95000"/>
                              <a:lumOff val="5000"/>
                            </a:schemeClr>
                          </a:solidFill>
                          <a:latin typeface="Arial" panose="020B0604020202020204" pitchFamily="34" charset="0"/>
                          <a:cs typeface="Arial" panose="020B0604020202020204" pitchFamily="34" charset="0"/>
                        </a:rPr>
                        <a:t>Strong Warrior</a:t>
                      </a:r>
                    </a:p>
                  </a:txBody>
                  <a:tcPr/>
                </a:tc>
                <a:tc>
                  <a:txBody>
                    <a:bodyPr/>
                    <a:lstStyle/>
                    <a:p>
                      <a:r>
                        <a:rPr lang="en-US" dirty="0">
                          <a:latin typeface="Arial" panose="020B0604020202020204" pitchFamily="34" charset="0"/>
                          <a:cs typeface="Arial" panose="020B0604020202020204" pitchFamily="34" charset="0"/>
                        </a:rPr>
                        <a:t>3</a:t>
                      </a:r>
                    </a:p>
                  </a:txBody>
                  <a:tcPr/>
                </a:tc>
                <a:tc>
                  <a:txBody>
                    <a:bodyPr/>
                    <a:lstStyle/>
                    <a:p>
                      <a:r>
                        <a:rPr lang="en-US" dirty="0">
                          <a:latin typeface="Arial" panose="020B0604020202020204" pitchFamily="34" charset="0"/>
                          <a:cs typeface="Arial" panose="020B0604020202020204" pitchFamily="34" charset="0"/>
                        </a:rPr>
                        <a:t>2</a:t>
                      </a:r>
                    </a:p>
                  </a:txBody>
                  <a:tcPr/>
                </a:tc>
                <a:tc>
                  <a:txBody>
                    <a:bodyPr/>
                    <a:lstStyle/>
                    <a:p>
                      <a:r>
                        <a:rPr lang="en-US"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571297172"/>
                  </a:ext>
                </a:extLst>
              </a:tr>
            </a:tbl>
          </a:graphicData>
        </a:graphic>
      </p:graphicFrame>
    </p:spTree>
    <p:extLst>
      <p:ext uri="{BB962C8B-B14F-4D97-AF65-F5344CB8AC3E}">
        <p14:creationId xmlns:p14="http://schemas.microsoft.com/office/powerpoint/2010/main" val="42637320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Gallery</Template>
  <TotalTime>7812</TotalTime>
  <Words>518</Words>
  <Application>Microsoft Office PowerPoint</Application>
  <PresentationFormat>Widescreen</PresentationFormat>
  <Paragraphs>147</Paragraphs>
  <Slides>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Arial Black</vt:lpstr>
      <vt:lpstr>Calibri</vt:lpstr>
      <vt:lpstr>Calibri Light</vt:lpstr>
      <vt:lpstr>Corbel</vt:lpstr>
      <vt:lpstr>Courier New</vt:lpstr>
      <vt:lpstr>Wingdings</vt:lpstr>
      <vt:lpstr>Office Theme</vt:lpstr>
      <vt:lpstr>Parallax</vt:lpstr>
      <vt:lpstr>1_Parallax</vt:lpstr>
      <vt:lpstr>Castle Siege </vt:lpstr>
      <vt:lpstr>PowerPoint Presentation</vt:lpstr>
      <vt:lpstr>Game Flow</vt:lpstr>
      <vt:lpstr>Game Objects</vt:lpstr>
      <vt:lpstr>Group Responsibilities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Rudzki</dc:creator>
  <cp:lastModifiedBy>Martin Rudzki</cp:lastModifiedBy>
  <cp:revision>64</cp:revision>
  <dcterms:created xsi:type="dcterms:W3CDTF">2016-04-03T16:32:35Z</dcterms:created>
  <dcterms:modified xsi:type="dcterms:W3CDTF">2016-04-25T21:40:29Z</dcterms:modified>
</cp:coreProperties>
</file>