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3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media/image8.png" ContentType="image/png"/>
  <Override PartName="/ppt/media/image6.wmf" ContentType="image/x-wmf"/>
  <Override PartName="/ppt/media/image21.png" ContentType="image/png"/>
  <Override PartName="/ppt/media/image10.wmf" ContentType="image/x-wmf"/>
  <Override PartName="/ppt/media/image30.gif" ContentType="image/gif"/>
  <Override PartName="/ppt/media/image14.png" ContentType="image/png"/>
  <Override PartName="/ppt/media/image25.png" ContentType="image/png"/>
  <Override PartName="/ppt/media/image13.jpeg" ContentType="image/jpeg"/>
  <Override PartName="/ppt/media/image18.png" ContentType="image/png"/>
  <Override PartName="/ppt/media/image27.png" ContentType="image/png"/>
  <Override PartName="/ppt/media/image26.jpeg" ContentType="image/jpeg"/>
  <Override PartName="/ppt/media/image1.png" ContentType="image/png"/>
  <Override PartName="/ppt/media/image15.jpeg" ContentType="image/jpeg"/>
  <Override PartName="/ppt/media/image29.png" ContentType="image/png"/>
  <Override PartName="/ppt/media/image4.jpeg" ContentType="image/jpeg"/>
  <Override PartName="/ppt/media/image17.jpeg" ContentType="image/jpeg"/>
  <Override PartName="/ppt/media/image5.png" ContentType="image/png"/>
  <Override PartName="/ppt/media/image9.png" ContentType="image/png"/>
  <Override PartName="/ppt/media/image7.wmf" ContentType="image/x-wmf"/>
  <Override PartName="/ppt/media/image11.wmf" ContentType="image/x-wmf"/>
  <Override PartName="/ppt/media/image22.gif" ContentType="image/gif"/>
  <Override PartName="/ppt/media/image20.wmf" ContentType="image/x-wmf"/>
  <Override PartName="/ppt/media/image12.jpeg" ContentType="image/jpeg"/>
  <Override PartName="/ppt/media/image23.jpeg" ContentType="image/jpeg"/>
  <Override PartName="/ppt/media/image24.png" ContentType="image/png"/>
  <Override PartName="/ppt/media/image19.png" ContentType="image/png"/>
  <Override PartName="/ppt/media/image3.jpeg" ContentType="image/jpeg"/>
  <Override PartName="/ppt/media/image28.png" ContentType="image/png"/>
  <Override PartName="/ppt/media/image2.png" ContentType="image/png"/>
  <Override PartName="/ppt/media/image16.jpeg" ContentType="image/jpe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6.xml.rels" ContentType="application/vnd.openxmlformats-package.relationships+xml"/>
  <Override PartName="/ppt/slides/_rels/slide11.xml.rels" ContentType="application/vnd.openxmlformats-package.relationships+xml"/>
  <Override PartName="/ppt/slides/_rels/slide15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A171C161-11E1-41B1-91D1-9171813171C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The domain of this data warehouse project is a fictional daily newspaper, modeled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after The Wall Street Journal (WSJ or the Journal). The Journal was founded in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the 19th century, was active throughout the 20th century as printed newspaper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and in 1996 launched an online version.</a:t>
            </a:r>
            <a:endParaRPr/>
          </a:p>
          <a:p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It produces a daily printed edition which is delivered to subscribed customers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worldwide and sold at newspaper stands. The same content is also available on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the website. The online edition is available to authenticated paid subscribers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only.</a:t>
            </a:r>
            <a:endParaRPr/>
          </a:p>
          <a:p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11A1D151-D1B1-4191-B1C1-51F1E1C1E16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Multiple sources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100 years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Launched online edition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E1413151-61A1-41E1-9131-D14181D1F1C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WSJ is the largest newspaper in the United States by circulation and has more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than 400,000 online paid subscriptions. As such, the amount of data accumulated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over the years is huge and was not designed to be stored for efficient analysis. As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a result, it’s very inefficient to extract useful information as the business queries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would take a long time when run on production databases.</a:t>
            </a:r>
            <a:endParaRPr/>
          </a:p>
          <a:p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71614111-C101-4191-B121-5171C1E1711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The Journal mainly generates revenue from subscription sales. Since it is an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international newspaper, it’s important to break down the sales by countries and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regions. It’s also necessary for the company shareholders to visualize the growth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over the years, taking into account the data from both editions.</a:t>
            </a:r>
            <a:endParaRPr/>
          </a:p>
          <a:p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In addition to subscriptions, the Journal places ads in the paper and generates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revenue from it. The company would like to know how much revenue it generates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and compare it to the subscription sales.</a:t>
            </a:r>
            <a:endParaRPr/>
          </a:p>
          <a:p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Lastly, the paper cares about the quality of its content. The Journal mainly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covers economics and business topics and financial news. Since it’s possible to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track all user actions on the website, the data warehouse would allow testing of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introduction of new content, identifying most popular articles, determine least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successful authors, etc..</a:t>
            </a:r>
            <a:endParaRPr/>
          </a:p>
          <a:p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71D17151-51F1-4181-91D1-31A121D1710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526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856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526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852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856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852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image" Target="../media/image17.jpe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wmf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gif"/><Relationship Id="rId2" Type="http://schemas.openxmlformats.org/officeDocument/2006/relationships/image" Target="../media/image23.jpe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0.gif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775440" y="908640"/>
            <a:ext cx="7771680" cy="146916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b="1" lang="en-US" sz="6000">
                <a:solidFill>
                  <a:srgbClr val="000000"/>
                </a:solidFill>
                <a:latin typeface="Calibri"/>
              </a:rPr>
              <a:t>Data Warehousing and</a:t>
            </a:r>
            <a:endParaRPr/>
          </a:p>
          <a:p>
            <a:pPr algn="ctr"/>
            <a:r>
              <a:rPr b="1" lang="en-US" sz="6000">
                <a:solidFill>
                  <a:srgbClr val="000000"/>
                </a:solidFill>
                <a:latin typeface="Calibri"/>
              </a:rPr>
              <a:t>Data Mining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1735560" y="5105520"/>
            <a:ext cx="6400080" cy="1751760"/>
          </a:xfrm>
          <a:prstGeom prst="rect">
            <a:avLst/>
          </a:prstGeom>
        </p:spPr>
        <p:txBody>
          <a:bodyPr bIns="45000" lIns="90000" rIns="90000" tIns="45000"/>
          <a:p>
            <a:pPr algn="r"/>
            <a:r>
              <a:rPr lang="en-US" sz="3200">
                <a:solidFill>
                  <a:srgbClr val="8b8b8b"/>
                </a:solidFill>
                <a:latin typeface="Calibri"/>
              </a:rPr>
              <a:t>Ondrej Platek</a:t>
            </a:r>
            <a:endParaRPr/>
          </a:p>
          <a:p>
            <a:pPr algn="r"/>
            <a:r>
              <a:rPr lang="en-US" sz="3200">
                <a:solidFill>
                  <a:srgbClr val="8b8b8b"/>
                </a:solidFill>
                <a:latin typeface="Calibri"/>
              </a:rPr>
              <a:t>Peteris Nikiforovs</a:t>
            </a:r>
            <a:endParaRPr/>
          </a:p>
        </p:txBody>
      </p:sp>
      <p:pic>
        <p:nvPicPr>
          <p:cNvPr descr="" id="7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8305560" y="5171760"/>
            <a:ext cx="467280" cy="467280"/>
          </a:xfrm>
          <a:prstGeom prst="rect">
            <a:avLst/>
          </a:prstGeom>
        </p:spPr>
      </p:pic>
      <p:pic>
        <p:nvPicPr>
          <p:cNvPr descr="" id="76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8305560" y="5733360"/>
            <a:ext cx="467280" cy="467280"/>
          </a:xfrm>
          <a:prstGeom prst="rect">
            <a:avLst/>
          </a:prstGeom>
        </p:spPr>
      </p:pic>
      <p:sp>
        <p:nvSpPr>
          <p:cNvPr id="77" name="CustomShape 3"/>
          <p:cNvSpPr/>
          <p:nvPr/>
        </p:nvSpPr>
        <p:spPr>
          <a:xfrm>
            <a:off x="1282680" y="3289320"/>
            <a:ext cx="7221240" cy="5774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3200">
                <a:solidFill>
                  <a:srgbClr val="000000"/>
                </a:solidFill>
                <a:latin typeface="Calibri"/>
              </a:rPr>
              <a:t>Presentation for Project Evaluation</a:t>
            </a:r>
            <a:endParaRPr/>
          </a:p>
        </p:txBody>
      </p:sp>
      <p:pic>
        <p:nvPicPr>
          <p:cNvPr descr="" id="78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452520" y="5126400"/>
            <a:ext cx="3383640" cy="1213200"/>
          </a:xfrm>
          <a:prstGeom prst="rect">
            <a:avLst/>
          </a:prstGeom>
        </p:spPr>
      </p:pic>
      <p:sp>
        <p:nvSpPr>
          <p:cNvPr id="79" name="CustomShape 4"/>
          <p:cNvSpPr/>
          <p:nvPr/>
        </p:nvSpPr>
        <p:spPr>
          <a:xfrm>
            <a:off x="300600" y="6388560"/>
            <a:ext cx="2135520" cy="364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808080"/>
                </a:solidFill>
                <a:latin typeface="Calibri"/>
              </a:rPr>
              <a:t>January 19, 2012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Advertising</a:t>
            </a:r>
            <a:endParaRPr/>
          </a:p>
        </p:txBody>
      </p:sp>
      <p:pic>
        <p:nvPicPr>
          <p:cNvPr descr="" id="10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703120" y="1628640"/>
            <a:ext cx="1799640" cy="1349280"/>
          </a:xfrm>
          <a:prstGeom prst="rect">
            <a:avLst/>
          </a:prstGeom>
        </p:spPr>
      </p:pic>
      <p:pic>
        <p:nvPicPr>
          <p:cNvPr descr="" id="110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212000" y="3583800"/>
            <a:ext cx="2111760" cy="1136520"/>
          </a:xfrm>
          <a:prstGeom prst="rect">
            <a:avLst/>
          </a:prstGeom>
        </p:spPr>
      </p:pic>
      <p:pic>
        <p:nvPicPr>
          <p:cNvPr descr="" id="111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599880" y="3250080"/>
            <a:ext cx="2481840" cy="1459440"/>
          </a:xfrm>
          <a:prstGeom prst="rect">
            <a:avLst/>
          </a:prstGeom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Advertising: Fact</a:t>
            </a:r>
            <a:endParaRPr/>
          </a:p>
        </p:txBody>
      </p:sp>
      <p:pic>
        <p:nvPicPr>
          <p:cNvPr descr="" id="113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752040" y="2681280"/>
            <a:ext cx="7639560" cy="1495080"/>
          </a:xfrm>
          <a:prstGeom prst="rect">
            <a:avLst/>
          </a:prstGeom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Advertising: Business Queries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Revenue by advertisers from the ”Middle Fish” category who have greater revenue than the average of the ”Big Fish” bias=0.5 together with average of ”Big Fish” advertisers?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CPM (clicks divided by displays) for the top 10 advertisers by revenue together with the average CPM for advertisers category for the advertisers  that have at least 15 campaigns?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campaigns that lasted more than 5 months with revenue bigger than 140k at least in once over the past 5 month, all in year 2011?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descr="" id="11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7509240" y="5517360"/>
            <a:ext cx="831240" cy="969120"/>
          </a:xfrm>
          <a:prstGeom prst="rect">
            <a:avLst/>
          </a:prstGeom>
        </p:spPr>
      </p:pic>
      <p:pic>
        <p:nvPicPr>
          <p:cNvPr descr="" id="117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8258760" y="2860200"/>
            <a:ext cx="641880" cy="639360"/>
          </a:xfrm>
          <a:prstGeom prst="rect">
            <a:avLst/>
          </a:prstGeom>
        </p:spPr>
      </p:pic>
      <p:pic>
        <p:nvPicPr>
          <p:cNvPr descr="" id="118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7988040" y="1683720"/>
            <a:ext cx="1183680" cy="845280"/>
          </a:xfrm>
          <a:prstGeom prst="rect">
            <a:avLst/>
          </a:prstGeom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Content Analysis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Content Analysis: Fact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Content Analysis: Business Queries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Top 10 read articles and their authors for every month in year 2011?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Compare the number of reads/shares/comments of articles tagged with tags `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positive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` and `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negative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` for each year?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Hours of the day when most articles are read grouped by category in year 2010 together with the average number of articles read during this hour in the same year?</a:t>
            </a:r>
            <a:endParaRPr/>
          </a:p>
          <a:p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Logical &amp; Physical Design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Star schema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Oracle</a:t>
            </a:r>
            <a:endParaRPr/>
          </a:p>
        </p:txBody>
      </p:sp>
      <p:pic>
        <p:nvPicPr>
          <p:cNvPr descr="" id="12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084000" y="1700640"/>
            <a:ext cx="2318760" cy="2375640"/>
          </a:xfrm>
          <a:prstGeom prst="rect">
            <a:avLst/>
          </a:prstGeom>
        </p:spPr>
      </p:pic>
      <p:pic>
        <p:nvPicPr>
          <p:cNvPr descr="" id="126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564000" y="3717000"/>
            <a:ext cx="2142360" cy="2142360"/>
          </a:xfrm>
          <a:prstGeom prst="rect">
            <a:avLst/>
          </a:prstGeom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2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26920" y="15480"/>
            <a:ext cx="5731200" cy="6857640"/>
          </a:xfrm>
          <a:prstGeom prst="rect">
            <a:avLst/>
          </a:prstGeom>
        </p:spPr>
      </p:pic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600"/>
              <a:t>Execution Plan</a:t>
            </a:r>
            <a:endParaRPr/>
          </a:p>
        </p:txBody>
      </p:sp>
      <p:pic>
        <p:nvPicPr>
          <p:cNvPr descr="" id="12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76720" y="1986840"/>
            <a:ext cx="6231240" cy="2915280"/>
          </a:xfrm>
          <a:prstGeom prst="rect">
            <a:avLst/>
          </a:prstGeom>
        </p:spPr>
      </p:pic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Android Data Mining</a:t>
            </a:r>
            <a:endParaRPr/>
          </a:p>
        </p:txBody>
      </p:sp>
      <p:pic>
        <p:nvPicPr>
          <p:cNvPr descr="" id="13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77720" y="1475640"/>
            <a:ext cx="4368600" cy="3694680"/>
          </a:xfrm>
          <a:prstGeom prst="rect">
            <a:avLst/>
          </a:prstGeom>
        </p:spPr>
      </p:pic>
      <p:sp>
        <p:nvSpPr>
          <p:cNvPr id="132" name="TextShape 2"/>
          <p:cNvSpPr txBox="1"/>
          <p:nvPr/>
        </p:nvSpPr>
        <p:spPr>
          <a:xfrm>
            <a:off x="4846320" y="1475640"/>
            <a:ext cx="4114800" cy="373644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en-US" sz="2800">
                <a:solidFill>
                  <a:srgbClr val="000000"/>
                </a:solidFill>
                <a:latin typeface="Calibri"/>
              </a:rPr>
              <a:t>Git logs</a:t>
            </a:r>
            <a:endParaRPr/>
          </a:p>
          <a:p>
            <a:pPr algn="ctr"/>
            <a:endParaRPr/>
          </a:p>
          <a:p>
            <a:pPr algn="ctr"/>
            <a:r>
              <a:rPr lang="en-US" sz="2800">
                <a:solidFill>
                  <a:srgbClr val="000000"/>
                </a:solidFill>
                <a:latin typeface="Calibri"/>
              </a:rPr>
              <a:t>Bugs</a:t>
            </a:r>
            <a:endParaRPr/>
          </a:p>
          <a:p>
            <a:pPr algn="ctr"/>
            <a:endParaRPr/>
          </a:p>
          <a:p>
            <a:pPr algn="ctr"/>
            <a:r>
              <a:rPr lang="en-US" sz="2800">
                <a:solidFill>
                  <a:srgbClr val="000000"/>
                </a:solidFill>
                <a:latin typeface="Calibri"/>
              </a:rPr>
              <a:t>Bugs Comments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Domain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4400">
                <a:solidFill>
                  <a:srgbClr val="000000"/>
                </a:solidFill>
                <a:latin typeface="Calibri"/>
              </a:rPr>
              <a:t>Daily newspaper</a:t>
            </a:r>
            <a:endParaRPr/>
          </a:p>
          <a:p>
            <a:r>
              <a:rPr b="1" lang="en-US" sz="3200">
                <a:solidFill>
                  <a:srgbClr val="000000"/>
                </a:solidFill>
                <a:latin typeface="Calibri"/>
              </a:rPr>
              <a:t>    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The Wall Street Journal</a:t>
            </a:r>
            <a:endParaRPr/>
          </a:p>
          <a:p>
            <a:endParaRPr/>
          </a:p>
        </p:txBody>
      </p:sp>
      <p:pic>
        <p:nvPicPr>
          <p:cNvPr descr="" id="82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5724000" y="1628640"/>
            <a:ext cx="2768040" cy="4319640"/>
          </a:xfrm>
          <a:prstGeom prst="rect">
            <a:avLst/>
          </a:prstGeom>
        </p:spPr>
      </p:pic>
      <p:sp>
        <p:nvSpPr>
          <p:cNvPr id="83" name="CustomShape 3"/>
          <p:cNvSpPr/>
          <p:nvPr/>
        </p:nvSpPr>
        <p:spPr>
          <a:xfrm>
            <a:off x="432000" y="4077000"/>
            <a:ext cx="2649240" cy="912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5400">
                <a:solidFill>
                  <a:srgbClr val="ff0000"/>
                </a:solidFill>
                <a:latin typeface="Calibri"/>
              </a:rPr>
              <a:t>printed</a:t>
            </a:r>
            <a:endParaRPr/>
          </a:p>
        </p:txBody>
      </p:sp>
      <p:sp>
        <p:nvSpPr>
          <p:cNvPr id="84" name="CustomShape 4"/>
          <p:cNvSpPr/>
          <p:nvPr/>
        </p:nvSpPr>
        <p:spPr>
          <a:xfrm>
            <a:off x="956160" y="5085360"/>
            <a:ext cx="2518200" cy="912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5400">
                <a:solidFill>
                  <a:srgbClr val="ff0000"/>
                </a:solidFill>
                <a:latin typeface="Calibri"/>
              </a:rPr>
              <a:t>on-line</a:t>
            </a:r>
            <a:endParaRPr/>
          </a:p>
        </p:txBody>
      </p:sp>
      <p:sp>
        <p:nvSpPr>
          <p:cNvPr id="85" name="Line 5"/>
          <p:cNvSpPr/>
          <p:nvPr/>
        </p:nvSpPr>
        <p:spPr>
          <a:xfrm>
            <a:off x="0" y="0"/>
            <a:ext cx="0" cy="0"/>
          </a:xfrm>
          <a:prstGeom prst="line">
            <a:avLst/>
          </a:prstGeom>
          <a:ln w="7632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86" name="Line 6"/>
          <p:cNvSpPr/>
          <p:nvPr/>
        </p:nvSpPr>
        <p:spPr>
          <a:xfrm>
            <a:off x="0" y="0"/>
            <a:ext cx="0" cy="0"/>
          </a:xfrm>
          <a:prstGeom prst="line">
            <a:avLst/>
          </a:prstGeom>
          <a:ln w="76320">
            <a:solidFill>
              <a:srgbClr val="ff0000"/>
            </a:solidFill>
            <a:round/>
            <a:tailEnd len="med" type="triangle" w="med"/>
          </a:ln>
        </p:spPr>
      </p:sp>
      <p:pic>
        <p:nvPicPr>
          <p:cNvPr descr="" id="87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876480" y="4538880"/>
            <a:ext cx="1214640" cy="121464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600"/>
              <a:t>Open Source Tools</a:t>
            </a:r>
            <a:endParaRPr/>
          </a:p>
        </p:txBody>
      </p:sp>
      <p:pic>
        <p:nvPicPr>
          <p:cNvPr descr="" id="13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1520" y="1645920"/>
            <a:ext cx="3107520" cy="2070360"/>
          </a:xfrm>
          <a:prstGeom prst="rect">
            <a:avLst/>
          </a:prstGeom>
        </p:spPr>
      </p:pic>
      <p:pic>
        <p:nvPicPr>
          <p:cNvPr descr="" id="13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852160" y="2011680"/>
            <a:ext cx="2468880" cy="1828800"/>
          </a:xfrm>
          <a:prstGeom prst="rect">
            <a:avLst/>
          </a:prstGeom>
        </p:spPr>
      </p:pic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600"/>
              <a:t>Data mining work flow</a:t>
            </a:r>
            <a:endParaRPr/>
          </a:p>
        </p:txBody>
      </p:sp>
      <p:pic>
        <p:nvPicPr>
          <p:cNvPr descr="" id="13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0360" y="1151640"/>
            <a:ext cx="7417800" cy="5523480"/>
          </a:xfrm>
          <a:prstGeom prst="rect">
            <a:avLst/>
          </a:prstGeom>
        </p:spPr>
      </p:pic>
    </p:spTree>
  </p:cSld>
  <p:timing>
    <p:tnLst>
      <p:par>
        <p:cTn dur="indefinite" id="25" nodeType="tmRoot" restart="never">
          <p:childTnLst>
            <p:seq>
              <p:cTn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600"/>
              <a:t>Interesting Bugs</a:t>
            </a:r>
            <a:endParaRPr/>
          </a:p>
        </p:txBody>
      </p:sp>
      <p:pic>
        <p:nvPicPr>
          <p:cNvPr descr="" id="13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5720" y="1126080"/>
            <a:ext cx="4071960" cy="2714400"/>
          </a:xfrm>
          <a:prstGeom prst="rect">
            <a:avLst/>
          </a:prstGeom>
        </p:spPr>
      </p:pic>
    </p:spTree>
  </p:cSld>
  <p:timing>
    <p:tnLst>
      <p:par>
        <p:cTn dur="indefinite" id="27" nodeType="tmRoot" restart="never">
          <p:childTnLst>
            <p:seq>
              <p:cTn id="2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Data Warehouse Objectives</a:t>
            </a:r>
            <a:endParaRPr/>
          </a:p>
        </p:txBody>
      </p:sp>
      <p:pic>
        <p:nvPicPr>
          <p:cNvPr descr="" id="89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827640" y="2523960"/>
            <a:ext cx="1821600" cy="1680480"/>
          </a:xfrm>
          <a:prstGeom prst="rect">
            <a:avLst/>
          </a:prstGeom>
        </p:spPr>
      </p:pic>
      <p:pic>
        <p:nvPicPr>
          <p:cNvPr descr="" id="90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276000" y="1697760"/>
            <a:ext cx="1804320" cy="1856520"/>
          </a:xfrm>
          <a:prstGeom prst="rect">
            <a:avLst/>
          </a:prstGeom>
        </p:spPr>
      </p:pic>
      <p:pic>
        <p:nvPicPr>
          <p:cNvPr descr="" id="91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5652000" y="1697760"/>
            <a:ext cx="2062080" cy="2062080"/>
          </a:xfrm>
          <a:prstGeom prst="rect">
            <a:avLst/>
          </a:prstGeom>
        </p:spPr>
      </p:pic>
      <p:pic>
        <p:nvPicPr>
          <p:cNvPr descr="" id="92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6184440" y="4561560"/>
            <a:ext cx="1727640" cy="1727640"/>
          </a:xfrm>
          <a:prstGeom prst="rect">
            <a:avLst/>
          </a:prstGeom>
        </p:spPr>
      </p:pic>
      <p:sp>
        <p:nvSpPr>
          <p:cNvPr id="93" name="CustomShape 2"/>
          <p:cNvSpPr/>
          <p:nvPr/>
        </p:nvSpPr>
        <p:spPr>
          <a:xfrm>
            <a:off x="433440" y="5102640"/>
            <a:ext cx="5070960" cy="638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3600">
                <a:solidFill>
                  <a:srgbClr val="000000"/>
                </a:solidFill>
                <a:latin typeface="Calibri"/>
              </a:rPr>
              <a:t>Multiple data sources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Data Warehouse Objectives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Largest newspaper in the US by circulation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400k online subscribers</a:t>
            </a:r>
            <a:endParaRPr/>
          </a:p>
        </p:txBody>
      </p:sp>
      <p:pic>
        <p:nvPicPr>
          <p:cNvPr descr="" id="96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4896720" y="2997000"/>
            <a:ext cx="3418920" cy="298872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Business Processes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Selling subscriptions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Advertising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Online content analysis</a:t>
            </a:r>
            <a:endParaRPr/>
          </a:p>
        </p:txBody>
      </p:sp>
      <p:pic>
        <p:nvPicPr>
          <p:cNvPr descr="" id="9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076000" y="3200760"/>
            <a:ext cx="3620880" cy="3576960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Subscriptions</a:t>
            </a:r>
            <a:endParaRPr/>
          </a:p>
        </p:txBody>
      </p:sp>
      <p:pic>
        <p:nvPicPr>
          <p:cNvPr descr="" id="10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960240" y="4797000"/>
            <a:ext cx="2159640" cy="1435320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Subscriptions</a:t>
            </a:r>
            <a:endParaRPr/>
          </a:p>
        </p:txBody>
      </p:sp>
      <p:pic>
        <p:nvPicPr>
          <p:cNvPr descr="" id="10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960240" y="4797000"/>
            <a:ext cx="2159640" cy="143532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Subscriptions: Fact</a:t>
            </a:r>
            <a:endParaRPr/>
          </a:p>
        </p:txBody>
      </p:sp>
      <p:pic>
        <p:nvPicPr>
          <p:cNvPr descr="" id="105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566280" y="2438280"/>
            <a:ext cx="8011080" cy="1980720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Subscriptions: Business Queries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Revenue from subscriptions by year and country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Top 10 least profitable cities taking into account subscription sales &amp; population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How much would we earn without applying discounts on subscriptions, by period type and by year?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Compare sales on various holidays in different countries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