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8.png" ContentType="image/png"/>
  <Override PartName="/ppt/media/image22.jpeg" ContentType="image/jpeg"/>
  <Override PartName="/ppt/media/image17.png" ContentType="image/png"/>
  <Override PartName="/ppt/media/image12.jpeg" ContentType="image/jpeg"/>
  <Override PartName="/ppt/media/image13.png" ContentType="image/png"/>
  <Override PartName="/ppt/media/image9.png" ContentType="image/png"/>
  <Override PartName="/ppt/media/image5.png" ContentType="image/png"/>
  <Override PartName="/ppt/media/image21.gif" ContentType="image/gif"/>
  <Override PartName="/ppt/media/image1.png" ContentType="image/png"/>
  <Override PartName="/ppt/media/image20.png" ContentType="image/png"/>
  <Override PartName="/ppt/media/image18.png" ContentType="image/png"/>
  <Override PartName="/ppt/media/image2.png" ContentType="image/png"/>
  <Override PartName="/ppt/media/image10.wmf" ContentType="image/x-wmf"/>
  <Override PartName="/ppt/media/image4.jpeg" ContentType="image/jpeg"/>
  <Override PartName="/ppt/media/image3.jpeg" ContentType="image/jpeg"/>
  <Override PartName="/ppt/media/image6.wmf" ContentType="image/x-wmf"/>
  <Override PartName="/ppt/media/image19.wmf" ContentType="image/x-wmf"/>
  <Override PartName="/ppt/media/image11.wmf" ContentType="image/x-wmf"/>
  <Override PartName="/ppt/media/image16.jpeg" ContentType="image/jpeg"/>
  <Override PartName="/ppt/media/image7.wmf" ContentType="image/x-wmf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1313181-A131-41E1-81A1-41518121117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domain of this data warehouse project is a fictional daily newspaper, modeled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after The Wall Street Journal (WSJ or the Journal). The Journal was founded in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19th century, was active throughout the 20th century as printed newspaper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and in 1996 launched an online version.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It produces a daily printed edition which is delivered to subscribed customers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worldwide and sold at newspaper stands. The same content is also available 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website. The online edition is available to authenticated paid subscribers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only.</a:t>
            </a:r>
            <a:endParaRPr/>
          </a:p>
          <a:p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110121-81E1-4171-91C1-41514121C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Multiple sources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100 years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Launched online edition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314181-C151-41C1-A191-61F181015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WSJ is the largest newspaper in the United States by circulation and has more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than 400,000 online paid subscriptions. As such, the amount of data accumulated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over the years is huge and was not designed to be stored for efficient analysis. As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 result, it’s very inefficient to extract useful information as the business queries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would take a long time when run on production databases.</a:t>
            </a:r>
            <a:endParaRPr/>
          </a:p>
          <a:p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11A121-4121-41E1-8141-612101E1C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Journal mainly generates revenue from subscription sales. Since it is an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international newspaper, it’s important to break down the sales by countries and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regions. It’s also necessary for the company shareholders to visualize the growth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over the years, taking into account the data from both editions.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 addition to subscriptions, the Journal places ads in the paper and generates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revenue from it. The company would like to know how much revenue it generates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and compare it to the subscription sales.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Lastly, the paper cares about the quality of its content. The Journal mainly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covers economics and business topics and financial news. Since it’s possible to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track all user actions on the website, the data warehouse would allow testing of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introduction of new content, identifying most popular articles, determine least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successful authors, etc..</a:t>
            </a:r>
            <a:endParaRPr/>
          </a:p>
          <a:p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C13131-3191-4101-A1D1-D171F1616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1/18/12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A10131-B1C1-4191-81A1-D111A1E12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lv-LV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lv-LV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lv-LV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lv-LV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lv-LV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lv-LV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lv-LV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lv-LV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lv-LV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lv-LV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lv-LV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lv-LV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lv-LV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lv-LV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lv-LV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lv-LV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lv-LV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r>
              <a:rPr lang="lv-LV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r>
              <a:rPr lang="lv-LV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r>
              <a:rPr lang="lv-LV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r>
              <a:rPr lang="lv-LV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r>
              <a:rPr lang="lv-LV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1/18/12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E101C1-61B1-41E1-B131-61C101A15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wmf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775440" y="90864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b="1" lang="lv-LV" sz="6000">
                <a:solidFill>
                  <a:srgbClr val="000000"/>
                </a:solidFill>
                <a:latin typeface="Calibri"/>
              </a:rPr>
              <a:t>Data Warehousing and</a:t>
            </a:r>
            <a:r>
              <a:rPr b="1" lang="lv-LV" sz="6000">
                <a:solidFill>
                  <a:srgbClr val="000000"/>
                </a:solidFill>
                <a:latin typeface="Calibri"/>
              </a:rPr>
              <a:t>
</a:t>
            </a:r>
            <a:r>
              <a:rPr b="1" lang="lv-LV" sz="6000">
                <a:solidFill>
                  <a:srgbClr val="000000"/>
                </a:solidFill>
                <a:latin typeface="Calibri"/>
              </a:rPr>
              <a:t>Data Mining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735560" y="5105520"/>
            <a:ext cx="6400440" cy="1752120"/>
          </a:xfrm>
          <a:prstGeom prst="rect">
            <a:avLst/>
          </a:prstGeom>
        </p:spPr>
        <p:txBody>
          <a:bodyPr/>
          <a:p>
            <a:pPr algn="r"/>
            <a:r>
              <a:rPr lang="en-US" sz="3200">
                <a:solidFill>
                  <a:srgbClr val="8b8b8b"/>
                </a:solidFill>
                <a:latin typeface="Calibri"/>
              </a:rPr>
              <a:t>Ondrej Platek</a:t>
            </a:r>
            <a:endParaRPr/>
          </a:p>
          <a:p>
            <a:pPr algn="r"/>
            <a:r>
              <a:rPr lang="en-US" sz="3200">
                <a:solidFill>
                  <a:srgbClr val="8b8b8b"/>
                </a:solidFill>
                <a:latin typeface="Calibri"/>
              </a:rPr>
              <a:t>Peteris Nikiforovs</a:t>
            </a:r>
            <a:endParaRPr/>
          </a:p>
        </p:txBody>
      </p:sp>
      <p:pic>
        <p:nvPicPr>
          <p:cNvPr descr="" id="8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305560" y="5171760"/>
            <a:ext cx="467640" cy="467640"/>
          </a:xfrm>
          <a:prstGeom prst="rect">
            <a:avLst/>
          </a:prstGeom>
        </p:spPr>
      </p:pic>
      <p:pic>
        <p:nvPicPr>
          <p:cNvPr descr="" id="82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05560" y="5733360"/>
            <a:ext cx="467640" cy="467640"/>
          </a:xfrm>
          <a:prstGeom prst="rect">
            <a:avLst/>
          </a:prstGeom>
        </p:spPr>
      </p:pic>
      <p:sp>
        <p:nvSpPr>
          <p:cNvPr id="83" name="CustomShape 3"/>
          <p:cNvSpPr/>
          <p:nvPr/>
        </p:nvSpPr>
        <p:spPr>
          <a:xfrm>
            <a:off x="1282680" y="3289320"/>
            <a:ext cx="7221600" cy="57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200">
                <a:solidFill>
                  <a:srgbClr val="000000"/>
                </a:solidFill>
                <a:latin typeface="Calibri"/>
              </a:rPr>
              <a:t>Presentation for Project Evaluation</a:t>
            </a:r>
            <a:endParaRPr/>
          </a:p>
        </p:txBody>
      </p:sp>
      <p:pic>
        <p:nvPicPr>
          <p:cNvPr descr="" id="84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2520" y="5126400"/>
            <a:ext cx="3384000" cy="1213560"/>
          </a:xfrm>
          <a:prstGeom prst="rect">
            <a:avLst/>
          </a:prstGeom>
        </p:spPr>
      </p:pic>
      <p:sp>
        <p:nvSpPr>
          <p:cNvPr id="85" name="CustomShape 4"/>
          <p:cNvSpPr/>
          <p:nvPr/>
        </p:nvSpPr>
        <p:spPr>
          <a:xfrm>
            <a:off x="300600" y="6388560"/>
            <a:ext cx="213588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8080"/>
                </a:solidFill>
                <a:latin typeface="Calibri"/>
              </a:rPr>
              <a:t>January 19, 2012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Advertising: Fact</a:t>
            </a:r>
            <a:endParaRPr/>
          </a:p>
        </p:txBody>
      </p:sp>
      <p:pic>
        <p:nvPicPr>
          <p:cNvPr descr="" id="11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52040" y="2681280"/>
            <a:ext cx="7639920" cy="14954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Advertising: Business Queries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Revenue by advertisers from the ”Middle Fish” category who have greater revenue than the average of the ”Big Fish” bias=0.5 together with average of ”Big Fish” advertisers?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CPM (clicks divided by displays) for the top 10 advertisers by revenue together with the average CPM for advertisers category for the advertisers  that have at least 15 campaigns?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The campaigns that lasted more than 5 months with revenue bigger than 140k at least in once over the past 5 month, all in year 2011?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2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509240" y="5517360"/>
            <a:ext cx="831600" cy="969480"/>
          </a:xfrm>
          <a:prstGeom prst="rect">
            <a:avLst/>
          </a:prstGeom>
        </p:spPr>
      </p:pic>
      <p:pic>
        <p:nvPicPr>
          <p:cNvPr descr="" id="12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258760" y="2860200"/>
            <a:ext cx="642240" cy="639720"/>
          </a:xfrm>
          <a:prstGeom prst="rect">
            <a:avLst/>
          </a:prstGeom>
        </p:spPr>
      </p:pic>
      <p:pic>
        <p:nvPicPr>
          <p:cNvPr descr="" id="124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88040" y="1683720"/>
            <a:ext cx="1184040" cy="84564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Content Analysis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Content Analysis: Fact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Content Analysis: Business Queries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Top 10 read articles and their authors for every month in year 2011?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Compare the number of reads/shares/comments of articles tagged with tags `</a:t>
            </a:r>
            <a:r>
              <a:rPr i="1" lang="lv-LV" sz="3200">
                <a:solidFill>
                  <a:srgbClr val="000000"/>
                </a:solidFill>
                <a:latin typeface="Calibri"/>
              </a:rPr>
              <a:t>positive</a:t>
            </a:r>
            <a:r>
              <a:rPr lang="lv-LV" sz="3200">
                <a:solidFill>
                  <a:srgbClr val="000000"/>
                </a:solidFill>
                <a:latin typeface="Calibri"/>
              </a:rPr>
              <a:t>` and `</a:t>
            </a:r>
            <a:r>
              <a:rPr i="1" lang="lv-LV" sz="3200">
                <a:solidFill>
                  <a:srgbClr val="000000"/>
                </a:solidFill>
                <a:latin typeface="Calibri"/>
              </a:rPr>
              <a:t>negative</a:t>
            </a:r>
            <a:r>
              <a:rPr lang="lv-LV" sz="3200">
                <a:solidFill>
                  <a:srgbClr val="000000"/>
                </a:solidFill>
                <a:latin typeface="Calibri"/>
              </a:rPr>
              <a:t>` for each year?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Hours of the day when most articles are read grouped by category in year 2010 together with the average number of articles read during this hour in the same year?</a:t>
            </a:r>
            <a:endParaRPr/>
          </a:p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Logical &amp; Physical Design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Star schema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Oracle</a:t>
            </a:r>
            <a:endParaRPr/>
          </a:p>
        </p:txBody>
      </p:sp>
      <p:pic>
        <p:nvPicPr>
          <p:cNvPr descr="" id="13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84000" y="1700640"/>
            <a:ext cx="2319120" cy="2376000"/>
          </a:xfrm>
          <a:prstGeom prst="rect">
            <a:avLst/>
          </a:prstGeom>
        </p:spPr>
      </p:pic>
      <p:pic>
        <p:nvPicPr>
          <p:cNvPr descr="" id="13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00" y="3717000"/>
            <a:ext cx="2142720" cy="214272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lv-LV"/>
              <a:t>Execution plan 1/2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lv-LV"/>
              <a:t>Execution plan 2/2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lv-LV"/>
              <a:t>Data mining workflow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Domain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b="1" lang="lv-LV" sz="4400">
                <a:solidFill>
                  <a:srgbClr val="000000"/>
                </a:solidFill>
                <a:latin typeface="Calibri"/>
              </a:rPr>
              <a:t>Daily newspaper</a:t>
            </a:r>
            <a:endParaRPr/>
          </a:p>
          <a:p>
            <a:r>
              <a:rPr b="1" lang="lv-LV" sz="3200">
                <a:solidFill>
                  <a:srgbClr val="000000"/>
                </a:solidFill>
                <a:latin typeface="Calibri"/>
              </a:rPr>
              <a:t>     </a:t>
            </a:r>
            <a:r>
              <a:rPr i="1" lang="lv-LV" sz="3200">
                <a:solidFill>
                  <a:srgbClr val="000000"/>
                </a:solidFill>
                <a:latin typeface="Calibri"/>
              </a:rPr>
              <a:t>The Wall Street Journal</a:t>
            </a:r>
            <a:endParaRPr/>
          </a:p>
          <a:p>
            <a:endParaRPr/>
          </a:p>
        </p:txBody>
      </p:sp>
      <p:pic>
        <p:nvPicPr>
          <p:cNvPr descr="" id="8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724000" y="1628640"/>
            <a:ext cx="2768400" cy="4320000"/>
          </a:xfrm>
          <a:prstGeom prst="rect">
            <a:avLst/>
          </a:prstGeom>
        </p:spPr>
      </p:pic>
      <p:sp>
        <p:nvSpPr>
          <p:cNvPr id="89" name="CustomShape 3"/>
          <p:cNvSpPr/>
          <p:nvPr/>
        </p:nvSpPr>
        <p:spPr>
          <a:xfrm>
            <a:off x="432000" y="4077000"/>
            <a:ext cx="2649600" cy="913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5400">
                <a:solidFill>
                  <a:srgbClr val="ff0000"/>
                </a:solidFill>
                <a:latin typeface="Calibri"/>
              </a:rPr>
              <a:t>printed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956160" y="5085360"/>
            <a:ext cx="2518560" cy="913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5400">
                <a:solidFill>
                  <a:srgbClr val="ff0000"/>
                </a:solidFill>
                <a:latin typeface="Calibri"/>
              </a:rPr>
              <a:t>on-line</a:t>
            </a:r>
            <a:endParaRPr/>
          </a:p>
        </p:txBody>
      </p:sp>
      <p:cxnSp>
        <p:nvCxnSpPr>
          <p:cNvPr id="91" name="Line 5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92" name="Line 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</p:cxnSp>
      <p:pic>
        <p:nvPicPr>
          <p:cNvPr descr="" id="9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76480" y="4538880"/>
            <a:ext cx="1215000" cy="12150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Data Warehouse Objectives</a:t>
            </a:r>
            <a:endParaRPr/>
          </a:p>
        </p:txBody>
      </p:sp>
      <p:pic>
        <p:nvPicPr>
          <p:cNvPr descr="" id="9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2523960"/>
            <a:ext cx="1821960" cy="1680840"/>
          </a:xfrm>
          <a:prstGeom prst="rect">
            <a:avLst/>
          </a:prstGeom>
        </p:spPr>
      </p:pic>
      <p:pic>
        <p:nvPicPr>
          <p:cNvPr descr="" id="9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000" y="1697760"/>
            <a:ext cx="1804680" cy="1856880"/>
          </a:xfrm>
          <a:prstGeom prst="rect">
            <a:avLst/>
          </a:prstGeom>
        </p:spPr>
      </p:pic>
      <p:pic>
        <p:nvPicPr>
          <p:cNvPr descr="" id="97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000" y="1697760"/>
            <a:ext cx="2062440" cy="2062440"/>
          </a:xfrm>
          <a:prstGeom prst="rect">
            <a:avLst/>
          </a:prstGeom>
        </p:spPr>
      </p:pic>
      <p:pic>
        <p:nvPicPr>
          <p:cNvPr descr="" id="98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184440" y="4561560"/>
            <a:ext cx="1728000" cy="1728000"/>
          </a:xfrm>
          <a:prstGeom prst="rect">
            <a:avLst/>
          </a:prstGeom>
        </p:spPr>
      </p:pic>
      <p:sp>
        <p:nvSpPr>
          <p:cNvPr id="99" name="CustomShape 2"/>
          <p:cNvSpPr/>
          <p:nvPr/>
        </p:nvSpPr>
        <p:spPr>
          <a:xfrm>
            <a:off x="433440" y="5102640"/>
            <a:ext cx="5071320" cy="639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>
                <a:solidFill>
                  <a:srgbClr val="000000"/>
                </a:solidFill>
                <a:latin typeface="Calibri"/>
              </a:rPr>
              <a:t>Multiple data sources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Data Warehouse Objectives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Largest newspaper in the US by circulation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400k online subscribers</a:t>
            </a:r>
            <a:endParaRPr/>
          </a:p>
        </p:txBody>
      </p:sp>
      <p:pic>
        <p:nvPicPr>
          <p:cNvPr descr="" id="10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720" y="2997000"/>
            <a:ext cx="3419280" cy="298908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Business Processes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Selling subscriptions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Advertising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Online content analysis</a:t>
            </a:r>
            <a:endParaRPr/>
          </a:p>
        </p:txBody>
      </p:sp>
      <p:pic>
        <p:nvPicPr>
          <p:cNvPr descr="" id="10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76000" y="3200760"/>
            <a:ext cx="3621240" cy="35773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Subscriptions</a:t>
            </a:r>
            <a:endParaRPr/>
          </a:p>
        </p:txBody>
      </p:sp>
      <p:pic>
        <p:nvPicPr>
          <p:cNvPr descr="" id="10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960240" y="4797000"/>
            <a:ext cx="2160000" cy="143568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Subscriptions: Fact</a:t>
            </a:r>
            <a:endParaRPr/>
          </a:p>
        </p:txBody>
      </p:sp>
      <p:pic>
        <p:nvPicPr>
          <p:cNvPr descr="" id="10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66280" y="2438280"/>
            <a:ext cx="8011440" cy="19810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Subscriptions: Business Queries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Revenue from subscriptions by year and country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Top 10 least profitable cities taking into account subscription sales &amp; population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How much would we earn without applying discounts on subscriptions, by period type and by year?</a:t>
            </a:r>
            <a:endParaRPr/>
          </a:p>
          <a:p>
            <a:pPr>
              <a:buFont typeface="Arial"/>
              <a:buChar char="•"/>
            </a:pPr>
            <a:r>
              <a:rPr lang="lv-LV" sz="3200">
                <a:solidFill>
                  <a:srgbClr val="000000"/>
                </a:solidFill>
                <a:latin typeface="Calibri"/>
              </a:rPr>
              <a:t>Compare sales on various holidays in different countries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lv-LV" sz="4400">
                <a:solidFill>
                  <a:srgbClr val="000000"/>
                </a:solidFill>
                <a:latin typeface="Calibri"/>
              </a:rPr>
              <a:t>Advertising</a:t>
            </a:r>
            <a:endParaRPr/>
          </a:p>
        </p:txBody>
      </p:sp>
      <p:pic>
        <p:nvPicPr>
          <p:cNvPr descr="" id="11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03120" y="1628640"/>
            <a:ext cx="1800000" cy="1349640"/>
          </a:xfrm>
          <a:prstGeom prst="rect">
            <a:avLst/>
          </a:prstGeom>
        </p:spPr>
      </p:pic>
      <p:pic>
        <p:nvPicPr>
          <p:cNvPr descr="" id="11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12000" y="3583800"/>
            <a:ext cx="2112120" cy="1136880"/>
          </a:xfrm>
          <a:prstGeom prst="rect">
            <a:avLst/>
          </a:prstGeom>
        </p:spPr>
      </p:pic>
      <p:pic>
        <p:nvPicPr>
          <p:cNvPr descr="" id="11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99880" y="3250080"/>
            <a:ext cx="2482200" cy="1459800"/>
          </a:xfrm>
          <a:prstGeom prst="rect">
            <a:avLst/>
          </a:prstGeom>
        </p:spPr>
      </p:pic>
      <p:cxnSp>
        <p:nvCxnSpPr>
          <p:cNvPr id="116" name="Line 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117" name="Line 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