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6.wmf" ContentType="image/x-wmf"/>
  <Override PartName="/ppt/media/image21.png" ContentType="image/png"/>
  <Override PartName="/ppt/media/image10.wmf" ContentType="image/x-wmf"/>
  <Override PartName="/ppt/media/image30.gif" ContentType="image/gif"/>
  <Override PartName="/ppt/media/image14.png" ContentType="image/png"/>
  <Override PartName="/ppt/media/image32.png" ContentType="image/png"/>
  <Override PartName="/ppt/media/image25.png" ContentType="image/png"/>
  <Override PartName="/ppt/media/image13.jpeg" ContentType="image/jpeg"/>
  <Override PartName="/ppt/media/image34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26.jpeg" ContentType="image/jpeg"/>
  <Override PartName="/ppt/media/image1.png" ContentType="image/png"/>
  <Override PartName="/ppt/media/image15.jpeg" ContentType="image/jpeg"/>
  <Override PartName="/ppt/media/image29.png" ContentType="image/png"/>
  <Override PartName="/ppt/media/image4.jpeg" ContentType="image/jpeg"/>
  <Override PartName="/ppt/media/image17.jpeg" ContentType="image/jpeg"/>
  <Override PartName="/ppt/media/image5.png" ContentType="image/png"/>
  <Override PartName="/ppt/media/image9.png" ContentType="image/png"/>
  <Override PartName="/ppt/media/image7.wmf" ContentType="image/x-wmf"/>
  <Override PartName="/ppt/media/image31.png" ContentType="image/png"/>
  <Override PartName="/ppt/media/image11.wmf" ContentType="image/x-wmf"/>
  <Override PartName="/ppt/media/image22.gif" ContentType="image/gif"/>
  <Override PartName="/ppt/media/image20.wmf" ContentType="image/x-wmf"/>
  <Override PartName="/ppt/media/image12.jpeg" ContentType="image/jpeg"/>
  <Override PartName="/ppt/media/image23.jpeg" ContentType="image/jpeg"/>
  <Override PartName="/ppt/media/image24.png" ContentType="image/png"/>
  <Override PartName="/ppt/media/image33.png" ContentType="image/png"/>
  <Override PartName="/ppt/media/image35.png" ContentType="image/png"/>
  <Override PartName="/ppt/media/image19.png" ContentType="image/png"/>
  <Override PartName="/ppt/media/image3.jpeg" ContentType="image/jpeg"/>
  <Override PartName="/ppt/media/image28.png" ContentType="image/png"/>
  <Override PartName="/ppt/media/image37.png" ContentType="image/png"/>
  <Override PartName="/ppt/media/image2.png" ContentType="image/png"/>
  <Override PartName="/ppt/media/image38.jpeg" ContentType="image/jpeg"/>
  <Override PartName="/ppt/media/image16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1510181-11B1-41F1-81B1-B1517141E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domain of this data warehouse project is a fictional daily newspaper, modeled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after The Wall Street Journal (WSJ or the Journal). The Journal was founded in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19th century, was active throughout the 20th century as printed newspaper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in 1996 launched an online version.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It produces a daily printed edition which is delivered to subscribed customers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worldwide and sold at newspaper stands. The same content is also available 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website. The online edition is available to authenticated paid subscribers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only.</a:t>
            </a:r>
            <a:endParaRPr/>
          </a:p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514101-8171-4121-A1B1-A1D171B1D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Multiple sources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100 years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Launched online edition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617191-21D1-41B1-81D1-21B1C1A11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WSJ is the largest newspaper in the United States by circulation and has more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than 400,000 online paid subscriptions. As such, the amount of data accumulated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 is huge and was not designed to be stored for efficient analysis. As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 result, it’s very inefficient to extract useful information as the business queries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would take a long time when run on production databases.</a:t>
            </a:r>
            <a:endParaRPr/>
          </a:p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61C131-51B1-41E1-B131-D14101416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Journal mainly generates revenue from subscription sales. Since it is an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international newspaper, it’s important to break down the sales by countries and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regions. It’s also necessary for the company shareholders to visualize the growth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years, taking into account the data from both editions.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 addition to subscriptions, the Journal places ads in the paper and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revenue from it. The company would like to know how much revenue it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compare it to the subscription sales.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Lastly, the paper cares about the quality of its content. The Journal mainly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covers economics and business topics and financial news. Since it’s possible to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track all user actions on the website, the data warehouse would allow testing of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introduction of new content, identifying most popular articles, determine least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successful authors, etc..</a:t>
            </a:r>
            <a:endParaRPr/>
          </a:p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31A1A1-8141-4141-91B1-51E1E1412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75440" y="908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6000">
                <a:solidFill>
                  <a:srgbClr val="000000"/>
                </a:solidFill>
                <a:latin typeface="Calibri"/>
              </a:rPr>
              <a:t>Data Warehousing and</a:t>
            </a:r>
            <a:endParaRPr/>
          </a:p>
          <a:p>
            <a:pPr algn="ctr"/>
            <a:r>
              <a:rPr b="1" lang="en-US" sz="6000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735560" y="510552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Ondrej Platek</a:t>
            </a:r>
            <a:endParaRPr/>
          </a:p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Peteris Nikiforovs</a:t>
            </a:r>
            <a:endParaRPr/>
          </a:p>
        </p:txBody>
      </p:sp>
      <p:pic>
        <p:nvPicPr>
          <p:cNvPr descr="" id="7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05560" y="5171760"/>
            <a:ext cx="467280" cy="467280"/>
          </a:xfrm>
          <a:prstGeom prst="rect">
            <a:avLst/>
          </a:prstGeom>
        </p:spPr>
      </p:pic>
      <p:pic>
        <p:nvPicPr>
          <p:cNvPr descr="" id="7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05560" y="5733360"/>
            <a:ext cx="467280" cy="467280"/>
          </a:xfrm>
          <a:prstGeom prst="rect">
            <a:avLst/>
          </a:prstGeom>
        </p:spPr>
      </p:pic>
      <p:sp>
        <p:nvSpPr>
          <p:cNvPr id="77" name="CustomShape 3"/>
          <p:cNvSpPr/>
          <p:nvPr/>
        </p:nvSpPr>
        <p:spPr>
          <a:xfrm>
            <a:off x="1282680" y="3289320"/>
            <a:ext cx="7221240" cy="577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200">
                <a:solidFill>
                  <a:srgbClr val="000000"/>
                </a:solidFill>
                <a:latin typeface="Calibri"/>
              </a:rPr>
              <a:t>Presentation for Project Evaluation</a:t>
            </a:r>
            <a:endParaRPr/>
          </a:p>
        </p:txBody>
      </p:sp>
      <p:pic>
        <p:nvPicPr>
          <p:cNvPr descr="" id="78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2520" y="5126400"/>
            <a:ext cx="3383640" cy="1213200"/>
          </a:xfrm>
          <a:prstGeom prst="rect">
            <a:avLst/>
          </a:prstGeom>
        </p:spPr>
      </p:pic>
      <p:sp>
        <p:nvSpPr>
          <p:cNvPr id="79" name="CustomShape 4"/>
          <p:cNvSpPr/>
          <p:nvPr/>
        </p:nvSpPr>
        <p:spPr>
          <a:xfrm>
            <a:off x="300600" y="6388560"/>
            <a:ext cx="213552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8080"/>
                </a:solidFill>
                <a:latin typeface="Calibri"/>
              </a:rPr>
              <a:t>January 19, 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</p:txBody>
      </p:sp>
      <p:pic>
        <p:nvPicPr>
          <p:cNvPr descr=""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03120" y="1628640"/>
            <a:ext cx="1799640" cy="1349280"/>
          </a:xfrm>
          <a:prstGeom prst="rect">
            <a:avLst/>
          </a:prstGeom>
        </p:spPr>
      </p:pic>
      <p:pic>
        <p:nvPicPr>
          <p:cNvPr descr="" id="11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000" y="3583800"/>
            <a:ext cx="2111760" cy="1136520"/>
          </a:xfrm>
          <a:prstGeom prst="rect">
            <a:avLst/>
          </a:prstGeom>
        </p:spPr>
      </p:pic>
      <p:pic>
        <p:nvPicPr>
          <p:cNvPr descr="" id="11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880" y="3250080"/>
            <a:ext cx="2481840" cy="1459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Advertising: Fact</a:t>
            </a:r>
            <a:endParaRPr/>
          </a:p>
        </p:txBody>
      </p:sp>
      <p:pic>
        <p:nvPicPr>
          <p:cNvPr descr="" id="11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2040" y="2681280"/>
            <a:ext cx="7639560" cy="14950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Advertising: Business Queries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Revenue by advertisers from the ”Middle Fish” category who have greater revenue than the average of the ”Big Fish” bias=0.5 together with average of ”Big Fish” advertisers?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CPM (clicks divided by displays) for the top 10 advertisers by revenue together with the average CPM for advertisers category for the advertisers  that have at least 15 campaigns?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campaigns that lasted more than 5 months with revenue bigger than 140k at least in once over the past 5 month, all in year 2011?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1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09240" y="5517360"/>
            <a:ext cx="831240" cy="969120"/>
          </a:xfrm>
          <a:prstGeom prst="rect">
            <a:avLst/>
          </a:prstGeom>
        </p:spPr>
      </p:pic>
      <p:pic>
        <p:nvPicPr>
          <p:cNvPr descr="" id="11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760" y="2860200"/>
            <a:ext cx="641880" cy="639360"/>
          </a:xfrm>
          <a:prstGeom prst="rect">
            <a:avLst/>
          </a:prstGeom>
        </p:spPr>
      </p:pic>
      <p:pic>
        <p:nvPicPr>
          <p:cNvPr descr="" id="118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88040" y="1683720"/>
            <a:ext cx="1183680" cy="8452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Analysis: Fact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Analysis: Business Queries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10 read articles and their authors for every month in year 2011?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the number of reads/shares/comments of articles tagged with tags `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positive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` and `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negative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` for each year?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Hours of the day when most articles are read grouped by category in year 2010 together with the average number of articles read during this hour in the same year?</a:t>
            </a:r>
            <a:endParaRPr/>
          </a:p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Logical &amp; Physical Design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 schema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Oracle</a:t>
            </a:r>
            <a:endParaRPr/>
          </a:p>
        </p:txBody>
      </p:sp>
      <p:pic>
        <p:nvPicPr>
          <p:cNvPr descr="" id="12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0" y="1700640"/>
            <a:ext cx="2318760" cy="2375640"/>
          </a:xfrm>
          <a:prstGeom prst="rect">
            <a:avLst/>
          </a:prstGeom>
        </p:spPr>
      </p:pic>
      <p:pic>
        <p:nvPicPr>
          <p:cNvPr descr=""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3717000"/>
            <a:ext cx="2142360" cy="214236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6920" y="15480"/>
            <a:ext cx="5731200" cy="68576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Execution Plan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720" y="1986840"/>
            <a:ext cx="6231240" cy="29152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Android Data Mining</a:t>
            </a:r>
            <a:endParaRPr/>
          </a:p>
        </p:txBody>
      </p:sp>
      <p:pic>
        <p:nvPicPr>
          <p:cNvPr descr="" id="1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720" y="1475640"/>
            <a:ext cx="4368600" cy="3694680"/>
          </a:xfrm>
          <a:prstGeom prst="rect">
            <a:avLst/>
          </a:prstGeom>
        </p:spPr>
      </p:pic>
      <p:sp>
        <p:nvSpPr>
          <p:cNvPr id="132" name="TextShape 2"/>
          <p:cNvSpPr txBox="1"/>
          <p:nvPr/>
        </p:nvSpPr>
        <p:spPr>
          <a:xfrm>
            <a:off x="4846320" y="1475640"/>
            <a:ext cx="4114800" cy="37364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Git logs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Bugs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Bugs Comments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Daily newspaper</a:t>
            </a:r>
            <a:endParaRPr/>
          </a:p>
          <a:p>
            <a:r>
              <a:rPr b="1"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 Wall Street Journal</a:t>
            </a:r>
            <a:endParaRPr/>
          </a:p>
          <a:p>
            <a:endParaRPr/>
          </a:p>
        </p:txBody>
      </p:sp>
      <p:pic>
        <p:nvPicPr>
          <p:cNvPr descr="" id="8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000" y="1628640"/>
            <a:ext cx="2768040" cy="431964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432000" y="4077000"/>
            <a:ext cx="2649240" cy="91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printed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956160" y="5085360"/>
            <a:ext cx="2518200" cy="91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on-line</a:t>
            </a:r>
            <a:endParaRPr/>
          </a:p>
        </p:txBody>
      </p:sp>
      <p:sp>
        <p:nvSpPr>
          <p:cNvPr id="85" name="Line 5"/>
          <p:cNvSpPr/>
          <p:nvPr/>
        </p:nvSpPr>
        <p:spPr>
          <a:xfrm>
            <a:off x="0" y="0"/>
            <a:ext cx="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6" name="Line 6"/>
          <p:cNvSpPr/>
          <p:nvPr/>
        </p:nvSpPr>
        <p:spPr>
          <a:xfrm>
            <a:off x="0" y="0"/>
            <a:ext cx="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sp>
      <p:pic>
        <p:nvPicPr>
          <p:cNvPr descr="" id="8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76480" y="4538880"/>
            <a:ext cx="1214640" cy="12146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Open Source Tools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1520" y="1645920"/>
            <a:ext cx="3107520" cy="2070360"/>
          </a:xfrm>
          <a:prstGeom prst="rect">
            <a:avLst/>
          </a:prstGeom>
        </p:spPr>
      </p:pic>
      <p:pic>
        <p:nvPicPr>
          <p:cNvPr descr="" id="1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160" y="2011680"/>
            <a:ext cx="2468880" cy="182880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mining work flow</a:t>
            </a:r>
            <a:endParaRPr/>
          </a:p>
        </p:txBody>
      </p:sp>
      <p:pic>
        <p:nvPicPr>
          <p:cNvPr descr="" id="1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1151640"/>
            <a:ext cx="7417800" cy="55234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pic>
        <p:nvPicPr>
          <p:cNvPr descr="" id="1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720" y="1126080"/>
            <a:ext cx="4071960" cy="2714400"/>
          </a:xfrm>
          <a:prstGeom prst="rect">
            <a:avLst/>
          </a:prstGeom>
        </p:spPr>
      </p:pic>
      <p:sp>
        <p:nvSpPr>
          <p:cNvPr id="140" name="CustomShape 2"/>
          <p:cNvSpPr/>
          <p:nvPr/>
        </p:nvSpPr>
        <p:spPr>
          <a:xfrm>
            <a:off x="457200" y="27504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57200" y="27504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663440" y="1509480"/>
            <a:ext cx="4114080" cy="1599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r>
              <a:rPr i="1" lang="en-US" sz="3600"/>
              <a:t>Classification</a:t>
            </a:r>
            <a:endParaRPr/>
          </a:p>
          <a:p>
            <a:pPr algn="ctr"/>
            <a:r>
              <a:rPr b="1" lang="en-US" sz="2800"/>
              <a:t>Description</a:t>
            </a:r>
            <a:endParaRPr/>
          </a:p>
          <a:p>
            <a:pPr algn="ctr"/>
            <a:r>
              <a:rPr b="1" lang="en-US" sz="2800"/>
              <a:t>Title</a:t>
            </a:r>
            <a:endParaRPr/>
          </a:p>
          <a:p>
            <a:pPr algn="ctr"/>
            <a:r>
              <a:rPr b="1" lang="en-US" sz="2800"/>
              <a:t>Component</a:t>
            </a:r>
            <a:endParaRPr/>
          </a:p>
        </p:txBody>
      </p:sp>
      <p:pic>
        <p:nvPicPr>
          <p:cNvPr descr="" id="1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143640" cy="140256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Open Source Tools</a:t>
            </a:r>
            <a:endParaRPr/>
          </a:p>
        </p:txBody>
      </p:sp>
      <p:pic>
        <p:nvPicPr>
          <p:cNvPr descr="" id="1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240" y="201600"/>
            <a:ext cx="7918200" cy="648540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240" y="201600"/>
            <a:ext cx="7918200" cy="648540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9760" y="27360"/>
            <a:ext cx="6545520" cy="685764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670000" y="2423880"/>
            <a:ext cx="329112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Bug duration</a:t>
            </a:r>
            <a:endParaRPr/>
          </a:p>
          <a:p>
            <a:pPr algn="ctr"/>
            <a:r>
              <a:rPr lang="en-US" sz="3600"/>
              <a:t>Nulls</a:t>
            </a:r>
            <a:endParaRPr/>
          </a:p>
          <a:p>
            <a:pPr algn="ctr"/>
            <a:r>
              <a:rPr lang="en-US" sz="3600"/>
              <a:t>172 +/- 100</a:t>
            </a:r>
            <a:endParaRPr/>
          </a:p>
          <a:p>
            <a:pPr algn="ctr"/>
            <a:endParaRPr/>
          </a:p>
          <a:p>
            <a:pPr algn="ctr"/>
            <a:r>
              <a:rPr lang="en-US" sz="3600"/>
              <a:t>Slow learning</a:t>
            </a:r>
            <a:endParaRPr/>
          </a:p>
          <a:p>
            <a:pPr algn="ctr"/>
            <a:endParaRPr/>
          </a:p>
        </p:txBody>
      </p:sp>
      <p:pic>
        <p:nvPicPr>
          <p:cNvPr descr="" id="1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97280"/>
            <a:ext cx="5767560" cy="5763240"/>
          </a:xfrm>
          <a:prstGeom prst="rect">
            <a:avLst/>
          </a:prstGeom>
        </p:spPr>
      </p:pic>
      <p:sp>
        <p:nvSpPr>
          <p:cNvPr id="150" name="CustomShape 2"/>
          <p:cNvSpPr/>
          <p:nvPr/>
        </p:nvSpPr>
        <p:spPr>
          <a:xfrm>
            <a:off x="457200" y="1378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Prediction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760720" y="4206240"/>
            <a:ext cx="3200400" cy="9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r>
              <a:rPr lang="en-US" sz="3600"/>
              <a:t>Nulls are easy</a:t>
            </a:r>
            <a:endParaRPr/>
          </a:p>
          <a:p>
            <a:pPr algn="ctr"/>
            <a:r>
              <a:rPr b="1" lang="en-US" sz="3600"/>
              <a:t>No Nulls</a:t>
            </a:r>
            <a:endParaRPr/>
          </a:p>
          <a:p>
            <a:pPr algn="ctr"/>
            <a:r>
              <a:rPr b="1" lang="en-US" sz="3600"/>
              <a:t>79,4 to 64,8 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378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Component classification with Weka</a:t>
            </a:r>
            <a:endParaRPr/>
          </a:p>
        </p:txBody>
      </p:sp>
      <p:pic>
        <p:nvPicPr>
          <p:cNvPr descr="" id="1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63040"/>
            <a:ext cx="5394960" cy="466344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Developer classification in Weka</a:t>
            </a:r>
            <a:endParaRPr/>
          </a:p>
        </p:txBody>
      </p:sp>
      <p:pic>
        <p:nvPicPr>
          <p:cNvPr descr="" id="1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840" y="1188720"/>
            <a:ext cx="6590520" cy="5758200"/>
          </a:xfrm>
          <a:prstGeom prst="rect">
            <a:avLst/>
          </a:prstGeom>
        </p:spPr>
      </p:pic>
      <p:sp>
        <p:nvSpPr>
          <p:cNvPr id="156" name="CustomShape 2"/>
          <p:cNvSpPr/>
          <p:nvPr/>
        </p:nvSpPr>
        <p:spPr>
          <a:xfrm>
            <a:off x="6675120" y="3749040"/>
            <a:ext cx="2468160" cy="776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77,9 to 55%</a:t>
            </a:r>
            <a:endParaRPr/>
          </a:p>
          <a:p>
            <a:pPr algn="ctr"/>
            <a:endParaRPr/>
          </a:p>
          <a:p>
            <a:pPr algn="ctr"/>
            <a:r>
              <a:rPr lang="en-US" sz="3600"/>
              <a:t>With </a:t>
            </a:r>
            <a:endParaRPr/>
          </a:p>
          <a:p>
            <a:pPr algn="ctr"/>
            <a:r>
              <a:rPr lang="en-US" sz="3600"/>
              <a:t>vs</a:t>
            </a:r>
            <a:endParaRPr/>
          </a:p>
          <a:p>
            <a:pPr algn="ctr"/>
            <a:r>
              <a:rPr lang="en-US" sz="3600"/>
              <a:t>Without </a:t>
            </a:r>
            <a:endParaRPr/>
          </a:p>
          <a:p>
            <a:pPr algn="ctr"/>
            <a:r>
              <a:rPr lang="en-US" sz="3600"/>
              <a:t>Null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7964640" y="4592880"/>
            <a:ext cx="521136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77,9 to 55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Summary - Brainstorming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Time consuming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Command Line vs GUI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Open Source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Learning 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Text mining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Data statistics &amp; Data understanding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Data presentation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pic>
        <p:nvPicPr>
          <p:cNvPr descr="" id="8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523960"/>
            <a:ext cx="1821600" cy="1680480"/>
          </a:xfrm>
          <a:prstGeom prst="rect">
            <a:avLst/>
          </a:prstGeom>
        </p:spPr>
      </p:pic>
      <p:pic>
        <p:nvPicPr>
          <p:cNvPr descr="" id="9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000" y="1697760"/>
            <a:ext cx="1804320" cy="1856520"/>
          </a:xfrm>
          <a:prstGeom prst="rect">
            <a:avLst/>
          </a:prstGeom>
        </p:spPr>
      </p:pic>
      <p:pic>
        <p:nvPicPr>
          <p:cNvPr descr="" id="9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000" y="1697760"/>
            <a:ext cx="2062080" cy="2062080"/>
          </a:xfrm>
          <a:prstGeom prst="rect">
            <a:avLst/>
          </a:prstGeom>
        </p:spPr>
      </p:pic>
      <p:pic>
        <p:nvPicPr>
          <p:cNvPr descr="" id="92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184440" y="4561560"/>
            <a:ext cx="1727640" cy="1727640"/>
          </a:xfrm>
          <a:prstGeom prst="rect">
            <a:avLst/>
          </a:prstGeom>
        </p:spPr>
      </p:pic>
      <p:sp>
        <p:nvSpPr>
          <p:cNvPr id="93" name="CustomShape 2"/>
          <p:cNvSpPr/>
          <p:nvPr/>
        </p:nvSpPr>
        <p:spPr>
          <a:xfrm>
            <a:off x="433440" y="5102640"/>
            <a:ext cx="5070960" cy="63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000000"/>
                </a:solidFill>
                <a:latin typeface="Calibri"/>
              </a:rPr>
              <a:t>Multiple data sources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Questions?</a:t>
            </a:r>
            <a:endParaRPr/>
          </a:p>
        </p:txBody>
      </p:sp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3560" y="1253160"/>
            <a:ext cx="3517560" cy="44064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Largest newspaper in the US by circulation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400k online subscribers</a:t>
            </a:r>
            <a:endParaRPr/>
          </a:p>
        </p:txBody>
      </p:sp>
      <p:pic>
        <p:nvPicPr>
          <p:cNvPr descr=""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720" y="2997000"/>
            <a:ext cx="3418920" cy="29887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Business Processes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Selling subscriptions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Online content analysis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76000" y="3200760"/>
            <a:ext cx="3620880" cy="35769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59640" cy="14353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59640" cy="1435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Subscriptions: Fact</a:t>
            </a:r>
            <a:endParaRPr/>
          </a:p>
        </p:txBody>
      </p:sp>
      <p:pic>
        <p:nvPicPr>
          <p:cNvPr descr="" id="10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6280" y="2438280"/>
            <a:ext cx="8011080" cy="19807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Subscriptions: Business Queries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Revenue from subscriptions by year and country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10 least profitable cities taking into account subscription sales &amp; population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much would we earn without applying discounts on subscriptions, by period type and by year?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sales on various holidays in different countries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