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16" autoAdjust="0"/>
  </p:normalViewPr>
  <p:slideViewPr>
    <p:cSldViewPr snapToGrid="0">
      <p:cViewPr varScale="1">
        <p:scale>
          <a:sx n="99" d="100"/>
          <a:sy n="99" d="100"/>
        </p:scale>
        <p:origin x="1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000" b="0" strike="noStrike" spc="-1">
                <a:solidFill>
                  <a:srgbClr val="292929"/>
                </a:solidFill>
                <a:latin typeface="Arial"/>
              </a:rPr>
              <a:t>Click to move the slide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EB7BE6-D236-4BBA-8FFF-82F8A831D11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337834-72AD-4BFA-9C9F-B63B35F851B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2828D99-6A70-4691-AAB0-E7130ED730E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2086ED-5F26-48C1-A0E1-0CE4CC8DC81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45D921-E6E6-4DF2-AB6F-6956FAD26F1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8429CA-9006-44E5-B628-3AA5A74ABFB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EA95E29-044F-4CED-B04B-2102BA7DFD7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944AF5D-9AA6-472F-83BF-E5FEFFB276F2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EDE1DDD-650B-4407-AF62-4228E7C36B0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49D6FFB-A392-451D-90A8-65731D9A945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read() 系統呼叫會從 fd 所參照檔案的當前位置讀取 count 個位元組到 buf，執行成功時會回傳寫進 buf 的位元組數，同時檔案位置也會前進所讀取的位元組數，執行失敗時會回傳 -1 並設定 error。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回傳值等於 len: 這是預期的正確結果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回傳值等於 0: 表示到了檔案末端 (EOF)，沒有資料可以讀取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回傳值小於 0: 一般代表發生錯誤，有以下幾種可能: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errno = EINTR。表示在讀取過程中收到的信號，可以嘗試再讀取一次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errno = EAGAIN。在 O_NONBLOCK 模式下才會有的情況，表示還沒有資料可以讀取，可以等候一段時間後再嘗試一次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其他的 errno。可能是嚴重的錯誤，重試不一定有用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回傳值大於 0 但小於 len: 可能是以下三種情況之一，再嘗試讀取一次通常就可以找到真正原因: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讀取過程中收到信號中斷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讀取過程中發生錯誤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可讀取的大小不足 len 或以到達 EOF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D0FAB2-C5A5-4B8B-8E4E-63B0ED37A36D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write() 系統呼叫會從 buf 中把 count 位元組的資料寫入 fd 所參照檔案的當前位置，執行成功時會回傳寫進入檔案的位元組數，檔案位置也會前進寫入的位元組數，執行失敗時會回傳 -1 並設定 errno。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C694D65-EC48-4944-9893-7B5E77548520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存取檔案的操作都會需要 fd，而 fd 的取得是透過 open() 系統呼叫。open() 系統呼叫有以下兩種形式，其回傳的 int 變數就是 fd：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open() 的 flags 可以是一個或多個值 OR 的結果，用以表示開啟要求的行為，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且必須包含 O_RDONLY、O_WRONLY 或 O_RDWR 三者其中之一，但如果開檔的行程不具備對應的操作權限，當然也就不能以該模式開啟檔案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8197B9B-55CF-49E0-83E4-E025729C7B79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Fildes -&gt;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file descriptor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https://en.wikipedia.org/wiki/File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fsync負責寫入所有與特定檔案描述符相關的緩衝區資料[1]_descriptor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 只對由檔案描述符fd指定的一個檔案起作用，並且等待寫磁碟操作結束才返回。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6DE7345-FF38-41AE-8950-01316B58B31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965D1D-7B1B-43E6-A8B0-99A8161F043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+mj-ea"/>
                <a:ea typeface="+mj-ea"/>
              </a:rPr>
              <a:t>- [ count = 500 (2為底)*1024(10為底)*1024(10為底) bytes / 1024(10為底) = 512000 ]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+mj-ea"/>
                <a:ea typeface="+mj-ea"/>
              </a:rPr>
              <a:t>- mb跟MiB意思一樣，都是2為底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latin typeface="+mj-ea"/>
                <a:ea typeface="+mj-ea"/>
              </a:rPr>
              <a:t>- MB(10為底) = mb(2為底) * 1.024 * 1.024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25A827-CA7B-4ED2-BE26-80BB3853D7B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8520" cy="446688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08C1EED-83F5-45F1-9FEF-31088623C26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新細明體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49320" y="41302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87476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3952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2936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94932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53952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12936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932040" y="96840"/>
            <a:ext cx="7157520" cy="654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87476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949320" y="41302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87476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53952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129360" y="19810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94932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53952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129360" y="4130280"/>
            <a:ext cx="2466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932040" y="96840"/>
            <a:ext cx="7157520" cy="654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74760" y="41302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4932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74760" y="1981080"/>
            <a:ext cx="37382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49320" y="4130280"/>
            <a:ext cx="76608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 hidden="1"/>
          <p:cNvSpPr/>
          <p:nvPr/>
        </p:nvSpPr>
        <p:spPr>
          <a:xfrm>
            <a:off x="0" y="1378080"/>
            <a:ext cx="2133360" cy="10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1447920" y="1378080"/>
            <a:ext cx="7238520" cy="10116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838080" y="561960"/>
            <a:ext cx="151920" cy="10663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32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63080" y="270000"/>
            <a:ext cx="151920" cy="10728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32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0" y="914400"/>
            <a:ext cx="8686440" cy="2514240"/>
            <a:chOff x="0" y="914400"/>
            <a:chExt cx="8686440" cy="2514240"/>
          </a:xfrm>
        </p:grpSpPr>
        <p:sp>
          <p:nvSpPr>
            <p:cNvPr id="5" name="CustomShape 6"/>
            <p:cNvSpPr/>
            <p:nvPr/>
          </p:nvSpPr>
          <p:spPr>
            <a:xfrm>
              <a:off x="228600" y="914400"/>
              <a:ext cx="2514240" cy="2514240"/>
            </a:xfrm>
            <a:prstGeom prst="ellipse">
              <a:avLst/>
            </a:prstGeom>
            <a:noFill/>
            <a:ln w="12600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1676520"/>
              <a:ext cx="4723920" cy="1142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962520" y="1676520"/>
              <a:ext cx="4723920" cy="114264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09480" y="1523880"/>
              <a:ext cx="228240" cy="1449000"/>
            </a:xfrm>
            <a:custGeom>
              <a:avLst/>
              <a:gdLst/>
              <a:ahLst/>
              <a:cxnLst/>
              <a:rect l="l" t="t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320">
              <a:solidFill>
                <a:schemeClr val="tx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848720" y="1209600"/>
              <a:ext cx="261720" cy="1371240"/>
            </a:xfrm>
            <a:custGeom>
              <a:avLst/>
              <a:gdLst/>
              <a:ahLst/>
              <a:cxnLst/>
              <a:rect l="l" t="t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320">
              <a:solidFill>
                <a:schemeClr val="accen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838080" y="1442880"/>
            <a:ext cx="7086240" cy="1599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按一下以編輯母片標題樣式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84357DDF-BB1F-4D7F-A2C6-B8235B81C7C4}" type="slidenum">
              <a:rPr lang="en-US" sz="1000" b="0" strike="noStrike" spc="-1">
                <a:solidFill>
                  <a:srgbClr val="292929"/>
                </a:solidFill>
                <a:latin typeface="Arial"/>
                <a:ea typeface="新細明體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292929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1378080"/>
            <a:ext cx="2133360" cy="10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1447920" y="1378080"/>
            <a:ext cx="7238520" cy="10116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838080" y="561960"/>
            <a:ext cx="151920" cy="10663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320">
            <a:solidFill>
              <a:schemeClr val="tx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8263080" y="270000"/>
            <a:ext cx="151920" cy="10728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32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932040" y="96840"/>
            <a:ext cx="7157520" cy="141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按一下以編輯母片標題樣式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949320" y="1981080"/>
            <a:ext cx="7660800" cy="4114440"/>
          </a:xfrm>
          <a:prstGeom prst="rect">
            <a:avLst/>
          </a:prstGeom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按一下以編輯母片文字樣式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第二層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1293840" lvl="2" indent="-402840">
              <a:lnSpc>
                <a:spcPct val="100000"/>
              </a:lnSpc>
              <a:spcBef>
                <a:spcPts val="479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400" b="0" strike="noStrike" spc="-1">
                <a:solidFill>
                  <a:srgbClr val="292929"/>
                </a:solidFill>
                <a:latin typeface="Arial"/>
                <a:ea typeface="新細明體"/>
              </a:rPr>
              <a:t>第三層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pPr marL="1681200" lvl="3" indent="-385560">
              <a:lnSpc>
                <a:spcPct val="100000"/>
              </a:lnSpc>
              <a:spcBef>
                <a:spcPts val="400"/>
              </a:spcBef>
              <a:buClr>
                <a:srgbClr val="999933"/>
              </a:buClr>
              <a:buSzPct val="75000"/>
              <a:buFont typeface="Wingdings" charset="2"/>
              <a:buChar char="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  <a:ea typeface="新細明體"/>
              </a:rPr>
              <a:t>第四層</a:t>
            </a:r>
            <a:endParaRPr lang="zh-TW" sz="2000" b="0" strike="noStrike" spc="-1">
              <a:solidFill>
                <a:srgbClr val="292929"/>
              </a:solidFill>
              <a:latin typeface="Arial"/>
            </a:endParaRPr>
          </a:p>
          <a:p>
            <a:pPr marL="2070000" lvl="4" indent="-38700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000" b="0" strike="noStrike" spc="-1">
                <a:solidFill>
                  <a:srgbClr val="292929"/>
                </a:solidFill>
                <a:latin typeface="Arial"/>
                <a:ea typeface="新細明體"/>
              </a:rPr>
              <a:t>第五層</a:t>
            </a:r>
            <a:endParaRPr lang="zh-TW" sz="2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dt"/>
          </p:nvPr>
        </p:nvSpPr>
        <p:spPr>
          <a:xfrm>
            <a:off x="946080" y="6248520"/>
            <a:ext cx="1904760" cy="45684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ftr"/>
          </p:nvPr>
        </p:nvSpPr>
        <p:spPr>
          <a:xfrm>
            <a:off x="3352680" y="6248520"/>
            <a:ext cx="2895120" cy="456840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sldNum"/>
          </p:nvPr>
        </p:nvSpPr>
        <p:spPr>
          <a:xfrm>
            <a:off x="6705720" y="624852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192A3B38-89AF-4CC7-A1CC-650FDA2C942F}" type="slidenum">
              <a:rPr lang="en-US" sz="1000" b="0" strike="noStrike" spc="-1">
                <a:solidFill>
                  <a:srgbClr val="292929"/>
                </a:solidFill>
                <a:latin typeface="Arial"/>
                <a:ea typeface="新細明體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torage/definition/mebibyte-Mi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sapdo.utomo@gmail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85920" y="857160"/>
            <a:ext cx="6310080" cy="216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System Programming</a:t>
            </a:r>
            <a:br/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Lab 3</a:t>
            </a:r>
            <a:br/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Buffer Size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99880" y="4005360"/>
            <a:ext cx="8280000" cy="273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 dirty="0" err="1">
                <a:solidFill>
                  <a:srgbClr val="292929"/>
                </a:solidFill>
                <a:latin typeface="Arial"/>
                <a:ea typeface="新細明體"/>
              </a:rPr>
              <a:t>Lecturer：Professor</a:t>
            </a: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 Pao-Ann </a:t>
            </a:r>
            <a:r>
              <a:rPr lang="en-US" sz="2400" b="0" strike="noStrike" spc="-1" dirty="0" err="1">
                <a:solidFill>
                  <a:srgbClr val="292929"/>
                </a:solidFill>
                <a:latin typeface="Arial"/>
                <a:ea typeface="新細明體"/>
              </a:rPr>
              <a:t>Hsiung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Teaching Assistant:</a:t>
            </a:r>
            <a:r>
              <a:rPr lang="zh-TW" altLang="en-US" sz="2400" dirty="0"/>
              <a:t>湯凱鈞 </a:t>
            </a: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&amp; </a:t>
            </a:r>
            <a:r>
              <a:rPr lang="en-US" alt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Adarsh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Embedded Systems Laboratory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National Chung Cheng University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Chiayi, Taiwan-62102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Part1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00000" y="1981080"/>
            <a:ext cx="7559280" cy="475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Create the following files with different sizes</a:t>
            </a:r>
            <a:endParaRPr lang="zh-TW" sz="28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Hint: you can 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use </a:t>
            </a:r>
            <a:r>
              <a:rPr lang="zh-TW" sz="2800" b="0" strike="noStrike" spc="-1" dirty="0">
                <a:solidFill>
                  <a:srgbClr val="00B050"/>
                </a:solidFill>
                <a:highlight>
                  <a:srgbClr val="FFFF00"/>
                </a:highlight>
                <a:latin typeface="Arial"/>
                <a:ea typeface="新細明體"/>
              </a:rPr>
              <a:t>dd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 to create these files </a:t>
            </a: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(man dd or dd –help)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 </a:t>
            </a:r>
            <a:br>
              <a:rPr dirty="0"/>
            </a:br>
            <a:r>
              <a:rPr lang="zh-TW" sz="20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$dd if=/dev/zero of=500mb_file bs=1024 count=512000</a:t>
            </a:r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0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[ count = 500*1024*1024 bytes / 1024 = 512000 ]</a:t>
            </a:r>
            <a:endParaRPr lang="en-US" altLang="zh-TW" sz="2000" b="0" strike="noStrike" spc="-1" dirty="0">
              <a:solidFill>
                <a:srgbClr val="292929"/>
              </a:solidFill>
              <a:latin typeface="Arial"/>
              <a:ea typeface="新細明體"/>
            </a:endParaRPr>
          </a:p>
          <a:p>
            <a:pPr marL="447840" indent="-447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en-US" altLang="zh-TW" sz="2000" b="0" strike="noStrike" spc="-1" dirty="0">
                <a:solidFill>
                  <a:srgbClr val="292929"/>
                </a:solidFill>
                <a:latin typeface="Arial"/>
              </a:rPr>
              <a:t>1 * 1024 *1024/1024=1024</a:t>
            </a:r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22" name="Table 3"/>
          <p:cNvGraphicFramePr/>
          <p:nvPr>
            <p:extLst>
              <p:ext uri="{D42A27DB-BD31-4B8C-83A1-F6EECF244321}">
                <p14:modId xmlns:p14="http://schemas.microsoft.com/office/powerpoint/2010/main" val="3984696791"/>
              </p:ext>
            </p:extLst>
          </p:nvPr>
        </p:nvGraphicFramePr>
        <p:xfrm>
          <a:off x="1332000" y="2781360"/>
          <a:ext cx="6095880" cy="148248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1mb_file_for_buffSize100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50mb_file_for_buffSize100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 mb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500mb_file_for_buffSize100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 mb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44C4-84F5-6F66-D310-45D6D51B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78BD5E-7738-3BC7-4FF3-6FA37139ABA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4B8C85-DFFF-CED6-F8A1-59118EE5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6"/>
            <a:ext cx="9144000" cy="62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圖片 122"/>
          <p:cNvPicPr/>
          <p:nvPr/>
        </p:nvPicPr>
        <p:blipFill>
          <a:blip r:embed="rId2"/>
          <a:stretch/>
        </p:blipFill>
        <p:spPr>
          <a:xfrm>
            <a:off x="822960" y="2926080"/>
            <a:ext cx="7660800" cy="210312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Part1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22960" y="1780920"/>
            <a:ext cx="6426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 </a:t>
            </a:r>
            <a:br>
              <a:rPr dirty="0"/>
            </a:br>
            <a:r>
              <a:rPr lang="en-US" sz="18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$dd if=/dev/zero of=500mb_file bs=1024 count=512000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[ count = 500*1024*1024 bytes / 1024 = 512000 ]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This formula to get 500 MiB (binary system)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358000" y="4300560"/>
            <a:ext cx="731520" cy="274320"/>
          </a:xfrm>
          <a:prstGeom prst="rect">
            <a:avLst/>
          </a:prstGeom>
          <a:solidFill>
            <a:srgbClr val="729FCF">
              <a:alpha val="34000"/>
            </a:srgbClr>
          </a:solidFill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3164400" y="4300560"/>
            <a:ext cx="731520" cy="274320"/>
          </a:xfrm>
          <a:prstGeom prst="rect">
            <a:avLst/>
          </a:prstGeom>
          <a:solidFill>
            <a:srgbClr val="729FCF">
              <a:alpha val="34000"/>
            </a:srgbClr>
          </a:solidFill>
          <a:ln w="29160">
            <a:solidFill>
              <a:srgbClr val="BA13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TextShape 5"/>
          <p:cNvSpPr txBox="1"/>
          <p:nvPr/>
        </p:nvSpPr>
        <p:spPr>
          <a:xfrm>
            <a:off x="794520" y="6088680"/>
            <a:ext cx="786384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>
                <a:latin typeface="Arial"/>
              </a:rPr>
              <a:t>Reference MB vs MiB: </a:t>
            </a:r>
            <a:r>
              <a:rPr lang="en-US" sz="1400" b="0" strike="noStrike" spc="-1">
                <a:latin typeface="Arial"/>
                <a:hlinkClick r:id="rId3"/>
              </a:rPr>
              <a:t>https://www.techtarget.com/searchstorage/definition/mebibyte-MiB</a:t>
            </a:r>
            <a:r>
              <a:rPr lang="en-US" sz="1400" b="0" strike="noStrike" spc="-1">
                <a:latin typeface="Arial"/>
              </a:rPr>
              <a:t> </a:t>
            </a:r>
          </a:p>
        </p:txBody>
      </p:sp>
      <p:sp>
        <p:nvSpPr>
          <p:cNvPr id="129" name="TextShape 6"/>
          <p:cNvSpPr txBox="1"/>
          <p:nvPr/>
        </p:nvSpPr>
        <p:spPr>
          <a:xfrm>
            <a:off x="822960" y="5212080"/>
            <a:ext cx="5813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MB using </a:t>
            </a:r>
            <a:r>
              <a:rPr lang="en-US" sz="1800" b="0" strike="noStrike" spc="-1" dirty="0">
                <a:highlight>
                  <a:srgbClr val="FFFF00"/>
                </a:highlight>
                <a:latin typeface="Arial"/>
              </a:rPr>
              <a:t>decimal system </a:t>
            </a:r>
            <a:r>
              <a:rPr lang="en-US" sz="1800" b="0" strike="noStrike" spc="-1" dirty="0">
                <a:latin typeface="Arial"/>
              </a:rPr>
              <a:t>and MiB </a:t>
            </a:r>
            <a:r>
              <a:rPr lang="en-US" sz="1800" b="0" strike="noStrike" spc="-1" dirty="0">
                <a:highlight>
                  <a:srgbClr val="FFFF00"/>
                </a:highlight>
                <a:latin typeface="Arial"/>
              </a:rPr>
              <a:t>using binary system</a:t>
            </a:r>
            <a:r>
              <a:rPr lang="en-US" sz="18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Part1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00000" y="1981080"/>
            <a:ext cx="7559280" cy="461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Create the following files with different sizes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561"/>
              </a:spcBef>
            </a:pP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1463040" y="3285000"/>
          <a:ext cx="6095880" cy="148248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1mb_file_for_buffSize4096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50mb_file_for_buffSize4096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500mb_file_for_buffSize4096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 mb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CustomShape 4"/>
          <p:cNvSpPr/>
          <p:nvPr/>
        </p:nvSpPr>
        <p:spPr>
          <a:xfrm>
            <a:off x="1463040" y="5748480"/>
            <a:ext cx="620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 rot="5400000">
            <a:off x="750960" y="5220360"/>
            <a:ext cx="1423440" cy="360"/>
          </a:xfrm>
          <a:prstGeom prst="bentConnector4">
            <a:avLst>
              <a:gd name="adj1" fmla="val 702"/>
              <a:gd name="adj2" fmla="val 0"/>
            </a:avLst>
          </a:prstGeom>
          <a:noFill/>
          <a:ln w="38160">
            <a:solidFill>
              <a:srgbClr val="C795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Part1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00000" y="1981080"/>
            <a:ext cx="7559280" cy="461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Create the following files with different sizes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56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37" name="Table 3"/>
          <p:cNvGraphicFramePr/>
          <p:nvPr/>
        </p:nvGraphicFramePr>
        <p:xfrm>
          <a:off x="1523880" y="3412800"/>
          <a:ext cx="6095880" cy="148248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1mb_file_for_buffSize8192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50mb_file_for_buffSize8192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500mb_file_for_buffSize8192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 mb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Part1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900000" y="1981080"/>
            <a:ext cx="7559280" cy="461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Create the following files with different sizes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56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1463040" y="3394800"/>
          <a:ext cx="6095880" cy="148248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1mb_file_for_buffSize16384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50mb_file_for_buffSize16384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500mb_file_for_buffSize16384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500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Part1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900000" y="1981080"/>
            <a:ext cx="7559280" cy="461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Create the following 4 files with the same size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561"/>
              </a:spcBef>
            </a:pP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1463040" y="3362400"/>
          <a:ext cx="6095520" cy="185400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File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Used where?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512mb_file1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Part4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512mb_file2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Part4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512mb_file3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Part5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512mb_file4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512 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Part6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Part2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Modify Figure 3.5, write data to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/dev/null</a:t>
            </a:r>
            <a:r>
              <a:rPr lang="zh-TW" sz="3200" b="0" strike="noStrike" spc="-1" dirty="0">
                <a:solidFill>
                  <a:srgbClr val="00CC00"/>
                </a:solidFill>
                <a:latin typeface="Arial"/>
                <a:ea typeface="新細明體"/>
              </a:rPr>
              <a:t> 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instead of stdout.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Hint: open /dev/null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Compile Figure 3.5 with different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BUFFSIZE 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46" name="Table 3"/>
          <p:cNvGraphicFramePr/>
          <p:nvPr/>
        </p:nvGraphicFramePr>
        <p:xfrm>
          <a:off x="5003640" y="4149720"/>
          <a:ext cx="3960360" cy="1914120"/>
        </p:xfrm>
        <a:graphic>
          <a:graphicData uri="http://schemas.openxmlformats.org/drawingml/2006/table">
            <a:tbl>
              <a:tblPr/>
              <a:tblGrid>
                <a:gridCol w="259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Executable Filename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BUFFSIZE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buffsize100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buffsize4096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4096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buffsize8192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8192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buffsize16384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16384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Part3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479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Measure the </a:t>
            </a:r>
            <a:r>
              <a:rPr lang="zh-TW" sz="24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execution time</a:t>
            </a: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and fill in the table as in the next slide</a:t>
            </a: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79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You MUST use corresponding file</a:t>
            </a: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79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</a:t>
            </a:r>
            <a:br>
              <a:rPr dirty="0"/>
            </a:b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$./buffersize</a:t>
            </a:r>
            <a:r>
              <a:rPr lang="zh-TW" sz="2400" b="0" strike="noStrike" spc="-1" dirty="0">
                <a:solidFill>
                  <a:srgbClr val="00B050"/>
                </a:solidFill>
                <a:latin typeface="Arial"/>
                <a:ea typeface="新細明體"/>
              </a:rPr>
              <a:t>100</a:t>
            </a: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 &lt; 1mb_file_for_buffSize</a:t>
            </a:r>
            <a:r>
              <a:rPr lang="zh-TW" sz="2400" b="0" strike="noStrike" spc="-1" dirty="0">
                <a:latin typeface="Arial"/>
                <a:ea typeface="新細明體"/>
              </a:rPr>
              <a:t>100</a:t>
            </a:r>
            <a:br>
              <a:rPr dirty="0"/>
            </a:b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$./buffersize</a:t>
            </a:r>
            <a:r>
              <a:rPr lang="zh-TW" sz="24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16384</a:t>
            </a: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 &lt; 500mb_file_for_buffSize</a:t>
            </a:r>
            <a:r>
              <a:rPr lang="zh-TW" sz="24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16384</a:t>
            </a: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0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Hint: you can use </a:t>
            </a:r>
            <a:r>
              <a:rPr lang="zh-TW" sz="2000" b="0" strike="noStrike" spc="-1" dirty="0">
                <a:solidFill>
                  <a:srgbClr val="00B050"/>
                </a:solidFill>
                <a:latin typeface="Arial"/>
                <a:ea typeface="新細明體"/>
              </a:rPr>
              <a:t>time </a:t>
            </a:r>
            <a:r>
              <a:rPr lang="zh-TW" sz="20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to measure the execution time</a:t>
            </a:r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0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</a:t>
            </a:r>
            <a:br>
              <a:rPr dirty="0"/>
            </a:br>
            <a:r>
              <a:rPr lang="zh-TW" sz="20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$time ./buffsize16384 &lt; 500mb_file_for_buffSize16384</a:t>
            </a:r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20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Part3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51" name="Table 3"/>
          <p:cNvGraphicFramePr/>
          <p:nvPr>
            <p:extLst>
              <p:ext uri="{D42A27DB-BD31-4B8C-83A1-F6EECF244321}">
                <p14:modId xmlns:p14="http://schemas.microsoft.com/office/powerpoint/2010/main" val="1658829765"/>
              </p:ext>
            </p:extLst>
          </p:nvPr>
        </p:nvGraphicFramePr>
        <p:xfrm>
          <a:off x="1125577" y="1528595"/>
          <a:ext cx="7157520" cy="5303520"/>
        </p:xfrm>
        <a:graphic>
          <a:graphicData uri="http://schemas.openxmlformats.org/drawingml/2006/table">
            <a:tbl>
              <a:tblPr/>
              <a:tblGrid>
                <a:gridCol w="86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2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                  file name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BUFFSIZE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1mb_file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50mb_file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500mb_file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100 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4096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8192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16384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Outline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Buffer Size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Demo &amp; Requirements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Grading Policies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Turn In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Download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Part4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Measure the </a:t>
            </a:r>
            <a:r>
              <a:rPr lang="zh-TW" sz="3200" b="0" strike="noStrike" spc="-1">
                <a:solidFill>
                  <a:srgbClr val="FF0000"/>
                </a:solidFill>
                <a:latin typeface="Arial"/>
                <a:ea typeface="新細明體"/>
              </a:rPr>
              <a:t>execution times</a:t>
            </a: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, and fill in the table as in the next slide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You </a:t>
            </a:r>
            <a:r>
              <a:rPr lang="zh-TW" sz="3200" b="0" strike="noStrike" spc="-1">
                <a:solidFill>
                  <a:srgbClr val="FF0000"/>
                </a:solidFill>
                <a:latin typeface="Arial"/>
                <a:ea typeface="新細明體"/>
              </a:rPr>
              <a:t>MUST </a:t>
            </a: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follow the following order: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963720" lvl="1" indent="-51408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Arial"/>
              <a:buAutoNum type="arabicPeriod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$./buffsize4096 &lt; 512mb_file1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963720" lvl="1" indent="-51408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Arial"/>
              <a:buAutoNum type="arabicPeriod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$./buffsize4096 &lt; 512mb_file2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963720" lvl="1" indent="-51408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Arial"/>
              <a:buAutoNum type="arabicPeriod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$./buffsize4096 &lt; 512mb_file2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Demo Part4 (con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932040" y="3068640"/>
          <a:ext cx="7157520" cy="2011680"/>
        </p:xfrm>
        <a:graphic>
          <a:graphicData uri="http://schemas.openxmlformats.org/drawingml/2006/table">
            <a:tbl>
              <a:tblPr/>
              <a:tblGrid>
                <a:gridCol w="86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2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                  file name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BUFFSIZE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4096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3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Part5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Insert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fsync 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into while loop, and redo Demo Part 4, with </a:t>
            </a:r>
            <a:r>
              <a:rPr lang="zh-TW" sz="32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512mb_file3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 and </a:t>
            </a:r>
            <a:r>
              <a:rPr lang="zh-TW" sz="32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512mb_file4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 then fill in the table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403640" y="4046400"/>
          <a:ext cx="6790680" cy="1920240"/>
        </p:xfrm>
        <a:graphic>
          <a:graphicData uri="http://schemas.openxmlformats.org/drawingml/2006/table">
            <a:tbl>
              <a:tblPr/>
              <a:tblGrid>
                <a:gridCol w="81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                  file name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 </a:t>
                      </a:r>
                      <a:endParaRPr lang="en-US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BUFFSIZE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512mb_file4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Arial"/>
                          <a:ea typeface="新細明體"/>
                        </a:rPr>
                        <a:t>4096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real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8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user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5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2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292929"/>
                          </a:solidFill>
                          <a:latin typeface="Arial"/>
                          <a:ea typeface="新細明體"/>
                        </a:rPr>
                        <a:t>sys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D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Result of Demo (1/2) 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900000" y="1981080"/>
            <a:ext cx="7559280" cy="461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Answer the following questions: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How did you </a:t>
            </a:r>
            <a:r>
              <a:rPr lang="zh-TW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direct the output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 file to /dev/null? 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In the </a:t>
            </a:r>
            <a:r>
              <a:rPr lang="zh-TW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table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 of Part3, do bigger buffer sizes make IO faster?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In the </a:t>
            </a:r>
            <a:r>
              <a:rPr lang="zh-TW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table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 of Part4, what did you observe? Why?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In the </a:t>
            </a:r>
            <a:r>
              <a:rPr lang="zh-TW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table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 of Part5, what did you observe? Why?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Result of Demo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Source file for all Demo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>
                <a:solidFill>
                  <a:srgbClr val="292929"/>
                </a:solidFill>
                <a:latin typeface="Arial"/>
                <a:ea typeface="新細明體"/>
              </a:rPr>
              <a:t>Makefile</a:t>
            </a:r>
            <a:endParaRPr lang="zh-TW" sz="32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1442880"/>
            <a:ext cx="7086240" cy="159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Turn In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286000" y="3581280"/>
            <a:ext cx="5638320" cy="190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Turn In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39640" y="1989000"/>
            <a:ext cx="8208720" cy="496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The E-course2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u="sng" strike="noStrike" spc="-1">
                <a:solidFill>
                  <a:srgbClr val="999933"/>
                </a:solidFill>
                <a:uFillTx/>
                <a:latin typeface="Arial"/>
                <a:ea typeface="新細明體"/>
                <a:hlinkClick r:id="rId3"/>
              </a:rPr>
              <a:t>https://ecourse2.ccu.edu.tw/</a:t>
            </a:r>
            <a:r>
              <a:rPr lang="zh-TW" sz="2400" b="0" strike="noStrike" spc="-1">
                <a:solidFill>
                  <a:srgbClr val="292929"/>
                </a:solidFill>
                <a:latin typeface="Arial"/>
                <a:ea typeface="新細明體"/>
              </a:rPr>
              <a:t>/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Upload</a:t>
            </a:r>
            <a:r>
              <a:rPr lang="zh-TW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 學號.zip 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into “</a:t>
            </a:r>
            <a:r>
              <a:rPr lang="zh-TW" sz="2800" b="0" strike="noStrike" spc="-1">
                <a:solidFill>
                  <a:srgbClr val="CCCC99"/>
                </a:solidFill>
                <a:latin typeface="Arial"/>
                <a:ea typeface="新細明體"/>
              </a:rPr>
              <a:t>Lab_3</a:t>
            </a: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”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>
                <a:solidFill>
                  <a:srgbClr val="292929"/>
                </a:solidFill>
                <a:latin typeface="Arial"/>
                <a:ea typeface="新細明體"/>
              </a:rPr>
              <a:t>Source files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>
                <a:solidFill>
                  <a:srgbClr val="292929"/>
                </a:solidFill>
                <a:latin typeface="Arial"/>
                <a:ea typeface="新細明體"/>
              </a:rPr>
              <a:t>Makefile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>
                <a:solidFill>
                  <a:srgbClr val="292929"/>
                </a:solidFill>
                <a:latin typeface="Arial"/>
                <a:ea typeface="新細明體"/>
              </a:rPr>
              <a:t>Due date</a:t>
            </a:r>
            <a:endParaRPr lang="zh-TW" sz="28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>
                <a:solidFill>
                  <a:srgbClr val="292929"/>
                </a:solidFill>
                <a:latin typeface="Arial"/>
                <a:ea typeface="新細明體"/>
              </a:rPr>
              <a:t>2022/03/30 23:59:59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>
                <a:solidFill>
                  <a:srgbClr val="FF0000"/>
                </a:solidFill>
                <a:latin typeface="Arial"/>
                <a:ea typeface="新細明體"/>
              </a:rPr>
              <a:t>遲交1週內*0.8 超過1週*0.6</a:t>
            </a:r>
            <a:endParaRPr lang="zh-TW" sz="24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Turn In (cont</a:t>
            </a:r>
            <a:r>
              <a:rPr lang="en-US" alt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’</a:t>
            </a:r>
            <a:r>
              <a:rPr lang="zh-TW" sz="40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d)</a:t>
            </a:r>
            <a:endParaRPr lang="zh-TW" sz="4000" b="0" strike="noStrike" spc="-1" dirty="0">
              <a:solidFill>
                <a:srgbClr val="29292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9280">
              <a:lnSpc>
                <a:spcPct val="100000"/>
              </a:lnSpc>
              <a:spcBef>
                <a:spcPts val="561"/>
              </a:spcBef>
            </a:pP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TA’s email: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lvl="1"/>
            <a:r>
              <a:rPr lang="zh-TW" altLang="en-US" sz="2400" dirty="0"/>
              <a:t>湯凱鈞：</a:t>
            </a:r>
            <a:r>
              <a:rPr lang="en-US" altLang="zh-TW" sz="2400" dirty="0"/>
              <a:t>4685231GF@gmail.com</a:t>
            </a:r>
            <a:endParaRPr lang="en-US" altLang="zh-TW" sz="2400" dirty="0">
              <a:hlinkClick r:id="rId2"/>
            </a:endParaRPr>
          </a:p>
          <a:p>
            <a:pPr lvl="1"/>
            <a:r>
              <a:rPr lang="en-US" altLang="zh-TW" sz="2400" dirty="0"/>
              <a:t>Adarsh: vtu10666@veltechuniv.edu.in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86000" y="3581280"/>
            <a:ext cx="5638320" cy="190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442880"/>
            <a:ext cx="7086240" cy="159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Buffer Size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read 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949320" y="1981080"/>
            <a:ext cx="819432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#include&lt;unistd.h&gt;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read(int </a:t>
            </a:r>
            <a:r>
              <a:rPr lang="zh-TW" sz="32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fd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void * </a:t>
            </a:r>
            <a:r>
              <a:rPr lang="zh-TW" sz="3200" b="0" strike="noStrike" spc="-1" dirty="0">
                <a:solidFill>
                  <a:srgbClr val="00B050"/>
                </a:solidFill>
                <a:latin typeface="Arial"/>
                <a:ea typeface="新細明體"/>
              </a:rPr>
              <a:t>buf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size_t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count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);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Read </a:t>
            </a:r>
            <a:r>
              <a:rPr lang="zh-TW" sz="2800" b="0" strike="noStrike" spc="-1" dirty="0">
                <a:solidFill>
                  <a:srgbClr val="00B0F0"/>
                </a:solidFill>
                <a:highlight>
                  <a:srgbClr val="FFFF00"/>
                </a:highlight>
                <a:latin typeface="Arial"/>
                <a:ea typeface="新細明體"/>
              </a:rPr>
              <a:t>count 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number of data from </a:t>
            </a:r>
            <a:r>
              <a:rPr lang="zh-TW" sz="28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新細明體"/>
              </a:rPr>
              <a:t>fd 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to </a:t>
            </a:r>
            <a:r>
              <a:rPr lang="zh-TW" sz="2800" b="0" strike="noStrike" spc="-1" dirty="0">
                <a:solidFill>
                  <a:srgbClr val="00B050"/>
                </a:solidFill>
                <a:highlight>
                  <a:srgbClr val="FFFF00"/>
                </a:highlight>
                <a:latin typeface="Arial"/>
                <a:ea typeface="新細明體"/>
              </a:rPr>
              <a:t>buf</a:t>
            </a:r>
            <a:endParaRPr lang="zh-TW" sz="28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Return the number of bytes read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 read(STDIN_FILENO, buf,10);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3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https://man7.org/linux/man-pages/man2/read.2.html</a:t>
            </a:r>
            <a:endParaRPr lang="zh-TW" sz="22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write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949320" y="1981080"/>
            <a:ext cx="819432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#include&lt;unistd.h&gt;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write (int </a:t>
            </a:r>
            <a:r>
              <a:rPr lang="zh-TW" sz="32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fd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const void * </a:t>
            </a:r>
            <a:r>
              <a:rPr lang="zh-TW" sz="3200" b="0" strike="noStrike" spc="-1" dirty="0">
                <a:solidFill>
                  <a:srgbClr val="00CC00"/>
                </a:solidFill>
                <a:latin typeface="Arial"/>
                <a:ea typeface="新細明體"/>
              </a:rPr>
              <a:t>buf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,size_t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count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);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Write </a:t>
            </a:r>
            <a:r>
              <a:rPr lang="zh-TW" sz="2800" b="0" strike="noStrike" spc="-1" dirty="0">
                <a:solidFill>
                  <a:srgbClr val="00B0F0"/>
                </a:solidFill>
                <a:highlight>
                  <a:srgbClr val="FFFF00"/>
                </a:highlight>
                <a:latin typeface="Arial"/>
                <a:ea typeface="新細明體"/>
              </a:rPr>
              <a:t>count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 number of data from </a:t>
            </a:r>
            <a:r>
              <a:rPr lang="zh-TW" sz="2800" b="0" strike="noStrike" spc="-1" dirty="0">
                <a:solidFill>
                  <a:srgbClr val="00CC00"/>
                </a:solidFill>
                <a:highlight>
                  <a:srgbClr val="FFFF00"/>
                </a:highlight>
                <a:latin typeface="Arial"/>
                <a:ea typeface="新細明體"/>
              </a:rPr>
              <a:t>buf 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to </a:t>
            </a:r>
            <a:r>
              <a:rPr lang="zh-TW" sz="28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新細明體"/>
              </a:rPr>
              <a:t>fd</a:t>
            </a:r>
            <a:endParaRPr lang="zh-TW" sz="28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Return the number of bytes wrote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 write(STDOUT_FILENO, buf,10);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439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https://man7.org/linux/man-pages/man2/write.2.html</a:t>
            </a:r>
            <a:endParaRPr lang="zh-TW" sz="22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open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949320" y="1981080"/>
            <a:ext cx="819432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#include&lt;fcntl.h&gt;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56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int open(const char * </a:t>
            </a:r>
            <a:r>
              <a:rPr lang="zh-TW" sz="2800" b="0" strike="noStrike" spc="-1" dirty="0">
                <a:solidFill>
                  <a:srgbClr val="FF0000"/>
                </a:solidFill>
                <a:latin typeface="Arial"/>
                <a:ea typeface="新細明體"/>
              </a:rPr>
              <a:t>pathname</a:t>
            </a: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int </a:t>
            </a:r>
            <a:r>
              <a:rPr lang="zh-TW" sz="2800" b="0" strike="noStrike" spc="-1" dirty="0">
                <a:solidFill>
                  <a:srgbClr val="00B050"/>
                </a:solidFill>
                <a:latin typeface="Arial"/>
                <a:ea typeface="新細明體"/>
              </a:rPr>
              <a:t>flags</a:t>
            </a:r>
            <a:r>
              <a:rPr lang="zh-TW" sz="28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, …);</a:t>
            </a: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Open or create a </a:t>
            </a:r>
            <a:r>
              <a:rPr lang="zh-TW" sz="24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新細明體"/>
              </a:rPr>
              <a:t>file</a:t>
            </a:r>
            <a:r>
              <a:rPr lang="zh-TW" sz="24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 with the </a:t>
            </a:r>
            <a:r>
              <a:rPr lang="zh-TW" sz="2400" b="0" strike="noStrike" spc="-1" dirty="0">
                <a:solidFill>
                  <a:srgbClr val="00B050"/>
                </a:solidFill>
                <a:highlight>
                  <a:srgbClr val="FFFF00"/>
                </a:highlight>
                <a:latin typeface="Arial"/>
                <a:ea typeface="新細明體"/>
              </a:rPr>
              <a:t>flags</a:t>
            </a:r>
            <a:r>
              <a:rPr lang="zh-TW" sz="24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, return the file descriptor </a:t>
            </a:r>
            <a:endParaRPr lang="zh-TW" sz="24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Flags:</a:t>
            </a: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  <a:p>
            <a:pPr marL="1293840" lvl="2" indent="-402840">
              <a:lnSpc>
                <a:spcPct val="100000"/>
              </a:lnSpc>
              <a:spcBef>
                <a:spcPts val="32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16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O_RDONLY: </a:t>
            </a:r>
            <a:r>
              <a:rPr lang="zh-TW" sz="16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read only</a:t>
            </a:r>
            <a:endParaRPr lang="zh-TW" sz="16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1293840" lvl="2" indent="-402840">
              <a:lnSpc>
                <a:spcPct val="100000"/>
              </a:lnSpc>
              <a:spcBef>
                <a:spcPts val="32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16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O_WRONLY: </a:t>
            </a:r>
            <a:r>
              <a:rPr lang="zh-TW" sz="16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write only</a:t>
            </a:r>
            <a:endParaRPr lang="zh-TW" sz="16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1293840" lvl="2" indent="-402840">
              <a:lnSpc>
                <a:spcPct val="100000"/>
              </a:lnSpc>
              <a:spcBef>
                <a:spcPts val="32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16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O_RDWR: </a:t>
            </a:r>
            <a:r>
              <a:rPr lang="zh-TW" sz="16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read and write</a:t>
            </a:r>
            <a:endParaRPr lang="zh-TW" sz="16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pPr marL="1293840" lvl="2" indent="-402840">
              <a:lnSpc>
                <a:spcPct val="100000"/>
              </a:lnSpc>
              <a:spcBef>
                <a:spcPts val="320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16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O_DSYNC: have I/O</a:t>
            </a:r>
            <a:endParaRPr lang="zh-TW" sz="16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479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Ex: each write wait for physical </a:t>
            </a:r>
            <a:br>
              <a:rPr dirty="0"/>
            </a:b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int fd;</a:t>
            </a:r>
            <a:br>
              <a:rPr dirty="0"/>
            </a:br>
            <a:r>
              <a:rPr lang="zh-TW" sz="24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fd=open(“./myfile",O_RDWR);</a:t>
            </a: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24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fsync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49320" y="1981080"/>
            <a:ext cx="76608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#include&lt;unistd.h&gt;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447840" indent="-447480">
              <a:lnSpc>
                <a:spcPct val="100000"/>
              </a:lnSpc>
              <a:spcBef>
                <a:spcPts val="641"/>
              </a:spcBef>
              <a:buClr>
                <a:srgbClr val="CC9900"/>
              </a:buClr>
              <a:buSzPct val="70000"/>
              <a:buFont typeface="Wingdings" charset="2"/>
              <a:buChar char=""/>
            </a:pP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int fsync(int </a:t>
            </a:r>
            <a:r>
              <a:rPr lang="zh-TW" sz="3200" b="0" strike="noStrike" spc="-1" dirty="0">
                <a:solidFill>
                  <a:srgbClr val="00B0F0"/>
                </a:solidFill>
                <a:latin typeface="Arial"/>
                <a:ea typeface="新細明體"/>
              </a:rPr>
              <a:t>fildes</a:t>
            </a:r>
            <a:r>
              <a:rPr lang="zh-TW" sz="3200" b="0" strike="noStrike" spc="-1" dirty="0">
                <a:solidFill>
                  <a:srgbClr val="292929"/>
                </a:solidFill>
                <a:latin typeface="Arial"/>
                <a:ea typeface="新細明體"/>
              </a:rPr>
              <a:t>);</a:t>
            </a:r>
            <a:endParaRPr lang="zh-TW" sz="3200" b="0" strike="noStrike" spc="-1" dirty="0">
              <a:solidFill>
                <a:srgbClr val="292929"/>
              </a:solidFill>
              <a:latin typeface="Arial"/>
            </a:endParaRPr>
          </a:p>
          <a:p>
            <a:pPr marL="888840" lvl="1" indent="-439200">
              <a:lnSpc>
                <a:spcPct val="100000"/>
              </a:lnSpc>
              <a:spcBef>
                <a:spcPts val="561"/>
              </a:spcBef>
              <a:buClr>
                <a:srgbClr val="999933"/>
              </a:buClr>
              <a:buSzPct val="65000"/>
              <a:buFont typeface="Wingdings" charset="2"/>
              <a:buChar char=""/>
            </a:pP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Wait for </a:t>
            </a:r>
            <a:r>
              <a:rPr lang="zh-TW" sz="2800" b="0" strike="noStrike" spc="-1" dirty="0">
                <a:solidFill>
                  <a:srgbClr val="00B0F0"/>
                </a:solidFill>
                <a:highlight>
                  <a:srgbClr val="FFFF00"/>
                </a:highlight>
                <a:latin typeface="Arial"/>
                <a:ea typeface="新細明體"/>
              </a:rPr>
              <a:t>file </a:t>
            </a:r>
            <a:r>
              <a:rPr lang="zh-TW" sz="2800" b="0" strike="noStrike" spc="-1" dirty="0">
                <a:solidFill>
                  <a:srgbClr val="292929"/>
                </a:solidFill>
                <a:highlight>
                  <a:srgbClr val="FFFF00"/>
                </a:highlight>
                <a:latin typeface="Arial"/>
                <a:ea typeface="新細明體"/>
              </a:rPr>
              <a:t>writes to disk to complete</a:t>
            </a:r>
            <a:endParaRPr lang="zh-TW" sz="2800" b="0" strike="noStrike" spc="-1" dirty="0">
              <a:solidFill>
                <a:srgbClr val="292929"/>
              </a:solidFill>
              <a:highlight>
                <a:srgbClr val="FFFF00"/>
              </a:highlight>
              <a:latin typeface="Arial"/>
            </a:endParaRPr>
          </a:p>
          <a:p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zh-TW" sz="2800" b="0" strike="noStrike" spc="-1" dirty="0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圖片 5"/>
          <p:cNvPicPr/>
          <p:nvPr/>
        </p:nvPicPr>
        <p:blipFill>
          <a:blip r:embed="rId2"/>
          <a:stretch/>
        </p:blipFill>
        <p:spPr>
          <a:xfrm>
            <a:off x="1187280" y="1700280"/>
            <a:ext cx="6857640" cy="489564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932040" y="96840"/>
            <a:ext cx="7157520" cy="141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Figure 3.5 buffersize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1442880"/>
            <a:ext cx="7086240" cy="1599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TW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Demo &amp; Requirements</a:t>
            </a:r>
            <a:endParaRPr lang="zh-TW" sz="4000" b="0" strike="noStrike" spc="-1">
              <a:solidFill>
                <a:srgbClr val="292929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286000" y="3581280"/>
            <a:ext cx="5638320" cy="190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5150</TotalTime>
  <Words>1527</Words>
  <Application>Microsoft Office PowerPoint</Application>
  <PresentationFormat>如螢幕大小 (4:3)</PresentationFormat>
  <Paragraphs>268</Paragraphs>
  <Slides>27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DejaVu Sans</vt:lpstr>
      <vt:lpstr>Arial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subject/>
  <dc:creator>Kai</dc:creator>
  <dc:description/>
  <cp:lastModifiedBy>嘉樂 林</cp:lastModifiedBy>
  <cp:revision>254</cp:revision>
  <dcterms:created xsi:type="dcterms:W3CDTF">2007-03-12T12:51:48Z</dcterms:created>
  <dcterms:modified xsi:type="dcterms:W3CDTF">2023-03-23T02:57:43Z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CMT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