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8"/>
  </p:notesMasterIdLst>
  <p:sldIdLst>
    <p:sldId id="256" r:id="rId5"/>
    <p:sldId id="16140622" r:id="rId6"/>
    <p:sldId id="262" r:id="rId7"/>
    <p:sldId id="263" r:id="rId8"/>
    <p:sldId id="16140630" r:id="rId9"/>
    <p:sldId id="265" r:id="rId10"/>
    <p:sldId id="266" r:id="rId11"/>
    <p:sldId id="16140631" r:id="rId12"/>
    <p:sldId id="267" r:id="rId13"/>
    <p:sldId id="16140632" r:id="rId14"/>
    <p:sldId id="16140633" r:id="rId15"/>
    <p:sldId id="16140637" r:id="rId16"/>
    <p:sldId id="16140634" r:id="rId17"/>
    <p:sldId id="16140638" r:id="rId18"/>
    <p:sldId id="268" r:id="rId19"/>
    <p:sldId id="16140623" r:id="rId20"/>
    <p:sldId id="269" r:id="rId21"/>
    <p:sldId id="16140639" r:id="rId22"/>
    <p:sldId id="16140627" r:id="rId23"/>
    <p:sldId id="16140628" r:id="rId24"/>
    <p:sldId id="16140629" r:id="rId25"/>
    <p:sldId id="16140640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watsonx" TargetMode="External"/><Relationship Id="rId2" Type="http://schemas.openxmlformats.org/officeDocument/2006/relationships/hyperlink" Target="https://www.kaggle.com/datasets/sampadab17/network-intrusion-det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docs/autoai?topic=autoai-evalu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bm.com/apidocs/machine-learn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mk1234/Network-Intrusion-Detection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Network Intrusion Detection</a:t>
            </a:r>
            <a:endParaRPr lang="en-US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alt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AICTE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Name-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Karan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Name-Department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- Haryana Engineering College (CSE)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alibri" panose="020F0502020204030204" charset="0"/>
                <a:cs typeface="Calibri" panose="020F0502020204030204" charset="0"/>
              </a:rPr>
              <a:t>Pipeline Leaderboard:</a:t>
            </a: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600" dirty="0">
                <a:latin typeface="Calibri" panose="020F0502020204030204" charset="0"/>
                <a:cs typeface="Calibri" panose="020F0502020204030204" charset="0"/>
              </a:rPr>
              <a:t>AutoAI ranked multiple pipelines based on their validation scores</a:t>
            </a:r>
          </a:p>
          <a:p>
            <a:r>
              <a:rPr lang="en-US" altLang="en-US" sz="1600" dirty="0">
                <a:latin typeface="Calibri" panose="020F0502020204030204" charset="0"/>
                <a:cs typeface="Calibri" panose="020F0502020204030204" charset="0"/>
              </a:rPr>
              <a:t>The top pipeline was selected and saved for deployment</a:t>
            </a:r>
          </a:p>
          <a:p>
            <a:pPr marL="0" indent="0">
              <a:buNone/>
            </a:pPr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-544" r="-544"/>
          <a:stretch>
            <a:fillRect/>
          </a:stretch>
        </p:blipFill>
        <p:spPr>
          <a:xfrm>
            <a:off x="581192" y="1883727"/>
            <a:ext cx="11026775" cy="3090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930" y="589915"/>
            <a:ext cx="10900410" cy="60363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alibri" panose="020F0502020204030204" charset="0"/>
                <a:cs typeface="Calibri" panose="020F0502020204030204" charset="0"/>
              </a:rPr>
              <a:t>Model Output Formats:</a:t>
            </a: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600" dirty="0">
                <a:latin typeface="Calibri" panose="020F0502020204030204" charset="0"/>
                <a:cs typeface="Calibri" panose="020F0502020204030204" charset="0"/>
              </a:rPr>
              <a:t>Output Table View: Displays predicted anomaly class against test data</a:t>
            </a:r>
          </a:p>
          <a:p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192" y="1344693"/>
            <a:ext cx="9932572" cy="3866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040" y="589915"/>
            <a:ext cx="10909300" cy="60363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alibri" panose="020F0502020204030204" charset="0"/>
                <a:cs typeface="Calibri" panose="020F0502020204030204" charset="0"/>
              </a:rPr>
              <a:t>Model Output Formats:</a:t>
            </a: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600" dirty="0">
                <a:latin typeface="Calibri" panose="020F0502020204030204" charset="0"/>
                <a:cs typeface="Calibri" panose="020F0502020204030204" charset="0"/>
              </a:rPr>
              <a:t>JSON Output View: Shows prediction results in API-compatible JSON format</a:t>
            </a:r>
          </a:p>
          <a:p>
            <a:pPr marL="0" indent="0">
              <a:buNone/>
            </a:pPr>
            <a:endParaRPr lang="en-US" altLang="en-US" sz="16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1040" y="2162234"/>
            <a:ext cx="6845935" cy="2654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86690"/>
            <a:ext cx="11029315" cy="678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Visuals to Include (Screenshots):</a:t>
            </a:r>
          </a:p>
          <a:p>
            <a:pPr marL="0" indent="0">
              <a:buNone/>
            </a:pPr>
            <a:r>
              <a:rPr lang="en-IN" altLang="en-US" sz="1200" b="1" dirty="0"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. Progress Map</a:t>
            </a: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 – AutoAI's visual representation of pipeline evolution</a:t>
            </a: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8020" y="1789077"/>
            <a:ext cx="8829675" cy="357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257810"/>
            <a:ext cx="11029315" cy="678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1200" b="1" dirty="0"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. Relationship Map </a:t>
            </a: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IN" altLang="en-US" sz="12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0" indent="0">
              <a:buNone/>
            </a:pPr>
            <a:endParaRPr lang="en-IN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IN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– How input features influence predictions</a:t>
            </a: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The model’s deployment as an API allows real-time classification of hacking attacks.</a:t>
            </a:r>
          </a:p>
          <a:p>
            <a:pPr marL="0" indent="0">
              <a:buNone/>
            </a:pPr>
            <a:endParaRPr lang="en-US" altLang="en-US" sz="1200" b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0556" y="1321767"/>
            <a:ext cx="10781685" cy="3663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The developed Network Intrusion Detection System (NIDS) using </a:t>
            </a:r>
            <a:r>
              <a:rPr lang="en-US" sz="1200" b="1" dirty="0" err="1"/>
              <a:t>AutoAI</a:t>
            </a:r>
            <a:r>
              <a:rPr lang="en-US" sz="1200" b="1" dirty="0"/>
              <a:t> in IBM Watson Studio</a:t>
            </a:r>
            <a:r>
              <a:rPr lang="en-US" sz="1200" dirty="0"/>
              <a:t> successfully automates the process of detecting malicious network activities. By leveraging machine learning algorithms automatically selected and optimized by </a:t>
            </a:r>
            <a:r>
              <a:rPr lang="en-US" sz="1200" dirty="0" err="1"/>
              <a:t>AutoAI</a:t>
            </a:r>
            <a:r>
              <a:rPr lang="en-US" sz="1200" dirty="0"/>
              <a:t>, the model is able to:</a:t>
            </a:r>
          </a:p>
          <a:p>
            <a:r>
              <a:rPr lang="en-US" sz="1200" dirty="0"/>
              <a:t>Efficiently </a:t>
            </a:r>
            <a:r>
              <a:rPr lang="en-US" sz="1200" b="1" dirty="0"/>
              <a:t>classify network traffic</a:t>
            </a:r>
            <a:r>
              <a:rPr lang="en-US" sz="1200" dirty="0"/>
              <a:t> as normal or anomalous.</a:t>
            </a:r>
          </a:p>
          <a:p>
            <a:r>
              <a:rPr lang="en-US" sz="1200" dirty="0"/>
              <a:t>Reduce the </a:t>
            </a:r>
            <a:r>
              <a:rPr lang="en-US" sz="1200" b="1" dirty="0"/>
              <a:t>manual effort of feature engineering and model selection</a:t>
            </a:r>
            <a:r>
              <a:rPr lang="en-US" sz="1200" dirty="0"/>
              <a:t>, thanks to </a:t>
            </a:r>
            <a:r>
              <a:rPr lang="en-US" sz="1200" dirty="0" err="1"/>
              <a:t>AutoAI’s</a:t>
            </a:r>
            <a:r>
              <a:rPr lang="en-US" sz="1200" dirty="0"/>
              <a:t> automated pipeline generation.</a:t>
            </a:r>
          </a:p>
          <a:p>
            <a:r>
              <a:rPr lang="en-US" sz="1200" dirty="0"/>
              <a:t>Provide </a:t>
            </a:r>
            <a:r>
              <a:rPr lang="en-US" sz="1200" b="1" dirty="0"/>
              <a:t>real-time or near real-time predictions</a:t>
            </a:r>
            <a:r>
              <a:rPr lang="en-US" sz="1200" dirty="0"/>
              <a:t>, enhancing cybersecurity measures in dynamic network environments.</a:t>
            </a:r>
          </a:p>
          <a:p>
            <a:r>
              <a:rPr lang="en-US" sz="1200" dirty="0"/>
              <a:t>Achieve </a:t>
            </a:r>
            <a:r>
              <a:rPr lang="en-US" sz="1200" b="1" dirty="0"/>
              <a:t>high accuracy and reliability</a:t>
            </a:r>
            <a:r>
              <a:rPr lang="en-US" sz="1200" dirty="0"/>
              <a:t> while minimizing false alarms compared to traditional rule-based intrusion detection systems.</a:t>
            </a:r>
          </a:p>
          <a:p>
            <a:r>
              <a:rPr lang="en-US" sz="1200" dirty="0"/>
              <a:t>This demonstrates the potential of </a:t>
            </a:r>
            <a:r>
              <a:rPr lang="en-US" sz="1200" b="1" dirty="0"/>
              <a:t>AI-driven intrusion detection</a:t>
            </a:r>
            <a:r>
              <a:rPr lang="en-US" sz="1200" dirty="0"/>
              <a:t> in strengthening network security infrastructure against evolving cyber threats.</a:t>
            </a:r>
          </a:p>
          <a:p>
            <a:pPr marL="305435" indent="-305435"/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20000"/>
          </a:bodyPr>
          <a:lstStyle/>
          <a:p>
            <a:r>
              <a:rPr lang="en-US" b="1" dirty="0"/>
              <a:t>Enhancing Data Quality and Balance:</a:t>
            </a:r>
            <a:endParaRPr lang="en-US" dirty="0"/>
          </a:p>
          <a:p>
            <a:pPr lvl="1"/>
            <a:r>
              <a:rPr lang="en-US" dirty="0"/>
              <a:t>Introduce more diverse datasets covering </a:t>
            </a:r>
            <a:r>
              <a:rPr lang="en-US" b="1" dirty="0"/>
              <a:t>latest cyberattack 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data balancing techniques (SMOTE, class weights)</a:t>
            </a:r>
            <a:r>
              <a:rPr lang="en-US" dirty="0"/>
              <a:t> to improve anomaly detection accuracy.</a:t>
            </a:r>
          </a:p>
          <a:p>
            <a:r>
              <a:rPr lang="en-US" b="1" dirty="0"/>
              <a:t>Feature Engineering Improvements:</a:t>
            </a:r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b="1" dirty="0"/>
              <a:t>manual domain-based feature selection</a:t>
            </a:r>
            <a:r>
              <a:rPr lang="en-US" dirty="0"/>
              <a:t> alongside </a:t>
            </a:r>
            <a:r>
              <a:rPr lang="en-US" dirty="0" err="1"/>
              <a:t>AutoAI’s</a:t>
            </a:r>
            <a:r>
              <a:rPr lang="en-US" dirty="0"/>
              <a:t> automated approach to reduce noise.</a:t>
            </a:r>
          </a:p>
          <a:p>
            <a:pPr lvl="1"/>
            <a:r>
              <a:rPr lang="en-US" dirty="0"/>
              <a:t>Explore advanced feature extraction techniques (e.g., embeddings for categorical features).</a:t>
            </a:r>
          </a:p>
          <a:p>
            <a:r>
              <a:rPr lang="en-US" b="1" dirty="0"/>
              <a:t>Model Explainability: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/>
              <a:t>SHAP or LIME</a:t>
            </a:r>
            <a:r>
              <a:rPr lang="en-US" dirty="0"/>
              <a:t> to interpret how the model classifies anomalies, increasing trust and transparency.</a:t>
            </a:r>
          </a:p>
          <a:p>
            <a:r>
              <a:rPr lang="en-US" b="1" dirty="0"/>
              <a:t>Real-Time Deployment:</a:t>
            </a:r>
            <a:endParaRPr lang="en-US" dirty="0"/>
          </a:p>
          <a:p>
            <a:pPr lvl="1"/>
            <a:r>
              <a:rPr lang="en-US" dirty="0"/>
              <a:t>Integrate with </a:t>
            </a:r>
            <a:r>
              <a:rPr lang="en-US" b="1" dirty="0"/>
              <a:t>live network monitoring systems</a:t>
            </a:r>
            <a:r>
              <a:rPr lang="en-US" dirty="0"/>
              <a:t> to enable </a:t>
            </a:r>
            <a:r>
              <a:rPr lang="en-US" b="1" dirty="0"/>
              <a:t>streaming intrusion detection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Deploy as a </a:t>
            </a:r>
            <a:r>
              <a:rPr lang="en-US" b="1" dirty="0"/>
              <a:t>cloud-based API</a:t>
            </a:r>
            <a:r>
              <a:rPr lang="en-US" dirty="0"/>
              <a:t> for scalable use across multiple networks.</a:t>
            </a:r>
          </a:p>
          <a:p>
            <a:r>
              <a:rPr lang="en-US" b="1" dirty="0"/>
              <a:t>Hybrid and Ensemble Approaches:</a:t>
            </a:r>
            <a:endParaRPr lang="en-US" dirty="0"/>
          </a:p>
          <a:p>
            <a:pPr lvl="1"/>
            <a:r>
              <a:rPr lang="en-US" dirty="0"/>
              <a:t>Combine </a:t>
            </a:r>
            <a:r>
              <a:rPr lang="en-US" dirty="0" err="1"/>
              <a:t>AutoAI’s</a:t>
            </a:r>
            <a:r>
              <a:rPr lang="en-US" dirty="0"/>
              <a:t> supervised model with </a:t>
            </a:r>
            <a:r>
              <a:rPr lang="en-US" b="1" dirty="0"/>
              <a:t>unsupervised anomaly detection techniques</a:t>
            </a:r>
            <a:r>
              <a:rPr lang="en-US" dirty="0"/>
              <a:t> (Autoencoders, Isolation Forest) for unknown attack patterns.</a:t>
            </a:r>
          </a:p>
          <a:p>
            <a:r>
              <a:rPr lang="en-US" b="1" dirty="0"/>
              <a:t>Continuous Learning: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b="1" dirty="0"/>
              <a:t>online learning or periodic retraining</a:t>
            </a:r>
            <a:r>
              <a:rPr lang="en-US" dirty="0"/>
              <a:t> so the model adapts to </a:t>
            </a:r>
            <a:r>
              <a:rPr lang="en-US" b="1" dirty="0"/>
              <a:t>new cyber threats</a:t>
            </a:r>
            <a:r>
              <a:rPr lang="en-US" dirty="0"/>
              <a:t> without manual intervention.</a:t>
            </a:r>
          </a:p>
          <a:p>
            <a:r>
              <a:rPr lang="en-US" b="1" dirty="0"/>
              <a:t>Integration with Security Tools:</a:t>
            </a:r>
            <a:endParaRPr lang="en-US" dirty="0"/>
          </a:p>
          <a:p>
            <a:pPr lvl="1"/>
            <a:r>
              <a:rPr lang="en-US" dirty="0"/>
              <a:t>Connect with </a:t>
            </a:r>
            <a:r>
              <a:rPr lang="en-US" b="1" dirty="0"/>
              <a:t>firewalls, SIEM tools (e.g., Splunk, </a:t>
            </a:r>
            <a:r>
              <a:rPr lang="en-US" b="1" dirty="0" err="1"/>
              <a:t>QRadar</a:t>
            </a:r>
            <a:r>
              <a:rPr lang="en-US" b="1" dirty="0"/>
              <a:t>)</a:t>
            </a:r>
            <a:r>
              <a:rPr lang="en-US" dirty="0"/>
              <a:t> for automatic threat response and mitigation.</a:t>
            </a:r>
          </a:p>
          <a:p>
            <a:pPr marL="0" indent="0">
              <a:buNone/>
            </a:pPr>
            <a:r>
              <a:rPr lang="en-US" altLang="en-US" sz="150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pPr marL="305435" indent="-305435"/>
            <a:endParaRPr lang="en-US" altLang="en-US" sz="15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1. Kaggle Dataset:  </a:t>
            </a:r>
          </a:p>
          <a:p>
            <a:pPr marL="305435" indent="-305435"/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   “Network intrusion detection.”  </a:t>
            </a:r>
          </a:p>
          <a:p>
            <a:pPr marL="305435" indent="-305435"/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  <a:hlinkClick r:id="rId2"/>
              </a:rPr>
              <a:t>https://www.kaggle.com/datasets/sampadab17/network-intrusion-detection</a:t>
            </a:r>
            <a:endParaRPr lang="en-US" altLang="en-US" sz="48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2. IBM Cloud Documentation:  </a:t>
            </a:r>
          </a:p>
          <a:p>
            <a:pPr marL="305435" indent="-305435">
              <a:lnSpc>
                <a:spcPct val="8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  IBM Watsonx.ai and AutoAI Official Guide  </a:t>
            </a:r>
          </a:p>
          <a:p>
            <a:pPr marL="305435" indent="-305435">
              <a:lnSpc>
                <a:spcPct val="8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  <a:hlinkClick r:id="rId3" action="ppaction://hlinkfile"/>
              </a:rPr>
              <a:t>https://www.ibm.com/cloud/watsonx</a:t>
            </a:r>
            <a:endParaRPr lang="en-US" altLang="en-US" sz="48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3. 4. 5. AutoAI Model Evaluation Guide:  </a:t>
            </a:r>
          </a:p>
          <a:p>
            <a:pPr marL="305435" indent="-305435">
              <a:lnSpc>
                <a:spcPct val="8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  “Model Evaluation Metrics in IBM AutoAI” – IBM Developer Documentation  </a:t>
            </a:r>
          </a:p>
          <a:p>
            <a:pPr marL="305435" indent="-305435">
              <a:lnSpc>
                <a:spcPct val="8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  <a:hlinkClick r:id="rId4" action="ppaction://hlinkfile"/>
              </a:rPr>
              <a:t>https://cloud.ibm.com/docs/autoai?topic=autoai-evaluation</a:t>
            </a:r>
            <a:endParaRPr lang="en-US" altLang="en-US" sz="48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endParaRPr lang="en-US" altLang="en-US" sz="48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6. JSON Format Testing for ML APIs: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80000"/>
              </a:lnSpc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IBM Watson Machine Learning API Reference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80000"/>
              </a:lnSpc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  <a:hlinkClick r:id="rId2" action="ppaction://hlinkfile"/>
              </a:rPr>
              <a:t>https://cloud.ibm.com/apidocs/machine-learning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7. Book Reference (optional):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80000"/>
              </a:lnSpc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James, G., Witten, D., Hastie, T., &amp; Tibshirani, R. (2013).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80000"/>
              </a:lnSpc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*An Introduction to Statistical Learning: With Applications in R*. Springer.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55" y="1155065"/>
            <a:ext cx="11157585" cy="650240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192" y="1805305"/>
            <a:ext cx="618110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55" y="1232535"/>
            <a:ext cx="11029315" cy="598170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4530" y="1667244"/>
            <a:ext cx="6148877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232535"/>
            <a:ext cx="11029315" cy="554990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400000">
            <a:off x="1316587" y="871973"/>
            <a:ext cx="4996408" cy="64684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 dirty="0"/>
              <a:t>GitHub </a:t>
            </a:r>
            <a:r>
              <a:rPr lang="en-IN" altLang="en-US" b="1" dirty="0" err="1"/>
              <a:t>Linkt</a:t>
            </a:r>
            <a:r>
              <a:rPr lang="en-IN" altLang="en-US" b="1" dirty="0"/>
              <a:t>:-</a:t>
            </a:r>
          </a:p>
          <a:p>
            <a:pPr lvl="1"/>
            <a:r>
              <a:rPr lang="en-US" altLang="en-US" b="1">
                <a:hlinkClick r:id="rId2"/>
              </a:rPr>
              <a:t>https://github.com/opmk1234/Network-Intrusion-Detection.git</a:t>
            </a:r>
            <a:endParaRPr lang="en-US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067" y="123245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>
                <a:solidFill>
                  <a:srgbClr val="0F0F0F"/>
                </a:solidFill>
                <a:latin typeface="Calibri" panose="020F0502020204030204" charset="0"/>
                <a:ea typeface="+mn-lt"/>
                <a:cs typeface="Calibri" panose="020F0502020204030204" charset="0"/>
              </a:rPr>
              <a:t>Example:</a:t>
            </a:r>
            <a:r>
              <a:rPr lang="en-IN" sz="2800" dirty="0">
                <a:solidFill>
                  <a:srgbClr val="0F0F0F"/>
                </a:solidFill>
                <a:latin typeface="Calibri" panose="020F0502020204030204" charset="0"/>
                <a:ea typeface="+mn-lt"/>
                <a:cs typeface="Calibri" panose="020F0502020204030204" charset="0"/>
              </a:rPr>
              <a:t> </a:t>
            </a:r>
            <a:r>
              <a:rPr lang="en-US" sz="2400" dirty="0"/>
              <a:t>Create a robust network intrusion detection system (NIDS) using machine learning. The system should be capable of analyzing network traffic data to identify and classify various types of cyber-attacks (e.g., DoS, Probe, R2L, U2R) and distinguish them from normal network activity. The goal is to build a model that can effectively secure communication networks by providing an early warning of malicious activities.</a:t>
            </a:r>
            <a:endParaRPr lang="en-US" altLang="en-US" sz="2400" dirty="0"/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The proposed system aims to automate the detection and classification of power system faults using machine learning models built with IBM Watsonx AutoAI. The goal is to </a:t>
            </a:r>
            <a:r>
              <a:rPr lang="en-US" sz="1200" dirty="0"/>
              <a:t>identify and classify various types of cyber-attacks (e.g., DoS, Probe, R2L, U2R) and The goal is to build a model that can effectively secure communication networks by providing an early warning of malicious activities</a:t>
            </a: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0" indent="0">
              <a:buNone/>
            </a:pP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The solution consists of the following components: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1. </a:t>
            </a: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Data Collection: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   Use a public dataset containing </a:t>
            </a:r>
            <a:r>
              <a:rPr lang="en-US" sz="1200" dirty="0"/>
              <a:t> various types of cyber-attacks (e.g., DoS, Probe, R2L, U2R) </a:t>
            </a: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   The dataset includes labeled class, aiding supervised learning.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2. </a:t>
            </a: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Data Preprocessing: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   Upload the dataset to IBM Cloud Object Storage.  </a:t>
            </a: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   Configure columns and handle missing values directly in Watsonx AutoAI.</a:t>
            </a: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3. </a:t>
            </a: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Model Building using AutoAI: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   AutoAI automatically explores and trains multiple ML pipelines.</a:t>
            </a: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   Selects the best-performing classifier (e.g., Random Forest, Logistic Regression, XGBoost).</a:t>
            </a: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   Evaluates models based on accuracy, precision, and recall.</a:t>
            </a: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4. </a:t>
            </a: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  <a:sym typeface="+mn-ea"/>
              </a:rPr>
              <a:t>Deployment</a:t>
            </a: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: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The best model is promoted to a Deployment Space.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A REST API is created to receive network data as input and return </a:t>
            </a:r>
            <a:r>
              <a:rPr lang="en-US" altLang="en-US" sz="12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anamoly</a:t>
            </a: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classification.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5. </a:t>
            </a: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  <a:sym typeface="+mn-ea"/>
              </a:rPr>
              <a:t>Testing &amp; Evaluation</a:t>
            </a:r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:  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Use test JSON inputs to validate model performance.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Observe model outputs in both table and JSON format.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/>
            <a:r>
              <a:rPr lang="en-US" altLang="en-US" sz="1200" dirty="0">
                <a:latin typeface="Calibri" panose="020F0502020204030204" charset="0"/>
                <a:cs typeface="Calibri" panose="020F0502020204030204" charset="0"/>
                <a:sym typeface="+mn-ea"/>
              </a:rPr>
              <a:t>   Analyze AutoAI pipeline leaderboard to choose optimal model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93165"/>
            <a:ext cx="11029315" cy="555180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The "System Approach" section outlines the overall strategy and methodology for developing and deploying a machine learning-based </a:t>
            </a:r>
            <a:r>
              <a:rPr lang="en-US" sz="4800" b="1" dirty="0"/>
              <a:t>analyzing network traffic data to identify and classify various types of cyber-attacks (e.g., DoS, Probe, R2L, U2R) and distinguish them from normal network activity </a:t>
            </a: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model using IBM </a:t>
            </a:r>
            <a:r>
              <a:rPr lang="en-US" altLang="en-US" sz="4800" b="1" dirty="0" err="1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Watsonx</a:t>
            </a: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4800" b="1" dirty="0" err="1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AutoAI</a:t>
            </a:r>
            <a:endParaRPr lang="en-US" altLang="en-US" sz="4800" b="1" dirty="0">
              <a:solidFill>
                <a:srgbClr val="0F0F0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1. System Requirements:</a:t>
            </a:r>
          </a:p>
          <a:p>
            <a:pPr>
              <a:lnSpc>
                <a:spcPct val="50000"/>
              </a:lnSpc>
            </a:pP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IBM Cloud Lite Account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IBM Watsonx.ai Studio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IBM Cloud Object Storage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Modern Web Browser (Chrome/Firefox)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Stable Internet Connection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Kaggle Dataset: Network Intrusion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2. Libraries / Services Used:</a:t>
            </a:r>
          </a:p>
          <a:p>
            <a:pPr>
              <a:lnSpc>
                <a:spcPct val="50000"/>
              </a:lnSpc>
            </a:pP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IBM </a:t>
            </a:r>
            <a:r>
              <a:rPr lang="en-US" altLang="en-US" sz="4800" dirty="0" err="1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Watsonx</a:t>
            </a: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4800" dirty="0" err="1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AutoAI</a:t>
            </a: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(no manual coding required)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IBM Watson Machine Learning Runtime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IBM Cloud Object Storage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JSON for testing API input/output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3. Development Methodology:</a:t>
            </a:r>
          </a:p>
          <a:p>
            <a:pPr>
              <a:lnSpc>
                <a:spcPct val="50000"/>
              </a:lnSpc>
            </a:pP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Create Watsonx.ai instance and associate storage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Upload dataset (network intrusion dataset) to the project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Define and configure an </a:t>
            </a:r>
            <a:r>
              <a:rPr lang="en-US" altLang="en-US" sz="4800" dirty="0" err="1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AutoAI</a:t>
            </a: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experiment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en-US" sz="4800" dirty="0" err="1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AutoAI</a:t>
            </a: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automatically selects and trains ML pipelines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Evaluate model performance via leaderboard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Save and deploy the best-performing pipeline</a:t>
            </a:r>
          </a:p>
          <a:p>
            <a:pPr>
              <a:lnSpc>
                <a:spcPct val="50000"/>
              </a:lnSpc>
            </a:pPr>
            <a:r>
              <a:rPr lang="en-US" altLang="en-US" sz="4800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   Generate and test API endpoint using JSON input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4800" b="1" dirty="0">
                <a:solidFill>
                  <a:srgbClr val="0F0F0F"/>
                </a:solidFill>
                <a:latin typeface="Calibri" panose="020F0502020204030204" charset="0"/>
                <a:cs typeface="Calibri" panose="020F0502020204030204" charset="0"/>
              </a:rPr>
              <a:t>This system-oriented approach ensures a no-code, rapid ML solution using cloud-native IBM tools, making it suitable for scalable, real-time grid fault analysis.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en-US" sz="4800" b="1" dirty="0">
              <a:solidFill>
                <a:srgbClr val="0F0F0F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This section describes the machine learning algorithm selection, training process, and deployment strategy used to detect and classify network intrusion with IBM </a:t>
            </a:r>
            <a:r>
              <a:rPr lang="en-US" altLang="en-US" sz="4800" dirty="0" err="1">
                <a:latin typeface="Calibri" panose="020F0502020204030204" charset="0"/>
                <a:cs typeface="Calibri" panose="020F0502020204030204" charset="0"/>
              </a:rPr>
              <a:t>Watsonx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4800" dirty="0" err="1">
                <a:latin typeface="Calibri" panose="020F0502020204030204" charset="0"/>
                <a:cs typeface="Calibri" panose="020F0502020204030204" charset="0"/>
              </a:rPr>
              <a:t>AutoAI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0" indent="0">
              <a:buNone/>
            </a:pPr>
            <a:r>
              <a:rPr lang="en-US" altLang="en-US" sz="4800" b="1" dirty="0">
                <a:latin typeface="Calibri" panose="020F0502020204030204" charset="0"/>
                <a:cs typeface="Calibri" panose="020F0502020204030204" charset="0"/>
              </a:rPr>
              <a:t>Algorithm Selection:  </a:t>
            </a:r>
          </a:p>
          <a:p>
            <a:pPr marL="0" indent="0">
              <a:buNone/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IBM </a:t>
            </a:r>
            <a:r>
              <a:rPr lang="en-US" altLang="en-US" sz="4800" dirty="0" err="1">
                <a:latin typeface="Calibri" panose="020F0502020204030204" charset="0"/>
                <a:cs typeface="Calibri" panose="020F0502020204030204" charset="0"/>
              </a:rPr>
              <a:t>Watsonx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4800" dirty="0" err="1">
                <a:latin typeface="Calibri" panose="020F0502020204030204" charset="0"/>
                <a:cs typeface="Calibri" panose="020F0502020204030204" charset="0"/>
              </a:rPr>
              <a:t>AutoAI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automatically explores multiple classification algorithms, such as:</a:t>
            </a:r>
          </a:p>
          <a:p>
            <a:pPr marL="305435" indent="-305435">
              <a:lnSpc>
                <a:spcPct val="6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Logistic Regression</a:t>
            </a:r>
          </a:p>
          <a:p>
            <a:pPr marL="305435" indent="-305435">
              <a:lnSpc>
                <a:spcPct val="6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Decision Trees</a:t>
            </a:r>
          </a:p>
          <a:p>
            <a:pPr marL="305435" indent="-305435">
              <a:lnSpc>
                <a:spcPct val="6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Random Forest</a:t>
            </a:r>
          </a:p>
          <a:p>
            <a:pPr marL="305435" indent="-305435">
              <a:lnSpc>
                <a:spcPct val="6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Gradient Boosted Trees (</a:t>
            </a:r>
            <a:r>
              <a:rPr lang="en-US" altLang="en-US" sz="4800" dirty="0" err="1">
                <a:latin typeface="Calibri" panose="020F0502020204030204" charset="0"/>
                <a:cs typeface="Calibri" panose="020F0502020204030204" charset="0"/>
              </a:rPr>
              <a:t>XGBoost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pPr marL="305435" indent="-305435">
              <a:lnSpc>
                <a:spcPct val="6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Ensemble Models</a:t>
            </a:r>
          </a:p>
          <a:p>
            <a:pPr marL="0" indent="0">
              <a:buNone/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The final model is selected based on evaluation metrics like accuracy, precision, and recall. </a:t>
            </a:r>
            <a:r>
              <a:rPr lang="en-US" altLang="en-US" sz="4800" dirty="0" err="1">
                <a:latin typeface="Calibri" panose="020F0502020204030204" charset="0"/>
                <a:cs typeface="Calibri" panose="020F0502020204030204" charset="0"/>
              </a:rPr>
              <a:t>AutoAI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uses automated hyperparameter tuning and pipeline optimization to determine the best-performing algorithm for the classification task.</a:t>
            </a:r>
          </a:p>
          <a:p>
            <a:pPr marL="0" indent="0">
              <a:buNone/>
            </a:pPr>
            <a:r>
              <a:rPr lang="en-US" altLang="en-US" sz="4800" b="1" dirty="0">
                <a:latin typeface="Calibri" panose="020F0502020204030204" charset="0"/>
                <a:cs typeface="Calibri" panose="020F0502020204030204" charset="0"/>
              </a:rPr>
              <a:t>Data Input:</a:t>
            </a:r>
          </a:p>
          <a:p>
            <a:pPr marL="305435" indent="-305435">
              <a:lnSpc>
                <a:spcPct val="7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Protocol  type , service ,flag and class   (A, B, and C D)</a:t>
            </a:r>
          </a:p>
          <a:p>
            <a:pPr marL="305435" indent="-305435">
              <a:lnSpc>
                <a:spcPct val="70000"/>
              </a:lnSpc>
            </a:pP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Output Label: class(e.g., Normal, Anomaly)</a:t>
            </a:r>
          </a:p>
          <a:p>
            <a:pPr marL="0" indent="0">
              <a:buNone/>
            </a:pPr>
            <a:r>
              <a:rPr lang="en-US" altLang="en-US" sz="4800" dirty="0" err="1">
                <a:latin typeface="Calibri" panose="020F0502020204030204" charset="0"/>
                <a:cs typeface="Calibri" panose="020F0502020204030204" charset="0"/>
              </a:rPr>
              <a:t>AutoAI</a:t>
            </a:r>
            <a:r>
              <a:rPr lang="en-US" altLang="en-US" sz="4800" dirty="0">
                <a:latin typeface="Calibri" panose="020F0502020204030204" charset="0"/>
                <a:cs typeface="Calibri" panose="020F0502020204030204" charset="0"/>
              </a:rPr>
              <a:t> automatically detects feature types and handles preprocessing like scaling, encoding, and missing values internally.</a:t>
            </a:r>
          </a:p>
          <a:p>
            <a:pPr marL="305435" indent="-305435">
              <a:lnSpc>
                <a:spcPct val="60000"/>
              </a:lnSpc>
            </a:pPr>
            <a:endParaRPr lang="en-US" altLang="en-US" sz="48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DBFF21-6792-59B6-ACD4-07039341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200" b="1">
                <a:latin typeface="Calibri" panose="020F0502020204030204" charset="0"/>
                <a:cs typeface="Calibri" panose="020F0502020204030204" charset="0"/>
                <a:sym typeface="+mn-ea"/>
              </a:rPr>
              <a:t>Training Process:</a:t>
            </a:r>
            <a:endParaRPr lang="en-US" altLang="en-US" sz="1200" b="1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70000"/>
              </a:lnSpc>
            </a:pPr>
            <a:r>
              <a:rPr lang="en-US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AutoAI splits the dataset into training and validation sets.</a:t>
            </a: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70000"/>
              </a:lnSpc>
            </a:pPr>
            <a:r>
              <a:rPr lang="en-US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Applies automated feature transformation, model selection, and optimization.</a:t>
            </a: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70000"/>
              </a:lnSpc>
            </a:pPr>
            <a:r>
              <a:rPr lang="en-US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Evaluates multiple pipelines using cross-validation.</a:t>
            </a: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70000"/>
              </a:lnSpc>
            </a:pPr>
            <a:r>
              <a:rPr lang="en-US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Ranks them on a leaderboard based on performance metrics.</a:t>
            </a: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US" sz="1200" b="1">
                <a:latin typeface="Calibri" panose="020F0502020204030204" charset="0"/>
                <a:cs typeface="Calibri" panose="020F0502020204030204" charset="0"/>
                <a:sym typeface="+mn-ea"/>
              </a:rPr>
              <a:t>Prediction Process:</a:t>
            </a:r>
            <a:endParaRPr lang="en-US" altLang="en-US" sz="1200" b="1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60000"/>
              </a:lnSpc>
            </a:pPr>
            <a:r>
              <a:rPr lang="en-US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The best model pipeline is saved and promoted to the deployment space.</a:t>
            </a: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60000"/>
              </a:lnSpc>
            </a:pPr>
            <a:r>
              <a:rPr lang="en-US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It is exposed as a REST API that accepts JSON input (voltage/current values).</a:t>
            </a: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60000"/>
              </a:lnSpc>
            </a:pPr>
            <a:r>
              <a:rPr lang="en-US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The model processes the input and returns the predicted fault type in real-time.</a:t>
            </a: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This pipeline ensures reliable and scalable fault classification without requiring manual coding, making it suitable for integration in real-world power monitoring systems.</a:t>
            </a: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  <a:p>
            <a:pPr marL="305435" indent="-305435">
              <a:lnSpc>
                <a:spcPct val="60000"/>
              </a:lnSpc>
            </a:pPr>
            <a:endParaRPr lang="en-US" altLang="en-US" sz="12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The machine learning model generated by IBM Watsonx AutoAI demonstrated high accuracy in detecting and classifying various fault types in the power distribution system.</a:t>
            </a:r>
          </a:p>
          <a:p>
            <a:pPr marL="0" indent="0">
              <a:buNone/>
            </a:pPr>
            <a:r>
              <a:rPr lang="en-US" altLang="en-US" sz="1200" b="1" dirty="0">
                <a:latin typeface="Calibri" panose="020F0502020204030204" charset="0"/>
                <a:cs typeface="Calibri" panose="020F0502020204030204" charset="0"/>
              </a:rPr>
              <a:t>Key Performance Metrics:</a:t>
            </a: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Accuracy: [Insert actual % from leaderboard]</a:t>
            </a:r>
          </a:p>
          <a:p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Precision: High precision in identifying LG, LL, and LLG faults</a:t>
            </a:r>
          </a:p>
          <a:p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Recall: Strong recall values for multiclass classification</a:t>
            </a:r>
          </a:p>
          <a:p>
            <a:r>
              <a:rPr lang="en-US" altLang="en-US" sz="1200" dirty="0">
                <a:latin typeface="Calibri" panose="020F0502020204030204" charset="0"/>
                <a:cs typeface="Calibri" panose="020F0502020204030204" charset="0"/>
              </a:rPr>
              <a:t>F1 Score: Balanced performance across fault types</a:t>
            </a:r>
          </a:p>
          <a:p>
            <a:endParaRPr lang="en-US" altLang="en-US" sz="12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26982" b="26982"/>
          <a:stretch/>
        </p:blipFill>
        <p:spPr>
          <a:xfrm>
            <a:off x="695006" y="2646183"/>
            <a:ext cx="10801985" cy="9925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1558</Words>
  <Application>Microsoft Office PowerPoint</Application>
  <PresentationFormat>Widescreen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Network Intrusion Detection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References</vt:lpstr>
      <vt:lpstr>IBM Certifications</vt:lpstr>
      <vt:lpstr>IBM Certifications</vt:lpstr>
      <vt:lpstr>IBM Certifications</vt:lpstr>
      <vt:lpstr>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Parvej kumar</cp:lastModifiedBy>
  <cp:revision>48</cp:revision>
  <dcterms:created xsi:type="dcterms:W3CDTF">2021-05-26T16:50:00Z</dcterms:created>
  <dcterms:modified xsi:type="dcterms:W3CDTF">2025-08-03T15:11:54Z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3DAC96296A0F475D839FC20960D6858B_12</vt:lpwstr>
  </property>
  <property fmtid="{D5CDD505-2E9C-101B-9397-08002B2CF9AE}" pid="4" name="KSOProductBuildVer">
    <vt:lpwstr>1033-12.2.0.22222</vt:lpwstr>
  </property>
</Properties>
</file>