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</p:sldMasterIdLst>
  <p:notesMasterIdLst>
    <p:notesMasterId r:id="rId16"/>
  </p:notesMasterIdLst>
  <p:handoutMasterIdLst>
    <p:handoutMasterId r:id="rId17"/>
  </p:handoutMasterIdLst>
  <p:sldIdLst>
    <p:sldId id="434" r:id="rId2"/>
    <p:sldId id="563" r:id="rId3"/>
    <p:sldId id="540" r:id="rId4"/>
    <p:sldId id="554" r:id="rId5"/>
    <p:sldId id="555" r:id="rId6"/>
    <p:sldId id="550" r:id="rId7"/>
    <p:sldId id="542" r:id="rId8"/>
    <p:sldId id="543" r:id="rId9"/>
    <p:sldId id="560" r:id="rId10"/>
    <p:sldId id="561" r:id="rId11"/>
    <p:sldId id="564" r:id="rId12"/>
    <p:sldId id="551" r:id="rId13"/>
    <p:sldId id="562" r:id="rId14"/>
    <p:sldId id="559" r:id="rId15"/>
  </p:sldIdLst>
  <p:sldSz cx="12195175" cy="6858000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40BAD13A-CF3B-46F1-9F92-1EEB6DF0B91B}">
          <p14:sldIdLst>
            <p14:sldId id="434"/>
            <p14:sldId id="563"/>
            <p14:sldId id="540"/>
            <p14:sldId id="554"/>
            <p14:sldId id="555"/>
            <p14:sldId id="550"/>
            <p14:sldId id="542"/>
            <p14:sldId id="543"/>
            <p14:sldId id="560"/>
            <p14:sldId id="561"/>
            <p14:sldId id="564"/>
            <p14:sldId id="551"/>
            <p14:sldId id="562"/>
            <p14:sldId id="559"/>
            <p14:sldId id="439"/>
          </p14:sldIdLst>
        </p14:section>
        <p14:section name="无标题节" id="{55232401-34EE-4EBD-BFAF-C9D0F61BAE12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587">
          <p15:clr>
            <a:srgbClr val="A4A3A4"/>
          </p15:clr>
        </p15:guide>
        <p15:guide id="2" orient="horz" pos="3883">
          <p15:clr>
            <a:srgbClr val="A4A3A4"/>
          </p15:clr>
        </p15:guide>
        <p15:guide id="3" pos="7164">
          <p15:clr>
            <a:srgbClr val="A4A3A4"/>
          </p15:clr>
        </p15:guide>
        <p15:guide id="4" pos="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2222"/>
    <a:srgbClr val="9177FD"/>
    <a:srgbClr val="FF9B09"/>
    <a:srgbClr val="A20000"/>
    <a:srgbClr val="383747"/>
    <a:srgbClr val="3E5D82"/>
    <a:srgbClr val="666699"/>
    <a:srgbClr val="02AE16"/>
    <a:srgbClr val="FF6709"/>
    <a:srgbClr val="E4E4E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50" autoAdjust="0"/>
    <p:restoredTop sz="77213" autoAdjust="0"/>
  </p:normalViewPr>
  <p:slideViewPr>
    <p:cSldViewPr snapToGrid="0" snapToObjects="1" showGuides="1">
      <p:cViewPr varScale="1">
        <p:scale>
          <a:sx n="53" d="100"/>
          <a:sy n="53" d="100"/>
        </p:scale>
        <p:origin x="-1452" y="-102"/>
      </p:cViewPr>
      <p:guideLst>
        <p:guide orient="horz" pos="587"/>
        <p:guide orient="horz" pos="3883"/>
        <p:guide pos="7164"/>
        <p:guide pos="5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2868" y="54"/>
      </p:cViewPr>
      <p:guideLst>
        <p:guide orient="horz" pos="3127"/>
        <p:guide pos="2141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4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299ECB0-6573-4573-97F8-0F22CF6BD3F2}" type="datetimeFigureOut">
              <a:rPr lang="zh-CN" altLang="en-US"/>
              <a:pPr>
                <a:defRPr/>
              </a:pPr>
              <a:t>2015/8/24</a:t>
            </a:fld>
            <a:endParaRPr lang="en-US" altLang="zh-CN"/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7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4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F672297-AFAB-40D7-9FB7-D5F863C7FB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6113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67EB6-9D1B-4BD6-828D-CF509AB728B2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C5458-9D8F-496A-8CA9-D1357EC7E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1660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C5458-9D8F-496A-8CA9-D1357EC7E62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187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C5458-9D8F-496A-8CA9-D1357EC7E62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082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C5458-9D8F-496A-8CA9-D1357EC7E62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5409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err="1" smtClean="0"/>
              <a:t>Sysstat</a:t>
            </a:r>
            <a:r>
              <a:rPr lang="en-US" i="1" dirty="0" smtClean="0"/>
              <a:t> </a:t>
            </a:r>
            <a:r>
              <a:rPr lang="en-US" dirty="0" smtClean="0"/>
              <a:t>utility that collects CPU, memory, network and disk usage from the Linux kernel every second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benchmarks involve performing several workloads on several configurations.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C5458-9D8F-496A-8CA9-D1357EC7E62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2394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C5458-9D8F-496A-8CA9-D1357EC7E62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0034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2636838"/>
            <a:ext cx="5616575" cy="62547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quarter" idx="10"/>
          </p:nvPr>
        </p:nvSpPr>
        <p:spPr>
          <a:xfrm>
            <a:off x="876300" y="479425"/>
            <a:ext cx="1625600" cy="2154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>
          <a:xfrm>
            <a:off x="876300" y="479425"/>
            <a:ext cx="1625600" cy="2154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029C2-2C1D-4CA6-8650-0A884368FE6C}" type="datetime3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24 August 2015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586" y="6350"/>
            <a:ext cx="12193589" cy="6851650"/>
          </a:xfrm>
          <a:prstGeom prst="rect">
            <a:avLst/>
          </a:prstGeom>
          <a:blipFill dpi="0" rotWithShape="1">
            <a:blip r:embed="rId6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itchFamily="34" charset="-122"/>
            </a:endParaRPr>
          </a:p>
        </p:txBody>
      </p:sp>
      <p:sp>
        <p:nvSpPr>
          <p:cNvPr id="1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23913" y="4500002"/>
            <a:ext cx="9269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08" rIns="91418" bIns="4570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 smtClean="0"/>
              <a:t>Click to edit Master title style</a:t>
            </a:r>
            <a:endParaRPr lang="zh-CN" altLang="en-US" dirty="0" smtClean="0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823913" y="479426"/>
            <a:ext cx="2158999" cy="205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300">
                <a:latin typeface="微软雅黑" pitchFamily="34" charset="-122"/>
                <a:ea typeface="+mn-ea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85" r:id="rId4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19577" y="1890942"/>
            <a:ext cx="102904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3E5D8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Bottlenecks: </a:t>
            </a:r>
          </a:p>
          <a:p>
            <a:r>
              <a:rPr lang="en-US" altLang="zh-CN" sz="4000" dirty="0">
                <a:solidFill>
                  <a:srgbClr val="3E5D8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4000" dirty="0" smtClean="0">
                <a:solidFill>
                  <a:srgbClr val="3E5D8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Automated Design</a:t>
            </a:r>
            <a:r>
              <a:rPr lang="zh-CN" altLang="en-US" sz="4000" dirty="0">
                <a:solidFill>
                  <a:srgbClr val="3E5D8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4000" dirty="0" smtClean="0">
                <a:solidFill>
                  <a:srgbClr val="3E5D8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Configuration </a:t>
            </a:r>
          </a:p>
          <a:p>
            <a:r>
              <a:rPr lang="en-US" altLang="zh-CN" sz="4000" dirty="0" smtClean="0">
                <a:solidFill>
                  <a:srgbClr val="3E5D8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Evaluation and Tune</a:t>
            </a:r>
            <a:endParaRPr lang="zh-CN" altLang="en-US" sz="4000" dirty="0">
              <a:solidFill>
                <a:srgbClr val="3E5D82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4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3612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27823" y="496025"/>
            <a:ext cx="10545027" cy="5129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9pPr>
          </a:lstStyle>
          <a:p>
            <a:pPr>
              <a:lnSpc>
                <a:spcPts val="4000"/>
              </a:lnSpc>
            </a:pPr>
            <a:r>
              <a:rPr lang="en-US" altLang="zh-CN" sz="4000" dirty="0" smtClean="0">
                <a:solidFill>
                  <a:srgbClr val="3E5D8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Monitor tools</a:t>
            </a:r>
            <a:endParaRPr lang="zh-CN" altLang="en-US" sz="4000" dirty="0">
              <a:solidFill>
                <a:srgbClr val="3E5D82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7823" y="1753602"/>
            <a:ext cx="10374085" cy="20793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CA" altLang="en-US" b="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Operf</a:t>
            </a:r>
            <a:endParaRPr lang="en-CA" altLang="en-US" b="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algn="just"/>
            <a:r>
              <a:rPr lang="en-CA" altLang="en-US" b="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Xenmon</a:t>
            </a:r>
            <a:endParaRPr lang="en-CA" altLang="en-US" b="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algn="just"/>
            <a:r>
              <a:rPr lang="en-CA" altLang="en-US" b="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Systat</a:t>
            </a:r>
            <a:endParaRPr lang="en-CA" altLang="en-US" b="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algn="just"/>
            <a:r>
              <a:rPr lang="en-CA" altLang="en-US" b="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Ganglia(for </a:t>
            </a:r>
            <a:r>
              <a:rPr lang="en-CA" altLang="en-US" b="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xen</a:t>
            </a:r>
            <a:r>
              <a:rPr lang="en-CA" altLang="en-US" b="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: </a:t>
            </a:r>
            <a:r>
              <a:rPr lang="en-CA" altLang="en-US" b="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GMond</a:t>
            </a:r>
            <a:r>
              <a:rPr lang="en-CA" altLang="en-US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lang="en-CA" altLang="en-US" b="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)</a:t>
            </a:r>
          </a:p>
          <a:p>
            <a:pPr algn="just"/>
            <a:r>
              <a:rPr lang="en-US" altLang="zh-CN" b="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To be continued</a:t>
            </a:r>
            <a:endParaRPr lang="en-CA" altLang="en-US" b="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algn="just"/>
            <a:endParaRPr lang="en-CA" altLang="en-US" b="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lvl="1" algn="just"/>
            <a:endParaRPr lang="en-CA" altLang="en-US" b="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0119" y="4395040"/>
            <a:ext cx="6790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 need more open sourced monitor tools </a:t>
            </a:r>
          </a:p>
          <a:p>
            <a:r>
              <a:rPr 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 help us to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 to insight of </a:t>
            </a:r>
            <a:r>
              <a:rPr 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8398305"/>
      </p:ext>
    </p:extLst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7984" y="1737476"/>
            <a:ext cx="9740345" cy="2197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 eaLnBrk="0" hangingPunct="0">
              <a:spcBef>
                <a:spcPct val="20000"/>
              </a:spcBef>
              <a:buClr>
                <a:srgbClr val="990000"/>
              </a:buClr>
              <a:buFontTx/>
              <a:buChar char="•"/>
            </a:pPr>
            <a:r>
              <a:rPr 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Each experiment is composed of 3 phases. </a:t>
            </a:r>
            <a:endParaRPr lang="en-US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342900" lvl="1" indent="-342900" algn="just" eaLnBrk="0" hangingPunct="0">
              <a:spcBef>
                <a:spcPct val="20000"/>
              </a:spcBef>
              <a:buClr>
                <a:srgbClr val="990000"/>
              </a:buClr>
              <a:buFontTx/>
              <a:buChar char="•"/>
            </a:pPr>
            <a:r>
              <a:rPr 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A </a:t>
            </a:r>
            <a:r>
              <a:rPr 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warm-up phase initializes the system until it </a:t>
            </a:r>
            <a:r>
              <a:rPr 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reaches a </a:t>
            </a:r>
            <a:r>
              <a:rPr 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steady-state throughput level. </a:t>
            </a:r>
            <a:endParaRPr lang="en-US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342900" lvl="1" indent="-342900" algn="just" eaLnBrk="0" hangingPunct="0">
              <a:spcBef>
                <a:spcPct val="20000"/>
              </a:spcBef>
              <a:buClr>
                <a:srgbClr val="990000"/>
              </a:buClr>
              <a:buFontTx/>
              <a:buChar char="•"/>
            </a:pPr>
            <a:r>
              <a:rPr 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the </a:t>
            </a:r>
            <a:r>
              <a:rPr 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steady-state phase during which </a:t>
            </a:r>
            <a:r>
              <a:rPr 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we perform </a:t>
            </a:r>
            <a:r>
              <a:rPr 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all our measurements. </a:t>
            </a:r>
            <a:endParaRPr lang="en-US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342900" lvl="1" indent="-342900" algn="just" eaLnBrk="0" hangingPunct="0">
              <a:spcBef>
                <a:spcPct val="20000"/>
              </a:spcBef>
              <a:buClr>
                <a:srgbClr val="990000"/>
              </a:buClr>
              <a:buFontTx/>
              <a:buChar char="•"/>
            </a:pPr>
            <a:r>
              <a:rPr 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Finally</a:t>
            </a:r>
            <a:r>
              <a:rPr 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, a cool-down phase slows down the incoming request </a:t>
            </a:r>
            <a:r>
              <a:rPr 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flow until </a:t>
            </a:r>
            <a:r>
              <a:rPr 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the end of the experiment.</a:t>
            </a:r>
          </a:p>
          <a:p>
            <a:endParaRPr 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27823" y="496025"/>
            <a:ext cx="10545027" cy="5129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9pPr>
          </a:lstStyle>
          <a:p>
            <a:pPr>
              <a:lnSpc>
                <a:spcPts val="4000"/>
              </a:lnSpc>
            </a:pPr>
            <a:r>
              <a:rPr lang="en-US" altLang="zh-CN" sz="4000" dirty="0" smtClean="0">
                <a:solidFill>
                  <a:srgbClr val="3E5D8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Timeline</a:t>
            </a:r>
            <a:endParaRPr lang="zh-CN" altLang="en-US" sz="4000" dirty="0">
              <a:solidFill>
                <a:srgbClr val="3E5D82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3133523"/>
      </p:ext>
    </p:extLst>
  </p:cSld>
  <p:clrMapOvr>
    <a:masterClrMapping/>
  </p:clrMapOvr>
  <p:transition advClick="0" advTm="8000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27823" y="496025"/>
            <a:ext cx="10545027" cy="5129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9pPr>
          </a:lstStyle>
          <a:p>
            <a:pPr>
              <a:lnSpc>
                <a:spcPts val="4000"/>
              </a:lnSpc>
            </a:pPr>
            <a:r>
              <a:rPr lang="en-US" altLang="zh-CN" sz="4000" dirty="0" smtClean="0">
                <a:solidFill>
                  <a:srgbClr val="3E5D8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Data and graphs</a:t>
            </a:r>
            <a:endParaRPr lang="zh-CN" altLang="en-US" sz="4000" dirty="0">
              <a:solidFill>
                <a:srgbClr val="3E5D82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35015" y="1160676"/>
            <a:ext cx="9793092" cy="277818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CSV VS </a:t>
            </a:r>
            <a:r>
              <a:rPr lang="en-US" altLang="zh-CN" sz="1800" b="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Json</a:t>
            </a:r>
            <a:r>
              <a:rPr lang="en-US" altLang="zh-CN" sz="18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(used by test group)</a:t>
            </a:r>
            <a:endParaRPr lang="en-US" altLang="zh-CN" sz="1800" b="0" kern="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r>
              <a:rPr lang="en-US" sz="1800" b="0" dirty="0"/>
              <a:t>Results are presented in a tabular format that can easily be imported into spreadsheets.</a:t>
            </a:r>
          </a:p>
          <a:p>
            <a:r>
              <a:rPr lang="en-US" altLang="zh-CN" sz="1800" b="0" dirty="0"/>
              <a:t>A bar and line graph script that generates graphs from tabular results using </a:t>
            </a:r>
            <a:r>
              <a:rPr lang="en-US" altLang="zh-CN" sz="1800" b="0" dirty="0" err="1"/>
              <a:t>Gnuplot</a:t>
            </a:r>
            <a:endParaRPr lang="en-US" altLang="zh-CN" sz="1800" b="0" dirty="0"/>
          </a:p>
          <a:p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Gnuplot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a portable command-line driven graphing utility for Linux, OS/2, MS Windows, OSX, VMS, and many other platforms</a:t>
            </a:r>
          </a:p>
          <a:p>
            <a:pPr lvl="1"/>
            <a:endParaRPr 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endParaRPr lang="en-US" sz="1800" b="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endParaRPr lang="en-CA" altLang="en-US" sz="1800" b="0" kern="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pic>
        <p:nvPicPr>
          <p:cNvPr id="1026" name="Picture 2" descr="C:\Users\t00240341\AppData\Roaming\eSpace_Desktop\UserData\t00240341\imagefiles\DFD98438-BC46-4106-A76E-E872CD7C1CE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5623" y="3212158"/>
            <a:ext cx="5272514" cy="352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itle fig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8810" y="3483083"/>
            <a:ext cx="5481526" cy="290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00462536"/>
      </p:ext>
    </p:extLst>
  </p:cSld>
  <p:clrMapOvr>
    <a:masterClrMapping/>
  </p:clrMapOvr>
  <p:transition advClick="0" advTm="8000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27823" y="496025"/>
            <a:ext cx="10545027" cy="5129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9pPr>
          </a:lstStyle>
          <a:p>
            <a:pPr>
              <a:lnSpc>
                <a:spcPts val="4000"/>
              </a:lnSpc>
            </a:pPr>
            <a:r>
              <a:rPr lang="en-US" altLang="zh-CN" sz="4000" dirty="0" smtClean="0">
                <a:solidFill>
                  <a:srgbClr val="3E5D8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Test cases</a:t>
            </a:r>
            <a:endParaRPr lang="zh-CN" altLang="en-US" sz="4000" dirty="0">
              <a:solidFill>
                <a:srgbClr val="3E5D82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7823" y="1685113"/>
            <a:ext cx="9793092" cy="272786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E2E test cases</a:t>
            </a:r>
          </a:p>
          <a:p>
            <a:pPr marL="742950" lvl="2" indent="-342900" algn="just">
              <a:buClr>
                <a:srgbClr val="990000"/>
              </a:buClr>
              <a:buFont typeface="Wingdings" panose="05000000000000000000" pitchFamily="2" charset="2"/>
              <a:buChar char="ü"/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Cover multiple components in VIM and VNFI</a:t>
            </a:r>
          </a:p>
          <a:p>
            <a:r>
              <a:rPr lang="en-US" altLang="zh-CN" sz="18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Components test cases</a:t>
            </a:r>
          </a:p>
          <a:p>
            <a:pPr marL="742950" lvl="2" indent="-342900" algn="just">
              <a:buClr>
                <a:srgbClr val="990000"/>
              </a:buClr>
              <a:buFont typeface="Wingdings" panose="05000000000000000000" pitchFamily="2" charset="2"/>
              <a:buChar char="ü"/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KVM</a:t>
            </a:r>
          </a:p>
          <a:p>
            <a:pPr marL="742950" lvl="2" indent="-342900" algn="just">
              <a:buClr>
                <a:srgbClr val="990000"/>
              </a:buClr>
              <a:buFont typeface="Wingdings" panose="05000000000000000000" pitchFamily="2" charset="2"/>
              <a:buChar char="ü"/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Storage</a:t>
            </a:r>
          </a:p>
          <a:p>
            <a:pPr marL="742950" lvl="2" indent="-342900" algn="just">
              <a:buClr>
                <a:srgbClr val="990000"/>
              </a:buClr>
              <a:buFont typeface="Wingdings" panose="05000000000000000000" pitchFamily="2" charset="2"/>
              <a:buChar char="ü"/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ODL and ONOS</a:t>
            </a:r>
          </a:p>
          <a:p>
            <a:pPr marL="742950" lvl="2" indent="-342900" algn="just">
              <a:buClr>
                <a:srgbClr val="990000"/>
              </a:buClr>
              <a:buFont typeface="Wingdings" panose="05000000000000000000" pitchFamily="2" charset="2"/>
              <a:buChar char="ü"/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And so on</a:t>
            </a:r>
            <a:endParaRPr 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87011" y="4255676"/>
            <a:ext cx="399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 cases will cover NFVI and VIM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0496" y="4687885"/>
            <a:ext cx="10389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 will use the components test cases provided by other projects, such as KVM and storage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 will develop E2E test cases and other components test cases if needed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8982803"/>
      </p:ext>
    </p:extLst>
  </p:cSld>
  <p:clrMapOvr>
    <a:masterClrMapping/>
  </p:clrMapOvr>
  <p:transition advClick="0" advTm="8000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27823" y="496025"/>
            <a:ext cx="10545027" cy="5129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9pPr>
          </a:lstStyle>
          <a:p>
            <a:pPr>
              <a:lnSpc>
                <a:spcPts val="4000"/>
              </a:lnSpc>
            </a:pPr>
            <a:r>
              <a:rPr lang="en-US" altLang="zh-CN" sz="4000" dirty="0" smtClean="0">
                <a:solidFill>
                  <a:srgbClr val="3E5D8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What we are doing </a:t>
            </a:r>
            <a:endParaRPr lang="zh-CN" altLang="en-US" sz="4000" dirty="0">
              <a:solidFill>
                <a:srgbClr val="3E5D82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7823" y="1155024"/>
            <a:ext cx="9793092" cy="272786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Developing framework</a:t>
            </a:r>
          </a:p>
          <a:p>
            <a:pPr marL="742950" lvl="2" indent="-342900" algn="just">
              <a:buClr>
                <a:srgbClr val="990000"/>
              </a:buClr>
              <a:buFont typeface="Wingdings" panose="05000000000000000000" pitchFamily="2" charset="2"/>
              <a:buChar char="ü"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Generate codes</a:t>
            </a:r>
          </a:p>
          <a:p>
            <a:pPr marL="742950" lvl="2" indent="-342900" algn="just">
              <a:buClr>
                <a:srgbClr val="990000"/>
              </a:buClr>
              <a:buFont typeface="Wingdings" panose="05000000000000000000" pitchFamily="2" charset="2"/>
              <a:buChar char="ü"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Used to control and run benchmark</a:t>
            </a:r>
          </a:p>
          <a:p>
            <a:pPr marL="742950" lvl="2" indent="-342900" algn="just">
              <a:buClr>
                <a:srgbClr val="990000"/>
              </a:buClr>
              <a:buFont typeface="Wingdings" panose="05000000000000000000" pitchFamily="2" charset="2"/>
              <a:buChar char="ü"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Collect data and analysis data</a:t>
            </a:r>
          </a:p>
          <a:p>
            <a:r>
              <a:rPr lang="en-US" altLang="zh-CN" sz="18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Developing a E2E test case</a:t>
            </a:r>
          </a:p>
          <a:p>
            <a:pPr marL="742950" lvl="2" indent="-342900" algn="just">
              <a:buClr>
                <a:srgbClr val="990000"/>
              </a:buClr>
              <a:buFont typeface="Wingdings" panose="05000000000000000000" pitchFamily="2" charset="2"/>
              <a:buChar char="ü"/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Cover multiple 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nodes and 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scale well </a:t>
            </a:r>
          </a:p>
          <a:p>
            <a:pPr marL="742950" lvl="2" indent="-342900" algn="just">
              <a:buClr>
                <a:srgbClr val="990000"/>
              </a:buClr>
              <a:buFont typeface="Wingdings" panose="05000000000000000000" pitchFamily="2" charset="2"/>
              <a:buChar char="ü"/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show some bottlenecks examples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742950" lvl="2" indent="-342900" algn="just">
              <a:buClr>
                <a:srgbClr val="990000"/>
              </a:buClr>
              <a:buFont typeface="Wingdings" panose="05000000000000000000" pitchFamily="2" charset="2"/>
              <a:buChar char="ü"/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Used to validate the framework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27822" y="4120496"/>
            <a:ext cx="10545027" cy="5129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9pPr>
          </a:lstStyle>
          <a:p>
            <a:pPr>
              <a:lnSpc>
                <a:spcPts val="4000"/>
              </a:lnSpc>
            </a:pPr>
            <a:r>
              <a:rPr lang="en-US" altLang="zh-CN" sz="4000" dirty="0" smtClean="0">
                <a:solidFill>
                  <a:srgbClr val="3E5D8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next</a:t>
            </a:r>
            <a:endParaRPr lang="zh-CN" altLang="en-US" sz="4000" dirty="0">
              <a:solidFill>
                <a:srgbClr val="3E5D82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7823" y="4792748"/>
            <a:ext cx="9793092" cy="78641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We will discuss with community for next plan</a:t>
            </a:r>
          </a:p>
        </p:txBody>
      </p:sp>
    </p:spTree>
    <p:extLst>
      <p:ext uri="{BB962C8B-B14F-4D97-AF65-F5344CB8AC3E}">
        <p14:creationId xmlns:p14="http://schemas.microsoft.com/office/powerpoint/2010/main" xmlns="" val="3526190806"/>
      </p:ext>
    </p:extLst>
  </p:cSld>
  <p:clrMapOvr>
    <a:masterClrMapping/>
  </p:clrMapOvr>
  <p:transition advClick="0" advTm="8000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27823" y="496025"/>
            <a:ext cx="10545027" cy="5129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9pPr>
          </a:lstStyle>
          <a:p>
            <a:pPr>
              <a:lnSpc>
                <a:spcPts val="4000"/>
              </a:lnSpc>
            </a:pPr>
            <a:r>
              <a:rPr lang="en-US" altLang="zh-CN" sz="4000" dirty="0" smtClean="0">
                <a:solidFill>
                  <a:srgbClr val="3E5D8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goal </a:t>
            </a:r>
            <a:endParaRPr lang="zh-CN" altLang="en-US" sz="4000" dirty="0">
              <a:solidFill>
                <a:srgbClr val="3E5D82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09806" y="2453738"/>
            <a:ext cx="9793092" cy="202549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What has happened</a:t>
            </a:r>
          </a:p>
          <a:p>
            <a:r>
              <a:rPr lang="en-US" altLang="zh-CN" sz="32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Why it happened</a:t>
            </a:r>
          </a:p>
          <a:p>
            <a:r>
              <a:rPr lang="en-US" altLang="zh-CN" sz="32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Anticipate what will happen in the future</a:t>
            </a:r>
          </a:p>
        </p:txBody>
      </p:sp>
    </p:spTree>
    <p:extLst>
      <p:ext uri="{BB962C8B-B14F-4D97-AF65-F5344CB8AC3E}">
        <p14:creationId xmlns:p14="http://schemas.microsoft.com/office/powerpoint/2010/main" xmlns="" val="391113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"/>
          <p:cNvSpPr txBox="1">
            <a:spLocks noChangeArrowheads="1"/>
          </p:cNvSpPr>
          <p:nvPr/>
        </p:nvSpPr>
        <p:spPr>
          <a:xfrm>
            <a:off x="827823" y="496025"/>
            <a:ext cx="10545027" cy="5129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9pPr>
          </a:lstStyle>
          <a:p>
            <a:pPr>
              <a:lnSpc>
                <a:spcPts val="4000"/>
              </a:lnSpc>
            </a:pPr>
            <a:r>
              <a:rPr lang="en-US" altLang="zh-CN" sz="4000" dirty="0" smtClean="0">
                <a:solidFill>
                  <a:srgbClr val="3E5D8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Architecture </a:t>
            </a:r>
            <a:endParaRPr lang="zh-CN" altLang="en-US" sz="4000" dirty="0">
              <a:solidFill>
                <a:srgbClr val="3E5D82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6" name="Content Placeholder 2"/>
          <p:cNvSpPr txBox="1">
            <a:spLocks/>
          </p:cNvSpPr>
          <p:nvPr/>
        </p:nvSpPr>
        <p:spPr>
          <a:xfrm>
            <a:off x="429689" y="4527250"/>
            <a:ext cx="9793092" cy="192755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Clr>
                <a:srgbClr val="990000"/>
              </a:buClr>
              <a:buFontTx/>
              <a:buChar char="•"/>
            </a:pPr>
            <a:r>
              <a:rPr lang="en-US" altLang="zh-CN" sz="18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Workload generator and VNFs</a:t>
            </a:r>
            <a:r>
              <a:rPr lang="zh-CN" altLang="en-US" sz="18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（</a:t>
            </a:r>
            <a:r>
              <a:rPr lang="en-US" altLang="zh-CN" sz="18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WV</a:t>
            </a:r>
            <a:r>
              <a:rPr lang="zh-CN" altLang="en-US" sz="18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）： </a:t>
            </a:r>
            <a:r>
              <a:rPr lang="en-US" altLang="zh-CN" sz="18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workload generator generates workloads which go through VNFs </a:t>
            </a:r>
            <a:endParaRPr lang="en-CA" altLang="en-US" sz="1800" kern="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algn="just"/>
            <a:r>
              <a:rPr lang="en-US" altLang="zh-CN" sz="18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Monitor and Analysis</a:t>
            </a:r>
            <a:r>
              <a:rPr lang="zh-CN" altLang="en-US" sz="18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（</a:t>
            </a:r>
            <a:r>
              <a:rPr lang="en-US" altLang="zh-CN" sz="18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MA</a:t>
            </a:r>
            <a:r>
              <a:rPr lang="zh-CN" altLang="en-US" sz="18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）：</a:t>
            </a:r>
            <a:r>
              <a:rPr lang="en-US" altLang="zh-CN" sz="18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monitor VNFs status and infrastructure status to output analyzed results</a:t>
            </a:r>
            <a:r>
              <a:rPr 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en-US" sz="18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8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Deployment and Configuration</a:t>
            </a:r>
            <a:r>
              <a:rPr lang="zh-CN" altLang="en-US" sz="18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（</a:t>
            </a:r>
            <a:r>
              <a:rPr lang="en-US" altLang="zh-CN" sz="18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DC</a:t>
            </a:r>
            <a:r>
              <a:rPr lang="zh-CN" altLang="en-US" sz="18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）：</a:t>
            </a:r>
            <a:r>
              <a:rPr lang="en-US" altLang="zh-CN" sz="18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deploy and configure infrastructure and WV</a:t>
            </a:r>
          </a:p>
          <a:p>
            <a:pPr algn="just"/>
            <a:r>
              <a:rPr lang="en-US" altLang="zh-CN" sz="18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Automated Staging</a:t>
            </a:r>
            <a:r>
              <a:rPr lang="zh-CN" altLang="en-US" sz="18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（</a:t>
            </a:r>
            <a:r>
              <a:rPr lang="en-US" altLang="zh-CN" sz="18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AS</a:t>
            </a:r>
            <a:r>
              <a:rPr lang="zh-CN" altLang="en-US" sz="18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）</a:t>
            </a:r>
            <a:r>
              <a:rPr lang="en-US" altLang="zh-CN" sz="18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: implement automated staging</a:t>
            </a:r>
            <a:endParaRPr lang="en-CA" altLang="en-US" sz="1800" b="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74174" y="200727"/>
            <a:ext cx="11889695" cy="3971837"/>
            <a:chOff x="174174" y="200727"/>
            <a:chExt cx="11889695" cy="3971837"/>
          </a:xfrm>
        </p:grpSpPr>
        <p:sp>
          <p:nvSpPr>
            <p:cNvPr id="2" name="Rectangle 1"/>
            <p:cNvSpPr/>
            <p:nvPr/>
          </p:nvSpPr>
          <p:spPr bwMode="auto">
            <a:xfrm>
              <a:off x="286300" y="1501689"/>
              <a:ext cx="2601685" cy="838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82242" y="1762946"/>
              <a:ext cx="206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Workload </a:t>
              </a:r>
              <a:r>
                <a:rPr lang="en-US" altLang="zh-CN" dirty="0" smtClean="0"/>
                <a:t>generator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3543303" y="1501689"/>
              <a:ext cx="1056143" cy="838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717473" y="1762946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VNF 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192168" y="1501689"/>
              <a:ext cx="1056143" cy="838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66338" y="1762946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…………. 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803798" y="1501689"/>
              <a:ext cx="1056143" cy="838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77968" y="1762946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VNF 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95948" y="1137017"/>
              <a:ext cx="7870372" cy="1578429"/>
            </a:xfrm>
            <a:prstGeom prst="rect">
              <a:avLst/>
            </a:prstGeom>
            <a:noFill/>
            <a:ln w="9525" cap="flat" cmpd="sng" algn="ctr">
              <a:solidFill>
                <a:srgbClr val="FF222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74174" y="2976703"/>
              <a:ext cx="7892146" cy="1195861"/>
            </a:xfrm>
            <a:prstGeom prst="rect">
              <a:avLst/>
            </a:prstGeom>
            <a:noFill/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555174" y="3281503"/>
              <a:ext cx="1611086" cy="468086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78346" y="3330880"/>
              <a:ext cx="1164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hypervisor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2492829" y="3281503"/>
              <a:ext cx="1611086" cy="468086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53456" y="3330880"/>
              <a:ext cx="5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ODL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4343848" y="3281503"/>
              <a:ext cx="1611086" cy="468086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04475" y="3330880"/>
              <a:ext cx="69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DAPP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10058402" y="200727"/>
              <a:ext cx="2002971" cy="1197429"/>
            </a:xfrm>
            <a:prstGeom prst="ellipse">
              <a:avLst/>
            </a:prstGeom>
            <a:noFill/>
            <a:ln w="9525" cap="flat" cmpd="sng" algn="ctr">
              <a:solidFill>
                <a:srgbClr val="FF222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8730575" y="1415543"/>
              <a:ext cx="2002971" cy="1197429"/>
            </a:xfrm>
            <a:prstGeom prst="ellipse">
              <a:avLst/>
            </a:prstGeom>
            <a:noFill/>
            <a:ln w="9525" cap="flat" cmpd="sng" algn="ctr">
              <a:solidFill>
                <a:srgbClr val="FF222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9394381" y="2912330"/>
              <a:ext cx="2002971" cy="1197429"/>
            </a:xfrm>
            <a:prstGeom prst="ellipse">
              <a:avLst/>
            </a:prstGeom>
            <a:noFill/>
            <a:ln w="9525" cap="flat" cmpd="sng" algn="ctr">
              <a:solidFill>
                <a:srgbClr val="FF222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cxnSp>
          <p:nvCxnSpPr>
            <p:cNvPr id="24" name="Straight Arrow Connector 23"/>
            <p:cNvCxnSpPr>
              <a:stCxn id="21" idx="6"/>
            </p:cNvCxnSpPr>
            <p:nvPr/>
          </p:nvCxnSpPr>
          <p:spPr bwMode="auto">
            <a:xfrm flipV="1">
              <a:off x="10733546" y="1386726"/>
              <a:ext cx="326342" cy="627532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  <a:headEnd type="triangle"/>
              <a:tailEnd type="triangle"/>
            </a:ln>
            <a:effectLst/>
          </p:spPr>
        </p:cxnSp>
        <p:cxnSp>
          <p:nvCxnSpPr>
            <p:cNvPr id="30" name="Straight Arrow Connector 29"/>
            <p:cNvCxnSpPr>
              <a:stCxn id="10" idx="3"/>
              <a:endCxn id="22" idx="2"/>
            </p:cNvCxnSpPr>
            <p:nvPr/>
          </p:nvCxnSpPr>
          <p:spPr bwMode="auto">
            <a:xfrm>
              <a:off x="8066320" y="1926232"/>
              <a:ext cx="1328061" cy="1584813"/>
            </a:xfrm>
            <a:prstGeom prst="straightConnector1">
              <a:avLst/>
            </a:prstGeom>
            <a:noFill/>
            <a:ln w="28575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  <a:headEnd type="triangle"/>
              <a:tailEnd type="triangle"/>
            </a:ln>
            <a:effectLst/>
          </p:spPr>
        </p:cxnSp>
        <p:cxnSp>
          <p:nvCxnSpPr>
            <p:cNvPr id="31" name="Straight Arrow Connector 30"/>
            <p:cNvCxnSpPr>
              <a:stCxn id="11" idx="3"/>
              <a:endCxn id="22" idx="2"/>
            </p:cNvCxnSpPr>
            <p:nvPr/>
          </p:nvCxnSpPr>
          <p:spPr bwMode="auto">
            <a:xfrm flipV="1">
              <a:off x="8066320" y="3511045"/>
              <a:ext cx="1328061" cy="63589"/>
            </a:xfrm>
            <a:prstGeom prst="straightConnector1">
              <a:avLst/>
            </a:prstGeom>
            <a:noFill/>
            <a:ln w="28575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  <a:headEnd type="triangle"/>
              <a:tailEnd type="triangle"/>
            </a:ln>
            <a:effectLst/>
          </p:spPr>
        </p:cxnSp>
        <p:cxnSp>
          <p:nvCxnSpPr>
            <p:cNvPr id="32" name="Straight Arrow Connector 31"/>
            <p:cNvCxnSpPr>
              <a:stCxn id="10" idx="3"/>
              <a:endCxn id="21" idx="2"/>
            </p:cNvCxnSpPr>
            <p:nvPr/>
          </p:nvCxnSpPr>
          <p:spPr bwMode="auto">
            <a:xfrm>
              <a:off x="8066320" y="1926232"/>
              <a:ext cx="664255" cy="88026"/>
            </a:xfrm>
            <a:prstGeom prst="straightConnector1">
              <a:avLst/>
            </a:prstGeom>
            <a:noFill/>
            <a:ln w="28575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  <a:headEnd type="triangle"/>
              <a:tailEnd type="triangle"/>
            </a:ln>
            <a:effectLst/>
          </p:spPr>
        </p:cxnSp>
        <p:cxnSp>
          <p:nvCxnSpPr>
            <p:cNvPr id="35" name="Straight Arrow Connector 34"/>
            <p:cNvCxnSpPr>
              <a:endCxn id="22" idx="6"/>
            </p:cNvCxnSpPr>
            <p:nvPr/>
          </p:nvCxnSpPr>
          <p:spPr bwMode="auto">
            <a:xfrm>
              <a:off x="11059888" y="1386726"/>
              <a:ext cx="337464" cy="2124319"/>
            </a:xfrm>
            <a:prstGeom prst="straightConnector1">
              <a:avLst/>
            </a:prstGeom>
            <a:noFill/>
            <a:ln w="28575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  <a:headEnd type="triangle"/>
              <a:tailEnd type="triangle"/>
            </a:ln>
            <a:effectLst/>
          </p:spPr>
        </p:cxnSp>
        <p:cxnSp>
          <p:nvCxnSpPr>
            <p:cNvPr id="38" name="Straight Arrow Connector 37"/>
            <p:cNvCxnSpPr>
              <a:stCxn id="21" idx="2"/>
              <a:endCxn id="11" idx="3"/>
            </p:cNvCxnSpPr>
            <p:nvPr/>
          </p:nvCxnSpPr>
          <p:spPr bwMode="auto">
            <a:xfrm flipH="1">
              <a:off x="8066320" y="2014258"/>
              <a:ext cx="664255" cy="1560376"/>
            </a:xfrm>
            <a:prstGeom prst="straightConnector1">
              <a:avLst/>
            </a:prstGeom>
            <a:noFill/>
            <a:ln w="28575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  <a:headEnd type="triangle"/>
              <a:tailEnd type="triangle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9438570" y="3218698"/>
              <a:ext cx="21898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Deployment and </a:t>
              </a:r>
            </a:p>
            <a:p>
              <a:r>
                <a:rPr lang="en-US" altLang="zh-CN" dirty="0" smtClean="0"/>
                <a:t>Configuration</a:t>
              </a:r>
              <a:r>
                <a:rPr lang="zh-CN" altLang="en-US" dirty="0" smtClean="0"/>
                <a:t>（</a:t>
              </a:r>
              <a:r>
                <a:rPr lang="en-US" altLang="zh-CN" dirty="0" smtClean="0"/>
                <a:t>DC</a:t>
              </a:r>
              <a:r>
                <a:rPr lang="zh-CN" altLang="en-US" dirty="0" smtClean="0"/>
                <a:t>）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948065" y="1735732"/>
              <a:ext cx="17294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Monitor and </a:t>
              </a:r>
            </a:p>
            <a:p>
              <a:r>
                <a:rPr lang="en-US" altLang="zh-CN" dirty="0" smtClean="0"/>
                <a:t>Analysis</a:t>
              </a:r>
              <a:r>
                <a:rPr lang="zh-CN" altLang="en-US" dirty="0" smtClean="0"/>
                <a:t>（</a:t>
              </a:r>
              <a:r>
                <a:rPr lang="en-US" altLang="zh-CN" dirty="0" smtClean="0"/>
                <a:t>MA</a:t>
              </a:r>
              <a:r>
                <a:rPr lang="zh-CN" altLang="en-US" dirty="0" smtClean="0"/>
                <a:t>）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0087109" y="574315"/>
              <a:ext cx="19767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Automated Staging</a:t>
              </a:r>
            </a:p>
            <a:p>
              <a:pPr algn="ctr"/>
              <a:r>
                <a:rPr lang="zh-CN" altLang="en-US" dirty="0" smtClean="0"/>
                <a:t>（</a:t>
              </a:r>
              <a:r>
                <a:rPr lang="en-US" altLang="zh-CN" dirty="0" smtClean="0"/>
                <a:t>AS</a:t>
              </a:r>
              <a:r>
                <a:rPr lang="zh-CN" altLang="en-US" dirty="0" smtClean="0"/>
                <a:t>）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369002" y="3794110"/>
              <a:ext cx="1469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infrastructure</a:t>
              </a:r>
              <a:endParaRPr lang="en-US" dirty="0"/>
            </a:p>
          </p:txBody>
        </p:sp>
        <p:sp>
          <p:nvSpPr>
            <p:cNvPr id="58" name="Left-Right Arrow 57"/>
            <p:cNvSpPr/>
            <p:nvPr/>
          </p:nvSpPr>
          <p:spPr bwMode="auto">
            <a:xfrm>
              <a:off x="2916296" y="1831526"/>
              <a:ext cx="577402" cy="207299"/>
            </a:xfrm>
            <a:prstGeom prst="left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59" name="Left-Right Arrow 58"/>
            <p:cNvSpPr/>
            <p:nvPr/>
          </p:nvSpPr>
          <p:spPr bwMode="auto">
            <a:xfrm>
              <a:off x="4632839" y="1831526"/>
              <a:ext cx="528716" cy="207299"/>
            </a:xfrm>
            <a:prstGeom prst="left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60" name="Left-Right Arrow 59"/>
            <p:cNvSpPr/>
            <p:nvPr/>
          </p:nvSpPr>
          <p:spPr bwMode="auto">
            <a:xfrm>
              <a:off x="6258912" y="1802064"/>
              <a:ext cx="528716" cy="207299"/>
            </a:xfrm>
            <a:prstGeom prst="left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04971" y="2378773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WV</a:t>
              </a:r>
              <a:endParaRPr lang="en-US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3270" y="3004936"/>
              <a:ext cx="1440000" cy="109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044643270"/>
      </p:ext>
    </p:extLst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27823" y="496025"/>
            <a:ext cx="10545027" cy="5129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9pPr>
          </a:lstStyle>
          <a:p>
            <a:pPr>
              <a:lnSpc>
                <a:spcPts val="4000"/>
              </a:lnSpc>
            </a:pPr>
            <a:r>
              <a:rPr lang="en-US" altLang="zh-CN" sz="4000" dirty="0" smtClean="0">
                <a:solidFill>
                  <a:srgbClr val="3E5D8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stages</a:t>
            </a:r>
            <a:endParaRPr lang="zh-CN" altLang="en-US" sz="4000" dirty="0">
              <a:solidFill>
                <a:srgbClr val="3E5D82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Cloud 4"/>
          <p:cNvSpPr/>
          <p:nvPr/>
        </p:nvSpPr>
        <p:spPr bwMode="auto">
          <a:xfrm>
            <a:off x="6023610" y="5383530"/>
            <a:ext cx="4789170" cy="994410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7610" y="1329330"/>
            <a:ext cx="8712000" cy="49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01889197"/>
      </p:ext>
    </p:extLst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27823" y="297244"/>
            <a:ext cx="10545027" cy="5129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9pPr>
          </a:lstStyle>
          <a:p>
            <a:pPr>
              <a:lnSpc>
                <a:spcPts val="4000"/>
              </a:lnSpc>
            </a:pPr>
            <a:r>
              <a:rPr lang="en-US" altLang="zh-CN" sz="4000" dirty="0" smtClean="0">
                <a:solidFill>
                  <a:srgbClr val="3E5D8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Stage composed by steps</a:t>
            </a:r>
            <a:r>
              <a:rPr lang="zh-CN" altLang="en-US" sz="4000" dirty="0" smtClean="0">
                <a:solidFill>
                  <a:srgbClr val="3E5D8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</a:t>
            </a:r>
            <a:endParaRPr lang="zh-CN" altLang="en-US" sz="4000" dirty="0">
              <a:solidFill>
                <a:srgbClr val="3E5D82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35015" y="903233"/>
            <a:ext cx="9793092" cy="580236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Code generation</a:t>
            </a:r>
          </a:p>
          <a:p>
            <a:pPr marL="742950" lvl="2" indent="-342900" algn="just">
              <a:buClr>
                <a:srgbClr val="990000"/>
              </a:buClr>
              <a:buFont typeface="Wingdings" panose="05000000000000000000" pitchFamily="2" charset="2"/>
              <a:buChar char="ü"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takes experiment configuration files as the 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input, and generates 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all necessary resources to  automatically execute 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experiments</a:t>
            </a:r>
          </a:p>
          <a:p>
            <a:pPr marL="742950" lvl="2" indent="-342900" algn="just">
              <a:buClr>
                <a:srgbClr val="990000"/>
              </a:buClr>
              <a:buFont typeface="Wingdings" panose="05000000000000000000" pitchFamily="2" charset="2"/>
              <a:buChar char="ü"/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It is required to cover all scenarios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r>
              <a:rPr lang="en-US" altLang="zh-CN" sz="18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Executing experiments</a:t>
            </a:r>
            <a:endParaRPr lang="en-US" sz="1800" b="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742950" lvl="2" indent="-342900" algn="just">
              <a:buClr>
                <a:srgbClr val="990000"/>
              </a:buClr>
              <a:buFont typeface="Wingdings" panose="05000000000000000000" pitchFamily="2" charset="2"/>
              <a:buChar char="ü"/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Use the generated resources and control the experimentations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，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including platform deployment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，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VNF deployment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，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configuration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，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initialization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，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workload execution and data collection.</a:t>
            </a:r>
            <a:endParaRPr 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r>
              <a:rPr lang="en-US" sz="18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Data </a:t>
            </a:r>
            <a:r>
              <a:rPr lang="en-US" altLang="zh-CN" sz="18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collection</a:t>
            </a:r>
          </a:p>
          <a:p>
            <a:pPr marL="742950" lvl="2" indent="-342900" algn="just">
              <a:buClr>
                <a:srgbClr val="990000"/>
              </a:buClr>
              <a:buFont typeface="Wingdings" panose="05000000000000000000" pitchFamily="2" charset="2"/>
              <a:buChar char="ü"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Collect gigabytes of heterogeneous data for resources monitors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（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e.g., CPU, Memory, thread pool usage, and etc…), response time throughput and 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VNF logs.</a:t>
            </a:r>
          </a:p>
          <a:p>
            <a:pPr marL="742950" lvl="2" indent="-342900" algn="just">
              <a:buClr>
                <a:srgbClr val="990000"/>
              </a:buClr>
              <a:buFont typeface="Wingdings" panose="05000000000000000000" pitchFamily="2" charset="2"/>
              <a:buChar char="ü"/>
            </a:pPr>
            <a:r>
              <a:rPr 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The structure and amount of collected data vary depending on the system 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architecture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，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monitoring strategy, tools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（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benchmarks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）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, the number of deployed nodes and workloads.</a:t>
            </a:r>
          </a:p>
          <a:p>
            <a:pPr marL="742950" lvl="2" indent="-342900" algn="just">
              <a:buClr>
                <a:srgbClr val="990000"/>
              </a:buClr>
              <a:buFont typeface="Wingdings" panose="05000000000000000000" pitchFamily="2" charset="2"/>
              <a:buChar char="ü"/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It is required to have scripts to collect all kinds of data</a:t>
            </a:r>
          </a:p>
          <a:p>
            <a:r>
              <a:rPr lang="en-US" altLang="zh-CN" sz="18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Database</a:t>
            </a:r>
            <a:r>
              <a:rPr lang="zh-CN" altLang="en-US" sz="18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（</a:t>
            </a:r>
            <a:r>
              <a:rPr lang="en-US" altLang="zh-CN" sz="18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suggested by test group</a:t>
            </a:r>
            <a:r>
              <a:rPr lang="zh-CN" altLang="en-US" sz="18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）</a:t>
            </a:r>
            <a:endParaRPr lang="en-US" altLang="zh-CN" sz="1800" b="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742950" lvl="2" indent="-342900" algn="just">
              <a:buClr>
                <a:srgbClr val="990000"/>
              </a:buClr>
              <a:buFont typeface="Wingdings" panose="05000000000000000000" pitchFamily="2" charset="2"/>
              <a:buChar char="ü"/>
            </a:pPr>
            <a:r>
              <a:rPr lang="en-US" altLang="zh-CN" sz="16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Json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（？） </a:t>
            </a:r>
            <a:r>
              <a:rPr lang="en-US" altLang="zh-CN" sz="16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MongoDB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（？）</a:t>
            </a:r>
            <a:endParaRPr lang="en-US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342900" lvl="1" indent="-342900">
              <a:buClr>
                <a:srgbClr val="990000"/>
              </a:buClr>
              <a:buChar char="•"/>
            </a:pPr>
            <a:r>
              <a:rPr lang="en-US" altLang="zh-CN" sz="18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Data analysis</a:t>
            </a:r>
            <a:r>
              <a:rPr lang="zh-CN" altLang="en-US" sz="18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（</a:t>
            </a:r>
            <a:r>
              <a:rPr lang="en-US" altLang="zh-CN" sz="18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*</a:t>
            </a:r>
            <a:r>
              <a:rPr lang="zh-CN" altLang="en-US" sz="18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）</a:t>
            </a:r>
            <a:endParaRPr lang="en-US" altLang="zh-CN" sz="18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742950" lvl="2" indent="-342900" algn="just">
              <a:buClr>
                <a:srgbClr val="990000"/>
              </a:buClr>
              <a:buFont typeface="Wingdings" panose="05000000000000000000" pitchFamily="2" charset="2"/>
              <a:buChar char="ü"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Due to the magnitude 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and 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structure of the data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，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data analysis becomes a non-trivial task</a:t>
            </a:r>
          </a:p>
          <a:p>
            <a:pPr marL="742950" lvl="2" indent="-342900" algn="just">
              <a:buClr>
                <a:srgbClr val="990000"/>
              </a:buClr>
              <a:buFont typeface="Wingdings" panose="05000000000000000000" pitchFamily="2" charset="2"/>
              <a:buChar char="ü"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It is required to develop tools which can understand the internal data structure and help to make data analysis efficient</a:t>
            </a:r>
            <a:endParaRPr lang="en-CA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3951183"/>
      </p:ext>
    </p:extLst>
  </p:cSld>
  <p:clrMapOvr>
    <a:masterClrMapping/>
  </p:clrMapOvr>
  <p:transition advClick="0" advTm="8000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27823" y="496025"/>
            <a:ext cx="10545027" cy="5129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9pPr>
          </a:lstStyle>
          <a:p>
            <a:pPr>
              <a:lnSpc>
                <a:spcPts val="4000"/>
              </a:lnSpc>
            </a:pPr>
            <a:r>
              <a:rPr lang="en-US" altLang="zh-CN" sz="4000" dirty="0" smtClean="0">
                <a:solidFill>
                  <a:srgbClr val="3E5D8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Framework examples</a:t>
            </a:r>
            <a:endParaRPr lang="zh-CN" altLang="en-US" sz="4000" dirty="0">
              <a:solidFill>
                <a:srgbClr val="3E5D82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35015" y="1372709"/>
            <a:ext cx="9793092" cy="44582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Clr>
                <a:srgbClr val="990000"/>
              </a:buClr>
              <a:buFontTx/>
              <a:buChar char="•"/>
            </a:pPr>
            <a:r>
              <a:rPr lang="en-US" altLang="zh-CN" sz="18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Rally Framework  for Yardstick</a:t>
            </a:r>
          </a:p>
          <a:p>
            <a:r>
              <a:rPr lang="en-US" sz="1800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Software Testing Automation Framework (STAF</a:t>
            </a:r>
            <a:r>
              <a:rPr lang="en-US" sz="18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)\</a:t>
            </a:r>
          </a:p>
          <a:p>
            <a:pPr marL="742950" lvl="2" indent="-342900" algn="just">
              <a:buClr>
                <a:srgbClr val="990000"/>
              </a:buClr>
              <a:buFont typeface="Wingdings" panose="05000000000000000000" pitchFamily="2" charset="2"/>
              <a:buChar char="ü"/>
            </a:pPr>
            <a:r>
              <a:rPr 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Run specified test cases on a peer-to-peer network of </a:t>
            </a:r>
            <a:r>
              <a:rPr 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machines</a:t>
            </a:r>
          </a:p>
          <a:p>
            <a:pPr marL="742950" lvl="2" indent="-342900" algn="just">
              <a:buClr>
                <a:srgbClr val="990000"/>
              </a:buClr>
              <a:buFont typeface="Wingdings" panose="05000000000000000000" pitchFamily="2" charset="2"/>
              <a:buChar char="ü"/>
            </a:pPr>
            <a:r>
              <a:rPr 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aims to validate that the test case behaved as expected</a:t>
            </a:r>
            <a:r>
              <a:rPr 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.</a:t>
            </a:r>
          </a:p>
          <a:p>
            <a:pPr marL="742950" lvl="2" indent="-342900" algn="just">
              <a:buClr>
                <a:srgbClr val="990000"/>
              </a:buClr>
              <a:buFont typeface="Wingdings" panose="05000000000000000000" pitchFamily="2" charset="2"/>
              <a:buChar char="ü"/>
            </a:pPr>
            <a:r>
              <a:rPr 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runs as a service on a network of machines. Each </a:t>
            </a:r>
            <a:r>
              <a:rPr 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machine has </a:t>
            </a:r>
            <a:r>
              <a:rPr 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a configuration file that describes what services </a:t>
            </a:r>
            <a:r>
              <a:rPr 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the other </a:t>
            </a:r>
            <a:r>
              <a:rPr 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machines may request it to perform (e.g., </a:t>
            </a:r>
            <a:r>
              <a:rPr 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execute a </a:t>
            </a:r>
            <a:r>
              <a:rPr 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specific program). </a:t>
            </a:r>
            <a:endParaRPr lang="en-US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r>
              <a:rPr lang="en-US" sz="18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Auto pilot</a:t>
            </a:r>
          </a:p>
          <a:p>
            <a:pPr marL="742950" lvl="2" indent="-342900" algn="just">
              <a:buClr>
                <a:srgbClr val="990000"/>
              </a:buClr>
              <a:buFont typeface="Wingdings" panose="05000000000000000000" pitchFamily="2" charset="2"/>
              <a:buChar char="ü"/>
            </a:pPr>
            <a:r>
              <a:rPr 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On a single machine</a:t>
            </a:r>
          </a:p>
          <a:p>
            <a:pPr marL="342900" lvl="1" indent="-342900" algn="just">
              <a:buClr>
                <a:srgbClr val="990000"/>
              </a:buClr>
              <a:buFontTx/>
              <a:buChar char="•"/>
            </a:pPr>
            <a:r>
              <a:rPr 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Scalable Test </a:t>
            </a:r>
            <a:r>
              <a:rPr lang="en-US" sz="18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Platform(STP)</a:t>
            </a:r>
            <a:r>
              <a:rPr 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endParaRPr lang="en-US" sz="18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742950" lvl="2" indent="-342900" algn="just">
              <a:buClr>
                <a:srgbClr val="990000"/>
              </a:buClr>
              <a:buFont typeface="Wingdings" panose="05000000000000000000" pitchFamily="2" charset="2"/>
              <a:buChar char="ü"/>
            </a:pPr>
            <a:r>
              <a:rPr 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STP is designed for many users to share a pool of machines</a:t>
            </a:r>
          </a:p>
          <a:p>
            <a:pPr marL="742950" lvl="2" indent="-342900" algn="just">
              <a:buClr>
                <a:srgbClr val="990000"/>
              </a:buClr>
              <a:buFont typeface="Wingdings" panose="05000000000000000000" pitchFamily="2" charset="2"/>
              <a:buChar char="ü"/>
            </a:pPr>
            <a:r>
              <a:rPr 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Provides no analysis tools</a:t>
            </a:r>
          </a:p>
          <a:p>
            <a:pPr marL="742950" lvl="2" indent="-342900" algn="just">
              <a:buClr>
                <a:srgbClr val="990000"/>
              </a:buClr>
              <a:buFont typeface="Wingdings" panose="05000000000000000000" pitchFamily="2" charset="2"/>
              <a:buChar char="ü"/>
            </a:pPr>
            <a:r>
              <a:rPr 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Benchmarks need to be changed to operate within the 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STP Environment</a:t>
            </a:r>
            <a:endParaRPr 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342900" lvl="1" indent="-342900" algn="just">
              <a:buClr>
                <a:srgbClr val="990000"/>
              </a:buClr>
              <a:buFontTx/>
              <a:buChar char="•"/>
            </a:pPr>
            <a:endParaRPr lang="en-US" sz="18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742950" lvl="2" indent="-342900" algn="just">
              <a:buClr>
                <a:srgbClr val="990000"/>
              </a:buClr>
              <a:buFontTx/>
              <a:buChar char="•"/>
            </a:pPr>
            <a:endParaRPr 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endParaRPr lang="en-US" sz="1800" b="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endParaRPr lang="en-CA" altLang="en-US" sz="1800" b="0" kern="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7361069"/>
      </p:ext>
    </p:extLst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27823" y="496025"/>
            <a:ext cx="10545027" cy="5129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9pPr>
          </a:lstStyle>
          <a:p>
            <a:pPr>
              <a:lnSpc>
                <a:spcPts val="4000"/>
              </a:lnSpc>
            </a:pPr>
            <a:r>
              <a:rPr lang="en-US" altLang="zh-CN" sz="4000" dirty="0" smtClean="0">
                <a:solidFill>
                  <a:srgbClr val="3E5D8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Bottlenecks framework </a:t>
            </a:r>
            <a:endParaRPr lang="zh-CN" altLang="en-US" sz="4000" dirty="0">
              <a:solidFill>
                <a:srgbClr val="3E5D82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13293" y="1309006"/>
            <a:ext cx="10720410" cy="516799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  <a:cs typeface="Arial"/>
              </a:rPr>
              <a:t>A framework to run </a:t>
            </a:r>
            <a:r>
              <a:rPr lang="en-US" altLang="zh-CN" sz="1800" b="0" kern="0" dirty="0" smtClean="0">
                <a:latin typeface="微软雅黑" pitchFamily="34" charset="-122"/>
                <a:ea typeface="微软雅黑" pitchFamily="34" charset="-122"/>
                <a:cs typeface="Arial"/>
              </a:rPr>
              <a:t>benchmarks, </a:t>
            </a:r>
            <a:r>
              <a:rPr lang="en-US" altLang="zh-CN" sz="1800" b="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Not just another benchmark</a:t>
            </a:r>
          </a:p>
          <a:p>
            <a:r>
              <a:rPr lang="en-US" altLang="zh-CN" sz="1800" b="0" kern="0" dirty="0" smtClean="0">
                <a:latin typeface="微软雅黑" pitchFamily="34" charset="-122"/>
                <a:ea typeface="微软雅黑" pitchFamily="34" charset="-122"/>
                <a:cs typeface="Arial"/>
              </a:rPr>
              <a:t>for automating the repetitive tasks of running, measuring and analyzing the results of arbitrary programs</a:t>
            </a:r>
          </a:p>
          <a:p>
            <a:r>
              <a:rPr lang="en-US" altLang="zh-CN" sz="1800" b="0" kern="0" dirty="0" smtClean="0">
                <a:latin typeface="微软雅黑" pitchFamily="34" charset="-122"/>
                <a:ea typeface="微软雅黑" pitchFamily="34" charset="-122"/>
                <a:cs typeface="Arial"/>
              </a:rPr>
              <a:t>Prepare the platforms( we can use the genesis to help us deploy the platform)</a:t>
            </a:r>
          </a:p>
          <a:p>
            <a:r>
              <a:rPr lang="en-US" altLang="zh-CN" sz="1800" b="0" kern="0" dirty="0" smtClean="0">
                <a:latin typeface="微软雅黑" pitchFamily="34" charset="-122"/>
                <a:ea typeface="微软雅黑" pitchFamily="34" charset="-122"/>
                <a:cs typeface="Arial"/>
              </a:rPr>
              <a:t>Deploy VNFs</a:t>
            </a:r>
          </a:p>
          <a:p>
            <a:r>
              <a:rPr lang="en-US" altLang="zh-CN" sz="1800" b="0" kern="0" dirty="0" smtClean="0">
                <a:latin typeface="微软雅黑" pitchFamily="34" charset="-122"/>
                <a:ea typeface="微软雅黑" pitchFamily="34" charset="-122"/>
                <a:cs typeface="Arial"/>
              </a:rPr>
              <a:t>Deploy monitor tools and record all data </a:t>
            </a:r>
          </a:p>
          <a:p>
            <a:r>
              <a:rPr lang="en-US" altLang="zh-CN" sz="1800" kern="0" dirty="0">
                <a:latin typeface="微软雅黑" pitchFamily="34" charset="-122"/>
                <a:ea typeface="微软雅黑" pitchFamily="34" charset="-122"/>
                <a:cs typeface="Arial"/>
              </a:rPr>
              <a:t>Accuracy</a:t>
            </a:r>
          </a:p>
          <a:p>
            <a:pPr lvl="1"/>
            <a:r>
              <a:rPr lang="en-US" altLang="zh-CN" sz="1600" kern="0" dirty="0">
                <a:latin typeface="微软雅黑" pitchFamily="34" charset="-122"/>
                <a:ea typeface="微软雅黑" pitchFamily="34" charset="-122"/>
                <a:cs typeface="Arial"/>
              </a:rPr>
              <a:t>The results need to be reproducible</a:t>
            </a:r>
            <a:r>
              <a:rPr lang="zh-CN" altLang="en-US" sz="1600" kern="0" dirty="0">
                <a:latin typeface="微软雅黑" pitchFamily="34" charset="-122"/>
                <a:ea typeface="微软雅黑" pitchFamily="34" charset="-122"/>
                <a:cs typeface="Arial"/>
              </a:rPr>
              <a:t>，</a:t>
            </a:r>
            <a:r>
              <a:rPr lang="en-US" altLang="zh-CN" sz="1600" kern="0" dirty="0">
                <a:latin typeface="微软雅黑" pitchFamily="34" charset="-122"/>
                <a:ea typeface="微软雅黑" pitchFamily="34" charset="-122"/>
                <a:cs typeface="Arial"/>
              </a:rPr>
              <a:t>stale and fair</a:t>
            </a:r>
          </a:p>
          <a:p>
            <a:pPr lvl="1"/>
            <a:r>
              <a:rPr lang="en-US" altLang="zh-CN" sz="1600" kern="0" dirty="0">
                <a:latin typeface="微软雅黑" pitchFamily="34" charset="-122"/>
                <a:ea typeface="微软雅黑" pitchFamily="34" charset="-122"/>
                <a:cs typeface="Arial"/>
              </a:rPr>
              <a:t>Reproducible means that you can re-run the test and get similar results</a:t>
            </a:r>
          </a:p>
          <a:p>
            <a:pPr lvl="1"/>
            <a:r>
              <a:rPr lang="en-US" altLang="zh-CN" sz="1600" kern="0" dirty="0">
                <a:latin typeface="微软雅黑" pitchFamily="34" charset="-122"/>
                <a:ea typeface="微软雅黑" pitchFamily="34" charset="-122"/>
                <a:cs typeface="Arial"/>
              </a:rPr>
              <a:t>This way if you need to make slight modification</a:t>
            </a:r>
            <a:r>
              <a:rPr lang="zh-CN" altLang="en-US" sz="1600" kern="0" dirty="0">
                <a:latin typeface="微软雅黑" pitchFamily="34" charset="-122"/>
                <a:ea typeface="微软雅黑" pitchFamily="34" charset="-122"/>
                <a:cs typeface="Arial"/>
              </a:rPr>
              <a:t>，</a:t>
            </a:r>
            <a:r>
              <a:rPr lang="en-US" altLang="zh-CN" sz="1600" kern="0" dirty="0">
                <a:latin typeface="微软雅黑" pitchFamily="34" charset="-122"/>
                <a:ea typeface="微软雅黑" pitchFamily="34" charset="-122"/>
                <a:cs typeface="Arial"/>
              </a:rPr>
              <a:t>It is possible to go back and compare results</a:t>
            </a:r>
          </a:p>
        </p:txBody>
      </p:sp>
    </p:spTree>
    <p:extLst>
      <p:ext uri="{BB962C8B-B14F-4D97-AF65-F5344CB8AC3E}">
        <p14:creationId xmlns:p14="http://schemas.microsoft.com/office/powerpoint/2010/main" xmlns="" val="1177074442"/>
      </p:ext>
    </p:extLst>
  </p:cSld>
  <p:clrMapOvr>
    <a:masterClrMapping/>
  </p:clrMapOvr>
  <p:transition advClick="0" advTm="8000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27823" y="496025"/>
            <a:ext cx="10545027" cy="5129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9pPr>
          </a:lstStyle>
          <a:p>
            <a:pPr>
              <a:lnSpc>
                <a:spcPts val="4000"/>
              </a:lnSpc>
            </a:pPr>
            <a:r>
              <a:rPr lang="en-US" altLang="zh-CN" sz="4000" dirty="0" smtClean="0">
                <a:solidFill>
                  <a:srgbClr val="3E5D8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Benchmarks and workload</a:t>
            </a:r>
            <a:endParaRPr lang="zh-CN" altLang="en-US" sz="4000" dirty="0">
              <a:solidFill>
                <a:srgbClr val="3E5D82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3427" y="1962763"/>
            <a:ext cx="9236764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 eaLnBrk="0" hangingPunct="0">
              <a:spcBef>
                <a:spcPct val="20000"/>
              </a:spcBef>
              <a:buClr>
                <a:srgbClr val="990000"/>
              </a:buClr>
              <a:buFontTx/>
              <a:buChar char="•"/>
            </a:pPr>
            <a:r>
              <a:rPr 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Macro benchmarks: </a:t>
            </a:r>
            <a:r>
              <a:rPr 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The performance is tested against a particular </a:t>
            </a:r>
            <a:r>
              <a:rPr 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workload that </a:t>
            </a:r>
            <a:r>
              <a:rPr 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is meant to represent some real-world workload.</a:t>
            </a:r>
          </a:p>
          <a:p>
            <a:pPr marL="342900" lvl="1" indent="-342900" algn="just" eaLnBrk="0" hangingPunct="0">
              <a:spcBef>
                <a:spcPct val="20000"/>
              </a:spcBef>
              <a:buClr>
                <a:srgbClr val="990000"/>
              </a:buClr>
              <a:buFontTx/>
              <a:buChar char="•"/>
            </a:pPr>
            <a:r>
              <a:rPr 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Trace Replays. A program replays operations which were recorded in a </a:t>
            </a:r>
            <a:r>
              <a:rPr 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real scenario</a:t>
            </a:r>
            <a:r>
              <a:rPr 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, with the hope that it is representative of real-world workloads.</a:t>
            </a:r>
          </a:p>
          <a:p>
            <a:pPr marL="342900" lvl="1" indent="-342900" algn="just" eaLnBrk="0" hangingPunct="0">
              <a:spcBef>
                <a:spcPct val="20000"/>
              </a:spcBef>
              <a:buClr>
                <a:srgbClr val="990000"/>
              </a:buClr>
              <a:buFontTx/>
              <a:buChar char="•"/>
            </a:pPr>
            <a:r>
              <a:rPr 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Micro benchmarks. </a:t>
            </a:r>
            <a:r>
              <a:rPr 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A few (typically one or two) operations are tested to </a:t>
            </a:r>
            <a:r>
              <a:rPr 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isolate their </a:t>
            </a:r>
            <a:r>
              <a:rPr 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specific overheads within the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1171808"/>
      </p:ext>
    </p:extLst>
  </p:cSld>
  <p:clrMapOvr>
    <a:masterClrMapping/>
  </p:clrMapOvr>
  <p:transition advClick="0" advTm="8000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27823" y="403261"/>
            <a:ext cx="10545027" cy="10259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9pPr>
          </a:lstStyle>
          <a:p>
            <a:pPr>
              <a:lnSpc>
                <a:spcPts val="4000"/>
              </a:lnSpc>
            </a:pPr>
            <a:r>
              <a:rPr lang="en-US" altLang="zh-CN" sz="4000" dirty="0" smtClean="0">
                <a:solidFill>
                  <a:srgbClr val="3E5D8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Benchmarks examples</a:t>
            </a:r>
            <a:r>
              <a:rPr lang="zh-CN" altLang="en-US" sz="4000" dirty="0" smtClean="0">
                <a:solidFill>
                  <a:srgbClr val="3E5D8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</a:t>
            </a:r>
            <a:endParaRPr lang="en-US" altLang="zh-CN" sz="4000" dirty="0" smtClean="0">
              <a:solidFill>
                <a:srgbClr val="3E5D82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lnSpc>
                <a:spcPts val="4000"/>
              </a:lnSpc>
            </a:pPr>
            <a:r>
              <a:rPr lang="en-US" altLang="zh-CN" sz="4000" dirty="0">
                <a:solidFill>
                  <a:srgbClr val="3E5D8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4000" dirty="0" smtClean="0">
                <a:solidFill>
                  <a:srgbClr val="3E5D8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                 Web server benchmarks</a:t>
            </a:r>
            <a:endParaRPr lang="zh-CN" altLang="en-US" sz="4000" dirty="0">
              <a:solidFill>
                <a:srgbClr val="3E5D82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7823" y="1687342"/>
            <a:ext cx="10374085" cy="436890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CA" altLang="en-US" sz="1800" b="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ApacheBench</a:t>
            </a:r>
            <a:r>
              <a:rPr lang="en-CA" altLang="en-US" sz="1800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 (or ab), a command line program bundled with Apache HTTP Server</a:t>
            </a:r>
          </a:p>
          <a:p>
            <a:pPr algn="just"/>
            <a:r>
              <a:rPr lang="en-CA" altLang="en-US" sz="1800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Apache </a:t>
            </a:r>
            <a:r>
              <a:rPr lang="en-CA" altLang="en-US" sz="1800" b="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JMeter</a:t>
            </a:r>
            <a:r>
              <a:rPr lang="en-CA" altLang="en-US" sz="1800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, an open-source Java load testing tool</a:t>
            </a:r>
          </a:p>
          <a:p>
            <a:pPr algn="just"/>
            <a:r>
              <a:rPr lang="en-CA" altLang="en-US" sz="1800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Curl-loader, a software performance testing open-source tool</a:t>
            </a:r>
          </a:p>
          <a:p>
            <a:pPr algn="just"/>
            <a:r>
              <a:rPr lang="en-CA" altLang="en-US" sz="1800" b="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Httperf</a:t>
            </a:r>
            <a:r>
              <a:rPr lang="en-CA" altLang="en-US" sz="1800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, a command line program originally developed at HP Labs</a:t>
            </a:r>
          </a:p>
          <a:p>
            <a:pPr algn="just"/>
            <a:r>
              <a:rPr lang="en-CA" altLang="en-US" sz="1800" b="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OpenSTA</a:t>
            </a:r>
            <a:r>
              <a:rPr lang="en-CA" altLang="en-US" sz="1800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, a GUI-based utility for Microsoft Windows-based operating system</a:t>
            </a:r>
          </a:p>
          <a:p>
            <a:pPr algn="just"/>
            <a:r>
              <a:rPr lang="en-CA" altLang="en-US" sz="1800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TPC-W was a web server and database performance benchmark</a:t>
            </a:r>
          </a:p>
          <a:p>
            <a:pPr algn="just"/>
            <a:r>
              <a:rPr lang="en-CA" altLang="en-US" sz="18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CLIF</a:t>
            </a:r>
            <a:r>
              <a:rPr lang="en-US" altLang="en-US" sz="18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, </a:t>
            </a:r>
            <a:r>
              <a:rPr lang="en-CA" altLang="en-US" sz="1800" b="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RUBiS</a:t>
            </a:r>
            <a:r>
              <a:rPr lang="en-CA" altLang="en-US" sz="18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,</a:t>
            </a:r>
            <a:r>
              <a:rPr lang="en-CA" altLang="en-US" sz="1800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 </a:t>
            </a:r>
            <a:r>
              <a:rPr lang="en-CA" altLang="en-US" sz="18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Stock-Online,</a:t>
            </a:r>
            <a:r>
              <a:rPr lang="en-CA" altLang="en-US" sz="1800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 </a:t>
            </a:r>
            <a:r>
              <a:rPr lang="en-CA" altLang="en-US" sz="1800" b="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RUBBoS</a:t>
            </a:r>
            <a:r>
              <a:rPr lang="en-CA" altLang="en-US" sz="18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,</a:t>
            </a:r>
            <a:r>
              <a:rPr lang="en-CA" altLang="en-US" sz="1800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 TPC-W </a:t>
            </a:r>
            <a:endParaRPr lang="en-CA" altLang="en-US" sz="1800" b="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15545" y="4546361"/>
            <a:ext cx="86721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 the beginning, we can choose some of </a:t>
            </a: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these open source benchmarks to validate our framework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4356492"/>
      </p:ext>
    </p:extLst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noFill/>
        <a:ln w="12700" cap="flat" cmpd="sng" algn="ctr">
          <a:solidFill>
            <a:schemeClr val="bg1">
              <a:lumMod val="75000"/>
            </a:schemeClr>
          </a:solidFill>
          <a:prstDash val="sysDash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99487</TotalTime>
  <Words>852</Words>
  <Application>Microsoft Office PowerPoint</Application>
  <PresentationFormat>自定义</PresentationFormat>
  <Paragraphs>131</Paragraphs>
  <Slides>14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2_主题1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Company>Huawei Technologies Co.,Ltd.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聚焦战略，有效增长</dc:title>
  <dc:creator>z42303</dc:creator>
  <cp:lastModifiedBy>l00279075</cp:lastModifiedBy>
  <cp:revision>2701</cp:revision>
  <dcterms:created xsi:type="dcterms:W3CDTF">2012-12-20T06:01:13Z</dcterms:created>
  <dcterms:modified xsi:type="dcterms:W3CDTF">2015-08-24T09:21:40Z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(5)bgET8Uk0G22KfnmxihwaYTYKuV2EJDU3W/8JGNaLqPqPzsIkQPkF1I3jfcHWQ8npA2hgz0d6_x000d_
fxeDyhVKrTpcjs5nimdv/KqdX2LBrSnYTGJSDt+apWHdIuvNljXcR15ptZJSWkTDqyGs1V6w_x000d_
ADfamYNsmKOUB2nDjGZsrWJkqLUQX30ssWInlv8fDJi6YbHdb9+VCSO/Tvrh0L4gup4noYtu_x000d_
v5xHcA5cwQbzmIzzXi</vt:lpwstr>
  </property>
  <property fmtid="{D5CDD505-2E9C-101B-9397-08002B2CF9AE}" pid="3" name="_ms_pID_7253431">
    <vt:lpwstr>+3Wu07H6os/vt/C5eZxlfNprC6ty+tl5v3xBiKRiSFwHcxkfGbwk0i_x000d_
0Sjw3pQuTygPlD1e1bcyR828PMu9VwUcJxhUIFbqo5LxxMUoTw2x6ELdHcUKpJmij7UB1eY9_x000d_
wnP1wly+12MH974pS4k12RC+WQouDIplLrpWmebjG6iZrG4tV/LnecBK9Q4FkOwKGImFjANZ_x000d_
hh488q3rNLsvYWLK4hF3+N6q/ftzQPI9z68D</vt:lpwstr>
  </property>
  <property fmtid="{D5CDD505-2E9C-101B-9397-08002B2CF9AE}" pid="4" name="_ms_pID_7253432">
    <vt:lpwstr>AJdufHLjQHPFjKpC8xUDSgIQ2utIPNyww+Tu_x000d_
Kr7vrwkqbiSgXGjAoB+yvyCAayVFH2EdKcRYRpXKk6RiwxGi68d1w79lxY3waQm+PlfSEiuy_x000d_
f4qVjTTLTNpUhCdpnHLUQCIlG9vb7SlC9mEE01ToCTdvmBBNF6aqv3QqJKfTlTQSBK0O4RdT_x000d_
pBVIYcSN8nHrWKrW+PxWozNM05Mi+TM1nIKmnAFE74oLsFdQQ++uNz</vt:lpwstr>
  </property>
  <property fmtid="{D5CDD505-2E9C-101B-9397-08002B2CF9AE}" pid="5" name="_ms_pID_7253433">
    <vt:lpwstr>cX4ADPi8asR0/tOgWb_x000d_
n949/uzrtlrteKrVom1v1wl9q2Bt47XJoa7QqShqlcVzx7YoCRD8rCLXXDXUeXXclVHQOaps_x000d_
m+WkIp45ikKBAKbQMbgz295FwDjgWbteFYs9IWuoF/Rd7gEGIMPb3RPpypP/ESLw6dacgVW5_x000d_
/ClaGVTvEdMj/NFpW3zCOz0i+RL6Ao0vfyNUSpHPefbqXmcXh4yHaibOBgpeS8w0YvEHMdV7</vt:lpwstr>
  </property>
  <property fmtid="{D5CDD505-2E9C-101B-9397-08002B2CF9AE}" pid="6" name="_ms_pID_7253434">
    <vt:lpwstr>_x000d_
Fnm9Vd3DhThMWpyBbXCPJ8DbVT2HjG5/hn72wrj27a7DqsNaG+ajmWvofl/h2vSOtE88+dvo_x000d_
tQDMdeaOfYkJDL/KeCsYEFEjCrhCCyyXtyCiXg==</vt:lpwstr>
  </property>
  <property fmtid="{D5CDD505-2E9C-101B-9397-08002B2CF9AE}" pid="7" name="_new_ms_pID_72543">
    <vt:lpwstr>(3)0FnFT9NsZsx/d/I8aKlslFrysmW8KgxUkAnj26GCIeOsKLslHYDaKKAOh9CWBJ8nhvH5uv78
wlTX4EN/DTOCwS8nVLmOqHU/f00UuJTOB+CxvzPcnw6ySie1RaE/qNblqJ3oD0VtgZA4/F85
29cbdmxK9v913WaTxil2UsSz+nHqwXLKPvKBDwW8SP2tzPE1uGzBx5oq3Fuc6RJY5Z/H+wSP
+NY31G0xreGAnDi0aj</vt:lpwstr>
  </property>
  <property fmtid="{D5CDD505-2E9C-101B-9397-08002B2CF9AE}" pid="8" name="_new_ms_pID_725431">
    <vt:lpwstr>eWQbgLE605S313i76O81rZ9oroRgHRUsLNTqD9pjDGkBwgjwib/Z6G
x70e6l6Nu5b6C6jlBYpJ9/cUuiKfcuQ+QIYcokgM7lfW2Q/lro3FpSSu1f4qEbC/fHt6lhkK
bMwG4OetoNioqa4wV1ePz98UlhuzHc2t3zoaY7nZBnbZuOKvHWmjell4/xJoeLDpp/eLSzog
8H5IPJByb7GHX/eztetTmD4TO3d/a6HWnccy</vt:lpwstr>
  </property>
  <property fmtid="{D5CDD505-2E9C-101B-9397-08002B2CF9AE}" pid="9" name="_new_ms_pID_725432">
    <vt:lpwstr>BNVHdKIxebEhnOzrNEigq40xVQW1cbPRlEl5
Sfc96dZBJLhzaUSDp+etjSmRmpSaGpihFRdcahBJvpasUlVVbDJC7fs63oal7e92aaduAMT9
PF2ODWpcV6bthx/ZU3zwBx8AD5RHDO+w4yLlMNbzdlZ4xJzONZr+L7bVBurLatOKtChEJMfJ
LaE4dujmDMkeXhxWswDWik1Ykx7+WA6E+l0=</vt:lpwstr>
  </property>
  <property fmtid="{D5CDD505-2E9C-101B-9397-08002B2CF9AE}" pid="10" name="sflag">
    <vt:lpwstr>1440408085</vt:lpwstr>
  </property>
</Properties>
</file>