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0" r:id="rId2"/>
    <p:sldId id="256" r:id="rId3"/>
    <p:sldId id="28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tari, Gergely (Nokia - HU/Budapest)" userId="f5bffca3-77e4-4f86-ab35-a6eae4fbf322" providerId="ADAL" clId="{A97CE7F1-8510-462F-AB9E-1E80402E586D}"/>
    <pc:docChg chg="addSld delSld modSld">
      <pc:chgData name="Csatari, Gergely (Nokia - HU/Budapest)" userId="f5bffca3-77e4-4f86-ab35-a6eae4fbf322" providerId="ADAL" clId="{A97CE7F1-8510-462F-AB9E-1E80402E586D}" dt="2018-10-18T08:05:19.869" v="6" actId="6549"/>
      <pc:docMkLst>
        <pc:docMk/>
      </pc:docMkLst>
      <pc:sldChg chg="modSp add">
        <pc:chgData name="Csatari, Gergely (Nokia - HU/Budapest)" userId="f5bffca3-77e4-4f86-ab35-a6eae4fbf322" providerId="ADAL" clId="{A97CE7F1-8510-462F-AB9E-1E80402E586D}" dt="2018-10-18T08:05:19.869" v="6" actId="6549"/>
        <pc:sldMkLst>
          <pc:docMk/>
          <pc:sldMk cId="1019781063" sldId="290"/>
        </pc:sldMkLst>
        <pc:spChg chg="mod">
          <ac:chgData name="Csatari, Gergely (Nokia - HU/Budapest)" userId="f5bffca3-77e4-4f86-ab35-a6eae4fbf322" providerId="ADAL" clId="{A97CE7F1-8510-462F-AB9E-1E80402E586D}" dt="2018-10-18T08:05:19.869" v="6" actId="6549"/>
          <ac:spMkLst>
            <pc:docMk/>
            <pc:sldMk cId="1019781063" sldId="290"/>
            <ac:spMk id="16" creationId="{F8ED39A8-1377-4641-955B-B363CC431355}"/>
          </ac:spMkLst>
        </pc:spChg>
        <pc:spChg chg="mod">
          <ac:chgData name="Csatari, Gergely (Nokia - HU/Budapest)" userId="f5bffca3-77e4-4f86-ab35-a6eae4fbf322" providerId="ADAL" clId="{A97CE7F1-8510-462F-AB9E-1E80402E586D}" dt="2018-08-29T12:44:23.508" v="3" actId="20577"/>
          <ac:spMkLst>
            <pc:docMk/>
            <pc:sldMk cId="1019781063" sldId="290"/>
            <ac:spMk id="48" creationId="{4D4FC058-01A9-418A-87DE-45F35F0777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6AE7C-67A4-4638-82BF-982C440F83D2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7E60-C22C-4AD8-ADBF-CA72AA07F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9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画出</a:t>
            </a:r>
            <a:r>
              <a:rPr lang="en-US" altLang="zh-CN" dirty="0"/>
              <a:t>edge</a:t>
            </a:r>
            <a:r>
              <a:rPr lang="zh-CN" altLang="en-US" dirty="0"/>
              <a:t>的结构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7B78D-B693-463F-B988-6DF1E03692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7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7B78D-B693-463F-B988-6DF1E03692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6C9BC-5CF4-44EF-A68A-C6A9BDB3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D7D41-7FE7-4CC3-BABB-5C375FB8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ED6FD-C082-4237-9641-888B8F4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2E227-1BFE-4C32-8FC5-82B93277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586BE-BDDF-4616-9234-49D704F2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7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24696-0665-4706-B35C-0FB47A4F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1594C-A33D-44DA-9C50-E6EFC7999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7AD6D-B5D2-4F6A-90AD-1C5755C8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CEF8F-6A11-4F5B-959A-90A8B858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42E1D-3ED9-4C99-B4F8-E59A60A8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4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7C5EF-A3BE-4D64-97D0-EECE53F59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D3C39-D5AB-4E78-A52E-86E3476C5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EF9FC-66B0-4A17-AE85-F7A40A83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24FDB-5BB2-4369-80C2-37C10F63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E9B33-897A-4E31-8600-3A82A3EF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6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C2339-A78A-427E-8B17-1AB1A2B1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D1BAD-6FFA-4A3E-89B1-58155280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7D6D-70CA-43E3-94BD-E5C4253B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EB565-550A-42F2-B001-53BB3B05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F3C9A-FB53-4189-BF46-B9446A69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F8F96-3EE5-47E2-8314-F30EC6E4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5C33D-6C2E-4DEE-8090-8C6F86FE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5C33B-668B-4870-AEFA-99EAF47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3947C-CA6C-4F9B-A7BE-8E6DA51F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47410-E931-4541-81C0-DCECB228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1583C-4189-47C2-8CAE-D2910B2C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8B9F2-CC1C-4243-ADAF-9D120F615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DD8D4-DA14-4D57-B31E-924E22AC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95A58-D252-4178-8A75-0416A832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299A1-F17A-47C7-AF60-03070DE3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5D33A-8B62-455D-B9D9-E95F7C92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538B0-2A58-4C1F-A3FE-63702B4C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FD023-F725-4D6E-884A-01B8FCB8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BCB3E9-30A9-481E-8230-224D38FD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E2D11-CB03-4B9A-969D-283A7E328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F7166C-D091-4C30-9E30-04C3E83D9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0101B-A860-46AC-904B-58A9A54D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016334-368C-49A9-A70D-6337506D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964C9-A654-4FFC-AFA5-CCDB02FC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5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E2C3-C682-4E47-876C-9601C4D5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D370D7-1475-47A4-8FC9-C1E5AA4D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EDD04-D038-4D22-9506-EEA7B186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398EA7-DC20-427B-AA58-C2B6ADD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3AD17B-A729-441D-8716-76A69500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D8C12-1EF1-497B-AB2F-1F171972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718A1-F91F-428E-9D31-00CFCC5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E6A83-E8FB-44DB-B90F-CAAE5F56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20A8F-C643-43C8-B02F-E2DF91A5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411EA-C843-4444-9802-CCFD3346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DB0B-3CAC-4C2D-9EE5-5AF78839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FF766-350B-47E0-9704-98E2BCD1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D20B4-CDBD-440F-8522-5F9E39B7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A5FC4-AD5A-4423-98E3-BC6FA88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722FEE-0C55-405D-BECF-73C082C17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3CD72-6EA2-419E-AA5D-AFBEC5C1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A4B24-CC16-4670-91F2-E6AC91F5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37B71-D44C-449E-805A-0A0B82A6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C249A-F9B7-4531-8D65-E7224403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1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6A7F7-0DCE-427D-9317-9BB6438A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B6411-77F0-4232-9CE4-A764E88C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066D1-2101-45A2-A58F-8410C0CBE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822E-6889-48F5-8B4A-D54E35E7692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22386-6811-4B74-81D9-6B36E8860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47895-6997-41FC-97AA-931378EC2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DE7D1CF-7C9F-4633-8393-79EBD11F7C38}"/>
              </a:ext>
            </a:extLst>
          </p:cNvPr>
          <p:cNvGrpSpPr/>
          <p:nvPr/>
        </p:nvGrpSpPr>
        <p:grpSpPr>
          <a:xfrm>
            <a:off x="1352138" y="752189"/>
            <a:ext cx="9487723" cy="5827235"/>
            <a:chOff x="1352138" y="752189"/>
            <a:chExt cx="9487723" cy="5827235"/>
          </a:xfrm>
        </p:grpSpPr>
        <p:sp>
          <p:nvSpPr>
            <p:cNvPr id="50" name="圆角矩形 73">
              <a:extLst>
                <a:ext uri="{FF2B5EF4-FFF2-40B4-BE49-F238E27FC236}">
                  <a16:creationId xmlns:a16="http://schemas.microsoft.com/office/drawing/2014/main" id="{A41E6741-8EC9-4305-AD84-B4A7C4DB246C}"/>
                </a:ext>
              </a:extLst>
            </p:cNvPr>
            <p:cNvSpPr/>
            <p:nvPr/>
          </p:nvSpPr>
          <p:spPr bwMode="auto">
            <a:xfrm rot="5400000">
              <a:off x="8808438" y="1214857"/>
              <a:ext cx="283580" cy="84068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5G-CU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3">
              <a:extLst>
                <a:ext uri="{FF2B5EF4-FFF2-40B4-BE49-F238E27FC236}">
                  <a16:creationId xmlns:a16="http://schemas.microsoft.com/office/drawing/2014/main" id="{339557C0-9227-4B84-9A1E-162E7966AA25}"/>
                </a:ext>
              </a:extLst>
            </p:cNvPr>
            <p:cNvSpPr/>
            <p:nvPr/>
          </p:nvSpPr>
          <p:spPr bwMode="auto">
            <a:xfrm>
              <a:off x="1482766" y="5396897"/>
              <a:ext cx="7998399" cy="609432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1" name="圆角矩形 4">
              <a:extLst>
                <a:ext uri="{FF2B5EF4-FFF2-40B4-BE49-F238E27FC236}">
                  <a16:creationId xmlns:a16="http://schemas.microsoft.com/office/drawing/2014/main" id="{A400C6D1-0331-41AE-9EB1-5AE8D8E0974A}"/>
                </a:ext>
              </a:extLst>
            </p:cNvPr>
            <p:cNvSpPr/>
            <p:nvPr/>
          </p:nvSpPr>
          <p:spPr bwMode="auto">
            <a:xfrm>
              <a:off x="2574788" y="5090668"/>
              <a:ext cx="2366879" cy="235338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Hypervisor</a:t>
              </a: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724D0C2-A0D9-49B5-9C96-1F9ADAE0BDB6}"/>
                </a:ext>
              </a:extLst>
            </p:cNvPr>
            <p:cNvSpPr/>
            <p:nvPr/>
          </p:nvSpPr>
          <p:spPr>
            <a:xfrm>
              <a:off x="2567694" y="4628955"/>
              <a:ext cx="529112" cy="386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13" name="圆角矩形 10">
              <a:extLst>
                <a:ext uri="{FF2B5EF4-FFF2-40B4-BE49-F238E27FC236}">
                  <a16:creationId xmlns:a16="http://schemas.microsoft.com/office/drawing/2014/main" id="{BF99D9B7-C089-4AD2-9118-831B877866E3}"/>
                </a:ext>
              </a:extLst>
            </p:cNvPr>
            <p:cNvSpPr/>
            <p:nvPr/>
          </p:nvSpPr>
          <p:spPr bwMode="auto">
            <a:xfrm>
              <a:off x="1556599" y="5745118"/>
              <a:ext cx="1615060" cy="188192"/>
            </a:xfrm>
            <a:prstGeom prst="roundRect">
              <a:avLst>
                <a:gd name="adj" fmla="val 4470"/>
              </a:avLst>
            </a:prstGeom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Computing Server</a:t>
              </a:r>
            </a:p>
          </p:txBody>
        </p:sp>
        <p:sp>
          <p:nvSpPr>
            <p:cNvPr id="14" name="圆角矩形 11">
              <a:extLst>
                <a:ext uri="{FF2B5EF4-FFF2-40B4-BE49-F238E27FC236}">
                  <a16:creationId xmlns:a16="http://schemas.microsoft.com/office/drawing/2014/main" id="{262996C8-2BD4-4E15-B85C-5123904D6036}"/>
                </a:ext>
              </a:extLst>
            </p:cNvPr>
            <p:cNvSpPr/>
            <p:nvPr/>
          </p:nvSpPr>
          <p:spPr bwMode="auto">
            <a:xfrm>
              <a:off x="1481587" y="3170587"/>
              <a:ext cx="862450" cy="2129855"/>
            </a:xfrm>
            <a:prstGeom prst="roundRect">
              <a:avLst>
                <a:gd name="adj" fmla="val 4469"/>
              </a:avLst>
            </a:prstGeom>
            <a:ln>
              <a:prstDash val="dash"/>
            </a:ln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b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indent="-71802" defTabSz="914538">
                <a:buClr>
                  <a:srgbClr val="CC9900"/>
                </a:buClr>
                <a:defRPr/>
              </a:pPr>
              <a:endParaRPr lang="zh-CN" altLang="en-US" sz="5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5" name="圆角矩形 12">
              <a:extLst>
                <a:ext uri="{FF2B5EF4-FFF2-40B4-BE49-F238E27FC236}">
                  <a16:creationId xmlns:a16="http://schemas.microsoft.com/office/drawing/2014/main" id="{E662FD41-9C95-438E-B73A-712DB53385C7}"/>
                </a:ext>
              </a:extLst>
            </p:cNvPr>
            <p:cNvSpPr/>
            <p:nvPr/>
          </p:nvSpPr>
          <p:spPr bwMode="auto">
            <a:xfrm>
              <a:off x="1859989" y="3405159"/>
              <a:ext cx="203263" cy="16870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LW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SDN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Controller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圆角矩形 13">
              <a:extLst>
                <a:ext uri="{FF2B5EF4-FFF2-40B4-BE49-F238E27FC236}">
                  <a16:creationId xmlns:a16="http://schemas.microsoft.com/office/drawing/2014/main" id="{F8ED39A8-1377-4641-955B-B363CC431355}"/>
                </a:ext>
              </a:extLst>
            </p:cNvPr>
            <p:cNvSpPr/>
            <p:nvPr/>
          </p:nvSpPr>
          <p:spPr bwMode="auto">
            <a:xfrm>
              <a:off x="1605565" y="3400706"/>
              <a:ext cx="226937" cy="168705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OpenStack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14">
              <a:extLst>
                <a:ext uri="{FF2B5EF4-FFF2-40B4-BE49-F238E27FC236}">
                  <a16:creationId xmlns:a16="http://schemas.microsoft.com/office/drawing/2014/main" id="{DEFE58AE-F43C-4353-965B-57B8D93C3061}"/>
                </a:ext>
              </a:extLst>
            </p:cNvPr>
            <p:cNvSpPr/>
            <p:nvPr/>
          </p:nvSpPr>
          <p:spPr bwMode="auto">
            <a:xfrm>
              <a:off x="9551069" y="3652740"/>
              <a:ext cx="1176042" cy="2308628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Integrated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Server</a:t>
              </a:r>
            </a:p>
            <a:p>
              <a:pPr algn="ctr" defTabSz="914538">
                <a:buClr>
                  <a:srgbClr val="CC9900"/>
                </a:buClr>
                <a:defRPr/>
              </a:pPr>
              <a:endPara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BRAS-UP</a:t>
              </a:r>
            </a:p>
            <a:p>
              <a:pPr algn="ctr" defTabSz="914538">
                <a:buClr>
                  <a:srgbClr val="CC9900"/>
                </a:buClr>
                <a:defRPr/>
              </a:pP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 defTabSz="914538">
                <a:buClr>
                  <a:srgbClr val="CC9900"/>
                </a:buClr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（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controlled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by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SDN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）</a:t>
              </a:r>
            </a:p>
          </p:txBody>
        </p:sp>
        <p:sp>
          <p:nvSpPr>
            <p:cNvPr id="18" name="圆角矩形 15">
              <a:extLst>
                <a:ext uri="{FF2B5EF4-FFF2-40B4-BE49-F238E27FC236}">
                  <a16:creationId xmlns:a16="http://schemas.microsoft.com/office/drawing/2014/main" id="{315EAB0B-EE33-4ECC-BC3C-BB61204FB0DF}"/>
                </a:ext>
              </a:extLst>
            </p:cNvPr>
            <p:cNvSpPr/>
            <p:nvPr/>
          </p:nvSpPr>
          <p:spPr bwMode="auto">
            <a:xfrm>
              <a:off x="2553045" y="3662325"/>
              <a:ext cx="1359757" cy="901185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Box 57">
              <a:extLst>
                <a:ext uri="{FF2B5EF4-FFF2-40B4-BE49-F238E27FC236}">
                  <a16:creationId xmlns:a16="http://schemas.microsoft.com/office/drawing/2014/main" id="{9F48B893-E0B0-445D-80F5-911EDF6A5A26}"/>
                </a:ext>
              </a:extLst>
            </p:cNvPr>
            <p:cNvSpPr txBox="1"/>
            <p:nvPr/>
          </p:nvSpPr>
          <p:spPr>
            <a:xfrm>
              <a:off x="2877915" y="3911681"/>
              <a:ext cx="665882" cy="253914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pPr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VM</a:t>
              </a:r>
              <a:r>
                <a:rPr lang="zh-CN" altLang="en-US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7">
              <a:extLst>
                <a:ext uri="{FF2B5EF4-FFF2-40B4-BE49-F238E27FC236}">
                  <a16:creationId xmlns:a16="http://schemas.microsoft.com/office/drawing/2014/main" id="{8062593A-01C4-4476-ADC9-341771D14690}"/>
                </a:ext>
              </a:extLst>
            </p:cNvPr>
            <p:cNvSpPr/>
            <p:nvPr/>
          </p:nvSpPr>
          <p:spPr bwMode="auto">
            <a:xfrm>
              <a:off x="4046672" y="3652740"/>
              <a:ext cx="1712627" cy="901185"/>
            </a:xfrm>
            <a:prstGeom prst="roundRect">
              <a:avLst>
                <a:gd name="adj" fmla="val 2945"/>
              </a:avLst>
            </a:prstGeom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1" name="TextBox 69">
              <a:extLst>
                <a:ext uri="{FF2B5EF4-FFF2-40B4-BE49-F238E27FC236}">
                  <a16:creationId xmlns:a16="http://schemas.microsoft.com/office/drawing/2014/main" id="{6E516144-E10D-4E68-851D-010ADD3A990E}"/>
                </a:ext>
              </a:extLst>
            </p:cNvPr>
            <p:cNvSpPr txBox="1"/>
            <p:nvPr/>
          </p:nvSpPr>
          <p:spPr>
            <a:xfrm>
              <a:off x="4416022" y="3882040"/>
              <a:ext cx="1130753" cy="253914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pPr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Container</a:t>
              </a:r>
              <a:r>
                <a:rPr lang="zh-CN" altLang="en-US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0">
              <a:extLst>
                <a:ext uri="{FF2B5EF4-FFF2-40B4-BE49-F238E27FC236}">
                  <a16:creationId xmlns:a16="http://schemas.microsoft.com/office/drawing/2014/main" id="{189EB8C1-2F9A-4C47-B763-6A292463DD5C}"/>
                </a:ext>
              </a:extLst>
            </p:cNvPr>
            <p:cNvSpPr/>
            <p:nvPr/>
          </p:nvSpPr>
          <p:spPr bwMode="auto">
            <a:xfrm rot="5400000">
              <a:off x="5575514" y="2905310"/>
              <a:ext cx="272249" cy="83189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MEC/UPF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1">
              <a:extLst>
                <a:ext uri="{FF2B5EF4-FFF2-40B4-BE49-F238E27FC236}">
                  <a16:creationId xmlns:a16="http://schemas.microsoft.com/office/drawing/2014/main" id="{3E95E1E3-4DEA-46D4-85F7-96119C8250D7}"/>
                </a:ext>
              </a:extLst>
            </p:cNvPr>
            <p:cNvSpPr/>
            <p:nvPr/>
          </p:nvSpPr>
          <p:spPr bwMode="auto">
            <a:xfrm rot="5400000">
              <a:off x="2936641" y="2913183"/>
              <a:ext cx="283580" cy="84068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CRAN-CU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101">
              <a:extLst>
                <a:ext uri="{FF2B5EF4-FFF2-40B4-BE49-F238E27FC236}">
                  <a16:creationId xmlns:a16="http://schemas.microsoft.com/office/drawing/2014/main" id="{BB6BCFDF-C08F-47CD-A2E4-B766D3EF1C7F}"/>
                </a:ext>
              </a:extLst>
            </p:cNvPr>
            <p:cNvSpPr txBox="1"/>
            <p:nvPr/>
          </p:nvSpPr>
          <p:spPr>
            <a:xfrm>
              <a:off x="3377404" y="4210567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25" name="TextBox 102">
              <a:extLst>
                <a:ext uri="{FF2B5EF4-FFF2-40B4-BE49-F238E27FC236}">
                  <a16:creationId xmlns:a16="http://schemas.microsoft.com/office/drawing/2014/main" id="{A231E22B-21D1-48C3-89D4-59BA6AA3334A}"/>
                </a:ext>
              </a:extLst>
            </p:cNvPr>
            <p:cNvSpPr txBox="1"/>
            <p:nvPr/>
          </p:nvSpPr>
          <p:spPr>
            <a:xfrm>
              <a:off x="4659575" y="4177081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995A077-19A4-47B4-96E7-E7CF5E405B44}"/>
                </a:ext>
              </a:extLst>
            </p:cNvPr>
            <p:cNvSpPr/>
            <p:nvPr/>
          </p:nvSpPr>
          <p:spPr>
            <a:xfrm>
              <a:off x="4966504" y="4609216"/>
              <a:ext cx="907865" cy="7167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16990FF-3665-43A0-ADC1-1296AFF31487}"/>
                </a:ext>
              </a:extLst>
            </p:cNvPr>
            <p:cNvSpPr/>
            <p:nvPr/>
          </p:nvSpPr>
          <p:spPr>
            <a:xfrm>
              <a:off x="3183368" y="4628955"/>
              <a:ext cx="529112" cy="386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252A721-1DDB-4BFA-9CE6-2276D308758C}"/>
                </a:ext>
              </a:extLst>
            </p:cNvPr>
            <p:cNvSpPr/>
            <p:nvPr/>
          </p:nvSpPr>
          <p:spPr bwMode="auto">
            <a:xfrm>
              <a:off x="1352138" y="2489451"/>
              <a:ext cx="9487723" cy="3658911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7" tIns="45724" rIns="91447" bIns="45724" rtlCol="0" anchor="t" anchorCtr="0"/>
            <a:lstStyle/>
            <a:p>
              <a:pPr defTabSz="914538">
                <a:buClr>
                  <a:srgbClr val="CC9900"/>
                </a:buClr>
                <a:defRPr/>
              </a:pPr>
              <a:endParaRPr lang="zh-CN" altLang="en-US" sz="12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ECD46C-2010-4AF7-B838-24460607805A}"/>
                </a:ext>
              </a:extLst>
            </p:cNvPr>
            <p:cNvSpPr/>
            <p:nvPr/>
          </p:nvSpPr>
          <p:spPr>
            <a:xfrm>
              <a:off x="3943115" y="5429467"/>
              <a:ext cx="42147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Generic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/ Customized Hardware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B5879F2-09AB-4480-8ACB-FBA5774F8862}"/>
                </a:ext>
              </a:extLst>
            </p:cNvPr>
            <p:cNvSpPr/>
            <p:nvPr/>
          </p:nvSpPr>
          <p:spPr>
            <a:xfrm>
              <a:off x="4614897" y="6210092"/>
              <a:ext cx="239360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538">
                <a:buClr>
                  <a:srgbClr val="CC9900"/>
                </a:buClr>
                <a:defRPr/>
              </a:pPr>
              <a:r>
                <a:rPr lang="en-US" altLang="zh-CN" b="1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Middle/Small edge</a:t>
              </a:r>
              <a:endParaRPr lang="zh-CN" altLang="en-US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圆角矩形 62">
              <a:extLst>
                <a:ext uri="{FF2B5EF4-FFF2-40B4-BE49-F238E27FC236}">
                  <a16:creationId xmlns:a16="http://schemas.microsoft.com/office/drawing/2014/main" id="{D0874B6C-CCA0-401E-9A66-19A8C4CF75BA}"/>
                </a:ext>
              </a:extLst>
            </p:cNvPr>
            <p:cNvSpPr/>
            <p:nvPr/>
          </p:nvSpPr>
          <p:spPr bwMode="auto">
            <a:xfrm>
              <a:off x="5905620" y="3662325"/>
              <a:ext cx="1069968" cy="1601584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45" name="TextBox 57">
              <a:extLst>
                <a:ext uri="{FF2B5EF4-FFF2-40B4-BE49-F238E27FC236}">
                  <a16:creationId xmlns:a16="http://schemas.microsoft.com/office/drawing/2014/main" id="{E2AC9016-6749-4D15-8392-C7A4F8ACD8C2}"/>
                </a:ext>
              </a:extLst>
            </p:cNvPr>
            <p:cNvSpPr txBox="1"/>
            <p:nvPr/>
          </p:nvSpPr>
          <p:spPr>
            <a:xfrm>
              <a:off x="5954477" y="3839116"/>
              <a:ext cx="988714" cy="448856"/>
            </a:xfrm>
            <a:prstGeom prst="rect">
              <a:avLst/>
            </a:prstGeom>
            <a:noFill/>
          </p:spPr>
          <p:txBody>
            <a:bodyPr wrap="square" lIns="68577" tIns="34289" rIns="68577" bIns="34289" rtlCol="0">
              <a:spAutoFit/>
            </a:bodyPr>
            <a:lstStyle/>
            <a:p>
              <a:pPr algn="ctr"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Distributed Storage</a:t>
              </a:r>
            </a:p>
          </p:txBody>
        </p:sp>
        <p:sp>
          <p:nvSpPr>
            <p:cNvPr id="46" name="TextBox 193">
              <a:extLst>
                <a:ext uri="{FF2B5EF4-FFF2-40B4-BE49-F238E27FC236}">
                  <a16:creationId xmlns:a16="http://schemas.microsoft.com/office/drawing/2014/main" id="{89FFC864-8C5E-4E06-B698-45E26AAA0D29}"/>
                </a:ext>
              </a:extLst>
            </p:cNvPr>
            <p:cNvSpPr txBox="1"/>
            <p:nvPr/>
          </p:nvSpPr>
          <p:spPr>
            <a:xfrm>
              <a:off x="6132895" y="4180864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47" name="圆角矩形 68">
              <a:extLst>
                <a:ext uri="{FF2B5EF4-FFF2-40B4-BE49-F238E27FC236}">
                  <a16:creationId xmlns:a16="http://schemas.microsoft.com/office/drawing/2014/main" id="{C9AE7F33-F012-4DE8-B635-50EE0ACD37EE}"/>
                </a:ext>
              </a:extLst>
            </p:cNvPr>
            <p:cNvSpPr/>
            <p:nvPr/>
          </p:nvSpPr>
          <p:spPr bwMode="auto">
            <a:xfrm>
              <a:off x="5497126" y="5743266"/>
              <a:ext cx="1441162" cy="191896"/>
            </a:xfrm>
            <a:prstGeom prst="roundRect">
              <a:avLst>
                <a:gd name="adj" fmla="val 4470"/>
              </a:avLst>
            </a:prstGeom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Forwarding Server</a:t>
              </a:r>
            </a:p>
          </p:txBody>
        </p:sp>
        <p:sp>
          <p:nvSpPr>
            <p:cNvPr id="48" name="圆角矩形 71">
              <a:extLst>
                <a:ext uri="{FF2B5EF4-FFF2-40B4-BE49-F238E27FC236}">
                  <a16:creationId xmlns:a16="http://schemas.microsoft.com/office/drawing/2014/main" id="{4D4FC058-01A9-418A-87DE-45F35F077749}"/>
                </a:ext>
              </a:extLst>
            </p:cNvPr>
            <p:cNvSpPr/>
            <p:nvPr/>
          </p:nvSpPr>
          <p:spPr bwMode="auto">
            <a:xfrm rot="5400000">
              <a:off x="6884379" y="3005668"/>
              <a:ext cx="278470" cy="64148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lang="en-US" altLang="zh-CN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CPE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角矩形 72">
              <a:extLst>
                <a:ext uri="{FF2B5EF4-FFF2-40B4-BE49-F238E27FC236}">
                  <a16:creationId xmlns:a16="http://schemas.microsoft.com/office/drawing/2014/main" id="{D799C65F-DC54-4D6B-8C57-D6BE0DD3FD4D}"/>
                </a:ext>
              </a:extLst>
            </p:cNvPr>
            <p:cNvSpPr/>
            <p:nvPr/>
          </p:nvSpPr>
          <p:spPr bwMode="auto">
            <a:xfrm rot="5400000">
              <a:off x="4187608" y="2921532"/>
              <a:ext cx="272249" cy="83189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SAE-GW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圆角矩形 74">
              <a:extLst>
                <a:ext uri="{FF2B5EF4-FFF2-40B4-BE49-F238E27FC236}">
                  <a16:creationId xmlns:a16="http://schemas.microsoft.com/office/drawing/2014/main" id="{8F68B2BA-9212-4B9E-ADF1-020CA2C982BD}"/>
                </a:ext>
              </a:extLst>
            </p:cNvPr>
            <p:cNvSpPr/>
            <p:nvPr/>
          </p:nvSpPr>
          <p:spPr bwMode="auto">
            <a:xfrm rot="5400000">
              <a:off x="8205772" y="2809522"/>
              <a:ext cx="279295" cy="1054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Edge CDN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圆角矩形 75">
              <a:extLst>
                <a:ext uri="{FF2B5EF4-FFF2-40B4-BE49-F238E27FC236}">
                  <a16:creationId xmlns:a16="http://schemas.microsoft.com/office/drawing/2014/main" id="{482C1555-67F3-4010-991B-9B9EE5D4E68E}"/>
                </a:ext>
              </a:extLst>
            </p:cNvPr>
            <p:cNvSpPr/>
            <p:nvPr/>
          </p:nvSpPr>
          <p:spPr bwMode="auto">
            <a:xfrm>
              <a:off x="3241562" y="5747656"/>
              <a:ext cx="2204857" cy="183116"/>
            </a:xfrm>
            <a:prstGeom prst="roundRect">
              <a:avLst>
                <a:gd name="adj" fmla="val 4470"/>
              </a:avLst>
            </a:prstGeom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Acceleration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（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GPU/FPGA/…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）</a:t>
              </a:r>
              <a:endPara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349C5A2-96C0-431D-A982-CB045900E4D7}"/>
                </a:ext>
              </a:extLst>
            </p:cNvPr>
            <p:cNvSpPr/>
            <p:nvPr/>
          </p:nvSpPr>
          <p:spPr>
            <a:xfrm>
              <a:off x="8158611" y="5525998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54B9915-E387-4C73-8777-37E1B70AD9A4}"/>
                </a:ext>
              </a:extLst>
            </p:cNvPr>
            <p:cNvSpPr/>
            <p:nvPr/>
          </p:nvSpPr>
          <p:spPr>
            <a:xfrm>
              <a:off x="4056778" y="4615835"/>
              <a:ext cx="873790" cy="2188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EA54536-AE9D-42B9-8688-3EEB199647CD}"/>
                </a:ext>
              </a:extLst>
            </p:cNvPr>
            <p:cNvSpPr/>
            <p:nvPr/>
          </p:nvSpPr>
          <p:spPr>
            <a:xfrm>
              <a:off x="4056070" y="4853024"/>
              <a:ext cx="873791" cy="219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61" name="圆角矩形 83">
              <a:extLst>
                <a:ext uri="{FF2B5EF4-FFF2-40B4-BE49-F238E27FC236}">
                  <a16:creationId xmlns:a16="http://schemas.microsoft.com/office/drawing/2014/main" id="{12732C57-FAAA-47DD-A078-321A130FCD4D}"/>
                </a:ext>
              </a:extLst>
            </p:cNvPr>
            <p:cNvSpPr/>
            <p:nvPr/>
          </p:nvSpPr>
          <p:spPr bwMode="auto">
            <a:xfrm>
              <a:off x="7048202" y="3667262"/>
              <a:ext cx="1600808" cy="901185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2" name="TextBox 57">
              <a:extLst>
                <a:ext uri="{FF2B5EF4-FFF2-40B4-BE49-F238E27FC236}">
                  <a16:creationId xmlns:a16="http://schemas.microsoft.com/office/drawing/2014/main" id="{37A7C675-31A6-446A-B2CC-C3EDDF3375FD}"/>
                </a:ext>
              </a:extLst>
            </p:cNvPr>
            <p:cNvSpPr txBox="1"/>
            <p:nvPr/>
          </p:nvSpPr>
          <p:spPr>
            <a:xfrm>
              <a:off x="7192205" y="3916618"/>
              <a:ext cx="1451353" cy="253914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pPr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VM/Container 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101">
              <a:extLst>
                <a:ext uri="{FF2B5EF4-FFF2-40B4-BE49-F238E27FC236}">
                  <a16:creationId xmlns:a16="http://schemas.microsoft.com/office/drawing/2014/main" id="{ACFAE3BA-4831-4337-BB76-11A6925AC1F5}"/>
                </a:ext>
              </a:extLst>
            </p:cNvPr>
            <p:cNvSpPr txBox="1"/>
            <p:nvPr/>
          </p:nvSpPr>
          <p:spPr>
            <a:xfrm>
              <a:off x="7822315" y="4215504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67" name="圆角矩形 89">
              <a:extLst>
                <a:ext uri="{FF2B5EF4-FFF2-40B4-BE49-F238E27FC236}">
                  <a16:creationId xmlns:a16="http://schemas.microsoft.com/office/drawing/2014/main" id="{A788E770-4A2F-40C2-B4C4-49715DB0DC31}"/>
                </a:ext>
              </a:extLst>
            </p:cNvPr>
            <p:cNvSpPr/>
            <p:nvPr/>
          </p:nvSpPr>
          <p:spPr bwMode="auto">
            <a:xfrm>
              <a:off x="7121909" y="5104935"/>
              <a:ext cx="1146490" cy="206987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Hypervisor</a:t>
              </a: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49F6B82-90E5-4C6B-A30C-F6C42FB8E4FC}"/>
                </a:ext>
              </a:extLst>
            </p:cNvPr>
            <p:cNvSpPr/>
            <p:nvPr/>
          </p:nvSpPr>
          <p:spPr>
            <a:xfrm>
              <a:off x="8334614" y="4669991"/>
              <a:ext cx="314396" cy="644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745D3D8-1450-45FC-8CB8-B9925E550CCD}"/>
                </a:ext>
              </a:extLst>
            </p:cNvPr>
            <p:cNvSpPr/>
            <p:nvPr/>
          </p:nvSpPr>
          <p:spPr>
            <a:xfrm>
              <a:off x="7699059" y="4669991"/>
              <a:ext cx="529112" cy="158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FD23AD2-27AB-4757-B30E-D9545034928D}"/>
                </a:ext>
              </a:extLst>
            </p:cNvPr>
            <p:cNvSpPr/>
            <p:nvPr/>
          </p:nvSpPr>
          <p:spPr>
            <a:xfrm>
              <a:off x="7695895" y="4866667"/>
              <a:ext cx="529112" cy="1933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5A4D19A-E465-4384-8596-5E671ED5914F}"/>
                </a:ext>
              </a:extLst>
            </p:cNvPr>
            <p:cNvSpPr/>
            <p:nvPr/>
          </p:nvSpPr>
          <p:spPr>
            <a:xfrm>
              <a:off x="7063936" y="4669991"/>
              <a:ext cx="529112" cy="386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72" name="圆角矩形 94">
              <a:extLst>
                <a:ext uri="{FF2B5EF4-FFF2-40B4-BE49-F238E27FC236}">
                  <a16:creationId xmlns:a16="http://schemas.microsoft.com/office/drawing/2014/main" id="{42AB0EB4-E659-40CF-8196-24825172AB79}"/>
                </a:ext>
              </a:extLst>
            </p:cNvPr>
            <p:cNvSpPr/>
            <p:nvPr/>
          </p:nvSpPr>
          <p:spPr bwMode="auto">
            <a:xfrm>
              <a:off x="8755646" y="3662325"/>
              <a:ext cx="725520" cy="1632905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73" name="TextBox 57">
              <a:extLst>
                <a:ext uri="{FF2B5EF4-FFF2-40B4-BE49-F238E27FC236}">
                  <a16:creationId xmlns:a16="http://schemas.microsoft.com/office/drawing/2014/main" id="{FDDB68E8-E1F8-4BC5-920F-26923957D737}"/>
                </a:ext>
              </a:extLst>
            </p:cNvPr>
            <p:cNvSpPr txBox="1"/>
            <p:nvPr/>
          </p:nvSpPr>
          <p:spPr>
            <a:xfrm>
              <a:off x="8846410" y="3927771"/>
              <a:ext cx="612724" cy="623246"/>
            </a:xfrm>
            <a:prstGeom prst="rect">
              <a:avLst/>
            </a:prstGeom>
            <a:noFill/>
          </p:spPr>
          <p:txBody>
            <a:bodyPr wrap="square" lIns="68577" tIns="34289" rIns="68577" bIns="34289" rtlCol="0">
              <a:spAutoFit/>
            </a:bodyPr>
            <a:lstStyle/>
            <a:p>
              <a:pPr algn="ctr"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Bare</a:t>
              </a:r>
              <a:r>
                <a:rPr lang="zh-CN" altLang="en-US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Metal</a:t>
              </a:r>
            </a:p>
            <a:p>
              <a:pPr algn="ctr"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193">
              <a:extLst>
                <a:ext uri="{FF2B5EF4-FFF2-40B4-BE49-F238E27FC236}">
                  <a16:creationId xmlns:a16="http://schemas.microsoft.com/office/drawing/2014/main" id="{6C061305-EA39-4C02-8D8A-5235C561B650}"/>
                </a:ext>
              </a:extLst>
            </p:cNvPr>
            <p:cNvSpPr txBox="1"/>
            <p:nvPr/>
          </p:nvSpPr>
          <p:spPr>
            <a:xfrm>
              <a:off x="8828473" y="4341518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76" name="圆角矩形 98">
              <a:extLst>
                <a:ext uri="{FF2B5EF4-FFF2-40B4-BE49-F238E27FC236}">
                  <a16:creationId xmlns:a16="http://schemas.microsoft.com/office/drawing/2014/main" id="{D5189C72-B0F7-4472-95DB-58EDFFA1D9FF}"/>
                </a:ext>
              </a:extLst>
            </p:cNvPr>
            <p:cNvSpPr/>
            <p:nvPr/>
          </p:nvSpPr>
          <p:spPr bwMode="auto">
            <a:xfrm>
              <a:off x="2107723" y="3410291"/>
              <a:ext cx="188347" cy="167747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K8S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8A101E49-D21B-4FE5-9385-35BC9F49102A}"/>
                </a:ext>
              </a:extLst>
            </p:cNvPr>
            <p:cNvGrpSpPr/>
            <p:nvPr/>
          </p:nvGrpSpPr>
          <p:grpSpPr>
            <a:xfrm>
              <a:off x="2100608" y="849375"/>
              <a:ext cx="2129855" cy="1153291"/>
              <a:chOff x="2001142" y="1149125"/>
              <a:chExt cx="2129855" cy="1153291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B898F58E-21B6-4924-923C-C4CCA6E5DB5A}"/>
                  </a:ext>
                </a:extLst>
              </p:cNvPr>
              <p:cNvGrpSpPr/>
              <p:nvPr/>
            </p:nvGrpSpPr>
            <p:grpSpPr>
              <a:xfrm>
                <a:off x="2001142" y="1528528"/>
                <a:ext cx="2129855" cy="773888"/>
                <a:chOff x="1145611" y="1486994"/>
                <a:chExt cx="2129855" cy="773888"/>
              </a:xfrm>
            </p:grpSpPr>
            <p:sp>
              <p:nvSpPr>
                <p:cNvPr id="78" name="圆角矩形 11">
                  <a:extLst>
                    <a:ext uri="{FF2B5EF4-FFF2-40B4-BE49-F238E27FC236}">
                      <a16:creationId xmlns:a16="http://schemas.microsoft.com/office/drawing/2014/main" id="{9D9167AD-C1BE-403C-A014-7DCDC5584704}"/>
                    </a:ext>
                  </a:extLst>
                </p:cNvPr>
                <p:cNvSpPr/>
                <p:nvPr/>
              </p:nvSpPr>
              <p:spPr bwMode="auto">
                <a:xfrm rot="5400000">
                  <a:off x="1823595" y="809010"/>
                  <a:ext cx="773888" cy="2129855"/>
                </a:xfrm>
                <a:prstGeom prst="roundRect">
                  <a:avLst>
                    <a:gd name="adj" fmla="val 4469"/>
                  </a:avLst>
                </a:prstGeom>
                <a:ln>
                  <a:prstDash val="solid"/>
                </a:ln>
                <a:extLs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40096" tIns="20048" rIns="40096" bIns="20048" numCol="1" rtlCol="0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indent="-71802" defTabSz="914538">
                    <a:buClr>
                      <a:srgbClr val="CC9900"/>
                    </a:buClr>
                    <a:defRPr/>
                  </a:pPr>
                  <a:endParaRPr lang="zh-CN" altLang="en-US" sz="5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79" name="圆角矩形 12">
                  <a:extLst>
                    <a:ext uri="{FF2B5EF4-FFF2-40B4-BE49-F238E27FC236}">
                      <a16:creationId xmlns:a16="http://schemas.microsoft.com/office/drawing/2014/main" id="{71D3EF50-4226-4873-9519-3B8F0DC2DE04}"/>
                    </a:ext>
                  </a:extLst>
                </p:cNvPr>
                <p:cNvSpPr/>
                <p:nvPr/>
              </p:nvSpPr>
              <p:spPr bwMode="auto">
                <a:xfrm rot="5400000">
                  <a:off x="2087226" y="1163692"/>
                  <a:ext cx="220282" cy="1687056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vert="vert270" wrap="square" lIns="51420" tIns="25709" rIns="51420" bIns="25709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1802" indent="-71802" algn="ctr" defTabSz="914538">
                    <a:buClr>
                      <a:srgbClr val="CC9900"/>
                    </a:buClr>
                    <a:defRPr/>
                  </a:pPr>
                  <a:r>
                    <a:rPr lang="en-US" altLang="zh-CN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 SDN</a:t>
                  </a:r>
                  <a:r>
                    <a:rPr lang="zh-CN" altLang="en-US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  <a:r>
                    <a:rPr lang="en-US" altLang="zh-CN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Controller</a:t>
                  </a: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0" name="圆角矩形 13">
                  <a:extLst>
                    <a:ext uri="{FF2B5EF4-FFF2-40B4-BE49-F238E27FC236}">
                      <a16:creationId xmlns:a16="http://schemas.microsoft.com/office/drawing/2014/main" id="{C80E3C16-C45C-40EB-8BAE-719D4A42E3BC}"/>
                    </a:ext>
                  </a:extLst>
                </p:cNvPr>
                <p:cNvSpPr/>
                <p:nvPr/>
              </p:nvSpPr>
              <p:spPr bwMode="auto">
                <a:xfrm rot="5400000">
                  <a:off x="2078850" y="900793"/>
                  <a:ext cx="245938" cy="1687057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vert="vert270" wrap="square" lIns="51420" tIns="25709" rIns="51420" bIns="25709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1802" indent="-71802" algn="ctr" defTabSz="914538">
                    <a:buClr>
                      <a:srgbClr val="CC9900"/>
                    </a:buClr>
                    <a:defRPr/>
                  </a:pPr>
                  <a:r>
                    <a:rPr lang="en-US" altLang="zh-CN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OpenStack</a:t>
                  </a: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BFB7017-BE81-42DF-A87C-8518E82FA002}"/>
                  </a:ext>
                </a:extLst>
              </p:cNvPr>
              <p:cNvSpPr/>
              <p:nvPr/>
            </p:nvSpPr>
            <p:spPr>
              <a:xfrm>
                <a:off x="2401771" y="1149125"/>
                <a:ext cx="147668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538">
                  <a:buClr>
                    <a:srgbClr val="CC9900"/>
                  </a:buClr>
                  <a:defRPr/>
                </a:pPr>
                <a:r>
                  <a:rPr lang="en-US" altLang="zh-CN" b="1" kern="0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Large edge</a:t>
                </a:r>
                <a:endParaRPr lang="zh-CN" altLang="en-US" b="1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2D13B5C-D8A3-4199-8BF2-3D0EC68C37AC}"/>
                </a:ext>
              </a:extLst>
            </p:cNvPr>
            <p:cNvGrpSpPr/>
            <p:nvPr/>
          </p:nvGrpSpPr>
          <p:grpSpPr>
            <a:xfrm>
              <a:off x="7967481" y="752189"/>
              <a:ext cx="2129855" cy="1372331"/>
              <a:chOff x="8223283" y="1139758"/>
              <a:chExt cx="2129855" cy="1372331"/>
            </a:xfrm>
          </p:grpSpPr>
          <p:sp>
            <p:nvSpPr>
              <p:cNvPr id="85" name="圆角矩形 11">
                <a:extLst>
                  <a:ext uri="{FF2B5EF4-FFF2-40B4-BE49-F238E27FC236}">
                    <a16:creationId xmlns:a16="http://schemas.microsoft.com/office/drawing/2014/main" id="{FF0B321E-1F00-452A-8CBE-04FDA33F0534}"/>
                  </a:ext>
                </a:extLst>
              </p:cNvPr>
              <p:cNvSpPr/>
              <p:nvPr/>
            </p:nvSpPr>
            <p:spPr bwMode="auto">
              <a:xfrm rot="5400000">
                <a:off x="8784860" y="943810"/>
                <a:ext cx="1006702" cy="2129855"/>
              </a:xfrm>
              <a:prstGeom prst="roundRect">
                <a:avLst>
                  <a:gd name="adj" fmla="val 4469"/>
                </a:avLst>
              </a:prstGeom>
              <a:ln>
                <a:prstDash val="solid"/>
              </a:ln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40096" tIns="20048" rIns="40096" bIns="20048" numCol="1" rtlCol="0" anchor="b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indent="-71802" defTabSz="914538">
                  <a:buClr>
                    <a:srgbClr val="CC9900"/>
                  </a:buClr>
                  <a:defRPr/>
                </a:pPr>
                <a:endParaRPr lang="zh-CN" altLang="en-US" sz="5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6" name="圆角矩形 12">
                <a:extLst>
                  <a:ext uri="{FF2B5EF4-FFF2-40B4-BE49-F238E27FC236}">
                    <a16:creationId xmlns:a16="http://schemas.microsoft.com/office/drawing/2014/main" id="{2E86F9AB-9141-47D1-82D7-7CD42ABA56A3}"/>
                  </a:ext>
                </a:extLst>
              </p:cNvPr>
              <p:cNvSpPr/>
              <p:nvPr/>
            </p:nvSpPr>
            <p:spPr bwMode="auto">
              <a:xfrm rot="5400000">
                <a:off x="9161603" y="1185378"/>
                <a:ext cx="226869" cy="16870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vert270" wrap="square" lIns="51420" tIns="25709" rIns="51420" bIns="25709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802" indent="-71802" algn="ctr" defTabSz="914538">
                  <a:buClr>
                    <a:srgbClr val="CC9900"/>
                  </a:buCl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VNFM</a:t>
                </a: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圆角矩形 13">
                <a:extLst>
                  <a:ext uri="{FF2B5EF4-FFF2-40B4-BE49-F238E27FC236}">
                    <a16:creationId xmlns:a16="http://schemas.microsoft.com/office/drawing/2014/main" id="{24898D99-A10B-4D4D-A8F3-63A7D3C9A6B0}"/>
                  </a:ext>
                </a:extLst>
              </p:cNvPr>
              <p:cNvSpPr/>
              <p:nvPr/>
            </p:nvSpPr>
            <p:spPr bwMode="auto">
              <a:xfrm rot="5400000">
                <a:off x="9152846" y="922864"/>
                <a:ext cx="253294" cy="16870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vert270" wrap="square" lIns="51420" tIns="25709" rIns="51420" bIns="25709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802" indent="-71802" algn="ctr" defTabSz="914538">
                  <a:buClr>
                    <a:srgbClr val="CC9900"/>
                  </a:buCl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NFVO</a:t>
                </a: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A983AF4-31EB-4EA6-A82F-D3699A734006}"/>
                  </a:ext>
                </a:extLst>
              </p:cNvPr>
              <p:cNvSpPr/>
              <p:nvPr/>
            </p:nvSpPr>
            <p:spPr>
              <a:xfrm>
                <a:off x="8617010" y="1139758"/>
                <a:ext cx="123303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538">
                  <a:buClr>
                    <a:srgbClr val="CC9900"/>
                  </a:buClr>
                  <a:defRPr/>
                </a:pPr>
                <a:r>
                  <a:rPr lang="en-US" altLang="zh-CN" b="1" kern="0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Core Site</a:t>
                </a:r>
                <a:endParaRPr lang="zh-CN" altLang="en-US" b="1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圆角矩形 12">
                <a:extLst>
                  <a:ext uri="{FF2B5EF4-FFF2-40B4-BE49-F238E27FC236}">
                    <a16:creationId xmlns:a16="http://schemas.microsoft.com/office/drawing/2014/main" id="{AFF2CE4F-BBB5-4747-8E9F-E54C3A8AE426}"/>
                  </a:ext>
                </a:extLst>
              </p:cNvPr>
              <p:cNvSpPr/>
              <p:nvPr/>
            </p:nvSpPr>
            <p:spPr bwMode="auto">
              <a:xfrm rot="5400000">
                <a:off x="9173331" y="1438260"/>
                <a:ext cx="226869" cy="16870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vert270" wrap="square" lIns="51420" tIns="25709" rIns="51420" bIns="25709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802" indent="-71802" algn="ctr" defTabSz="914538">
                  <a:buClr>
                    <a:srgbClr val="CC9900"/>
                  </a:buCl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EMS</a:t>
                </a: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9467FCBD-EA7D-4380-B23C-728AAC34C5B7}"/>
                </a:ext>
              </a:extLst>
            </p:cNvPr>
            <p:cNvCxnSpPr>
              <a:stCxn id="85" idx="2"/>
              <a:endCxn id="78" idx="0"/>
            </p:cNvCxnSpPr>
            <p:nvPr/>
          </p:nvCxnSpPr>
          <p:spPr>
            <a:xfrm flipH="1" flipV="1">
              <a:off x="4230464" y="1615722"/>
              <a:ext cx="3737018" cy="5447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D7F553DD-E07A-4E16-BA18-34FE7B97F247}"/>
                </a:ext>
              </a:extLst>
            </p:cNvPr>
            <p:cNvCxnSpPr>
              <a:cxnSpLocks/>
              <a:stCxn id="85" idx="2"/>
              <a:endCxn id="36" idx="0"/>
            </p:cNvCxnSpPr>
            <p:nvPr/>
          </p:nvCxnSpPr>
          <p:spPr>
            <a:xfrm rot="10800000" flipV="1">
              <a:off x="6096000" y="1621169"/>
              <a:ext cx="1871482" cy="868282"/>
            </a:xfrm>
            <a:prstGeom prst="bentConnector2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BF803FD1-52A0-4C74-887E-039312B4A9E7}"/>
                </a:ext>
              </a:extLst>
            </p:cNvPr>
            <p:cNvCxnSpPr>
              <a:stCxn id="80" idx="2"/>
              <a:endCxn id="16" idx="0"/>
            </p:cNvCxnSpPr>
            <p:nvPr/>
          </p:nvCxnSpPr>
          <p:spPr>
            <a:xfrm rot="10800000" flipV="1">
              <a:off x="1719034" y="1486106"/>
              <a:ext cx="594254" cy="1914600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44DDFE4E-4592-4E40-8CBE-3EC8C0C23971}"/>
                </a:ext>
              </a:extLst>
            </p:cNvPr>
            <p:cNvCxnSpPr>
              <a:stCxn id="79" idx="2"/>
              <a:endCxn id="15" idx="0"/>
            </p:cNvCxnSpPr>
            <p:nvPr/>
          </p:nvCxnSpPr>
          <p:spPr>
            <a:xfrm rot="10800000" flipV="1">
              <a:off x="1961622" y="1749003"/>
              <a:ext cx="347215" cy="1656155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2BF9A1C6-4F22-4267-868E-4CAC0FF5ECE2}"/>
                </a:ext>
              </a:extLst>
            </p:cNvPr>
            <p:cNvCxnSpPr>
              <a:cxnSpLocks/>
              <a:stCxn id="78" idx="3"/>
              <a:endCxn id="36" idx="0"/>
            </p:cNvCxnSpPr>
            <p:nvPr/>
          </p:nvCxnSpPr>
          <p:spPr>
            <a:xfrm rot="16200000" flipH="1">
              <a:off x="4387376" y="780826"/>
              <a:ext cx="486785" cy="2930464"/>
            </a:xfrm>
            <a:prstGeom prst="bentConnector5">
              <a:avLst>
                <a:gd name="adj1" fmla="val 46961"/>
                <a:gd name="adj2" fmla="val 99689"/>
                <a:gd name="adj3" fmla="val 5303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圆角矩形 67">
              <a:extLst>
                <a:ext uri="{FF2B5EF4-FFF2-40B4-BE49-F238E27FC236}">
                  <a16:creationId xmlns:a16="http://schemas.microsoft.com/office/drawing/2014/main" id="{6B1F142D-ED0D-49C2-A533-4B826BC2CE6C}"/>
                </a:ext>
              </a:extLst>
            </p:cNvPr>
            <p:cNvSpPr/>
            <p:nvPr/>
          </p:nvSpPr>
          <p:spPr bwMode="auto">
            <a:xfrm>
              <a:off x="2586461" y="3100651"/>
              <a:ext cx="8140650" cy="448856"/>
            </a:xfrm>
            <a:prstGeom prst="roundRect">
              <a:avLst>
                <a:gd name="adj" fmla="val 5678"/>
              </a:avLst>
            </a:prstGeom>
            <a:noFill/>
            <a:ln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96" name="圆角矩形 74">
              <a:extLst>
                <a:ext uri="{FF2B5EF4-FFF2-40B4-BE49-F238E27FC236}">
                  <a16:creationId xmlns:a16="http://schemas.microsoft.com/office/drawing/2014/main" id="{4F7FEADB-DAAC-42EB-A8C1-37404E913901}"/>
                </a:ext>
              </a:extLst>
            </p:cNvPr>
            <p:cNvSpPr/>
            <p:nvPr/>
          </p:nvSpPr>
          <p:spPr bwMode="auto">
            <a:xfrm rot="5400000">
              <a:off x="9766583" y="2801698"/>
              <a:ext cx="279295" cy="1054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"/>
    </mc:Choice>
    <mc:Fallback xmlns="">
      <p:transition spd="slow" advTm="9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9C03A4D-0440-43C2-A161-76172C1CAB78}"/>
              </a:ext>
            </a:extLst>
          </p:cNvPr>
          <p:cNvGrpSpPr/>
          <p:nvPr/>
        </p:nvGrpSpPr>
        <p:grpSpPr>
          <a:xfrm>
            <a:off x="4072741" y="447176"/>
            <a:ext cx="3725371" cy="5762431"/>
            <a:chOff x="115883" y="1095569"/>
            <a:chExt cx="3725371" cy="576243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6A43E4-3C53-4B4C-BBDD-918D2E641C8E}"/>
                </a:ext>
              </a:extLst>
            </p:cNvPr>
            <p:cNvSpPr/>
            <p:nvPr/>
          </p:nvSpPr>
          <p:spPr>
            <a:xfrm>
              <a:off x="1935513" y="5285675"/>
              <a:ext cx="1021843" cy="4932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1D3FB9-9386-4730-959D-DA63221F0BCA}"/>
                </a:ext>
              </a:extLst>
            </p:cNvPr>
            <p:cNvSpPr/>
            <p:nvPr/>
          </p:nvSpPr>
          <p:spPr>
            <a:xfrm>
              <a:off x="178490" y="1095569"/>
              <a:ext cx="3578578" cy="181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ADD5CC-80D2-411A-BF8A-8BDC71F2E41F}"/>
                </a:ext>
              </a:extLst>
            </p:cNvPr>
            <p:cNvSpPr/>
            <p:nvPr/>
          </p:nvSpPr>
          <p:spPr>
            <a:xfrm>
              <a:off x="128920" y="1111075"/>
              <a:ext cx="5876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5015FFC-B93D-43DC-BB38-670261797944}"/>
                </a:ext>
              </a:extLst>
            </p:cNvPr>
            <p:cNvSpPr/>
            <p:nvPr/>
          </p:nvSpPr>
          <p:spPr>
            <a:xfrm>
              <a:off x="1491001" y="1912786"/>
              <a:ext cx="1196622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OpenStack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2CFB6C-775C-4A1A-B213-3A02E6C6B9C5}"/>
                </a:ext>
              </a:extLst>
            </p:cNvPr>
            <p:cNvSpPr/>
            <p:nvPr/>
          </p:nvSpPr>
          <p:spPr>
            <a:xfrm>
              <a:off x="665642" y="2295824"/>
              <a:ext cx="324769" cy="5559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700E030-D542-4018-9423-3580A0C2072E}"/>
                </a:ext>
              </a:extLst>
            </p:cNvPr>
            <p:cNvSpPr/>
            <p:nvPr/>
          </p:nvSpPr>
          <p:spPr>
            <a:xfrm>
              <a:off x="1152794" y="2295824"/>
              <a:ext cx="324769" cy="5559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30648E-67C1-4727-8BA4-C1DCBCB3299A}"/>
                </a:ext>
              </a:extLst>
            </p:cNvPr>
            <p:cNvSpPr/>
            <p:nvPr/>
          </p:nvSpPr>
          <p:spPr>
            <a:xfrm>
              <a:off x="1631234" y="2295823"/>
              <a:ext cx="324769" cy="5498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C24A15C-D0C3-4EE1-8F34-2C71653BC1C9}"/>
                </a:ext>
              </a:extLst>
            </p:cNvPr>
            <p:cNvSpPr/>
            <p:nvPr/>
          </p:nvSpPr>
          <p:spPr>
            <a:xfrm>
              <a:off x="2160113" y="2295823"/>
              <a:ext cx="324769" cy="549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70D349-C1B6-47E1-BABA-4AB589578F0D}"/>
                </a:ext>
              </a:extLst>
            </p:cNvPr>
            <p:cNvSpPr/>
            <p:nvPr/>
          </p:nvSpPr>
          <p:spPr>
            <a:xfrm>
              <a:off x="2677216" y="2295823"/>
              <a:ext cx="324769" cy="5600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8A5FED-5814-4E81-B37C-2C32282FE4DC}"/>
                </a:ext>
              </a:extLst>
            </p:cNvPr>
            <p:cNvSpPr/>
            <p:nvPr/>
          </p:nvSpPr>
          <p:spPr>
            <a:xfrm>
              <a:off x="3158690" y="2295822"/>
              <a:ext cx="324769" cy="5825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B000C37-ACA3-4FD9-A915-1A87FAD79046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28027" y="2158253"/>
              <a:ext cx="1261285" cy="13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F8BF0F0-B12A-4D23-AFB2-81BB42E57B0F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1315179" y="2158253"/>
              <a:ext cx="774133" cy="13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55E97B7-4D51-43BC-95D6-273765C9F1EE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 flipH="1">
              <a:off x="1793619" y="2158253"/>
              <a:ext cx="295693" cy="137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747E364-FB18-4214-BFC7-DC74EF42B061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2089312" y="2158253"/>
              <a:ext cx="233186" cy="137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617A35-1391-4476-8A3F-D6B0B48B483E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2089312" y="2158253"/>
              <a:ext cx="750289" cy="137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8D56886-D6BC-470E-887E-7A4439C1B31E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089312" y="2158253"/>
              <a:ext cx="1231763" cy="1375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C97D175-BD3B-4AB1-81FA-DC281EA189FA}"/>
                </a:ext>
              </a:extLst>
            </p:cNvPr>
            <p:cNvSpPr/>
            <p:nvPr/>
          </p:nvSpPr>
          <p:spPr>
            <a:xfrm>
              <a:off x="178490" y="3207377"/>
              <a:ext cx="3578578" cy="1501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9805DBD-10C9-40D6-8C7F-36466B445037}"/>
                </a:ext>
              </a:extLst>
            </p:cNvPr>
            <p:cNvSpPr/>
            <p:nvPr/>
          </p:nvSpPr>
          <p:spPr>
            <a:xfrm>
              <a:off x="194292" y="3848732"/>
              <a:ext cx="11455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Edge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2ECE926-FF74-4596-AB20-A1FF240F9175}"/>
                </a:ext>
              </a:extLst>
            </p:cNvPr>
            <p:cNvSpPr/>
            <p:nvPr/>
          </p:nvSpPr>
          <p:spPr>
            <a:xfrm>
              <a:off x="792794" y="3360675"/>
              <a:ext cx="1196622" cy="30895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OpenStack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317FA9-1967-44AB-936A-7BE4EBDCB1DB}"/>
                </a:ext>
              </a:extLst>
            </p:cNvPr>
            <p:cNvSpPr/>
            <p:nvPr/>
          </p:nvSpPr>
          <p:spPr>
            <a:xfrm>
              <a:off x="432456" y="6009763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BB97AD4-E86E-4938-B9E6-CEC5997FEC0F}"/>
                </a:ext>
              </a:extLst>
            </p:cNvPr>
            <p:cNvSpPr/>
            <p:nvPr/>
          </p:nvSpPr>
          <p:spPr>
            <a:xfrm>
              <a:off x="990411" y="6009763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EE233DB-0B7D-4CFF-A2F8-9CBB5CCF9675}"/>
                </a:ext>
              </a:extLst>
            </p:cNvPr>
            <p:cNvSpPr/>
            <p:nvPr/>
          </p:nvSpPr>
          <p:spPr>
            <a:xfrm>
              <a:off x="1643010" y="3870711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A3F2B9-53B3-4077-B287-C42FCE281457}"/>
                </a:ext>
              </a:extLst>
            </p:cNvPr>
            <p:cNvSpPr/>
            <p:nvPr/>
          </p:nvSpPr>
          <p:spPr>
            <a:xfrm>
              <a:off x="2160113" y="3870711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210DDB2-4E2A-427F-A8AC-FED50BB044A3}"/>
                </a:ext>
              </a:extLst>
            </p:cNvPr>
            <p:cNvSpPr/>
            <p:nvPr/>
          </p:nvSpPr>
          <p:spPr>
            <a:xfrm>
              <a:off x="2677216" y="3880919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E4290D3-3018-41CB-AA56-E3BDB15A7E52}"/>
                </a:ext>
              </a:extLst>
            </p:cNvPr>
            <p:cNvSpPr/>
            <p:nvPr/>
          </p:nvSpPr>
          <p:spPr>
            <a:xfrm>
              <a:off x="3158690" y="3903496"/>
              <a:ext cx="324769" cy="7381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227B35-6120-4159-8EA6-D7B37BB34978}"/>
                </a:ext>
              </a:extLst>
            </p:cNvPr>
            <p:cNvCxnSpPr>
              <a:stCxn id="23" idx="2"/>
              <a:endCxn id="44" idx="0"/>
            </p:cNvCxnSpPr>
            <p:nvPr/>
          </p:nvCxnSpPr>
          <p:spPr>
            <a:xfrm flipH="1">
              <a:off x="828429" y="3669631"/>
              <a:ext cx="562676" cy="161604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D00B06D-3AC8-41E2-84FF-F8D381D79742}"/>
                </a:ext>
              </a:extLst>
            </p:cNvPr>
            <p:cNvCxnSpPr>
              <a:stCxn id="23" idx="2"/>
              <a:endCxn id="26" idx="0"/>
            </p:cNvCxnSpPr>
            <p:nvPr/>
          </p:nvCxnSpPr>
          <p:spPr>
            <a:xfrm>
              <a:off x="1391105" y="3669631"/>
              <a:ext cx="414290" cy="201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75B5952-AF75-4B38-8203-929730BFCFFC}"/>
                </a:ext>
              </a:extLst>
            </p:cNvPr>
            <p:cNvCxnSpPr>
              <a:stCxn id="23" idx="2"/>
              <a:endCxn id="27" idx="0"/>
            </p:cNvCxnSpPr>
            <p:nvPr/>
          </p:nvCxnSpPr>
          <p:spPr>
            <a:xfrm>
              <a:off x="1391105" y="3669631"/>
              <a:ext cx="931393" cy="201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C936AEA-9FF4-418E-8A5B-B7D52842DAEF}"/>
                </a:ext>
              </a:extLst>
            </p:cNvPr>
            <p:cNvCxnSpPr>
              <a:stCxn id="23" idx="2"/>
              <a:endCxn id="28" idx="0"/>
            </p:cNvCxnSpPr>
            <p:nvPr/>
          </p:nvCxnSpPr>
          <p:spPr>
            <a:xfrm>
              <a:off x="1391105" y="3669631"/>
              <a:ext cx="1448496" cy="211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28F6E32-8B9F-45AE-9238-6DE00167B421}"/>
                </a:ext>
              </a:extLst>
            </p:cNvPr>
            <p:cNvCxnSpPr>
              <a:stCxn id="23" idx="2"/>
              <a:endCxn id="29" idx="0"/>
            </p:cNvCxnSpPr>
            <p:nvPr/>
          </p:nvCxnSpPr>
          <p:spPr>
            <a:xfrm>
              <a:off x="1391105" y="3669631"/>
              <a:ext cx="1929970" cy="2338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ACA1DC5-8584-43F6-B292-F4CD60B6134D}"/>
                </a:ext>
              </a:extLst>
            </p:cNvPr>
            <p:cNvSpPr/>
            <p:nvPr/>
          </p:nvSpPr>
          <p:spPr>
            <a:xfrm>
              <a:off x="174997" y="5017755"/>
              <a:ext cx="1468013" cy="18402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5BEEE5-7EE6-4518-BDE0-0D2BF9840A30}"/>
                </a:ext>
              </a:extLst>
            </p:cNvPr>
            <p:cNvSpPr/>
            <p:nvPr/>
          </p:nvSpPr>
          <p:spPr>
            <a:xfrm>
              <a:off x="115883" y="5004746"/>
              <a:ext cx="1313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Middle/small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365D0A-9135-4DA0-A92F-2B7294FFB159}"/>
                </a:ext>
              </a:extLst>
            </p:cNvPr>
            <p:cNvSpPr/>
            <p:nvPr/>
          </p:nvSpPr>
          <p:spPr>
            <a:xfrm>
              <a:off x="1771771" y="5003355"/>
              <a:ext cx="2069483" cy="185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1D73502-08BE-4A77-B6DF-41352F43DCA1}"/>
                </a:ext>
              </a:extLst>
            </p:cNvPr>
            <p:cNvSpPr/>
            <p:nvPr/>
          </p:nvSpPr>
          <p:spPr>
            <a:xfrm>
              <a:off x="1727196" y="5017164"/>
              <a:ext cx="6527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Small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30800D4-1375-4987-975D-6E1B5BD08E76}"/>
                </a:ext>
              </a:extLst>
            </p:cNvPr>
            <p:cNvSpPr/>
            <p:nvPr/>
          </p:nvSpPr>
          <p:spPr>
            <a:xfrm>
              <a:off x="2033003" y="6087994"/>
              <a:ext cx="324769" cy="7229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83FA0FC-37C1-450F-8B0E-FFCC29E81996}"/>
                </a:ext>
              </a:extLst>
            </p:cNvPr>
            <p:cNvSpPr/>
            <p:nvPr/>
          </p:nvSpPr>
          <p:spPr>
            <a:xfrm>
              <a:off x="2573441" y="6095322"/>
              <a:ext cx="324769" cy="7258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497F4B8-BA74-4394-A4FD-B53121D06B17}"/>
                </a:ext>
              </a:extLst>
            </p:cNvPr>
            <p:cNvSpPr/>
            <p:nvPr/>
          </p:nvSpPr>
          <p:spPr>
            <a:xfrm>
              <a:off x="1983918" y="5533028"/>
              <a:ext cx="914291" cy="15447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OpenStack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59440DA-1AC0-4653-939E-7B7E11D3486F}"/>
                </a:ext>
              </a:extLst>
            </p:cNvPr>
            <p:cNvSpPr/>
            <p:nvPr/>
          </p:nvSpPr>
          <p:spPr>
            <a:xfrm>
              <a:off x="2240797" y="5248609"/>
              <a:ext cx="4395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CF2B4-1837-4E2A-8ED6-3203B3DB94CB}"/>
                </a:ext>
              </a:extLst>
            </p:cNvPr>
            <p:cNvCxnSpPr>
              <a:stCxn id="23" idx="2"/>
              <a:endCxn id="42" idx="2"/>
            </p:cNvCxnSpPr>
            <p:nvPr/>
          </p:nvCxnSpPr>
          <p:spPr>
            <a:xfrm>
              <a:off x="1391105" y="3669631"/>
              <a:ext cx="1069464" cy="1855977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0E8E87E-0A5A-40F2-9AD3-5E82C477BFD4}"/>
                </a:ext>
              </a:extLst>
            </p:cNvPr>
            <p:cNvSpPr/>
            <p:nvPr/>
          </p:nvSpPr>
          <p:spPr>
            <a:xfrm>
              <a:off x="371283" y="5285675"/>
              <a:ext cx="914291" cy="15447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OpenStack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D7FDC00-54EC-437C-9C0E-14C050A593DF}"/>
                </a:ext>
              </a:extLst>
            </p:cNvPr>
            <p:cNvSpPr/>
            <p:nvPr/>
          </p:nvSpPr>
          <p:spPr>
            <a:xfrm>
              <a:off x="1495280" y="1160577"/>
              <a:ext cx="1209913" cy="25361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Orchestrator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83EC82F-6F57-4386-A914-508BF91EA76A}"/>
                </a:ext>
              </a:extLst>
            </p:cNvPr>
            <p:cNvSpPr/>
            <p:nvPr/>
          </p:nvSpPr>
          <p:spPr>
            <a:xfrm>
              <a:off x="2601074" y="1524229"/>
              <a:ext cx="720000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VNFM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0D60F78-A150-423F-9E51-593F79C28DA3}"/>
                </a:ext>
              </a:extLst>
            </p:cNvPr>
            <p:cNvSpPr/>
            <p:nvPr/>
          </p:nvSpPr>
          <p:spPr>
            <a:xfrm>
              <a:off x="792794" y="1506742"/>
              <a:ext cx="720000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EMS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9D81BDA-5361-4EBC-9D7B-DA0737F4F737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2100237" y="1414191"/>
              <a:ext cx="860837" cy="1100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216630-6DB7-4DE1-9ED4-8EFDA94A558A}"/>
                </a:ext>
              </a:extLst>
            </p:cNvPr>
            <p:cNvCxnSpPr>
              <a:cxnSpLocks/>
              <a:stCxn id="45" idx="2"/>
              <a:endCxn id="8" idx="0"/>
            </p:cNvCxnSpPr>
            <p:nvPr/>
          </p:nvCxnSpPr>
          <p:spPr>
            <a:xfrm flipH="1">
              <a:off x="2089312" y="1414191"/>
              <a:ext cx="10925" cy="4985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D316B3C-769C-4A44-9F58-476D6770030E}"/>
                </a:ext>
              </a:extLst>
            </p:cNvPr>
            <p:cNvCxnSpPr>
              <a:cxnSpLocks/>
              <a:stCxn id="47" idx="0"/>
              <a:endCxn id="45" idx="2"/>
            </p:cNvCxnSpPr>
            <p:nvPr/>
          </p:nvCxnSpPr>
          <p:spPr>
            <a:xfrm flipV="1">
              <a:off x="1152794" y="1414191"/>
              <a:ext cx="947443" cy="925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260AB98-AF1F-46B2-B673-501DEDD1BD9B}"/>
                </a:ext>
              </a:extLst>
            </p:cNvPr>
            <p:cNvCxnSpPr>
              <a:cxnSpLocks/>
              <a:stCxn id="45" idx="2"/>
              <a:endCxn id="23" idx="0"/>
            </p:cNvCxnSpPr>
            <p:nvPr/>
          </p:nvCxnSpPr>
          <p:spPr>
            <a:xfrm flipH="1">
              <a:off x="1391105" y="1414191"/>
              <a:ext cx="709132" cy="1946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9673854-93CD-4A12-94A1-D42DD051AF43}"/>
                </a:ext>
              </a:extLst>
            </p:cNvPr>
            <p:cNvSpPr/>
            <p:nvPr/>
          </p:nvSpPr>
          <p:spPr>
            <a:xfrm>
              <a:off x="2979074" y="1912602"/>
              <a:ext cx="684000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SDN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941341A-93D2-4186-8398-0C1ECAE10225}"/>
                </a:ext>
              </a:extLst>
            </p:cNvPr>
            <p:cNvCxnSpPr>
              <a:stCxn id="8" idx="3"/>
              <a:endCxn id="52" idx="1"/>
            </p:cNvCxnSpPr>
            <p:nvPr/>
          </p:nvCxnSpPr>
          <p:spPr>
            <a:xfrm flipV="1">
              <a:off x="2687623" y="2035336"/>
              <a:ext cx="291451" cy="1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580BDA6-DD90-4986-B443-758D8858E976}"/>
                </a:ext>
              </a:extLst>
            </p:cNvPr>
            <p:cNvSpPr/>
            <p:nvPr/>
          </p:nvSpPr>
          <p:spPr>
            <a:xfrm>
              <a:off x="2289912" y="3389042"/>
              <a:ext cx="684000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SDN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8857668D-D7E8-45BA-8F68-3581AEB9F68A}"/>
                </a:ext>
              </a:extLst>
            </p:cNvPr>
            <p:cNvCxnSpPr>
              <a:stCxn id="23" idx="3"/>
              <a:endCxn id="54" idx="1"/>
            </p:cNvCxnSpPr>
            <p:nvPr/>
          </p:nvCxnSpPr>
          <p:spPr>
            <a:xfrm flipV="1">
              <a:off x="1989416" y="3511776"/>
              <a:ext cx="300496" cy="33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63F1AF8-EF3D-4A7E-A83D-731090AAE87E}"/>
                </a:ext>
              </a:extLst>
            </p:cNvPr>
            <p:cNvSpPr/>
            <p:nvPr/>
          </p:nvSpPr>
          <p:spPr>
            <a:xfrm>
              <a:off x="854585" y="5624343"/>
              <a:ext cx="684000" cy="15005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SDN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7E8104E-6F76-4CC2-BE2B-C43995CE3B5D}"/>
                </a:ext>
              </a:extLst>
            </p:cNvPr>
            <p:cNvCxnSpPr>
              <a:stCxn id="56" idx="0"/>
              <a:endCxn id="44" idx="2"/>
            </p:cNvCxnSpPr>
            <p:nvPr/>
          </p:nvCxnSpPr>
          <p:spPr>
            <a:xfrm flipH="1" flipV="1">
              <a:off x="828429" y="5440153"/>
              <a:ext cx="368156" cy="1841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789D112-6E1E-4222-97D9-4B49D15627ED}"/>
                </a:ext>
              </a:extLst>
            </p:cNvPr>
            <p:cNvCxnSpPr>
              <a:stCxn id="44" idx="2"/>
              <a:endCxn id="24" idx="0"/>
            </p:cNvCxnSpPr>
            <p:nvPr/>
          </p:nvCxnSpPr>
          <p:spPr>
            <a:xfrm flipH="1">
              <a:off x="594841" y="5440153"/>
              <a:ext cx="233588" cy="56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DF0F9F8-3829-4D06-9278-5D942104E9C3}"/>
                </a:ext>
              </a:extLst>
            </p:cNvPr>
            <p:cNvCxnSpPr>
              <a:stCxn id="44" idx="2"/>
              <a:endCxn id="25" idx="0"/>
            </p:cNvCxnSpPr>
            <p:nvPr/>
          </p:nvCxnSpPr>
          <p:spPr>
            <a:xfrm>
              <a:off x="828429" y="5440153"/>
              <a:ext cx="324367" cy="56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D97B759-F0E9-431C-AD33-5A9EE0F66820}"/>
                </a:ext>
              </a:extLst>
            </p:cNvPr>
            <p:cNvCxnSpPr>
              <a:stCxn id="39" idx="0"/>
              <a:endCxn id="41" idx="2"/>
            </p:cNvCxnSpPr>
            <p:nvPr/>
          </p:nvCxnSpPr>
          <p:spPr>
            <a:xfrm flipV="1">
              <a:off x="2195388" y="5687506"/>
              <a:ext cx="245676" cy="400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29C1AAE-F0F8-45CA-90F8-F5BCFC2E2227}"/>
                </a:ext>
              </a:extLst>
            </p:cNvPr>
            <p:cNvCxnSpPr>
              <a:stCxn id="40" idx="0"/>
              <a:endCxn id="41" idx="2"/>
            </p:cNvCxnSpPr>
            <p:nvPr/>
          </p:nvCxnSpPr>
          <p:spPr>
            <a:xfrm flipH="1" flipV="1">
              <a:off x="2441064" y="5687506"/>
              <a:ext cx="294762" cy="4078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F6B54CD-0022-4E55-850E-F1A49965B3A3}"/>
                </a:ext>
              </a:extLst>
            </p:cNvPr>
            <p:cNvSpPr/>
            <p:nvPr/>
          </p:nvSpPr>
          <p:spPr>
            <a:xfrm>
              <a:off x="3041542" y="5534086"/>
              <a:ext cx="684000" cy="15005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SDN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5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ED1CD0C7-274A-4F50-AF61-9AED1BC43A1C}"/>
              </a:ext>
            </a:extLst>
          </p:cNvPr>
          <p:cNvGrpSpPr/>
          <p:nvPr/>
        </p:nvGrpSpPr>
        <p:grpSpPr>
          <a:xfrm>
            <a:off x="655010" y="1532872"/>
            <a:ext cx="10881980" cy="3018960"/>
            <a:chOff x="943684" y="3361672"/>
            <a:chExt cx="10881980" cy="3018960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C1F2D117-351E-41A4-9C86-4BCEB756BE0C}"/>
                </a:ext>
              </a:extLst>
            </p:cNvPr>
            <p:cNvGrpSpPr/>
            <p:nvPr/>
          </p:nvGrpSpPr>
          <p:grpSpPr>
            <a:xfrm>
              <a:off x="943684" y="4253675"/>
              <a:ext cx="10881980" cy="2126957"/>
              <a:chOff x="717012" y="2322894"/>
              <a:chExt cx="10881980" cy="2126957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00D542C-293A-4945-9DB9-1DA730EE9B6E}"/>
                  </a:ext>
                </a:extLst>
              </p:cNvPr>
              <p:cNvGrpSpPr/>
              <p:nvPr/>
            </p:nvGrpSpPr>
            <p:grpSpPr>
              <a:xfrm>
                <a:off x="717012" y="2322894"/>
                <a:ext cx="10881980" cy="2126957"/>
                <a:chOff x="789459" y="2205712"/>
                <a:chExt cx="10881980" cy="212695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219CDD26-B206-4FAF-A13F-98470115FC79}"/>
                    </a:ext>
                  </a:extLst>
                </p:cNvPr>
                <p:cNvGrpSpPr/>
                <p:nvPr/>
              </p:nvGrpSpPr>
              <p:grpSpPr>
                <a:xfrm>
                  <a:off x="789459" y="2205712"/>
                  <a:ext cx="10881980" cy="2126957"/>
                  <a:chOff x="791453" y="1696226"/>
                  <a:chExt cx="10881980" cy="2126957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FF17569E-03A9-4B4B-9317-CD2D2ABCA992}"/>
                      </a:ext>
                    </a:extLst>
                  </p:cNvPr>
                  <p:cNvGrpSpPr/>
                  <p:nvPr/>
                </p:nvGrpSpPr>
                <p:grpSpPr>
                  <a:xfrm>
                    <a:off x="791453" y="1696226"/>
                    <a:ext cx="10881980" cy="2126957"/>
                    <a:chOff x="791453" y="1696226"/>
                    <a:chExt cx="10881980" cy="2126957"/>
                  </a:xfrm>
                </p:grpSpPr>
                <p:grpSp>
                  <p:nvGrpSpPr>
                    <p:cNvPr id="8" name="组合 7">
                      <a:extLst>
                        <a:ext uri="{FF2B5EF4-FFF2-40B4-BE49-F238E27FC236}">
                          <a16:creationId xmlns:a16="http://schemas.microsoft.com/office/drawing/2014/main" id="{081C27D7-96BB-4CD5-B24C-206158069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453" y="1696226"/>
                      <a:ext cx="10881980" cy="2126957"/>
                      <a:chOff x="723799" y="1969105"/>
                      <a:chExt cx="10881980" cy="2126957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C4C43C0A-1662-4A5D-8F29-4A3364E3A4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3799" y="2425758"/>
                        <a:ext cx="10881980" cy="1670304"/>
                        <a:chOff x="559778" y="1703089"/>
                        <a:chExt cx="10881980" cy="1670304"/>
                      </a:xfrm>
                    </p:grpSpPr>
                    <p:sp>
                      <p:nvSpPr>
                        <p:cNvPr id="25" name="椭圆 24">
                          <a:extLst>
                            <a:ext uri="{FF2B5EF4-FFF2-40B4-BE49-F238E27FC236}">
                              <a16:creationId xmlns:a16="http://schemas.microsoft.com/office/drawing/2014/main" id="{14158694-AF59-4D1C-9A8F-1223CA2851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8209" y="2048945"/>
                          <a:ext cx="1319754" cy="433251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6" name="椭圆 25">
                          <a:extLst>
                            <a:ext uri="{FF2B5EF4-FFF2-40B4-BE49-F238E27FC236}">
                              <a16:creationId xmlns:a16="http://schemas.microsoft.com/office/drawing/2014/main" id="{F9ACB81F-4CFF-42A4-95EC-D7261E6BB0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99210" y="2080951"/>
                          <a:ext cx="3088045" cy="433251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7" name="椭圆 26">
                          <a:extLst>
                            <a:ext uri="{FF2B5EF4-FFF2-40B4-BE49-F238E27FC236}">
                              <a16:creationId xmlns:a16="http://schemas.microsoft.com/office/drawing/2014/main" id="{19D69A29-2B1A-483F-95FF-84DA1DCB18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32502" y="2085182"/>
                          <a:ext cx="3088045" cy="433251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grpSp>
                      <p:nvGrpSpPr>
                        <p:cNvPr id="28" name="组合 27">
                          <a:extLst>
                            <a:ext uri="{FF2B5EF4-FFF2-40B4-BE49-F238E27FC236}">
                              <a16:creationId xmlns:a16="http://schemas.microsoft.com/office/drawing/2014/main" id="{DA96CFF2-55C3-418F-AEE5-570D8EF5FD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9778" y="1703089"/>
                          <a:ext cx="2422555" cy="840526"/>
                          <a:chOff x="-185604" y="1691169"/>
                          <a:chExt cx="2422555" cy="840526"/>
                        </a:xfrm>
                      </p:grpSpPr>
                      <p:grpSp>
                        <p:nvGrpSpPr>
                          <p:cNvPr id="51" name="Group 188">
                            <a:extLst>
                              <a:ext uri="{FF2B5EF4-FFF2-40B4-BE49-F238E27FC236}">
                                <a16:creationId xmlns:a16="http://schemas.microsoft.com/office/drawing/2014/main" id="{5D55F974-01E7-4FB8-BF57-C41DED11A34F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 bwMode="auto">
                          <a:xfrm>
                            <a:off x="1586953" y="1691169"/>
                            <a:ext cx="649998" cy="840526"/>
                            <a:chOff x="4832" y="2369"/>
                            <a:chExt cx="520" cy="670"/>
                          </a:xfrm>
                        </p:grpSpPr>
                        <p:sp>
                          <p:nvSpPr>
                            <p:cNvPr id="53" name="AutoShape 189">
                              <a:extLst>
                                <a:ext uri="{FF2B5EF4-FFF2-40B4-BE49-F238E27FC236}">
                                  <a16:creationId xmlns:a16="http://schemas.microsoft.com/office/drawing/2014/main" id="{D02B9C75-43B4-4331-9AE2-6BD1D924BAE2}"/>
                                </a:ext>
                              </a:extLst>
                            </p:cNvPr>
                            <p:cNvSpPr>
                              <a:spLocks noChangeAspect="1" noChangeArrowheads="1" noTextEdit="1"/>
                            </p:cNvSpPr>
                            <p:nvPr/>
                          </p:nvSpPr>
                          <p:spPr bwMode="auto">
                            <a:xfrm>
                              <a:off x="4832" y="2369"/>
                              <a:ext cx="520" cy="6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4" name="Freeform 190">
                              <a:extLst>
                                <a:ext uri="{FF2B5EF4-FFF2-40B4-BE49-F238E27FC236}">
                                  <a16:creationId xmlns:a16="http://schemas.microsoft.com/office/drawing/2014/main" id="{A5235986-AEE5-4B1C-AF65-35C061B011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911"/>
                              <a:ext cx="297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28" y="1530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5346" y="3061"/>
                                </a:cxn>
                                <a:cxn ang="0">
                                  <a:pos x="3564" y="3061"/>
                                </a:cxn>
                                <a:cxn ang="0">
                                  <a:pos x="1782" y="306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0" y="1530"/>
                                </a:cxn>
                                <a:cxn ang="0">
                                  <a:pos x="891" y="765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6237" y="765"/>
                                </a:cxn>
                                <a:cxn ang="0">
                                  <a:pos x="7128" y="1530"/>
                                </a:cxn>
                              </a:cxnLst>
                              <a:rect l="0" t="0" r="r" b="b"/>
                              <a:pathLst>
                                <a:path w="7128" h="3061">
                                  <a:moveTo>
                                    <a:pt x="7128" y="1530"/>
                                  </a:moveTo>
                                  <a:lnTo>
                                    <a:pt x="6237" y="2296"/>
                                  </a:lnTo>
                                  <a:lnTo>
                                    <a:pt x="5346" y="3061"/>
                                  </a:lnTo>
                                  <a:lnTo>
                                    <a:pt x="3564" y="3061"/>
                                  </a:lnTo>
                                  <a:lnTo>
                                    <a:pt x="1782" y="3061"/>
                                  </a:lnTo>
                                  <a:lnTo>
                                    <a:pt x="891" y="2296"/>
                                  </a:lnTo>
                                  <a:lnTo>
                                    <a:pt x="0" y="1530"/>
                                  </a:lnTo>
                                  <a:lnTo>
                                    <a:pt x="891" y="765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6237" y="765"/>
                                  </a:lnTo>
                                  <a:lnTo>
                                    <a:pt x="7128" y="153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4D7299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5" name="Freeform 191">
                              <a:extLst>
                                <a:ext uri="{FF2B5EF4-FFF2-40B4-BE49-F238E27FC236}">
                                  <a16:creationId xmlns:a16="http://schemas.microsoft.com/office/drawing/2014/main" id="{12E79C62-5B8F-4D2A-A2D6-18CC73B3079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957"/>
                              <a:ext cx="297" cy="1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" y="0"/>
                                </a:cxn>
                                <a:cxn ang="0">
                                  <a:pos x="0" y="430"/>
                                </a:cxn>
                                <a:cxn ang="0">
                                  <a:pos x="7128" y="432"/>
                                </a:cxn>
                                <a:cxn ang="0">
                                  <a:pos x="7129" y="0"/>
                                </a:cxn>
                                <a:cxn ang="0">
                                  <a:pos x="1" y="0"/>
                                </a:cxn>
                              </a:cxnLst>
                              <a:rect l="0" t="0" r="r" b="b"/>
                              <a:pathLst>
                                <a:path w="7129" h="432">
                                  <a:moveTo>
                                    <a:pt x="1" y="0"/>
                                  </a:moveTo>
                                  <a:lnTo>
                                    <a:pt x="0" y="430"/>
                                  </a:lnTo>
                                  <a:lnTo>
                                    <a:pt x="7128" y="432"/>
                                  </a:lnTo>
                                  <a:lnTo>
                                    <a:pt x="7129" y="0"/>
                                  </a:lnTo>
                                  <a:lnTo>
                                    <a:pt x="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6" name="Freeform 192">
                              <a:extLst>
                                <a:ext uri="{FF2B5EF4-FFF2-40B4-BE49-F238E27FC236}">
                                  <a16:creationId xmlns:a16="http://schemas.microsoft.com/office/drawing/2014/main" id="{495676F5-5E8A-4C55-9D55-58862DDC612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911"/>
                              <a:ext cx="74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784" y="3061"/>
                                </a:cxn>
                                <a:cxn ang="0">
                                  <a:pos x="1782" y="306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0" y="1530"/>
                                </a:cxn>
                                <a:cxn ang="0">
                                  <a:pos x="891" y="765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1784" y="0"/>
                                </a:cxn>
                                <a:cxn ang="0">
                                  <a:pos x="1784" y="3061"/>
                                </a:cxn>
                              </a:cxnLst>
                              <a:rect l="0" t="0" r="r" b="b"/>
                              <a:pathLst>
                                <a:path w="1784" h="3061">
                                  <a:moveTo>
                                    <a:pt x="1784" y="3061"/>
                                  </a:moveTo>
                                  <a:lnTo>
                                    <a:pt x="1782" y="3061"/>
                                  </a:lnTo>
                                  <a:lnTo>
                                    <a:pt x="891" y="2296"/>
                                  </a:lnTo>
                                  <a:lnTo>
                                    <a:pt x="0" y="1530"/>
                                  </a:lnTo>
                                  <a:lnTo>
                                    <a:pt x="891" y="765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1784" y="0"/>
                                  </a:lnTo>
                                  <a:lnTo>
                                    <a:pt x="1784" y="306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7" name="Freeform 193">
                              <a:extLst>
                                <a:ext uri="{FF2B5EF4-FFF2-40B4-BE49-F238E27FC236}">
                                  <a16:creationId xmlns:a16="http://schemas.microsoft.com/office/drawing/2014/main" id="{5AE32884-3C8B-46C1-967B-18181A276CF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78" y="2912"/>
                              <a:ext cx="74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779" y="1528"/>
                                </a:cxn>
                                <a:cxn ang="0">
                                  <a:pos x="888" y="2294"/>
                                </a:cxn>
                                <a:cxn ang="0">
                                  <a:pos x="0" y="3056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888" y="763"/>
                                </a:cxn>
                                <a:cxn ang="0">
                                  <a:pos x="1779" y="1528"/>
                                </a:cxn>
                              </a:cxnLst>
                              <a:rect l="0" t="0" r="r" b="b"/>
                              <a:pathLst>
                                <a:path w="1779" h="3056">
                                  <a:moveTo>
                                    <a:pt x="1779" y="1528"/>
                                  </a:moveTo>
                                  <a:lnTo>
                                    <a:pt x="888" y="2294"/>
                                  </a:lnTo>
                                  <a:lnTo>
                                    <a:pt x="0" y="3056"/>
                                  </a:lnTo>
                                  <a:lnTo>
                                    <a:pt x="0" y="0"/>
                                  </a:lnTo>
                                  <a:lnTo>
                                    <a:pt x="888" y="763"/>
                                  </a:lnTo>
                                  <a:lnTo>
                                    <a:pt x="1779" y="152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8" name="Freeform 194">
                              <a:extLst>
                                <a:ext uri="{FF2B5EF4-FFF2-40B4-BE49-F238E27FC236}">
                                  <a16:creationId xmlns:a16="http://schemas.microsoft.com/office/drawing/2014/main" id="{62CD78F3-D293-4140-809F-877608B8026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893"/>
                              <a:ext cx="297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28" y="1530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5346" y="3061"/>
                                </a:cxn>
                                <a:cxn ang="0">
                                  <a:pos x="3564" y="3061"/>
                                </a:cxn>
                                <a:cxn ang="0">
                                  <a:pos x="1782" y="306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0" y="1530"/>
                                </a:cxn>
                                <a:cxn ang="0">
                                  <a:pos x="891" y="764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6237" y="764"/>
                                </a:cxn>
                                <a:cxn ang="0">
                                  <a:pos x="7128" y="1530"/>
                                </a:cxn>
                              </a:cxnLst>
                              <a:rect l="0" t="0" r="r" b="b"/>
                              <a:pathLst>
                                <a:path w="7128" h="3061">
                                  <a:moveTo>
                                    <a:pt x="7128" y="1530"/>
                                  </a:moveTo>
                                  <a:lnTo>
                                    <a:pt x="6237" y="2296"/>
                                  </a:lnTo>
                                  <a:lnTo>
                                    <a:pt x="5346" y="3061"/>
                                  </a:lnTo>
                                  <a:lnTo>
                                    <a:pt x="3564" y="3061"/>
                                  </a:lnTo>
                                  <a:lnTo>
                                    <a:pt x="1782" y="3061"/>
                                  </a:lnTo>
                                  <a:lnTo>
                                    <a:pt x="891" y="2296"/>
                                  </a:lnTo>
                                  <a:lnTo>
                                    <a:pt x="0" y="1530"/>
                                  </a:lnTo>
                                  <a:lnTo>
                                    <a:pt x="891" y="764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6237" y="764"/>
                                  </a:lnTo>
                                  <a:lnTo>
                                    <a:pt x="7128" y="153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7FA6C8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9" name="Freeform 195">
                              <a:extLst>
                                <a:ext uri="{FF2B5EF4-FFF2-40B4-BE49-F238E27FC236}">
                                  <a16:creationId xmlns:a16="http://schemas.microsoft.com/office/drawing/2014/main" id="{3A25B7C9-832D-4991-B14A-9D7ED775FE8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832" y="2830"/>
                              <a:ext cx="297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32"/>
                                </a:cxn>
                                <a:cxn ang="0">
                                  <a:pos x="892" y="2296"/>
                                </a:cxn>
                                <a:cxn ang="0">
                                  <a:pos x="1782" y="3062"/>
                                </a:cxn>
                                <a:cxn ang="0">
                                  <a:pos x="3564" y="3062"/>
                                </a:cxn>
                                <a:cxn ang="0">
                                  <a:pos x="5346" y="3062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7128" y="1532"/>
                                </a:cxn>
                                <a:cxn ang="0">
                                  <a:pos x="6237" y="766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892" y="766"/>
                                </a:cxn>
                                <a:cxn ang="0">
                                  <a:pos x="0" y="1532"/>
                                </a:cxn>
                              </a:cxnLst>
                              <a:rect l="0" t="0" r="r" b="b"/>
                              <a:pathLst>
                                <a:path w="7128" h="3062">
                                  <a:moveTo>
                                    <a:pt x="0" y="1532"/>
                                  </a:moveTo>
                                  <a:lnTo>
                                    <a:pt x="892" y="2296"/>
                                  </a:lnTo>
                                  <a:lnTo>
                                    <a:pt x="1782" y="3062"/>
                                  </a:lnTo>
                                  <a:lnTo>
                                    <a:pt x="3564" y="3062"/>
                                  </a:lnTo>
                                  <a:lnTo>
                                    <a:pt x="5346" y="3062"/>
                                  </a:lnTo>
                                  <a:lnTo>
                                    <a:pt x="6237" y="2296"/>
                                  </a:lnTo>
                                  <a:lnTo>
                                    <a:pt x="7128" y="1532"/>
                                  </a:lnTo>
                                  <a:lnTo>
                                    <a:pt x="6237" y="766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892" y="766"/>
                                  </a:lnTo>
                                  <a:lnTo>
                                    <a:pt x="0" y="153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4D7299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0" name="Freeform 196">
                              <a:extLst>
                                <a:ext uri="{FF2B5EF4-FFF2-40B4-BE49-F238E27FC236}">
                                  <a16:creationId xmlns:a16="http://schemas.microsoft.com/office/drawing/2014/main" id="{3687D122-4582-45A6-AF62-E1C6594A6B9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832" y="2876"/>
                              <a:ext cx="297" cy="1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28" y="0"/>
                                </a:cxn>
                                <a:cxn ang="0">
                                  <a:pos x="7129" y="432"/>
                                </a:cxn>
                                <a:cxn ang="0">
                                  <a:pos x="2" y="433"/>
                                </a:cxn>
                                <a:cxn ang="0">
                                  <a:pos x="0" y="1"/>
                                </a:cxn>
                                <a:cxn ang="0">
                                  <a:pos x="7128" y="0"/>
                                </a:cxn>
                              </a:cxnLst>
                              <a:rect l="0" t="0" r="r" b="b"/>
                              <a:pathLst>
                                <a:path w="7129" h="433">
                                  <a:moveTo>
                                    <a:pt x="7128" y="0"/>
                                  </a:moveTo>
                                  <a:lnTo>
                                    <a:pt x="7129" y="432"/>
                                  </a:lnTo>
                                  <a:lnTo>
                                    <a:pt x="2" y="433"/>
                                  </a:lnTo>
                                  <a:lnTo>
                                    <a:pt x="0" y="1"/>
                                  </a:lnTo>
                                  <a:lnTo>
                                    <a:pt x="712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1" name="Freeform 197">
                              <a:extLst>
                                <a:ext uri="{FF2B5EF4-FFF2-40B4-BE49-F238E27FC236}">
                                  <a16:creationId xmlns:a16="http://schemas.microsoft.com/office/drawing/2014/main" id="{41C983E7-155C-44E5-A2B3-1705D2030E9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830"/>
                              <a:ext cx="74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3062"/>
                                </a:cxn>
                                <a:cxn ang="0">
                                  <a:pos x="2" y="3062"/>
                                </a:cxn>
                                <a:cxn ang="0">
                                  <a:pos x="893" y="2296"/>
                                </a:cxn>
                                <a:cxn ang="0">
                                  <a:pos x="1784" y="1532"/>
                                </a:cxn>
                                <a:cxn ang="0">
                                  <a:pos x="893" y="766"/>
                                </a:cxn>
                                <a:cxn ang="0">
                                  <a:pos x="2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3062"/>
                                </a:cxn>
                              </a:cxnLst>
                              <a:rect l="0" t="0" r="r" b="b"/>
                              <a:pathLst>
                                <a:path w="1784" h="3062">
                                  <a:moveTo>
                                    <a:pt x="0" y="3062"/>
                                  </a:moveTo>
                                  <a:lnTo>
                                    <a:pt x="2" y="3062"/>
                                  </a:lnTo>
                                  <a:lnTo>
                                    <a:pt x="893" y="2296"/>
                                  </a:lnTo>
                                  <a:lnTo>
                                    <a:pt x="1784" y="1532"/>
                                  </a:lnTo>
                                  <a:lnTo>
                                    <a:pt x="893" y="766"/>
                                  </a:lnTo>
                                  <a:lnTo>
                                    <a:pt x="2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306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2" name="Freeform 198">
                              <a:extLst>
                                <a:ext uri="{FF2B5EF4-FFF2-40B4-BE49-F238E27FC236}">
                                  <a16:creationId xmlns:a16="http://schemas.microsoft.com/office/drawing/2014/main" id="{F9261EC4-8425-4DFB-A241-EF838352152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832" y="2830"/>
                              <a:ext cx="74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29"/>
                                </a:cxn>
                                <a:cxn ang="0">
                                  <a:pos x="892" y="2293"/>
                                </a:cxn>
                                <a:cxn ang="0">
                                  <a:pos x="1779" y="3056"/>
                                </a:cxn>
                                <a:cxn ang="0">
                                  <a:pos x="1779" y="0"/>
                                </a:cxn>
                                <a:cxn ang="0">
                                  <a:pos x="892" y="763"/>
                                </a:cxn>
                                <a:cxn ang="0">
                                  <a:pos x="0" y="1529"/>
                                </a:cxn>
                              </a:cxnLst>
                              <a:rect l="0" t="0" r="r" b="b"/>
                              <a:pathLst>
                                <a:path w="1779" h="3056">
                                  <a:moveTo>
                                    <a:pt x="0" y="1529"/>
                                  </a:moveTo>
                                  <a:lnTo>
                                    <a:pt x="892" y="2293"/>
                                  </a:lnTo>
                                  <a:lnTo>
                                    <a:pt x="1779" y="3056"/>
                                  </a:lnTo>
                                  <a:lnTo>
                                    <a:pt x="1779" y="0"/>
                                  </a:lnTo>
                                  <a:lnTo>
                                    <a:pt x="892" y="763"/>
                                  </a:lnTo>
                                  <a:lnTo>
                                    <a:pt x="0" y="152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3" name="Freeform 199">
                              <a:extLst>
                                <a:ext uri="{FF2B5EF4-FFF2-40B4-BE49-F238E27FC236}">
                                  <a16:creationId xmlns:a16="http://schemas.microsoft.com/office/drawing/2014/main" id="{1D3D5D0A-93BE-48BF-A6B6-6DB626FB74E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832" y="2812"/>
                              <a:ext cx="297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31"/>
                                </a:cxn>
                                <a:cxn ang="0">
                                  <a:pos x="892" y="2296"/>
                                </a:cxn>
                                <a:cxn ang="0">
                                  <a:pos x="1782" y="3062"/>
                                </a:cxn>
                                <a:cxn ang="0">
                                  <a:pos x="3564" y="3062"/>
                                </a:cxn>
                                <a:cxn ang="0">
                                  <a:pos x="5346" y="3062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7128" y="1531"/>
                                </a:cxn>
                                <a:cxn ang="0">
                                  <a:pos x="6237" y="766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892" y="766"/>
                                </a:cxn>
                                <a:cxn ang="0">
                                  <a:pos x="0" y="1531"/>
                                </a:cxn>
                              </a:cxnLst>
                              <a:rect l="0" t="0" r="r" b="b"/>
                              <a:pathLst>
                                <a:path w="7128" h="3062">
                                  <a:moveTo>
                                    <a:pt x="0" y="1531"/>
                                  </a:moveTo>
                                  <a:lnTo>
                                    <a:pt x="892" y="2296"/>
                                  </a:lnTo>
                                  <a:lnTo>
                                    <a:pt x="1782" y="3062"/>
                                  </a:lnTo>
                                  <a:lnTo>
                                    <a:pt x="3564" y="3062"/>
                                  </a:lnTo>
                                  <a:lnTo>
                                    <a:pt x="5346" y="3062"/>
                                  </a:lnTo>
                                  <a:lnTo>
                                    <a:pt x="6237" y="2296"/>
                                  </a:lnTo>
                                  <a:lnTo>
                                    <a:pt x="7128" y="1531"/>
                                  </a:lnTo>
                                  <a:lnTo>
                                    <a:pt x="6237" y="766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892" y="766"/>
                                  </a:lnTo>
                                  <a:lnTo>
                                    <a:pt x="0" y="153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7FA6C8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4" name="Freeform 200">
                              <a:extLst>
                                <a:ext uri="{FF2B5EF4-FFF2-40B4-BE49-F238E27FC236}">
                                  <a16:creationId xmlns:a16="http://schemas.microsoft.com/office/drawing/2014/main" id="{0C619447-1428-4DAC-BAC4-4DDF7A527C3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766"/>
                              <a:ext cx="297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3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1782" y="3062"/>
                                </a:cxn>
                                <a:cxn ang="0">
                                  <a:pos x="3564" y="3062"/>
                                </a:cxn>
                                <a:cxn ang="0">
                                  <a:pos x="5346" y="3062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7128" y="1531"/>
                                </a:cxn>
                                <a:cxn ang="0">
                                  <a:pos x="6237" y="765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891" y="765"/>
                                </a:cxn>
                                <a:cxn ang="0">
                                  <a:pos x="0" y="1531"/>
                                </a:cxn>
                              </a:cxnLst>
                              <a:rect l="0" t="0" r="r" b="b"/>
                              <a:pathLst>
                                <a:path w="7128" h="3062">
                                  <a:moveTo>
                                    <a:pt x="0" y="1531"/>
                                  </a:moveTo>
                                  <a:lnTo>
                                    <a:pt x="891" y="2296"/>
                                  </a:lnTo>
                                  <a:lnTo>
                                    <a:pt x="1782" y="3062"/>
                                  </a:lnTo>
                                  <a:lnTo>
                                    <a:pt x="3564" y="3062"/>
                                  </a:lnTo>
                                  <a:lnTo>
                                    <a:pt x="5346" y="3062"/>
                                  </a:lnTo>
                                  <a:lnTo>
                                    <a:pt x="6237" y="2296"/>
                                  </a:lnTo>
                                  <a:lnTo>
                                    <a:pt x="7128" y="1531"/>
                                  </a:lnTo>
                                  <a:lnTo>
                                    <a:pt x="6237" y="765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891" y="765"/>
                                  </a:lnTo>
                                  <a:lnTo>
                                    <a:pt x="0" y="153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4D7299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5" name="Freeform 201">
                              <a:extLst>
                                <a:ext uri="{FF2B5EF4-FFF2-40B4-BE49-F238E27FC236}">
                                  <a16:creationId xmlns:a16="http://schemas.microsoft.com/office/drawing/2014/main" id="{9BA215E1-BED3-4398-9F7C-EFB199E4956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812"/>
                              <a:ext cx="297" cy="1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28" y="0"/>
                                </a:cxn>
                                <a:cxn ang="0">
                                  <a:pos x="7129" y="430"/>
                                </a:cxn>
                                <a:cxn ang="0">
                                  <a:pos x="1" y="432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7128" y="0"/>
                                </a:cxn>
                              </a:cxnLst>
                              <a:rect l="0" t="0" r="r" b="b"/>
                              <a:pathLst>
                                <a:path w="7129" h="432">
                                  <a:moveTo>
                                    <a:pt x="7128" y="0"/>
                                  </a:moveTo>
                                  <a:lnTo>
                                    <a:pt x="7129" y="430"/>
                                  </a:lnTo>
                                  <a:lnTo>
                                    <a:pt x="1" y="432"/>
                                  </a:lnTo>
                                  <a:lnTo>
                                    <a:pt x="0" y="0"/>
                                  </a:lnTo>
                                  <a:lnTo>
                                    <a:pt x="712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6" name="Freeform 202">
                              <a:extLst>
                                <a:ext uri="{FF2B5EF4-FFF2-40B4-BE49-F238E27FC236}">
                                  <a16:creationId xmlns:a16="http://schemas.microsoft.com/office/drawing/2014/main" id="{598CC802-E16B-4E94-9FF3-AF5C8DCE84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78" y="2766"/>
                              <a:ext cx="74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3062"/>
                                </a:cxn>
                                <a:cxn ang="0">
                                  <a:pos x="2" y="3062"/>
                                </a:cxn>
                                <a:cxn ang="0">
                                  <a:pos x="893" y="2296"/>
                                </a:cxn>
                                <a:cxn ang="0">
                                  <a:pos x="1784" y="1531"/>
                                </a:cxn>
                                <a:cxn ang="0">
                                  <a:pos x="893" y="765"/>
                                </a:cxn>
                                <a:cxn ang="0">
                                  <a:pos x="2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3062"/>
                                </a:cxn>
                              </a:cxnLst>
                              <a:rect l="0" t="0" r="r" b="b"/>
                              <a:pathLst>
                                <a:path w="1784" h="3062">
                                  <a:moveTo>
                                    <a:pt x="0" y="3062"/>
                                  </a:moveTo>
                                  <a:lnTo>
                                    <a:pt x="2" y="3062"/>
                                  </a:lnTo>
                                  <a:lnTo>
                                    <a:pt x="893" y="2296"/>
                                  </a:lnTo>
                                  <a:lnTo>
                                    <a:pt x="1784" y="1531"/>
                                  </a:lnTo>
                                  <a:lnTo>
                                    <a:pt x="893" y="765"/>
                                  </a:lnTo>
                                  <a:lnTo>
                                    <a:pt x="2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306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7" name="Freeform 203">
                              <a:extLst>
                                <a:ext uri="{FF2B5EF4-FFF2-40B4-BE49-F238E27FC236}">
                                  <a16:creationId xmlns:a16="http://schemas.microsoft.com/office/drawing/2014/main" id="{96EF524F-CEB5-4940-A026-C794D0F4F19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766"/>
                              <a:ext cx="74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29"/>
                                </a:cxn>
                                <a:cxn ang="0">
                                  <a:pos x="891" y="2294"/>
                                </a:cxn>
                                <a:cxn ang="0">
                                  <a:pos x="1779" y="3057"/>
                                </a:cxn>
                                <a:cxn ang="0">
                                  <a:pos x="1779" y="0"/>
                                </a:cxn>
                                <a:cxn ang="0">
                                  <a:pos x="891" y="763"/>
                                </a:cxn>
                                <a:cxn ang="0">
                                  <a:pos x="0" y="1529"/>
                                </a:cxn>
                              </a:cxnLst>
                              <a:rect l="0" t="0" r="r" b="b"/>
                              <a:pathLst>
                                <a:path w="1779" h="3057">
                                  <a:moveTo>
                                    <a:pt x="0" y="1529"/>
                                  </a:moveTo>
                                  <a:lnTo>
                                    <a:pt x="891" y="2294"/>
                                  </a:lnTo>
                                  <a:lnTo>
                                    <a:pt x="1779" y="3057"/>
                                  </a:lnTo>
                                  <a:lnTo>
                                    <a:pt x="1779" y="0"/>
                                  </a:lnTo>
                                  <a:lnTo>
                                    <a:pt x="891" y="763"/>
                                  </a:lnTo>
                                  <a:lnTo>
                                    <a:pt x="0" y="152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8" name="Freeform 204">
                              <a:extLst>
                                <a:ext uri="{FF2B5EF4-FFF2-40B4-BE49-F238E27FC236}">
                                  <a16:creationId xmlns:a16="http://schemas.microsoft.com/office/drawing/2014/main" id="{685F2388-4B05-45B1-89BB-78F1D7E533F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748"/>
                              <a:ext cx="297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3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1782" y="3061"/>
                                </a:cxn>
                                <a:cxn ang="0">
                                  <a:pos x="3564" y="3061"/>
                                </a:cxn>
                                <a:cxn ang="0">
                                  <a:pos x="5346" y="3061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7128" y="1531"/>
                                </a:cxn>
                                <a:cxn ang="0">
                                  <a:pos x="6237" y="765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891" y="765"/>
                                </a:cxn>
                                <a:cxn ang="0">
                                  <a:pos x="0" y="1531"/>
                                </a:cxn>
                              </a:cxnLst>
                              <a:rect l="0" t="0" r="r" b="b"/>
                              <a:pathLst>
                                <a:path w="7128" h="3061">
                                  <a:moveTo>
                                    <a:pt x="0" y="1531"/>
                                  </a:moveTo>
                                  <a:lnTo>
                                    <a:pt x="891" y="2296"/>
                                  </a:lnTo>
                                  <a:lnTo>
                                    <a:pt x="1782" y="3061"/>
                                  </a:lnTo>
                                  <a:lnTo>
                                    <a:pt x="3564" y="3061"/>
                                  </a:lnTo>
                                  <a:lnTo>
                                    <a:pt x="5346" y="3061"/>
                                  </a:lnTo>
                                  <a:lnTo>
                                    <a:pt x="6237" y="2296"/>
                                  </a:lnTo>
                                  <a:lnTo>
                                    <a:pt x="7128" y="1531"/>
                                  </a:lnTo>
                                  <a:lnTo>
                                    <a:pt x="6237" y="765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891" y="765"/>
                                  </a:lnTo>
                                  <a:lnTo>
                                    <a:pt x="0" y="153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7FA6C8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9" name="Freeform 205">
                              <a:extLst>
                                <a:ext uri="{FF2B5EF4-FFF2-40B4-BE49-F238E27FC236}">
                                  <a16:creationId xmlns:a16="http://schemas.microsoft.com/office/drawing/2014/main" id="{7E7D089E-9315-4F28-BD43-487D1B46B63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89" y="2799"/>
                              <a:ext cx="42" cy="6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47" y="0"/>
                                </a:cxn>
                                <a:cxn ang="0">
                                  <a:pos x="27" y="71"/>
                                </a:cxn>
                                <a:cxn ang="0">
                                  <a:pos x="779" y="1626"/>
                                </a:cxn>
                                <a:cxn ang="0">
                                  <a:pos x="1017" y="1600"/>
                                </a:cxn>
                                <a:cxn ang="0">
                                  <a:pos x="266" y="45"/>
                                </a:cxn>
                                <a:cxn ang="0">
                                  <a:pos x="147" y="115"/>
                                </a:cxn>
                                <a:cxn ang="0">
                                  <a:pos x="147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27" y="71"/>
                                </a:cxn>
                                <a:cxn ang="0">
                                  <a:pos x="147" y="0"/>
                                </a:cxn>
                              </a:cxnLst>
                              <a:rect l="0" t="0" r="r" b="b"/>
                              <a:pathLst>
                                <a:path w="1017" h="1626">
                                  <a:moveTo>
                                    <a:pt x="147" y="0"/>
                                  </a:moveTo>
                                  <a:lnTo>
                                    <a:pt x="27" y="71"/>
                                  </a:lnTo>
                                  <a:lnTo>
                                    <a:pt x="779" y="1626"/>
                                  </a:lnTo>
                                  <a:lnTo>
                                    <a:pt x="1017" y="1600"/>
                                  </a:lnTo>
                                  <a:lnTo>
                                    <a:pt x="266" y="45"/>
                                  </a:lnTo>
                                  <a:lnTo>
                                    <a:pt x="147" y="115"/>
                                  </a:lnTo>
                                  <a:lnTo>
                                    <a:pt x="14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27" y="71"/>
                                  </a:lnTo>
                                  <a:lnTo>
                                    <a:pt x="1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0" name="Freeform 206">
                              <a:extLst>
                                <a:ext uri="{FF2B5EF4-FFF2-40B4-BE49-F238E27FC236}">
                                  <a16:creationId xmlns:a16="http://schemas.microsoft.com/office/drawing/2014/main" id="{A95479D9-D3F5-4664-AACE-1EF19C2E295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95" y="2799"/>
                              <a:ext cx="31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14" y="58"/>
                                </a:cxn>
                                <a:cxn ang="0">
                                  <a:pos x="632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5"/>
                                </a:cxn>
                                <a:cxn ang="0">
                                  <a:pos x="632" y="115"/>
                                </a:cxn>
                                <a:cxn ang="0">
                                  <a:pos x="752" y="58"/>
                                </a:cxn>
                                <a:cxn ang="0">
                                  <a:pos x="632" y="115"/>
                                </a:cxn>
                                <a:cxn ang="0">
                                  <a:pos x="752" y="115"/>
                                </a:cxn>
                                <a:cxn ang="0">
                                  <a:pos x="752" y="58"/>
                                </a:cxn>
                                <a:cxn ang="0">
                                  <a:pos x="514" y="58"/>
                                </a:cxn>
                              </a:cxnLst>
                              <a:rect l="0" t="0" r="r" b="b"/>
                              <a:pathLst>
                                <a:path w="752" h="115">
                                  <a:moveTo>
                                    <a:pt x="514" y="58"/>
                                  </a:moveTo>
                                  <a:lnTo>
                                    <a:pt x="632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5"/>
                                  </a:lnTo>
                                  <a:lnTo>
                                    <a:pt x="632" y="115"/>
                                  </a:lnTo>
                                  <a:lnTo>
                                    <a:pt x="752" y="58"/>
                                  </a:lnTo>
                                  <a:lnTo>
                                    <a:pt x="632" y="115"/>
                                  </a:lnTo>
                                  <a:lnTo>
                                    <a:pt x="752" y="115"/>
                                  </a:lnTo>
                                  <a:lnTo>
                                    <a:pt x="752" y="58"/>
                                  </a:lnTo>
                                  <a:lnTo>
                                    <a:pt x="514" y="5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1" name="Freeform 207">
                              <a:extLst>
                                <a:ext uri="{FF2B5EF4-FFF2-40B4-BE49-F238E27FC236}">
                                  <a16:creationId xmlns:a16="http://schemas.microsoft.com/office/drawing/2014/main" id="{F676AB13-5074-4831-A025-9E8EB3B491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17" y="2771"/>
                              <a:ext cx="9" cy="31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8" y="116"/>
                                </a:cxn>
                                <a:cxn ang="0">
                                  <a:pos x="0" y="58"/>
                                </a:cxn>
                                <a:cxn ang="0">
                                  <a:pos x="0" y="734"/>
                                </a:cxn>
                                <a:cxn ang="0">
                                  <a:pos x="238" y="734"/>
                                </a:cxn>
                                <a:cxn ang="0">
                                  <a:pos x="238" y="58"/>
                                </a:cxn>
                                <a:cxn ang="0">
                                  <a:pos x="118" y="0"/>
                                </a:cxn>
                                <a:cxn ang="0">
                                  <a:pos x="238" y="58"/>
                                </a:cxn>
                                <a:cxn ang="0">
                                  <a:pos x="238" y="0"/>
                                </a:cxn>
                                <a:cxn ang="0">
                                  <a:pos x="118" y="0"/>
                                </a:cxn>
                                <a:cxn ang="0">
                                  <a:pos x="118" y="116"/>
                                </a:cxn>
                              </a:cxnLst>
                              <a:rect l="0" t="0" r="r" b="b"/>
                              <a:pathLst>
                                <a:path w="238" h="734">
                                  <a:moveTo>
                                    <a:pt x="118" y="116"/>
                                  </a:moveTo>
                                  <a:lnTo>
                                    <a:pt x="0" y="58"/>
                                  </a:lnTo>
                                  <a:lnTo>
                                    <a:pt x="0" y="734"/>
                                  </a:lnTo>
                                  <a:lnTo>
                                    <a:pt x="238" y="734"/>
                                  </a:lnTo>
                                  <a:lnTo>
                                    <a:pt x="238" y="58"/>
                                  </a:lnTo>
                                  <a:lnTo>
                                    <a:pt x="118" y="0"/>
                                  </a:lnTo>
                                  <a:lnTo>
                                    <a:pt x="238" y="58"/>
                                  </a:lnTo>
                                  <a:lnTo>
                                    <a:pt x="238" y="0"/>
                                  </a:lnTo>
                                  <a:lnTo>
                                    <a:pt x="118" y="0"/>
                                  </a:lnTo>
                                  <a:lnTo>
                                    <a:pt x="118" y="1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2" name="Freeform 208">
                              <a:extLst>
                                <a:ext uri="{FF2B5EF4-FFF2-40B4-BE49-F238E27FC236}">
                                  <a16:creationId xmlns:a16="http://schemas.microsoft.com/office/drawing/2014/main" id="{F7EE3079-B1BA-4314-8ABE-2E8C2480B41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79" y="2771"/>
                              <a:ext cx="43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71"/>
                                </a:cxn>
                                <a:cxn ang="0">
                                  <a:pos x="120" y="116"/>
                                </a:cxn>
                                <a:cxn ang="0">
                                  <a:pos x="1027" y="116"/>
                                </a:cxn>
                                <a:cxn ang="0">
                                  <a:pos x="1027" y="0"/>
                                </a:cxn>
                                <a:cxn ang="0">
                                  <a:pos x="120" y="0"/>
                                </a:cxn>
                                <a:cxn ang="0">
                                  <a:pos x="238" y="44"/>
                                </a:cxn>
                                <a:cxn ang="0">
                                  <a:pos x="0" y="71"/>
                                </a:cxn>
                                <a:cxn ang="0">
                                  <a:pos x="28" y="116"/>
                                </a:cxn>
                                <a:cxn ang="0">
                                  <a:pos x="120" y="116"/>
                                </a:cxn>
                                <a:cxn ang="0">
                                  <a:pos x="0" y="71"/>
                                </a:cxn>
                              </a:cxnLst>
                              <a:rect l="0" t="0" r="r" b="b"/>
                              <a:pathLst>
                                <a:path w="1027" h="116">
                                  <a:moveTo>
                                    <a:pt x="0" y="71"/>
                                  </a:moveTo>
                                  <a:lnTo>
                                    <a:pt x="120" y="116"/>
                                  </a:lnTo>
                                  <a:lnTo>
                                    <a:pt x="1027" y="116"/>
                                  </a:lnTo>
                                  <a:lnTo>
                                    <a:pt x="1027" y="0"/>
                                  </a:lnTo>
                                  <a:lnTo>
                                    <a:pt x="120" y="0"/>
                                  </a:lnTo>
                                  <a:lnTo>
                                    <a:pt x="238" y="44"/>
                                  </a:lnTo>
                                  <a:lnTo>
                                    <a:pt x="0" y="71"/>
                                  </a:lnTo>
                                  <a:lnTo>
                                    <a:pt x="28" y="116"/>
                                  </a:lnTo>
                                  <a:lnTo>
                                    <a:pt x="120" y="116"/>
                                  </a:lnTo>
                                  <a:lnTo>
                                    <a:pt x="0" y="7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3" name="Freeform 209">
                              <a:extLst>
                                <a:ext uri="{FF2B5EF4-FFF2-40B4-BE49-F238E27FC236}">
                                  <a16:creationId xmlns:a16="http://schemas.microsoft.com/office/drawing/2014/main" id="{EFC87199-3CEC-45BB-9C1F-DD64315420A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45" y="2703"/>
                              <a:ext cx="44" cy="71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47" y="0"/>
                                </a:cxn>
                                <a:cxn ang="0">
                                  <a:pos x="28" y="71"/>
                                </a:cxn>
                                <a:cxn ang="0">
                                  <a:pos x="798" y="1697"/>
                                </a:cxn>
                                <a:cxn ang="0">
                                  <a:pos x="1036" y="1670"/>
                                </a:cxn>
                                <a:cxn ang="0">
                                  <a:pos x="266" y="44"/>
                                </a:cxn>
                                <a:cxn ang="0">
                                  <a:pos x="147" y="116"/>
                                </a:cxn>
                                <a:cxn ang="0">
                                  <a:pos x="147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28" y="71"/>
                                </a:cxn>
                                <a:cxn ang="0">
                                  <a:pos x="147" y="0"/>
                                </a:cxn>
                              </a:cxnLst>
                              <a:rect l="0" t="0" r="r" b="b"/>
                              <a:pathLst>
                                <a:path w="1036" h="1697">
                                  <a:moveTo>
                                    <a:pt x="147" y="0"/>
                                  </a:moveTo>
                                  <a:lnTo>
                                    <a:pt x="28" y="71"/>
                                  </a:lnTo>
                                  <a:lnTo>
                                    <a:pt x="798" y="1697"/>
                                  </a:lnTo>
                                  <a:lnTo>
                                    <a:pt x="1036" y="1670"/>
                                  </a:lnTo>
                                  <a:lnTo>
                                    <a:pt x="266" y="44"/>
                                  </a:lnTo>
                                  <a:lnTo>
                                    <a:pt x="147" y="116"/>
                                  </a:lnTo>
                                  <a:lnTo>
                                    <a:pt x="14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28" y="71"/>
                                  </a:lnTo>
                                  <a:lnTo>
                                    <a:pt x="1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4" name="Freeform 210">
                              <a:extLst>
                                <a:ext uri="{FF2B5EF4-FFF2-40B4-BE49-F238E27FC236}">
                                  <a16:creationId xmlns:a16="http://schemas.microsoft.com/office/drawing/2014/main" id="{A251409D-23A7-4E83-8AE8-DF1430C1A5D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52" y="2703"/>
                              <a:ext cx="23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321" y="57"/>
                                </a:cxn>
                                <a:cxn ang="0">
                                  <a:pos x="440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6"/>
                                </a:cxn>
                                <a:cxn ang="0">
                                  <a:pos x="440" y="116"/>
                                </a:cxn>
                                <a:cxn ang="0">
                                  <a:pos x="560" y="57"/>
                                </a:cxn>
                                <a:cxn ang="0">
                                  <a:pos x="440" y="116"/>
                                </a:cxn>
                                <a:cxn ang="0">
                                  <a:pos x="560" y="116"/>
                                </a:cxn>
                                <a:cxn ang="0">
                                  <a:pos x="560" y="57"/>
                                </a:cxn>
                                <a:cxn ang="0">
                                  <a:pos x="321" y="57"/>
                                </a:cxn>
                              </a:cxnLst>
                              <a:rect l="0" t="0" r="r" b="b"/>
                              <a:pathLst>
                                <a:path w="560" h="116">
                                  <a:moveTo>
                                    <a:pt x="321" y="57"/>
                                  </a:moveTo>
                                  <a:lnTo>
                                    <a:pt x="440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6"/>
                                  </a:lnTo>
                                  <a:lnTo>
                                    <a:pt x="440" y="116"/>
                                  </a:lnTo>
                                  <a:lnTo>
                                    <a:pt x="560" y="57"/>
                                  </a:lnTo>
                                  <a:lnTo>
                                    <a:pt x="440" y="116"/>
                                  </a:lnTo>
                                  <a:lnTo>
                                    <a:pt x="560" y="116"/>
                                  </a:lnTo>
                                  <a:lnTo>
                                    <a:pt x="560" y="57"/>
                                  </a:lnTo>
                                  <a:lnTo>
                                    <a:pt x="321" y="5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5" name="Freeform 211">
                              <a:extLst>
                                <a:ext uri="{FF2B5EF4-FFF2-40B4-BE49-F238E27FC236}">
                                  <a16:creationId xmlns:a16="http://schemas.microsoft.com/office/drawing/2014/main" id="{151165B1-2836-4C61-87B0-BDA3E9A0055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65" y="2683"/>
                              <a:ext cx="10" cy="2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116"/>
                                </a:cxn>
                                <a:cxn ang="0">
                                  <a:pos x="0" y="59"/>
                                </a:cxn>
                                <a:cxn ang="0">
                                  <a:pos x="0" y="557"/>
                                </a:cxn>
                                <a:cxn ang="0">
                                  <a:pos x="239" y="557"/>
                                </a:cxn>
                                <a:cxn ang="0">
                                  <a:pos x="239" y="59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239" y="59"/>
                                </a:cxn>
                                <a:cxn ang="0">
                                  <a:pos x="239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119" y="116"/>
                                </a:cxn>
                              </a:cxnLst>
                              <a:rect l="0" t="0" r="r" b="b"/>
                              <a:pathLst>
                                <a:path w="239" h="557">
                                  <a:moveTo>
                                    <a:pt x="119" y="116"/>
                                  </a:moveTo>
                                  <a:lnTo>
                                    <a:pt x="0" y="59"/>
                                  </a:lnTo>
                                  <a:lnTo>
                                    <a:pt x="0" y="557"/>
                                  </a:lnTo>
                                  <a:lnTo>
                                    <a:pt x="239" y="557"/>
                                  </a:lnTo>
                                  <a:lnTo>
                                    <a:pt x="239" y="59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239" y="59"/>
                                  </a:lnTo>
                                  <a:lnTo>
                                    <a:pt x="239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119" y="1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6" name="Freeform 212">
                              <a:extLst>
                                <a:ext uri="{FF2B5EF4-FFF2-40B4-BE49-F238E27FC236}">
                                  <a16:creationId xmlns:a16="http://schemas.microsoft.com/office/drawing/2014/main" id="{B495FCFE-730D-4C12-B1D2-FC981FB7229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37" y="2683"/>
                              <a:ext cx="33" cy="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63"/>
                                </a:cxn>
                                <a:cxn ang="0">
                                  <a:pos x="119" y="116"/>
                                </a:cxn>
                                <a:cxn ang="0">
                                  <a:pos x="779" y="116"/>
                                </a:cxn>
                                <a:cxn ang="0">
                                  <a:pos x="779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238" y="54"/>
                                </a:cxn>
                                <a:cxn ang="0">
                                  <a:pos x="0" y="63"/>
                                </a:cxn>
                                <a:cxn ang="0">
                                  <a:pos x="9" y="116"/>
                                </a:cxn>
                                <a:cxn ang="0">
                                  <a:pos x="119" y="116"/>
                                </a:cxn>
                                <a:cxn ang="0">
                                  <a:pos x="0" y="63"/>
                                </a:cxn>
                              </a:cxnLst>
                              <a:rect l="0" t="0" r="r" b="b"/>
                              <a:pathLst>
                                <a:path w="779" h="116">
                                  <a:moveTo>
                                    <a:pt x="0" y="63"/>
                                  </a:moveTo>
                                  <a:lnTo>
                                    <a:pt x="119" y="116"/>
                                  </a:lnTo>
                                  <a:lnTo>
                                    <a:pt x="779" y="116"/>
                                  </a:lnTo>
                                  <a:lnTo>
                                    <a:pt x="779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238" y="54"/>
                                  </a:lnTo>
                                  <a:lnTo>
                                    <a:pt x="0" y="63"/>
                                  </a:lnTo>
                                  <a:lnTo>
                                    <a:pt x="9" y="116"/>
                                  </a:lnTo>
                                  <a:lnTo>
                                    <a:pt x="119" y="116"/>
                                  </a:lnTo>
                                  <a:lnTo>
                                    <a:pt x="0" y="6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7" name="Freeform 213">
                              <a:extLst>
                                <a:ext uri="{FF2B5EF4-FFF2-40B4-BE49-F238E27FC236}">
                                  <a16:creationId xmlns:a16="http://schemas.microsoft.com/office/drawing/2014/main" id="{5E7796E1-3CFE-4E56-ACAC-4255EE09D4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04" y="2683"/>
                              <a:ext cx="32" cy="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38" y="59"/>
                                </a:cxn>
                                <a:cxn ang="0">
                                  <a:pos x="119" y="116"/>
                                </a:cxn>
                                <a:cxn ang="0">
                                  <a:pos x="780" y="116"/>
                                </a:cxn>
                                <a:cxn ang="0">
                                  <a:pos x="780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0" y="59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59"/>
                                </a:cxn>
                                <a:cxn ang="0">
                                  <a:pos x="238" y="59"/>
                                </a:cxn>
                              </a:cxnLst>
                              <a:rect l="0" t="0" r="r" b="b"/>
                              <a:pathLst>
                                <a:path w="780" h="116">
                                  <a:moveTo>
                                    <a:pt x="238" y="59"/>
                                  </a:moveTo>
                                  <a:lnTo>
                                    <a:pt x="119" y="116"/>
                                  </a:lnTo>
                                  <a:lnTo>
                                    <a:pt x="780" y="116"/>
                                  </a:lnTo>
                                  <a:lnTo>
                                    <a:pt x="780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0" y="59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59"/>
                                  </a:lnTo>
                                  <a:lnTo>
                                    <a:pt x="238" y="5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8" name="Freeform 214">
                              <a:extLst>
                                <a:ext uri="{FF2B5EF4-FFF2-40B4-BE49-F238E27FC236}">
                                  <a16:creationId xmlns:a16="http://schemas.microsoft.com/office/drawing/2014/main" id="{6C53347B-95DA-477D-847B-8C55C57C4F0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04" y="2685"/>
                              <a:ext cx="10" cy="2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441"/>
                                </a:cxn>
                                <a:cxn ang="0">
                                  <a:pos x="238" y="498"/>
                                </a:cxn>
                                <a:cxn ang="0">
                                  <a:pos x="238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498"/>
                                </a:cxn>
                                <a:cxn ang="0">
                                  <a:pos x="119" y="557"/>
                                </a:cxn>
                                <a:cxn ang="0">
                                  <a:pos x="0" y="498"/>
                                </a:cxn>
                                <a:cxn ang="0">
                                  <a:pos x="0" y="557"/>
                                </a:cxn>
                                <a:cxn ang="0">
                                  <a:pos x="119" y="557"/>
                                </a:cxn>
                                <a:cxn ang="0">
                                  <a:pos x="119" y="441"/>
                                </a:cxn>
                              </a:cxnLst>
                              <a:rect l="0" t="0" r="r" b="b"/>
                              <a:pathLst>
                                <a:path w="238" h="557">
                                  <a:moveTo>
                                    <a:pt x="119" y="441"/>
                                  </a:moveTo>
                                  <a:lnTo>
                                    <a:pt x="238" y="498"/>
                                  </a:lnTo>
                                  <a:lnTo>
                                    <a:pt x="238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498"/>
                                  </a:lnTo>
                                  <a:lnTo>
                                    <a:pt x="119" y="557"/>
                                  </a:lnTo>
                                  <a:lnTo>
                                    <a:pt x="0" y="498"/>
                                  </a:lnTo>
                                  <a:lnTo>
                                    <a:pt x="0" y="557"/>
                                  </a:lnTo>
                                  <a:lnTo>
                                    <a:pt x="119" y="557"/>
                                  </a:lnTo>
                                  <a:lnTo>
                                    <a:pt x="119" y="44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9" name="Freeform 215">
                              <a:extLst>
                                <a:ext uri="{FF2B5EF4-FFF2-40B4-BE49-F238E27FC236}">
                                  <a16:creationId xmlns:a16="http://schemas.microsoft.com/office/drawing/2014/main" id="{7D05CF7E-AEFD-4CFF-BDC4-5DD9857AD3A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09" y="2703"/>
                              <a:ext cx="24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59" y="71"/>
                                </a:cxn>
                                <a:cxn ang="0">
                                  <a:pos x="441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6"/>
                                </a:cxn>
                                <a:cxn ang="0">
                                  <a:pos x="441" y="116"/>
                                </a:cxn>
                                <a:cxn ang="0">
                                  <a:pos x="321" y="44"/>
                                </a:cxn>
                                <a:cxn ang="0">
                                  <a:pos x="559" y="71"/>
                                </a:cxn>
                                <a:cxn ang="0">
                                  <a:pos x="587" y="0"/>
                                </a:cxn>
                                <a:cxn ang="0">
                                  <a:pos x="441" y="0"/>
                                </a:cxn>
                                <a:cxn ang="0">
                                  <a:pos x="559" y="71"/>
                                </a:cxn>
                              </a:cxnLst>
                              <a:rect l="0" t="0" r="r" b="b"/>
                              <a:pathLst>
                                <a:path w="587" h="116">
                                  <a:moveTo>
                                    <a:pt x="559" y="71"/>
                                  </a:moveTo>
                                  <a:lnTo>
                                    <a:pt x="441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6"/>
                                  </a:lnTo>
                                  <a:lnTo>
                                    <a:pt x="441" y="116"/>
                                  </a:lnTo>
                                  <a:lnTo>
                                    <a:pt x="321" y="44"/>
                                  </a:lnTo>
                                  <a:lnTo>
                                    <a:pt x="559" y="71"/>
                                  </a:lnTo>
                                  <a:lnTo>
                                    <a:pt x="587" y="0"/>
                                  </a:lnTo>
                                  <a:lnTo>
                                    <a:pt x="441" y="0"/>
                                  </a:lnTo>
                                  <a:lnTo>
                                    <a:pt x="559" y="7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0" name="Freeform 216">
                              <a:extLst>
                                <a:ext uri="{FF2B5EF4-FFF2-40B4-BE49-F238E27FC236}">
                                  <a16:creationId xmlns:a16="http://schemas.microsoft.com/office/drawing/2014/main" id="{268D6B4A-8C42-4504-8554-1B30E91D77B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90" y="2705"/>
                              <a:ext cx="42" cy="71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1698"/>
                                </a:cxn>
                                <a:cxn ang="0">
                                  <a:pos x="238" y="1653"/>
                                </a:cxn>
                                <a:cxn ang="0">
                                  <a:pos x="1008" y="27"/>
                                </a:cxn>
                                <a:cxn ang="0">
                                  <a:pos x="770" y="0"/>
                                </a:cxn>
                                <a:cxn ang="0">
                                  <a:pos x="0" y="1626"/>
                                </a:cxn>
                                <a:cxn ang="0">
                                  <a:pos x="119" y="1582"/>
                                </a:cxn>
                                <a:cxn ang="0">
                                  <a:pos x="119" y="1698"/>
                                </a:cxn>
                                <a:cxn ang="0">
                                  <a:pos x="211" y="1698"/>
                                </a:cxn>
                                <a:cxn ang="0">
                                  <a:pos x="238" y="1653"/>
                                </a:cxn>
                                <a:cxn ang="0">
                                  <a:pos x="119" y="1698"/>
                                </a:cxn>
                              </a:cxnLst>
                              <a:rect l="0" t="0" r="r" b="b"/>
                              <a:pathLst>
                                <a:path w="1008" h="1698">
                                  <a:moveTo>
                                    <a:pt x="119" y="1698"/>
                                  </a:moveTo>
                                  <a:lnTo>
                                    <a:pt x="238" y="1653"/>
                                  </a:lnTo>
                                  <a:lnTo>
                                    <a:pt x="1008" y="27"/>
                                  </a:lnTo>
                                  <a:lnTo>
                                    <a:pt x="770" y="0"/>
                                  </a:lnTo>
                                  <a:lnTo>
                                    <a:pt x="0" y="1626"/>
                                  </a:lnTo>
                                  <a:lnTo>
                                    <a:pt x="119" y="1582"/>
                                  </a:lnTo>
                                  <a:lnTo>
                                    <a:pt x="119" y="1698"/>
                                  </a:lnTo>
                                  <a:lnTo>
                                    <a:pt x="211" y="1698"/>
                                  </a:lnTo>
                                  <a:lnTo>
                                    <a:pt x="238" y="1653"/>
                                  </a:lnTo>
                                  <a:lnTo>
                                    <a:pt x="119" y="169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1" name="Freeform 217">
                              <a:extLst>
                                <a:ext uri="{FF2B5EF4-FFF2-40B4-BE49-F238E27FC236}">
                                  <a16:creationId xmlns:a16="http://schemas.microsoft.com/office/drawing/2014/main" id="{102FF197-1653-4911-8D2F-3FCF9F79FA9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2" y="2771"/>
                              <a:ext cx="43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39" y="58"/>
                                </a:cxn>
                                <a:cxn ang="0">
                                  <a:pos x="119" y="116"/>
                                </a:cxn>
                                <a:cxn ang="0">
                                  <a:pos x="1027" y="116"/>
                                </a:cxn>
                                <a:cxn ang="0">
                                  <a:pos x="1027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0" y="58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58"/>
                                </a:cxn>
                                <a:cxn ang="0">
                                  <a:pos x="239" y="58"/>
                                </a:cxn>
                              </a:cxnLst>
                              <a:rect l="0" t="0" r="r" b="b"/>
                              <a:pathLst>
                                <a:path w="1027" h="116">
                                  <a:moveTo>
                                    <a:pt x="239" y="58"/>
                                  </a:moveTo>
                                  <a:lnTo>
                                    <a:pt x="119" y="116"/>
                                  </a:lnTo>
                                  <a:lnTo>
                                    <a:pt x="1027" y="116"/>
                                  </a:lnTo>
                                  <a:lnTo>
                                    <a:pt x="1027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0" y="58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58"/>
                                  </a:lnTo>
                                  <a:lnTo>
                                    <a:pt x="239" y="5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2" name="Freeform 218">
                              <a:extLst>
                                <a:ext uri="{FF2B5EF4-FFF2-40B4-BE49-F238E27FC236}">
                                  <a16:creationId xmlns:a16="http://schemas.microsoft.com/office/drawing/2014/main" id="{D760E4DB-FA6E-4A56-8C92-DEC1B3C01A4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2" y="2774"/>
                              <a:ext cx="10" cy="3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618"/>
                                </a:cxn>
                                <a:cxn ang="0">
                                  <a:pos x="239" y="676"/>
                                </a:cxn>
                                <a:cxn ang="0">
                                  <a:pos x="239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676"/>
                                </a:cxn>
                                <a:cxn ang="0">
                                  <a:pos x="119" y="733"/>
                                </a:cxn>
                                <a:cxn ang="0">
                                  <a:pos x="0" y="676"/>
                                </a:cxn>
                                <a:cxn ang="0">
                                  <a:pos x="0" y="733"/>
                                </a:cxn>
                                <a:cxn ang="0">
                                  <a:pos x="119" y="733"/>
                                </a:cxn>
                                <a:cxn ang="0">
                                  <a:pos x="119" y="618"/>
                                </a:cxn>
                              </a:cxnLst>
                              <a:rect l="0" t="0" r="r" b="b"/>
                              <a:pathLst>
                                <a:path w="239" h="733">
                                  <a:moveTo>
                                    <a:pt x="119" y="618"/>
                                  </a:moveTo>
                                  <a:lnTo>
                                    <a:pt x="239" y="676"/>
                                  </a:lnTo>
                                  <a:lnTo>
                                    <a:pt x="239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676"/>
                                  </a:lnTo>
                                  <a:lnTo>
                                    <a:pt x="119" y="733"/>
                                  </a:lnTo>
                                  <a:lnTo>
                                    <a:pt x="0" y="676"/>
                                  </a:lnTo>
                                  <a:lnTo>
                                    <a:pt x="0" y="733"/>
                                  </a:lnTo>
                                  <a:lnTo>
                                    <a:pt x="119" y="733"/>
                                  </a:lnTo>
                                  <a:lnTo>
                                    <a:pt x="119" y="61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3" name="Freeform 219">
                              <a:extLst>
                                <a:ext uri="{FF2B5EF4-FFF2-40B4-BE49-F238E27FC236}">
                                  <a16:creationId xmlns:a16="http://schemas.microsoft.com/office/drawing/2014/main" id="{15FD66BB-A063-4A78-B9D2-98C36F5787D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7" y="2799"/>
                              <a:ext cx="32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43" y="71"/>
                                </a:cxn>
                                <a:cxn ang="0">
                                  <a:pos x="623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5"/>
                                </a:cxn>
                                <a:cxn ang="0">
                                  <a:pos x="623" y="115"/>
                                </a:cxn>
                                <a:cxn ang="0">
                                  <a:pos x="505" y="45"/>
                                </a:cxn>
                                <a:cxn ang="0">
                                  <a:pos x="743" y="71"/>
                                </a:cxn>
                                <a:cxn ang="0">
                                  <a:pos x="771" y="0"/>
                                </a:cxn>
                                <a:cxn ang="0">
                                  <a:pos x="623" y="0"/>
                                </a:cxn>
                                <a:cxn ang="0">
                                  <a:pos x="743" y="71"/>
                                </a:cxn>
                              </a:cxnLst>
                              <a:rect l="0" t="0" r="r" b="b"/>
                              <a:pathLst>
                                <a:path w="771" h="115">
                                  <a:moveTo>
                                    <a:pt x="743" y="71"/>
                                  </a:moveTo>
                                  <a:lnTo>
                                    <a:pt x="623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5"/>
                                  </a:lnTo>
                                  <a:lnTo>
                                    <a:pt x="623" y="115"/>
                                  </a:lnTo>
                                  <a:lnTo>
                                    <a:pt x="505" y="45"/>
                                  </a:lnTo>
                                  <a:lnTo>
                                    <a:pt x="743" y="71"/>
                                  </a:lnTo>
                                  <a:lnTo>
                                    <a:pt x="771" y="0"/>
                                  </a:lnTo>
                                  <a:lnTo>
                                    <a:pt x="623" y="0"/>
                                  </a:lnTo>
                                  <a:lnTo>
                                    <a:pt x="743" y="7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4" name="Freeform 220">
                              <a:extLst>
                                <a:ext uri="{FF2B5EF4-FFF2-40B4-BE49-F238E27FC236}">
                                  <a16:creationId xmlns:a16="http://schemas.microsoft.com/office/drawing/2014/main" id="{DD63EDEE-BADD-4E90-9173-D97C3902D4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46" y="2801"/>
                              <a:ext cx="42" cy="6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47" y="1511"/>
                                </a:cxn>
                                <a:cxn ang="0">
                                  <a:pos x="266" y="1581"/>
                                </a:cxn>
                                <a:cxn ang="0">
                                  <a:pos x="1009" y="26"/>
                                </a:cxn>
                                <a:cxn ang="0">
                                  <a:pos x="771" y="0"/>
                                </a:cxn>
                                <a:cxn ang="0">
                                  <a:pos x="28" y="1555"/>
                                </a:cxn>
                                <a:cxn ang="0">
                                  <a:pos x="147" y="1626"/>
                                </a:cxn>
                                <a:cxn ang="0">
                                  <a:pos x="28" y="1555"/>
                                </a:cxn>
                                <a:cxn ang="0">
                                  <a:pos x="0" y="1626"/>
                                </a:cxn>
                                <a:cxn ang="0">
                                  <a:pos x="147" y="1626"/>
                                </a:cxn>
                                <a:cxn ang="0">
                                  <a:pos x="147" y="1511"/>
                                </a:cxn>
                              </a:cxnLst>
                              <a:rect l="0" t="0" r="r" b="b"/>
                              <a:pathLst>
                                <a:path w="1009" h="1626">
                                  <a:moveTo>
                                    <a:pt x="147" y="1511"/>
                                  </a:moveTo>
                                  <a:lnTo>
                                    <a:pt x="266" y="1581"/>
                                  </a:lnTo>
                                  <a:lnTo>
                                    <a:pt x="1009" y="26"/>
                                  </a:lnTo>
                                  <a:lnTo>
                                    <a:pt x="771" y="0"/>
                                  </a:lnTo>
                                  <a:lnTo>
                                    <a:pt x="28" y="1555"/>
                                  </a:lnTo>
                                  <a:lnTo>
                                    <a:pt x="147" y="1626"/>
                                  </a:lnTo>
                                  <a:lnTo>
                                    <a:pt x="28" y="1555"/>
                                  </a:lnTo>
                                  <a:lnTo>
                                    <a:pt x="0" y="1626"/>
                                  </a:lnTo>
                                  <a:lnTo>
                                    <a:pt x="147" y="1626"/>
                                  </a:lnTo>
                                  <a:lnTo>
                                    <a:pt x="147" y="151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5" name="Freeform 221">
                              <a:extLst>
                                <a:ext uri="{FF2B5EF4-FFF2-40B4-BE49-F238E27FC236}">
                                  <a16:creationId xmlns:a16="http://schemas.microsoft.com/office/drawing/2014/main" id="{4DB3507A-EC40-4375-BFBC-AC0EAE2E094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2" y="2864"/>
                              <a:ext cx="281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6465" y="70"/>
                                </a:cxn>
                                <a:cxn ang="0">
                                  <a:pos x="6585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5"/>
                                </a:cxn>
                                <a:cxn ang="0">
                                  <a:pos x="6585" y="115"/>
                                </a:cxn>
                                <a:cxn ang="0">
                                  <a:pos x="6703" y="44"/>
                                </a:cxn>
                                <a:cxn ang="0">
                                  <a:pos x="6585" y="115"/>
                                </a:cxn>
                                <a:cxn ang="0">
                                  <a:pos x="6732" y="115"/>
                                </a:cxn>
                                <a:cxn ang="0">
                                  <a:pos x="6703" y="44"/>
                                </a:cxn>
                                <a:cxn ang="0">
                                  <a:pos x="6465" y="70"/>
                                </a:cxn>
                              </a:cxnLst>
                              <a:rect l="0" t="0" r="r" b="b"/>
                              <a:pathLst>
                                <a:path w="6732" h="115">
                                  <a:moveTo>
                                    <a:pt x="6465" y="70"/>
                                  </a:moveTo>
                                  <a:lnTo>
                                    <a:pt x="6585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5"/>
                                  </a:lnTo>
                                  <a:lnTo>
                                    <a:pt x="6585" y="115"/>
                                  </a:lnTo>
                                  <a:lnTo>
                                    <a:pt x="6703" y="44"/>
                                  </a:lnTo>
                                  <a:lnTo>
                                    <a:pt x="6585" y="115"/>
                                  </a:lnTo>
                                  <a:lnTo>
                                    <a:pt x="6732" y="115"/>
                                  </a:lnTo>
                                  <a:lnTo>
                                    <a:pt x="6703" y="44"/>
                                  </a:lnTo>
                                  <a:lnTo>
                                    <a:pt x="6465" y="7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6" name="Freeform 222">
                              <a:extLst>
                                <a:ext uri="{FF2B5EF4-FFF2-40B4-BE49-F238E27FC236}">
                                  <a16:creationId xmlns:a16="http://schemas.microsoft.com/office/drawing/2014/main" id="{6D80E772-47AB-4589-88A4-C26D87BEA73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27" y="2770"/>
                              <a:ext cx="131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870" y="71"/>
                                </a:cxn>
                                <a:cxn ang="0">
                                  <a:pos x="2989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4"/>
                                </a:cxn>
                                <a:cxn ang="0">
                                  <a:pos x="2989" y="114"/>
                                </a:cxn>
                                <a:cxn ang="0">
                                  <a:pos x="3108" y="44"/>
                                </a:cxn>
                                <a:cxn ang="0">
                                  <a:pos x="2989" y="114"/>
                                </a:cxn>
                                <a:cxn ang="0">
                                  <a:pos x="3135" y="114"/>
                                </a:cxn>
                                <a:cxn ang="0">
                                  <a:pos x="3108" y="44"/>
                                </a:cxn>
                                <a:cxn ang="0">
                                  <a:pos x="2870" y="71"/>
                                </a:cxn>
                              </a:cxnLst>
                              <a:rect l="0" t="0" r="r" b="b"/>
                              <a:pathLst>
                                <a:path w="3135" h="114">
                                  <a:moveTo>
                                    <a:pt x="2870" y="71"/>
                                  </a:moveTo>
                                  <a:lnTo>
                                    <a:pt x="2989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4"/>
                                  </a:lnTo>
                                  <a:lnTo>
                                    <a:pt x="2989" y="114"/>
                                  </a:lnTo>
                                  <a:lnTo>
                                    <a:pt x="3108" y="44"/>
                                  </a:lnTo>
                                  <a:lnTo>
                                    <a:pt x="2989" y="114"/>
                                  </a:lnTo>
                                  <a:lnTo>
                                    <a:pt x="3135" y="114"/>
                                  </a:lnTo>
                                  <a:lnTo>
                                    <a:pt x="3108" y="44"/>
                                  </a:lnTo>
                                  <a:lnTo>
                                    <a:pt x="2870" y="7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7" name="Freeform 223">
                              <a:extLst>
                                <a:ext uri="{FF2B5EF4-FFF2-40B4-BE49-F238E27FC236}">
                                  <a16:creationId xmlns:a16="http://schemas.microsoft.com/office/drawing/2014/main" id="{681A5C68-410C-484A-BB2F-FA2BB7E420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18" y="2708"/>
                              <a:ext cx="39" cy="6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116"/>
                                </a:cxn>
                                <a:cxn ang="0">
                                  <a:pos x="0" y="72"/>
                                </a:cxn>
                                <a:cxn ang="0">
                                  <a:pos x="697" y="1561"/>
                                </a:cxn>
                                <a:cxn ang="0">
                                  <a:pos x="935" y="1534"/>
                                </a:cxn>
                                <a:cxn ang="0">
                                  <a:pos x="239" y="45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239" y="45"/>
                                </a:cxn>
                                <a:cxn ang="0">
                                  <a:pos x="211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119" y="116"/>
                                </a:cxn>
                              </a:cxnLst>
                              <a:rect l="0" t="0" r="r" b="b"/>
                              <a:pathLst>
                                <a:path w="935" h="1561">
                                  <a:moveTo>
                                    <a:pt x="119" y="116"/>
                                  </a:moveTo>
                                  <a:lnTo>
                                    <a:pt x="0" y="72"/>
                                  </a:lnTo>
                                  <a:lnTo>
                                    <a:pt x="697" y="1561"/>
                                  </a:lnTo>
                                  <a:lnTo>
                                    <a:pt x="935" y="1534"/>
                                  </a:lnTo>
                                  <a:lnTo>
                                    <a:pt x="239" y="45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239" y="45"/>
                                  </a:lnTo>
                                  <a:lnTo>
                                    <a:pt x="211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119" y="1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8" name="Freeform 224">
                              <a:extLst>
                                <a:ext uri="{FF2B5EF4-FFF2-40B4-BE49-F238E27FC236}">
                                  <a16:creationId xmlns:a16="http://schemas.microsoft.com/office/drawing/2014/main" id="{BBBC21B1-5655-464D-9388-C8419C9F2CD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1" y="2708"/>
                              <a:ext cx="72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38" y="72"/>
                                </a:cxn>
                                <a:cxn ang="0">
                                  <a:pos x="118" y="116"/>
                                </a:cxn>
                                <a:cxn ang="0">
                                  <a:pos x="1714" y="116"/>
                                </a:cxn>
                                <a:cxn ang="0">
                                  <a:pos x="1714" y="0"/>
                                </a:cxn>
                                <a:cxn ang="0">
                                  <a:pos x="118" y="0"/>
                                </a:cxn>
                                <a:cxn ang="0">
                                  <a:pos x="0" y="45"/>
                                </a:cxn>
                                <a:cxn ang="0">
                                  <a:pos x="118" y="0"/>
                                </a:cxn>
                                <a:cxn ang="0">
                                  <a:pos x="27" y="0"/>
                                </a:cxn>
                                <a:cxn ang="0">
                                  <a:pos x="0" y="45"/>
                                </a:cxn>
                                <a:cxn ang="0">
                                  <a:pos x="238" y="72"/>
                                </a:cxn>
                              </a:cxnLst>
                              <a:rect l="0" t="0" r="r" b="b"/>
                              <a:pathLst>
                                <a:path w="1714" h="116">
                                  <a:moveTo>
                                    <a:pt x="238" y="72"/>
                                  </a:moveTo>
                                  <a:lnTo>
                                    <a:pt x="118" y="116"/>
                                  </a:lnTo>
                                  <a:lnTo>
                                    <a:pt x="1714" y="116"/>
                                  </a:lnTo>
                                  <a:lnTo>
                                    <a:pt x="1714" y="0"/>
                                  </a:lnTo>
                                  <a:lnTo>
                                    <a:pt x="118" y="0"/>
                                  </a:lnTo>
                                  <a:lnTo>
                                    <a:pt x="0" y="45"/>
                                  </a:lnTo>
                                  <a:lnTo>
                                    <a:pt x="118" y="0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45"/>
                                  </a:lnTo>
                                  <a:lnTo>
                                    <a:pt x="238" y="7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9" name="Freeform 225">
                              <a:extLst>
                                <a:ext uri="{FF2B5EF4-FFF2-40B4-BE49-F238E27FC236}">
                                  <a16:creationId xmlns:a16="http://schemas.microsoft.com/office/drawing/2014/main" id="{F12D66CD-BB80-43ED-85DE-290A7D1858D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21" y="2710"/>
                              <a:ext cx="40" cy="6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47" y="1445"/>
                                </a:cxn>
                                <a:cxn ang="0">
                                  <a:pos x="265" y="1516"/>
                                </a:cxn>
                                <a:cxn ang="0">
                                  <a:pos x="963" y="27"/>
                                </a:cxn>
                                <a:cxn ang="0">
                                  <a:pos x="725" y="0"/>
                                </a:cxn>
                                <a:cxn ang="0">
                                  <a:pos x="27" y="1489"/>
                                </a:cxn>
                                <a:cxn ang="0">
                                  <a:pos x="147" y="1559"/>
                                </a:cxn>
                                <a:cxn ang="0">
                                  <a:pos x="27" y="1489"/>
                                </a:cxn>
                                <a:cxn ang="0">
                                  <a:pos x="0" y="1559"/>
                                </a:cxn>
                                <a:cxn ang="0">
                                  <a:pos x="147" y="1559"/>
                                </a:cxn>
                                <a:cxn ang="0">
                                  <a:pos x="147" y="1445"/>
                                </a:cxn>
                              </a:cxnLst>
                              <a:rect l="0" t="0" r="r" b="b"/>
                              <a:pathLst>
                                <a:path w="963" h="1559">
                                  <a:moveTo>
                                    <a:pt x="147" y="1445"/>
                                  </a:moveTo>
                                  <a:lnTo>
                                    <a:pt x="265" y="1516"/>
                                  </a:lnTo>
                                  <a:lnTo>
                                    <a:pt x="963" y="27"/>
                                  </a:lnTo>
                                  <a:lnTo>
                                    <a:pt x="725" y="0"/>
                                  </a:lnTo>
                                  <a:lnTo>
                                    <a:pt x="27" y="1489"/>
                                  </a:lnTo>
                                  <a:lnTo>
                                    <a:pt x="147" y="1559"/>
                                  </a:lnTo>
                                  <a:lnTo>
                                    <a:pt x="27" y="1489"/>
                                  </a:lnTo>
                                  <a:lnTo>
                                    <a:pt x="0" y="1559"/>
                                  </a:lnTo>
                                  <a:lnTo>
                                    <a:pt x="147" y="1559"/>
                                  </a:lnTo>
                                  <a:lnTo>
                                    <a:pt x="147" y="144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0" name="Freeform 226">
                              <a:extLst>
                                <a:ext uri="{FF2B5EF4-FFF2-40B4-BE49-F238E27FC236}">
                                  <a16:creationId xmlns:a16="http://schemas.microsoft.com/office/drawing/2014/main" id="{B944B2BB-A97F-4859-BACF-7D01D8075F6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89" y="2813"/>
                              <a:ext cx="103" cy="5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15"/>
                                </a:cxn>
                                <a:cxn ang="0">
                                  <a:pos x="1165" y="282"/>
                                </a:cxn>
                                <a:cxn ang="0">
                                  <a:pos x="1843" y="654"/>
                                </a:cxn>
                                <a:cxn ang="0">
                                  <a:pos x="2155" y="1034"/>
                                </a:cxn>
                                <a:cxn ang="0">
                                  <a:pos x="2228" y="1202"/>
                                </a:cxn>
                                <a:cxn ang="0">
                                  <a:pos x="2468" y="1184"/>
                                </a:cxn>
                                <a:cxn ang="0">
                                  <a:pos x="2375" y="999"/>
                                </a:cxn>
                                <a:cxn ang="0">
                                  <a:pos x="2045" y="592"/>
                                </a:cxn>
                                <a:cxn ang="0">
                                  <a:pos x="1294" y="186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5"/>
                                </a:cxn>
                              </a:cxnLst>
                              <a:rect l="0" t="0" r="r" b="b"/>
                              <a:pathLst>
                                <a:path w="2468" h="1202">
                                  <a:moveTo>
                                    <a:pt x="0" y="115"/>
                                  </a:moveTo>
                                  <a:lnTo>
                                    <a:pt x="1165" y="282"/>
                                  </a:lnTo>
                                  <a:lnTo>
                                    <a:pt x="1843" y="654"/>
                                  </a:lnTo>
                                  <a:lnTo>
                                    <a:pt x="2155" y="1034"/>
                                  </a:lnTo>
                                  <a:lnTo>
                                    <a:pt x="2228" y="1202"/>
                                  </a:lnTo>
                                  <a:lnTo>
                                    <a:pt x="2468" y="1184"/>
                                  </a:lnTo>
                                  <a:lnTo>
                                    <a:pt x="2375" y="999"/>
                                  </a:lnTo>
                                  <a:lnTo>
                                    <a:pt x="2045" y="592"/>
                                  </a:lnTo>
                                  <a:lnTo>
                                    <a:pt x="1294" y="186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1" name="Freeform 227">
                              <a:extLst>
                                <a:ext uri="{FF2B5EF4-FFF2-40B4-BE49-F238E27FC236}">
                                  <a16:creationId xmlns:a16="http://schemas.microsoft.com/office/drawing/2014/main" id="{BDE7410B-CD58-4BA7-9D10-A5B0745C846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86" y="2813"/>
                              <a:ext cx="103" cy="5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37" y="1136"/>
                                </a:cxn>
                                <a:cxn ang="0">
                                  <a:pos x="257" y="1202"/>
                                </a:cxn>
                                <a:cxn ang="0">
                                  <a:pos x="330" y="1034"/>
                                </a:cxn>
                                <a:cxn ang="0">
                                  <a:pos x="660" y="654"/>
                                </a:cxn>
                                <a:cxn ang="0">
                                  <a:pos x="1339" y="282"/>
                                </a:cxn>
                                <a:cxn ang="0">
                                  <a:pos x="2485" y="115"/>
                                </a:cxn>
                                <a:cxn ang="0">
                                  <a:pos x="2485" y="0"/>
                                </a:cxn>
                                <a:cxn ang="0">
                                  <a:pos x="1211" y="186"/>
                                </a:cxn>
                                <a:cxn ang="0">
                                  <a:pos x="459" y="592"/>
                                </a:cxn>
                                <a:cxn ang="0">
                                  <a:pos x="110" y="999"/>
                                </a:cxn>
                                <a:cxn ang="0">
                                  <a:pos x="19" y="1184"/>
                                </a:cxn>
                                <a:cxn ang="0">
                                  <a:pos x="137" y="1250"/>
                                </a:cxn>
                                <a:cxn ang="0">
                                  <a:pos x="19" y="1184"/>
                                </a:cxn>
                                <a:cxn ang="0">
                                  <a:pos x="0" y="1250"/>
                                </a:cxn>
                                <a:cxn ang="0">
                                  <a:pos x="137" y="1250"/>
                                </a:cxn>
                                <a:cxn ang="0">
                                  <a:pos x="137" y="1136"/>
                                </a:cxn>
                              </a:cxnLst>
                              <a:rect l="0" t="0" r="r" b="b"/>
                              <a:pathLst>
                                <a:path w="2485" h="1250">
                                  <a:moveTo>
                                    <a:pt x="137" y="1136"/>
                                  </a:moveTo>
                                  <a:lnTo>
                                    <a:pt x="257" y="1202"/>
                                  </a:lnTo>
                                  <a:lnTo>
                                    <a:pt x="330" y="1034"/>
                                  </a:lnTo>
                                  <a:lnTo>
                                    <a:pt x="660" y="654"/>
                                  </a:lnTo>
                                  <a:lnTo>
                                    <a:pt x="1339" y="282"/>
                                  </a:lnTo>
                                  <a:lnTo>
                                    <a:pt x="2485" y="115"/>
                                  </a:lnTo>
                                  <a:lnTo>
                                    <a:pt x="2485" y="0"/>
                                  </a:lnTo>
                                  <a:lnTo>
                                    <a:pt x="1211" y="186"/>
                                  </a:lnTo>
                                  <a:lnTo>
                                    <a:pt x="459" y="592"/>
                                  </a:lnTo>
                                  <a:lnTo>
                                    <a:pt x="110" y="999"/>
                                  </a:lnTo>
                                  <a:lnTo>
                                    <a:pt x="19" y="1184"/>
                                  </a:lnTo>
                                  <a:lnTo>
                                    <a:pt x="137" y="1250"/>
                                  </a:lnTo>
                                  <a:lnTo>
                                    <a:pt x="19" y="1184"/>
                                  </a:lnTo>
                                  <a:lnTo>
                                    <a:pt x="0" y="1250"/>
                                  </a:lnTo>
                                  <a:lnTo>
                                    <a:pt x="137" y="1250"/>
                                  </a:lnTo>
                                  <a:lnTo>
                                    <a:pt x="137" y="113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2" name="Freeform 228">
                              <a:extLst>
                                <a:ext uri="{FF2B5EF4-FFF2-40B4-BE49-F238E27FC236}">
                                  <a16:creationId xmlns:a16="http://schemas.microsoft.com/office/drawing/2014/main" id="{B38EAD29-E9C1-433B-9FF1-3219B7DF76D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91" y="2861"/>
                              <a:ext cx="202" cy="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4576" y="66"/>
                                </a:cxn>
                                <a:cxn ang="0">
                                  <a:pos x="4696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4"/>
                                </a:cxn>
                                <a:cxn ang="0">
                                  <a:pos x="4696" y="114"/>
                                </a:cxn>
                                <a:cxn ang="0">
                                  <a:pos x="4816" y="48"/>
                                </a:cxn>
                                <a:cxn ang="0">
                                  <a:pos x="4696" y="114"/>
                                </a:cxn>
                                <a:cxn ang="0">
                                  <a:pos x="4834" y="114"/>
                                </a:cxn>
                                <a:cxn ang="0">
                                  <a:pos x="4816" y="48"/>
                                </a:cxn>
                                <a:cxn ang="0">
                                  <a:pos x="4576" y="66"/>
                                </a:cxn>
                              </a:cxnLst>
                              <a:rect l="0" t="0" r="r" b="b"/>
                              <a:pathLst>
                                <a:path w="4834" h="114">
                                  <a:moveTo>
                                    <a:pt x="4576" y="66"/>
                                  </a:moveTo>
                                  <a:lnTo>
                                    <a:pt x="4696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4"/>
                                  </a:lnTo>
                                  <a:lnTo>
                                    <a:pt x="4696" y="114"/>
                                  </a:lnTo>
                                  <a:lnTo>
                                    <a:pt x="4816" y="48"/>
                                  </a:lnTo>
                                  <a:lnTo>
                                    <a:pt x="4696" y="114"/>
                                  </a:lnTo>
                                  <a:lnTo>
                                    <a:pt x="4834" y="114"/>
                                  </a:lnTo>
                                  <a:lnTo>
                                    <a:pt x="4816" y="48"/>
                                  </a:lnTo>
                                  <a:lnTo>
                                    <a:pt x="4576" y="6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3" name="Freeform 229">
                              <a:extLst>
                                <a:ext uri="{FF2B5EF4-FFF2-40B4-BE49-F238E27FC236}">
                                  <a16:creationId xmlns:a16="http://schemas.microsoft.com/office/drawing/2014/main" id="{514ADA1B-896D-4C70-8E45-5337288FF30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501"/>
                              <a:ext cx="39" cy="18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945" y="0"/>
                                </a:cxn>
                                <a:cxn ang="0">
                                  <a:pos x="706" y="0"/>
                                </a:cxn>
                                <a:cxn ang="0">
                                  <a:pos x="0" y="4402"/>
                                </a:cxn>
                                <a:cxn ang="0">
                                  <a:pos x="238" y="4411"/>
                                </a:cxn>
                                <a:cxn ang="0">
                                  <a:pos x="945" y="9"/>
                                </a:cxn>
                                <a:cxn ang="0">
                                  <a:pos x="706" y="9"/>
                                </a:cxn>
                                <a:cxn ang="0">
                                  <a:pos x="945" y="0"/>
                                </a:cxn>
                              </a:cxnLst>
                              <a:rect l="0" t="0" r="r" b="b"/>
                              <a:pathLst>
                                <a:path w="945" h="4411">
                                  <a:moveTo>
                                    <a:pt x="945" y="0"/>
                                  </a:moveTo>
                                  <a:lnTo>
                                    <a:pt x="706" y="0"/>
                                  </a:lnTo>
                                  <a:lnTo>
                                    <a:pt x="0" y="4402"/>
                                  </a:lnTo>
                                  <a:lnTo>
                                    <a:pt x="238" y="4411"/>
                                  </a:lnTo>
                                  <a:lnTo>
                                    <a:pt x="945" y="9"/>
                                  </a:lnTo>
                                  <a:lnTo>
                                    <a:pt x="706" y="9"/>
                                  </a:lnTo>
                                  <a:lnTo>
                                    <a:pt x="9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4" name="Freeform 230">
                              <a:extLst>
                                <a:ext uri="{FF2B5EF4-FFF2-40B4-BE49-F238E27FC236}">
                                  <a16:creationId xmlns:a16="http://schemas.microsoft.com/office/drawing/2014/main" id="{1A75A926-698C-4F0C-80B2-4FC627897E6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84" y="2501"/>
                              <a:ext cx="40" cy="186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826" y="4463"/>
                                </a:cxn>
                                <a:cxn ang="0">
                                  <a:pos x="944" y="4402"/>
                                </a:cxn>
                                <a:cxn ang="0">
                                  <a:pos x="239" y="0"/>
                                </a:cxn>
                                <a:cxn ang="0">
                                  <a:pos x="0" y="9"/>
                                </a:cxn>
                                <a:cxn ang="0">
                                  <a:pos x="706" y="4411"/>
                                </a:cxn>
                                <a:cxn ang="0">
                                  <a:pos x="826" y="4348"/>
                                </a:cxn>
                                <a:cxn ang="0">
                                  <a:pos x="826" y="4463"/>
                                </a:cxn>
                                <a:cxn ang="0">
                                  <a:pos x="953" y="4463"/>
                                </a:cxn>
                                <a:cxn ang="0">
                                  <a:pos x="944" y="4402"/>
                                </a:cxn>
                                <a:cxn ang="0">
                                  <a:pos x="826" y="4463"/>
                                </a:cxn>
                              </a:cxnLst>
                              <a:rect l="0" t="0" r="r" b="b"/>
                              <a:pathLst>
                                <a:path w="953" h="4463">
                                  <a:moveTo>
                                    <a:pt x="826" y="4463"/>
                                  </a:moveTo>
                                  <a:lnTo>
                                    <a:pt x="944" y="4402"/>
                                  </a:lnTo>
                                  <a:lnTo>
                                    <a:pt x="239" y="0"/>
                                  </a:lnTo>
                                  <a:lnTo>
                                    <a:pt x="0" y="9"/>
                                  </a:lnTo>
                                  <a:lnTo>
                                    <a:pt x="706" y="4411"/>
                                  </a:lnTo>
                                  <a:lnTo>
                                    <a:pt x="826" y="4348"/>
                                  </a:lnTo>
                                  <a:lnTo>
                                    <a:pt x="826" y="4463"/>
                                  </a:lnTo>
                                  <a:lnTo>
                                    <a:pt x="953" y="4463"/>
                                  </a:lnTo>
                                  <a:lnTo>
                                    <a:pt x="944" y="4402"/>
                                  </a:lnTo>
                                  <a:lnTo>
                                    <a:pt x="826" y="446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5" name="Freeform 231">
                              <a:extLst>
                                <a:ext uri="{FF2B5EF4-FFF2-40B4-BE49-F238E27FC236}">
                                  <a16:creationId xmlns:a16="http://schemas.microsoft.com/office/drawing/2014/main" id="{CD78C3D6-4117-45AC-B854-7DD2EC89A18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682"/>
                              <a:ext cx="64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9" y="54"/>
                                </a:cxn>
                                <a:cxn ang="0">
                                  <a:pos x="128" y="115"/>
                                </a:cxn>
                                <a:cxn ang="0">
                                  <a:pos x="1541" y="115"/>
                                </a:cxn>
                                <a:cxn ang="0">
                                  <a:pos x="1541" y="0"/>
                                </a:cxn>
                                <a:cxn ang="0">
                                  <a:pos x="128" y="0"/>
                                </a:cxn>
                                <a:cxn ang="0">
                                  <a:pos x="247" y="63"/>
                                </a:cxn>
                                <a:cxn ang="0">
                                  <a:pos x="9" y="54"/>
                                </a:cxn>
                                <a:cxn ang="0">
                                  <a:pos x="0" y="115"/>
                                </a:cxn>
                                <a:cxn ang="0">
                                  <a:pos x="128" y="115"/>
                                </a:cxn>
                                <a:cxn ang="0">
                                  <a:pos x="9" y="54"/>
                                </a:cxn>
                              </a:cxnLst>
                              <a:rect l="0" t="0" r="r" b="b"/>
                              <a:pathLst>
                                <a:path w="1541" h="115">
                                  <a:moveTo>
                                    <a:pt x="9" y="54"/>
                                  </a:moveTo>
                                  <a:lnTo>
                                    <a:pt x="128" y="115"/>
                                  </a:lnTo>
                                  <a:lnTo>
                                    <a:pt x="1541" y="115"/>
                                  </a:lnTo>
                                  <a:lnTo>
                                    <a:pt x="1541" y="0"/>
                                  </a:lnTo>
                                  <a:lnTo>
                                    <a:pt x="128" y="0"/>
                                  </a:lnTo>
                                  <a:lnTo>
                                    <a:pt x="247" y="63"/>
                                  </a:lnTo>
                                  <a:lnTo>
                                    <a:pt x="9" y="54"/>
                                  </a:lnTo>
                                  <a:lnTo>
                                    <a:pt x="0" y="115"/>
                                  </a:lnTo>
                                  <a:lnTo>
                                    <a:pt x="128" y="115"/>
                                  </a:lnTo>
                                  <a:lnTo>
                                    <a:pt x="9" y="5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6" name="Freeform 232">
                              <a:extLst>
                                <a:ext uri="{FF2B5EF4-FFF2-40B4-BE49-F238E27FC236}">
                                  <a16:creationId xmlns:a16="http://schemas.microsoft.com/office/drawing/2014/main" id="{96F8DD16-2670-4F48-9837-BC54A3675F3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81" y="2424"/>
                              <a:ext cx="17" cy="1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86" y="0"/>
                                </a:cxn>
                                <a:cxn ang="0">
                                  <a:pos x="328" y="0"/>
                                </a:cxn>
                                <a:cxn ang="0">
                                  <a:pos x="413" y="457"/>
                                </a:cxn>
                                <a:cxn ang="0">
                                  <a:pos x="0" y="457"/>
                                </a:cxn>
                                <a:cxn ang="0">
                                  <a:pos x="86" y="0"/>
                                </a:cxn>
                              </a:cxnLst>
                              <a:rect l="0" t="0" r="r" b="b"/>
                              <a:pathLst>
                                <a:path w="413" h="457">
                                  <a:moveTo>
                                    <a:pt x="86" y="0"/>
                                  </a:moveTo>
                                  <a:lnTo>
                                    <a:pt x="328" y="0"/>
                                  </a:lnTo>
                                  <a:lnTo>
                                    <a:pt x="413" y="457"/>
                                  </a:lnTo>
                                  <a:lnTo>
                                    <a:pt x="0" y="457"/>
                                  </a:lnTo>
                                  <a:lnTo>
                                    <a:pt x="8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7" name="Freeform 233">
                              <a:extLst>
                                <a:ext uri="{FF2B5EF4-FFF2-40B4-BE49-F238E27FC236}">
                                  <a16:creationId xmlns:a16="http://schemas.microsoft.com/office/drawing/2014/main" id="{9DB5170E-5FD6-4793-8B5D-AF8C56E2D04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69" y="2438"/>
                              <a:ext cx="42" cy="1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02" y="0"/>
                                </a:cxn>
                                <a:cxn ang="0">
                                  <a:pos x="753" y="120"/>
                                </a:cxn>
                                <a:cxn ang="0">
                                  <a:pos x="1005" y="238"/>
                                </a:cxn>
                                <a:cxn ang="0">
                                  <a:pos x="502" y="238"/>
                                </a:cxn>
                                <a:cxn ang="0">
                                  <a:pos x="0" y="238"/>
                                </a:cxn>
                                <a:cxn ang="0">
                                  <a:pos x="251" y="120"/>
                                </a:cxn>
                                <a:cxn ang="0">
                                  <a:pos x="502" y="0"/>
                                </a:cxn>
                              </a:cxnLst>
                              <a:rect l="0" t="0" r="r" b="b"/>
                              <a:pathLst>
                                <a:path w="1005" h="238">
                                  <a:moveTo>
                                    <a:pt x="502" y="0"/>
                                  </a:moveTo>
                                  <a:lnTo>
                                    <a:pt x="753" y="120"/>
                                  </a:lnTo>
                                  <a:lnTo>
                                    <a:pt x="1005" y="238"/>
                                  </a:lnTo>
                                  <a:lnTo>
                                    <a:pt x="502" y="238"/>
                                  </a:lnTo>
                                  <a:lnTo>
                                    <a:pt x="0" y="238"/>
                                  </a:lnTo>
                                  <a:lnTo>
                                    <a:pt x="251" y="120"/>
                                  </a:lnTo>
                                  <a:lnTo>
                                    <a:pt x="50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8" name="Rectangle 234">
                              <a:extLst>
                                <a:ext uri="{FF2B5EF4-FFF2-40B4-BE49-F238E27FC236}">
                                  <a16:creationId xmlns:a16="http://schemas.microsoft.com/office/drawing/2014/main" id="{FD298FCF-C2D2-479E-935B-886E6CFC74A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073" y="2447"/>
                              <a:ext cx="33" cy="13"/>
                            </a:xfrm>
                            <a:prstGeom prst="rect">
                              <a:avLst/>
                            </a:prstGeom>
                            <a:solidFill>
                              <a:srgbClr val="325373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9" name="Freeform 235">
                              <a:extLst>
                                <a:ext uri="{FF2B5EF4-FFF2-40B4-BE49-F238E27FC236}">
                                  <a16:creationId xmlns:a16="http://schemas.microsoft.com/office/drawing/2014/main" id="{53F4EAA4-2A71-4259-909D-AF4D1D55755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73" y="2460"/>
                              <a:ext cx="33" cy="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84" y="79"/>
                                </a:cxn>
                                <a:cxn ang="0">
                                  <a:pos x="722" y="75"/>
                                </a:cxn>
                                <a:cxn ang="0">
                                  <a:pos x="805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84" y="79"/>
                                </a:cxn>
                              </a:cxnLst>
                              <a:rect l="0" t="0" r="r" b="b"/>
                              <a:pathLst>
                                <a:path w="805" h="79">
                                  <a:moveTo>
                                    <a:pt x="84" y="79"/>
                                  </a:moveTo>
                                  <a:lnTo>
                                    <a:pt x="722" y="75"/>
                                  </a:lnTo>
                                  <a:lnTo>
                                    <a:pt x="805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84" y="7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0" name="Freeform 236">
                              <a:extLst>
                                <a:ext uri="{FF2B5EF4-FFF2-40B4-BE49-F238E27FC236}">
                                  <a16:creationId xmlns:a16="http://schemas.microsoft.com/office/drawing/2014/main" id="{DCF934DD-80A6-4E3B-8729-E8C680FFD36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65" y="2461"/>
                              <a:ext cx="49" cy="2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88" y="0"/>
                                </a:cxn>
                                <a:cxn ang="0">
                                  <a:pos x="989" y="0"/>
                                </a:cxn>
                                <a:cxn ang="0">
                                  <a:pos x="1190" y="168"/>
                                </a:cxn>
                                <a:cxn ang="0">
                                  <a:pos x="1190" y="374"/>
                                </a:cxn>
                                <a:cxn ang="0">
                                  <a:pos x="990" y="546"/>
                                </a:cxn>
                                <a:cxn ang="0">
                                  <a:pos x="190" y="546"/>
                                </a:cxn>
                                <a:cxn ang="0">
                                  <a:pos x="0" y="387"/>
                                </a:cxn>
                                <a:cxn ang="0">
                                  <a:pos x="0" y="162"/>
                                </a:cxn>
                                <a:cxn ang="0">
                                  <a:pos x="188" y="0"/>
                                </a:cxn>
                              </a:cxnLst>
                              <a:rect l="0" t="0" r="r" b="b"/>
                              <a:pathLst>
                                <a:path w="1190" h="546">
                                  <a:moveTo>
                                    <a:pt x="188" y="0"/>
                                  </a:moveTo>
                                  <a:lnTo>
                                    <a:pt x="989" y="0"/>
                                  </a:lnTo>
                                  <a:lnTo>
                                    <a:pt x="1190" y="168"/>
                                  </a:lnTo>
                                  <a:lnTo>
                                    <a:pt x="1190" y="374"/>
                                  </a:lnTo>
                                  <a:lnTo>
                                    <a:pt x="990" y="546"/>
                                  </a:lnTo>
                                  <a:lnTo>
                                    <a:pt x="190" y="546"/>
                                  </a:lnTo>
                                  <a:lnTo>
                                    <a:pt x="0" y="387"/>
                                  </a:lnTo>
                                  <a:lnTo>
                                    <a:pt x="0" y="162"/>
                                  </a:lnTo>
                                  <a:lnTo>
                                    <a:pt x="18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1" name="Freeform 237">
                              <a:extLst>
                                <a:ext uri="{FF2B5EF4-FFF2-40B4-BE49-F238E27FC236}">
                                  <a16:creationId xmlns:a16="http://schemas.microsoft.com/office/drawing/2014/main" id="{0DA1D394-6717-47FD-AD5C-D3CD2C715DA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89" y="2484"/>
                              <a:ext cx="137" cy="38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9096"/>
                                </a:cxn>
                                <a:cxn ang="0">
                                  <a:pos x="0" y="9184"/>
                                </a:cxn>
                                <a:cxn ang="0">
                                  <a:pos x="3293" y="9184"/>
                                </a:cxn>
                                <a:cxn ang="0">
                                  <a:pos x="2541" y="7629"/>
                                </a:cxn>
                                <a:cxn ang="0">
                                  <a:pos x="3173" y="7629"/>
                                </a:cxn>
                                <a:cxn ang="0">
                                  <a:pos x="3173" y="6952"/>
                                </a:cxn>
                                <a:cxn ang="0">
                                  <a:pos x="2266" y="6952"/>
                                </a:cxn>
                                <a:cxn ang="0">
                                  <a:pos x="1496" y="5326"/>
                                </a:cxn>
                                <a:cxn ang="0">
                                  <a:pos x="1935" y="5326"/>
                                </a:cxn>
                                <a:cxn ang="0">
                                  <a:pos x="1935" y="4827"/>
                                </a:cxn>
                                <a:cxn ang="0">
                                  <a:pos x="1275" y="4827"/>
                                </a:cxn>
                                <a:cxn ang="0">
                                  <a:pos x="281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479"/>
                                </a:cxn>
                                <a:cxn ang="0">
                                  <a:pos x="706" y="4823"/>
                                </a:cxn>
                                <a:cxn ang="0">
                                  <a:pos x="0" y="4823"/>
                                </a:cxn>
                                <a:cxn ang="0">
                                  <a:pos x="0" y="5429"/>
                                </a:cxn>
                                <a:cxn ang="0">
                                  <a:pos x="798" y="5429"/>
                                </a:cxn>
                                <a:cxn ang="0">
                                  <a:pos x="1496" y="6917"/>
                                </a:cxn>
                                <a:cxn ang="0">
                                  <a:pos x="0" y="6917"/>
                                </a:cxn>
                                <a:cxn ang="0">
                                  <a:pos x="0" y="7960"/>
                                </a:cxn>
                                <a:cxn ang="0">
                                  <a:pos x="193" y="7960"/>
                                </a:cxn>
                                <a:cxn ang="0">
                                  <a:pos x="367" y="7973"/>
                                </a:cxn>
                                <a:cxn ang="0">
                                  <a:pos x="532" y="7986"/>
                                </a:cxn>
                                <a:cxn ang="0">
                                  <a:pos x="689" y="8009"/>
                                </a:cxn>
                                <a:cxn ang="0">
                                  <a:pos x="834" y="8036"/>
                                </a:cxn>
                                <a:cxn ang="0">
                                  <a:pos x="981" y="8062"/>
                                </a:cxn>
                                <a:cxn ang="0">
                                  <a:pos x="1229" y="8136"/>
                                </a:cxn>
                                <a:cxn ang="0">
                                  <a:pos x="1449" y="8222"/>
                                </a:cxn>
                                <a:cxn ang="0">
                                  <a:pos x="1641" y="8318"/>
                                </a:cxn>
                                <a:cxn ang="0">
                                  <a:pos x="1807" y="8420"/>
                                </a:cxn>
                                <a:cxn ang="0">
                                  <a:pos x="1944" y="8526"/>
                                </a:cxn>
                                <a:cxn ang="0">
                                  <a:pos x="2055" y="8633"/>
                                </a:cxn>
                                <a:cxn ang="0">
                                  <a:pos x="2146" y="8733"/>
                                </a:cxn>
                                <a:cxn ang="0">
                                  <a:pos x="2266" y="8919"/>
                                </a:cxn>
                                <a:cxn ang="0">
                                  <a:pos x="2330" y="9047"/>
                                </a:cxn>
                                <a:cxn ang="0">
                                  <a:pos x="2348" y="9096"/>
                                </a:cxn>
                                <a:cxn ang="0">
                                  <a:pos x="0" y="9096"/>
                                </a:cxn>
                              </a:cxnLst>
                              <a:rect l="0" t="0" r="r" b="b"/>
                              <a:pathLst>
                                <a:path w="3293" h="9184">
                                  <a:moveTo>
                                    <a:pt x="0" y="9096"/>
                                  </a:moveTo>
                                  <a:lnTo>
                                    <a:pt x="0" y="9184"/>
                                  </a:lnTo>
                                  <a:lnTo>
                                    <a:pt x="3293" y="9184"/>
                                  </a:lnTo>
                                  <a:lnTo>
                                    <a:pt x="2541" y="7629"/>
                                  </a:lnTo>
                                  <a:lnTo>
                                    <a:pt x="3173" y="7629"/>
                                  </a:lnTo>
                                  <a:lnTo>
                                    <a:pt x="3173" y="6952"/>
                                  </a:lnTo>
                                  <a:lnTo>
                                    <a:pt x="2266" y="6952"/>
                                  </a:lnTo>
                                  <a:lnTo>
                                    <a:pt x="1496" y="5326"/>
                                  </a:lnTo>
                                  <a:lnTo>
                                    <a:pt x="1935" y="5326"/>
                                  </a:lnTo>
                                  <a:lnTo>
                                    <a:pt x="1935" y="4827"/>
                                  </a:lnTo>
                                  <a:lnTo>
                                    <a:pt x="1275" y="4827"/>
                                  </a:lnTo>
                                  <a:lnTo>
                                    <a:pt x="281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479"/>
                                  </a:lnTo>
                                  <a:lnTo>
                                    <a:pt x="706" y="4823"/>
                                  </a:lnTo>
                                  <a:lnTo>
                                    <a:pt x="0" y="4823"/>
                                  </a:lnTo>
                                  <a:lnTo>
                                    <a:pt x="0" y="5429"/>
                                  </a:lnTo>
                                  <a:lnTo>
                                    <a:pt x="798" y="5429"/>
                                  </a:lnTo>
                                  <a:lnTo>
                                    <a:pt x="1496" y="6917"/>
                                  </a:lnTo>
                                  <a:lnTo>
                                    <a:pt x="0" y="6917"/>
                                  </a:lnTo>
                                  <a:lnTo>
                                    <a:pt x="0" y="7960"/>
                                  </a:lnTo>
                                  <a:lnTo>
                                    <a:pt x="193" y="7960"/>
                                  </a:lnTo>
                                  <a:lnTo>
                                    <a:pt x="367" y="7973"/>
                                  </a:lnTo>
                                  <a:lnTo>
                                    <a:pt x="532" y="7986"/>
                                  </a:lnTo>
                                  <a:lnTo>
                                    <a:pt x="689" y="8009"/>
                                  </a:lnTo>
                                  <a:lnTo>
                                    <a:pt x="834" y="8036"/>
                                  </a:lnTo>
                                  <a:lnTo>
                                    <a:pt x="981" y="8062"/>
                                  </a:lnTo>
                                  <a:lnTo>
                                    <a:pt x="1229" y="8136"/>
                                  </a:lnTo>
                                  <a:lnTo>
                                    <a:pt x="1449" y="8222"/>
                                  </a:lnTo>
                                  <a:lnTo>
                                    <a:pt x="1641" y="8318"/>
                                  </a:lnTo>
                                  <a:lnTo>
                                    <a:pt x="1807" y="8420"/>
                                  </a:lnTo>
                                  <a:lnTo>
                                    <a:pt x="1944" y="8526"/>
                                  </a:lnTo>
                                  <a:lnTo>
                                    <a:pt x="2055" y="8633"/>
                                  </a:lnTo>
                                  <a:lnTo>
                                    <a:pt x="2146" y="8733"/>
                                  </a:lnTo>
                                  <a:lnTo>
                                    <a:pt x="2266" y="8919"/>
                                  </a:lnTo>
                                  <a:lnTo>
                                    <a:pt x="2330" y="9047"/>
                                  </a:lnTo>
                                  <a:lnTo>
                                    <a:pt x="2348" y="9096"/>
                                  </a:lnTo>
                                  <a:lnTo>
                                    <a:pt x="0" y="909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2" name="Freeform 238">
                              <a:extLst>
                                <a:ext uri="{FF2B5EF4-FFF2-40B4-BE49-F238E27FC236}">
                                  <a16:creationId xmlns:a16="http://schemas.microsoft.com/office/drawing/2014/main" id="{08C72CAC-41DF-46B8-BE1D-BAA409A7DAC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31" y="2484"/>
                              <a:ext cx="51" cy="20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20" y="4885"/>
                                </a:cxn>
                                <a:cxn ang="0">
                                  <a:pos x="238" y="4832"/>
                                </a:cxn>
                                <a:cxn ang="0">
                                  <a:pos x="1224" y="0"/>
                                </a:cxn>
                                <a:cxn ang="0">
                                  <a:pos x="984" y="0"/>
                                </a:cxn>
                                <a:cxn ang="0">
                                  <a:pos x="0" y="4823"/>
                                </a:cxn>
                                <a:cxn ang="0">
                                  <a:pos x="120" y="4770"/>
                                </a:cxn>
                                <a:cxn ang="0">
                                  <a:pos x="120" y="4885"/>
                                </a:cxn>
                                <a:cxn ang="0">
                                  <a:pos x="229" y="4885"/>
                                </a:cxn>
                                <a:cxn ang="0">
                                  <a:pos x="238" y="4832"/>
                                </a:cxn>
                                <a:cxn ang="0">
                                  <a:pos x="120" y="4885"/>
                                </a:cxn>
                              </a:cxnLst>
                              <a:rect l="0" t="0" r="r" b="b"/>
                              <a:pathLst>
                                <a:path w="1224" h="4885">
                                  <a:moveTo>
                                    <a:pt x="120" y="4885"/>
                                  </a:moveTo>
                                  <a:lnTo>
                                    <a:pt x="238" y="4832"/>
                                  </a:lnTo>
                                  <a:lnTo>
                                    <a:pt x="1224" y="0"/>
                                  </a:lnTo>
                                  <a:lnTo>
                                    <a:pt x="984" y="0"/>
                                  </a:lnTo>
                                  <a:lnTo>
                                    <a:pt x="0" y="4823"/>
                                  </a:lnTo>
                                  <a:lnTo>
                                    <a:pt x="120" y="4770"/>
                                  </a:lnTo>
                                  <a:lnTo>
                                    <a:pt x="120" y="4885"/>
                                  </a:lnTo>
                                  <a:lnTo>
                                    <a:pt x="229" y="4885"/>
                                  </a:lnTo>
                                  <a:lnTo>
                                    <a:pt x="238" y="4832"/>
                                  </a:lnTo>
                                  <a:lnTo>
                                    <a:pt x="120" y="488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3" name="Freeform 239">
                              <a:extLst>
                                <a:ext uri="{FF2B5EF4-FFF2-40B4-BE49-F238E27FC236}">
                                  <a16:creationId xmlns:a16="http://schemas.microsoft.com/office/drawing/2014/main" id="{96D0AB70-53D1-4DD3-9F9D-9CEBEFE45B2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2" y="2484"/>
                              <a:ext cx="137" cy="38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3291" y="479"/>
                                </a:cxn>
                                <a:cxn ang="0">
                                  <a:pos x="3291" y="0"/>
                                </a:cxn>
                                <a:cxn ang="0">
                                  <a:pos x="3001" y="0"/>
                                </a:cxn>
                                <a:cxn ang="0">
                                  <a:pos x="2017" y="4827"/>
                                </a:cxn>
                                <a:cxn ang="0">
                                  <a:pos x="1356" y="4827"/>
                                </a:cxn>
                                <a:cxn ang="0">
                                  <a:pos x="1356" y="5326"/>
                                </a:cxn>
                                <a:cxn ang="0">
                                  <a:pos x="1797" y="5326"/>
                                </a:cxn>
                                <a:cxn ang="0">
                                  <a:pos x="1027" y="6952"/>
                                </a:cxn>
                                <a:cxn ang="0">
                                  <a:pos x="118" y="6952"/>
                                </a:cxn>
                                <a:cxn ang="0">
                                  <a:pos x="118" y="7629"/>
                                </a:cxn>
                                <a:cxn ang="0">
                                  <a:pos x="742" y="7629"/>
                                </a:cxn>
                                <a:cxn ang="0">
                                  <a:pos x="0" y="9184"/>
                                </a:cxn>
                                <a:cxn ang="0">
                                  <a:pos x="3291" y="9184"/>
                                </a:cxn>
                                <a:cxn ang="0">
                                  <a:pos x="3291" y="9096"/>
                                </a:cxn>
                                <a:cxn ang="0">
                                  <a:pos x="943" y="9096"/>
                                </a:cxn>
                                <a:cxn ang="0">
                                  <a:pos x="961" y="9047"/>
                                </a:cxn>
                                <a:cxn ang="0">
                                  <a:pos x="1036" y="8919"/>
                                </a:cxn>
                                <a:cxn ang="0">
                                  <a:pos x="1091" y="8831"/>
                                </a:cxn>
                                <a:cxn ang="0">
                                  <a:pos x="1163" y="8733"/>
                                </a:cxn>
                                <a:cxn ang="0">
                                  <a:pos x="1255" y="8633"/>
                                </a:cxn>
                                <a:cxn ang="0">
                                  <a:pos x="1365" y="8526"/>
                                </a:cxn>
                                <a:cxn ang="0">
                                  <a:pos x="1512" y="8420"/>
                                </a:cxn>
                                <a:cxn ang="0">
                                  <a:pos x="1668" y="8318"/>
                                </a:cxn>
                                <a:cxn ang="0">
                                  <a:pos x="1861" y="8222"/>
                                </a:cxn>
                                <a:cxn ang="0">
                                  <a:pos x="2081" y="8136"/>
                                </a:cxn>
                                <a:cxn ang="0">
                                  <a:pos x="2337" y="8062"/>
                                </a:cxn>
                                <a:cxn ang="0">
                                  <a:pos x="2475" y="8036"/>
                                </a:cxn>
                                <a:cxn ang="0">
                                  <a:pos x="2622" y="8009"/>
                                </a:cxn>
                                <a:cxn ang="0">
                                  <a:pos x="2769" y="7986"/>
                                </a:cxn>
                                <a:cxn ang="0">
                                  <a:pos x="2933" y="7973"/>
                                </a:cxn>
                                <a:cxn ang="0">
                                  <a:pos x="3108" y="7960"/>
                                </a:cxn>
                                <a:cxn ang="0">
                                  <a:pos x="3291" y="7960"/>
                                </a:cxn>
                                <a:cxn ang="0">
                                  <a:pos x="3291" y="6917"/>
                                </a:cxn>
                                <a:cxn ang="0">
                                  <a:pos x="1797" y="6917"/>
                                </a:cxn>
                                <a:cxn ang="0">
                                  <a:pos x="2493" y="5429"/>
                                </a:cxn>
                                <a:cxn ang="0">
                                  <a:pos x="3291" y="5429"/>
                                </a:cxn>
                                <a:cxn ang="0">
                                  <a:pos x="3291" y="4823"/>
                                </a:cxn>
                                <a:cxn ang="0">
                                  <a:pos x="2586" y="4823"/>
                                </a:cxn>
                                <a:cxn ang="0">
                                  <a:pos x="3291" y="422"/>
                                </a:cxn>
                                <a:cxn ang="0">
                                  <a:pos x="3291" y="479"/>
                                </a:cxn>
                              </a:cxnLst>
                              <a:rect l="0" t="0" r="r" b="b"/>
                              <a:pathLst>
                                <a:path w="3291" h="9184">
                                  <a:moveTo>
                                    <a:pt x="3291" y="479"/>
                                  </a:moveTo>
                                  <a:lnTo>
                                    <a:pt x="3291" y="0"/>
                                  </a:lnTo>
                                  <a:lnTo>
                                    <a:pt x="3001" y="0"/>
                                  </a:lnTo>
                                  <a:lnTo>
                                    <a:pt x="2017" y="4827"/>
                                  </a:lnTo>
                                  <a:lnTo>
                                    <a:pt x="1356" y="4827"/>
                                  </a:lnTo>
                                  <a:lnTo>
                                    <a:pt x="1356" y="5326"/>
                                  </a:lnTo>
                                  <a:lnTo>
                                    <a:pt x="1797" y="5326"/>
                                  </a:lnTo>
                                  <a:lnTo>
                                    <a:pt x="1027" y="6952"/>
                                  </a:lnTo>
                                  <a:lnTo>
                                    <a:pt x="118" y="6952"/>
                                  </a:lnTo>
                                  <a:lnTo>
                                    <a:pt x="118" y="7629"/>
                                  </a:lnTo>
                                  <a:lnTo>
                                    <a:pt x="742" y="7629"/>
                                  </a:lnTo>
                                  <a:lnTo>
                                    <a:pt x="0" y="9184"/>
                                  </a:lnTo>
                                  <a:lnTo>
                                    <a:pt x="3291" y="9184"/>
                                  </a:lnTo>
                                  <a:lnTo>
                                    <a:pt x="3291" y="9096"/>
                                  </a:lnTo>
                                  <a:lnTo>
                                    <a:pt x="943" y="9096"/>
                                  </a:lnTo>
                                  <a:lnTo>
                                    <a:pt x="961" y="9047"/>
                                  </a:lnTo>
                                  <a:lnTo>
                                    <a:pt x="1036" y="8919"/>
                                  </a:lnTo>
                                  <a:lnTo>
                                    <a:pt x="1091" y="8831"/>
                                  </a:lnTo>
                                  <a:lnTo>
                                    <a:pt x="1163" y="8733"/>
                                  </a:lnTo>
                                  <a:lnTo>
                                    <a:pt x="1255" y="8633"/>
                                  </a:lnTo>
                                  <a:lnTo>
                                    <a:pt x="1365" y="8526"/>
                                  </a:lnTo>
                                  <a:lnTo>
                                    <a:pt x="1512" y="8420"/>
                                  </a:lnTo>
                                  <a:lnTo>
                                    <a:pt x="1668" y="8318"/>
                                  </a:lnTo>
                                  <a:lnTo>
                                    <a:pt x="1861" y="8222"/>
                                  </a:lnTo>
                                  <a:lnTo>
                                    <a:pt x="2081" y="8136"/>
                                  </a:lnTo>
                                  <a:lnTo>
                                    <a:pt x="2337" y="8062"/>
                                  </a:lnTo>
                                  <a:lnTo>
                                    <a:pt x="2475" y="8036"/>
                                  </a:lnTo>
                                  <a:lnTo>
                                    <a:pt x="2622" y="8009"/>
                                  </a:lnTo>
                                  <a:lnTo>
                                    <a:pt x="2769" y="7986"/>
                                  </a:lnTo>
                                  <a:lnTo>
                                    <a:pt x="2933" y="7973"/>
                                  </a:lnTo>
                                  <a:lnTo>
                                    <a:pt x="3108" y="7960"/>
                                  </a:lnTo>
                                  <a:lnTo>
                                    <a:pt x="3291" y="7960"/>
                                  </a:lnTo>
                                  <a:lnTo>
                                    <a:pt x="3291" y="6917"/>
                                  </a:lnTo>
                                  <a:lnTo>
                                    <a:pt x="1797" y="6917"/>
                                  </a:lnTo>
                                  <a:lnTo>
                                    <a:pt x="2493" y="5429"/>
                                  </a:lnTo>
                                  <a:lnTo>
                                    <a:pt x="3291" y="5429"/>
                                  </a:lnTo>
                                  <a:lnTo>
                                    <a:pt x="3291" y="4823"/>
                                  </a:lnTo>
                                  <a:lnTo>
                                    <a:pt x="2586" y="4823"/>
                                  </a:lnTo>
                                  <a:lnTo>
                                    <a:pt x="3291" y="422"/>
                                  </a:lnTo>
                                  <a:lnTo>
                                    <a:pt x="3291" y="47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4" name="Freeform 240">
                              <a:extLst>
                                <a:ext uri="{FF2B5EF4-FFF2-40B4-BE49-F238E27FC236}">
                                  <a16:creationId xmlns:a16="http://schemas.microsoft.com/office/drawing/2014/main" id="{6F6E315C-0289-40C6-9BB6-16B85691DF5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96" y="2484"/>
                              <a:ext cx="51" cy="201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0"/>
                                </a:cxn>
                                <a:cxn ang="0">
                                  <a:pos x="995" y="4832"/>
                                </a:cxn>
                                <a:cxn ang="0">
                                  <a:pos x="1233" y="4823"/>
                                </a:cxn>
                                <a:cxn ang="0">
                                  <a:pos x="240" y="0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1233" h="4832">
                                  <a:moveTo>
                                    <a:pt x="0" y="0"/>
                                  </a:moveTo>
                                  <a:lnTo>
                                    <a:pt x="995" y="4832"/>
                                  </a:lnTo>
                                  <a:lnTo>
                                    <a:pt x="1233" y="4823"/>
                                  </a:lnTo>
                                  <a:lnTo>
                                    <a:pt x="240" y="0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5" name="Freeform 241">
                              <a:extLst>
                                <a:ext uri="{FF2B5EF4-FFF2-40B4-BE49-F238E27FC236}">
                                  <a16:creationId xmlns:a16="http://schemas.microsoft.com/office/drawing/2014/main" id="{C8A4ABFC-CF43-4499-BD48-B871858762B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52" y="2383"/>
                              <a:ext cx="32" cy="12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9" y="2484"/>
                                </a:cxn>
                                <a:cxn ang="0">
                                  <a:pos x="118" y="2425"/>
                                </a:cxn>
                                <a:cxn ang="0">
                                  <a:pos x="149" y="2336"/>
                                </a:cxn>
                                <a:cxn ang="0">
                                  <a:pos x="178" y="2248"/>
                                </a:cxn>
                                <a:cxn ang="0">
                                  <a:pos x="207" y="2129"/>
                                </a:cxn>
                                <a:cxn ang="0">
                                  <a:pos x="237" y="2041"/>
                                </a:cxn>
                                <a:cxn ang="0">
                                  <a:pos x="266" y="1951"/>
                                </a:cxn>
                                <a:cxn ang="0">
                                  <a:pos x="266" y="1833"/>
                                </a:cxn>
                                <a:cxn ang="0">
                                  <a:pos x="296" y="1715"/>
                                </a:cxn>
                                <a:cxn ang="0">
                                  <a:pos x="296" y="1626"/>
                                </a:cxn>
                                <a:cxn ang="0">
                                  <a:pos x="296" y="1508"/>
                                </a:cxn>
                                <a:cxn ang="0">
                                  <a:pos x="296" y="1390"/>
                                </a:cxn>
                                <a:cxn ang="0">
                                  <a:pos x="296" y="1301"/>
                                </a:cxn>
                                <a:cxn ang="0">
                                  <a:pos x="266" y="1183"/>
                                </a:cxn>
                                <a:cxn ang="0">
                                  <a:pos x="266" y="1094"/>
                                </a:cxn>
                                <a:cxn ang="0">
                                  <a:pos x="237" y="975"/>
                                </a:cxn>
                                <a:cxn ang="0">
                                  <a:pos x="207" y="887"/>
                                </a:cxn>
                                <a:cxn ang="0">
                                  <a:pos x="178" y="798"/>
                                </a:cxn>
                                <a:cxn ang="0">
                                  <a:pos x="118" y="709"/>
                                </a:cxn>
                                <a:cxn ang="0">
                                  <a:pos x="59" y="621"/>
                                </a:cxn>
                                <a:cxn ang="0">
                                  <a:pos x="0" y="561"/>
                                </a:cxn>
                                <a:cxn ang="0">
                                  <a:pos x="325" y="29"/>
                                </a:cxn>
                                <a:cxn ang="0">
                                  <a:pos x="415" y="147"/>
                                </a:cxn>
                                <a:cxn ang="0">
                                  <a:pos x="473" y="266"/>
                                </a:cxn>
                                <a:cxn ang="0">
                                  <a:pos x="563" y="384"/>
                                </a:cxn>
                                <a:cxn ang="0">
                                  <a:pos x="622" y="531"/>
                                </a:cxn>
                                <a:cxn ang="0">
                                  <a:pos x="651" y="680"/>
                                </a:cxn>
                                <a:cxn ang="0">
                                  <a:pos x="710" y="828"/>
                                </a:cxn>
                                <a:cxn ang="0">
                                  <a:pos x="740" y="975"/>
                                </a:cxn>
                                <a:cxn ang="0">
                                  <a:pos x="770" y="1153"/>
                                </a:cxn>
                                <a:cxn ang="0">
                                  <a:pos x="770" y="1301"/>
                                </a:cxn>
                                <a:cxn ang="0">
                                  <a:pos x="770" y="1478"/>
                                </a:cxn>
                                <a:cxn ang="0">
                                  <a:pos x="740" y="1656"/>
                                </a:cxn>
                                <a:cxn ang="0">
                                  <a:pos x="740" y="1833"/>
                                </a:cxn>
                                <a:cxn ang="0">
                                  <a:pos x="710" y="1981"/>
                                </a:cxn>
                                <a:cxn ang="0">
                                  <a:pos x="710" y="2158"/>
                                </a:cxn>
                                <a:cxn ang="0">
                                  <a:pos x="651" y="2306"/>
                                </a:cxn>
                                <a:cxn ang="0">
                                  <a:pos x="622" y="2455"/>
                                </a:cxn>
                                <a:cxn ang="0">
                                  <a:pos x="563" y="2603"/>
                                </a:cxn>
                                <a:cxn ang="0">
                                  <a:pos x="503" y="2750"/>
                                </a:cxn>
                                <a:cxn ang="0">
                                  <a:pos x="444" y="2869"/>
                                </a:cxn>
                                <a:cxn ang="0">
                                  <a:pos x="385" y="2986"/>
                                </a:cxn>
                                <a:cxn ang="0">
                                  <a:pos x="296" y="3105"/>
                                </a:cxn>
                              </a:cxnLst>
                              <a:rect l="0" t="0" r="r" b="b"/>
                              <a:pathLst>
                                <a:path w="770" h="3105">
                                  <a:moveTo>
                                    <a:pt x="0" y="2543"/>
                                  </a:moveTo>
                                  <a:lnTo>
                                    <a:pt x="30" y="2513"/>
                                  </a:lnTo>
                                  <a:lnTo>
                                    <a:pt x="59" y="2484"/>
                                  </a:lnTo>
                                  <a:lnTo>
                                    <a:pt x="59" y="2455"/>
                                  </a:lnTo>
                                  <a:lnTo>
                                    <a:pt x="89" y="2425"/>
                                  </a:lnTo>
                                  <a:lnTo>
                                    <a:pt x="118" y="2425"/>
                                  </a:lnTo>
                                  <a:lnTo>
                                    <a:pt x="118" y="2396"/>
                                  </a:lnTo>
                                  <a:lnTo>
                                    <a:pt x="149" y="2365"/>
                                  </a:lnTo>
                                  <a:lnTo>
                                    <a:pt x="149" y="2336"/>
                                  </a:lnTo>
                                  <a:lnTo>
                                    <a:pt x="178" y="2306"/>
                                  </a:lnTo>
                                  <a:lnTo>
                                    <a:pt x="178" y="2277"/>
                                  </a:lnTo>
                                  <a:lnTo>
                                    <a:pt x="178" y="2248"/>
                                  </a:lnTo>
                                  <a:lnTo>
                                    <a:pt x="207" y="2218"/>
                                  </a:lnTo>
                                  <a:lnTo>
                                    <a:pt x="207" y="2189"/>
                                  </a:lnTo>
                                  <a:lnTo>
                                    <a:pt x="207" y="2129"/>
                                  </a:lnTo>
                                  <a:lnTo>
                                    <a:pt x="237" y="2099"/>
                                  </a:lnTo>
                                  <a:lnTo>
                                    <a:pt x="237" y="2070"/>
                                  </a:lnTo>
                                  <a:lnTo>
                                    <a:pt x="237" y="2041"/>
                                  </a:lnTo>
                                  <a:lnTo>
                                    <a:pt x="266" y="2011"/>
                                  </a:lnTo>
                                  <a:lnTo>
                                    <a:pt x="266" y="1981"/>
                                  </a:lnTo>
                                  <a:lnTo>
                                    <a:pt x="266" y="1951"/>
                                  </a:lnTo>
                                  <a:lnTo>
                                    <a:pt x="266" y="1892"/>
                                  </a:lnTo>
                                  <a:lnTo>
                                    <a:pt x="266" y="1863"/>
                                  </a:lnTo>
                                  <a:lnTo>
                                    <a:pt x="266" y="1833"/>
                                  </a:lnTo>
                                  <a:lnTo>
                                    <a:pt x="296" y="1804"/>
                                  </a:lnTo>
                                  <a:lnTo>
                                    <a:pt x="296" y="1774"/>
                                  </a:lnTo>
                                  <a:lnTo>
                                    <a:pt x="296" y="1715"/>
                                  </a:lnTo>
                                  <a:lnTo>
                                    <a:pt x="296" y="1685"/>
                                  </a:lnTo>
                                  <a:lnTo>
                                    <a:pt x="296" y="1656"/>
                                  </a:lnTo>
                                  <a:lnTo>
                                    <a:pt x="296" y="1626"/>
                                  </a:lnTo>
                                  <a:lnTo>
                                    <a:pt x="296" y="1567"/>
                                  </a:lnTo>
                                  <a:lnTo>
                                    <a:pt x="296" y="1537"/>
                                  </a:lnTo>
                                  <a:lnTo>
                                    <a:pt x="296" y="1508"/>
                                  </a:lnTo>
                                  <a:lnTo>
                                    <a:pt x="296" y="1478"/>
                                  </a:lnTo>
                                  <a:lnTo>
                                    <a:pt x="296" y="1449"/>
                                  </a:lnTo>
                                  <a:lnTo>
                                    <a:pt x="296" y="1390"/>
                                  </a:lnTo>
                                  <a:lnTo>
                                    <a:pt x="296" y="1360"/>
                                  </a:lnTo>
                                  <a:lnTo>
                                    <a:pt x="296" y="1330"/>
                                  </a:lnTo>
                                  <a:lnTo>
                                    <a:pt x="296" y="1301"/>
                                  </a:lnTo>
                                  <a:lnTo>
                                    <a:pt x="266" y="1242"/>
                                  </a:lnTo>
                                  <a:lnTo>
                                    <a:pt x="266" y="1212"/>
                                  </a:lnTo>
                                  <a:lnTo>
                                    <a:pt x="266" y="1183"/>
                                  </a:lnTo>
                                  <a:lnTo>
                                    <a:pt x="266" y="1153"/>
                                  </a:lnTo>
                                  <a:lnTo>
                                    <a:pt x="266" y="1123"/>
                                  </a:lnTo>
                                  <a:lnTo>
                                    <a:pt x="266" y="1094"/>
                                  </a:lnTo>
                                  <a:lnTo>
                                    <a:pt x="237" y="1035"/>
                                  </a:lnTo>
                                  <a:lnTo>
                                    <a:pt x="237" y="1005"/>
                                  </a:lnTo>
                                  <a:lnTo>
                                    <a:pt x="237" y="975"/>
                                  </a:lnTo>
                                  <a:lnTo>
                                    <a:pt x="207" y="945"/>
                                  </a:lnTo>
                                  <a:lnTo>
                                    <a:pt x="207" y="916"/>
                                  </a:lnTo>
                                  <a:lnTo>
                                    <a:pt x="207" y="887"/>
                                  </a:lnTo>
                                  <a:lnTo>
                                    <a:pt x="178" y="857"/>
                                  </a:lnTo>
                                  <a:lnTo>
                                    <a:pt x="178" y="828"/>
                                  </a:lnTo>
                                  <a:lnTo>
                                    <a:pt x="178" y="798"/>
                                  </a:lnTo>
                                  <a:lnTo>
                                    <a:pt x="149" y="768"/>
                                  </a:lnTo>
                                  <a:lnTo>
                                    <a:pt x="149" y="739"/>
                                  </a:lnTo>
                                  <a:lnTo>
                                    <a:pt x="118" y="709"/>
                                  </a:lnTo>
                                  <a:lnTo>
                                    <a:pt x="118" y="680"/>
                                  </a:lnTo>
                                  <a:lnTo>
                                    <a:pt x="89" y="650"/>
                                  </a:lnTo>
                                  <a:lnTo>
                                    <a:pt x="59" y="621"/>
                                  </a:lnTo>
                                  <a:lnTo>
                                    <a:pt x="59" y="591"/>
                                  </a:lnTo>
                                  <a:lnTo>
                                    <a:pt x="30" y="561"/>
                                  </a:lnTo>
                                  <a:lnTo>
                                    <a:pt x="0" y="561"/>
                                  </a:lnTo>
                                  <a:lnTo>
                                    <a:pt x="0" y="531"/>
                                  </a:lnTo>
                                  <a:lnTo>
                                    <a:pt x="296" y="0"/>
                                  </a:lnTo>
                                  <a:lnTo>
                                    <a:pt x="325" y="29"/>
                                  </a:lnTo>
                                  <a:lnTo>
                                    <a:pt x="356" y="59"/>
                                  </a:lnTo>
                                  <a:lnTo>
                                    <a:pt x="385" y="88"/>
                                  </a:lnTo>
                                  <a:lnTo>
                                    <a:pt x="415" y="147"/>
                                  </a:lnTo>
                                  <a:lnTo>
                                    <a:pt x="444" y="177"/>
                                  </a:lnTo>
                                  <a:lnTo>
                                    <a:pt x="444" y="207"/>
                                  </a:lnTo>
                                  <a:lnTo>
                                    <a:pt x="473" y="266"/>
                                  </a:lnTo>
                                  <a:lnTo>
                                    <a:pt x="503" y="295"/>
                                  </a:lnTo>
                                  <a:lnTo>
                                    <a:pt x="532" y="354"/>
                                  </a:lnTo>
                                  <a:lnTo>
                                    <a:pt x="563" y="384"/>
                                  </a:lnTo>
                                  <a:lnTo>
                                    <a:pt x="563" y="443"/>
                                  </a:lnTo>
                                  <a:lnTo>
                                    <a:pt x="592" y="473"/>
                                  </a:lnTo>
                                  <a:lnTo>
                                    <a:pt x="622" y="531"/>
                                  </a:lnTo>
                                  <a:lnTo>
                                    <a:pt x="622" y="591"/>
                                  </a:lnTo>
                                  <a:lnTo>
                                    <a:pt x="651" y="621"/>
                                  </a:lnTo>
                                  <a:lnTo>
                                    <a:pt x="651" y="680"/>
                                  </a:lnTo>
                                  <a:lnTo>
                                    <a:pt x="680" y="739"/>
                                  </a:lnTo>
                                  <a:lnTo>
                                    <a:pt x="710" y="768"/>
                                  </a:lnTo>
                                  <a:lnTo>
                                    <a:pt x="710" y="828"/>
                                  </a:lnTo>
                                  <a:lnTo>
                                    <a:pt x="710" y="887"/>
                                  </a:lnTo>
                                  <a:lnTo>
                                    <a:pt x="740" y="945"/>
                                  </a:lnTo>
                                  <a:lnTo>
                                    <a:pt x="740" y="975"/>
                                  </a:lnTo>
                                  <a:lnTo>
                                    <a:pt x="740" y="1035"/>
                                  </a:lnTo>
                                  <a:lnTo>
                                    <a:pt x="740" y="1094"/>
                                  </a:lnTo>
                                  <a:lnTo>
                                    <a:pt x="770" y="1153"/>
                                  </a:lnTo>
                                  <a:lnTo>
                                    <a:pt x="770" y="1212"/>
                                  </a:lnTo>
                                  <a:lnTo>
                                    <a:pt x="770" y="1271"/>
                                  </a:lnTo>
                                  <a:lnTo>
                                    <a:pt x="770" y="1301"/>
                                  </a:lnTo>
                                  <a:lnTo>
                                    <a:pt x="770" y="1360"/>
                                  </a:lnTo>
                                  <a:lnTo>
                                    <a:pt x="770" y="1419"/>
                                  </a:lnTo>
                                  <a:lnTo>
                                    <a:pt x="770" y="1478"/>
                                  </a:lnTo>
                                  <a:lnTo>
                                    <a:pt x="740" y="1537"/>
                                  </a:lnTo>
                                  <a:lnTo>
                                    <a:pt x="740" y="1597"/>
                                  </a:lnTo>
                                  <a:lnTo>
                                    <a:pt x="740" y="1656"/>
                                  </a:lnTo>
                                  <a:lnTo>
                                    <a:pt x="740" y="1715"/>
                                  </a:lnTo>
                                  <a:lnTo>
                                    <a:pt x="740" y="1774"/>
                                  </a:lnTo>
                                  <a:lnTo>
                                    <a:pt x="740" y="1833"/>
                                  </a:lnTo>
                                  <a:lnTo>
                                    <a:pt x="740" y="1892"/>
                                  </a:lnTo>
                                  <a:lnTo>
                                    <a:pt x="740" y="1951"/>
                                  </a:lnTo>
                                  <a:lnTo>
                                    <a:pt x="710" y="1981"/>
                                  </a:lnTo>
                                  <a:lnTo>
                                    <a:pt x="710" y="2041"/>
                                  </a:lnTo>
                                  <a:lnTo>
                                    <a:pt x="710" y="2099"/>
                                  </a:lnTo>
                                  <a:lnTo>
                                    <a:pt x="710" y="2158"/>
                                  </a:lnTo>
                                  <a:lnTo>
                                    <a:pt x="680" y="2218"/>
                                  </a:lnTo>
                                  <a:lnTo>
                                    <a:pt x="680" y="2248"/>
                                  </a:lnTo>
                                  <a:lnTo>
                                    <a:pt x="651" y="2306"/>
                                  </a:lnTo>
                                  <a:lnTo>
                                    <a:pt x="651" y="2365"/>
                                  </a:lnTo>
                                  <a:lnTo>
                                    <a:pt x="651" y="2425"/>
                                  </a:lnTo>
                                  <a:lnTo>
                                    <a:pt x="622" y="2455"/>
                                  </a:lnTo>
                                  <a:lnTo>
                                    <a:pt x="622" y="2513"/>
                                  </a:lnTo>
                                  <a:lnTo>
                                    <a:pt x="592" y="2543"/>
                                  </a:lnTo>
                                  <a:lnTo>
                                    <a:pt x="563" y="2603"/>
                                  </a:lnTo>
                                  <a:lnTo>
                                    <a:pt x="563" y="2662"/>
                                  </a:lnTo>
                                  <a:lnTo>
                                    <a:pt x="532" y="2691"/>
                                  </a:lnTo>
                                  <a:lnTo>
                                    <a:pt x="503" y="2750"/>
                                  </a:lnTo>
                                  <a:lnTo>
                                    <a:pt x="503" y="2779"/>
                                  </a:lnTo>
                                  <a:lnTo>
                                    <a:pt x="473" y="2839"/>
                                  </a:lnTo>
                                  <a:lnTo>
                                    <a:pt x="444" y="2869"/>
                                  </a:lnTo>
                                  <a:lnTo>
                                    <a:pt x="415" y="2898"/>
                                  </a:lnTo>
                                  <a:lnTo>
                                    <a:pt x="415" y="2957"/>
                                  </a:lnTo>
                                  <a:lnTo>
                                    <a:pt x="385" y="2986"/>
                                  </a:lnTo>
                                  <a:lnTo>
                                    <a:pt x="356" y="3017"/>
                                  </a:lnTo>
                                  <a:lnTo>
                                    <a:pt x="325" y="3076"/>
                                  </a:lnTo>
                                  <a:lnTo>
                                    <a:pt x="296" y="3105"/>
                                  </a:lnTo>
                                  <a:lnTo>
                                    <a:pt x="0" y="254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6" name="Freeform 242">
                              <a:extLst>
                                <a:ext uri="{FF2B5EF4-FFF2-40B4-BE49-F238E27FC236}">
                                  <a16:creationId xmlns:a16="http://schemas.microsoft.com/office/drawing/2014/main" id="{19ACA617-989C-4746-9F70-3A2F0DEE17C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25" y="2369"/>
                              <a:ext cx="31" cy="16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9" y="3224"/>
                                </a:cxn>
                                <a:cxn ang="0">
                                  <a:pos x="88" y="3105"/>
                                </a:cxn>
                                <a:cxn ang="0">
                                  <a:pos x="118" y="3017"/>
                                </a:cxn>
                                <a:cxn ang="0">
                                  <a:pos x="177" y="2898"/>
                                </a:cxn>
                                <a:cxn ang="0">
                                  <a:pos x="207" y="2781"/>
                                </a:cxn>
                                <a:cxn ang="0">
                                  <a:pos x="236" y="2662"/>
                                </a:cxn>
                                <a:cxn ang="0">
                                  <a:pos x="266" y="2515"/>
                                </a:cxn>
                                <a:cxn ang="0">
                                  <a:pos x="266" y="2396"/>
                                </a:cxn>
                                <a:cxn ang="0">
                                  <a:pos x="295" y="2248"/>
                                </a:cxn>
                                <a:cxn ang="0">
                                  <a:pos x="295" y="2100"/>
                                </a:cxn>
                                <a:cxn ang="0">
                                  <a:pos x="295" y="1952"/>
                                </a:cxn>
                                <a:cxn ang="0">
                                  <a:pos x="295" y="1804"/>
                                </a:cxn>
                                <a:cxn ang="0">
                                  <a:pos x="295" y="1686"/>
                                </a:cxn>
                                <a:cxn ang="0">
                                  <a:pos x="266" y="1538"/>
                                </a:cxn>
                                <a:cxn ang="0">
                                  <a:pos x="266" y="1420"/>
                                </a:cxn>
                                <a:cxn ang="0">
                                  <a:pos x="236" y="1271"/>
                                </a:cxn>
                                <a:cxn ang="0">
                                  <a:pos x="207" y="1154"/>
                                </a:cxn>
                                <a:cxn ang="0">
                                  <a:pos x="177" y="1006"/>
                                </a:cxn>
                                <a:cxn ang="0">
                                  <a:pos x="118" y="887"/>
                                </a:cxn>
                                <a:cxn ang="0">
                                  <a:pos x="88" y="799"/>
                                </a:cxn>
                                <a:cxn ang="0">
                                  <a:pos x="29" y="680"/>
                                </a:cxn>
                                <a:cxn ang="0">
                                  <a:pos x="295" y="0"/>
                                </a:cxn>
                                <a:cxn ang="0">
                                  <a:pos x="385" y="148"/>
                                </a:cxn>
                                <a:cxn ang="0">
                                  <a:pos x="443" y="326"/>
                                </a:cxn>
                                <a:cxn ang="0">
                                  <a:pos x="502" y="503"/>
                                </a:cxn>
                                <a:cxn ang="0">
                                  <a:pos x="561" y="680"/>
                                </a:cxn>
                                <a:cxn ang="0">
                                  <a:pos x="621" y="857"/>
                                </a:cxn>
                                <a:cxn ang="0">
                                  <a:pos x="650" y="1035"/>
                                </a:cxn>
                                <a:cxn ang="0">
                                  <a:pos x="680" y="1242"/>
                                </a:cxn>
                                <a:cxn ang="0">
                                  <a:pos x="709" y="1420"/>
                                </a:cxn>
                                <a:cxn ang="0">
                                  <a:pos x="739" y="1627"/>
                                </a:cxn>
                                <a:cxn ang="0">
                                  <a:pos x="739" y="1804"/>
                                </a:cxn>
                                <a:cxn ang="0">
                                  <a:pos x="739" y="2011"/>
                                </a:cxn>
                                <a:cxn ang="0">
                                  <a:pos x="739" y="2218"/>
                                </a:cxn>
                                <a:cxn ang="0">
                                  <a:pos x="709" y="2396"/>
                                </a:cxn>
                                <a:cxn ang="0">
                                  <a:pos x="709" y="2603"/>
                                </a:cxn>
                                <a:cxn ang="0">
                                  <a:pos x="680" y="2781"/>
                                </a:cxn>
                                <a:cxn ang="0">
                                  <a:pos x="621" y="2988"/>
                                </a:cxn>
                                <a:cxn ang="0">
                                  <a:pos x="592" y="3165"/>
                                </a:cxn>
                                <a:cxn ang="0">
                                  <a:pos x="532" y="3343"/>
                                </a:cxn>
                                <a:cxn ang="0">
                                  <a:pos x="473" y="3520"/>
                                </a:cxn>
                                <a:cxn ang="0">
                                  <a:pos x="385" y="3697"/>
                                </a:cxn>
                                <a:cxn ang="0">
                                  <a:pos x="325" y="3845"/>
                                </a:cxn>
                              </a:cxnLst>
                              <a:rect l="0" t="0" r="r" b="b"/>
                              <a:pathLst>
                                <a:path w="739" h="3904">
                                  <a:moveTo>
                                    <a:pt x="0" y="3283"/>
                                  </a:moveTo>
                                  <a:lnTo>
                                    <a:pt x="0" y="3253"/>
                                  </a:lnTo>
                                  <a:lnTo>
                                    <a:pt x="29" y="3224"/>
                                  </a:lnTo>
                                  <a:lnTo>
                                    <a:pt x="59" y="3195"/>
                                  </a:lnTo>
                                  <a:lnTo>
                                    <a:pt x="59" y="3136"/>
                                  </a:lnTo>
                                  <a:lnTo>
                                    <a:pt x="88" y="3105"/>
                                  </a:lnTo>
                                  <a:lnTo>
                                    <a:pt x="88" y="3076"/>
                                  </a:lnTo>
                                  <a:lnTo>
                                    <a:pt x="118" y="3046"/>
                                  </a:lnTo>
                                  <a:lnTo>
                                    <a:pt x="118" y="3017"/>
                                  </a:lnTo>
                                  <a:lnTo>
                                    <a:pt x="147" y="2988"/>
                                  </a:lnTo>
                                  <a:lnTo>
                                    <a:pt x="147" y="2929"/>
                                  </a:lnTo>
                                  <a:lnTo>
                                    <a:pt x="177" y="2898"/>
                                  </a:lnTo>
                                  <a:lnTo>
                                    <a:pt x="177" y="2869"/>
                                  </a:lnTo>
                                  <a:lnTo>
                                    <a:pt x="207" y="2810"/>
                                  </a:lnTo>
                                  <a:lnTo>
                                    <a:pt x="207" y="2781"/>
                                  </a:lnTo>
                                  <a:lnTo>
                                    <a:pt x="207" y="2751"/>
                                  </a:lnTo>
                                  <a:lnTo>
                                    <a:pt x="236" y="2691"/>
                                  </a:lnTo>
                                  <a:lnTo>
                                    <a:pt x="236" y="2662"/>
                                  </a:lnTo>
                                  <a:lnTo>
                                    <a:pt x="236" y="2603"/>
                                  </a:lnTo>
                                  <a:lnTo>
                                    <a:pt x="236" y="2574"/>
                                  </a:lnTo>
                                  <a:lnTo>
                                    <a:pt x="266" y="2515"/>
                                  </a:lnTo>
                                  <a:lnTo>
                                    <a:pt x="266" y="2484"/>
                                  </a:lnTo>
                                  <a:lnTo>
                                    <a:pt x="266" y="2425"/>
                                  </a:lnTo>
                                  <a:lnTo>
                                    <a:pt x="266" y="2396"/>
                                  </a:lnTo>
                                  <a:lnTo>
                                    <a:pt x="266" y="2337"/>
                                  </a:lnTo>
                                  <a:lnTo>
                                    <a:pt x="295" y="2307"/>
                                  </a:lnTo>
                                  <a:lnTo>
                                    <a:pt x="295" y="2248"/>
                                  </a:lnTo>
                                  <a:lnTo>
                                    <a:pt x="295" y="2189"/>
                                  </a:lnTo>
                                  <a:lnTo>
                                    <a:pt x="295" y="2159"/>
                                  </a:lnTo>
                                  <a:lnTo>
                                    <a:pt x="295" y="2100"/>
                                  </a:lnTo>
                                  <a:lnTo>
                                    <a:pt x="295" y="2041"/>
                                  </a:lnTo>
                                  <a:lnTo>
                                    <a:pt x="295" y="2011"/>
                                  </a:lnTo>
                                  <a:lnTo>
                                    <a:pt x="295" y="1952"/>
                                  </a:lnTo>
                                  <a:lnTo>
                                    <a:pt x="295" y="1893"/>
                                  </a:lnTo>
                                  <a:lnTo>
                                    <a:pt x="295" y="1863"/>
                                  </a:lnTo>
                                  <a:lnTo>
                                    <a:pt x="295" y="1804"/>
                                  </a:lnTo>
                                  <a:lnTo>
                                    <a:pt x="295" y="1775"/>
                                  </a:lnTo>
                                  <a:lnTo>
                                    <a:pt x="295" y="1716"/>
                                  </a:lnTo>
                                  <a:lnTo>
                                    <a:pt x="295" y="1686"/>
                                  </a:lnTo>
                                  <a:lnTo>
                                    <a:pt x="295" y="1627"/>
                                  </a:lnTo>
                                  <a:lnTo>
                                    <a:pt x="266" y="1597"/>
                                  </a:lnTo>
                                  <a:lnTo>
                                    <a:pt x="266" y="1538"/>
                                  </a:lnTo>
                                  <a:lnTo>
                                    <a:pt x="266" y="1509"/>
                                  </a:lnTo>
                                  <a:lnTo>
                                    <a:pt x="266" y="1449"/>
                                  </a:lnTo>
                                  <a:lnTo>
                                    <a:pt x="266" y="1420"/>
                                  </a:lnTo>
                                  <a:lnTo>
                                    <a:pt x="236" y="1361"/>
                                  </a:lnTo>
                                  <a:lnTo>
                                    <a:pt x="236" y="1301"/>
                                  </a:lnTo>
                                  <a:lnTo>
                                    <a:pt x="236" y="1271"/>
                                  </a:lnTo>
                                  <a:lnTo>
                                    <a:pt x="236" y="1213"/>
                                  </a:lnTo>
                                  <a:lnTo>
                                    <a:pt x="207" y="1183"/>
                                  </a:lnTo>
                                  <a:lnTo>
                                    <a:pt x="207" y="1154"/>
                                  </a:lnTo>
                                  <a:lnTo>
                                    <a:pt x="207" y="1094"/>
                                  </a:lnTo>
                                  <a:lnTo>
                                    <a:pt x="177" y="1065"/>
                                  </a:lnTo>
                                  <a:lnTo>
                                    <a:pt x="177" y="1006"/>
                                  </a:lnTo>
                                  <a:lnTo>
                                    <a:pt x="147" y="976"/>
                                  </a:lnTo>
                                  <a:lnTo>
                                    <a:pt x="147" y="947"/>
                                  </a:lnTo>
                                  <a:lnTo>
                                    <a:pt x="118" y="887"/>
                                  </a:lnTo>
                                  <a:lnTo>
                                    <a:pt x="118" y="857"/>
                                  </a:lnTo>
                                  <a:lnTo>
                                    <a:pt x="88" y="828"/>
                                  </a:lnTo>
                                  <a:lnTo>
                                    <a:pt x="88" y="799"/>
                                  </a:lnTo>
                                  <a:lnTo>
                                    <a:pt x="59" y="740"/>
                                  </a:lnTo>
                                  <a:lnTo>
                                    <a:pt x="59" y="710"/>
                                  </a:lnTo>
                                  <a:lnTo>
                                    <a:pt x="29" y="680"/>
                                  </a:lnTo>
                                  <a:lnTo>
                                    <a:pt x="0" y="650"/>
                                  </a:lnTo>
                                  <a:lnTo>
                                    <a:pt x="0" y="621"/>
                                  </a:lnTo>
                                  <a:lnTo>
                                    <a:pt x="295" y="0"/>
                                  </a:lnTo>
                                  <a:lnTo>
                                    <a:pt x="325" y="59"/>
                                  </a:lnTo>
                                  <a:lnTo>
                                    <a:pt x="354" y="88"/>
                                  </a:lnTo>
                                  <a:lnTo>
                                    <a:pt x="385" y="148"/>
                                  </a:lnTo>
                                  <a:lnTo>
                                    <a:pt x="385" y="207"/>
                                  </a:lnTo>
                                  <a:lnTo>
                                    <a:pt x="414" y="266"/>
                                  </a:lnTo>
                                  <a:lnTo>
                                    <a:pt x="443" y="326"/>
                                  </a:lnTo>
                                  <a:lnTo>
                                    <a:pt x="473" y="385"/>
                                  </a:lnTo>
                                  <a:lnTo>
                                    <a:pt x="502" y="443"/>
                                  </a:lnTo>
                                  <a:lnTo>
                                    <a:pt x="502" y="503"/>
                                  </a:lnTo>
                                  <a:lnTo>
                                    <a:pt x="532" y="562"/>
                                  </a:lnTo>
                                  <a:lnTo>
                                    <a:pt x="561" y="621"/>
                                  </a:lnTo>
                                  <a:lnTo>
                                    <a:pt x="561" y="680"/>
                                  </a:lnTo>
                                  <a:lnTo>
                                    <a:pt x="592" y="740"/>
                                  </a:lnTo>
                                  <a:lnTo>
                                    <a:pt x="592" y="799"/>
                                  </a:lnTo>
                                  <a:lnTo>
                                    <a:pt x="621" y="857"/>
                                  </a:lnTo>
                                  <a:lnTo>
                                    <a:pt x="621" y="917"/>
                                  </a:lnTo>
                                  <a:lnTo>
                                    <a:pt x="650" y="976"/>
                                  </a:lnTo>
                                  <a:lnTo>
                                    <a:pt x="650" y="1035"/>
                                  </a:lnTo>
                                  <a:lnTo>
                                    <a:pt x="680" y="1094"/>
                                  </a:lnTo>
                                  <a:lnTo>
                                    <a:pt x="680" y="1154"/>
                                  </a:lnTo>
                                  <a:lnTo>
                                    <a:pt x="680" y="1242"/>
                                  </a:lnTo>
                                  <a:lnTo>
                                    <a:pt x="709" y="1301"/>
                                  </a:lnTo>
                                  <a:lnTo>
                                    <a:pt x="709" y="1361"/>
                                  </a:lnTo>
                                  <a:lnTo>
                                    <a:pt x="709" y="1420"/>
                                  </a:lnTo>
                                  <a:lnTo>
                                    <a:pt x="709" y="1479"/>
                                  </a:lnTo>
                                  <a:lnTo>
                                    <a:pt x="739" y="1568"/>
                                  </a:lnTo>
                                  <a:lnTo>
                                    <a:pt x="739" y="1627"/>
                                  </a:lnTo>
                                  <a:lnTo>
                                    <a:pt x="739" y="1686"/>
                                  </a:lnTo>
                                  <a:lnTo>
                                    <a:pt x="739" y="1745"/>
                                  </a:lnTo>
                                  <a:lnTo>
                                    <a:pt x="739" y="1804"/>
                                  </a:lnTo>
                                  <a:lnTo>
                                    <a:pt x="739" y="1893"/>
                                  </a:lnTo>
                                  <a:lnTo>
                                    <a:pt x="739" y="1952"/>
                                  </a:lnTo>
                                  <a:lnTo>
                                    <a:pt x="739" y="2011"/>
                                  </a:lnTo>
                                  <a:lnTo>
                                    <a:pt x="739" y="2070"/>
                                  </a:lnTo>
                                  <a:lnTo>
                                    <a:pt x="739" y="2159"/>
                                  </a:lnTo>
                                  <a:lnTo>
                                    <a:pt x="739" y="2218"/>
                                  </a:lnTo>
                                  <a:lnTo>
                                    <a:pt x="739" y="2277"/>
                                  </a:lnTo>
                                  <a:lnTo>
                                    <a:pt x="739" y="2337"/>
                                  </a:lnTo>
                                  <a:lnTo>
                                    <a:pt x="709" y="2396"/>
                                  </a:lnTo>
                                  <a:lnTo>
                                    <a:pt x="709" y="2484"/>
                                  </a:lnTo>
                                  <a:lnTo>
                                    <a:pt x="709" y="2544"/>
                                  </a:lnTo>
                                  <a:lnTo>
                                    <a:pt x="709" y="2603"/>
                                  </a:lnTo>
                                  <a:lnTo>
                                    <a:pt x="680" y="2662"/>
                                  </a:lnTo>
                                  <a:lnTo>
                                    <a:pt x="680" y="2722"/>
                                  </a:lnTo>
                                  <a:lnTo>
                                    <a:pt x="680" y="2781"/>
                                  </a:lnTo>
                                  <a:lnTo>
                                    <a:pt x="650" y="2869"/>
                                  </a:lnTo>
                                  <a:lnTo>
                                    <a:pt x="650" y="2929"/>
                                  </a:lnTo>
                                  <a:lnTo>
                                    <a:pt x="621" y="2988"/>
                                  </a:lnTo>
                                  <a:lnTo>
                                    <a:pt x="621" y="3046"/>
                                  </a:lnTo>
                                  <a:lnTo>
                                    <a:pt x="592" y="3105"/>
                                  </a:lnTo>
                                  <a:lnTo>
                                    <a:pt x="592" y="3165"/>
                                  </a:lnTo>
                                  <a:lnTo>
                                    <a:pt x="561" y="3224"/>
                                  </a:lnTo>
                                  <a:lnTo>
                                    <a:pt x="561" y="3283"/>
                                  </a:lnTo>
                                  <a:lnTo>
                                    <a:pt x="532" y="3343"/>
                                  </a:lnTo>
                                  <a:lnTo>
                                    <a:pt x="502" y="3402"/>
                                  </a:lnTo>
                                  <a:lnTo>
                                    <a:pt x="502" y="3460"/>
                                  </a:lnTo>
                                  <a:lnTo>
                                    <a:pt x="473" y="3520"/>
                                  </a:lnTo>
                                  <a:lnTo>
                                    <a:pt x="443" y="3579"/>
                                  </a:lnTo>
                                  <a:lnTo>
                                    <a:pt x="414" y="3638"/>
                                  </a:lnTo>
                                  <a:lnTo>
                                    <a:pt x="385" y="3697"/>
                                  </a:lnTo>
                                  <a:lnTo>
                                    <a:pt x="385" y="3727"/>
                                  </a:lnTo>
                                  <a:lnTo>
                                    <a:pt x="354" y="3786"/>
                                  </a:lnTo>
                                  <a:lnTo>
                                    <a:pt x="325" y="3845"/>
                                  </a:lnTo>
                                  <a:lnTo>
                                    <a:pt x="295" y="3904"/>
                                  </a:lnTo>
                                  <a:lnTo>
                                    <a:pt x="0" y="328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7" name="Freeform 243">
                              <a:extLst>
                                <a:ext uri="{FF2B5EF4-FFF2-40B4-BE49-F238E27FC236}">
                                  <a16:creationId xmlns:a16="http://schemas.microsoft.com/office/drawing/2014/main" id="{6D65A39A-11F1-450E-B8E0-7C7EBE39254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01" y="2383"/>
                              <a:ext cx="31" cy="12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1" y="2484"/>
                                </a:cxn>
                                <a:cxn ang="0">
                                  <a:pos x="652" y="2396"/>
                                </a:cxn>
                                <a:cxn ang="0">
                                  <a:pos x="622" y="2306"/>
                                </a:cxn>
                                <a:cxn ang="0">
                                  <a:pos x="563" y="2218"/>
                                </a:cxn>
                                <a:cxn ang="0">
                                  <a:pos x="533" y="2099"/>
                                </a:cxn>
                                <a:cxn ang="0">
                                  <a:pos x="504" y="2011"/>
                                </a:cxn>
                                <a:cxn ang="0">
                                  <a:pos x="474" y="1892"/>
                                </a:cxn>
                                <a:cxn ang="0">
                                  <a:pos x="474" y="1804"/>
                                </a:cxn>
                                <a:cxn ang="0">
                                  <a:pos x="445" y="1685"/>
                                </a:cxn>
                                <a:cxn ang="0">
                                  <a:pos x="445" y="1567"/>
                                </a:cxn>
                                <a:cxn ang="0">
                                  <a:pos x="445" y="1478"/>
                                </a:cxn>
                                <a:cxn ang="0">
                                  <a:pos x="474" y="1360"/>
                                </a:cxn>
                                <a:cxn ang="0">
                                  <a:pos x="474" y="1242"/>
                                </a:cxn>
                                <a:cxn ang="0">
                                  <a:pos x="504" y="1153"/>
                                </a:cxn>
                                <a:cxn ang="0">
                                  <a:pos x="533" y="1035"/>
                                </a:cxn>
                                <a:cxn ang="0">
                                  <a:pos x="563" y="945"/>
                                </a:cxn>
                                <a:cxn ang="0">
                                  <a:pos x="592" y="857"/>
                                </a:cxn>
                                <a:cxn ang="0">
                                  <a:pos x="622" y="768"/>
                                </a:cxn>
                                <a:cxn ang="0">
                                  <a:pos x="681" y="680"/>
                                </a:cxn>
                                <a:cxn ang="0">
                                  <a:pos x="711" y="591"/>
                                </a:cxn>
                                <a:cxn ang="0">
                                  <a:pos x="740" y="531"/>
                                </a:cxn>
                                <a:cxn ang="0">
                                  <a:pos x="385" y="59"/>
                                </a:cxn>
                                <a:cxn ang="0">
                                  <a:pos x="326" y="177"/>
                                </a:cxn>
                                <a:cxn ang="0">
                                  <a:pos x="238" y="295"/>
                                </a:cxn>
                                <a:cxn ang="0">
                                  <a:pos x="178" y="443"/>
                                </a:cxn>
                                <a:cxn ang="0">
                                  <a:pos x="148" y="591"/>
                                </a:cxn>
                                <a:cxn ang="0">
                                  <a:pos x="90" y="739"/>
                                </a:cxn>
                                <a:cxn ang="0">
                                  <a:pos x="60" y="887"/>
                                </a:cxn>
                                <a:cxn ang="0">
                                  <a:pos x="31" y="1035"/>
                                </a:cxn>
                                <a:cxn ang="0">
                                  <a:pos x="0" y="1212"/>
                                </a:cxn>
                                <a:cxn ang="0">
                                  <a:pos x="0" y="1360"/>
                                </a:cxn>
                                <a:cxn ang="0">
                                  <a:pos x="0" y="1537"/>
                                </a:cxn>
                                <a:cxn ang="0">
                                  <a:pos x="0" y="1715"/>
                                </a:cxn>
                                <a:cxn ang="0">
                                  <a:pos x="0" y="1892"/>
                                </a:cxn>
                                <a:cxn ang="0">
                                  <a:pos x="31" y="2041"/>
                                </a:cxn>
                                <a:cxn ang="0">
                                  <a:pos x="60" y="2218"/>
                                </a:cxn>
                                <a:cxn ang="0">
                                  <a:pos x="90" y="2365"/>
                                </a:cxn>
                                <a:cxn ang="0">
                                  <a:pos x="148" y="2513"/>
                                </a:cxn>
                                <a:cxn ang="0">
                                  <a:pos x="178" y="2662"/>
                                </a:cxn>
                                <a:cxn ang="0">
                                  <a:pos x="238" y="2779"/>
                                </a:cxn>
                                <a:cxn ang="0">
                                  <a:pos x="326" y="2898"/>
                                </a:cxn>
                                <a:cxn ang="0">
                                  <a:pos x="385" y="3017"/>
                                </a:cxn>
                                <a:cxn ang="0">
                                  <a:pos x="740" y="2543"/>
                                </a:cxn>
                              </a:cxnLst>
                              <a:rect l="0" t="0" r="r" b="b"/>
                              <a:pathLst>
                                <a:path w="740" h="3105">
                                  <a:moveTo>
                                    <a:pt x="740" y="2543"/>
                                  </a:moveTo>
                                  <a:lnTo>
                                    <a:pt x="711" y="2513"/>
                                  </a:lnTo>
                                  <a:lnTo>
                                    <a:pt x="711" y="2484"/>
                                  </a:lnTo>
                                  <a:lnTo>
                                    <a:pt x="681" y="2455"/>
                                  </a:lnTo>
                                  <a:lnTo>
                                    <a:pt x="681" y="2425"/>
                                  </a:lnTo>
                                  <a:lnTo>
                                    <a:pt x="652" y="2396"/>
                                  </a:lnTo>
                                  <a:lnTo>
                                    <a:pt x="652" y="2365"/>
                                  </a:lnTo>
                                  <a:lnTo>
                                    <a:pt x="622" y="2336"/>
                                  </a:lnTo>
                                  <a:lnTo>
                                    <a:pt x="622" y="2306"/>
                                  </a:lnTo>
                                  <a:lnTo>
                                    <a:pt x="592" y="2277"/>
                                  </a:lnTo>
                                  <a:lnTo>
                                    <a:pt x="592" y="2248"/>
                                  </a:lnTo>
                                  <a:lnTo>
                                    <a:pt x="563" y="2218"/>
                                  </a:lnTo>
                                  <a:lnTo>
                                    <a:pt x="563" y="2189"/>
                                  </a:lnTo>
                                  <a:lnTo>
                                    <a:pt x="563" y="2129"/>
                                  </a:lnTo>
                                  <a:lnTo>
                                    <a:pt x="533" y="2099"/>
                                  </a:lnTo>
                                  <a:lnTo>
                                    <a:pt x="533" y="2070"/>
                                  </a:lnTo>
                                  <a:lnTo>
                                    <a:pt x="533" y="2041"/>
                                  </a:lnTo>
                                  <a:lnTo>
                                    <a:pt x="504" y="2011"/>
                                  </a:lnTo>
                                  <a:lnTo>
                                    <a:pt x="504" y="1981"/>
                                  </a:lnTo>
                                  <a:lnTo>
                                    <a:pt x="504" y="1951"/>
                                  </a:lnTo>
                                  <a:lnTo>
                                    <a:pt x="474" y="1892"/>
                                  </a:lnTo>
                                  <a:lnTo>
                                    <a:pt x="474" y="1863"/>
                                  </a:lnTo>
                                  <a:lnTo>
                                    <a:pt x="474" y="1833"/>
                                  </a:lnTo>
                                  <a:lnTo>
                                    <a:pt x="474" y="1804"/>
                                  </a:lnTo>
                                  <a:lnTo>
                                    <a:pt x="474" y="1774"/>
                                  </a:lnTo>
                                  <a:lnTo>
                                    <a:pt x="474" y="1715"/>
                                  </a:lnTo>
                                  <a:lnTo>
                                    <a:pt x="445" y="1685"/>
                                  </a:lnTo>
                                  <a:lnTo>
                                    <a:pt x="445" y="1656"/>
                                  </a:lnTo>
                                  <a:lnTo>
                                    <a:pt x="445" y="1626"/>
                                  </a:lnTo>
                                  <a:lnTo>
                                    <a:pt x="445" y="1567"/>
                                  </a:lnTo>
                                  <a:lnTo>
                                    <a:pt x="445" y="1537"/>
                                  </a:lnTo>
                                  <a:lnTo>
                                    <a:pt x="445" y="1508"/>
                                  </a:lnTo>
                                  <a:lnTo>
                                    <a:pt x="445" y="1478"/>
                                  </a:lnTo>
                                  <a:lnTo>
                                    <a:pt x="445" y="1449"/>
                                  </a:lnTo>
                                  <a:lnTo>
                                    <a:pt x="445" y="1390"/>
                                  </a:lnTo>
                                  <a:lnTo>
                                    <a:pt x="474" y="1360"/>
                                  </a:lnTo>
                                  <a:lnTo>
                                    <a:pt x="474" y="1330"/>
                                  </a:lnTo>
                                  <a:lnTo>
                                    <a:pt x="474" y="1301"/>
                                  </a:lnTo>
                                  <a:lnTo>
                                    <a:pt x="474" y="1242"/>
                                  </a:lnTo>
                                  <a:lnTo>
                                    <a:pt x="474" y="1212"/>
                                  </a:lnTo>
                                  <a:lnTo>
                                    <a:pt x="474" y="1183"/>
                                  </a:lnTo>
                                  <a:lnTo>
                                    <a:pt x="504" y="1153"/>
                                  </a:lnTo>
                                  <a:lnTo>
                                    <a:pt x="504" y="1123"/>
                                  </a:lnTo>
                                  <a:lnTo>
                                    <a:pt x="504" y="1094"/>
                                  </a:lnTo>
                                  <a:lnTo>
                                    <a:pt x="533" y="1035"/>
                                  </a:lnTo>
                                  <a:lnTo>
                                    <a:pt x="533" y="1005"/>
                                  </a:lnTo>
                                  <a:lnTo>
                                    <a:pt x="533" y="975"/>
                                  </a:lnTo>
                                  <a:lnTo>
                                    <a:pt x="563" y="945"/>
                                  </a:lnTo>
                                  <a:lnTo>
                                    <a:pt x="563" y="916"/>
                                  </a:lnTo>
                                  <a:lnTo>
                                    <a:pt x="563" y="887"/>
                                  </a:lnTo>
                                  <a:lnTo>
                                    <a:pt x="592" y="857"/>
                                  </a:lnTo>
                                  <a:lnTo>
                                    <a:pt x="592" y="828"/>
                                  </a:lnTo>
                                  <a:lnTo>
                                    <a:pt x="622" y="798"/>
                                  </a:lnTo>
                                  <a:lnTo>
                                    <a:pt x="622" y="768"/>
                                  </a:lnTo>
                                  <a:lnTo>
                                    <a:pt x="652" y="739"/>
                                  </a:lnTo>
                                  <a:lnTo>
                                    <a:pt x="652" y="709"/>
                                  </a:lnTo>
                                  <a:lnTo>
                                    <a:pt x="681" y="680"/>
                                  </a:lnTo>
                                  <a:lnTo>
                                    <a:pt x="681" y="650"/>
                                  </a:lnTo>
                                  <a:lnTo>
                                    <a:pt x="681" y="621"/>
                                  </a:lnTo>
                                  <a:lnTo>
                                    <a:pt x="711" y="591"/>
                                  </a:lnTo>
                                  <a:lnTo>
                                    <a:pt x="711" y="561"/>
                                  </a:lnTo>
                                  <a:lnTo>
                                    <a:pt x="740" y="561"/>
                                  </a:lnTo>
                                  <a:lnTo>
                                    <a:pt x="740" y="531"/>
                                  </a:lnTo>
                                  <a:lnTo>
                                    <a:pt x="445" y="0"/>
                                  </a:lnTo>
                                  <a:lnTo>
                                    <a:pt x="415" y="29"/>
                                  </a:lnTo>
                                  <a:lnTo>
                                    <a:pt x="385" y="59"/>
                                  </a:lnTo>
                                  <a:lnTo>
                                    <a:pt x="355" y="88"/>
                                  </a:lnTo>
                                  <a:lnTo>
                                    <a:pt x="355" y="147"/>
                                  </a:lnTo>
                                  <a:lnTo>
                                    <a:pt x="326" y="177"/>
                                  </a:lnTo>
                                  <a:lnTo>
                                    <a:pt x="297" y="207"/>
                                  </a:lnTo>
                                  <a:lnTo>
                                    <a:pt x="267" y="266"/>
                                  </a:lnTo>
                                  <a:lnTo>
                                    <a:pt x="238" y="295"/>
                                  </a:lnTo>
                                  <a:lnTo>
                                    <a:pt x="238" y="354"/>
                                  </a:lnTo>
                                  <a:lnTo>
                                    <a:pt x="207" y="384"/>
                                  </a:lnTo>
                                  <a:lnTo>
                                    <a:pt x="178" y="443"/>
                                  </a:lnTo>
                                  <a:lnTo>
                                    <a:pt x="178" y="473"/>
                                  </a:lnTo>
                                  <a:lnTo>
                                    <a:pt x="148" y="531"/>
                                  </a:lnTo>
                                  <a:lnTo>
                                    <a:pt x="148" y="591"/>
                                  </a:lnTo>
                                  <a:lnTo>
                                    <a:pt x="119" y="621"/>
                                  </a:lnTo>
                                  <a:lnTo>
                                    <a:pt x="119" y="680"/>
                                  </a:lnTo>
                                  <a:lnTo>
                                    <a:pt x="90" y="739"/>
                                  </a:lnTo>
                                  <a:lnTo>
                                    <a:pt x="90" y="768"/>
                                  </a:lnTo>
                                  <a:lnTo>
                                    <a:pt x="60" y="828"/>
                                  </a:lnTo>
                                  <a:lnTo>
                                    <a:pt x="60" y="887"/>
                                  </a:lnTo>
                                  <a:lnTo>
                                    <a:pt x="60" y="945"/>
                                  </a:lnTo>
                                  <a:lnTo>
                                    <a:pt x="31" y="975"/>
                                  </a:lnTo>
                                  <a:lnTo>
                                    <a:pt x="31" y="1035"/>
                                  </a:lnTo>
                                  <a:lnTo>
                                    <a:pt x="31" y="1094"/>
                                  </a:lnTo>
                                  <a:lnTo>
                                    <a:pt x="31" y="1153"/>
                                  </a:lnTo>
                                  <a:lnTo>
                                    <a:pt x="0" y="1212"/>
                                  </a:lnTo>
                                  <a:lnTo>
                                    <a:pt x="0" y="1271"/>
                                  </a:lnTo>
                                  <a:lnTo>
                                    <a:pt x="0" y="1301"/>
                                  </a:lnTo>
                                  <a:lnTo>
                                    <a:pt x="0" y="1360"/>
                                  </a:lnTo>
                                  <a:lnTo>
                                    <a:pt x="0" y="1419"/>
                                  </a:lnTo>
                                  <a:lnTo>
                                    <a:pt x="0" y="1478"/>
                                  </a:lnTo>
                                  <a:lnTo>
                                    <a:pt x="0" y="1537"/>
                                  </a:lnTo>
                                  <a:lnTo>
                                    <a:pt x="0" y="1597"/>
                                  </a:lnTo>
                                  <a:lnTo>
                                    <a:pt x="0" y="1656"/>
                                  </a:lnTo>
                                  <a:lnTo>
                                    <a:pt x="0" y="1715"/>
                                  </a:lnTo>
                                  <a:lnTo>
                                    <a:pt x="0" y="1774"/>
                                  </a:lnTo>
                                  <a:lnTo>
                                    <a:pt x="0" y="1833"/>
                                  </a:lnTo>
                                  <a:lnTo>
                                    <a:pt x="0" y="1892"/>
                                  </a:lnTo>
                                  <a:lnTo>
                                    <a:pt x="31" y="1951"/>
                                  </a:lnTo>
                                  <a:lnTo>
                                    <a:pt x="31" y="1981"/>
                                  </a:lnTo>
                                  <a:lnTo>
                                    <a:pt x="31" y="2041"/>
                                  </a:lnTo>
                                  <a:lnTo>
                                    <a:pt x="31" y="2099"/>
                                  </a:lnTo>
                                  <a:lnTo>
                                    <a:pt x="60" y="2158"/>
                                  </a:lnTo>
                                  <a:lnTo>
                                    <a:pt x="60" y="2218"/>
                                  </a:lnTo>
                                  <a:lnTo>
                                    <a:pt x="60" y="2248"/>
                                  </a:lnTo>
                                  <a:lnTo>
                                    <a:pt x="90" y="2306"/>
                                  </a:lnTo>
                                  <a:lnTo>
                                    <a:pt x="90" y="2365"/>
                                  </a:lnTo>
                                  <a:lnTo>
                                    <a:pt x="119" y="2425"/>
                                  </a:lnTo>
                                  <a:lnTo>
                                    <a:pt x="119" y="2455"/>
                                  </a:lnTo>
                                  <a:lnTo>
                                    <a:pt x="148" y="2513"/>
                                  </a:lnTo>
                                  <a:lnTo>
                                    <a:pt x="148" y="2543"/>
                                  </a:lnTo>
                                  <a:lnTo>
                                    <a:pt x="178" y="2603"/>
                                  </a:lnTo>
                                  <a:lnTo>
                                    <a:pt x="178" y="2662"/>
                                  </a:lnTo>
                                  <a:lnTo>
                                    <a:pt x="207" y="2691"/>
                                  </a:lnTo>
                                  <a:lnTo>
                                    <a:pt x="238" y="2750"/>
                                  </a:lnTo>
                                  <a:lnTo>
                                    <a:pt x="238" y="2779"/>
                                  </a:lnTo>
                                  <a:lnTo>
                                    <a:pt x="267" y="2839"/>
                                  </a:lnTo>
                                  <a:lnTo>
                                    <a:pt x="297" y="2869"/>
                                  </a:lnTo>
                                  <a:lnTo>
                                    <a:pt x="326" y="2898"/>
                                  </a:lnTo>
                                  <a:lnTo>
                                    <a:pt x="355" y="2957"/>
                                  </a:lnTo>
                                  <a:lnTo>
                                    <a:pt x="355" y="2986"/>
                                  </a:lnTo>
                                  <a:lnTo>
                                    <a:pt x="385" y="3017"/>
                                  </a:lnTo>
                                  <a:lnTo>
                                    <a:pt x="415" y="3076"/>
                                  </a:lnTo>
                                  <a:lnTo>
                                    <a:pt x="445" y="3105"/>
                                  </a:lnTo>
                                  <a:lnTo>
                                    <a:pt x="740" y="254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8" name="Freeform 244">
                              <a:extLst>
                                <a:ext uri="{FF2B5EF4-FFF2-40B4-BE49-F238E27FC236}">
                                  <a16:creationId xmlns:a16="http://schemas.microsoft.com/office/drawing/2014/main" id="{972A0ACD-3EA0-4AAF-A959-9D529E58A57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38" y="2369"/>
                              <a:ext cx="31" cy="16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0" y="3224"/>
                                </a:cxn>
                                <a:cxn ang="0">
                                  <a:pos x="680" y="3105"/>
                                </a:cxn>
                                <a:cxn ang="0">
                                  <a:pos x="621" y="3017"/>
                                </a:cxn>
                                <a:cxn ang="0">
                                  <a:pos x="592" y="2898"/>
                                </a:cxn>
                                <a:cxn ang="0">
                                  <a:pos x="562" y="2781"/>
                                </a:cxn>
                                <a:cxn ang="0">
                                  <a:pos x="533" y="2662"/>
                                </a:cxn>
                                <a:cxn ang="0">
                                  <a:pos x="503" y="2515"/>
                                </a:cxn>
                                <a:cxn ang="0">
                                  <a:pos x="473" y="2396"/>
                                </a:cxn>
                                <a:cxn ang="0">
                                  <a:pos x="444" y="2248"/>
                                </a:cxn>
                                <a:cxn ang="0">
                                  <a:pos x="444" y="2100"/>
                                </a:cxn>
                                <a:cxn ang="0">
                                  <a:pos x="444" y="1952"/>
                                </a:cxn>
                                <a:cxn ang="0">
                                  <a:pos x="444" y="1804"/>
                                </a:cxn>
                                <a:cxn ang="0">
                                  <a:pos x="444" y="1686"/>
                                </a:cxn>
                                <a:cxn ang="0">
                                  <a:pos x="473" y="1538"/>
                                </a:cxn>
                                <a:cxn ang="0">
                                  <a:pos x="503" y="1420"/>
                                </a:cxn>
                                <a:cxn ang="0">
                                  <a:pos x="533" y="1271"/>
                                </a:cxn>
                                <a:cxn ang="0">
                                  <a:pos x="562" y="1154"/>
                                </a:cxn>
                                <a:cxn ang="0">
                                  <a:pos x="592" y="1006"/>
                                </a:cxn>
                                <a:cxn ang="0">
                                  <a:pos x="621" y="887"/>
                                </a:cxn>
                                <a:cxn ang="0">
                                  <a:pos x="680" y="799"/>
                                </a:cxn>
                                <a:cxn ang="0">
                                  <a:pos x="710" y="680"/>
                                </a:cxn>
                                <a:cxn ang="0">
                                  <a:pos x="444" y="0"/>
                                </a:cxn>
                                <a:cxn ang="0">
                                  <a:pos x="355" y="148"/>
                                </a:cxn>
                                <a:cxn ang="0">
                                  <a:pos x="296" y="326"/>
                                </a:cxn>
                                <a:cxn ang="0">
                                  <a:pos x="237" y="503"/>
                                </a:cxn>
                                <a:cxn ang="0">
                                  <a:pos x="178" y="680"/>
                                </a:cxn>
                                <a:cxn ang="0">
                                  <a:pos x="118" y="857"/>
                                </a:cxn>
                                <a:cxn ang="0">
                                  <a:pos x="89" y="1035"/>
                                </a:cxn>
                                <a:cxn ang="0">
                                  <a:pos x="30" y="1242"/>
                                </a:cxn>
                                <a:cxn ang="0">
                                  <a:pos x="30" y="1420"/>
                                </a:cxn>
                                <a:cxn ang="0">
                                  <a:pos x="0" y="1627"/>
                                </a:cxn>
                                <a:cxn ang="0">
                                  <a:pos x="0" y="1804"/>
                                </a:cxn>
                                <a:cxn ang="0">
                                  <a:pos x="0" y="2011"/>
                                </a:cxn>
                                <a:cxn ang="0">
                                  <a:pos x="0" y="2218"/>
                                </a:cxn>
                                <a:cxn ang="0">
                                  <a:pos x="0" y="2396"/>
                                </a:cxn>
                                <a:cxn ang="0">
                                  <a:pos x="30" y="2603"/>
                                </a:cxn>
                                <a:cxn ang="0">
                                  <a:pos x="59" y="2781"/>
                                </a:cxn>
                                <a:cxn ang="0">
                                  <a:pos x="89" y="2988"/>
                                </a:cxn>
                                <a:cxn ang="0">
                                  <a:pos x="148" y="3165"/>
                                </a:cxn>
                                <a:cxn ang="0">
                                  <a:pos x="207" y="3343"/>
                                </a:cxn>
                                <a:cxn ang="0">
                                  <a:pos x="266" y="3520"/>
                                </a:cxn>
                                <a:cxn ang="0">
                                  <a:pos x="325" y="3697"/>
                                </a:cxn>
                                <a:cxn ang="0">
                                  <a:pos x="414" y="3845"/>
                                </a:cxn>
                              </a:cxnLst>
                              <a:rect l="0" t="0" r="r" b="b"/>
                              <a:pathLst>
                                <a:path w="740" h="3904">
                                  <a:moveTo>
                                    <a:pt x="740" y="3283"/>
                                  </a:moveTo>
                                  <a:lnTo>
                                    <a:pt x="740" y="3253"/>
                                  </a:lnTo>
                                  <a:lnTo>
                                    <a:pt x="710" y="3224"/>
                                  </a:lnTo>
                                  <a:lnTo>
                                    <a:pt x="710" y="3195"/>
                                  </a:lnTo>
                                  <a:lnTo>
                                    <a:pt x="680" y="3136"/>
                                  </a:lnTo>
                                  <a:lnTo>
                                    <a:pt x="680" y="3105"/>
                                  </a:lnTo>
                                  <a:lnTo>
                                    <a:pt x="651" y="3076"/>
                                  </a:lnTo>
                                  <a:lnTo>
                                    <a:pt x="651" y="3046"/>
                                  </a:lnTo>
                                  <a:lnTo>
                                    <a:pt x="621" y="3017"/>
                                  </a:lnTo>
                                  <a:lnTo>
                                    <a:pt x="621" y="2988"/>
                                  </a:lnTo>
                                  <a:lnTo>
                                    <a:pt x="621" y="2929"/>
                                  </a:lnTo>
                                  <a:lnTo>
                                    <a:pt x="592" y="2898"/>
                                  </a:lnTo>
                                  <a:lnTo>
                                    <a:pt x="592" y="2869"/>
                                  </a:lnTo>
                                  <a:lnTo>
                                    <a:pt x="562" y="2810"/>
                                  </a:lnTo>
                                  <a:lnTo>
                                    <a:pt x="562" y="2781"/>
                                  </a:lnTo>
                                  <a:lnTo>
                                    <a:pt x="562" y="2751"/>
                                  </a:lnTo>
                                  <a:lnTo>
                                    <a:pt x="533" y="2691"/>
                                  </a:lnTo>
                                  <a:lnTo>
                                    <a:pt x="533" y="2662"/>
                                  </a:lnTo>
                                  <a:lnTo>
                                    <a:pt x="503" y="2603"/>
                                  </a:lnTo>
                                  <a:lnTo>
                                    <a:pt x="503" y="2574"/>
                                  </a:lnTo>
                                  <a:lnTo>
                                    <a:pt x="503" y="2515"/>
                                  </a:lnTo>
                                  <a:lnTo>
                                    <a:pt x="503" y="2484"/>
                                  </a:lnTo>
                                  <a:lnTo>
                                    <a:pt x="473" y="2425"/>
                                  </a:lnTo>
                                  <a:lnTo>
                                    <a:pt x="473" y="2396"/>
                                  </a:lnTo>
                                  <a:lnTo>
                                    <a:pt x="473" y="2337"/>
                                  </a:lnTo>
                                  <a:lnTo>
                                    <a:pt x="473" y="2307"/>
                                  </a:lnTo>
                                  <a:lnTo>
                                    <a:pt x="444" y="2248"/>
                                  </a:lnTo>
                                  <a:lnTo>
                                    <a:pt x="444" y="2189"/>
                                  </a:lnTo>
                                  <a:lnTo>
                                    <a:pt x="444" y="2159"/>
                                  </a:lnTo>
                                  <a:lnTo>
                                    <a:pt x="444" y="2100"/>
                                  </a:lnTo>
                                  <a:lnTo>
                                    <a:pt x="444" y="2041"/>
                                  </a:lnTo>
                                  <a:lnTo>
                                    <a:pt x="444" y="2011"/>
                                  </a:lnTo>
                                  <a:lnTo>
                                    <a:pt x="444" y="1952"/>
                                  </a:lnTo>
                                  <a:lnTo>
                                    <a:pt x="444" y="1893"/>
                                  </a:lnTo>
                                  <a:lnTo>
                                    <a:pt x="444" y="1863"/>
                                  </a:lnTo>
                                  <a:lnTo>
                                    <a:pt x="444" y="1804"/>
                                  </a:lnTo>
                                  <a:lnTo>
                                    <a:pt x="444" y="1775"/>
                                  </a:lnTo>
                                  <a:lnTo>
                                    <a:pt x="444" y="1716"/>
                                  </a:lnTo>
                                  <a:lnTo>
                                    <a:pt x="444" y="1686"/>
                                  </a:lnTo>
                                  <a:lnTo>
                                    <a:pt x="473" y="1627"/>
                                  </a:lnTo>
                                  <a:lnTo>
                                    <a:pt x="473" y="1597"/>
                                  </a:lnTo>
                                  <a:lnTo>
                                    <a:pt x="473" y="1538"/>
                                  </a:lnTo>
                                  <a:lnTo>
                                    <a:pt x="473" y="1509"/>
                                  </a:lnTo>
                                  <a:lnTo>
                                    <a:pt x="503" y="1449"/>
                                  </a:lnTo>
                                  <a:lnTo>
                                    <a:pt x="503" y="1420"/>
                                  </a:lnTo>
                                  <a:lnTo>
                                    <a:pt x="503" y="1361"/>
                                  </a:lnTo>
                                  <a:lnTo>
                                    <a:pt x="503" y="1301"/>
                                  </a:lnTo>
                                  <a:lnTo>
                                    <a:pt x="533" y="1271"/>
                                  </a:lnTo>
                                  <a:lnTo>
                                    <a:pt x="533" y="1213"/>
                                  </a:lnTo>
                                  <a:lnTo>
                                    <a:pt x="562" y="1183"/>
                                  </a:lnTo>
                                  <a:lnTo>
                                    <a:pt x="562" y="1154"/>
                                  </a:lnTo>
                                  <a:lnTo>
                                    <a:pt x="562" y="1094"/>
                                  </a:lnTo>
                                  <a:lnTo>
                                    <a:pt x="592" y="1065"/>
                                  </a:lnTo>
                                  <a:lnTo>
                                    <a:pt x="592" y="1006"/>
                                  </a:lnTo>
                                  <a:lnTo>
                                    <a:pt x="621" y="976"/>
                                  </a:lnTo>
                                  <a:lnTo>
                                    <a:pt x="621" y="947"/>
                                  </a:lnTo>
                                  <a:lnTo>
                                    <a:pt x="621" y="887"/>
                                  </a:lnTo>
                                  <a:lnTo>
                                    <a:pt x="651" y="857"/>
                                  </a:lnTo>
                                  <a:lnTo>
                                    <a:pt x="651" y="828"/>
                                  </a:lnTo>
                                  <a:lnTo>
                                    <a:pt x="680" y="799"/>
                                  </a:lnTo>
                                  <a:lnTo>
                                    <a:pt x="680" y="740"/>
                                  </a:lnTo>
                                  <a:lnTo>
                                    <a:pt x="710" y="710"/>
                                  </a:lnTo>
                                  <a:lnTo>
                                    <a:pt x="710" y="680"/>
                                  </a:lnTo>
                                  <a:lnTo>
                                    <a:pt x="740" y="650"/>
                                  </a:lnTo>
                                  <a:lnTo>
                                    <a:pt x="740" y="621"/>
                                  </a:lnTo>
                                  <a:lnTo>
                                    <a:pt x="444" y="0"/>
                                  </a:lnTo>
                                  <a:lnTo>
                                    <a:pt x="414" y="59"/>
                                  </a:lnTo>
                                  <a:lnTo>
                                    <a:pt x="385" y="88"/>
                                  </a:lnTo>
                                  <a:lnTo>
                                    <a:pt x="355" y="148"/>
                                  </a:lnTo>
                                  <a:lnTo>
                                    <a:pt x="325" y="207"/>
                                  </a:lnTo>
                                  <a:lnTo>
                                    <a:pt x="325" y="266"/>
                                  </a:lnTo>
                                  <a:lnTo>
                                    <a:pt x="296" y="326"/>
                                  </a:lnTo>
                                  <a:lnTo>
                                    <a:pt x="266" y="385"/>
                                  </a:lnTo>
                                  <a:lnTo>
                                    <a:pt x="237" y="443"/>
                                  </a:lnTo>
                                  <a:lnTo>
                                    <a:pt x="237" y="503"/>
                                  </a:lnTo>
                                  <a:lnTo>
                                    <a:pt x="207" y="562"/>
                                  </a:lnTo>
                                  <a:lnTo>
                                    <a:pt x="178" y="621"/>
                                  </a:lnTo>
                                  <a:lnTo>
                                    <a:pt x="178" y="680"/>
                                  </a:lnTo>
                                  <a:lnTo>
                                    <a:pt x="148" y="740"/>
                                  </a:lnTo>
                                  <a:lnTo>
                                    <a:pt x="118" y="799"/>
                                  </a:lnTo>
                                  <a:lnTo>
                                    <a:pt x="118" y="857"/>
                                  </a:lnTo>
                                  <a:lnTo>
                                    <a:pt x="89" y="917"/>
                                  </a:lnTo>
                                  <a:lnTo>
                                    <a:pt x="89" y="976"/>
                                  </a:lnTo>
                                  <a:lnTo>
                                    <a:pt x="89" y="1035"/>
                                  </a:lnTo>
                                  <a:lnTo>
                                    <a:pt x="59" y="1094"/>
                                  </a:lnTo>
                                  <a:lnTo>
                                    <a:pt x="59" y="1154"/>
                                  </a:lnTo>
                                  <a:lnTo>
                                    <a:pt x="30" y="1242"/>
                                  </a:lnTo>
                                  <a:lnTo>
                                    <a:pt x="30" y="1301"/>
                                  </a:lnTo>
                                  <a:lnTo>
                                    <a:pt x="30" y="1361"/>
                                  </a:lnTo>
                                  <a:lnTo>
                                    <a:pt x="30" y="1420"/>
                                  </a:lnTo>
                                  <a:lnTo>
                                    <a:pt x="0" y="1479"/>
                                  </a:lnTo>
                                  <a:lnTo>
                                    <a:pt x="0" y="1568"/>
                                  </a:lnTo>
                                  <a:lnTo>
                                    <a:pt x="0" y="1627"/>
                                  </a:lnTo>
                                  <a:lnTo>
                                    <a:pt x="0" y="1686"/>
                                  </a:lnTo>
                                  <a:lnTo>
                                    <a:pt x="0" y="1745"/>
                                  </a:lnTo>
                                  <a:lnTo>
                                    <a:pt x="0" y="1804"/>
                                  </a:lnTo>
                                  <a:lnTo>
                                    <a:pt x="0" y="1893"/>
                                  </a:lnTo>
                                  <a:lnTo>
                                    <a:pt x="0" y="1952"/>
                                  </a:lnTo>
                                  <a:lnTo>
                                    <a:pt x="0" y="2011"/>
                                  </a:lnTo>
                                  <a:lnTo>
                                    <a:pt x="0" y="2070"/>
                                  </a:lnTo>
                                  <a:lnTo>
                                    <a:pt x="0" y="2159"/>
                                  </a:lnTo>
                                  <a:lnTo>
                                    <a:pt x="0" y="2218"/>
                                  </a:lnTo>
                                  <a:lnTo>
                                    <a:pt x="0" y="2277"/>
                                  </a:lnTo>
                                  <a:lnTo>
                                    <a:pt x="0" y="2337"/>
                                  </a:lnTo>
                                  <a:lnTo>
                                    <a:pt x="0" y="2396"/>
                                  </a:lnTo>
                                  <a:lnTo>
                                    <a:pt x="30" y="2484"/>
                                  </a:lnTo>
                                  <a:lnTo>
                                    <a:pt x="30" y="2544"/>
                                  </a:lnTo>
                                  <a:lnTo>
                                    <a:pt x="30" y="2603"/>
                                  </a:lnTo>
                                  <a:lnTo>
                                    <a:pt x="30" y="2662"/>
                                  </a:lnTo>
                                  <a:lnTo>
                                    <a:pt x="59" y="2722"/>
                                  </a:lnTo>
                                  <a:lnTo>
                                    <a:pt x="59" y="2781"/>
                                  </a:lnTo>
                                  <a:lnTo>
                                    <a:pt x="89" y="2869"/>
                                  </a:lnTo>
                                  <a:lnTo>
                                    <a:pt x="89" y="2929"/>
                                  </a:lnTo>
                                  <a:lnTo>
                                    <a:pt x="89" y="2988"/>
                                  </a:lnTo>
                                  <a:lnTo>
                                    <a:pt x="118" y="3046"/>
                                  </a:lnTo>
                                  <a:lnTo>
                                    <a:pt x="118" y="3105"/>
                                  </a:lnTo>
                                  <a:lnTo>
                                    <a:pt x="148" y="3165"/>
                                  </a:lnTo>
                                  <a:lnTo>
                                    <a:pt x="178" y="3224"/>
                                  </a:lnTo>
                                  <a:lnTo>
                                    <a:pt x="178" y="3283"/>
                                  </a:lnTo>
                                  <a:lnTo>
                                    <a:pt x="207" y="3343"/>
                                  </a:lnTo>
                                  <a:lnTo>
                                    <a:pt x="237" y="3402"/>
                                  </a:lnTo>
                                  <a:lnTo>
                                    <a:pt x="237" y="3460"/>
                                  </a:lnTo>
                                  <a:lnTo>
                                    <a:pt x="266" y="3520"/>
                                  </a:lnTo>
                                  <a:lnTo>
                                    <a:pt x="296" y="3579"/>
                                  </a:lnTo>
                                  <a:lnTo>
                                    <a:pt x="325" y="3638"/>
                                  </a:lnTo>
                                  <a:lnTo>
                                    <a:pt x="325" y="3697"/>
                                  </a:lnTo>
                                  <a:lnTo>
                                    <a:pt x="355" y="3727"/>
                                  </a:lnTo>
                                  <a:lnTo>
                                    <a:pt x="385" y="3786"/>
                                  </a:lnTo>
                                  <a:lnTo>
                                    <a:pt x="414" y="3845"/>
                                  </a:lnTo>
                                  <a:lnTo>
                                    <a:pt x="444" y="3904"/>
                                  </a:lnTo>
                                  <a:lnTo>
                                    <a:pt x="740" y="328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</p:grpSp>
                      <p:sp>
                        <p:nvSpPr>
                          <p:cNvPr id="52" name="文本框 51">
                            <a:extLst>
                              <a:ext uri="{FF2B5EF4-FFF2-40B4-BE49-F238E27FC236}">
                                <a16:creationId xmlns:a16="http://schemas.microsoft.com/office/drawing/2014/main" id="{232E622E-0668-42FF-B065-76883DD8259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185604" y="2062254"/>
                            <a:ext cx="535358" cy="36933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b="1" dirty="0"/>
                              <a:t>UE</a:t>
                            </a:r>
                            <a:endParaRPr lang="zh-CN" altLang="en-US" b="1" dirty="0"/>
                          </a:p>
                        </p:txBody>
                      </p:sp>
                    </p:grpSp>
                    <p:cxnSp>
                      <p:nvCxnSpPr>
                        <p:cNvPr id="29" name="直接连接符 28">
                          <a:extLst>
                            <a:ext uri="{FF2B5EF4-FFF2-40B4-BE49-F238E27FC236}">
                              <a16:creationId xmlns:a16="http://schemas.microsoft.com/office/drawing/2014/main" id="{1BFA6639-BC07-44BD-B6ED-E337DE0BABDC}"/>
                            </a:ext>
                          </a:extLst>
                        </p:cNvPr>
                        <p:cNvCxnSpPr>
                          <a:cxnSpLocks/>
                          <a:stCxn id="52" idx="2"/>
                        </p:cNvCxnSpPr>
                        <p:nvPr/>
                      </p:nvCxnSpPr>
                      <p:spPr>
                        <a:xfrm>
                          <a:off x="827457" y="2443506"/>
                          <a:ext cx="0" cy="571639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直接连接符 29">
                          <a:extLst>
                            <a:ext uri="{FF2B5EF4-FFF2-40B4-BE49-F238E27FC236}">
                              <a16:creationId xmlns:a16="http://schemas.microsoft.com/office/drawing/2014/main" id="{A4FF3568-2B77-4666-B6A0-D675F4C1EC4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36072" y="2260952"/>
                          <a:ext cx="21006" cy="826193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直接连接符 30">
                          <a:extLst>
                            <a:ext uri="{FF2B5EF4-FFF2-40B4-BE49-F238E27FC236}">
                              <a16:creationId xmlns:a16="http://schemas.microsoft.com/office/drawing/2014/main" id="{BD2F7924-49FE-4E55-98E6-F365C7954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53311" y="2543580"/>
                          <a:ext cx="0" cy="28843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直接连接符 31">
                          <a:extLst>
                            <a:ext uri="{FF2B5EF4-FFF2-40B4-BE49-F238E27FC236}">
                              <a16:creationId xmlns:a16="http://schemas.microsoft.com/office/drawing/2014/main" id="{E309651E-B275-4A02-8225-E4EB3A95E97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745152" y="2433003"/>
                          <a:ext cx="0" cy="488671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接连接符 32">
                          <a:extLst>
                            <a:ext uri="{FF2B5EF4-FFF2-40B4-BE49-F238E27FC236}">
                              <a16:creationId xmlns:a16="http://schemas.microsoft.com/office/drawing/2014/main" id="{B8799C3F-5577-4465-9382-01F58922481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1032573" y="2465621"/>
                          <a:ext cx="0" cy="584208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4" name="矩形 33">
                          <a:extLst>
                            <a:ext uri="{FF2B5EF4-FFF2-40B4-BE49-F238E27FC236}">
                              <a16:creationId xmlns:a16="http://schemas.microsoft.com/office/drawing/2014/main" id="{112DE234-75D8-44F5-A8DD-A727560783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26293" y="2075433"/>
                          <a:ext cx="899038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AGG</a:t>
                          </a:r>
                        </a:p>
                      </p:txBody>
                    </p:sp>
                    <p:cxnSp>
                      <p:nvCxnSpPr>
                        <p:cNvPr id="35" name="直接箭头连接符 34">
                          <a:extLst>
                            <a:ext uri="{FF2B5EF4-FFF2-40B4-BE49-F238E27FC236}">
                              <a16:creationId xmlns:a16="http://schemas.microsoft.com/office/drawing/2014/main" id="{64721D19-9876-4384-BE53-A4753261873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06466" y="2681495"/>
                          <a:ext cx="1537824" cy="11122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rgbClr val="92D050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直接箭头连接符 35">
                          <a:extLst>
                            <a:ext uri="{FF2B5EF4-FFF2-40B4-BE49-F238E27FC236}">
                              <a16:creationId xmlns:a16="http://schemas.microsoft.com/office/drawing/2014/main" id="{FC38CF91-028E-40B3-85DA-DB160E9F6EF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22236" y="2832010"/>
                          <a:ext cx="2131075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rgbClr val="92D050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直接箭头连接符 36">
                          <a:extLst>
                            <a:ext uri="{FF2B5EF4-FFF2-40B4-BE49-F238E27FC236}">
                              <a16:creationId xmlns:a16="http://schemas.microsoft.com/office/drawing/2014/main" id="{F592FEDC-6F7E-43D3-BAA4-E9F2680B949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44290" y="2931834"/>
                          <a:ext cx="5392644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rgbClr val="92D050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接箭头连接符 37">
                          <a:extLst>
                            <a:ext uri="{FF2B5EF4-FFF2-40B4-BE49-F238E27FC236}">
                              <a16:creationId xmlns:a16="http://schemas.microsoft.com/office/drawing/2014/main" id="{6AD970DF-2950-49B9-8951-A8E19C3C43B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22236" y="3041010"/>
                          <a:ext cx="8710337" cy="17638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rgbClr val="92D050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" name="文本框 39">
                          <a:extLst>
                            <a:ext uri="{FF2B5EF4-FFF2-40B4-BE49-F238E27FC236}">
                              <a16:creationId xmlns:a16="http://schemas.microsoft.com/office/drawing/2014/main" id="{B40D12A0-53B6-49D5-98F6-126785B78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11068" y="3065616"/>
                          <a:ext cx="408502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b="1" dirty="0"/>
                            <a:t>Distance between Sites and Base Station</a:t>
                          </a:r>
                          <a:endParaRPr lang="zh-CN" altLang="en-US" sz="1400" b="1" dirty="0"/>
                        </a:p>
                      </p:txBody>
                    </p:sp>
                    <p:pic>
                      <p:nvPicPr>
                        <p:cNvPr id="41" name="图片 40">
                          <a:extLst>
                            <a:ext uri="{FF2B5EF4-FFF2-40B4-BE49-F238E27FC236}">
                              <a16:creationId xmlns:a16="http://schemas.microsoft.com/office/drawing/2014/main" id="{B316CF7D-38F3-44BC-A587-6B08A90B58D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87924" y="1952545"/>
                          <a:ext cx="1117325" cy="7039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" name="图片 41">
                          <a:extLst>
                            <a:ext uri="{FF2B5EF4-FFF2-40B4-BE49-F238E27FC236}">
                              <a16:creationId xmlns:a16="http://schemas.microsoft.com/office/drawing/2014/main" id="{F3D2AE92-2EBB-42E2-ACB7-8D750A8C5DF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942367" y="1948820"/>
                          <a:ext cx="1117325" cy="7039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" name="图片 42">
                          <a:extLst>
                            <a:ext uri="{FF2B5EF4-FFF2-40B4-BE49-F238E27FC236}">
                              <a16:creationId xmlns:a16="http://schemas.microsoft.com/office/drawing/2014/main" id="{0C0EB3D2-FA19-4244-89E5-BC396468CD1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219552" y="1989077"/>
                          <a:ext cx="1117325" cy="70393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4" name="矩形 43">
                          <a:extLst>
                            <a:ext uri="{FF2B5EF4-FFF2-40B4-BE49-F238E27FC236}">
                              <a16:creationId xmlns:a16="http://schemas.microsoft.com/office/drawing/2014/main" id="{0F6ABA6D-5F7F-4CC2-97A4-150CBAC89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2944" y="2076057"/>
                          <a:ext cx="1001927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Small</a:t>
                          </a:r>
                        </a:p>
                      </p:txBody>
                    </p:sp>
                    <p:sp>
                      <p:nvSpPr>
                        <p:cNvPr id="45" name="矩形 44">
                          <a:extLst>
                            <a:ext uri="{FF2B5EF4-FFF2-40B4-BE49-F238E27FC236}">
                              <a16:creationId xmlns:a16="http://schemas.microsoft.com/office/drawing/2014/main" id="{78EB332C-9A08-49D0-B589-62EE84611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10887" y="2057343"/>
                          <a:ext cx="1017236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Middle</a:t>
                          </a:r>
                        </a:p>
                      </p:txBody>
                    </p:sp>
                    <p:sp>
                      <p:nvSpPr>
                        <p:cNvPr id="46" name="矩形 45">
                          <a:extLst>
                            <a:ext uri="{FF2B5EF4-FFF2-40B4-BE49-F238E27FC236}">
                              <a16:creationId xmlns:a16="http://schemas.microsoft.com/office/drawing/2014/main" id="{8AD45247-08ED-4F12-B5A4-A9D40C98E9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76366" y="2092088"/>
                          <a:ext cx="965392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Large</a:t>
                          </a:r>
                        </a:p>
                      </p:txBody>
                    </p:sp>
                    <p:sp>
                      <p:nvSpPr>
                        <p:cNvPr id="47" name="矩形 46">
                          <a:extLst>
                            <a:ext uri="{FF2B5EF4-FFF2-40B4-BE49-F238E27FC236}">
                              <a16:creationId xmlns:a16="http://schemas.microsoft.com/office/drawing/2014/main" id="{5B98807C-DC92-4A9F-A0C0-9F420D286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25759" y="2072307"/>
                          <a:ext cx="703212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ACC</a:t>
                          </a:r>
                        </a:p>
                      </p:txBody>
                    </p:sp>
                  </p:grpSp>
                  <p:grpSp>
                    <p:nvGrpSpPr>
                      <p:cNvPr id="13" name="组合 12">
                        <a:extLst>
                          <a:ext uri="{FF2B5EF4-FFF2-40B4-BE49-F238E27FC236}">
                            <a16:creationId xmlns:a16="http://schemas.microsoft.com/office/drawing/2014/main" id="{DD416696-B5FA-4A58-8B3B-85E29A082C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13006" y="1969105"/>
                        <a:ext cx="3088045" cy="564757"/>
                        <a:chOff x="6113006" y="1969105"/>
                        <a:chExt cx="3088045" cy="564757"/>
                      </a:xfrm>
                    </p:grpSpPr>
                    <p:sp>
                      <p:nvSpPr>
                        <p:cNvPr id="14" name="矩形 13">
                          <a:extLst>
                            <a:ext uri="{FF2B5EF4-FFF2-40B4-BE49-F238E27FC236}">
                              <a16:creationId xmlns:a16="http://schemas.microsoft.com/office/drawing/2014/main" id="{5A633DC4-8B86-4BC2-93D5-D6DFE3DA4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13006" y="1979625"/>
                          <a:ext cx="3088045" cy="5542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矩形 14">
                          <a:extLst>
                            <a:ext uri="{FF2B5EF4-FFF2-40B4-BE49-F238E27FC236}">
                              <a16:creationId xmlns:a16="http://schemas.microsoft.com/office/drawing/2014/main" id="{1C0BB180-773D-4014-9597-58EE1A45E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5154" y="2207744"/>
                          <a:ext cx="593685" cy="26634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VM1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" name="矩形 15">
                          <a:extLst>
                            <a:ext uri="{FF2B5EF4-FFF2-40B4-BE49-F238E27FC236}">
                              <a16:creationId xmlns:a16="http://schemas.microsoft.com/office/drawing/2014/main" id="{8A40E8AD-04F8-4984-BA55-9B1CD25398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91850" y="2209137"/>
                          <a:ext cx="593685" cy="26634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VM2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" name="矩形 16">
                          <a:extLst>
                            <a:ext uri="{FF2B5EF4-FFF2-40B4-BE49-F238E27FC236}">
                              <a16:creationId xmlns:a16="http://schemas.microsoft.com/office/drawing/2014/main" id="{2EF204DC-2DCA-426A-8CFA-3AAFB95C4C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68546" y="2209207"/>
                          <a:ext cx="593685" cy="26634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VM3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" name="矩形 17">
                          <a:extLst>
                            <a:ext uri="{FF2B5EF4-FFF2-40B4-BE49-F238E27FC236}">
                              <a16:creationId xmlns:a16="http://schemas.microsoft.com/office/drawing/2014/main" id="{4059EF7D-04E1-436D-8186-05C449ACA4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916" y="2218364"/>
                          <a:ext cx="441285" cy="24923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GW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" name="矩形 18">
                          <a:extLst>
                            <a:ext uri="{FF2B5EF4-FFF2-40B4-BE49-F238E27FC236}">
                              <a16:creationId xmlns:a16="http://schemas.microsoft.com/office/drawing/2014/main" id="{BB575E55-AF09-4C62-96FF-2BAEDB18DA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71040" y="2212514"/>
                          <a:ext cx="276640" cy="266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0" name="直接连接符 19">
                          <a:extLst>
                            <a:ext uri="{FF2B5EF4-FFF2-40B4-BE49-F238E27FC236}">
                              <a16:creationId xmlns:a16="http://schemas.microsoft.com/office/drawing/2014/main" id="{2796EF75-AAF0-40E0-85AA-8C6306B5E785}"/>
                            </a:ext>
                          </a:extLst>
                        </p:cNvPr>
                        <p:cNvCxnSpPr>
                          <a:stCxn id="18" idx="3"/>
                          <a:endCxn id="15" idx="1"/>
                        </p:cNvCxnSpPr>
                        <p:nvPr/>
                      </p:nvCxnSpPr>
                      <p:spPr>
                        <a:xfrm flipV="1">
                          <a:off x="6630201" y="2340917"/>
                          <a:ext cx="84953" cy="206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直接连接符 20">
                          <a:extLst>
                            <a:ext uri="{FF2B5EF4-FFF2-40B4-BE49-F238E27FC236}">
                              <a16:creationId xmlns:a16="http://schemas.microsoft.com/office/drawing/2014/main" id="{1101CBE5-8733-4142-AF52-73D939A2A06B}"/>
                            </a:ext>
                          </a:extLst>
                        </p:cNvPr>
                        <p:cNvCxnSpPr>
                          <a:stCxn id="15" idx="3"/>
                          <a:endCxn id="16" idx="1"/>
                        </p:cNvCxnSpPr>
                        <p:nvPr/>
                      </p:nvCxnSpPr>
                      <p:spPr>
                        <a:xfrm>
                          <a:off x="7308839" y="2340917"/>
                          <a:ext cx="83011" cy="139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直接连接符 21">
                          <a:extLst>
                            <a:ext uri="{FF2B5EF4-FFF2-40B4-BE49-F238E27FC236}">
                              <a16:creationId xmlns:a16="http://schemas.microsoft.com/office/drawing/2014/main" id="{9A741A9D-8675-4D6E-A20D-91C92541EC7D}"/>
                            </a:ext>
                          </a:extLst>
                        </p:cNvPr>
                        <p:cNvCxnSpPr>
                          <a:stCxn id="16" idx="3"/>
                          <a:endCxn id="17" idx="1"/>
                        </p:cNvCxnSpPr>
                        <p:nvPr/>
                      </p:nvCxnSpPr>
                      <p:spPr>
                        <a:xfrm>
                          <a:off x="7985535" y="2342310"/>
                          <a:ext cx="83011" cy="7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接连接符 22">
                          <a:extLst>
                            <a:ext uri="{FF2B5EF4-FFF2-40B4-BE49-F238E27FC236}">
                              <a16:creationId xmlns:a16="http://schemas.microsoft.com/office/drawing/2014/main" id="{B70A9D5D-C13E-42C0-B1AD-89738E2BC8A5}"/>
                            </a:ext>
                          </a:extLst>
                        </p:cNvPr>
                        <p:cNvCxnSpPr>
                          <a:stCxn id="17" idx="3"/>
                          <a:endCxn id="19" idx="1"/>
                        </p:cNvCxnSpPr>
                        <p:nvPr/>
                      </p:nvCxnSpPr>
                      <p:spPr>
                        <a:xfrm>
                          <a:off x="8662231" y="2342380"/>
                          <a:ext cx="108809" cy="330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" name="矩形 23">
                          <a:extLst>
                            <a:ext uri="{FF2B5EF4-FFF2-40B4-BE49-F238E27FC236}">
                              <a16:creationId xmlns:a16="http://schemas.microsoft.com/office/drawing/2014/main" id="{8A0341E2-C035-4643-AE50-5D7109A91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67594" y="1969105"/>
                          <a:ext cx="1427566" cy="234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Inside edge site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9" name="连接符: 肘形 8">
                      <a:extLst>
                        <a:ext uri="{FF2B5EF4-FFF2-40B4-BE49-F238E27FC236}">
                          <a16:creationId xmlns:a16="http://schemas.microsoft.com/office/drawing/2014/main" id="{A607D2C2-7C54-4C56-950F-A2E2D42A32CF}"/>
                        </a:ext>
                      </a:extLst>
                    </p:cNvPr>
                    <p:cNvCxnSpPr>
                      <a:stCxn id="41" idx="0"/>
                      <a:endCxn id="14" idx="1"/>
                    </p:cNvCxnSpPr>
                    <p:nvPr/>
                  </p:nvCxnSpPr>
                  <p:spPr>
                    <a:xfrm rot="5400000" flipH="1" flipV="1">
                      <a:off x="5170226" y="1391901"/>
                      <a:ext cx="418470" cy="1602398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箭头连接符 9">
                      <a:extLst>
                        <a:ext uri="{FF2B5EF4-FFF2-40B4-BE49-F238E27FC236}">
                          <a16:creationId xmlns:a16="http://schemas.microsoft.com/office/drawing/2014/main" id="{90699E8D-9E13-426D-8CB9-C39680F30E50}"/>
                        </a:ext>
                      </a:extLst>
                    </p:cNvPr>
                    <p:cNvCxnSpPr>
                      <a:stCxn id="42" idx="0"/>
                      <a:endCxn id="14" idx="2"/>
                    </p:cNvCxnSpPr>
                    <p:nvPr/>
                  </p:nvCxnSpPr>
                  <p:spPr>
                    <a:xfrm flipH="1" flipV="1">
                      <a:off x="7724683" y="2260983"/>
                      <a:ext cx="8022" cy="1376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连接符: 肘形 10">
                      <a:extLst>
                        <a:ext uri="{FF2B5EF4-FFF2-40B4-BE49-F238E27FC236}">
                          <a16:creationId xmlns:a16="http://schemas.microsoft.com/office/drawing/2014/main" id="{1C9BA6C8-33AF-42F3-92CF-B7E147281C18}"/>
                        </a:ext>
                      </a:extLst>
                    </p:cNvPr>
                    <p:cNvCxnSpPr>
                      <a:stCxn id="43" idx="0"/>
                      <a:endCxn id="14" idx="3"/>
                    </p:cNvCxnSpPr>
                    <p:nvPr/>
                  </p:nvCxnSpPr>
                  <p:spPr>
                    <a:xfrm rot="16200000" flipV="1">
                      <a:off x="9911797" y="1340773"/>
                      <a:ext cx="455002" cy="1741185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任意多边形: 形状 6">
                    <a:extLst>
                      <a:ext uri="{FF2B5EF4-FFF2-40B4-BE49-F238E27FC236}">
                        <a16:creationId xmlns:a16="http://schemas.microsoft.com/office/drawing/2014/main" id="{2FA5DEF4-586D-4AD2-B558-B55754149605}"/>
                      </a:ext>
                    </a:extLst>
                  </p:cNvPr>
                  <p:cNvSpPr/>
                  <p:nvPr/>
                </p:nvSpPr>
                <p:spPr>
                  <a:xfrm>
                    <a:off x="872355" y="1839310"/>
                    <a:ext cx="6379779" cy="1031405"/>
                  </a:xfrm>
                  <a:custGeom>
                    <a:avLst/>
                    <a:gdLst>
                      <a:gd name="connsiteX0" fmla="*/ 0 w 6379779"/>
                      <a:gd name="connsiteY0" fmla="*/ 1198180 h 1285707"/>
                      <a:gd name="connsiteX1" fmla="*/ 115614 w 6379779"/>
                      <a:gd name="connsiteY1" fmla="*/ 1198180 h 1285707"/>
                      <a:gd name="connsiteX2" fmla="*/ 3132083 w 6379779"/>
                      <a:gd name="connsiteY2" fmla="*/ 1229711 h 1285707"/>
                      <a:gd name="connsiteX3" fmla="*/ 4183117 w 6379779"/>
                      <a:gd name="connsiteY3" fmla="*/ 357352 h 1285707"/>
                      <a:gd name="connsiteX4" fmla="*/ 6379779 w 6379779"/>
                      <a:gd name="connsiteY4" fmla="*/ 0 h 1285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79779" h="1285707">
                        <a:moveTo>
                          <a:pt x="0" y="1198180"/>
                        </a:moveTo>
                        <a:lnTo>
                          <a:pt x="115614" y="1198180"/>
                        </a:lnTo>
                        <a:cubicBezTo>
                          <a:pt x="637628" y="1203435"/>
                          <a:pt x="2454166" y="1369849"/>
                          <a:pt x="3132083" y="1229711"/>
                        </a:cubicBezTo>
                        <a:cubicBezTo>
                          <a:pt x="3810000" y="1089573"/>
                          <a:pt x="3641834" y="562304"/>
                          <a:pt x="4183117" y="357352"/>
                        </a:cubicBezTo>
                        <a:cubicBezTo>
                          <a:pt x="4724400" y="152400"/>
                          <a:pt x="6066220" y="54303"/>
                          <a:pt x="6379779" y="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3EEA70DE-814E-4705-A7F0-61D00C371556}"/>
                    </a:ext>
                  </a:extLst>
                </p:cNvPr>
                <p:cNvSpPr txBox="1"/>
                <p:nvPr/>
              </p:nvSpPr>
              <p:spPr>
                <a:xfrm>
                  <a:off x="1208298" y="3626821"/>
                  <a:ext cx="12497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Radio</a:t>
                  </a:r>
                  <a:r>
                    <a:rPr lang="zh-CN" altLang="en-US" sz="1400" dirty="0"/>
                    <a:t> </a:t>
                  </a:r>
                  <a:r>
                    <a:rPr lang="en-US" altLang="zh-CN" sz="1400" dirty="0"/>
                    <a:t>Access</a:t>
                  </a:r>
                </a:p>
              </p:txBody>
            </p:sp>
          </p:grp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106A042-1ECA-418E-8ADB-CFE2A073428D}"/>
                  </a:ext>
                </a:extLst>
              </p:cNvPr>
              <p:cNvSpPr txBox="1"/>
              <p:nvPr/>
            </p:nvSpPr>
            <p:spPr>
              <a:xfrm>
                <a:off x="2835348" y="3639961"/>
                <a:ext cx="1606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Less than 10km</a:t>
                </a:r>
                <a:endParaRPr lang="zh-CN" altLang="en-US" sz="1400" dirty="0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F8497A2-A6DB-4A64-8CBE-6F09078AAFBD}"/>
                  </a:ext>
                </a:extLst>
              </p:cNvPr>
              <p:cNvSpPr txBox="1"/>
              <p:nvPr/>
            </p:nvSpPr>
            <p:spPr>
              <a:xfrm>
                <a:off x="5733391" y="3750459"/>
                <a:ext cx="2213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10 ~ 50 km</a:t>
                </a:r>
                <a:endParaRPr lang="zh-CN" altLang="en-US" sz="1400" dirty="0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78AE4C5-5A4F-4536-B062-56045C7F5B11}"/>
                  </a:ext>
                </a:extLst>
              </p:cNvPr>
              <p:cNvSpPr txBox="1"/>
              <p:nvPr/>
            </p:nvSpPr>
            <p:spPr>
              <a:xfrm>
                <a:off x="9009463" y="3855826"/>
                <a:ext cx="15853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&lt; 300 km</a:t>
                </a:r>
                <a:endParaRPr lang="zh-CN" altLang="en-US" sz="1400" dirty="0"/>
              </a:p>
            </p:txBody>
          </p:sp>
        </p:grpSp>
        <p:sp>
          <p:nvSpPr>
            <p:cNvPr id="119" name="TextBox 681">
              <a:extLst>
                <a:ext uri="{FF2B5EF4-FFF2-40B4-BE49-F238E27FC236}">
                  <a16:creationId xmlns:a16="http://schemas.microsoft.com/office/drawing/2014/main" id="{95E5C2D2-3F55-4276-B2D6-D2B816B0629F}"/>
                </a:ext>
              </a:extLst>
            </p:cNvPr>
            <p:cNvSpPr txBox="1"/>
            <p:nvPr/>
          </p:nvSpPr>
          <p:spPr>
            <a:xfrm rot="16200000">
              <a:off x="5824613" y="3013052"/>
              <a:ext cx="430887" cy="112812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b="1" dirty="0">
                  <a:ea typeface="+mj-ea"/>
                </a:rPr>
                <a:t>E2E Delay</a:t>
              </a:r>
              <a:endParaRPr lang="zh-CN" altLang="en-US" sz="1600" dirty="0">
                <a:ea typeface="+mj-ea"/>
              </a:endParaRP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747F99E-FD2E-4167-B234-79AEEA11AE45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1211363" y="3746439"/>
              <a:ext cx="10001" cy="1334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D8343669-DD1B-4E45-93B2-2C4553C14B97}"/>
                </a:ext>
              </a:extLst>
            </p:cNvPr>
            <p:cNvCxnSpPr/>
            <p:nvPr/>
          </p:nvCxnSpPr>
          <p:spPr>
            <a:xfrm flipV="1">
              <a:off x="4730492" y="4069080"/>
              <a:ext cx="0" cy="8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BAC39615-00D0-4C69-BFBB-67108ABD52A8}"/>
                </a:ext>
              </a:extLst>
            </p:cNvPr>
            <p:cNvCxnSpPr>
              <a:stCxn id="14" idx="2"/>
            </p:cNvCxnSpPr>
            <p:nvPr/>
          </p:nvCxnSpPr>
          <p:spPr>
            <a:xfrm flipH="1" flipV="1">
              <a:off x="7876913" y="3859887"/>
              <a:ext cx="1" cy="958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51B98A1-F70E-4367-90EE-09E2CFBC0337}"/>
                </a:ext>
              </a:extLst>
            </p:cNvPr>
            <p:cNvCxnSpPr>
              <a:stCxn id="43" idx="0"/>
            </p:cNvCxnSpPr>
            <p:nvPr/>
          </p:nvCxnSpPr>
          <p:spPr>
            <a:xfrm flipH="1" flipV="1">
              <a:off x="11162120" y="3771900"/>
              <a:ext cx="1" cy="1224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8D28798A-8414-4955-B1C1-460E9731AFFF}"/>
                </a:ext>
              </a:extLst>
            </p:cNvPr>
            <p:cNvCxnSpPr/>
            <p:nvPr/>
          </p:nvCxnSpPr>
          <p:spPr>
            <a:xfrm>
              <a:off x="1211363" y="4253675"/>
              <a:ext cx="3505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D5B50F07-4DE5-47AB-8D6F-78138F84A6AD}"/>
                </a:ext>
              </a:extLst>
            </p:cNvPr>
            <p:cNvSpPr txBox="1"/>
            <p:nvPr/>
          </p:nvSpPr>
          <p:spPr>
            <a:xfrm>
              <a:off x="2390167" y="4215110"/>
              <a:ext cx="1606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Around 2ms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074F67D-40CD-4148-A415-FA5563205E66}"/>
                </a:ext>
              </a:extLst>
            </p:cNvPr>
            <p:cNvCxnSpPr/>
            <p:nvPr/>
          </p:nvCxnSpPr>
          <p:spPr>
            <a:xfrm>
              <a:off x="1221364" y="4011930"/>
              <a:ext cx="66682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4C43871E-8F67-41DA-A1DB-F71BF023B190}"/>
                </a:ext>
              </a:extLst>
            </p:cNvPr>
            <p:cNvSpPr txBox="1"/>
            <p:nvPr/>
          </p:nvSpPr>
          <p:spPr>
            <a:xfrm>
              <a:off x="5500444" y="3961228"/>
              <a:ext cx="1606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Less than 2.5ms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82599BCF-083E-40D5-BECA-42A48641D468}"/>
                </a:ext>
              </a:extLst>
            </p:cNvPr>
            <p:cNvCxnSpPr/>
            <p:nvPr/>
          </p:nvCxnSpPr>
          <p:spPr>
            <a:xfrm>
              <a:off x="1211363" y="3768447"/>
              <a:ext cx="99507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9ABB33E-908C-4671-A0EF-AFBE2BBD4F9E}"/>
                </a:ext>
              </a:extLst>
            </p:cNvPr>
            <p:cNvSpPr txBox="1"/>
            <p:nvPr/>
          </p:nvSpPr>
          <p:spPr>
            <a:xfrm>
              <a:off x="8848146" y="3741930"/>
              <a:ext cx="1606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Around 4ms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0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2"/>
    </mc:Choice>
    <mc:Fallback xmlns="">
      <p:transition spd="slow" advTm="13782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Widescreen</PresentationFormat>
  <Paragraphs>108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Arial Unicode MS</vt:lpstr>
      <vt:lpstr>Times New Roman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奇慧</dc:creator>
  <cp:lastModifiedBy>Csatari</cp:lastModifiedBy>
  <cp:revision>3</cp:revision>
  <dcterms:created xsi:type="dcterms:W3CDTF">2018-08-24T01:02:28Z</dcterms:created>
  <dcterms:modified xsi:type="dcterms:W3CDTF">2018-10-18T08:05:32Z</dcterms:modified>
</cp:coreProperties>
</file>