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69" r:id="rId15"/>
    <p:sldId id="275" r:id="rId16"/>
    <p:sldId id="271" r:id="rId17"/>
    <p:sldId id="277" r:id="rId18"/>
    <p:sldId id="261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2286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Organize </a:t>
            </a:r>
            <a:br>
              <a:rPr lang="en-US" dirty="0" smtClean="0"/>
            </a:br>
            <a:r>
              <a:rPr lang="en-US" dirty="0" err="1" smtClean="0"/>
              <a:t>vSwitch</a:t>
            </a:r>
            <a:r>
              <a:rPr lang="en-US" dirty="0" smtClean="0"/>
              <a:t> Performance </a:t>
            </a:r>
            <a:br>
              <a:rPr lang="en-US" dirty="0" smtClean="0"/>
            </a:br>
            <a:r>
              <a:rPr lang="en-US" dirty="0" smtClean="0"/>
              <a:t>Test Framework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Aihua Li</a:t>
            </a:r>
          </a:p>
          <a:p>
            <a:r>
              <a:rPr lang="en-US" dirty="0" smtClean="0"/>
              <a:t>Huawei Technologies, Inc</a:t>
            </a:r>
          </a:p>
          <a:p>
            <a:r>
              <a:rPr lang="en-US" smtClean="0"/>
              <a:t>12-2014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Pktgen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Dpdk</a:t>
            </a:r>
            <a:r>
              <a:rPr lang="en-US" dirty="0" smtClean="0"/>
              <a:t>-gen: </a:t>
            </a:r>
            <a:r>
              <a:rPr lang="en-US" dirty="0" err="1" smtClean="0"/>
              <a:t>dpdk</a:t>
            </a:r>
            <a:r>
              <a:rPr lang="en-US" dirty="0" smtClean="0"/>
              <a:t> packet generator</a:t>
            </a:r>
          </a:p>
          <a:p>
            <a:pPr lvl="1"/>
            <a:r>
              <a:rPr lang="en-US" dirty="0" err="1" smtClean="0"/>
              <a:t>Pktgen</a:t>
            </a:r>
            <a:r>
              <a:rPr lang="en-US" dirty="0" smtClean="0"/>
              <a:t>: </a:t>
            </a:r>
            <a:r>
              <a:rPr lang="en-US" dirty="0" err="1" smtClean="0"/>
              <a:t>netmap</a:t>
            </a:r>
            <a:r>
              <a:rPr lang="en-US" dirty="0" smtClean="0"/>
              <a:t> packet generator</a:t>
            </a:r>
          </a:p>
          <a:p>
            <a:pPr lvl="1"/>
            <a:r>
              <a:rPr lang="en-US" dirty="0" err="1" smtClean="0"/>
              <a:t>Pkt</a:t>
            </a:r>
            <a:r>
              <a:rPr lang="en-US" dirty="0" smtClean="0"/>
              <a:t>-counter: kernel based packet generator</a:t>
            </a:r>
          </a:p>
          <a:p>
            <a:r>
              <a:rPr lang="en-US" dirty="0" smtClean="0"/>
              <a:t>Data-collector</a:t>
            </a:r>
          </a:p>
          <a:p>
            <a:pPr lvl="1"/>
            <a:r>
              <a:rPr lang="en-US" dirty="0" smtClean="0"/>
              <a:t>Pm-collector: collects data in physical host</a:t>
            </a:r>
          </a:p>
          <a:p>
            <a:pPr lvl="1"/>
            <a:r>
              <a:rPr lang="en-US" dirty="0" err="1" smtClean="0"/>
              <a:t>Vm</a:t>
            </a:r>
            <a:r>
              <a:rPr lang="en-US" dirty="0" smtClean="0"/>
              <a:t>-collector: collects data in VM</a:t>
            </a:r>
          </a:p>
          <a:p>
            <a:r>
              <a:rPr lang="en-US" dirty="0" smtClean="0"/>
              <a:t>VM-Manager</a:t>
            </a:r>
          </a:p>
          <a:p>
            <a:pPr lvl="1"/>
            <a:r>
              <a:rPr lang="en-US" dirty="0" smtClean="0"/>
              <a:t>VM-Start</a:t>
            </a:r>
          </a:p>
          <a:p>
            <a:pPr lvl="1"/>
            <a:r>
              <a:rPr lang="en-US" dirty="0" smtClean="0"/>
              <a:t>VM-Stop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Vswitch</a:t>
            </a:r>
            <a:r>
              <a:rPr lang="en-US" dirty="0" smtClean="0"/>
              <a:t>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Required interface:</a:t>
            </a:r>
          </a:p>
          <a:p>
            <a:pPr lvl="1"/>
            <a:r>
              <a:rPr lang="en-US" dirty="0" smtClean="0"/>
              <a:t>Setup:</a:t>
            </a:r>
          </a:p>
          <a:p>
            <a:pPr lvl="2"/>
            <a:r>
              <a:rPr lang="en-US" dirty="0" smtClean="0"/>
              <a:t>Compile and build system</a:t>
            </a:r>
          </a:p>
          <a:p>
            <a:pPr lvl="2"/>
            <a:r>
              <a:rPr lang="en-US" dirty="0" smtClean="0"/>
              <a:t>Add-switch</a:t>
            </a:r>
          </a:p>
          <a:p>
            <a:pPr lvl="2"/>
            <a:r>
              <a:rPr lang="en-US" dirty="0" smtClean="0"/>
              <a:t>Add-port</a:t>
            </a:r>
          </a:p>
          <a:p>
            <a:pPr lvl="2"/>
            <a:r>
              <a:rPr lang="en-US" dirty="0" smtClean="0"/>
              <a:t>Add-flow</a:t>
            </a:r>
          </a:p>
          <a:p>
            <a:r>
              <a:rPr lang="en-US" dirty="0" err="1" smtClean="0"/>
              <a:t>Ovs-dpdk</a:t>
            </a:r>
            <a:endParaRPr lang="en-US" dirty="0" smtClean="0"/>
          </a:p>
          <a:p>
            <a:pPr lvl="1"/>
            <a:r>
              <a:rPr lang="en-US" dirty="0" smtClean="0"/>
              <a:t>Implementation of API scripts for </a:t>
            </a:r>
            <a:r>
              <a:rPr lang="en-US" dirty="0" err="1" smtClean="0"/>
              <a:t>ovs-dpdk</a:t>
            </a:r>
            <a:endParaRPr lang="en-US" dirty="0" smtClean="0"/>
          </a:p>
          <a:p>
            <a:r>
              <a:rPr lang="en-US" dirty="0" err="1" smtClean="0"/>
              <a:t>Ovs</a:t>
            </a:r>
            <a:r>
              <a:rPr lang="en-US" dirty="0" smtClean="0"/>
              <a:t>-kernel</a:t>
            </a:r>
          </a:p>
          <a:p>
            <a:pPr lvl="1"/>
            <a:r>
              <a:rPr lang="en-US" dirty="0" smtClean="0"/>
              <a:t>Implementation of API scripts for </a:t>
            </a:r>
            <a:r>
              <a:rPr lang="en-US" dirty="0" err="1" smtClean="0"/>
              <a:t>ovs</a:t>
            </a:r>
            <a:r>
              <a:rPr lang="en-US" dirty="0" smtClean="0"/>
              <a:t>-kernel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cases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P2P: Test from PHY-&gt;PHY.</a:t>
            </a:r>
          </a:p>
          <a:p>
            <a:r>
              <a:rPr lang="en-US" b="1" dirty="0" smtClean="0"/>
              <a:t>PVP: Test from PHY-&gt;VNF-&gt;PHY.</a:t>
            </a:r>
          </a:p>
          <a:p>
            <a:pPr lvl="1"/>
            <a:r>
              <a:rPr lang="en-US" b="1" dirty="0" smtClean="0"/>
              <a:t>Includes VNF speed, </a:t>
            </a:r>
            <a:r>
              <a:rPr lang="en-US" b="1" dirty="0" err="1" smtClean="0"/>
              <a:t>vLOOP</a:t>
            </a:r>
            <a:r>
              <a:rPr lang="en-US" b="1" dirty="0" smtClean="0"/>
              <a:t> is </a:t>
            </a:r>
            <a:r>
              <a:rPr lang="en-US" b="1" dirty="0" err="1" smtClean="0"/>
              <a:t>prefered</a:t>
            </a:r>
            <a:endParaRPr lang="en-US" b="1" dirty="0" smtClean="0"/>
          </a:p>
          <a:p>
            <a:pPr lvl="1"/>
            <a:r>
              <a:rPr lang="en-US" b="1" dirty="0" smtClean="0"/>
              <a:t>Does not measure V2V</a:t>
            </a:r>
          </a:p>
          <a:p>
            <a:pPr lvl="1"/>
            <a:r>
              <a:rPr lang="en-US" b="1" dirty="0" smtClean="0"/>
              <a:t>Need to include VNF used</a:t>
            </a:r>
          </a:p>
          <a:p>
            <a:r>
              <a:rPr lang="en-US" b="1" dirty="0" smtClean="0"/>
              <a:t>PVVP:</a:t>
            </a:r>
          </a:p>
          <a:p>
            <a:pPr lvl="1"/>
            <a:r>
              <a:rPr lang="en-US" b="1" dirty="0" smtClean="0"/>
              <a:t>Similar to PVP, but includes V2V path</a:t>
            </a:r>
          </a:p>
          <a:p>
            <a:pPr lvl="1"/>
            <a:endParaRPr lang="en-US" b="1" dirty="0" smtClean="0"/>
          </a:p>
          <a:p>
            <a:pPr lvl="1">
              <a:buNone/>
            </a:pPr>
            <a:endParaRPr lang="en-US" b="1" dirty="0" smtClean="0"/>
          </a:p>
          <a:p>
            <a:r>
              <a:rPr lang="en-US" dirty="0" smtClean="0"/>
              <a:t>P2V: Test from PHY-&gt;VNF.  </a:t>
            </a:r>
          </a:p>
          <a:p>
            <a:pPr lvl="1"/>
            <a:r>
              <a:rPr lang="en-US" dirty="0" smtClean="0"/>
              <a:t>Need to probe VNF</a:t>
            </a:r>
          </a:p>
          <a:p>
            <a:r>
              <a:rPr lang="en-US" dirty="0" smtClean="0"/>
              <a:t>V2P: Test from VNF-&gt;PHY. </a:t>
            </a:r>
          </a:p>
          <a:p>
            <a:pPr lvl="1"/>
            <a:r>
              <a:rPr lang="en-US" dirty="0" smtClean="0"/>
              <a:t>Need to </a:t>
            </a:r>
            <a:r>
              <a:rPr lang="en-US" dirty="0" err="1" smtClean="0"/>
              <a:t>tx</a:t>
            </a:r>
            <a:r>
              <a:rPr lang="en-US" dirty="0" smtClean="0"/>
              <a:t> from VNF</a:t>
            </a:r>
          </a:p>
          <a:p>
            <a:r>
              <a:rPr lang="en-US" dirty="0" smtClean="0"/>
              <a:t>V2V: Test from VNF-&gt;VNF. </a:t>
            </a:r>
          </a:p>
          <a:p>
            <a:pPr lvl="1"/>
            <a:r>
              <a:rPr lang="en-US" dirty="0" smtClean="0"/>
              <a:t>Need </a:t>
            </a:r>
            <a:r>
              <a:rPr lang="en-US" dirty="0" err="1" smtClean="0"/>
              <a:t>tx</a:t>
            </a:r>
            <a:r>
              <a:rPr lang="en-US" dirty="0" smtClean="0"/>
              <a:t> and probe on VNF</a:t>
            </a:r>
          </a:p>
          <a:p>
            <a:r>
              <a:rPr lang="en-US" dirty="0" smtClean="0"/>
              <a:t>PVVP-Overlay:    </a:t>
            </a:r>
          </a:p>
          <a:p>
            <a:pPr lvl="1"/>
            <a:r>
              <a:rPr lang="en-US" dirty="0" smtClean="0"/>
              <a:t>Similar to PVVP, with the two VM on separate Host ( See next page 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16"/>
          <p:cNvSpPr/>
          <p:nvPr/>
        </p:nvSpPr>
        <p:spPr>
          <a:xfrm>
            <a:off x="3886200" y="2971800"/>
            <a:ext cx="2667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Host (</a:t>
            </a:r>
            <a:r>
              <a:rPr lang="en-US" sz="1600" dirty="0" err="1" smtClean="0">
                <a:solidFill>
                  <a:schemeClr val="tx1"/>
                </a:solidFill>
              </a:rPr>
              <a:t>Hypervisior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5" name="矩形 20"/>
          <p:cNvSpPr/>
          <p:nvPr/>
        </p:nvSpPr>
        <p:spPr>
          <a:xfrm>
            <a:off x="4114800" y="3429000"/>
            <a:ext cx="1752599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 smtClean="0"/>
              <a:t>vSwitch</a:t>
            </a:r>
            <a:endParaRPr lang="en-US" sz="1600" dirty="0"/>
          </a:p>
        </p:txBody>
      </p:sp>
      <p:sp>
        <p:nvSpPr>
          <p:cNvPr id="4" name="矩形 16"/>
          <p:cNvSpPr/>
          <p:nvPr/>
        </p:nvSpPr>
        <p:spPr>
          <a:xfrm>
            <a:off x="914400" y="2971800"/>
            <a:ext cx="2667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Host (</a:t>
            </a:r>
            <a:r>
              <a:rPr lang="en-US" sz="1600" dirty="0" err="1" smtClean="0">
                <a:solidFill>
                  <a:schemeClr val="tx1"/>
                </a:solidFill>
              </a:rPr>
              <a:t>Hypervisior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20"/>
          <p:cNvSpPr/>
          <p:nvPr/>
        </p:nvSpPr>
        <p:spPr>
          <a:xfrm>
            <a:off x="1752601" y="3429000"/>
            <a:ext cx="1752599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 smtClean="0"/>
              <a:t>vSwitch</a:t>
            </a:r>
            <a:endParaRPr lang="en-US" sz="1600" dirty="0"/>
          </a:p>
        </p:txBody>
      </p:sp>
      <p:sp>
        <p:nvSpPr>
          <p:cNvPr id="9" name="矩形 23"/>
          <p:cNvSpPr/>
          <p:nvPr/>
        </p:nvSpPr>
        <p:spPr>
          <a:xfrm>
            <a:off x="2057401" y="4648201"/>
            <a:ext cx="609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/>
              <a:t>PHY</a:t>
            </a:r>
            <a:endParaRPr lang="en-US" sz="1100" dirty="0"/>
          </a:p>
        </p:txBody>
      </p:sp>
      <p:sp>
        <p:nvSpPr>
          <p:cNvPr id="10" name="矩形 24"/>
          <p:cNvSpPr/>
          <p:nvPr/>
        </p:nvSpPr>
        <p:spPr>
          <a:xfrm>
            <a:off x="2133600" y="4038600"/>
            <a:ext cx="561975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port</a:t>
            </a:r>
          </a:p>
        </p:txBody>
      </p:sp>
      <p:cxnSp>
        <p:nvCxnSpPr>
          <p:cNvPr id="11" name="直接箭头连接符 26"/>
          <p:cNvCxnSpPr>
            <a:endCxn id="9" idx="2"/>
          </p:cNvCxnSpPr>
          <p:nvPr/>
        </p:nvCxnSpPr>
        <p:spPr>
          <a:xfrm flipV="1">
            <a:off x="2362200" y="4876801"/>
            <a:ext cx="1" cy="9906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27"/>
          <p:cNvCxnSpPr>
            <a:endCxn id="10" idx="2"/>
          </p:cNvCxnSpPr>
          <p:nvPr/>
        </p:nvCxnSpPr>
        <p:spPr>
          <a:xfrm flipH="1" flipV="1">
            <a:off x="2414588" y="4238625"/>
            <a:ext cx="23812" cy="40957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28"/>
          <p:cNvCxnSpPr>
            <a:stCxn id="10" idx="0"/>
            <a:endCxn id="14" idx="2"/>
          </p:cNvCxnSpPr>
          <p:nvPr/>
        </p:nvCxnSpPr>
        <p:spPr>
          <a:xfrm flipH="1" flipV="1">
            <a:off x="2400301" y="3657600"/>
            <a:ext cx="14287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34"/>
          <p:cNvSpPr/>
          <p:nvPr/>
        </p:nvSpPr>
        <p:spPr>
          <a:xfrm>
            <a:off x="2057401" y="3438525"/>
            <a:ext cx="685799" cy="2190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port</a:t>
            </a:r>
          </a:p>
        </p:txBody>
      </p:sp>
      <p:sp>
        <p:nvSpPr>
          <p:cNvPr id="15" name="矩形 39"/>
          <p:cNvSpPr/>
          <p:nvPr/>
        </p:nvSpPr>
        <p:spPr>
          <a:xfrm>
            <a:off x="1600200" y="609600"/>
            <a:ext cx="1971676" cy="21907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VM1</a:t>
            </a:r>
            <a:endParaRPr lang="en-US" sz="1600" dirty="0"/>
          </a:p>
        </p:txBody>
      </p:sp>
      <p:sp>
        <p:nvSpPr>
          <p:cNvPr id="16" name="矩形 41"/>
          <p:cNvSpPr/>
          <p:nvPr/>
        </p:nvSpPr>
        <p:spPr>
          <a:xfrm>
            <a:off x="2057400" y="2286000"/>
            <a:ext cx="6858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west</a:t>
            </a:r>
            <a:endParaRPr lang="en-US" sz="1100" dirty="0"/>
          </a:p>
        </p:txBody>
      </p:sp>
      <p:sp>
        <p:nvSpPr>
          <p:cNvPr id="22" name="矩形 41"/>
          <p:cNvSpPr/>
          <p:nvPr/>
        </p:nvSpPr>
        <p:spPr>
          <a:xfrm>
            <a:off x="2971801" y="2590800"/>
            <a:ext cx="457200" cy="2476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/>
              <a:t>east</a:t>
            </a:r>
            <a:endParaRPr lang="en-US" sz="1100" dirty="0"/>
          </a:p>
        </p:txBody>
      </p:sp>
      <p:sp>
        <p:nvSpPr>
          <p:cNvPr id="23" name="矩形 34"/>
          <p:cNvSpPr/>
          <p:nvPr/>
        </p:nvSpPr>
        <p:spPr>
          <a:xfrm>
            <a:off x="2971800" y="3438525"/>
            <a:ext cx="485775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port</a:t>
            </a:r>
          </a:p>
        </p:txBody>
      </p:sp>
      <p:sp>
        <p:nvSpPr>
          <p:cNvPr id="24" name="矩形 34"/>
          <p:cNvSpPr/>
          <p:nvPr/>
        </p:nvSpPr>
        <p:spPr>
          <a:xfrm>
            <a:off x="5257800" y="4048125"/>
            <a:ext cx="485775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port</a:t>
            </a:r>
          </a:p>
        </p:txBody>
      </p:sp>
      <p:sp>
        <p:nvSpPr>
          <p:cNvPr id="28" name="矩形 23"/>
          <p:cNvSpPr/>
          <p:nvPr/>
        </p:nvSpPr>
        <p:spPr>
          <a:xfrm>
            <a:off x="5105400" y="4648200"/>
            <a:ext cx="695325" cy="2571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PHY</a:t>
            </a:r>
            <a:endParaRPr lang="en-US" sz="1100" dirty="0"/>
          </a:p>
        </p:txBody>
      </p:sp>
      <p:cxnSp>
        <p:nvCxnSpPr>
          <p:cNvPr id="30" name="Straight Arrow Connector 29"/>
          <p:cNvCxnSpPr>
            <a:stCxn id="22" idx="2"/>
            <a:endCxn id="23" idx="0"/>
          </p:cNvCxnSpPr>
          <p:nvPr/>
        </p:nvCxnSpPr>
        <p:spPr>
          <a:xfrm>
            <a:off x="3200401" y="2838449"/>
            <a:ext cx="14287" cy="60007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486400" y="4953000"/>
            <a:ext cx="0" cy="9906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486400" y="4114800"/>
            <a:ext cx="9525" cy="51435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39"/>
          <p:cNvSpPr/>
          <p:nvPr/>
        </p:nvSpPr>
        <p:spPr>
          <a:xfrm>
            <a:off x="4191000" y="609600"/>
            <a:ext cx="1971676" cy="2181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VM2</a:t>
            </a:r>
            <a:endParaRPr lang="en-US" sz="1600" dirty="0"/>
          </a:p>
        </p:txBody>
      </p:sp>
      <p:sp>
        <p:nvSpPr>
          <p:cNvPr id="29" name="矩形 41"/>
          <p:cNvSpPr/>
          <p:nvPr/>
        </p:nvSpPr>
        <p:spPr>
          <a:xfrm>
            <a:off x="4343400" y="2590800"/>
            <a:ext cx="4572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west</a:t>
            </a:r>
            <a:endParaRPr lang="en-US" sz="1100" dirty="0"/>
          </a:p>
        </p:txBody>
      </p:sp>
      <p:sp>
        <p:nvSpPr>
          <p:cNvPr id="32" name="矩形 41"/>
          <p:cNvSpPr/>
          <p:nvPr/>
        </p:nvSpPr>
        <p:spPr>
          <a:xfrm>
            <a:off x="5181600" y="2590800"/>
            <a:ext cx="609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east</a:t>
            </a:r>
            <a:endParaRPr lang="en-US" sz="1100" dirty="0"/>
          </a:p>
        </p:txBody>
      </p:sp>
      <p:sp>
        <p:nvSpPr>
          <p:cNvPr id="34" name="矩形 34"/>
          <p:cNvSpPr/>
          <p:nvPr/>
        </p:nvSpPr>
        <p:spPr>
          <a:xfrm>
            <a:off x="4343400" y="3438525"/>
            <a:ext cx="485775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port</a:t>
            </a:r>
          </a:p>
        </p:txBody>
      </p:sp>
      <p:sp>
        <p:nvSpPr>
          <p:cNvPr id="35" name="矩形 34"/>
          <p:cNvSpPr/>
          <p:nvPr/>
        </p:nvSpPr>
        <p:spPr>
          <a:xfrm>
            <a:off x="5257800" y="3438525"/>
            <a:ext cx="485775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port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486400" y="2819400"/>
            <a:ext cx="9525" cy="59055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43"/>
          <p:cNvCxnSpPr/>
          <p:nvPr/>
        </p:nvCxnSpPr>
        <p:spPr>
          <a:xfrm flipV="1">
            <a:off x="4572000" y="2819400"/>
            <a:ext cx="0" cy="67627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4" idx="0"/>
          </p:cNvCxnSpPr>
          <p:nvPr/>
        </p:nvCxnSpPr>
        <p:spPr>
          <a:xfrm>
            <a:off x="5486400" y="3667125"/>
            <a:ext cx="14288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23"/>
          <p:cNvSpPr/>
          <p:nvPr/>
        </p:nvSpPr>
        <p:spPr>
          <a:xfrm>
            <a:off x="1905000" y="1219200"/>
            <a:ext cx="1600200" cy="380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vLOOP</a:t>
            </a:r>
            <a:endParaRPr lang="en-US" sz="1100" dirty="0"/>
          </a:p>
        </p:txBody>
      </p:sp>
      <p:sp>
        <p:nvSpPr>
          <p:cNvPr id="53" name="矩形 23"/>
          <p:cNvSpPr/>
          <p:nvPr/>
        </p:nvSpPr>
        <p:spPr>
          <a:xfrm>
            <a:off x="4419600" y="1219200"/>
            <a:ext cx="1447800" cy="380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vLOOP</a:t>
            </a:r>
            <a:endParaRPr lang="en-US" sz="1100" dirty="0"/>
          </a:p>
        </p:txBody>
      </p:sp>
      <p:cxnSp>
        <p:nvCxnSpPr>
          <p:cNvPr id="54" name="直接箭头连接符 27"/>
          <p:cNvCxnSpPr/>
          <p:nvPr/>
        </p:nvCxnSpPr>
        <p:spPr>
          <a:xfrm flipV="1">
            <a:off x="2362200" y="1600200"/>
            <a:ext cx="0" cy="685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27"/>
          <p:cNvCxnSpPr/>
          <p:nvPr/>
        </p:nvCxnSpPr>
        <p:spPr>
          <a:xfrm flipV="1">
            <a:off x="4572000" y="1600200"/>
            <a:ext cx="0" cy="101917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200400" y="1600200"/>
            <a:ext cx="14287" cy="98107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486400" y="1600200"/>
            <a:ext cx="14287" cy="98107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34"/>
          <p:cNvSpPr/>
          <p:nvPr/>
        </p:nvSpPr>
        <p:spPr>
          <a:xfrm>
            <a:off x="2057400" y="3200400"/>
            <a:ext cx="685800" cy="22860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Tap</a:t>
            </a:r>
            <a:endParaRPr lang="en-US" sz="1100" dirty="0"/>
          </a:p>
        </p:txBody>
      </p:sp>
      <p:sp>
        <p:nvSpPr>
          <p:cNvPr id="61" name="矩形 34"/>
          <p:cNvSpPr/>
          <p:nvPr/>
        </p:nvSpPr>
        <p:spPr>
          <a:xfrm>
            <a:off x="2057400" y="2971801"/>
            <a:ext cx="685800" cy="2285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vHost</a:t>
            </a:r>
            <a:endParaRPr lang="en-US" sz="1100" dirty="0"/>
          </a:p>
        </p:txBody>
      </p:sp>
      <p:sp>
        <p:nvSpPr>
          <p:cNvPr id="62" name="矩形 34"/>
          <p:cNvSpPr/>
          <p:nvPr/>
        </p:nvSpPr>
        <p:spPr>
          <a:xfrm>
            <a:off x="2057400" y="2743200"/>
            <a:ext cx="685800" cy="2285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virtIO</a:t>
            </a:r>
            <a:endParaRPr lang="en-US" sz="1100" dirty="0"/>
          </a:p>
        </p:txBody>
      </p:sp>
      <p:sp>
        <p:nvSpPr>
          <p:cNvPr id="63" name="矩形 34"/>
          <p:cNvSpPr/>
          <p:nvPr/>
        </p:nvSpPr>
        <p:spPr>
          <a:xfrm>
            <a:off x="2057400" y="2514600"/>
            <a:ext cx="685800" cy="2285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TCPIP </a:t>
            </a:r>
            <a:endParaRPr lang="en-US" sz="1100" dirty="0"/>
          </a:p>
        </p:txBody>
      </p:sp>
      <p:sp>
        <p:nvSpPr>
          <p:cNvPr id="85" name="Rounded Rectangle 84"/>
          <p:cNvSpPr/>
          <p:nvPr/>
        </p:nvSpPr>
        <p:spPr>
          <a:xfrm>
            <a:off x="1981200" y="2133600"/>
            <a:ext cx="838200" cy="1676400"/>
          </a:xfrm>
          <a:prstGeom prst="roundRect">
            <a:avLst/>
          </a:prstGeom>
          <a:solidFill>
            <a:schemeClr val="bg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57200" y="1905000"/>
            <a:ext cx="6629400" cy="3352800"/>
          </a:xfrm>
          <a:prstGeom prst="roundRect">
            <a:avLst/>
          </a:prstGeom>
          <a:solidFill>
            <a:srgbClr val="FFC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Curved Down Arrow 102"/>
          <p:cNvSpPr/>
          <p:nvPr/>
        </p:nvSpPr>
        <p:spPr>
          <a:xfrm>
            <a:off x="2590800" y="4800600"/>
            <a:ext cx="2590800" cy="381000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p2p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" name="Curved Left Arrow 103"/>
          <p:cNvSpPr/>
          <p:nvPr/>
        </p:nvSpPr>
        <p:spPr>
          <a:xfrm>
            <a:off x="5638800" y="2057400"/>
            <a:ext cx="990600" cy="3124200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v2p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5" name="Curved Down Arrow 104"/>
          <p:cNvSpPr/>
          <p:nvPr/>
        </p:nvSpPr>
        <p:spPr>
          <a:xfrm>
            <a:off x="3276600" y="1600200"/>
            <a:ext cx="1219200" cy="304800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v2v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8" name="Curved Left Arrow 107"/>
          <p:cNvSpPr/>
          <p:nvPr/>
        </p:nvSpPr>
        <p:spPr>
          <a:xfrm rot="10800000">
            <a:off x="1219200" y="1905000"/>
            <a:ext cx="914400" cy="3352800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p2v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3" name="10-Point Star 112"/>
          <p:cNvSpPr/>
          <p:nvPr/>
        </p:nvSpPr>
        <p:spPr>
          <a:xfrm>
            <a:off x="5334000" y="1828800"/>
            <a:ext cx="304800" cy="3048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14" name="10-Point Star 113"/>
          <p:cNvSpPr/>
          <p:nvPr/>
        </p:nvSpPr>
        <p:spPr>
          <a:xfrm>
            <a:off x="2209800" y="5257800"/>
            <a:ext cx="304800" cy="3048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5" name="10-Point Star 114"/>
          <p:cNvSpPr/>
          <p:nvPr/>
        </p:nvSpPr>
        <p:spPr>
          <a:xfrm>
            <a:off x="5334000" y="5181600"/>
            <a:ext cx="304800" cy="3048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6" name="10-Point Star 115"/>
          <p:cNvSpPr/>
          <p:nvPr/>
        </p:nvSpPr>
        <p:spPr>
          <a:xfrm>
            <a:off x="2209800" y="1828800"/>
            <a:ext cx="304800" cy="3048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17" name="10-Point Star 116"/>
          <p:cNvSpPr/>
          <p:nvPr/>
        </p:nvSpPr>
        <p:spPr>
          <a:xfrm>
            <a:off x="3048000" y="1828800"/>
            <a:ext cx="304800" cy="3048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18" name="10-Point Star 117"/>
          <p:cNvSpPr/>
          <p:nvPr/>
        </p:nvSpPr>
        <p:spPr>
          <a:xfrm>
            <a:off x="4419600" y="1828800"/>
            <a:ext cx="304800" cy="3048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19" name="10-Point Star 118"/>
          <p:cNvSpPr/>
          <p:nvPr/>
        </p:nvSpPr>
        <p:spPr>
          <a:xfrm>
            <a:off x="6477000" y="914400"/>
            <a:ext cx="304800" cy="3048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934200" y="838200"/>
            <a:ext cx="110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End-point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3276600" y="5410200"/>
            <a:ext cx="10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Underlay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3657600" y="4038600"/>
            <a:ext cx="228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Jobs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Contains frequently used job </a:t>
            </a:r>
            <a:r>
              <a:rPr lang="en-US" dirty="0" err="1" smtClean="0"/>
              <a:t>confiugration</a:t>
            </a:r>
            <a:endParaRPr lang="en-US" dirty="0" smtClean="0"/>
          </a:p>
          <a:p>
            <a:pPr lvl="1"/>
            <a:r>
              <a:rPr lang="en-US" dirty="0" err="1" smtClean="0"/>
              <a:t>Dpdk.conf</a:t>
            </a:r>
            <a:endParaRPr lang="en-US" dirty="0" smtClean="0"/>
          </a:p>
          <a:p>
            <a:pPr lvl="1"/>
            <a:r>
              <a:rPr lang="en-US" dirty="0" err="1" smtClean="0"/>
              <a:t>My.conf</a:t>
            </a:r>
            <a:endParaRPr lang="en-US" dirty="0" smtClean="0"/>
          </a:p>
          <a:p>
            <a:r>
              <a:rPr lang="en-US" dirty="0" smtClean="0"/>
              <a:t>Sample Configuration, </a:t>
            </a:r>
            <a:r>
              <a:rPr lang="en-US" dirty="0" err="1" smtClean="0"/>
              <a:t>dpdk.conf</a:t>
            </a:r>
            <a:r>
              <a:rPr lang="en-US" dirty="0" smtClean="0"/>
              <a:t>: 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VNF: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dpdk-testpmd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VSWITCH: 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ovs-dpdk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# Job listing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P2P = Yes</a:t>
            </a:r>
          </a:p>
          <a:p>
            <a:pPr lvl="2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P2V = Yes</a:t>
            </a:r>
          </a:p>
          <a:p>
            <a:pPr lvl="2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Dpdk-pktgen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=yes</a:t>
            </a:r>
          </a:p>
          <a:p>
            <a:pPr lvl="2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Iperf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=yes</a:t>
            </a:r>
          </a:p>
          <a:p>
            <a:pPr lvl="2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Netperf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=yes</a:t>
            </a:r>
          </a:p>
          <a:p>
            <a:r>
              <a:rPr lang="en-US" dirty="0" smtClean="0"/>
              <a:t>To run the sample test:</a:t>
            </a:r>
          </a:p>
          <a:p>
            <a:pPr lvl="1"/>
            <a:r>
              <a:rPr lang="en-US" dirty="0" err="1" smtClean="0"/>
              <a:t>Runtest</a:t>
            </a:r>
            <a:r>
              <a:rPr lang="en-US" dirty="0" smtClean="0"/>
              <a:t> &lt; dpdk.cnf &gt; </a:t>
            </a:r>
            <a:r>
              <a:rPr lang="en-US" dirty="0" err="1" smtClean="0"/>
              <a:t>dpdk.report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Tests and output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each test cases:</a:t>
            </a:r>
          </a:p>
          <a:p>
            <a:pPr lvl="1"/>
            <a:r>
              <a:rPr lang="en-US" dirty="0" smtClean="0"/>
              <a:t>Raw packet tests: </a:t>
            </a:r>
            <a:r>
              <a:rPr lang="en-US" dirty="0" err="1" smtClean="0"/>
              <a:t>dpdk</a:t>
            </a:r>
            <a:r>
              <a:rPr lang="en-US" dirty="0" smtClean="0"/>
              <a:t>-gen, </a:t>
            </a:r>
            <a:r>
              <a:rPr lang="en-US" dirty="0" err="1" smtClean="0"/>
              <a:t>pkt</a:t>
            </a:r>
            <a:r>
              <a:rPr lang="en-US" dirty="0" smtClean="0"/>
              <a:t>-gen, </a:t>
            </a:r>
            <a:r>
              <a:rPr lang="en-US" dirty="0" err="1" smtClean="0"/>
              <a:t>pkt</a:t>
            </a:r>
            <a:r>
              <a:rPr lang="en-US" dirty="0" smtClean="0"/>
              <a:t>-counter</a:t>
            </a:r>
          </a:p>
          <a:p>
            <a:pPr lvl="1"/>
            <a:r>
              <a:rPr lang="en-US" dirty="0" err="1" smtClean="0"/>
              <a:t>Iperf</a:t>
            </a:r>
            <a:endParaRPr lang="en-US" dirty="0" smtClean="0"/>
          </a:p>
          <a:p>
            <a:pPr lvl="1"/>
            <a:r>
              <a:rPr lang="en-US" dirty="0" err="1" smtClean="0"/>
              <a:t>Netperf</a:t>
            </a:r>
            <a:endParaRPr lang="en-US" dirty="0" smtClean="0"/>
          </a:p>
          <a:p>
            <a:r>
              <a:rPr lang="en-US" dirty="0" smtClean="0"/>
              <a:t>Data to collect:</a:t>
            </a:r>
          </a:p>
          <a:p>
            <a:pPr lvl="1"/>
            <a:r>
              <a:rPr lang="en-US" dirty="0" smtClean="0"/>
              <a:t>Throughput: </a:t>
            </a:r>
            <a:r>
              <a:rPr lang="en-US" dirty="0" err="1" smtClean="0"/>
              <a:t>Gbps</a:t>
            </a:r>
            <a:endParaRPr lang="en-US" dirty="0" smtClean="0"/>
          </a:p>
          <a:p>
            <a:pPr lvl="1"/>
            <a:r>
              <a:rPr lang="en-US" dirty="0" smtClean="0"/>
              <a:t>Packet switching speed:  </a:t>
            </a:r>
            <a:r>
              <a:rPr lang="en-US" dirty="0" err="1" smtClean="0"/>
              <a:t>Mpps</a:t>
            </a:r>
            <a:endParaRPr lang="en-US" dirty="0" smtClean="0"/>
          </a:p>
          <a:p>
            <a:pPr lvl="1"/>
            <a:r>
              <a:rPr lang="en-US" dirty="0" smtClean="0"/>
              <a:t>Delay: </a:t>
            </a:r>
            <a:r>
              <a:rPr lang="en-US" dirty="0" err="1" smtClean="0"/>
              <a:t>usec</a:t>
            </a:r>
            <a:endParaRPr lang="en-US" dirty="0" smtClean="0"/>
          </a:p>
          <a:p>
            <a:pPr lvl="1"/>
            <a:r>
              <a:rPr lang="en-US" dirty="0" smtClean="0"/>
              <a:t>Efficiency: clocks/packet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usage and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Efficiency: CPU clocks/packet</a:t>
            </a:r>
          </a:p>
          <a:p>
            <a:pPr lvl="1"/>
            <a:r>
              <a:rPr lang="en-US" dirty="0" smtClean="0"/>
              <a:t>Not direct measurable</a:t>
            </a:r>
          </a:p>
          <a:p>
            <a:pPr lvl="1"/>
            <a:r>
              <a:rPr lang="en-US" dirty="0" smtClean="0"/>
              <a:t>Total GHz = Running GHz * CPU usage</a:t>
            </a:r>
          </a:p>
          <a:p>
            <a:pPr lvl="2"/>
            <a:r>
              <a:rPr lang="en-US" dirty="0" err="1" smtClean="0"/>
              <a:t>E.g</a:t>
            </a:r>
            <a:r>
              <a:rPr lang="en-US" dirty="0" smtClean="0"/>
              <a:t>, for 3 GHz CPU running at 200%,  measured 10 </a:t>
            </a:r>
            <a:r>
              <a:rPr lang="en-US" dirty="0" err="1" smtClean="0"/>
              <a:t>Mpps</a:t>
            </a:r>
            <a:endParaRPr lang="en-US" dirty="0" smtClean="0"/>
          </a:p>
          <a:p>
            <a:pPr lvl="2"/>
            <a:r>
              <a:rPr lang="en-US" dirty="0" smtClean="0"/>
              <a:t>Total GHz = 3 GHz * 2 = 6 GHz</a:t>
            </a:r>
          </a:p>
          <a:p>
            <a:pPr lvl="2"/>
            <a:r>
              <a:rPr lang="en-US" dirty="0" smtClean="0"/>
              <a:t>Efficiency = 6 GHz / 10 </a:t>
            </a:r>
            <a:r>
              <a:rPr lang="en-US" dirty="0" err="1" smtClean="0"/>
              <a:t>Mpps</a:t>
            </a:r>
            <a:r>
              <a:rPr lang="en-US" dirty="0" smtClean="0"/>
              <a:t> = 0.6 GHz/</a:t>
            </a:r>
            <a:r>
              <a:rPr lang="en-US" dirty="0" err="1" smtClean="0"/>
              <a:t>Mpps</a:t>
            </a:r>
            <a:endParaRPr lang="en-US" dirty="0" smtClean="0"/>
          </a:p>
          <a:p>
            <a:pPr lvl="1"/>
            <a:r>
              <a:rPr lang="en-US" dirty="0" smtClean="0"/>
              <a:t>Efficiency convert to clocks/packet</a:t>
            </a:r>
          </a:p>
          <a:p>
            <a:pPr lvl="2"/>
            <a:r>
              <a:rPr lang="en-US" dirty="0" smtClean="0"/>
              <a:t>Hz/</a:t>
            </a:r>
            <a:r>
              <a:rPr lang="en-US" dirty="0" err="1" smtClean="0"/>
              <a:t>pps</a:t>
            </a:r>
            <a:r>
              <a:rPr lang="en-US" dirty="0" smtClean="0"/>
              <a:t> = (clocks/sec) / ( packet/sec ) = clocks/packet</a:t>
            </a:r>
          </a:p>
          <a:p>
            <a:pPr lvl="2"/>
            <a:r>
              <a:rPr lang="en-US" dirty="0" smtClean="0"/>
              <a:t>0.6 GHz/</a:t>
            </a:r>
            <a:r>
              <a:rPr lang="en-US" dirty="0" err="1" smtClean="0"/>
              <a:t>Mpps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0.6*10^9/10^6 = 600 clocks/packet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16"/>
          <p:cNvSpPr/>
          <p:nvPr/>
        </p:nvSpPr>
        <p:spPr>
          <a:xfrm>
            <a:off x="1295400" y="5562600"/>
            <a:ext cx="6781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Host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矩形 16"/>
          <p:cNvSpPr/>
          <p:nvPr/>
        </p:nvSpPr>
        <p:spPr>
          <a:xfrm>
            <a:off x="1371600" y="3048000"/>
            <a:ext cx="67056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Host (</a:t>
            </a:r>
            <a:r>
              <a:rPr lang="en-US" sz="1600" dirty="0" err="1" smtClean="0">
                <a:solidFill>
                  <a:schemeClr val="tx1"/>
                </a:solidFill>
              </a:rPr>
              <a:t>Hypervisior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20"/>
          <p:cNvSpPr/>
          <p:nvPr/>
        </p:nvSpPr>
        <p:spPr>
          <a:xfrm>
            <a:off x="2514601" y="3505200"/>
            <a:ext cx="4191000" cy="8286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 smtClean="0"/>
              <a:t>vSwitch</a:t>
            </a:r>
            <a:endParaRPr lang="en-US" sz="1600" dirty="0"/>
          </a:p>
        </p:txBody>
      </p:sp>
      <p:sp>
        <p:nvSpPr>
          <p:cNvPr id="9" name="矩形 23"/>
          <p:cNvSpPr/>
          <p:nvPr/>
        </p:nvSpPr>
        <p:spPr>
          <a:xfrm>
            <a:off x="2819401" y="4724401"/>
            <a:ext cx="609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/>
              <a:t>PHY</a:t>
            </a:r>
            <a:endParaRPr lang="en-US" sz="1100" dirty="0"/>
          </a:p>
        </p:txBody>
      </p:sp>
      <p:sp>
        <p:nvSpPr>
          <p:cNvPr id="10" name="矩形 24"/>
          <p:cNvSpPr/>
          <p:nvPr/>
        </p:nvSpPr>
        <p:spPr>
          <a:xfrm>
            <a:off x="2895600" y="4114800"/>
            <a:ext cx="561975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1</a:t>
            </a:r>
            <a:endParaRPr lang="en-US" sz="1100" dirty="0"/>
          </a:p>
        </p:txBody>
      </p:sp>
      <p:cxnSp>
        <p:nvCxnSpPr>
          <p:cNvPr id="11" name="直接箭头连接符 26"/>
          <p:cNvCxnSpPr>
            <a:endCxn id="9" idx="2"/>
          </p:cNvCxnSpPr>
          <p:nvPr/>
        </p:nvCxnSpPr>
        <p:spPr>
          <a:xfrm flipV="1">
            <a:off x="3124200" y="4953001"/>
            <a:ext cx="1" cy="9906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27"/>
          <p:cNvCxnSpPr>
            <a:endCxn id="10" idx="2"/>
          </p:cNvCxnSpPr>
          <p:nvPr/>
        </p:nvCxnSpPr>
        <p:spPr>
          <a:xfrm flipH="1" flipV="1">
            <a:off x="3176588" y="4314825"/>
            <a:ext cx="23812" cy="40957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28"/>
          <p:cNvCxnSpPr>
            <a:stCxn id="10" idx="0"/>
            <a:endCxn id="14" idx="2"/>
          </p:cNvCxnSpPr>
          <p:nvPr/>
        </p:nvCxnSpPr>
        <p:spPr>
          <a:xfrm flipH="1" flipV="1">
            <a:off x="3162301" y="3733800"/>
            <a:ext cx="14287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34"/>
          <p:cNvSpPr/>
          <p:nvPr/>
        </p:nvSpPr>
        <p:spPr>
          <a:xfrm>
            <a:off x="2819401" y="3514725"/>
            <a:ext cx="685799" cy="2190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2</a:t>
            </a:r>
            <a:endParaRPr lang="en-US" sz="1100" dirty="0"/>
          </a:p>
        </p:txBody>
      </p:sp>
      <p:sp>
        <p:nvSpPr>
          <p:cNvPr id="15" name="矩形 39"/>
          <p:cNvSpPr/>
          <p:nvPr/>
        </p:nvSpPr>
        <p:spPr>
          <a:xfrm>
            <a:off x="2362200" y="1219200"/>
            <a:ext cx="1971676" cy="16573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VM1</a:t>
            </a:r>
            <a:endParaRPr lang="en-US" sz="1600" dirty="0"/>
          </a:p>
        </p:txBody>
      </p:sp>
      <p:sp>
        <p:nvSpPr>
          <p:cNvPr id="16" name="矩形 41"/>
          <p:cNvSpPr/>
          <p:nvPr/>
        </p:nvSpPr>
        <p:spPr>
          <a:xfrm>
            <a:off x="2819400" y="2667000"/>
            <a:ext cx="6858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west</a:t>
            </a:r>
            <a:endParaRPr lang="en-US" sz="1100" dirty="0"/>
          </a:p>
        </p:txBody>
      </p:sp>
      <p:sp>
        <p:nvSpPr>
          <p:cNvPr id="22" name="矩形 41"/>
          <p:cNvSpPr/>
          <p:nvPr/>
        </p:nvSpPr>
        <p:spPr>
          <a:xfrm>
            <a:off x="3733801" y="2667000"/>
            <a:ext cx="457200" cy="2476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/>
              <a:t>east</a:t>
            </a:r>
            <a:endParaRPr lang="en-US" sz="1100" dirty="0"/>
          </a:p>
        </p:txBody>
      </p:sp>
      <p:sp>
        <p:nvSpPr>
          <p:cNvPr id="23" name="矩形 34"/>
          <p:cNvSpPr/>
          <p:nvPr/>
        </p:nvSpPr>
        <p:spPr>
          <a:xfrm>
            <a:off x="3733800" y="3514725"/>
            <a:ext cx="485775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3</a:t>
            </a:r>
            <a:endParaRPr lang="en-US" sz="1100" dirty="0"/>
          </a:p>
        </p:txBody>
      </p:sp>
      <p:sp>
        <p:nvSpPr>
          <p:cNvPr id="24" name="矩形 34"/>
          <p:cNvSpPr/>
          <p:nvPr/>
        </p:nvSpPr>
        <p:spPr>
          <a:xfrm>
            <a:off x="6019800" y="4124325"/>
            <a:ext cx="485775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6</a:t>
            </a:r>
            <a:endParaRPr lang="en-US" sz="1100" dirty="0"/>
          </a:p>
        </p:txBody>
      </p:sp>
      <p:sp>
        <p:nvSpPr>
          <p:cNvPr id="28" name="矩形 23"/>
          <p:cNvSpPr/>
          <p:nvPr/>
        </p:nvSpPr>
        <p:spPr>
          <a:xfrm>
            <a:off x="5867400" y="4724400"/>
            <a:ext cx="695325" cy="2571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PHY</a:t>
            </a:r>
            <a:endParaRPr lang="en-US" sz="1100" dirty="0"/>
          </a:p>
        </p:txBody>
      </p:sp>
      <p:cxnSp>
        <p:nvCxnSpPr>
          <p:cNvPr id="30" name="Straight Arrow Connector 29"/>
          <p:cNvCxnSpPr>
            <a:stCxn id="22" idx="2"/>
            <a:endCxn id="23" idx="0"/>
          </p:cNvCxnSpPr>
          <p:nvPr/>
        </p:nvCxnSpPr>
        <p:spPr>
          <a:xfrm>
            <a:off x="3962401" y="2914649"/>
            <a:ext cx="14287" cy="60007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248400" y="5029200"/>
            <a:ext cx="0" cy="7620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2"/>
          </p:cNvCxnSpPr>
          <p:nvPr/>
        </p:nvCxnSpPr>
        <p:spPr>
          <a:xfrm flipH="1">
            <a:off x="6257925" y="4324350"/>
            <a:ext cx="4763" cy="38100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39"/>
          <p:cNvSpPr/>
          <p:nvPr/>
        </p:nvSpPr>
        <p:spPr>
          <a:xfrm>
            <a:off x="4953000" y="1219200"/>
            <a:ext cx="1971676" cy="1647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VM2</a:t>
            </a:r>
            <a:endParaRPr lang="en-US" sz="1600" dirty="0"/>
          </a:p>
        </p:txBody>
      </p:sp>
      <p:sp>
        <p:nvSpPr>
          <p:cNvPr id="29" name="矩形 41"/>
          <p:cNvSpPr/>
          <p:nvPr/>
        </p:nvSpPr>
        <p:spPr>
          <a:xfrm>
            <a:off x="5105400" y="2667000"/>
            <a:ext cx="4572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west</a:t>
            </a:r>
            <a:endParaRPr lang="en-US" sz="1100" dirty="0"/>
          </a:p>
        </p:txBody>
      </p:sp>
      <p:sp>
        <p:nvSpPr>
          <p:cNvPr id="32" name="矩形 41"/>
          <p:cNvSpPr/>
          <p:nvPr/>
        </p:nvSpPr>
        <p:spPr>
          <a:xfrm>
            <a:off x="5943600" y="2667000"/>
            <a:ext cx="609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east</a:t>
            </a:r>
            <a:endParaRPr lang="en-US" sz="1100" dirty="0"/>
          </a:p>
        </p:txBody>
      </p:sp>
      <p:sp>
        <p:nvSpPr>
          <p:cNvPr id="34" name="矩形 34"/>
          <p:cNvSpPr/>
          <p:nvPr/>
        </p:nvSpPr>
        <p:spPr>
          <a:xfrm>
            <a:off x="5105400" y="3514725"/>
            <a:ext cx="485775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35" name="矩形 34"/>
          <p:cNvSpPr/>
          <p:nvPr/>
        </p:nvSpPr>
        <p:spPr>
          <a:xfrm>
            <a:off x="6019800" y="3514725"/>
            <a:ext cx="485775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5</a:t>
            </a:r>
            <a:endParaRPr lang="en-US" sz="11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248400" y="2895600"/>
            <a:ext cx="9525" cy="59055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43"/>
          <p:cNvCxnSpPr/>
          <p:nvPr/>
        </p:nvCxnSpPr>
        <p:spPr>
          <a:xfrm flipV="1">
            <a:off x="5334000" y="2895600"/>
            <a:ext cx="0" cy="67627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4" idx="0"/>
          </p:cNvCxnSpPr>
          <p:nvPr/>
        </p:nvCxnSpPr>
        <p:spPr>
          <a:xfrm>
            <a:off x="6248400" y="3743325"/>
            <a:ext cx="14288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23"/>
          <p:cNvSpPr/>
          <p:nvPr/>
        </p:nvSpPr>
        <p:spPr>
          <a:xfrm>
            <a:off x="2667000" y="1295400"/>
            <a:ext cx="1600200" cy="380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vLOOP</a:t>
            </a:r>
            <a:endParaRPr lang="en-US" sz="1100" dirty="0"/>
          </a:p>
        </p:txBody>
      </p:sp>
      <p:sp>
        <p:nvSpPr>
          <p:cNvPr id="53" name="矩形 23"/>
          <p:cNvSpPr/>
          <p:nvPr/>
        </p:nvSpPr>
        <p:spPr>
          <a:xfrm>
            <a:off x="5181600" y="1295400"/>
            <a:ext cx="1447800" cy="380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vLOOP</a:t>
            </a:r>
            <a:endParaRPr lang="en-US" sz="1100" dirty="0"/>
          </a:p>
        </p:txBody>
      </p:sp>
      <p:cxnSp>
        <p:nvCxnSpPr>
          <p:cNvPr id="54" name="直接箭头连接符 27"/>
          <p:cNvCxnSpPr/>
          <p:nvPr/>
        </p:nvCxnSpPr>
        <p:spPr>
          <a:xfrm flipV="1">
            <a:off x="3124200" y="1676400"/>
            <a:ext cx="0" cy="9144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27"/>
          <p:cNvCxnSpPr/>
          <p:nvPr/>
        </p:nvCxnSpPr>
        <p:spPr>
          <a:xfrm flipV="1">
            <a:off x="5334000" y="1676400"/>
            <a:ext cx="0" cy="101917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962400" y="1676400"/>
            <a:ext cx="14287" cy="98107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248400" y="1676400"/>
            <a:ext cx="14287" cy="98107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rved Left Arrow 103"/>
          <p:cNvSpPr/>
          <p:nvPr/>
        </p:nvSpPr>
        <p:spPr>
          <a:xfrm>
            <a:off x="6400800" y="2133600"/>
            <a:ext cx="990600" cy="3124200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v2p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5" name="Curved Down Arrow 104"/>
          <p:cNvSpPr/>
          <p:nvPr/>
        </p:nvSpPr>
        <p:spPr>
          <a:xfrm>
            <a:off x="4038600" y="1676400"/>
            <a:ext cx="1219200" cy="304800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v2v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8" name="Curved Left Arrow 107"/>
          <p:cNvSpPr/>
          <p:nvPr/>
        </p:nvSpPr>
        <p:spPr>
          <a:xfrm rot="10800000">
            <a:off x="1981200" y="1981200"/>
            <a:ext cx="914400" cy="3352800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p2v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3" name="10-Point Star 112"/>
          <p:cNvSpPr/>
          <p:nvPr/>
        </p:nvSpPr>
        <p:spPr>
          <a:xfrm>
            <a:off x="6096000" y="1905000"/>
            <a:ext cx="304800" cy="3048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14" name="10-Point Star 113"/>
          <p:cNvSpPr/>
          <p:nvPr/>
        </p:nvSpPr>
        <p:spPr>
          <a:xfrm>
            <a:off x="2971800" y="5257800"/>
            <a:ext cx="304800" cy="3048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5" name="10-Point Star 114"/>
          <p:cNvSpPr/>
          <p:nvPr/>
        </p:nvSpPr>
        <p:spPr>
          <a:xfrm>
            <a:off x="6096000" y="5105400"/>
            <a:ext cx="304800" cy="3048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6" name="10-Point Star 115"/>
          <p:cNvSpPr/>
          <p:nvPr/>
        </p:nvSpPr>
        <p:spPr>
          <a:xfrm>
            <a:off x="2971800" y="1905000"/>
            <a:ext cx="304800" cy="3048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17" name="10-Point Star 116"/>
          <p:cNvSpPr/>
          <p:nvPr/>
        </p:nvSpPr>
        <p:spPr>
          <a:xfrm>
            <a:off x="3810000" y="1905000"/>
            <a:ext cx="304800" cy="3048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18" name="10-Point Star 117"/>
          <p:cNvSpPr/>
          <p:nvPr/>
        </p:nvSpPr>
        <p:spPr>
          <a:xfrm>
            <a:off x="5181600" y="1905000"/>
            <a:ext cx="304800" cy="3048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55" name="矩形 16"/>
          <p:cNvSpPr/>
          <p:nvPr/>
        </p:nvSpPr>
        <p:spPr>
          <a:xfrm>
            <a:off x="1371600" y="5715000"/>
            <a:ext cx="22098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Source Host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/>
          <a:lstStyle/>
          <a:p>
            <a:r>
              <a:rPr lang="en-US" dirty="0" smtClean="0"/>
              <a:t>Test bed Examples: PVVP 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200400" y="2895600"/>
            <a:ext cx="9525" cy="59055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16"/>
          <p:cNvSpPr/>
          <p:nvPr/>
        </p:nvSpPr>
        <p:spPr>
          <a:xfrm>
            <a:off x="6019800" y="5715000"/>
            <a:ext cx="19812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Sink Host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9" name="矩形 16"/>
          <p:cNvSpPr/>
          <p:nvPr/>
        </p:nvSpPr>
        <p:spPr>
          <a:xfrm>
            <a:off x="3810000" y="5715000"/>
            <a:ext cx="19812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Controller Host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Case: PVVP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Hosts list:</a:t>
            </a:r>
          </a:p>
          <a:p>
            <a:pPr lvl="1"/>
            <a:r>
              <a:rPr lang="en-US" dirty="0" smtClean="0"/>
              <a:t>DUT host</a:t>
            </a:r>
          </a:p>
          <a:p>
            <a:pPr lvl="1"/>
            <a:r>
              <a:rPr lang="en-US" dirty="0" smtClean="0"/>
              <a:t>Source host</a:t>
            </a:r>
          </a:p>
          <a:p>
            <a:pPr lvl="1"/>
            <a:r>
              <a:rPr lang="en-US" dirty="0" smtClean="0"/>
              <a:t>Sink host: may share with source host with </a:t>
            </a:r>
            <a:r>
              <a:rPr lang="en-US" dirty="0" err="1" smtClean="0"/>
              <a:t>netname</a:t>
            </a:r>
            <a:r>
              <a:rPr lang="en-US" dirty="0" smtClean="0"/>
              <a:t> space</a:t>
            </a:r>
          </a:p>
          <a:p>
            <a:pPr lvl="1"/>
            <a:r>
              <a:rPr lang="en-US" dirty="0" smtClean="0"/>
              <a:t>Controller host: share with source or sink host</a:t>
            </a:r>
          </a:p>
          <a:p>
            <a:pPr lvl="2"/>
            <a:r>
              <a:rPr lang="en-US" dirty="0" smtClean="0"/>
              <a:t>All tests are run from controller host</a:t>
            </a:r>
          </a:p>
          <a:p>
            <a:r>
              <a:rPr lang="en-US" dirty="0" smtClean="0"/>
              <a:t>Prepare the test setup:</a:t>
            </a:r>
          </a:p>
          <a:p>
            <a:pPr lvl="1"/>
            <a:r>
              <a:rPr lang="en-US" dirty="0" smtClean="0"/>
              <a:t>Add a switch with 6 ports as shown</a:t>
            </a:r>
          </a:p>
          <a:p>
            <a:pPr lvl="1"/>
            <a:r>
              <a:rPr lang="en-US" dirty="0" smtClean="0"/>
              <a:t>Start two VM instances with </a:t>
            </a:r>
            <a:r>
              <a:rPr lang="en-US" dirty="0" err="1" smtClean="0"/>
              <a:t>vLOOP</a:t>
            </a:r>
            <a:r>
              <a:rPr lang="en-US" dirty="0" smtClean="0"/>
              <a:t>, connect the interface to </a:t>
            </a:r>
            <a:r>
              <a:rPr lang="en-US" dirty="0" err="1" smtClean="0"/>
              <a:t>vswitch</a:t>
            </a:r>
            <a:r>
              <a:rPr lang="en-US" dirty="0" smtClean="0"/>
              <a:t> ports appropriately</a:t>
            </a:r>
          </a:p>
          <a:p>
            <a:pPr lvl="1"/>
            <a:r>
              <a:rPr lang="en-US" dirty="0" smtClean="0"/>
              <a:t>Add chaining flows as:</a:t>
            </a:r>
          </a:p>
          <a:p>
            <a:pPr lvl="2"/>
            <a:r>
              <a:rPr lang="en-US" dirty="0" smtClean="0"/>
              <a:t>1-&gt;2, 3-&gt;4, 5-&gt;6</a:t>
            </a:r>
          </a:p>
          <a:p>
            <a:pPr lvl="2"/>
            <a:r>
              <a:rPr lang="en-US" dirty="0" smtClean="0"/>
              <a:t>6-&gt;5, 4-&gt;3, 2-&gt;1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Case: PVVP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Raw packet test:</a:t>
            </a:r>
          </a:p>
          <a:p>
            <a:pPr lvl="1"/>
            <a:r>
              <a:rPr lang="en-US" dirty="0" smtClean="0"/>
              <a:t>Start </a:t>
            </a:r>
            <a:r>
              <a:rPr lang="en-US" dirty="0" err="1" smtClean="0"/>
              <a:t>pktgen</a:t>
            </a:r>
            <a:r>
              <a:rPr lang="en-US" dirty="0" smtClean="0"/>
              <a:t> from source host</a:t>
            </a:r>
          </a:p>
          <a:p>
            <a:pPr lvl="1"/>
            <a:r>
              <a:rPr lang="en-US" dirty="0" smtClean="0"/>
              <a:t>Start </a:t>
            </a:r>
            <a:r>
              <a:rPr lang="en-US" dirty="0" err="1" smtClean="0"/>
              <a:t>pktgen</a:t>
            </a:r>
            <a:r>
              <a:rPr lang="en-US" dirty="0" smtClean="0"/>
              <a:t> receive from sink host, collect throughput and </a:t>
            </a:r>
            <a:r>
              <a:rPr lang="en-US" dirty="0" err="1" smtClean="0"/>
              <a:t>Mpps</a:t>
            </a:r>
            <a:endParaRPr lang="en-US" dirty="0" smtClean="0"/>
          </a:p>
          <a:p>
            <a:pPr lvl="1"/>
            <a:r>
              <a:rPr lang="en-US" dirty="0" smtClean="0"/>
              <a:t>Measure CPU usage on DUT host</a:t>
            </a:r>
          </a:p>
          <a:p>
            <a:r>
              <a:rPr lang="en-US" dirty="0" err="1" smtClean="0"/>
              <a:t>Iperf</a:t>
            </a:r>
            <a:r>
              <a:rPr lang="en-US" dirty="0" smtClean="0"/>
              <a:t> test:</a:t>
            </a:r>
          </a:p>
          <a:p>
            <a:pPr lvl="1"/>
            <a:r>
              <a:rPr lang="en-US" dirty="0" smtClean="0"/>
              <a:t>Start </a:t>
            </a:r>
            <a:r>
              <a:rPr lang="en-US" dirty="0" err="1" smtClean="0"/>
              <a:t>iperf</a:t>
            </a:r>
            <a:r>
              <a:rPr lang="en-US" dirty="0" smtClean="0"/>
              <a:t> server on sink host</a:t>
            </a:r>
          </a:p>
          <a:p>
            <a:pPr lvl="1"/>
            <a:r>
              <a:rPr lang="en-US" dirty="0" smtClean="0"/>
              <a:t>Start </a:t>
            </a:r>
            <a:r>
              <a:rPr lang="en-US" dirty="0" err="1" smtClean="0"/>
              <a:t>iperf</a:t>
            </a:r>
            <a:r>
              <a:rPr lang="en-US" dirty="0" smtClean="0"/>
              <a:t> session on source host</a:t>
            </a:r>
          </a:p>
          <a:p>
            <a:pPr lvl="1"/>
            <a:r>
              <a:rPr lang="en-US" dirty="0" smtClean="0"/>
              <a:t>Measure CPU usage on DUT</a:t>
            </a:r>
          </a:p>
          <a:p>
            <a:pPr lvl="1"/>
            <a:r>
              <a:rPr lang="en-US" dirty="0" smtClean="0"/>
              <a:t>Collect throughput and </a:t>
            </a:r>
            <a:r>
              <a:rPr lang="en-US" dirty="0" err="1" smtClean="0"/>
              <a:t>Mpps</a:t>
            </a:r>
            <a:endParaRPr lang="en-US" dirty="0" smtClean="0"/>
          </a:p>
          <a:p>
            <a:r>
              <a:rPr lang="en-US" dirty="0" err="1" smtClean="0"/>
              <a:t>Netperf</a:t>
            </a:r>
            <a:r>
              <a:rPr lang="en-US" dirty="0" smtClean="0"/>
              <a:t> test: Similar to </a:t>
            </a:r>
            <a:r>
              <a:rPr lang="en-US" dirty="0" err="1" smtClean="0"/>
              <a:t>iperf</a:t>
            </a:r>
            <a:r>
              <a:rPr lang="en-US" dirty="0" smtClean="0"/>
              <a:t> test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Dissect virtual switch</a:t>
            </a:r>
          </a:p>
          <a:p>
            <a:pPr lvl="1"/>
            <a:r>
              <a:rPr lang="en-US" dirty="0" smtClean="0"/>
              <a:t>End point, switching paths, </a:t>
            </a:r>
            <a:r>
              <a:rPr lang="en-US" dirty="0" err="1" smtClean="0"/>
              <a:t>vLOOP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High level repository structure </a:t>
            </a:r>
          </a:p>
          <a:p>
            <a:r>
              <a:rPr lang="en-US" dirty="0" smtClean="0"/>
              <a:t>Test cases and data output</a:t>
            </a:r>
          </a:p>
          <a:p>
            <a:pPr lvl="1"/>
            <a:r>
              <a:rPr lang="en-US" dirty="0" smtClean="0"/>
              <a:t>Throughput: </a:t>
            </a:r>
            <a:r>
              <a:rPr lang="en-US" dirty="0" err="1" smtClean="0"/>
              <a:t>Gbps</a:t>
            </a:r>
            <a:endParaRPr lang="en-US" dirty="0" smtClean="0"/>
          </a:p>
          <a:p>
            <a:pPr lvl="1"/>
            <a:r>
              <a:rPr lang="en-US" dirty="0" smtClean="0"/>
              <a:t>Speed: </a:t>
            </a:r>
            <a:r>
              <a:rPr lang="en-US" dirty="0" err="1" smtClean="0"/>
              <a:t>Mpps</a:t>
            </a:r>
            <a:endParaRPr lang="en-US" dirty="0" smtClean="0"/>
          </a:p>
          <a:p>
            <a:pPr lvl="1"/>
            <a:r>
              <a:rPr lang="en-US" dirty="0" smtClean="0"/>
              <a:t>Latency: </a:t>
            </a:r>
            <a:r>
              <a:rPr lang="en-US" dirty="0" err="1" smtClean="0"/>
              <a:t>usec</a:t>
            </a:r>
            <a:endParaRPr lang="en-US" dirty="0" smtClean="0"/>
          </a:p>
          <a:p>
            <a:pPr lvl="1"/>
            <a:r>
              <a:rPr lang="en-US" dirty="0" smtClean="0"/>
              <a:t>Efficiency: clocks/packets</a:t>
            </a:r>
          </a:p>
          <a:p>
            <a:r>
              <a:rPr lang="en-US" dirty="0" smtClean="0"/>
              <a:t>Desired Test bed configuration.</a:t>
            </a:r>
          </a:p>
          <a:p>
            <a:r>
              <a:rPr lang="en-US" dirty="0" smtClean="0"/>
              <a:t>Test case: PVVP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6"/>
          <p:cNvSpPr/>
          <p:nvPr/>
        </p:nvSpPr>
        <p:spPr>
          <a:xfrm>
            <a:off x="914400" y="2971800"/>
            <a:ext cx="59436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Host (</a:t>
            </a:r>
            <a:r>
              <a:rPr lang="en-US" sz="1600" dirty="0" err="1" smtClean="0">
                <a:solidFill>
                  <a:schemeClr val="tx1"/>
                </a:solidFill>
              </a:rPr>
              <a:t>Hypervisior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20"/>
          <p:cNvSpPr/>
          <p:nvPr/>
        </p:nvSpPr>
        <p:spPr>
          <a:xfrm>
            <a:off x="1752601" y="3429000"/>
            <a:ext cx="4191000" cy="8286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 smtClean="0"/>
              <a:t>vSwitch</a:t>
            </a:r>
            <a:endParaRPr lang="en-US" sz="1600" dirty="0"/>
          </a:p>
        </p:txBody>
      </p:sp>
      <p:sp>
        <p:nvSpPr>
          <p:cNvPr id="9" name="矩形 23"/>
          <p:cNvSpPr/>
          <p:nvPr/>
        </p:nvSpPr>
        <p:spPr>
          <a:xfrm>
            <a:off x="2057401" y="4648201"/>
            <a:ext cx="609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/>
              <a:t>PHY</a:t>
            </a:r>
            <a:endParaRPr lang="en-US" sz="1100" dirty="0"/>
          </a:p>
        </p:txBody>
      </p:sp>
      <p:sp>
        <p:nvSpPr>
          <p:cNvPr id="10" name="矩形 24"/>
          <p:cNvSpPr/>
          <p:nvPr/>
        </p:nvSpPr>
        <p:spPr>
          <a:xfrm>
            <a:off x="2133600" y="4038600"/>
            <a:ext cx="561975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port</a:t>
            </a:r>
          </a:p>
        </p:txBody>
      </p:sp>
      <p:cxnSp>
        <p:nvCxnSpPr>
          <p:cNvPr id="11" name="直接箭头连接符 26"/>
          <p:cNvCxnSpPr>
            <a:endCxn id="9" idx="2"/>
          </p:cNvCxnSpPr>
          <p:nvPr/>
        </p:nvCxnSpPr>
        <p:spPr>
          <a:xfrm flipV="1">
            <a:off x="2362200" y="4876801"/>
            <a:ext cx="1" cy="9906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27"/>
          <p:cNvCxnSpPr>
            <a:endCxn id="10" idx="2"/>
          </p:cNvCxnSpPr>
          <p:nvPr/>
        </p:nvCxnSpPr>
        <p:spPr>
          <a:xfrm flipH="1" flipV="1">
            <a:off x="2414588" y="4238625"/>
            <a:ext cx="23812" cy="40957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28"/>
          <p:cNvCxnSpPr>
            <a:stCxn id="10" idx="0"/>
            <a:endCxn id="14" idx="2"/>
          </p:cNvCxnSpPr>
          <p:nvPr/>
        </p:nvCxnSpPr>
        <p:spPr>
          <a:xfrm flipH="1" flipV="1">
            <a:off x="2400301" y="3657600"/>
            <a:ext cx="14287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34"/>
          <p:cNvSpPr/>
          <p:nvPr/>
        </p:nvSpPr>
        <p:spPr>
          <a:xfrm>
            <a:off x="2057401" y="3438525"/>
            <a:ext cx="685799" cy="2190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port</a:t>
            </a:r>
          </a:p>
        </p:txBody>
      </p:sp>
      <p:sp>
        <p:nvSpPr>
          <p:cNvPr id="15" name="矩形 39"/>
          <p:cNvSpPr/>
          <p:nvPr/>
        </p:nvSpPr>
        <p:spPr>
          <a:xfrm>
            <a:off x="1600200" y="609600"/>
            <a:ext cx="1971676" cy="21907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VM1</a:t>
            </a:r>
            <a:endParaRPr lang="en-US" sz="1600" dirty="0"/>
          </a:p>
        </p:txBody>
      </p:sp>
      <p:sp>
        <p:nvSpPr>
          <p:cNvPr id="16" name="矩形 41"/>
          <p:cNvSpPr/>
          <p:nvPr/>
        </p:nvSpPr>
        <p:spPr>
          <a:xfrm>
            <a:off x="2057400" y="2286000"/>
            <a:ext cx="6858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west</a:t>
            </a:r>
            <a:endParaRPr lang="en-US" sz="1100" dirty="0"/>
          </a:p>
        </p:txBody>
      </p:sp>
      <p:sp>
        <p:nvSpPr>
          <p:cNvPr id="22" name="矩形 41"/>
          <p:cNvSpPr/>
          <p:nvPr/>
        </p:nvSpPr>
        <p:spPr>
          <a:xfrm>
            <a:off x="2971801" y="2590800"/>
            <a:ext cx="457200" cy="2476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/>
              <a:t>east</a:t>
            </a:r>
            <a:endParaRPr lang="en-US" sz="1100" dirty="0"/>
          </a:p>
        </p:txBody>
      </p:sp>
      <p:sp>
        <p:nvSpPr>
          <p:cNvPr id="23" name="矩形 34"/>
          <p:cNvSpPr/>
          <p:nvPr/>
        </p:nvSpPr>
        <p:spPr>
          <a:xfrm>
            <a:off x="2971800" y="3438525"/>
            <a:ext cx="485775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port</a:t>
            </a:r>
          </a:p>
        </p:txBody>
      </p:sp>
      <p:sp>
        <p:nvSpPr>
          <p:cNvPr id="24" name="矩形 34"/>
          <p:cNvSpPr/>
          <p:nvPr/>
        </p:nvSpPr>
        <p:spPr>
          <a:xfrm>
            <a:off x="5257800" y="4048125"/>
            <a:ext cx="485775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port</a:t>
            </a:r>
          </a:p>
        </p:txBody>
      </p:sp>
      <p:sp>
        <p:nvSpPr>
          <p:cNvPr id="28" name="矩形 23"/>
          <p:cNvSpPr/>
          <p:nvPr/>
        </p:nvSpPr>
        <p:spPr>
          <a:xfrm>
            <a:off x="5105400" y="4648200"/>
            <a:ext cx="695325" cy="2571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PHY</a:t>
            </a:r>
            <a:endParaRPr lang="en-US" sz="1100" dirty="0"/>
          </a:p>
        </p:txBody>
      </p:sp>
      <p:cxnSp>
        <p:nvCxnSpPr>
          <p:cNvPr id="30" name="Straight Arrow Connector 29"/>
          <p:cNvCxnSpPr>
            <a:stCxn id="22" idx="2"/>
            <a:endCxn id="23" idx="0"/>
          </p:cNvCxnSpPr>
          <p:nvPr/>
        </p:nvCxnSpPr>
        <p:spPr>
          <a:xfrm>
            <a:off x="3200401" y="2838449"/>
            <a:ext cx="14287" cy="60007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486400" y="4953000"/>
            <a:ext cx="0" cy="9906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486400" y="4114800"/>
            <a:ext cx="9525" cy="51435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39"/>
          <p:cNvSpPr/>
          <p:nvPr/>
        </p:nvSpPr>
        <p:spPr>
          <a:xfrm>
            <a:off x="4191000" y="609600"/>
            <a:ext cx="1971676" cy="2181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VM2</a:t>
            </a:r>
            <a:endParaRPr lang="en-US" sz="1600" dirty="0"/>
          </a:p>
        </p:txBody>
      </p:sp>
      <p:sp>
        <p:nvSpPr>
          <p:cNvPr id="29" name="矩形 41"/>
          <p:cNvSpPr/>
          <p:nvPr/>
        </p:nvSpPr>
        <p:spPr>
          <a:xfrm>
            <a:off x="4343400" y="2590800"/>
            <a:ext cx="4572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west</a:t>
            </a:r>
            <a:endParaRPr lang="en-US" sz="1100" dirty="0"/>
          </a:p>
        </p:txBody>
      </p:sp>
      <p:sp>
        <p:nvSpPr>
          <p:cNvPr id="32" name="矩形 41"/>
          <p:cNvSpPr/>
          <p:nvPr/>
        </p:nvSpPr>
        <p:spPr>
          <a:xfrm>
            <a:off x="5181600" y="2590800"/>
            <a:ext cx="609600" cy="228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east</a:t>
            </a:r>
            <a:endParaRPr lang="en-US" sz="1100" dirty="0"/>
          </a:p>
        </p:txBody>
      </p:sp>
      <p:sp>
        <p:nvSpPr>
          <p:cNvPr id="34" name="矩形 34"/>
          <p:cNvSpPr/>
          <p:nvPr/>
        </p:nvSpPr>
        <p:spPr>
          <a:xfrm>
            <a:off x="4343400" y="3438525"/>
            <a:ext cx="485775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port</a:t>
            </a:r>
          </a:p>
        </p:txBody>
      </p:sp>
      <p:sp>
        <p:nvSpPr>
          <p:cNvPr id="35" name="矩形 34"/>
          <p:cNvSpPr/>
          <p:nvPr/>
        </p:nvSpPr>
        <p:spPr>
          <a:xfrm>
            <a:off x="5257800" y="3438525"/>
            <a:ext cx="485775" cy="2000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port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486400" y="2819400"/>
            <a:ext cx="9525" cy="59055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43"/>
          <p:cNvCxnSpPr/>
          <p:nvPr/>
        </p:nvCxnSpPr>
        <p:spPr>
          <a:xfrm flipV="1">
            <a:off x="4572000" y="2819400"/>
            <a:ext cx="0" cy="676277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4" idx="0"/>
          </p:cNvCxnSpPr>
          <p:nvPr/>
        </p:nvCxnSpPr>
        <p:spPr>
          <a:xfrm>
            <a:off x="5486400" y="3667125"/>
            <a:ext cx="14288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23"/>
          <p:cNvSpPr/>
          <p:nvPr/>
        </p:nvSpPr>
        <p:spPr>
          <a:xfrm>
            <a:off x="1905000" y="1219200"/>
            <a:ext cx="1600200" cy="380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vLOOP</a:t>
            </a:r>
            <a:endParaRPr lang="en-US" sz="1100" dirty="0"/>
          </a:p>
        </p:txBody>
      </p:sp>
      <p:sp>
        <p:nvSpPr>
          <p:cNvPr id="53" name="矩形 23"/>
          <p:cNvSpPr/>
          <p:nvPr/>
        </p:nvSpPr>
        <p:spPr>
          <a:xfrm>
            <a:off x="4419600" y="1219200"/>
            <a:ext cx="1447800" cy="380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vLOOP</a:t>
            </a:r>
            <a:endParaRPr lang="en-US" sz="1100" dirty="0"/>
          </a:p>
        </p:txBody>
      </p:sp>
      <p:cxnSp>
        <p:nvCxnSpPr>
          <p:cNvPr id="54" name="直接箭头连接符 27"/>
          <p:cNvCxnSpPr/>
          <p:nvPr/>
        </p:nvCxnSpPr>
        <p:spPr>
          <a:xfrm flipV="1">
            <a:off x="2362200" y="1600200"/>
            <a:ext cx="0" cy="685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27"/>
          <p:cNvCxnSpPr/>
          <p:nvPr/>
        </p:nvCxnSpPr>
        <p:spPr>
          <a:xfrm flipV="1">
            <a:off x="4572000" y="1600200"/>
            <a:ext cx="0" cy="101917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200400" y="1600200"/>
            <a:ext cx="14287" cy="98107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486400" y="1600200"/>
            <a:ext cx="14287" cy="98107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34"/>
          <p:cNvSpPr/>
          <p:nvPr/>
        </p:nvSpPr>
        <p:spPr>
          <a:xfrm>
            <a:off x="2057400" y="3200400"/>
            <a:ext cx="685800" cy="22860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Tap</a:t>
            </a:r>
            <a:endParaRPr lang="en-US" sz="1100" dirty="0"/>
          </a:p>
        </p:txBody>
      </p:sp>
      <p:sp>
        <p:nvSpPr>
          <p:cNvPr id="61" name="矩形 34"/>
          <p:cNvSpPr/>
          <p:nvPr/>
        </p:nvSpPr>
        <p:spPr>
          <a:xfrm>
            <a:off x="2057400" y="2971801"/>
            <a:ext cx="685800" cy="2285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vHost</a:t>
            </a:r>
            <a:endParaRPr lang="en-US" sz="1100" dirty="0"/>
          </a:p>
        </p:txBody>
      </p:sp>
      <p:sp>
        <p:nvSpPr>
          <p:cNvPr id="62" name="矩形 34"/>
          <p:cNvSpPr/>
          <p:nvPr/>
        </p:nvSpPr>
        <p:spPr>
          <a:xfrm>
            <a:off x="2057400" y="2743200"/>
            <a:ext cx="685800" cy="2285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/>
              <a:t>virtIO</a:t>
            </a:r>
            <a:endParaRPr lang="en-US" sz="1100" dirty="0"/>
          </a:p>
        </p:txBody>
      </p:sp>
      <p:sp>
        <p:nvSpPr>
          <p:cNvPr id="63" name="矩形 34"/>
          <p:cNvSpPr/>
          <p:nvPr/>
        </p:nvSpPr>
        <p:spPr>
          <a:xfrm>
            <a:off x="2057400" y="2514600"/>
            <a:ext cx="685800" cy="2285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TCPIP </a:t>
            </a:r>
            <a:endParaRPr lang="en-US" sz="1100" dirty="0"/>
          </a:p>
        </p:txBody>
      </p:sp>
      <p:sp>
        <p:nvSpPr>
          <p:cNvPr id="85" name="Rounded Rectangle 84"/>
          <p:cNvSpPr/>
          <p:nvPr/>
        </p:nvSpPr>
        <p:spPr>
          <a:xfrm>
            <a:off x="1981200" y="2133600"/>
            <a:ext cx="838200" cy="1676400"/>
          </a:xfrm>
          <a:prstGeom prst="roundRect">
            <a:avLst/>
          </a:prstGeom>
          <a:solidFill>
            <a:schemeClr val="bg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57200" y="1981200"/>
            <a:ext cx="7162800" cy="3429000"/>
          </a:xfrm>
          <a:prstGeom prst="roundRect">
            <a:avLst/>
          </a:prstGeom>
          <a:solidFill>
            <a:srgbClr val="FFC0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 anchorCtr="0"/>
          <a:lstStyle/>
          <a:p>
            <a:pPr algn="ctr"/>
            <a:r>
              <a:rPr lang="en-US" b="1" dirty="0" err="1" smtClean="0">
                <a:solidFill>
                  <a:srgbClr val="0070C0"/>
                </a:solidFill>
              </a:rPr>
              <a:t>vSwitch</a:t>
            </a:r>
            <a:r>
              <a:rPr lang="en-US" b="1" dirty="0" smtClean="0">
                <a:solidFill>
                  <a:srgbClr val="0070C0"/>
                </a:solidFill>
              </a:rPr>
              <a:t> (Wider Definition)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3" name="Curved Down Arrow 102"/>
          <p:cNvSpPr/>
          <p:nvPr/>
        </p:nvSpPr>
        <p:spPr>
          <a:xfrm>
            <a:off x="2590800" y="4724400"/>
            <a:ext cx="2590800" cy="381000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p2p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4" name="Curved Left Arrow 103"/>
          <p:cNvSpPr/>
          <p:nvPr/>
        </p:nvSpPr>
        <p:spPr>
          <a:xfrm>
            <a:off x="5638800" y="2057400"/>
            <a:ext cx="990600" cy="3124200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v2p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5" name="Curved Down Arrow 104"/>
          <p:cNvSpPr/>
          <p:nvPr/>
        </p:nvSpPr>
        <p:spPr>
          <a:xfrm>
            <a:off x="3276600" y="1600200"/>
            <a:ext cx="1219200" cy="304800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v2v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8" name="Curved Left Arrow 107"/>
          <p:cNvSpPr/>
          <p:nvPr/>
        </p:nvSpPr>
        <p:spPr>
          <a:xfrm rot="10800000">
            <a:off x="1219200" y="1905000"/>
            <a:ext cx="914400" cy="3352800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p2v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0" name="Line Callout 2 (Accent Bar) 109"/>
          <p:cNvSpPr/>
          <p:nvPr/>
        </p:nvSpPr>
        <p:spPr>
          <a:xfrm flipH="1">
            <a:off x="304800" y="914400"/>
            <a:ext cx="914400" cy="8382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8165"/>
              <a:gd name="adj6" fmla="val -8205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One typical brick stack for virtual interface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3" name="10-Point Star 112"/>
          <p:cNvSpPr/>
          <p:nvPr/>
        </p:nvSpPr>
        <p:spPr>
          <a:xfrm>
            <a:off x="5334000" y="1828800"/>
            <a:ext cx="304800" cy="3048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14" name="10-Point Star 113"/>
          <p:cNvSpPr/>
          <p:nvPr/>
        </p:nvSpPr>
        <p:spPr>
          <a:xfrm>
            <a:off x="2209800" y="5257800"/>
            <a:ext cx="304800" cy="3048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5" name="10-Point Star 114"/>
          <p:cNvSpPr/>
          <p:nvPr/>
        </p:nvSpPr>
        <p:spPr>
          <a:xfrm>
            <a:off x="5334000" y="5181600"/>
            <a:ext cx="304800" cy="3048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16" name="10-Point Star 115"/>
          <p:cNvSpPr/>
          <p:nvPr/>
        </p:nvSpPr>
        <p:spPr>
          <a:xfrm>
            <a:off x="2209800" y="1828800"/>
            <a:ext cx="304800" cy="3048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17" name="10-Point Star 116"/>
          <p:cNvSpPr/>
          <p:nvPr/>
        </p:nvSpPr>
        <p:spPr>
          <a:xfrm>
            <a:off x="3048000" y="1828800"/>
            <a:ext cx="304800" cy="3048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18" name="10-Point Star 117"/>
          <p:cNvSpPr/>
          <p:nvPr/>
        </p:nvSpPr>
        <p:spPr>
          <a:xfrm>
            <a:off x="4419600" y="1828800"/>
            <a:ext cx="304800" cy="3048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19" name="10-Point Star 118"/>
          <p:cNvSpPr/>
          <p:nvPr/>
        </p:nvSpPr>
        <p:spPr>
          <a:xfrm>
            <a:off x="6629400" y="838200"/>
            <a:ext cx="304800" cy="30480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7239000" y="838200"/>
            <a:ext cx="794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End-point</a:t>
            </a:r>
            <a:endParaRPr lang="en-US" sz="1200" dirty="0"/>
          </a:p>
        </p:txBody>
      </p:sp>
      <p:sp>
        <p:nvSpPr>
          <p:cNvPr id="121" name="Line Callout 2 120"/>
          <p:cNvSpPr/>
          <p:nvPr/>
        </p:nvSpPr>
        <p:spPr>
          <a:xfrm>
            <a:off x="6553200" y="5562600"/>
            <a:ext cx="2362200" cy="685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55698"/>
              <a:gd name="adj6" fmla="val -64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narrow </a:t>
            </a:r>
            <a:r>
              <a:rPr lang="en-US" sz="1200" dirty="0" err="1" smtClean="0"/>
              <a:t>vswitch</a:t>
            </a:r>
            <a:r>
              <a:rPr lang="en-US" sz="1200" dirty="0" smtClean="0"/>
              <a:t>  definition</a:t>
            </a:r>
            <a:endParaRPr 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1371600" y="5943600"/>
            <a:ext cx="25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tx</a:t>
            </a:r>
            <a:r>
              <a:rPr lang="en-US" dirty="0" smtClean="0"/>
              <a:t> to PHY != </a:t>
            </a:r>
            <a:r>
              <a:rPr lang="en-US" dirty="0" err="1" smtClean="0"/>
              <a:t>rx</a:t>
            </a:r>
            <a:r>
              <a:rPr lang="en-US" dirty="0" smtClean="0"/>
              <a:t> by </a:t>
            </a:r>
            <a:r>
              <a:rPr lang="en-US" dirty="0" err="1" smtClean="0"/>
              <a:t>vswitch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895600" y="4114800"/>
            <a:ext cx="21336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505200" y="3581400"/>
            <a:ext cx="7620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rved Down Arrow 65"/>
          <p:cNvSpPr/>
          <p:nvPr/>
        </p:nvSpPr>
        <p:spPr>
          <a:xfrm>
            <a:off x="6477000" y="1295400"/>
            <a:ext cx="2286000" cy="381000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Test cases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What tester measures externally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53200" y="533400"/>
            <a:ext cx="710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Legend: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 virtual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Purpose of Virtual Switch</a:t>
            </a:r>
          </a:p>
          <a:p>
            <a:pPr lvl="1"/>
            <a:r>
              <a:rPr lang="en-US" dirty="0" smtClean="0"/>
              <a:t>Moving data from point to point</a:t>
            </a:r>
          </a:p>
          <a:p>
            <a:r>
              <a:rPr lang="en-US" dirty="0" smtClean="0"/>
              <a:t>Where are the end points?</a:t>
            </a:r>
          </a:p>
          <a:p>
            <a:pPr lvl="1"/>
            <a:r>
              <a:rPr lang="en-US" dirty="0" smtClean="0"/>
              <a:t>Narrow definition</a:t>
            </a:r>
          </a:p>
          <a:p>
            <a:pPr lvl="2"/>
            <a:r>
              <a:rPr lang="en-US" dirty="0" err="1" smtClean="0"/>
              <a:t>vSwitch</a:t>
            </a:r>
            <a:r>
              <a:rPr lang="en-US" dirty="0" smtClean="0"/>
              <a:t> port</a:t>
            </a:r>
          </a:p>
          <a:p>
            <a:pPr lvl="1"/>
            <a:r>
              <a:rPr lang="en-US" dirty="0" smtClean="0"/>
              <a:t>Wider definition, from OPNFV’s point of view</a:t>
            </a:r>
          </a:p>
          <a:p>
            <a:pPr lvl="2"/>
            <a:r>
              <a:rPr lang="en-US" dirty="0" smtClean="0"/>
              <a:t>Point is VNF terminals</a:t>
            </a:r>
          </a:p>
          <a:p>
            <a:r>
              <a:rPr lang="en-US" dirty="0" smtClean="0"/>
              <a:t>What are under test?</a:t>
            </a:r>
          </a:p>
          <a:p>
            <a:pPr lvl="1"/>
            <a:r>
              <a:rPr lang="en-US" dirty="0" smtClean="0"/>
              <a:t>P2P, V2V, P2V, V2P ( assume asymmetric )</a:t>
            </a:r>
          </a:p>
          <a:p>
            <a:r>
              <a:rPr lang="en-US" dirty="0" smtClean="0"/>
              <a:t>What are not under test?</a:t>
            </a:r>
          </a:p>
          <a:p>
            <a:pPr lvl="1"/>
            <a:r>
              <a:rPr lang="en-US" dirty="0" smtClean="0"/>
              <a:t>VNF, external wiring.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Introduce a new VNF service : </a:t>
            </a:r>
            <a:r>
              <a:rPr lang="en-US" b="1" dirty="0" err="1" smtClean="0"/>
              <a:t>vLOOP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compare different </a:t>
            </a:r>
            <a:r>
              <a:rPr lang="en-US" dirty="0" err="1" smtClean="0"/>
              <a:t>vSwitch</a:t>
            </a:r>
            <a:r>
              <a:rPr lang="en-US" dirty="0" smtClean="0"/>
              <a:t> solutions, need to use same set of VNFs.</a:t>
            </a:r>
          </a:p>
          <a:p>
            <a:pPr lvl="1"/>
            <a:r>
              <a:rPr lang="en-US" dirty="0" smtClean="0"/>
              <a:t>It is desirable for the VNF to be simple, with minimum processing and latency.</a:t>
            </a:r>
          </a:p>
          <a:p>
            <a:r>
              <a:rPr lang="en-US" dirty="0" err="1" smtClean="0"/>
              <a:t>vLOOP</a:t>
            </a:r>
            <a:r>
              <a:rPr lang="en-US" dirty="0" smtClean="0"/>
              <a:t> service</a:t>
            </a:r>
          </a:p>
          <a:p>
            <a:pPr lvl="1"/>
            <a:r>
              <a:rPr lang="en-US" dirty="0" smtClean="0"/>
              <a:t>Simply swap packets between two VNF interfaces</a:t>
            </a:r>
          </a:p>
          <a:p>
            <a:pPr lvl="1"/>
            <a:r>
              <a:rPr lang="en-US" dirty="0" smtClean="0"/>
              <a:t>Sole purpose is for </a:t>
            </a:r>
            <a:r>
              <a:rPr lang="en-US" dirty="0" err="1" smtClean="0"/>
              <a:t>vSwitch</a:t>
            </a:r>
            <a:r>
              <a:rPr lang="en-US" dirty="0" smtClean="0"/>
              <a:t> testing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Re-examine end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End points:</a:t>
            </a:r>
          </a:p>
          <a:p>
            <a:pPr lvl="1"/>
            <a:r>
              <a:rPr lang="en-US" dirty="0" smtClean="0"/>
              <a:t>P: PHY interface</a:t>
            </a:r>
          </a:p>
          <a:p>
            <a:pPr lvl="1"/>
            <a:r>
              <a:rPr lang="en-US" dirty="0" smtClean="0"/>
              <a:t>V: VNF interface   ( Note VNF != VM )</a:t>
            </a:r>
          </a:p>
          <a:p>
            <a:pPr lvl="1"/>
            <a:r>
              <a:rPr lang="en-US" dirty="0" smtClean="0"/>
              <a:t>V is totally different than P:</a:t>
            </a:r>
          </a:p>
          <a:p>
            <a:pPr lvl="2"/>
            <a:r>
              <a:rPr lang="en-US" dirty="0" smtClean="0"/>
              <a:t>Big stacks of bricks exist from </a:t>
            </a:r>
            <a:r>
              <a:rPr lang="en-US" dirty="0" err="1" smtClean="0"/>
              <a:t>vswitch</a:t>
            </a:r>
            <a:r>
              <a:rPr lang="en-US" dirty="0" smtClean="0"/>
              <a:t> port to VNF</a:t>
            </a:r>
          </a:p>
          <a:p>
            <a:pPr lvl="2"/>
            <a:r>
              <a:rPr lang="en-US" dirty="0" smtClean="0"/>
              <a:t>Consume time – part of the switching to be measured.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framework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Mk</a:t>
            </a:r>
          </a:p>
          <a:p>
            <a:pPr lvl="1"/>
            <a:r>
              <a:rPr lang="en-US" dirty="0" smtClean="0"/>
              <a:t>Top level make defines</a:t>
            </a:r>
          </a:p>
          <a:p>
            <a:r>
              <a:rPr lang="en-US" dirty="0" smtClean="0"/>
              <a:t>Systems:</a:t>
            </a:r>
          </a:p>
          <a:p>
            <a:pPr lvl="1"/>
            <a:r>
              <a:rPr lang="en-US" dirty="0" smtClean="0"/>
              <a:t>Fedora: </a:t>
            </a:r>
            <a:r>
              <a:rPr lang="en-US" dirty="0" err="1" smtClean="0"/>
              <a:t>build_base_machine</a:t>
            </a:r>
            <a:endParaRPr lang="en-US" dirty="0" smtClean="0"/>
          </a:p>
          <a:p>
            <a:pPr lvl="1"/>
            <a:r>
              <a:rPr lang="en-US" dirty="0" err="1" smtClean="0"/>
              <a:t>Ubuntu</a:t>
            </a:r>
            <a:r>
              <a:rPr lang="en-US" dirty="0" smtClean="0"/>
              <a:t>: </a:t>
            </a:r>
            <a:r>
              <a:rPr lang="en-US" dirty="0" err="1" smtClean="0"/>
              <a:t>build_base_machine</a:t>
            </a:r>
            <a:endParaRPr lang="en-US" dirty="0" smtClean="0"/>
          </a:p>
          <a:p>
            <a:r>
              <a:rPr lang="en-US" dirty="0" smtClean="0"/>
              <a:t>VNFs</a:t>
            </a:r>
            <a:r>
              <a:rPr lang="en-US" dirty="0" smtClean="0"/>
              <a:t>: note </a:t>
            </a:r>
            <a:r>
              <a:rPr lang="en-US" dirty="0" smtClean="0"/>
              <a:t>VM images are not to  be checked into repo</a:t>
            </a:r>
            <a:endParaRPr lang="en-US" dirty="0" smtClean="0"/>
          </a:p>
          <a:p>
            <a:pPr lvl="1"/>
            <a:r>
              <a:rPr lang="en-US" dirty="0" err="1" smtClean="0"/>
              <a:t>vLOOP-dpdk</a:t>
            </a:r>
            <a:endParaRPr lang="en-US" dirty="0" smtClean="0"/>
          </a:p>
          <a:p>
            <a:pPr lvl="1"/>
            <a:r>
              <a:rPr lang="en-US" dirty="0" err="1" smtClean="0"/>
              <a:t>vLOOP-virtio</a:t>
            </a:r>
            <a:endParaRPr lang="en-US" dirty="0" smtClean="0"/>
          </a:p>
          <a:p>
            <a:r>
              <a:rPr lang="en-US" dirty="0" err="1" smtClean="0"/>
              <a:t>src</a:t>
            </a:r>
            <a:r>
              <a:rPr lang="en-US" dirty="0" smtClean="0"/>
              <a:t>: note, upstream source are not checked into repo</a:t>
            </a:r>
            <a:endParaRPr lang="en-US" dirty="0" smtClean="0"/>
          </a:p>
          <a:p>
            <a:pPr lvl="1"/>
            <a:r>
              <a:rPr lang="en-US" dirty="0" err="1" smtClean="0"/>
              <a:t>Ovs</a:t>
            </a:r>
            <a:r>
              <a:rPr lang="en-US" dirty="0" smtClean="0"/>
              <a:t>, </a:t>
            </a:r>
            <a:r>
              <a:rPr lang="en-US" dirty="0" err="1" smtClean="0"/>
              <a:t>dpdk</a:t>
            </a:r>
            <a:r>
              <a:rPr lang="en-US" dirty="0" smtClean="0"/>
              <a:t>, </a:t>
            </a:r>
            <a:r>
              <a:rPr lang="en-US" dirty="0" err="1" smtClean="0"/>
              <a:t>netmap</a:t>
            </a:r>
            <a:r>
              <a:rPr lang="en-US" dirty="0" smtClean="0"/>
              <a:t>, </a:t>
            </a:r>
          </a:p>
          <a:p>
            <a:r>
              <a:rPr lang="en-US" dirty="0" err="1" smtClean="0"/>
              <a:t>Vswitches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Ovs-dpdk</a:t>
            </a:r>
            <a:r>
              <a:rPr lang="en-US" dirty="0" smtClean="0"/>
              <a:t>: setup</a:t>
            </a:r>
          </a:p>
          <a:p>
            <a:pPr lvl="1"/>
            <a:r>
              <a:rPr lang="en-US" dirty="0" err="1" smtClean="0"/>
              <a:t>Ovs</a:t>
            </a:r>
            <a:r>
              <a:rPr lang="en-US" dirty="0" smtClean="0"/>
              <a:t>-kernel: setup</a:t>
            </a:r>
          </a:p>
          <a:p>
            <a:r>
              <a:rPr lang="en-US" dirty="0" smtClean="0"/>
              <a:t>tools:</a:t>
            </a:r>
          </a:p>
          <a:p>
            <a:pPr lvl="1"/>
            <a:r>
              <a:rPr lang="en-US" dirty="0" err="1" smtClean="0"/>
              <a:t>Pkt</a:t>
            </a:r>
            <a:r>
              <a:rPr lang="en-US" dirty="0" smtClean="0"/>
              <a:t>-gen</a:t>
            </a:r>
          </a:p>
          <a:p>
            <a:pPr lvl="1"/>
            <a:r>
              <a:rPr lang="en-US" dirty="0" smtClean="0"/>
              <a:t>Data-collector</a:t>
            </a:r>
          </a:p>
          <a:p>
            <a:r>
              <a:rPr lang="en-US" dirty="0" smtClean="0"/>
              <a:t>Test cases: generic test cases</a:t>
            </a:r>
          </a:p>
          <a:p>
            <a:pPr lvl="1"/>
            <a:r>
              <a:rPr lang="en-US" b="1" dirty="0" smtClean="0"/>
              <a:t>P2P, P2P, PVVP</a:t>
            </a:r>
            <a:r>
              <a:rPr lang="en-US" dirty="0" smtClean="0"/>
              <a:t>, P2V, V2P</a:t>
            </a:r>
          </a:p>
          <a:p>
            <a:r>
              <a:rPr lang="en-US" dirty="0" smtClean="0"/>
              <a:t>Jobs:</a:t>
            </a:r>
          </a:p>
          <a:p>
            <a:pPr lvl="1"/>
            <a:r>
              <a:rPr lang="en-US" dirty="0" err="1" smtClean="0"/>
              <a:t>Dpdk.conf</a:t>
            </a:r>
            <a:endParaRPr lang="en-US" dirty="0" smtClean="0"/>
          </a:p>
          <a:p>
            <a:pPr lvl="1"/>
            <a:r>
              <a:rPr lang="en-US" dirty="0" err="1" smtClean="0"/>
              <a:t>My.conf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800600" y="3429000"/>
          <a:ext cx="3548311" cy="2743200"/>
        </p:xfrm>
        <a:graphic>
          <a:graphicData uri="http://schemas.openxmlformats.org/presentationml/2006/ole">
            <p:oleObj spid="_x0000_s1029" name="Acrobat Document" r:id="rId3" imgW="7542857" imgH="5830114" progId="AcroExch.Document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Abstract out details on </a:t>
            </a:r>
            <a:r>
              <a:rPr lang="en-US" dirty="0" err="1" smtClean="0"/>
              <a:t>linux</a:t>
            </a:r>
            <a:r>
              <a:rPr lang="en-US" dirty="0" smtClean="0"/>
              <a:t> </a:t>
            </a:r>
            <a:r>
              <a:rPr lang="en-US" dirty="0" err="1" smtClean="0"/>
              <a:t>distro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Ubuntu</a:t>
            </a:r>
            <a:r>
              <a:rPr lang="en-US" dirty="0" smtClean="0"/>
              <a:t>: apt-get </a:t>
            </a:r>
          </a:p>
          <a:p>
            <a:pPr lvl="1"/>
            <a:r>
              <a:rPr lang="en-US" dirty="0" smtClean="0"/>
              <a:t>Fedora: rpm</a:t>
            </a:r>
          </a:p>
          <a:p>
            <a:r>
              <a:rPr lang="en-US" dirty="0" smtClean="0"/>
              <a:t>Required Interfaces:</a:t>
            </a:r>
          </a:p>
          <a:p>
            <a:pPr lvl="1"/>
            <a:r>
              <a:rPr lang="en-US" dirty="0" err="1" smtClean="0"/>
              <a:t>Build_base_machine</a:t>
            </a:r>
            <a:endParaRPr lang="en-US" dirty="0" smtClean="0"/>
          </a:p>
          <a:p>
            <a:pPr lvl="2"/>
            <a:r>
              <a:rPr lang="en-US" dirty="0" smtClean="0"/>
              <a:t>This script would manually be run once and only once by human tester after the system is freshly installed.</a:t>
            </a:r>
          </a:p>
          <a:p>
            <a:pPr lvl="2"/>
            <a:r>
              <a:rPr lang="en-US" dirty="0" smtClean="0"/>
              <a:t>Collect all required tools</a:t>
            </a:r>
          </a:p>
          <a:p>
            <a:pPr lvl="3"/>
            <a:r>
              <a:rPr lang="en-US" dirty="0" err="1" smtClean="0"/>
              <a:t>Gcc</a:t>
            </a:r>
            <a:r>
              <a:rPr lang="en-US" dirty="0" smtClean="0"/>
              <a:t>, </a:t>
            </a:r>
            <a:r>
              <a:rPr lang="en-US" dirty="0" err="1" smtClean="0"/>
              <a:t>autoconf</a:t>
            </a:r>
            <a:r>
              <a:rPr lang="en-US" dirty="0" smtClean="0"/>
              <a:t>, make, </a:t>
            </a:r>
            <a:r>
              <a:rPr lang="en-US" dirty="0" err="1" smtClean="0"/>
              <a:t>glibc</a:t>
            </a:r>
            <a:r>
              <a:rPr lang="en-US" dirty="0" smtClean="0"/>
              <a:t>, …</a:t>
            </a:r>
          </a:p>
          <a:p>
            <a:pPr lvl="2"/>
            <a:r>
              <a:rPr lang="en-US" dirty="0" smtClean="0"/>
              <a:t>Collect required upstream repo for individual </a:t>
            </a:r>
            <a:r>
              <a:rPr lang="en-US" dirty="0" err="1" smtClean="0"/>
              <a:t>vswitches</a:t>
            </a:r>
            <a:endParaRPr lang="en-US" dirty="0" smtClean="0"/>
          </a:p>
          <a:p>
            <a:pPr lvl="3"/>
            <a:r>
              <a:rPr lang="en-US" dirty="0" err="1" smtClean="0"/>
              <a:t>Wget</a:t>
            </a:r>
            <a:r>
              <a:rPr lang="en-US" dirty="0" smtClean="0"/>
              <a:t> ovs-2.3, dpdk-1.6.0r0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VNF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This folder contains different VM images, each contains a flavor of VNF, e.g. </a:t>
            </a:r>
            <a:r>
              <a:rPr lang="en-US" dirty="0" err="1" smtClean="0"/>
              <a:t>vLOOP-dpdk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images could be pre-built, or could be made fresh each time the test is run.</a:t>
            </a:r>
          </a:p>
          <a:p>
            <a:r>
              <a:rPr lang="en-US" dirty="0" smtClean="0"/>
              <a:t>For pre-built image, it is best to make a copy of the fresh image as work image, preserve the fresh image intact,  and run on the work image, to guarantee test </a:t>
            </a:r>
            <a:r>
              <a:rPr lang="en-US" dirty="0" err="1" smtClean="0"/>
              <a:t>repeatibility</a:t>
            </a:r>
            <a:endParaRPr lang="en-US" dirty="0" smtClean="0"/>
          </a:p>
          <a:p>
            <a:r>
              <a:rPr lang="en-US" dirty="0" smtClean="0"/>
              <a:t> Example:</a:t>
            </a:r>
          </a:p>
          <a:p>
            <a:pPr lvl="1"/>
            <a:r>
              <a:rPr lang="en-US" dirty="0" err="1" smtClean="0"/>
              <a:t>vLOOP-dpdk</a:t>
            </a:r>
            <a:r>
              <a:rPr lang="en-US" dirty="0" smtClean="0"/>
              <a:t>: contains prebuilt VM using </a:t>
            </a:r>
            <a:r>
              <a:rPr lang="en-US" dirty="0" err="1" smtClean="0"/>
              <a:t>testpmd</a:t>
            </a:r>
            <a:r>
              <a:rPr lang="en-US" dirty="0" smtClean="0"/>
              <a:t> as the </a:t>
            </a:r>
            <a:r>
              <a:rPr lang="en-US" dirty="0" err="1" smtClean="0"/>
              <a:t>vLOOP</a:t>
            </a:r>
            <a:r>
              <a:rPr lang="en-US" dirty="0" smtClean="0"/>
              <a:t> services.</a:t>
            </a:r>
          </a:p>
          <a:p>
            <a:pPr lvl="1"/>
            <a:r>
              <a:rPr lang="en-US" dirty="0" err="1" smtClean="0"/>
              <a:t>vLOOP-virtio</a:t>
            </a:r>
            <a:r>
              <a:rPr lang="en-US" dirty="0" smtClean="0"/>
              <a:t>: contains a prebuilt VM using </a:t>
            </a:r>
            <a:r>
              <a:rPr lang="en-US" dirty="0" err="1" smtClean="0"/>
              <a:t>linux</a:t>
            </a:r>
            <a:r>
              <a:rPr lang="en-US" dirty="0" smtClean="0"/>
              <a:t> bridge to connect two </a:t>
            </a:r>
            <a:r>
              <a:rPr lang="en-US" dirty="0" err="1" smtClean="0"/>
              <a:t>virtio</a:t>
            </a:r>
            <a:r>
              <a:rPr lang="en-US" dirty="0" smtClean="0"/>
              <a:t> interfaces.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1062</Words>
  <Application>Microsoft Office PowerPoint</Application>
  <PresentationFormat>On-screen Show (4:3)</PresentationFormat>
  <Paragraphs>289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Adobe Acrobat Document</vt:lpstr>
      <vt:lpstr>Organize  vSwitch Performance  Test Framework </vt:lpstr>
      <vt:lpstr>Contents</vt:lpstr>
      <vt:lpstr>Slide 3</vt:lpstr>
      <vt:lpstr>Dissect virtual Switch</vt:lpstr>
      <vt:lpstr>Introduce a new VNF service : vLOOP</vt:lpstr>
      <vt:lpstr>Re-examine end points</vt:lpstr>
      <vt:lpstr>Test framework structure</vt:lpstr>
      <vt:lpstr>System folder</vt:lpstr>
      <vt:lpstr>VNF folder</vt:lpstr>
      <vt:lpstr>tools folder</vt:lpstr>
      <vt:lpstr>Vswitch folder</vt:lpstr>
      <vt:lpstr>Test cases folder</vt:lpstr>
      <vt:lpstr>Slide 13</vt:lpstr>
      <vt:lpstr>Jobs Folder</vt:lpstr>
      <vt:lpstr>Tests and output data</vt:lpstr>
      <vt:lpstr>CPU usage and Efficiency</vt:lpstr>
      <vt:lpstr>Test bed Examples: PVVP </vt:lpstr>
      <vt:lpstr>Test Case: PVVP</vt:lpstr>
      <vt:lpstr>Test Case: PVVP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Organize  vSwitch Performance  Test Framework </dc:title>
  <dc:creator>aihua.li</dc:creator>
  <cp:lastModifiedBy>Edward Li</cp:lastModifiedBy>
  <cp:revision>16</cp:revision>
  <dcterms:created xsi:type="dcterms:W3CDTF">2006-08-16T00:00:00Z</dcterms:created>
  <dcterms:modified xsi:type="dcterms:W3CDTF">2015-01-21T02:49:20Z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1421808256</vt:lpwstr>
  </property>
</Properties>
</file>