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 id="266" r:id="rId12"/>
    <p:sldId id="278" r:id="rId13"/>
    <p:sldId id="267" r:id="rId14"/>
    <p:sldId id="268" r:id="rId15"/>
    <p:sldId id="279" r:id="rId16"/>
    <p:sldId id="270" r:id="rId17"/>
    <p:sldId id="271" r:id="rId18"/>
    <p:sldId id="273" r:id="rId19"/>
    <p:sldId id="274" r:id="rId20"/>
    <p:sldId id="275" r:id="rId21"/>
    <p:sldId id="272"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B034CA6-9767-28E8-696E-9AC668FDF2F7}"/>
              </a:ext>
            </a:extLst>
          </p:cNvPr>
          <p:cNvGrpSpPr/>
          <p:nvPr/>
        </p:nvGrpSpPr>
        <p:grpSpPr>
          <a:xfrm>
            <a:off x="2709703" y="475201"/>
            <a:ext cx="1976247" cy="1978060"/>
            <a:chOff x="4790102" y="2116535"/>
            <a:chExt cx="2610730" cy="2613124"/>
          </a:xfrm>
        </p:grpSpPr>
        <p:sp>
          <p:nvSpPr>
            <p:cNvPr id="5" name="Freeform: Shape 4">
              <a:extLst>
                <a:ext uri="{FF2B5EF4-FFF2-40B4-BE49-F238E27FC236}">
                  <a16:creationId xmlns:a16="http://schemas.microsoft.com/office/drawing/2014/main" id="{630DB545-9ED9-16D9-A772-DDE09A51903B}"/>
                </a:ext>
              </a:extLst>
            </p:cNvPr>
            <p:cNvSpPr/>
            <p:nvPr/>
          </p:nvSpPr>
          <p:spPr>
            <a:xfrm>
              <a:off x="4790102" y="2116535"/>
              <a:ext cx="2610730" cy="2613124"/>
            </a:xfrm>
            <a:custGeom>
              <a:avLst/>
              <a:gdLst>
                <a:gd name="connsiteX0" fmla="*/ 83174 w 2610730"/>
                <a:gd name="connsiteY0" fmla="*/ 1015475 h 2613124"/>
                <a:gd name="connsiteX1" fmla="*/ 172804 w 2610730"/>
                <a:gd name="connsiteY1" fmla="*/ 1026524 h 2613124"/>
                <a:gd name="connsiteX2" fmla="*/ 230144 w 2610730"/>
                <a:gd name="connsiteY2" fmla="*/ 984329 h 2613124"/>
                <a:gd name="connsiteX3" fmla="*/ 204141 w 2610730"/>
                <a:gd name="connsiteY3" fmla="*/ 922226 h 2613124"/>
                <a:gd name="connsiteX4" fmla="*/ 119083 w 2610730"/>
                <a:gd name="connsiteY4" fmla="*/ 879839 h 2613124"/>
                <a:gd name="connsiteX5" fmla="*/ 96985 w 2610730"/>
                <a:gd name="connsiteY5" fmla="*/ 809735 h 2613124"/>
                <a:gd name="connsiteX6" fmla="*/ 161374 w 2610730"/>
                <a:gd name="connsiteY6" fmla="*/ 782303 h 2613124"/>
                <a:gd name="connsiteX7" fmla="*/ 251766 w 2610730"/>
                <a:gd name="connsiteY7" fmla="*/ 811545 h 2613124"/>
                <a:gd name="connsiteX8" fmla="*/ 309488 w 2610730"/>
                <a:gd name="connsiteY8" fmla="*/ 787447 h 2613124"/>
                <a:gd name="connsiteX9" fmla="*/ 299201 w 2610730"/>
                <a:gd name="connsiteY9" fmla="*/ 721629 h 2613124"/>
                <a:gd name="connsiteX10" fmla="*/ 227477 w 2610730"/>
                <a:gd name="connsiteY10" fmla="*/ 666670 h 2613124"/>
                <a:gd name="connsiteX11" fmla="*/ 212237 w 2610730"/>
                <a:gd name="connsiteY11" fmla="*/ 591041 h 2613124"/>
                <a:gd name="connsiteX12" fmla="*/ 288152 w 2610730"/>
                <a:gd name="connsiteY12" fmla="*/ 578183 h 2613124"/>
                <a:gd name="connsiteX13" fmla="*/ 354541 w 2610730"/>
                <a:gd name="connsiteY13" fmla="*/ 615330 h 2613124"/>
                <a:gd name="connsiteX14" fmla="*/ 435218 w 2610730"/>
                <a:gd name="connsiteY14" fmla="*/ 598757 h 2613124"/>
                <a:gd name="connsiteX15" fmla="*/ 434456 w 2610730"/>
                <a:gd name="connsiteY15" fmla="*/ 520556 h 2613124"/>
                <a:gd name="connsiteX16" fmla="*/ 375496 w 2610730"/>
                <a:gd name="connsiteY16" fmla="*/ 452072 h 2613124"/>
                <a:gd name="connsiteX17" fmla="*/ 382449 w 2610730"/>
                <a:gd name="connsiteY17" fmla="*/ 382063 h 2613124"/>
                <a:gd name="connsiteX18" fmla="*/ 448172 w 2610730"/>
                <a:gd name="connsiteY18" fmla="*/ 376538 h 2613124"/>
                <a:gd name="connsiteX19" fmla="*/ 524181 w 2610730"/>
                <a:gd name="connsiteY19" fmla="*/ 441404 h 2613124"/>
                <a:gd name="connsiteX20" fmla="*/ 591047 w 2610730"/>
                <a:gd name="connsiteY20" fmla="*/ 440832 h 2613124"/>
                <a:gd name="connsiteX21" fmla="*/ 607239 w 2610730"/>
                <a:gd name="connsiteY21" fmla="*/ 371966 h 2613124"/>
                <a:gd name="connsiteX22" fmla="*/ 558662 w 2610730"/>
                <a:gd name="connsiteY22" fmla="*/ 284813 h 2613124"/>
                <a:gd name="connsiteX23" fmla="*/ 578855 w 2610730"/>
                <a:gd name="connsiteY23" fmla="*/ 221471 h 2613124"/>
                <a:gd name="connsiteX24" fmla="*/ 644863 w 2610730"/>
                <a:gd name="connsiteY24" fmla="*/ 227472 h 2613124"/>
                <a:gd name="connsiteX25" fmla="*/ 710014 w 2610730"/>
                <a:gd name="connsiteY25" fmla="*/ 309292 h 2613124"/>
                <a:gd name="connsiteX26" fmla="*/ 772498 w 2610730"/>
                <a:gd name="connsiteY26" fmla="*/ 318341 h 2613124"/>
                <a:gd name="connsiteX27" fmla="*/ 804216 w 2610730"/>
                <a:gd name="connsiteY27" fmla="*/ 259381 h 2613124"/>
                <a:gd name="connsiteX28" fmla="*/ 773831 w 2610730"/>
                <a:gd name="connsiteY28" fmla="*/ 164417 h 2613124"/>
                <a:gd name="connsiteX29" fmla="*/ 808502 w 2610730"/>
                <a:gd name="connsiteY29" fmla="*/ 99170 h 2613124"/>
                <a:gd name="connsiteX30" fmla="*/ 872796 w 2610730"/>
                <a:gd name="connsiteY30" fmla="*/ 127174 h 2613124"/>
                <a:gd name="connsiteX31" fmla="*/ 914039 w 2610730"/>
                <a:gd name="connsiteY31" fmla="*/ 207470 h 2613124"/>
                <a:gd name="connsiteX32" fmla="*/ 971094 w 2610730"/>
                <a:gd name="connsiteY32" fmla="*/ 234902 h 2613124"/>
                <a:gd name="connsiteX33" fmla="*/ 1012337 w 2610730"/>
                <a:gd name="connsiteY33" fmla="*/ 181466 h 2613124"/>
                <a:gd name="connsiteX34" fmla="*/ 1000336 w 2610730"/>
                <a:gd name="connsiteY34" fmla="*/ 77549 h 2613124"/>
                <a:gd name="connsiteX35" fmla="*/ 1043675 w 2610730"/>
                <a:gd name="connsiteY35" fmla="*/ 27638 h 2613124"/>
                <a:gd name="connsiteX36" fmla="*/ 1102444 w 2610730"/>
                <a:gd name="connsiteY36" fmla="*/ 58403 h 2613124"/>
                <a:gd name="connsiteX37" fmla="*/ 1128257 w 2610730"/>
                <a:gd name="connsiteY37" fmla="*/ 149843 h 2613124"/>
                <a:gd name="connsiteX38" fmla="*/ 1191217 w 2610730"/>
                <a:gd name="connsiteY38" fmla="*/ 190420 h 2613124"/>
                <a:gd name="connsiteX39" fmla="*/ 1245700 w 2610730"/>
                <a:gd name="connsiteY39" fmla="*/ 138509 h 2613124"/>
                <a:gd name="connsiteX40" fmla="*/ 1252748 w 2610730"/>
                <a:gd name="connsiteY40" fmla="*/ 43735 h 2613124"/>
                <a:gd name="connsiteX41" fmla="*/ 1307708 w 2610730"/>
                <a:gd name="connsiteY41" fmla="*/ 15 h 2613124"/>
                <a:gd name="connsiteX42" fmla="*/ 1356761 w 2610730"/>
                <a:gd name="connsiteY42" fmla="*/ 44973 h 2613124"/>
                <a:gd name="connsiteX43" fmla="*/ 1364477 w 2610730"/>
                <a:gd name="connsiteY43" fmla="*/ 144509 h 2613124"/>
                <a:gd name="connsiteX44" fmla="*/ 1410101 w 2610730"/>
                <a:gd name="connsiteY44" fmla="*/ 188991 h 2613124"/>
                <a:gd name="connsiteX45" fmla="*/ 1458203 w 2610730"/>
                <a:gd name="connsiteY45" fmla="*/ 153749 h 2613124"/>
                <a:gd name="connsiteX46" fmla="*/ 1483063 w 2610730"/>
                <a:gd name="connsiteY46" fmla="*/ 62023 h 2613124"/>
                <a:gd name="connsiteX47" fmla="*/ 1545166 w 2610730"/>
                <a:gd name="connsiteY47" fmla="*/ 23447 h 2613124"/>
                <a:gd name="connsiteX48" fmla="*/ 1586981 w 2610730"/>
                <a:gd name="connsiteY48" fmla="*/ 83835 h 2613124"/>
                <a:gd name="connsiteX49" fmla="*/ 1577075 w 2610730"/>
                <a:gd name="connsiteY49" fmla="*/ 173561 h 2613124"/>
                <a:gd name="connsiteX50" fmla="*/ 1616603 w 2610730"/>
                <a:gd name="connsiteY50" fmla="*/ 227567 h 2613124"/>
                <a:gd name="connsiteX51" fmla="*/ 1688708 w 2610730"/>
                <a:gd name="connsiteY51" fmla="*/ 208613 h 2613124"/>
                <a:gd name="connsiteX52" fmla="*/ 1726808 w 2610730"/>
                <a:gd name="connsiteY52" fmla="*/ 132032 h 2613124"/>
                <a:gd name="connsiteX53" fmla="*/ 1801103 w 2610730"/>
                <a:gd name="connsiteY53" fmla="*/ 98789 h 2613124"/>
                <a:gd name="connsiteX54" fmla="*/ 1827963 w 2610730"/>
                <a:gd name="connsiteY54" fmla="*/ 171465 h 2613124"/>
                <a:gd name="connsiteX55" fmla="*/ 1801484 w 2610730"/>
                <a:gd name="connsiteY55" fmla="*/ 252809 h 2613124"/>
                <a:gd name="connsiteX56" fmla="*/ 1830059 w 2610730"/>
                <a:gd name="connsiteY56" fmla="*/ 313959 h 2613124"/>
                <a:gd name="connsiteX57" fmla="*/ 1896448 w 2610730"/>
                <a:gd name="connsiteY57" fmla="*/ 302624 h 2613124"/>
                <a:gd name="connsiteX58" fmla="*/ 1952074 w 2610730"/>
                <a:gd name="connsiteY58" fmla="*/ 231377 h 2613124"/>
                <a:gd name="connsiteX59" fmla="*/ 2023607 w 2610730"/>
                <a:gd name="connsiteY59" fmla="*/ 216614 h 2613124"/>
                <a:gd name="connsiteX60" fmla="*/ 2039894 w 2610730"/>
                <a:gd name="connsiteY60" fmla="*/ 291956 h 2613124"/>
                <a:gd name="connsiteX61" fmla="*/ 2005033 w 2610730"/>
                <a:gd name="connsiteY61" fmla="*/ 354155 h 2613124"/>
                <a:gd name="connsiteX62" fmla="*/ 2013605 w 2610730"/>
                <a:gd name="connsiteY62" fmla="*/ 436260 h 2613124"/>
                <a:gd name="connsiteX63" fmla="*/ 2099140 w 2610730"/>
                <a:gd name="connsiteY63" fmla="*/ 429593 h 2613124"/>
                <a:gd name="connsiteX64" fmla="*/ 2149432 w 2610730"/>
                <a:gd name="connsiteY64" fmla="*/ 385968 h 2613124"/>
                <a:gd name="connsiteX65" fmla="*/ 2229823 w 2610730"/>
                <a:gd name="connsiteY65" fmla="*/ 384539 h 2613124"/>
                <a:gd name="connsiteX66" fmla="*/ 2225537 w 2610730"/>
                <a:gd name="connsiteY66" fmla="*/ 461978 h 2613124"/>
                <a:gd name="connsiteX67" fmla="*/ 2172768 w 2610730"/>
                <a:gd name="connsiteY67" fmla="*/ 523223 h 2613124"/>
                <a:gd name="connsiteX68" fmla="*/ 2172292 w 2610730"/>
                <a:gd name="connsiteY68" fmla="*/ 593613 h 2613124"/>
                <a:gd name="connsiteX69" fmla="*/ 2241824 w 2610730"/>
                <a:gd name="connsiteY69" fmla="*/ 604948 h 2613124"/>
                <a:gd name="connsiteX70" fmla="*/ 2311833 w 2610730"/>
                <a:gd name="connsiteY70" fmla="*/ 564657 h 2613124"/>
                <a:gd name="connsiteX71" fmla="*/ 2387938 w 2610730"/>
                <a:gd name="connsiteY71" fmla="*/ 577706 h 2613124"/>
                <a:gd name="connsiteX72" fmla="*/ 2372698 w 2610730"/>
                <a:gd name="connsiteY72" fmla="*/ 653525 h 2613124"/>
                <a:gd name="connsiteX73" fmla="*/ 2312786 w 2610730"/>
                <a:gd name="connsiteY73" fmla="*/ 700388 h 2613124"/>
                <a:gd name="connsiteX74" fmla="*/ 2294974 w 2610730"/>
                <a:gd name="connsiteY74" fmla="*/ 776969 h 2613124"/>
                <a:gd name="connsiteX75" fmla="*/ 2365840 w 2610730"/>
                <a:gd name="connsiteY75" fmla="*/ 799639 h 2613124"/>
                <a:gd name="connsiteX76" fmla="*/ 2437849 w 2610730"/>
                <a:gd name="connsiteY76" fmla="*/ 775350 h 2613124"/>
                <a:gd name="connsiteX77" fmla="*/ 2509858 w 2610730"/>
                <a:gd name="connsiteY77" fmla="*/ 803449 h 2613124"/>
                <a:gd name="connsiteX78" fmla="*/ 2479759 w 2610730"/>
                <a:gd name="connsiteY78" fmla="*/ 874410 h 2613124"/>
                <a:gd name="connsiteX79" fmla="*/ 2407560 w 2610730"/>
                <a:gd name="connsiteY79" fmla="*/ 910605 h 2613124"/>
                <a:gd name="connsiteX80" fmla="*/ 2376127 w 2610730"/>
                <a:gd name="connsiteY80" fmla="*/ 969660 h 2613124"/>
                <a:gd name="connsiteX81" fmla="*/ 2438611 w 2610730"/>
                <a:gd name="connsiteY81" fmla="*/ 1010522 h 2613124"/>
                <a:gd name="connsiteX82" fmla="*/ 2533004 w 2610730"/>
                <a:gd name="connsiteY82" fmla="*/ 998902 h 2613124"/>
                <a:gd name="connsiteX83" fmla="*/ 2582915 w 2610730"/>
                <a:gd name="connsiteY83" fmla="*/ 1042241 h 2613124"/>
                <a:gd name="connsiteX84" fmla="*/ 2553197 w 2610730"/>
                <a:gd name="connsiteY84" fmla="*/ 1101391 h 2613124"/>
                <a:gd name="connsiteX85" fmla="*/ 2452803 w 2610730"/>
                <a:gd name="connsiteY85" fmla="*/ 1130728 h 2613124"/>
                <a:gd name="connsiteX86" fmla="*/ 2421371 w 2610730"/>
                <a:gd name="connsiteY86" fmla="*/ 1189973 h 2613124"/>
                <a:gd name="connsiteX87" fmla="*/ 2465376 w 2610730"/>
                <a:gd name="connsiteY87" fmla="*/ 1246361 h 2613124"/>
                <a:gd name="connsiteX88" fmla="*/ 2569580 w 2610730"/>
                <a:gd name="connsiteY88" fmla="*/ 1255029 h 2613124"/>
                <a:gd name="connsiteX89" fmla="*/ 2610728 w 2610730"/>
                <a:gd name="connsiteY89" fmla="*/ 1306940 h 2613124"/>
                <a:gd name="connsiteX90" fmla="*/ 2569389 w 2610730"/>
                <a:gd name="connsiteY90" fmla="*/ 1358852 h 2613124"/>
                <a:gd name="connsiteX91" fmla="*/ 2465186 w 2610730"/>
                <a:gd name="connsiteY91" fmla="*/ 1367519 h 2613124"/>
                <a:gd name="connsiteX92" fmla="*/ 2422228 w 2610730"/>
                <a:gd name="connsiteY92" fmla="*/ 1414097 h 2613124"/>
                <a:gd name="connsiteX93" fmla="*/ 2455375 w 2610730"/>
                <a:gd name="connsiteY93" fmla="*/ 1468103 h 2613124"/>
                <a:gd name="connsiteX94" fmla="*/ 2556054 w 2610730"/>
                <a:gd name="connsiteY94" fmla="*/ 1496297 h 2613124"/>
                <a:gd name="connsiteX95" fmla="*/ 2587677 w 2610730"/>
                <a:gd name="connsiteY95" fmla="*/ 1550018 h 2613124"/>
                <a:gd name="connsiteX96" fmla="*/ 2537195 w 2610730"/>
                <a:gd name="connsiteY96" fmla="*/ 1598406 h 2613124"/>
                <a:gd name="connsiteX97" fmla="*/ 2433182 w 2610730"/>
                <a:gd name="connsiteY97" fmla="*/ 1587261 h 2613124"/>
                <a:gd name="connsiteX98" fmla="*/ 2379175 w 2610730"/>
                <a:gd name="connsiteY98" fmla="*/ 1633553 h 2613124"/>
                <a:gd name="connsiteX99" fmla="*/ 2404607 w 2610730"/>
                <a:gd name="connsiteY99" fmla="*/ 1690893 h 2613124"/>
                <a:gd name="connsiteX100" fmla="*/ 2485569 w 2610730"/>
                <a:gd name="connsiteY100" fmla="*/ 1731089 h 2613124"/>
                <a:gd name="connsiteX101" fmla="*/ 2512620 w 2610730"/>
                <a:gd name="connsiteY101" fmla="*/ 1803193 h 2613124"/>
                <a:gd name="connsiteX102" fmla="*/ 2444135 w 2610730"/>
                <a:gd name="connsiteY102" fmla="*/ 1829958 h 2613124"/>
                <a:gd name="connsiteX103" fmla="*/ 2362887 w 2610730"/>
                <a:gd name="connsiteY103" fmla="*/ 1803288 h 2613124"/>
                <a:gd name="connsiteX104" fmla="*/ 2297831 w 2610730"/>
                <a:gd name="connsiteY104" fmla="*/ 1830625 h 2613124"/>
                <a:gd name="connsiteX105" fmla="*/ 2314500 w 2610730"/>
                <a:gd name="connsiteY105" fmla="*/ 1895204 h 2613124"/>
                <a:gd name="connsiteX106" fmla="*/ 2393177 w 2610730"/>
                <a:gd name="connsiteY106" fmla="*/ 1956736 h 2613124"/>
                <a:gd name="connsiteX107" fmla="*/ 2396129 w 2610730"/>
                <a:gd name="connsiteY107" fmla="*/ 2023125 h 2613124"/>
                <a:gd name="connsiteX108" fmla="*/ 2336884 w 2610730"/>
                <a:gd name="connsiteY108" fmla="*/ 2043223 h 2613124"/>
                <a:gd name="connsiteX109" fmla="*/ 2245063 w 2610730"/>
                <a:gd name="connsiteY109" fmla="*/ 1993217 h 2613124"/>
                <a:gd name="connsiteX110" fmla="*/ 2173626 w 2610730"/>
                <a:gd name="connsiteY110" fmla="*/ 2017410 h 2613124"/>
                <a:gd name="connsiteX111" fmla="*/ 2170292 w 2610730"/>
                <a:gd name="connsiteY111" fmla="*/ 2087514 h 2613124"/>
                <a:gd name="connsiteX112" fmla="*/ 2229251 w 2610730"/>
                <a:gd name="connsiteY112" fmla="*/ 2155904 h 2613124"/>
                <a:gd name="connsiteX113" fmla="*/ 2229251 w 2610730"/>
                <a:gd name="connsiteY113" fmla="*/ 2229532 h 2613124"/>
                <a:gd name="connsiteX114" fmla="*/ 2152575 w 2610730"/>
                <a:gd name="connsiteY114" fmla="*/ 2230199 h 2613124"/>
                <a:gd name="connsiteX115" fmla="*/ 2091234 w 2610730"/>
                <a:gd name="connsiteY115" fmla="*/ 2177526 h 2613124"/>
                <a:gd name="connsiteX116" fmla="*/ 2016653 w 2610730"/>
                <a:gd name="connsiteY116" fmla="*/ 2173620 h 2613124"/>
                <a:gd name="connsiteX117" fmla="*/ 2005223 w 2610730"/>
                <a:gd name="connsiteY117" fmla="*/ 2247058 h 2613124"/>
                <a:gd name="connsiteX118" fmla="*/ 2042847 w 2610730"/>
                <a:gd name="connsiteY118" fmla="*/ 2313066 h 2613124"/>
                <a:gd name="connsiteX119" fmla="*/ 2029607 w 2610730"/>
                <a:gd name="connsiteY119" fmla="*/ 2392791 h 2613124"/>
                <a:gd name="connsiteX120" fmla="*/ 1954741 w 2610730"/>
                <a:gd name="connsiteY120" fmla="*/ 2374883 h 2613124"/>
                <a:gd name="connsiteX121" fmla="*/ 1907783 w 2610730"/>
                <a:gd name="connsiteY121" fmla="*/ 2314971 h 2613124"/>
                <a:gd name="connsiteX122" fmla="*/ 1836536 w 2610730"/>
                <a:gd name="connsiteY122" fmla="*/ 2293921 h 2613124"/>
                <a:gd name="connsiteX123" fmla="*/ 1808913 w 2610730"/>
                <a:gd name="connsiteY123" fmla="*/ 2366787 h 2613124"/>
                <a:gd name="connsiteX124" fmla="*/ 1832345 w 2610730"/>
                <a:gd name="connsiteY124" fmla="*/ 2439082 h 2613124"/>
                <a:gd name="connsiteX125" fmla="*/ 1802817 w 2610730"/>
                <a:gd name="connsiteY125" fmla="*/ 2513663 h 2613124"/>
                <a:gd name="connsiteX126" fmla="*/ 1733475 w 2610730"/>
                <a:gd name="connsiteY126" fmla="*/ 2479944 h 2613124"/>
                <a:gd name="connsiteX127" fmla="*/ 1694708 w 2610730"/>
                <a:gd name="connsiteY127" fmla="*/ 2403744 h 2613124"/>
                <a:gd name="connsiteX128" fmla="*/ 1631748 w 2610730"/>
                <a:gd name="connsiteY128" fmla="*/ 2379646 h 2613124"/>
                <a:gd name="connsiteX129" fmla="*/ 1597553 w 2610730"/>
                <a:gd name="connsiteY129" fmla="*/ 2433177 h 2613124"/>
                <a:gd name="connsiteX130" fmla="*/ 1609841 w 2610730"/>
                <a:gd name="connsiteY130" fmla="*/ 2532237 h 2613124"/>
                <a:gd name="connsiteX131" fmla="*/ 1564978 w 2610730"/>
                <a:gd name="connsiteY131" fmla="*/ 2585862 h 2613124"/>
                <a:gd name="connsiteX132" fmla="*/ 1506780 w 2610730"/>
                <a:gd name="connsiteY132" fmla="*/ 2554239 h 2613124"/>
                <a:gd name="connsiteX133" fmla="*/ 1477919 w 2610730"/>
                <a:gd name="connsiteY133" fmla="*/ 2453751 h 2613124"/>
                <a:gd name="connsiteX134" fmla="*/ 1418293 w 2610730"/>
                <a:gd name="connsiteY134" fmla="*/ 2422699 h 2613124"/>
                <a:gd name="connsiteX135" fmla="*/ 1364953 w 2610730"/>
                <a:gd name="connsiteY135" fmla="*/ 2464228 h 2613124"/>
                <a:gd name="connsiteX136" fmla="*/ 1355714 w 2610730"/>
                <a:gd name="connsiteY136" fmla="*/ 2573099 h 2613124"/>
                <a:gd name="connsiteX137" fmla="*/ 1307517 w 2610730"/>
                <a:gd name="connsiteY137" fmla="*/ 2613104 h 2613124"/>
                <a:gd name="connsiteX138" fmla="*/ 1253415 w 2610730"/>
                <a:gd name="connsiteY138" fmla="*/ 2573861 h 2613124"/>
                <a:gd name="connsiteX139" fmla="*/ 1243700 w 2610730"/>
                <a:gd name="connsiteY139" fmla="*/ 2465085 h 2613124"/>
                <a:gd name="connsiteX140" fmla="*/ 1201409 w 2610730"/>
                <a:gd name="connsiteY140" fmla="*/ 2423747 h 2613124"/>
                <a:gd name="connsiteX141" fmla="*/ 1152355 w 2610730"/>
                <a:gd name="connsiteY141" fmla="*/ 2456989 h 2613124"/>
                <a:gd name="connsiteX142" fmla="*/ 1125971 w 2610730"/>
                <a:gd name="connsiteY142" fmla="*/ 2553192 h 2613124"/>
                <a:gd name="connsiteX143" fmla="*/ 1062248 w 2610730"/>
                <a:gd name="connsiteY143" fmla="*/ 2589196 h 2613124"/>
                <a:gd name="connsiteX144" fmla="*/ 1022148 w 2610730"/>
                <a:gd name="connsiteY144" fmla="*/ 2532141 h 2613124"/>
                <a:gd name="connsiteX145" fmla="*/ 1031768 w 2610730"/>
                <a:gd name="connsiteY145" fmla="*/ 2447178 h 2613124"/>
                <a:gd name="connsiteX146" fmla="*/ 983953 w 2610730"/>
                <a:gd name="connsiteY146" fmla="*/ 2380122 h 2613124"/>
                <a:gd name="connsiteX147" fmla="*/ 914135 w 2610730"/>
                <a:gd name="connsiteY147" fmla="*/ 2416412 h 2613124"/>
                <a:gd name="connsiteX148" fmla="*/ 876035 w 2610730"/>
                <a:gd name="connsiteY148" fmla="*/ 2492994 h 2613124"/>
                <a:gd name="connsiteX149" fmla="*/ 804883 w 2610730"/>
                <a:gd name="connsiteY149" fmla="*/ 2512520 h 2613124"/>
                <a:gd name="connsiteX150" fmla="*/ 778975 w 2610730"/>
                <a:gd name="connsiteY150" fmla="*/ 2452036 h 2613124"/>
                <a:gd name="connsiteX151" fmla="*/ 806788 w 2610730"/>
                <a:gd name="connsiteY151" fmla="*/ 2366120 h 2613124"/>
                <a:gd name="connsiteX152" fmla="*/ 778880 w 2610730"/>
                <a:gd name="connsiteY152" fmla="*/ 2296398 h 2613124"/>
                <a:gd name="connsiteX153" fmla="*/ 710585 w 2610730"/>
                <a:gd name="connsiteY153" fmla="*/ 2313638 h 2613124"/>
                <a:gd name="connsiteX154" fmla="*/ 648578 w 2610730"/>
                <a:gd name="connsiteY154" fmla="*/ 2391933 h 2613124"/>
                <a:gd name="connsiteX155" fmla="*/ 586760 w 2610730"/>
                <a:gd name="connsiteY155" fmla="*/ 2396982 h 2613124"/>
                <a:gd name="connsiteX156" fmla="*/ 562472 w 2610730"/>
                <a:gd name="connsiteY156" fmla="*/ 2335641 h 2613124"/>
                <a:gd name="connsiteX157" fmla="*/ 612573 w 2610730"/>
                <a:gd name="connsiteY157" fmla="*/ 2243915 h 2613124"/>
                <a:gd name="connsiteX158" fmla="*/ 595619 w 2610730"/>
                <a:gd name="connsiteY158" fmla="*/ 2175049 h 2613124"/>
                <a:gd name="connsiteX159" fmla="*/ 524372 w 2610730"/>
                <a:gd name="connsiteY159" fmla="*/ 2171811 h 2613124"/>
                <a:gd name="connsiteX160" fmla="*/ 448457 w 2610730"/>
                <a:gd name="connsiteY160" fmla="*/ 2236676 h 2613124"/>
                <a:gd name="connsiteX161" fmla="*/ 382735 w 2610730"/>
                <a:gd name="connsiteY161" fmla="*/ 2231818 h 2613124"/>
                <a:gd name="connsiteX162" fmla="*/ 375020 w 2610730"/>
                <a:gd name="connsiteY162" fmla="*/ 2161809 h 2613124"/>
                <a:gd name="connsiteX163" fmla="*/ 442838 w 2610730"/>
                <a:gd name="connsiteY163" fmla="*/ 2082180 h 2613124"/>
                <a:gd name="connsiteX164" fmla="*/ 438932 w 2610730"/>
                <a:gd name="connsiteY164" fmla="*/ 2019125 h 2613124"/>
                <a:gd name="connsiteX165" fmla="*/ 377496 w 2610730"/>
                <a:gd name="connsiteY165" fmla="*/ 2003123 h 2613124"/>
                <a:gd name="connsiteX166" fmla="*/ 286342 w 2610730"/>
                <a:gd name="connsiteY166" fmla="*/ 2054272 h 2613124"/>
                <a:gd name="connsiteX167" fmla="*/ 222334 w 2610730"/>
                <a:gd name="connsiteY167" fmla="*/ 2037222 h 2613124"/>
                <a:gd name="connsiteX168" fmla="*/ 227477 w 2610730"/>
                <a:gd name="connsiteY168" fmla="*/ 1967023 h 2613124"/>
                <a:gd name="connsiteX169" fmla="*/ 298534 w 2610730"/>
                <a:gd name="connsiteY169" fmla="*/ 1911111 h 2613124"/>
                <a:gd name="connsiteX170" fmla="*/ 318155 w 2610730"/>
                <a:gd name="connsiteY170" fmla="*/ 1839007 h 2613124"/>
                <a:gd name="connsiteX171" fmla="*/ 243956 w 2610730"/>
                <a:gd name="connsiteY171" fmla="*/ 1813670 h 2613124"/>
                <a:gd name="connsiteX172" fmla="*/ 158135 w 2610730"/>
                <a:gd name="connsiteY172" fmla="*/ 1841769 h 2613124"/>
                <a:gd name="connsiteX173" fmla="*/ 100128 w 2610730"/>
                <a:gd name="connsiteY173" fmla="*/ 1810337 h 2613124"/>
                <a:gd name="connsiteX174" fmla="*/ 116321 w 2610730"/>
                <a:gd name="connsiteY174" fmla="*/ 1746519 h 2613124"/>
                <a:gd name="connsiteX175" fmla="*/ 196616 w 2610730"/>
                <a:gd name="connsiteY175" fmla="*/ 1705085 h 2613124"/>
                <a:gd name="connsiteX176" fmla="*/ 234716 w 2610730"/>
                <a:gd name="connsiteY176" fmla="*/ 1640887 h 2613124"/>
                <a:gd name="connsiteX177" fmla="*/ 166232 w 2610730"/>
                <a:gd name="connsiteY177" fmla="*/ 1602882 h 2613124"/>
                <a:gd name="connsiteX178" fmla="*/ 86126 w 2610730"/>
                <a:gd name="connsiteY178" fmla="*/ 1613836 h 2613124"/>
                <a:gd name="connsiteX179" fmla="*/ 27452 w 2610730"/>
                <a:gd name="connsiteY179" fmla="*/ 1575926 h 2613124"/>
                <a:gd name="connsiteX180" fmla="*/ 60409 w 2610730"/>
                <a:gd name="connsiteY180" fmla="*/ 1510776 h 2613124"/>
                <a:gd name="connsiteX181" fmla="*/ 147086 w 2610730"/>
                <a:gd name="connsiteY181" fmla="*/ 1485534 h 2613124"/>
                <a:gd name="connsiteX182" fmla="*/ 190425 w 2610730"/>
                <a:gd name="connsiteY182" fmla="*/ 1424669 h 2613124"/>
                <a:gd name="connsiteX183" fmla="*/ 137466 w 2610730"/>
                <a:gd name="connsiteY183" fmla="*/ 1366567 h 2613124"/>
                <a:gd name="connsiteX184" fmla="*/ 56980 w 2610730"/>
                <a:gd name="connsiteY184" fmla="*/ 1360281 h 2613124"/>
                <a:gd name="connsiteX185" fmla="*/ 20 w 2610730"/>
                <a:gd name="connsiteY185" fmla="*/ 1308845 h 2613124"/>
                <a:gd name="connsiteX186" fmla="*/ 57170 w 2610730"/>
                <a:gd name="connsiteY186" fmla="*/ 1253219 h 2613124"/>
                <a:gd name="connsiteX187" fmla="*/ 137657 w 2610730"/>
                <a:gd name="connsiteY187" fmla="*/ 1246743 h 2613124"/>
                <a:gd name="connsiteX188" fmla="*/ 188996 w 2610730"/>
                <a:gd name="connsiteY188" fmla="*/ 1197403 h 2613124"/>
                <a:gd name="connsiteX189" fmla="*/ 148801 w 2610730"/>
                <a:gd name="connsiteY189" fmla="*/ 1143396 h 2613124"/>
                <a:gd name="connsiteX190" fmla="*/ 66219 w 2610730"/>
                <a:gd name="connsiteY190" fmla="*/ 1121108 h 2613124"/>
                <a:gd name="connsiteX191" fmla="*/ 21547 w 2610730"/>
                <a:gd name="connsiteY191" fmla="*/ 1062243 h 2613124"/>
                <a:gd name="connsiteX192" fmla="*/ 82983 w 2610730"/>
                <a:gd name="connsiteY192" fmla="*/ 1015475 h 2613124"/>
                <a:gd name="connsiteX193" fmla="*/ 1314375 w 2610730"/>
                <a:gd name="connsiteY193" fmla="*/ 2266394 h 2613124"/>
                <a:gd name="connsiteX194" fmla="*/ 2272971 w 2610730"/>
                <a:gd name="connsiteY194" fmla="*/ 1309226 h 2613124"/>
                <a:gd name="connsiteX195" fmla="*/ 1313613 w 2610730"/>
                <a:gd name="connsiteY195" fmla="*/ 351202 h 2613124"/>
                <a:gd name="connsiteX196" fmla="*/ 355398 w 2610730"/>
                <a:gd name="connsiteY196" fmla="*/ 1300368 h 2613124"/>
                <a:gd name="connsiteX197" fmla="*/ 1314280 w 2610730"/>
                <a:gd name="connsiteY197" fmla="*/ 2266394 h 26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2610730" h="2613124">
                  <a:moveTo>
                    <a:pt x="83174" y="1015475"/>
                  </a:moveTo>
                  <a:cubicBezTo>
                    <a:pt x="113082" y="1019095"/>
                    <a:pt x="143086" y="1022048"/>
                    <a:pt x="172804" y="1026524"/>
                  </a:cubicBezTo>
                  <a:cubicBezTo>
                    <a:pt x="206618" y="1031573"/>
                    <a:pt x="221762" y="1014809"/>
                    <a:pt x="230144" y="984329"/>
                  </a:cubicBezTo>
                  <a:cubicBezTo>
                    <a:pt x="238050" y="955468"/>
                    <a:pt x="233002" y="935370"/>
                    <a:pt x="204141" y="922226"/>
                  </a:cubicBezTo>
                  <a:cubicBezTo>
                    <a:pt x="175280" y="909176"/>
                    <a:pt x="147563" y="893746"/>
                    <a:pt x="119083" y="879839"/>
                  </a:cubicBezTo>
                  <a:cubicBezTo>
                    <a:pt x="86698" y="864028"/>
                    <a:pt x="83745" y="842311"/>
                    <a:pt x="96985" y="809735"/>
                  </a:cubicBezTo>
                  <a:cubicBezTo>
                    <a:pt x="110796" y="775541"/>
                    <a:pt x="132799" y="773731"/>
                    <a:pt x="161374" y="782303"/>
                  </a:cubicBezTo>
                  <a:cubicBezTo>
                    <a:pt x="191759" y="791352"/>
                    <a:pt x="222239" y="800115"/>
                    <a:pt x="251766" y="811545"/>
                  </a:cubicBezTo>
                  <a:cubicBezTo>
                    <a:pt x="280246" y="822594"/>
                    <a:pt x="296057" y="811831"/>
                    <a:pt x="309488" y="787447"/>
                  </a:cubicBezTo>
                  <a:cubicBezTo>
                    <a:pt x="323585" y="761825"/>
                    <a:pt x="325775" y="740679"/>
                    <a:pt x="299201" y="721629"/>
                  </a:cubicBezTo>
                  <a:cubicBezTo>
                    <a:pt x="274721" y="704103"/>
                    <a:pt x="251766" y="684482"/>
                    <a:pt x="227477" y="666670"/>
                  </a:cubicBezTo>
                  <a:cubicBezTo>
                    <a:pt x="199093" y="645810"/>
                    <a:pt x="189854" y="625046"/>
                    <a:pt x="212237" y="591041"/>
                  </a:cubicBezTo>
                  <a:cubicBezTo>
                    <a:pt x="235574" y="555608"/>
                    <a:pt x="259100" y="561228"/>
                    <a:pt x="288152" y="578183"/>
                  </a:cubicBezTo>
                  <a:cubicBezTo>
                    <a:pt x="310059" y="590946"/>
                    <a:pt x="333395" y="601424"/>
                    <a:pt x="354541" y="615330"/>
                  </a:cubicBezTo>
                  <a:cubicBezTo>
                    <a:pt x="387878" y="637142"/>
                    <a:pt x="410929" y="629332"/>
                    <a:pt x="435218" y="598757"/>
                  </a:cubicBezTo>
                  <a:cubicBezTo>
                    <a:pt x="458173" y="569896"/>
                    <a:pt x="461411" y="547607"/>
                    <a:pt x="434456" y="520556"/>
                  </a:cubicBezTo>
                  <a:cubicBezTo>
                    <a:pt x="413215" y="499316"/>
                    <a:pt x="394832" y="475217"/>
                    <a:pt x="375496" y="452072"/>
                  </a:cubicBezTo>
                  <a:cubicBezTo>
                    <a:pt x="354160" y="426545"/>
                    <a:pt x="359208" y="405685"/>
                    <a:pt x="382449" y="382063"/>
                  </a:cubicBezTo>
                  <a:cubicBezTo>
                    <a:pt x="405119" y="359108"/>
                    <a:pt x="424740" y="357203"/>
                    <a:pt x="448172" y="376538"/>
                  </a:cubicBezTo>
                  <a:cubicBezTo>
                    <a:pt x="473794" y="397779"/>
                    <a:pt x="499702" y="418829"/>
                    <a:pt x="524181" y="441404"/>
                  </a:cubicBezTo>
                  <a:cubicBezTo>
                    <a:pt x="547517" y="462930"/>
                    <a:pt x="567234" y="459787"/>
                    <a:pt x="591047" y="440832"/>
                  </a:cubicBezTo>
                  <a:cubicBezTo>
                    <a:pt x="616002" y="420925"/>
                    <a:pt x="625241" y="401303"/>
                    <a:pt x="607239" y="371966"/>
                  </a:cubicBezTo>
                  <a:cubicBezTo>
                    <a:pt x="589904" y="343582"/>
                    <a:pt x="574092" y="314245"/>
                    <a:pt x="558662" y="284813"/>
                  </a:cubicBezTo>
                  <a:cubicBezTo>
                    <a:pt x="544374" y="257571"/>
                    <a:pt x="552756" y="238331"/>
                    <a:pt x="578855" y="221471"/>
                  </a:cubicBezTo>
                  <a:cubicBezTo>
                    <a:pt x="604382" y="204993"/>
                    <a:pt x="624860" y="202231"/>
                    <a:pt x="644863" y="227472"/>
                  </a:cubicBezTo>
                  <a:cubicBezTo>
                    <a:pt x="666580" y="254809"/>
                    <a:pt x="688964" y="281574"/>
                    <a:pt x="710014" y="309292"/>
                  </a:cubicBezTo>
                  <a:cubicBezTo>
                    <a:pt x="728302" y="333390"/>
                    <a:pt x="748685" y="331580"/>
                    <a:pt x="772498" y="318341"/>
                  </a:cubicBezTo>
                  <a:cubicBezTo>
                    <a:pt x="796120" y="305196"/>
                    <a:pt x="816218" y="292242"/>
                    <a:pt x="804216" y="259381"/>
                  </a:cubicBezTo>
                  <a:cubicBezTo>
                    <a:pt x="792786" y="228234"/>
                    <a:pt x="783071" y="196325"/>
                    <a:pt x="773831" y="164417"/>
                  </a:cubicBezTo>
                  <a:cubicBezTo>
                    <a:pt x="764497" y="132222"/>
                    <a:pt x="773831" y="112029"/>
                    <a:pt x="808502" y="99170"/>
                  </a:cubicBezTo>
                  <a:cubicBezTo>
                    <a:pt x="842983" y="86312"/>
                    <a:pt x="858985" y="100218"/>
                    <a:pt x="872796" y="127174"/>
                  </a:cubicBezTo>
                  <a:cubicBezTo>
                    <a:pt x="886512" y="153939"/>
                    <a:pt x="901181" y="180323"/>
                    <a:pt x="914039" y="207470"/>
                  </a:cubicBezTo>
                  <a:cubicBezTo>
                    <a:pt x="925946" y="232711"/>
                    <a:pt x="942710" y="243474"/>
                    <a:pt x="971094" y="234902"/>
                  </a:cubicBezTo>
                  <a:cubicBezTo>
                    <a:pt x="998336" y="226615"/>
                    <a:pt x="1016624" y="213756"/>
                    <a:pt x="1012337" y="181466"/>
                  </a:cubicBezTo>
                  <a:cubicBezTo>
                    <a:pt x="1007670" y="146891"/>
                    <a:pt x="1004432" y="112220"/>
                    <a:pt x="1000336" y="77549"/>
                  </a:cubicBezTo>
                  <a:cubicBezTo>
                    <a:pt x="996526" y="44878"/>
                    <a:pt x="1014623" y="33543"/>
                    <a:pt x="1043675" y="27638"/>
                  </a:cubicBezTo>
                  <a:cubicBezTo>
                    <a:pt x="1073583" y="21542"/>
                    <a:pt x="1093490" y="28019"/>
                    <a:pt x="1102444" y="58403"/>
                  </a:cubicBezTo>
                  <a:cubicBezTo>
                    <a:pt x="1111397" y="88788"/>
                    <a:pt x="1121303" y="118982"/>
                    <a:pt x="1128257" y="149843"/>
                  </a:cubicBezTo>
                  <a:cubicBezTo>
                    <a:pt x="1136353" y="185276"/>
                    <a:pt x="1157403" y="192896"/>
                    <a:pt x="1191217" y="190420"/>
                  </a:cubicBezTo>
                  <a:cubicBezTo>
                    <a:pt x="1226269" y="187848"/>
                    <a:pt x="1243604" y="173084"/>
                    <a:pt x="1245700" y="138509"/>
                  </a:cubicBezTo>
                  <a:cubicBezTo>
                    <a:pt x="1247605" y="106886"/>
                    <a:pt x="1249891" y="75263"/>
                    <a:pt x="1252748" y="43735"/>
                  </a:cubicBezTo>
                  <a:cubicBezTo>
                    <a:pt x="1255701" y="10207"/>
                    <a:pt x="1274751" y="-461"/>
                    <a:pt x="1307708" y="15"/>
                  </a:cubicBezTo>
                  <a:cubicBezTo>
                    <a:pt x="1340188" y="587"/>
                    <a:pt x="1354190" y="15160"/>
                    <a:pt x="1356761" y="44973"/>
                  </a:cubicBezTo>
                  <a:cubicBezTo>
                    <a:pt x="1359619" y="78120"/>
                    <a:pt x="1362191" y="111267"/>
                    <a:pt x="1364477" y="144509"/>
                  </a:cubicBezTo>
                  <a:cubicBezTo>
                    <a:pt x="1366477" y="173180"/>
                    <a:pt x="1382098" y="186610"/>
                    <a:pt x="1410101" y="188991"/>
                  </a:cubicBezTo>
                  <a:cubicBezTo>
                    <a:pt x="1437057" y="191372"/>
                    <a:pt x="1451630" y="178799"/>
                    <a:pt x="1458203" y="153749"/>
                  </a:cubicBezTo>
                  <a:cubicBezTo>
                    <a:pt x="1466204" y="123078"/>
                    <a:pt x="1475252" y="92693"/>
                    <a:pt x="1483063" y="62023"/>
                  </a:cubicBezTo>
                  <a:cubicBezTo>
                    <a:pt x="1491540" y="28781"/>
                    <a:pt x="1507923" y="16684"/>
                    <a:pt x="1545166" y="23447"/>
                  </a:cubicBezTo>
                  <a:cubicBezTo>
                    <a:pt x="1584409" y="30590"/>
                    <a:pt x="1590029" y="52307"/>
                    <a:pt x="1586981" y="83835"/>
                  </a:cubicBezTo>
                  <a:cubicBezTo>
                    <a:pt x="1584123" y="113839"/>
                    <a:pt x="1581837" y="143843"/>
                    <a:pt x="1577075" y="173561"/>
                  </a:cubicBezTo>
                  <a:cubicBezTo>
                    <a:pt x="1571836" y="206136"/>
                    <a:pt x="1588790" y="219471"/>
                    <a:pt x="1616603" y="227567"/>
                  </a:cubicBezTo>
                  <a:cubicBezTo>
                    <a:pt x="1644988" y="235759"/>
                    <a:pt x="1672134" y="245760"/>
                    <a:pt x="1688708" y="208613"/>
                  </a:cubicBezTo>
                  <a:cubicBezTo>
                    <a:pt x="1700328" y="182609"/>
                    <a:pt x="1713949" y="157463"/>
                    <a:pt x="1726808" y="132032"/>
                  </a:cubicBezTo>
                  <a:cubicBezTo>
                    <a:pt x="1742524" y="100980"/>
                    <a:pt x="1759574" y="81359"/>
                    <a:pt x="1801103" y="98789"/>
                  </a:cubicBezTo>
                  <a:cubicBezTo>
                    <a:pt x="1841108" y="115553"/>
                    <a:pt x="1837583" y="140699"/>
                    <a:pt x="1827963" y="171465"/>
                  </a:cubicBezTo>
                  <a:cubicBezTo>
                    <a:pt x="1819486" y="198707"/>
                    <a:pt x="1810818" y="225853"/>
                    <a:pt x="1801484" y="252809"/>
                  </a:cubicBezTo>
                  <a:cubicBezTo>
                    <a:pt x="1791101" y="282908"/>
                    <a:pt x="1804055" y="300053"/>
                    <a:pt x="1830059" y="313959"/>
                  </a:cubicBezTo>
                  <a:cubicBezTo>
                    <a:pt x="1856348" y="327961"/>
                    <a:pt x="1877493" y="328247"/>
                    <a:pt x="1896448" y="302624"/>
                  </a:cubicBezTo>
                  <a:cubicBezTo>
                    <a:pt x="1914355" y="278431"/>
                    <a:pt x="1933786" y="255285"/>
                    <a:pt x="1952074" y="231377"/>
                  </a:cubicBezTo>
                  <a:cubicBezTo>
                    <a:pt x="1971791" y="205660"/>
                    <a:pt x="1990745" y="194992"/>
                    <a:pt x="2023607" y="216614"/>
                  </a:cubicBezTo>
                  <a:cubicBezTo>
                    <a:pt x="2057706" y="238997"/>
                    <a:pt x="2057706" y="261572"/>
                    <a:pt x="2039894" y="291956"/>
                  </a:cubicBezTo>
                  <a:cubicBezTo>
                    <a:pt x="2027893" y="312435"/>
                    <a:pt x="2017892" y="334152"/>
                    <a:pt x="2005033" y="354155"/>
                  </a:cubicBezTo>
                  <a:cubicBezTo>
                    <a:pt x="1985602" y="384444"/>
                    <a:pt x="1980935" y="408542"/>
                    <a:pt x="2013605" y="436260"/>
                  </a:cubicBezTo>
                  <a:cubicBezTo>
                    <a:pt x="2047895" y="465407"/>
                    <a:pt x="2071994" y="457025"/>
                    <a:pt x="2099140" y="429593"/>
                  </a:cubicBezTo>
                  <a:cubicBezTo>
                    <a:pt x="2114666" y="413876"/>
                    <a:pt x="2132859" y="400732"/>
                    <a:pt x="2149432" y="385968"/>
                  </a:cubicBezTo>
                  <a:cubicBezTo>
                    <a:pt x="2175911" y="362441"/>
                    <a:pt x="2198581" y="351773"/>
                    <a:pt x="2229823" y="384539"/>
                  </a:cubicBezTo>
                  <a:cubicBezTo>
                    <a:pt x="2259731" y="415972"/>
                    <a:pt x="2246587" y="437308"/>
                    <a:pt x="2225537" y="461978"/>
                  </a:cubicBezTo>
                  <a:cubicBezTo>
                    <a:pt x="2208011" y="482456"/>
                    <a:pt x="2191628" y="503983"/>
                    <a:pt x="2172768" y="523223"/>
                  </a:cubicBezTo>
                  <a:cubicBezTo>
                    <a:pt x="2149051" y="547417"/>
                    <a:pt x="2151527" y="568467"/>
                    <a:pt x="2172292" y="593613"/>
                  </a:cubicBezTo>
                  <a:cubicBezTo>
                    <a:pt x="2193533" y="619331"/>
                    <a:pt x="2214107" y="623426"/>
                    <a:pt x="2241824" y="604948"/>
                  </a:cubicBezTo>
                  <a:cubicBezTo>
                    <a:pt x="2264208" y="590089"/>
                    <a:pt x="2288402" y="577992"/>
                    <a:pt x="2311833" y="564657"/>
                  </a:cubicBezTo>
                  <a:cubicBezTo>
                    <a:pt x="2340789" y="548084"/>
                    <a:pt x="2364792" y="542178"/>
                    <a:pt x="2387938" y="577706"/>
                  </a:cubicBezTo>
                  <a:cubicBezTo>
                    <a:pt x="2410036" y="611615"/>
                    <a:pt x="2401463" y="632570"/>
                    <a:pt x="2372698" y="653525"/>
                  </a:cubicBezTo>
                  <a:cubicBezTo>
                    <a:pt x="2352219" y="668480"/>
                    <a:pt x="2333550" y="686006"/>
                    <a:pt x="2312786" y="700388"/>
                  </a:cubicBezTo>
                  <a:cubicBezTo>
                    <a:pt x="2282782" y="721058"/>
                    <a:pt x="2276495" y="743441"/>
                    <a:pt x="2294974" y="776969"/>
                  </a:cubicBezTo>
                  <a:cubicBezTo>
                    <a:pt x="2312976" y="809640"/>
                    <a:pt x="2334884" y="812498"/>
                    <a:pt x="2365840" y="799639"/>
                  </a:cubicBezTo>
                  <a:cubicBezTo>
                    <a:pt x="2389176" y="790019"/>
                    <a:pt x="2413846" y="783351"/>
                    <a:pt x="2437849" y="775350"/>
                  </a:cubicBezTo>
                  <a:cubicBezTo>
                    <a:pt x="2469662" y="764682"/>
                    <a:pt x="2493570" y="764587"/>
                    <a:pt x="2509858" y="803449"/>
                  </a:cubicBezTo>
                  <a:cubicBezTo>
                    <a:pt x="2526051" y="842120"/>
                    <a:pt x="2510239" y="859361"/>
                    <a:pt x="2479759" y="874410"/>
                  </a:cubicBezTo>
                  <a:cubicBezTo>
                    <a:pt x="2455661" y="886316"/>
                    <a:pt x="2431848" y="898985"/>
                    <a:pt x="2407560" y="910605"/>
                  </a:cubicBezTo>
                  <a:cubicBezTo>
                    <a:pt x="2382318" y="922702"/>
                    <a:pt x="2366602" y="936704"/>
                    <a:pt x="2376127" y="969660"/>
                  </a:cubicBezTo>
                  <a:cubicBezTo>
                    <a:pt x="2385938" y="1003855"/>
                    <a:pt x="2404226" y="1016237"/>
                    <a:pt x="2438611" y="1010522"/>
                  </a:cubicBezTo>
                  <a:cubicBezTo>
                    <a:pt x="2469853" y="1005379"/>
                    <a:pt x="2501476" y="1002426"/>
                    <a:pt x="2533004" y="998902"/>
                  </a:cubicBezTo>
                  <a:cubicBezTo>
                    <a:pt x="2565103" y="995378"/>
                    <a:pt x="2576628" y="1012427"/>
                    <a:pt x="2582915" y="1042241"/>
                  </a:cubicBezTo>
                  <a:cubicBezTo>
                    <a:pt x="2589296" y="1072721"/>
                    <a:pt x="2582915" y="1092056"/>
                    <a:pt x="2553197" y="1101391"/>
                  </a:cubicBezTo>
                  <a:cubicBezTo>
                    <a:pt x="2519954" y="1111773"/>
                    <a:pt x="2486522" y="1121965"/>
                    <a:pt x="2452803" y="1130728"/>
                  </a:cubicBezTo>
                  <a:cubicBezTo>
                    <a:pt x="2419847" y="1139300"/>
                    <a:pt x="2417561" y="1162446"/>
                    <a:pt x="2421371" y="1189973"/>
                  </a:cubicBezTo>
                  <a:cubicBezTo>
                    <a:pt x="2425181" y="1217406"/>
                    <a:pt x="2427848" y="1244456"/>
                    <a:pt x="2465376" y="1246361"/>
                  </a:cubicBezTo>
                  <a:cubicBezTo>
                    <a:pt x="2500143" y="1248171"/>
                    <a:pt x="2534909" y="1251981"/>
                    <a:pt x="2569580" y="1255029"/>
                  </a:cubicBezTo>
                  <a:cubicBezTo>
                    <a:pt x="2601584" y="1257791"/>
                    <a:pt x="2610537" y="1276460"/>
                    <a:pt x="2610728" y="1306940"/>
                  </a:cubicBezTo>
                  <a:cubicBezTo>
                    <a:pt x="2610918" y="1337801"/>
                    <a:pt x="2600631" y="1355804"/>
                    <a:pt x="2569389" y="1358852"/>
                  </a:cubicBezTo>
                  <a:cubicBezTo>
                    <a:pt x="2534718" y="1362281"/>
                    <a:pt x="2499952" y="1366376"/>
                    <a:pt x="2465186" y="1367519"/>
                  </a:cubicBezTo>
                  <a:cubicBezTo>
                    <a:pt x="2433372" y="1368567"/>
                    <a:pt x="2425752" y="1388760"/>
                    <a:pt x="2422228" y="1414097"/>
                  </a:cubicBezTo>
                  <a:cubicBezTo>
                    <a:pt x="2418513" y="1441052"/>
                    <a:pt x="2426133" y="1460579"/>
                    <a:pt x="2455375" y="1468103"/>
                  </a:cubicBezTo>
                  <a:cubicBezTo>
                    <a:pt x="2489093" y="1476771"/>
                    <a:pt x="2522717" y="1486106"/>
                    <a:pt x="2556054" y="1496297"/>
                  </a:cubicBezTo>
                  <a:cubicBezTo>
                    <a:pt x="2582248" y="1504298"/>
                    <a:pt x="2594726" y="1520015"/>
                    <a:pt x="2587677" y="1550018"/>
                  </a:cubicBezTo>
                  <a:cubicBezTo>
                    <a:pt x="2580914" y="1578498"/>
                    <a:pt x="2574342" y="1602882"/>
                    <a:pt x="2537195" y="1598406"/>
                  </a:cubicBezTo>
                  <a:cubicBezTo>
                    <a:pt x="2502619" y="1594310"/>
                    <a:pt x="2467758" y="1591547"/>
                    <a:pt x="2433182" y="1587261"/>
                  </a:cubicBezTo>
                  <a:cubicBezTo>
                    <a:pt x="2397558" y="1582880"/>
                    <a:pt x="2388033" y="1605073"/>
                    <a:pt x="2379175" y="1633553"/>
                  </a:cubicBezTo>
                  <a:cubicBezTo>
                    <a:pt x="2370222" y="1662509"/>
                    <a:pt x="2379747" y="1678797"/>
                    <a:pt x="2404607" y="1690893"/>
                  </a:cubicBezTo>
                  <a:cubicBezTo>
                    <a:pt x="2431753" y="1704038"/>
                    <a:pt x="2458233" y="1718325"/>
                    <a:pt x="2485569" y="1731089"/>
                  </a:cubicBezTo>
                  <a:cubicBezTo>
                    <a:pt x="2518716" y="1746519"/>
                    <a:pt x="2528241" y="1767093"/>
                    <a:pt x="2512620" y="1803193"/>
                  </a:cubicBezTo>
                  <a:cubicBezTo>
                    <a:pt x="2497285" y="1838816"/>
                    <a:pt x="2475187" y="1840912"/>
                    <a:pt x="2444135" y="1829958"/>
                  </a:cubicBezTo>
                  <a:cubicBezTo>
                    <a:pt x="2417275" y="1820433"/>
                    <a:pt x="2389272" y="1813766"/>
                    <a:pt x="2362887" y="1803288"/>
                  </a:cubicBezTo>
                  <a:cubicBezTo>
                    <a:pt x="2330978" y="1790620"/>
                    <a:pt x="2312786" y="1801955"/>
                    <a:pt x="2297831" y="1830625"/>
                  </a:cubicBezTo>
                  <a:cubicBezTo>
                    <a:pt x="2283163" y="1858914"/>
                    <a:pt x="2289640" y="1877583"/>
                    <a:pt x="2314500" y="1895204"/>
                  </a:cubicBezTo>
                  <a:cubicBezTo>
                    <a:pt x="2341647" y="1914350"/>
                    <a:pt x="2367269" y="1935781"/>
                    <a:pt x="2393177" y="1956736"/>
                  </a:cubicBezTo>
                  <a:cubicBezTo>
                    <a:pt x="2419085" y="1977596"/>
                    <a:pt x="2411084" y="1998456"/>
                    <a:pt x="2396129" y="2023125"/>
                  </a:cubicBezTo>
                  <a:cubicBezTo>
                    <a:pt x="2380604" y="2048843"/>
                    <a:pt x="2361744" y="2055415"/>
                    <a:pt x="2336884" y="2043223"/>
                  </a:cubicBezTo>
                  <a:cubicBezTo>
                    <a:pt x="2305642" y="2027888"/>
                    <a:pt x="2275257" y="2010647"/>
                    <a:pt x="2245063" y="1993217"/>
                  </a:cubicBezTo>
                  <a:cubicBezTo>
                    <a:pt x="2211344" y="1973786"/>
                    <a:pt x="2193437" y="1994074"/>
                    <a:pt x="2173626" y="2017410"/>
                  </a:cubicBezTo>
                  <a:cubicBezTo>
                    <a:pt x="2153432" y="2041223"/>
                    <a:pt x="2145431" y="2061797"/>
                    <a:pt x="2170292" y="2087514"/>
                  </a:cubicBezTo>
                  <a:cubicBezTo>
                    <a:pt x="2191247" y="2109136"/>
                    <a:pt x="2209344" y="2133329"/>
                    <a:pt x="2229251" y="2155904"/>
                  </a:cubicBezTo>
                  <a:cubicBezTo>
                    <a:pt x="2251064" y="2180669"/>
                    <a:pt x="2256112" y="2201719"/>
                    <a:pt x="2229251" y="2229532"/>
                  </a:cubicBezTo>
                  <a:cubicBezTo>
                    <a:pt x="2200772" y="2259155"/>
                    <a:pt x="2178674" y="2253535"/>
                    <a:pt x="2152575" y="2230199"/>
                  </a:cubicBezTo>
                  <a:cubicBezTo>
                    <a:pt x="2132477" y="2212197"/>
                    <a:pt x="2110570" y="2196195"/>
                    <a:pt x="2091234" y="2177526"/>
                  </a:cubicBezTo>
                  <a:cubicBezTo>
                    <a:pt x="2066755" y="2153999"/>
                    <a:pt x="2045038" y="2150379"/>
                    <a:pt x="2016653" y="2173620"/>
                  </a:cubicBezTo>
                  <a:cubicBezTo>
                    <a:pt x="1988555" y="2196576"/>
                    <a:pt x="1986364" y="2218293"/>
                    <a:pt x="2005223" y="2247058"/>
                  </a:cubicBezTo>
                  <a:cubicBezTo>
                    <a:pt x="2019035" y="2268203"/>
                    <a:pt x="2029988" y="2291254"/>
                    <a:pt x="2042847" y="2313066"/>
                  </a:cubicBezTo>
                  <a:cubicBezTo>
                    <a:pt x="2060754" y="2343451"/>
                    <a:pt x="2067231" y="2367835"/>
                    <a:pt x="2029607" y="2392791"/>
                  </a:cubicBezTo>
                  <a:cubicBezTo>
                    <a:pt x="1993412" y="2416794"/>
                    <a:pt x="1974934" y="2400696"/>
                    <a:pt x="1954741" y="2374883"/>
                  </a:cubicBezTo>
                  <a:cubicBezTo>
                    <a:pt x="1939120" y="2354881"/>
                    <a:pt x="1922165" y="2335831"/>
                    <a:pt x="1907783" y="2314971"/>
                  </a:cubicBezTo>
                  <a:cubicBezTo>
                    <a:pt x="1889209" y="2288111"/>
                    <a:pt x="1870254" y="2275633"/>
                    <a:pt x="1836536" y="2293921"/>
                  </a:cubicBezTo>
                  <a:cubicBezTo>
                    <a:pt x="1803865" y="2311733"/>
                    <a:pt x="1793483" y="2331926"/>
                    <a:pt x="1808913" y="2366787"/>
                  </a:cubicBezTo>
                  <a:cubicBezTo>
                    <a:pt x="1819010" y="2389838"/>
                    <a:pt x="1823582" y="2415270"/>
                    <a:pt x="1832345" y="2439082"/>
                  </a:cubicBezTo>
                  <a:cubicBezTo>
                    <a:pt x="1845013" y="2473372"/>
                    <a:pt x="1843965" y="2497185"/>
                    <a:pt x="1802817" y="2513663"/>
                  </a:cubicBezTo>
                  <a:cubicBezTo>
                    <a:pt x="1762050" y="2529951"/>
                    <a:pt x="1748048" y="2508995"/>
                    <a:pt x="1733475" y="2479944"/>
                  </a:cubicBezTo>
                  <a:cubicBezTo>
                    <a:pt x="1720712" y="2454417"/>
                    <a:pt x="1706519" y="2429652"/>
                    <a:pt x="1694708" y="2403744"/>
                  </a:cubicBezTo>
                  <a:cubicBezTo>
                    <a:pt x="1681183" y="2374122"/>
                    <a:pt x="1659466" y="2371645"/>
                    <a:pt x="1631748" y="2379646"/>
                  </a:cubicBezTo>
                  <a:cubicBezTo>
                    <a:pt x="1603745" y="2387647"/>
                    <a:pt x="1593839" y="2405459"/>
                    <a:pt x="1597553" y="2433177"/>
                  </a:cubicBezTo>
                  <a:cubicBezTo>
                    <a:pt x="1601935" y="2466133"/>
                    <a:pt x="1605269" y="2499280"/>
                    <a:pt x="1609841" y="2532237"/>
                  </a:cubicBezTo>
                  <a:cubicBezTo>
                    <a:pt x="1614698" y="2567193"/>
                    <a:pt x="1595553" y="2578909"/>
                    <a:pt x="1564978" y="2585862"/>
                  </a:cubicBezTo>
                  <a:cubicBezTo>
                    <a:pt x="1534022" y="2592911"/>
                    <a:pt x="1515638" y="2583671"/>
                    <a:pt x="1506780" y="2554239"/>
                  </a:cubicBezTo>
                  <a:cubicBezTo>
                    <a:pt x="1496779" y="2520806"/>
                    <a:pt x="1486968" y="2487374"/>
                    <a:pt x="1477919" y="2453751"/>
                  </a:cubicBezTo>
                  <a:cubicBezTo>
                    <a:pt x="1469156" y="2421080"/>
                    <a:pt x="1445820" y="2420413"/>
                    <a:pt x="1418293" y="2422699"/>
                  </a:cubicBezTo>
                  <a:cubicBezTo>
                    <a:pt x="1390385" y="2425080"/>
                    <a:pt x="1367810" y="2431271"/>
                    <a:pt x="1364953" y="2464228"/>
                  </a:cubicBezTo>
                  <a:cubicBezTo>
                    <a:pt x="1361714" y="2500518"/>
                    <a:pt x="1358762" y="2536809"/>
                    <a:pt x="1355714" y="2573099"/>
                  </a:cubicBezTo>
                  <a:cubicBezTo>
                    <a:pt x="1353237" y="2602817"/>
                    <a:pt x="1335806" y="2612628"/>
                    <a:pt x="1307517" y="2613104"/>
                  </a:cubicBezTo>
                  <a:cubicBezTo>
                    <a:pt x="1278275" y="2613580"/>
                    <a:pt x="1256939" y="2606246"/>
                    <a:pt x="1253415" y="2573861"/>
                  </a:cubicBezTo>
                  <a:cubicBezTo>
                    <a:pt x="1249510" y="2537666"/>
                    <a:pt x="1246367" y="2501376"/>
                    <a:pt x="1243700" y="2465085"/>
                  </a:cubicBezTo>
                  <a:cubicBezTo>
                    <a:pt x="1241699" y="2438320"/>
                    <a:pt x="1228079" y="2425937"/>
                    <a:pt x="1201409" y="2423747"/>
                  </a:cubicBezTo>
                  <a:cubicBezTo>
                    <a:pt x="1175024" y="2421651"/>
                    <a:pt x="1159022" y="2430700"/>
                    <a:pt x="1152355" y="2456989"/>
                  </a:cubicBezTo>
                  <a:cubicBezTo>
                    <a:pt x="1144163" y="2489184"/>
                    <a:pt x="1133876" y="2520902"/>
                    <a:pt x="1125971" y="2553192"/>
                  </a:cubicBezTo>
                  <a:cubicBezTo>
                    <a:pt x="1117303" y="2588910"/>
                    <a:pt x="1096824" y="2595006"/>
                    <a:pt x="1062248" y="2589196"/>
                  </a:cubicBezTo>
                  <a:cubicBezTo>
                    <a:pt x="1025387" y="2583005"/>
                    <a:pt x="1019481" y="2562050"/>
                    <a:pt x="1022148" y="2532141"/>
                  </a:cubicBezTo>
                  <a:cubicBezTo>
                    <a:pt x="1024720" y="2503757"/>
                    <a:pt x="1026339" y="2475087"/>
                    <a:pt x="1031768" y="2447178"/>
                  </a:cubicBezTo>
                  <a:cubicBezTo>
                    <a:pt x="1039579" y="2406602"/>
                    <a:pt x="1020053" y="2390409"/>
                    <a:pt x="983953" y="2380122"/>
                  </a:cubicBezTo>
                  <a:cubicBezTo>
                    <a:pt x="946710" y="2369549"/>
                    <a:pt x="927660" y="2383361"/>
                    <a:pt x="914135" y="2416412"/>
                  </a:cubicBezTo>
                  <a:cubicBezTo>
                    <a:pt x="903371" y="2442702"/>
                    <a:pt x="888893" y="2467467"/>
                    <a:pt x="876035" y="2492994"/>
                  </a:cubicBezTo>
                  <a:cubicBezTo>
                    <a:pt x="859461" y="2525855"/>
                    <a:pt x="836125" y="2525569"/>
                    <a:pt x="804883" y="2512520"/>
                  </a:cubicBezTo>
                  <a:cubicBezTo>
                    <a:pt x="773641" y="2499375"/>
                    <a:pt x="769831" y="2479944"/>
                    <a:pt x="778975" y="2452036"/>
                  </a:cubicBezTo>
                  <a:cubicBezTo>
                    <a:pt x="788405" y="2423461"/>
                    <a:pt x="796596" y="2394410"/>
                    <a:pt x="806788" y="2366120"/>
                  </a:cubicBezTo>
                  <a:cubicBezTo>
                    <a:pt x="818313" y="2333926"/>
                    <a:pt x="810598" y="2312971"/>
                    <a:pt x="778880" y="2296398"/>
                  </a:cubicBezTo>
                  <a:cubicBezTo>
                    <a:pt x="748209" y="2280395"/>
                    <a:pt x="729159" y="2287635"/>
                    <a:pt x="710585" y="2313638"/>
                  </a:cubicBezTo>
                  <a:cubicBezTo>
                    <a:pt x="691250" y="2340689"/>
                    <a:pt x="669628" y="2366120"/>
                    <a:pt x="648578" y="2391933"/>
                  </a:cubicBezTo>
                  <a:cubicBezTo>
                    <a:pt x="629909" y="2414888"/>
                    <a:pt x="610478" y="2413269"/>
                    <a:pt x="586760" y="2396982"/>
                  </a:cubicBezTo>
                  <a:cubicBezTo>
                    <a:pt x="563519" y="2380979"/>
                    <a:pt x="546089" y="2365835"/>
                    <a:pt x="562472" y="2335641"/>
                  </a:cubicBezTo>
                  <a:cubicBezTo>
                    <a:pt x="579045" y="2304970"/>
                    <a:pt x="594666" y="2273823"/>
                    <a:pt x="612573" y="2243915"/>
                  </a:cubicBezTo>
                  <a:cubicBezTo>
                    <a:pt x="630480" y="2214197"/>
                    <a:pt x="620003" y="2194956"/>
                    <a:pt x="595619" y="2175049"/>
                  </a:cubicBezTo>
                  <a:cubicBezTo>
                    <a:pt x="571235" y="2155142"/>
                    <a:pt x="549803" y="2148855"/>
                    <a:pt x="524372" y="2171811"/>
                  </a:cubicBezTo>
                  <a:cubicBezTo>
                    <a:pt x="499607" y="2194099"/>
                    <a:pt x="473984" y="2215435"/>
                    <a:pt x="448457" y="2236676"/>
                  </a:cubicBezTo>
                  <a:cubicBezTo>
                    <a:pt x="425216" y="2256012"/>
                    <a:pt x="405595" y="2254964"/>
                    <a:pt x="382735" y="2231818"/>
                  </a:cubicBezTo>
                  <a:cubicBezTo>
                    <a:pt x="359589" y="2208387"/>
                    <a:pt x="353588" y="2187527"/>
                    <a:pt x="375020" y="2161809"/>
                  </a:cubicBezTo>
                  <a:cubicBezTo>
                    <a:pt x="397308" y="2134949"/>
                    <a:pt x="419692" y="2108183"/>
                    <a:pt x="442838" y="2082180"/>
                  </a:cubicBezTo>
                  <a:cubicBezTo>
                    <a:pt x="463221" y="2059225"/>
                    <a:pt x="455887" y="2039985"/>
                    <a:pt x="438932" y="2019125"/>
                  </a:cubicBezTo>
                  <a:cubicBezTo>
                    <a:pt x="421692" y="1997979"/>
                    <a:pt x="403404" y="1988264"/>
                    <a:pt x="377496" y="2003123"/>
                  </a:cubicBezTo>
                  <a:cubicBezTo>
                    <a:pt x="347207" y="2020458"/>
                    <a:pt x="316822" y="2037413"/>
                    <a:pt x="286342" y="2054272"/>
                  </a:cubicBezTo>
                  <a:cubicBezTo>
                    <a:pt x="259672" y="2069036"/>
                    <a:pt x="239955" y="2064083"/>
                    <a:pt x="222334" y="2037222"/>
                  </a:cubicBezTo>
                  <a:cubicBezTo>
                    <a:pt x="204998" y="2010743"/>
                    <a:pt x="200045" y="1988645"/>
                    <a:pt x="227477" y="1967023"/>
                  </a:cubicBezTo>
                  <a:cubicBezTo>
                    <a:pt x="251099" y="1948354"/>
                    <a:pt x="274055" y="1928637"/>
                    <a:pt x="298534" y="1911111"/>
                  </a:cubicBezTo>
                  <a:cubicBezTo>
                    <a:pt x="325394" y="1891871"/>
                    <a:pt x="335300" y="1872344"/>
                    <a:pt x="318155" y="1839007"/>
                  </a:cubicBezTo>
                  <a:cubicBezTo>
                    <a:pt x="299867" y="1803479"/>
                    <a:pt x="276817" y="1800907"/>
                    <a:pt x="243956" y="1813670"/>
                  </a:cubicBezTo>
                  <a:cubicBezTo>
                    <a:pt x="215952" y="1824529"/>
                    <a:pt x="186710" y="1832435"/>
                    <a:pt x="158135" y="1841769"/>
                  </a:cubicBezTo>
                  <a:cubicBezTo>
                    <a:pt x="127560" y="1851770"/>
                    <a:pt x="111749" y="1838531"/>
                    <a:pt x="100128" y="1810337"/>
                  </a:cubicBezTo>
                  <a:cubicBezTo>
                    <a:pt x="88889" y="1783190"/>
                    <a:pt x="86888" y="1761759"/>
                    <a:pt x="116321" y="1746519"/>
                  </a:cubicBezTo>
                  <a:cubicBezTo>
                    <a:pt x="143086" y="1732613"/>
                    <a:pt x="169661" y="1718611"/>
                    <a:pt x="196616" y="1705085"/>
                  </a:cubicBezTo>
                  <a:cubicBezTo>
                    <a:pt x="223096" y="1691751"/>
                    <a:pt x="247099" y="1680130"/>
                    <a:pt x="234716" y="1640887"/>
                  </a:cubicBezTo>
                  <a:cubicBezTo>
                    <a:pt x="222905" y="1603263"/>
                    <a:pt x="201188" y="1595548"/>
                    <a:pt x="166232" y="1602882"/>
                  </a:cubicBezTo>
                  <a:cubicBezTo>
                    <a:pt x="139943" y="1608407"/>
                    <a:pt x="112892" y="1610216"/>
                    <a:pt x="86126" y="1613836"/>
                  </a:cubicBezTo>
                  <a:cubicBezTo>
                    <a:pt x="55742" y="1617836"/>
                    <a:pt x="35453" y="1611740"/>
                    <a:pt x="27452" y="1575926"/>
                  </a:cubicBezTo>
                  <a:cubicBezTo>
                    <a:pt x="19832" y="1541732"/>
                    <a:pt x="24690" y="1520491"/>
                    <a:pt x="60409" y="1510776"/>
                  </a:cubicBezTo>
                  <a:cubicBezTo>
                    <a:pt x="89460" y="1502870"/>
                    <a:pt x="117845" y="1492392"/>
                    <a:pt x="147086" y="1485534"/>
                  </a:cubicBezTo>
                  <a:cubicBezTo>
                    <a:pt x="180519" y="1477724"/>
                    <a:pt x="195569" y="1460483"/>
                    <a:pt x="190425" y="1424669"/>
                  </a:cubicBezTo>
                  <a:cubicBezTo>
                    <a:pt x="185758" y="1391999"/>
                    <a:pt x="178900" y="1365995"/>
                    <a:pt x="137466" y="1366567"/>
                  </a:cubicBezTo>
                  <a:cubicBezTo>
                    <a:pt x="110701" y="1366948"/>
                    <a:pt x="83840" y="1361900"/>
                    <a:pt x="56980" y="1360281"/>
                  </a:cubicBezTo>
                  <a:cubicBezTo>
                    <a:pt x="24023" y="1358280"/>
                    <a:pt x="782" y="1352279"/>
                    <a:pt x="20" y="1308845"/>
                  </a:cubicBezTo>
                  <a:cubicBezTo>
                    <a:pt x="-742" y="1264268"/>
                    <a:pt x="19928" y="1254172"/>
                    <a:pt x="57170" y="1253219"/>
                  </a:cubicBezTo>
                  <a:cubicBezTo>
                    <a:pt x="84031" y="1252553"/>
                    <a:pt x="110796" y="1246933"/>
                    <a:pt x="137657" y="1246743"/>
                  </a:cubicBezTo>
                  <a:cubicBezTo>
                    <a:pt x="171947" y="1246552"/>
                    <a:pt x="184805" y="1228645"/>
                    <a:pt x="188996" y="1197403"/>
                  </a:cubicBezTo>
                  <a:cubicBezTo>
                    <a:pt x="193378" y="1164827"/>
                    <a:pt x="176423" y="1150826"/>
                    <a:pt x="148801" y="1143396"/>
                  </a:cubicBezTo>
                  <a:cubicBezTo>
                    <a:pt x="121274" y="1135967"/>
                    <a:pt x="93746" y="1128537"/>
                    <a:pt x="66219" y="1121108"/>
                  </a:cubicBezTo>
                  <a:cubicBezTo>
                    <a:pt x="36311" y="1113011"/>
                    <a:pt x="14308" y="1101772"/>
                    <a:pt x="21547" y="1062243"/>
                  </a:cubicBezTo>
                  <a:cubicBezTo>
                    <a:pt x="28405" y="1024810"/>
                    <a:pt x="45455" y="1008903"/>
                    <a:pt x="82983" y="1015475"/>
                  </a:cubicBezTo>
                  <a:close/>
                  <a:moveTo>
                    <a:pt x="1314375" y="2266394"/>
                  </a:moveTo>
                  <a:cubicBezTo>
                    <a:pt x="1845870" y="2266394"/>
                    <a:pt x="2272876" y="1840150"/>
                    <a:pt x="2272971" y="1309226"/>
                  </a:cubicBezTo>
                  <a:cubicBezTo>
                    <a:pt x="2273162" y="779636"/>
                    <a:pt x="1844060" y="351297"/>
                    <a:pt x="1313613" y="351202"/>
                  </a:cubicBezTo>
                  <a:cubicBezTo>
                    <a:pt x="787452" y="351202"/>
                    <a:pt x="355589" y="779065"/>
                    <a:pt x="355398" y="1300368"/>
                  </a:cubicBezTo>
                  <a:cubicBezTo>
                    <a:pt x="355208" y="1841293"/>
                    <a:pt x="777165" y="2266394"/>
                    <a:pt x="1314280" y="2266394"/>
                  </a:cubicBezTo>
                  <a:close/>
                </a:path>
              </a:pathLst>
            </a:custGeom>
            <a:solidFill>
              <a:srgbClr val="1772B9"/>
            </a:solidFill>
            <a:ln w="0" cap="flat">
              <a:noFill/>
              <a:prstDash val="solid"/>
              <a:miter/>
            </a:ln>
          </p:spPr>
          <p:txBody>
            <a:bodyPr rtlCol="0" anchor="ctr"/>
            <a:lstStyle/>
            <a:p>
              <a:endParaRPr lang="en-UG"/>
            </a:p>
          </p:txBody>
        </p:sp>
        <p:sp>
          <p:nvSpPr>
            <p:cNvPr id="6" name="Freeform: Shape 5">
              <a:extLst>
                <a:ext uri="{FF2B5EF4-FFF2-40B4-BE49-F238E27FC236}">
                  <a16:creationId xmlns:a16="http://schemas.microsoft.com/office/drawing/2014/main" id="{4100E5B2-A878-5E75-5BCA-E5B8C02E993F}"/>
                </a:ext>
              </a:extLst>
            </p:cNvPr>
            <p:cNvSpPr/>
            <p:nvPr/>
          </p:nvSpPr>
          <p:spPr>
            <a:xfrm>
              <a:off x="5140986" y="2467641"/>
              <a:ext cx="1917573" cy="1915191"/>
            </a:xfrm>
            <a:custGeom>
              <a:avLst/>
              <a:gdLst>
                <a:gd name="connsiteX0" fmla="*/ 958882 w 1917573"/>
                <a:gd name="connsiteY0" fmla="*/ 1915192 h 1915191"/>
                <a:gd name="connsiteX1" fmla="*/ 0 w 1917573"/>
                <a:gd name="connsiteY1" fmla="*/ 949166 h 1915191"/>
                <a:gd name="connsiteX2" fmla="*/ 958215 w 1917573"/>
                <a:gd name="connsiteY2" fmla="*/ 0 h 1915191"/>
                <a:gd name="connsiteX3" fmla="*/ 1917573 w 1917573"/>
                <a:gd name="connsiteY3" fmla="*/ 958024 h 1915191"/>
                <a:gd name="connsiteX4" fmla="*/ 958977 w 1917573"/>
                <a:gd name="connsiteY4" fmla="*/ 1915192 h 1915191"/>
                <a:gd name="connsiteX5" fmla="*/ 1416463 w 1917573"/>
                <a:gd name="connsiteY5" fmla="*/ 1583531 h 1915191"/>
                <a:gd name="connsiteX6" fmla="*/ 1584674 w 1917573"/>
                <a:gd name="connsiteY6" fmla="*/ 1410081 h 1915191"/>
                <a:gd name="connsiteX7" fmla="*/ 1573625 w 1917573"/>
                <a:gd name="connsiteY7" fmla="*/ 1339882 h 1915191"/>
                <a:gd name="connsiteX8" fmla="*/ 1402366 w 1917573"/>
                <a:gd name="connsiteY8" fmla="*/ 998315 h 1915191"/>
                <a:gd name="connsiteX9" fmla="*/ 1402461 w 1917573"/>
                <a:gd name="connsiteY9" fmla="*/ 909542 h 1915191"/>
                <a:gd name="connsiteX10" fmla="*/ 1582960 w 1917573"/>
                <a:gd name="connsiteY10" fmla="*/ 506730 h 1915191"/>
                <a:gd name="connsiteX11" fmla="*/ 1395889 w 1917573"/>
                <a:gd name="connsiteY11" fmla="*/ 325565 h 1915191"/>
                <a:gd name="connsiteX12" fmla="*/ 1219200 w 1917573"/>
                <a:gd name="connsiteY12" fmla="*/ 378142 h 1915191"/>
                <a:gd name="connsiteX13" fmla="*/ 1172813 w 1917573"/>
                <a:gd name="connsiteY13" fmla="*/ 357759 h 1915191"/>
                <a:gd name="connsiteX14" fmla="*/ 1078516 w 1917573"/>
                <a:gd name="connsiteY14" fmla="*/ 188595 h 1915191"/>
                <a:gd name="connsiteX15" fmla="*/ 829437 w 1917573"/>
                <a:gd name="connsiteY15" fmla="*/ 186785 h 1915191"/>
                <a:gd name="connsiteX16" fmla="*/ 732187 w 1917573"/>
                <a:gd name="connsiteY16" fmla="*/ 359664 h 1915191"/>
                <a:gd name="connsiteX17" fmla="*/ 689039 w 1917573"/>
                <a:gd name="connsiteY17" fmla="*/ 376142 h 1915191"/>
                <a:gd name="connsiteX18" fmla="*/ 531305 w 1917573"/>
                <a:gd name="connsiteY18" fmla="*/ 325565 h 1915191"/>
                <a:gd name="connsiteX19" fmla="*/ 326041 w 1917573"/>
                <a:gd name="connsiteY19" fmla="*/ 530828 h 1915191"/>
                <a:gd name="connsiteX20" fmla="*/ 494824 w 1917573"/>
                <a:gd name="connsiteY20" fmla="*/ 893636 h 1915191"/>
                <a:gd name="connsiteX21" fmla="*/ 495681 w 1917573"/>
                <a:gd name="connsiteY21" fmla="*/ 1014413 h 1915191"/>
                <a:gd name="connsiteX22" fmla="*/ 324898 w 1917573"/>
                <a:gd name="connsiteY22" fmla="*/ 1381316 h 1915191"/>
                <a:gd name="connsiteX23" fmla="*/ 515207 w 1917573"/>
                <a:gd name="connsiteY23" fmla="*/ 1585055 h 1915191"/>
                <a:gd name="connsiteX24" fmla="*/ 669608 w 1917573"/>
                <a:gd name="connsiteY24" fmla="*/ 1540764 h 1915191"/>
                <a:gd name="connsiteX25" fmla="*/ 740474 w 1917573"/>
                <a:gd name="connsiteY25" fmla="*/ 1572101 h 1915191"/>
                <a:gd name="connsiteX26" fmla="*/ 844296 w 1917573"/>
                <a:gd name="connsiteY26" fmla="*/ 1740599 h 1915191"/>
                <a:gd name="connsiteX27" fmla="*/ 1063371 w 1917573"/>
                <a:gd name="connsiteY27" fmla="*/ 1738503 h 1915191"/>
                <a:gd name="connsiteX28" fmla="*/ 1173671 w 1917573"/>
                <a:gd name="connsiteY28" fmla="*/ 1551908 h 1915191"/>
                <a:gd name="connsiteX29" fmla="*/ 1220343 w 1917573"/>
                <a:gd name="connsiteY29" fmla="*/ 1531620 h 1915191"/>
                <a:gd name="connsiteX30" fmla="*/ 1416272 w 1917573"/>
                <a:gd name="connsiteY30" fmla="*/ 1583531 h 191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917573" h="1915191">
                  <a:moveTo>
                    <a:pt x="958882" y="1915192"/>
                  </a:moveTo>
                  <a:cubicBezTo>
                    <a:pt x="421767" y="1915192"/>
                    <a:pt x="-190" y="1490091"/>
                    <a:pt x="0" y="949166"/>
                  </a:cubicBezTo>
                  <a:cubicBezTo>
                    <a:pt x="191" y="427863"/>
                    <a:pt x="432054" y="0"/>
                    <a:pt x="958215" y="0"/>
                  </a:cubicBezTo>
                  <a:cubicBezTo>
                    <a:pt x="1488662" y="0"/>
                    <a:pt x="1917668" y="428435"/>
                    <a:pt x="1917573" y="958024"/>
                  </a:cubicBezTo>
                  <a:cubicBezTo>
                    <a:pt x="1917383" y="1488853"/>
                    <a:pt x="1490472" y="1915192"/>
                    <a:pt x="958977" y="1915192"/>
                  </a:cubicBezTo>
                  <a:close/>
                  <a:moveTo>
                    <a:pt x="1416463" y="1583531"/>
                  </a:moveTo>
                  <a:cubicBezTo>
                    <a:pt x="1529715" y="1585722"/>
                    <a:pt x="1592485" y="1521428"/>
                    <a:pt x="1584674" y="1410081"/>
                  </a:cubicBezTo>
                  <a:cubicBezTo>
                    <a:pt x="1583055" y="1386554"/>
                    <a:pt x="1579150" y="1362837"/>
                    <a:pt x="1573625" y="1339882"/>
                  </a:cubicBezTo>
                  <a:cubicBezTo>
                    <a:pt x="1543241" y="1212818"/>
                    <a:pt x="1477899" y="1102424"/>
                    <a:pt x="1402366" y="998315"/>
                  </a:cubicBezTo>
                  <a:cubicBezTo>
                    <a:pt x="1377410" y="963930"/>
                    <a:pt x="1378172" y="943642"/>
                    <a:pt x="1402461" y="909542"/>
                  </a:cubicBezTo>
                  <a:cubicBezTo>
                    <a:pt x="1489043" y="787622"/>
                    <a:pt x="1566672" y="660464"/>
                    <a:pt x="1582960" y="506730"/>
                  </a:cubicBezTo>
                  <a:cubicBezTo>
                    <a:pt x="1596009" y="383953"/>
                    <a:pt x="1518380" y="309467"/>
                    <a:pt x="1395889" y="325565"/>
                  </a:cubicBezTo>
                  <a:cubicBezTo>
                    <a:pt x="1334072" y="333661"/>
                    <a:pt x="1274636" y="350139"/>
                    <a:pt x="1219200" y="378142"/>
                  </a:cubicBezTo>
                  <a:cubicBezTo>
                    <a:pt x="1191578" y="392049"/>
                    <a:pt x="1182243" y="385096"/>
                    <a:pt x="1172813" y="357759"/>
                  </a:cubicBezTo>
                  <a:cubicBezTo>
                    <a:pt x="1151573" y="296132"/>
                    <a:pt x="1121950" y="238220"/>
                    <a:pt x="1078516" y="188595"/>
                  </a:cubicBezTo>
                  <a:cubicBezTo>
                    <a:pt x="1001554" y="100775"/>
                    <a:pt x="908114" y="100203"/>
                    <a:pt x="829437" y="186785"/>
                  </a:cubicBezTo>
                  <a:cubicBezTo>
                    <a:pt x="783908" y="236887"/>
                    <a:pt x="754761" y="296990"/>
                    <a:pt x="732187" y="359664"/>
                  </a:cubicBezTo>
                  <a:cubicBezTo>
                    <a:pt x="722186" y="387572"/>
                    <a:pt x="711994" y="387572"/>
                    <a:pt x="689039" y="376142"/>
                  </a:cubicBezTo>
                  <a:cubicBezTo>
                    <a:pt x="639223" y="351282"/>
                    <a:pt x="586169" y="335280"/>
                    <a:pt x="531305" y="325565"/>
                  </a:cubicBezTo>
                  <a:cubicBezTo>
                    <a:pt x="385191" y="299752"/>
                    <a:pt x="300800" y="384524"/>
                    <a:pt x="326041" y="530828"/>
                  </a:cubicBezTo>
                  <a:cubicBezTo>
                    <a:pt x="349568" y="667036"/>
                    <a:pt x="415481" y="784289"/>
                    <a:pt x="494824" y="893636"/>
                  </a:cubicBezTo>
                  <a:cubicBezTo>
                    <a:pt x="527399" y="938498"/>
                    <a:pt x="531114" y="966883"/>
                    <a:pt x="495681" y="1014413"/>
                  </a:cubicBezTo>
                  <a:cubicBezTo>
                    <a:pt x="414052" y="1123950"/>
                    <a:pt x="348329" y="1243489"/>
                    <a:pt x="324898" y="1381316"/>
                  </a:cubicBezTo>
                  <a:cubicBezTo>
                    <a:pt x="301276" y="1520095"/>
                    <a:pt x="376238" y="1600105"/>
                    <a:pt x="515207" y="1585055"/>
                  </a:cubicBezTo>
                  <a:cubicBezTo>
                    <a:pt x="569405" y="1579245"/>
                    <a:pt x="622649" y="1566196"/>
                    <a:pt x="669608" y="1540764"/>
                  </a:cubicBezTo>
                  <a:cubicBezTo>
                    <a:pt x="713994" y="1516761"/>
                    <a:pt x="725900" y="1531049"/>
                    <a:pt x="740474" y="1572101"/>
                  </a:cubicBezTo>
                  <a:cubicBezTo>
                    <a:pt x="762762" y="1634871"/>
                    <a:pt x="794576" y="1693926"/>
                    <a:pt x="844296" y="1740599"/>
                  </a:cubicBezTo>
                  <a:cubicBezTo>
                    <a:pt x="914972" y="1806988"/>
                    <a:pt x="993743" y="1806131"/>
                    <a:pt x="1063371" y="1738503"/>
                  </a:cubicBezTo>
                  <a:cubicBezTo>
                    <a:pt x="1116997" y="1686401"/>
                    <a:pt x="1148239" y="1620488"/>
                    <a:pt x="1173671" y="1551908"/>
                  </a:cubicBezTo>
                  <a:cubicBezTo>
                    <a:pt x="1183481" y="1525619"/>
                    <a:pt x="1191768" y="1518095"/>
                    <a:pt x="1220343" y="1531620"/>
                  </a:cubicBezTo>
                  <a:cubicBezTo>
                    <a:pt x="1281970" y="1560862"/>
                    <a:pt x="1346549" y="1583055"/>
                    <a:pt x="1416272" y="1583531"/>
                  </a:cubicBezTo>
                  <a:close/>
                </a:path>
              </a:pathLst>
            </a:custGeom>
            <a:solidFill>
              <a:srgbClr val="FFC000"/>
            </a:solidFill>
            <a:ln w="0" cap="flat">
              <a:noFill/>
              <a:prstDash val="solid"/>
              <a:miter/>
            </a:ln>
          </p:spPr>
          <p:txBody>
            <a:bodyPr rtlCol="0" anchor="ctr"/>
            <a:lstStyle/>
            <a:p>
              <a:endParaRPr lang="en-UG" dirty="0"/>
            </a:p>
          </p:txBody>
        </p:sp>
        <p:sp>
          <p:nvSpPr>
            <p:cNvPr id="7" name="Freeform: Shape 6">
              <a:extLst>
                <a:ext uri="{FF2B5EF4-FFF2-40B4-BE49-F238E27FC236}">
                  <a16:creationId xmlns:a16="http://schemas.microsoft.com/office/drawing/2014/main" id="{4EC5BFD0-ABE9-CC1C-D8A9-2901230B0CFB}"/>
                </a:ext>
              </a:extLst>
            </p:cNvPr>
            <p:cNvSpPr/>
            <p:nvPr/>
          </p:nvSpPr>
          <p:spPr>
            <a:xfrm>
              <a:off x="5466377" y="2590023"/>
              <a:ext cx="1264748" cy="1667527"/>
            </a:xfrm>
            <a:custGeom>
              <a:avLst/>
              <a:gdLst>
                <a:gd name="connsiteX0" fmla="*/ 1095681 w 1264748"/>
                <a:gd name="connsiteY0" fmla="*/ 1461245 h 1667527"/>
                <a:gd name="connsiteX1" fmla="*/ 899752 w 1264748"/>
                <a:gd name="connsiteY1" fmla="*/ 1409334 h 1667527"/>
                <a:gd name="connsiteX2" fmla="*/ 853079 w 1264748"/>
                <a:gd name="connsiteY2" fmla="*/ 1429622 h 1667527"/>
                <a:gd name="connsiteX3" fmla="*/ 742780 w 1264748"/>
                <a:gd name="connsiteY3" fmla="*/ 1616217 h 1667527"/>
                <a:gd name="connsiteX4" fmla="*/ 523705 w 1264748"/>
                <a:gd name="connsiteY4" fmla="*/ 1618313 h 1667527"/>
                <a:gd name="connsiteX5" fmla="*/ 419882 w 1264748"/>
                <a:gd name="connsiteY5" fmla="*/ 1449815 h 1667527"/>
                <a:gd name="connsiteX6" fmla="*/ 349016 w 1264748"/>
                <a:gd name="connsiteY6" fmla="*/ 1418478 h 1667527"/>
                <a:gd name="connsiteX7" fmla="*/ 194616 w 1264748"/>
                <a:gd name="connsiteY7" fmla="*/ 1462769 h 1667527"/>
                <a:gd name="connsiteX8" fmla="*/ 4307 w 1264748"/>
                <a:gd name="connsiteY8" fmla="*/ 1259030 h 1667527"/>
                <a:gd name="connsiteX9" fmla="*/ 175090 w 1264748"/>
                <a:gd name="connsiteY9" fmla="*/ 892127 h 1667527"/>
                <a:gd name="connsiteX10" fmla="*/ 174233 w 1264748"/>
                <a:gd name="connsiteY10" fmla="*/ 771349 h 1667527"/>
                <a:gd name="connsiteX11" fmla="*/ 5450 w 1264748"/>
                <a:gd name="connsiteY11" fmla="*/ 408542 h 1667527"/>
                <a:gd name="connsiteX12" fmla="*/ 210713 w 1264748"/>
                <a:gd name="connsiteY12" fmla="*/ 203278 h 1667527"/>
                <a:gd name="connsiteX13" fmla="*/ 368447 w 1264748"/>
                <a:gd name="connsiteY13" fmla="*/ 253856 h 1667527"/>
                <a:gd name="connsiteX14" fmla="*/ 411596 w 1264748"/>
                <a:gd name="connsiteY14" fmla="*/ 237378 h 1667527"/>
                <a:gd name="connsiteX15" fmla="*/ 508846 w 1264748"/>
                <a:gd name="connsiteY15" fmla="*/ 64499 h 1667527"/>
                <a:gd name="connsiteX16" fmla="*/ 757925 w 1264748"/>
                <a:gd name="connsiteY16" fmla="*/ 66309 h 1667527"/>
                <a:gd name="connsiteX17" fmla="*/ 852222 w 1264748"/>
                <a:gd name="connsiteY17" fmla="*/ 235473 h 1667527"/>
                <a:gd name="connsiteX18" fmla="*/ 898609 w 1264748"/>
                <a:gd name="connsiteY18" fmla="*/ 255856 h 1667527"/>
                <a:gd name="connsiteX19" fmla="*/ 1075298 w 1264748"/>
                <a:gd name="connsiteY19" fmla="*/ 203278 h 1667527"/>
                <a:gd name="connsiteX20" fmla="*/ 1262369 w 1264748"/>
                <a:gd name="connsiteY20" fmla="*/ 384444 h 1667527"/>
                <a:gd name="connsiteX21" fmla="*/ 1081870 w 1264748"/>
                <a:gd name="connsiteY21" fmla="*/ 787256 h 1667527"/>
                <a:gd name="connsiteX22" fmla="*/ 1081775 w 1264748"/>
                <a:gd name="connsiteY22" fmla="*/ 876029 h 1667527"/>
                <a:gd name="connsiteX23" fmla="*/ 1253034 w 1264748"/>
                <a:gd name="connsiteY23" fmla="*/ 1217596 h 1667527"/>
                <a:gd name="connsiteX24" fmla="*/ 1264083 w 1264748"/>
                <a:gd name="connsiteY24" fmla="*/ 1287795 h 1667527"/>
                <a:gd name="connsiteX25" fmla="*/ 1095872 w 1264748"/>
                <a:gd name="connsiteY25" fmla="*/ 1461245 h 1667527"/>
                <a:gd name="connsiteX26" fmla="*/ 920231 w 1264748"/>
                <a:gd name="connsiteY26" fmla="*/ 831262 h 1667527"/>
                <a:gd name="connsiteX27" fmla="*/ 888417 w 1264748"/>
                <a:gd name="connsiteY27" fmla="*/ 680290 h 1667527"/>
                <a:gd name="connsiteX28" fmla="*/ 661913 w 1264748"/>
                <a:gd name="connsiteY28" fmla="*/ 470836 h 1667527"/>
                <a:gd name="connsiteX29" fmla="*/ 606382 w 1264748"/>
                <a:gd name="connsiteY29" fmla="*/ 471312 h 1667527"/>
                <a:gd name="connsiteX30" fmla="*/ 373781 w 1264748"/>
                <a:gd name="connsiteY30" fmla="*/ 688006 h 1667527"/>
                <a:gd name="connsiteX31" fmla="*/ 360351 w 1264748"/>
                <a:gd name="connsiteY31" fmla="*/ 960897 h 1667527"/>
                <a:gd name="connsiteX32" fmla="*/ 366447 w 1264748"/>
                <a:gd name="connsiteY32" fmla="*/ 968231 h 1667527"/>
                <a:gd name="connsiteX33" fmla="*/ 609049 w 1264748"/>
                <a:gd name="connsiteY33" fmla="*/ 1195022 h 1667527"/>
                <a:gd name="connsiteX34" fmla="*/ 661055 w 1264748"/>
                <a:gd name="connsiteY34" fmla="*/ 1193402 h 1667527"/>
                <a:gd name="connsiteX35" fmla="*/ 841173 w 1264748"/>
                <a:gd name="connsiteY35" fmla="*/ 1031668 h 1667527"/>
                <a:gd name="connsiteX36" fmla="*/ 920326 w 1264748"/>
                <a:gd name="connsiteY36" fmla="*/ 831262 h 1667527"/>
                <a:gd name="connsiteX37" fmla="*/ 230716 w 1264748"/>
                <a:gd name="connsiteY37" fmla="*/ 859837 h 1667527"/>
                <a:gd name="connsiteX38" fmla="*/ 41264 w 1264748"/>
                <a:gd name="connsiteY38" fmla="*/ 1214357 h 1667527"/>
                <a:gd name="connsiteX39" fmla="*/ 29929 w 1264748"/>
                <a:gd name="connsiteY39" fmla="*/ 1312846 h 1667527"/>
                <a:gd name="connsiteX40" fmla="*/ 154135 w 1264748"/>
                <a:gd name="connsiteY40" fmla="*/ 1437147 h 1667527"/>
                <a:gd name="connsiteX41" fmla="*/ 359208 w 1264748"/>
                <a:gd name="connsiteY41" fmla="*/ 1385236 h 1667527"/>
                <a:gd name="connsiteX42" fmla="*/ 380639 w 1264748"/>
                <a:gd name="connsiteY42" fmla="*/ 1335230 h 1667527"/>
                <a:gd name="connsiteX43" fmla="*/ 332252 w 1264748"/>
                <a:gd name="connsiteY43" fmla="*/ 1070149 h 1667527"/>
                <a:gd name="connsiteX44" fmla="*/ 230621 w 1264748"/>
                <a:gd name="connsiteY44" fmla="*/ 859741 h 1667527"/>
                <a:gd name="connsiteX45" fmla="*/ 30215 w 1264748"/>
                <a:gd name="connsiteY45" fmla="*/ 394826 h 1667527"/>
                <a:gd name="connsiteX46" fmla="*/ 222239 w 1264748"/>
                <a:gd name="connsiteY46" fmla="*/ 792685 h 1667527"/>
                <a:gd name="connsiteX47" fmla="*/ 240050 w 1264748"/>
                <a:gd name="connsiteY47" fmla="*/ 798877 h 1667527"/>
                <a:gd name="connsiteX48" fmla="*/ 322537 w 1264748"/>
                <a:gd name="connsiteY48" fmla="*/ 680671 h 1667527"/>
                <a:gd name="connsiteX49" fmla="*/ 383402 w 1264748"/>
                <a:gd name="connsiteY49" fmla="*/ 320722 h 1667527"/>
                <a:gd name="connsiteX50" fmla="*/ 365114 w 1264748"/>
                <a:gd name="connsiteY50" fmla="*/ 281764 h 1667527"/>
                <a:gd name="connsiteX51" fmla="*/ 179186 w 1264748"/>
                <a:gd name="connsiteY51" fmla="*/ 227377 h 1667527"/>
                <a:gd name="connsiteX52" fmla="*/ 30215 w 1264748"/>
                <a:gd name="connsiteY52" fmla="*/ 394731 h 1667527"/>
                <a:gd name="connsiteX53" fmla="*/ 1100634 w 1264748"/>
                <a:gd name="connsiteY53" fmla="*/ 230044 h 1667527"/>
                <a:gd name="connsiteX54" fmla="*/ 904895 w 1264748"/>
                <a:gd name="connsiteY54" fmla="*/ 281860 h 1667527"/>
                <a:gd name="connsiteX55" fmla="*/ 882988 w 1264748"/>
                <a:gd name="connsiteY55" fmla="*/ 328246 h 1667527"/>
                <a:gd name="connsiteX56" fmla="*/ 933089 w 1264748"/>
                <a:gd name="connsiteY56" fmla="*/ 602852 h 1667527"/>
                <a:gd name="connsiteX57" fmla="*/ 1014147 w 1264748"/>
                <a:gd name="connsiteY57" fmla="*/ 786589 h 1667527"/>
                <a:gd name="connsiteX58" fmla="*/ 1051676 w 1264748"/>
                <a:gd name="connsiteY58" fmla="*/ 783446 h 1667527"/>
                <a:gd name="connsiteX59" fmla="*/ 1204076 w 1264748"/>
                <a:gd name="connsiteY59" fmla="*/ 510936 h 1667527"/>
                <a:gd name="connsiteX60" fmla="*/ 1236937 w 1264748"/>
                <a:gd name="connsiteY60" fmla="*/ 373109 h 1667527"/>
                <a:gd name="connsiteX61" fmla="*/ 1100634 w 1264748"/>
                <a:gd name="connsiteY61" fmla="*/ 230044 h 1667527"/>
                <a:gd name="connsiteX62" fmla="*/ 1034245 w 1264748"/>
                <a:gd name="connsiteY62" fmla="*/ 855836 h 1667527"/>
                <a:gd name="connsiteX63" fmla="*/ 935947 w 1264748"/>
                <a:gd name="connsiteY63" fmla="*/ 1031382 h 1667527"/>
                <a:gd name="connsiteX64" fmla="*/ 884512 w 1264748"/>
                <a:gd name="connsiteY64" fmla="*/ 1335134 h 1667527"/>
                <a:gd name="connsiteX65" fmla="*/ 904514 w 1264748"/>
                <a:gd name="connsiteY65" fmla="*/ 1382093 h 1667527"/>
                <a:gd name="connsiteX66" fmla="*/ 1057962 w 1264748"/>
                <a:gd name="connsiteY66" fmla="*/ 1430670 h 1667527"/>
                <a:gd name="connsiteX67" fmla="*/ 1231508 w 1264748"/>
                <a:gd name="connsiteY67" fmla="*/ 1249695 h 1667527"/>
                <a:gd name="connsiteX68" fmla="*/ 1034340 w 1264748"/>
                <a:gd name="connsiteY68" fmla="*/ 855931 h 1667527"/>
                <a:gd name="connsiteX69" fmla="*/ 635624 w 1264748"/>
                <a:gd name="connsiteY69" fmla="*/ 1638315 h 1667527"/>
                <a:gd name="connsiteX70" fmla="*/ 721730 w 1264748"/>
                <a:gd name="connsiteY70" fmla="*/ 1597357 h 1667527"/>
                <a:gd name="connsiteX71" fmla="*/ 835268 w 1264748"/>
                <a:gd name="connsiteY71" fmla="*/ 1401905 h 1667527"/>
                <a:gd name="connsiteX72" fmla="*/ 818408 w 1264748"/>
                <a:gd name="connsiteY72" fmla="*/ 1369424 h 1667527"/>
                <a:gd name="connsiteX73" fmla="*/ 654959 w 1264748"/>
                <a:gd name="connsiteY73" fmla="*/ 1263887 h 1667527"/>
                <a:gd name="connsiteX74" fmla="*/ 614288 w 1264748"/>
                <a:gd name="connsiteY74" fmla="*/ 1263411 h 1667527"/>
                <a:gd name="connsiteX75" fmla="*/ 446933 w 1264748"/>
                <a:gd name="connsiteY75" fmla="*/ 1371520 h 1667527"/>
                <a:gd name="connsiteX76" fmla="*/ 432360 w 1264748"/>
                <a:gd name="connsiteY76" fmla="*/ 1409239 h 1667527"/>
                <a:gd name="connsiteX77" fmla="*/ 525515 w 1264748"/>
                <a:gd name="connsiteY77" fmla="*/ 1578974 h 1667527"/>
                <a:gd name="connsiteX78" fmla="*/ 635624 w 1264748"/>
                <a:gd name="connsiteY78" fmla="*/ 1638220 h 1667527"/>
                <a:gd name="connsiteX79" fmla="*/ 631623 w 1264748"/>
                <a:gd name="connsiteY79" fmla="*/ 27447 h 1667527"/>
                <a:gd name="connsiteX80" fmla="*/ 547136 w 1264748"/>
                <a:gd name="connsiteY80" fmla="*/ 65452 h 1667527"/>
                <a:gd name="connsiteX81" fmla="*/ 431789 w 1264748"/>
                <a:gd name="connsiteY81" fmla="*/ 259000 h 1667527"/>
                <a:gd name="connsiteX82" fmla="*/ 451029 w 1264748"/>
                <a:gd name="connsiteY82" fmla="*/ 294814 h 1667527"/>
                <a:gd name="connsiteX83" fmla="*/ 609620 w 1264748"/>
                <a:gd name="connsiteY83" fmla="*/ 398065 h 1667527"/>
                <a:gd name="connsiteX84" fmla="*/ 659055 w 1264748"/>
                <a:gd name="connsiteY84" fmla="*/ 397303 h 1667527"/>
                <a:gd name="connsiteX85" fmla="*/ 818122 w 1264748"/>
                <a:gd name="connsiteY85" fmla="*/ 294909 h 1667527"/>
                <a:gd name="connsiteX86" fmla="*/ 833648 w 1264748"/>
                <a:gd name="connsiteY86" fmla="*/ 262238 h 1667527"/>
                <a:gd name="connsiteX87" fmla="*/ 719348 w 1264748"/>
                <a:gd name="connsiteY87" fmla="*/ 68023 h 1667527"/>
                <a:gd name="connsiteX88" fmla="*/ 631433 w 1264748"/>
                <a:gd name="connsiteY88" fmla="*/ 27447 h 1667527"/>
                <a:gd name="connsiteX89" fmla="*/ 609906 w 1264748"/>
                <a:gd name="connsiteY89" fmla="*/ 1231216 h 1667527"/>
                <a:gd name="connsiteX90" fmla="*/ 352160 w 1264748"/>
                <a:gd name="connsiteY90" fmla="*/ 996235 h 1667527"/>
                <a:gd name="connsiteX91" fmla="*/ 406357 w 1264748"/>
                <a:gd name="connsiteY91" fmla="*/ 1329705 h 1667527"/>
                <a:gd name="connsiteX92" fmla="*/ 442266 w 1264748"/>
                <a:gd name="connsiteY92" fmla="*/ 1343040 h 1667527"/>
                <a:gd name="connsiteX93" fmla="*/ 609906 w 1264748"/>
                <a:gd name="connsiteY93" fmla="*/ 1231121 h 1667527"/>
                <a:gd name="connsiteX94" fmla="*/ 610097 w 1264748"/>
                <a:gd name="connsiteY94" fmla="*/ 433688 h 1667527"/>
                <a:gd name="connsiteX95" fmla="*/ 439885 w 1264748"/>
                <a:gd name="connsiteY95" fmla="*/ 320245 h 1667527"/>
                <a:gd name="connsiteX96" fmla="*/ 409119 w 1264748"/>
                <a:gd name="connsiteY96" fmla="*/ 330056 h 1667527"/>
                <a:gd name="connsiteX97" fmla="*/ 352731 w 1264748"/>
                <a:gd name="connsiteY97" fmla="*/ 668765 h 1667527"/>
                <a:gd name="connsiteX98" fmla="*/ 610097 w 1264748"/>
                <a:gd name="connsiteY98" fmla="*/ 433783 h 1667527"/>
                <a:gd name="connsiteX99" fmla="*/ 914325 w 1264748"/>
                <a:gd name="connsiteY99" fmla="*/ 668289 h 1667527"/>
                <a:gd name="connsiteX100" fmla="*/ 858318 w 1264748"/>
                <a:gd name="connsiteY100" fmla="*/ 339391 h 1667527"/>
                <a:gd name="connsiteX101" fmla="*/ 823838 w 1264748"/>
                <a:gd name="connsiteY101" fmla="*/ 323198 h 1667527"/>
                <a:gd name="connsiteX102" fmla="*/ 676391 w 1264748"/>
                <a:gd name="connsiteY102" fmla="*/ 418543 h 1667527"/>
                <a:gd name="connsiteX103" fmla="*/ 673247 w 1264748"/>
                <a:gd name="connsiteY103" fmla="*/ 445880 h 1667527"/>
                <a:gd name="connsiteX104" fmla="*/ 914325 w 1264748"/>
                <a:gd name="connsiteY104" fmla="*/ 668289 h 1667527"/>
                <a:gd name="connsiteX105" fmla="*/ 656864 w 1264748"/>
                <a:gd name="connsiteY105" fmla="*/ 1232931 h 1667527"/>
                <a:gd name="connsiteX106" fmla="*/ 775260 w 1264748"/>
                <a:gd name="connsiteY106" fmla="*/ 1312179 h 1667527"/>
                <a:gd name="connsiteX107" fmla="*/ 872796 w 1264748"/>
                <a:gd name="connsiteY107" fmla="*/ 1271698 h 1667527"/>
                <a:gd name="connsiteX108" fmla="*/ 912515 w 1264748"/>
                <a:gd name="connsiteY108" fmla="*/ 996616 h 1667527"/>
                <a:gd name="connsiteX109" fmla="*/ 656864 w 1264748"/>
                <a:gd name="connsiteY109" fmla="*/ 1232931 h 1667527"/>
                <a:gd name="connsiteX110" fmla="*/ 947853 w 1264748"/>
                <a:gd name="connsiteY110" fmla="*/ 756586 h 1667527"/>
                <a:gd name="connsiteX111" fmla="*/ 947853 w 1264748"/>
                <a:gd name="connsiteY111" fmla="*/ 910986 h 1667527"/>
                <a:gd name="connsiteX112" fmla="*/ 947853 w 1264748"/>
                <a:gd name="connsiteY112" fmla="*/ 756586 h 1667527"/>
                <a:gd name="connsiteX113" fmla="*/ 316346 w 1264748"/>
                <a:gd name="connsiteY113" fmla="*/ 902985 h 1667527"/>
                <a:gd name="connsiteX114" fmla="*/ 314536 w 1264748"/>
                <a:gd name="connsiteY114" fmla="*/ 757729 h 1667527"/>
                <a:gd name="connsiteX115" fmla="*/ 316346 w 1264748"/>
                <a:gd name="connsiteY115" fmla="*/ 902985 h 166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264748" h="1667527">
                  <a:moveTo>
                    <a:pt x="1095681" y="1461245"/>
                  </a:moveTo>
                  <a:cubicBezTo>
                    <a:pt x="1025958" y="1460674"/>
                    <a:pt x="961474" y="1438481"/>
                    <a:pt x="899752" y="1409334"/>
                  </a:cubicBezTo>
                  <a:cubicBezTo>
                    <a:pt x="871177" y="1395809"/>
                    <a:pt x="862795" y="1403238"/>
                    <a:pt x="853079" y="1429622"/>
                  </a:cubicBezTo>
                  <a:cubicBezTo>
                    <a:pt x="827647" y="1498202"/>
                    <a:pt x="796406" y="1564115"/>
                    <a:pt x="742780" y="1616217"/>
                  </a:cubicBezTo>
                  <a:cubicBezTo>
                    <a:pt x="673152" y="1683844"/>
                    <a:pt x="594380" y="1684702"/>
                    <a:pt x="523705" y="1618313"/>
                  </a:cubicBezTo>
                  <a:cubicBezTo>
                    <a:pt x="473984" y="1571640"/>
                    <a:pt x="442171" y="1512585"/>
                    <a:pt x="419882" y="1449815"/>
                  </a:cubicBezTo>
                  <a:cubicBezTo>
                    <a:pt x="405309" y="1408763"/>
                    <a:pt x="393403" y="1394475"/>
                    <a:pt x="349016" y="1418478"/>
                  </a:cubicBezTo>
                  <a:cubicBezTo>
                    <a:pt x="302058" y="1443910"/>
                    <a:pt x="248813" y="1456864"/>
                    <a:pt x="194616" y="1462769"/>
                  </a:cubicBezTo>
                  <a:cubicBezTo>
                    <a:pt x="55646" y="1477724"/>
                    <a:pt x="-19315" y="1397714"/>
                    <a:pt x="4307" y="1259030"/>
                  </a:cubicBezTo>
                  <a:cubicBezTo>
                    <a:pt x="27738" y="1121203"/>
                    <a:pt x="93461" y="1001664"/>
                    <a:pt x="175090" y="892127"/>
                  </a:cubicBezTo>
                  <a:cubicBezTo>
                    <a:pt x="210523" y="844597"/>
                    <a:pt x="206808" y="816212"/>
                    <a:pt x="174233" y="771349"/>
                  </a:cubicBezTo>
                  <a:cubicBezTo>
                    <a:pt x="94889" y="661907"/>
                    <a:pt x="28881" y="544750"/>
                    <a:pt x="5450" y="408542"/>
                  </a:cubicBezTo>
                  <a:cubicBezTo>
                    <a:pt x="-19792" y="262143"/>
                    <a:pt x="64600" y="177466"/>
                    <a:pt x="210713" y="203278"/>
                  </a:cubicBezTo>
                  <a:cubicBezTo>
                    <a:pt x="265482" y="212994"/>
                    <a:pt x="318632" y="228996"/>
                    <a:pt x="368447" y="253856"/>
                  </a:cubicBezTo>
                  <a:cubicBezTo>
                    <a:pt x="391403" y="265286"/>
                    <a:pt x="401594" y="265381"/>
                    <a:pt x="411596" y="237378"/>
                  </a:cubicBezTo>
                  <a:cubicBezTo>
                    <a:pt x="434075" y="174703"/>
                    <a:pt x="463316" y="114696"/>
                    <a:pt x="508846" y="64499"/>
                  </a:cubicBezTo>
                  <a:cubicBezTo>
                    <a:pt x="587427" y="-22083"/>
                    <a:pt x="680963" y="-21512"/>
                    <a:pt x="757925" y="66309"/>
                  </a:cubicBezTo>
                  <a:cubicBezTo>
                    <a:pt x="801359" y="115839"/>
                    <a:pt x="830886" y="173751"/>
                    <a:pt x="852222" y="235473"/>
                  </a:cubicBezTo>
                  <a:cubicBezTo>
                    <a:pt x="861652" y="262810"/>
                    <a:pt x="870986" y="269763"/>
                    <a:pt x="898609" y="255856"/>
                  </a:cubicBezTo>
                  <a:cubicBezTo>
                    <a:pt x="954044" y="227948"/>
                    <a:pt x="1013480" y="211375"/>
                    <a:pt x="1075298" y="203278"/>
                  </a:cubicBezTo>
                  <a:cubicBezTo>
                    <a:pt x="1197694" y="187181"/>
                    <a:pt x="1275418" y="261667"/>
                    <a:pt x="1262369" y="384444"/>
                  </a:cubicBezTo>
                  <a:cubicBezTo>
                    <a:pt x="1246081" y="538177"/>
                    <a:pt x="1168357" y="665336"/>
                    <a:pt x="1081870" y="787256"/>
                  </a:cubicBezTo>
                  <a:cubicBezTo>
                    <a:pt x="1057581" y="821451"/>
                    <a:pt x="1056819" y="841644"/>
                    <a:pt x="1081775" y="876029"/>
                  </a:cubicBezTo>
                  <a:cubicBezTo>
                    <a:pt x="1157308" y="980042"/>
                    <a:pt x="1222649" y="1090437"/>
                    <a:pt x="1253034" y="1217596"/>
                  </a:cubicBezTo>
                  <a:cubicBezTo>
                    <a:pt x="1258559" y="1240551"/>
                    <a:pt x="1262464" y="1264268"/>
                    <a:pt x="1264083" y="1287795"/>
                  </a:cubicBezTo>
                  <a:cubicBezTo>
                    <a:pt x="1271989" y="1399142"/>
                    <a:pt x="1209124" y="1463436"/>
                    <a:pt x="1095872" y="1461245"/>
                  </a:cubicBezTo>
                  <a:close/>
                  <a:moveTo>
                    <a:pt x="920231" y="831262"/>
                  </a:moveTo>
                  <a:cubicBezTo>
                    <a:pt x="908896" y="782113"/>
                    <a:pt x="935375" y="725534"/>
                    <a:pt x="888417" y="680290"/>
                  </a:cubicBezTo>
                  <a:cubicBezTo>
                    <a:pt x="814313" y="608853"/>
                    <a:pt x="741446" y="536368"/>
                    <a:pt x="661913" y="470836"/>
                  </a:cubicBezTo>
                  <a:cubicBezTo>
                    <a:pt x="640577" y="453214"/>
                    <a:pt x="627146" y="454262"/>
                    <a:pt x="606382" y="471312"/>
                  </a:cubicBezTo>
                  <a:cubicBezTo>
                    <a:pt x="524372" y="538844"/>
                    <a:pt x="445981" y="610091"/>
                    <a:pt x="373781" y="688006"/>
                  </a:cubicBezTo>
                  <a:cubicBezTo>
                    <a:pt x="340730" y="723629"/>
                    <a:pt x="331300" y="921368"/>
                    <a:pt x="360351" y="960897"/>
                  </a:cubicBezTo>
                  <a:cubicBezTo>
                    <a:pt x="362256" y="963469"/>
                    <a:pt x="364256" y="965850"/>
                    <a:pt x="366447" y="968231"/>
                  </a:cubicBezTo>
                  <a:cubicBezTo>
                    <a:pt x="442076" y="1049384"/>
                    <a:pt x="523038" y="1124822"/>
                    <a:pt x="609049" y="1195022"/>
                  </a:cubicBezTo>
                  <a:cubicBezTo>
                    <a:pt x="629718" y="1211881"/>
                    <a:pt x="642291" y="1208738"/>
                    <a:pt x="661055" y="1193402"/>
                  </a:cubicBezTo>
                  <a:cubicBezTo>
                    <a:pt x="723730" y="1142253"/>
                    <a:pt x="780118" y="1084246"/>
                    <a:pt x="841173" y="1031668"/>
                  </a:cubicBezTo>
                  <a:cubicBezTo>
                    <a:pt x="904514" y="977089"/>
                    <a:pt x="934328" y="914796"/>
                    <a:pt x="920326" y="831262"/>
                  </a:cubicBezTo>
                  <a:close/>
                  <a:moveTo>
                    <a:pt x="230716" y="859837"/>
                  </a:moveTo>
                  <a:cubicBezTo>
                    <a:pt x="150992" y="967660"/>
                    <a:pt x="79745" y="1082055"/>
                    <a:pt x="41264" y="1214357"/>
                  </a:cubicBezTo>
                  <a:cubicBezTo>
                    <a:pt x="31929" y="1246552"/>
                    <a:pt x="29167" y="1279413"/>
                    <a:pt x="29929" y="1312846"/>
                  </a:cubicBezTo>
                  <a:cubicBezTo>
                    <a:pt x="31739" y="1391522"/>
                    <a:pt x="74601" y="1435337"/>
                    <a:pt x="154135" y="1437147"/>
                  </a:cubicBezTo>
                  <a:cubicBezTo>
                    <a:pt x="227192" y="1438766"/>
                    <a:pt x="293009" y="1412287"/>
                    <a:pt x="359208" y="1385236"/>
                  </a:cubicBezTo>
                  <a:cubicBezTo>
                    <a:pt x="386926" y="1373901"/>
                    <a:pt x="387974" y="1360090"/>
                    <a:pt x="380639" y="1335230"/>
                  </a:cubicBezTo>
                  <a:cubicBezTo>
                    <a:pt x="355112" y="1248647"/>
                    <a:pt x="335015" y="1160160"/>
                    <a:pt x="332252" y="1070149"/>
                  </a:cubicBezTo>
                  <a:cubicBezTo>
                    <a:pt x="329681" y="984043"/>
                    <a:pt x="301106" y="914415"/>
                    <a:pt x="230621" y="859741"/>
                  </a:cubicBezTo>
                  <a:close/>
                  <a:moveTo>
                    <a:pt x="30215" y="394826"/>
                  </a:moveTo>
                  <a:cubicBezTo>
                    <a:pt x="45836" y="529700"/>
                    <a:pt x="130703" y="662669"/>
                    <a:pt x="222239" y="792685"/>
                  </a:cubicBezTo>
                  <a:cubicBezTo>
                    <a:pt x="226144" y="798210"/>
                    <a:pt x="233192" y="808783"/>
                    <a:pt x="240050" y="798877"/>
                  </a:cubicBezTo>
                  <a:cubicBezTo>
                    <a:pt x="267673" y="759348"/>
                    <a:pt x="318346" y="733154"/>
                    <a:pt x="322537" y="680671"/>
                  </a:cubicBezTo>
                  <a:cubicBezTo>
                    <a:pt x="332252" y="558752"/>
                    <a:pt x="349302" y="438260"/>
                    <a:pt x="383402" y="320722"/>
                  </a:cubicBezTo>
                  <a:cubicBezTo>
                    <a:pt x="389879" y="298528"/>
                    <a:pt x="384545" y="290146"/>
                    <a:pt x="365114" y="281764"/>
                  </a:cubicBezTo>
                  <a:cubicBezTo>
                    <a:pt x="305297" y="255856"/>
                    <a:pt x="244908" y="232615"/>
                    <a:pt x="179186" y="227377"/>
                  </a:cubicBezTo>
                  <a:cubicBezTo>
                    <a:pt x="81364" y="219662"/>
                    <a:pt x="29738" y="267763"/>
                    <a:pt x="30215" y="394731"/>
                  </a:cubicBezTo>
                  <a:close/>
                  <a:moveTo>
                    <a:pt x="1100634" y="230044"/>
                  </a:moveTo>
                  <a:cubicBezTo>
                    <a:pt x="1030816" y="230044"/>
                    <a:pt x="968141" y="256714"/>
                    <a:pt x="904895" y="281860"/>
                  </a:cubicBezTo>
                  <a:cubicBezTo>
                    <a:pt x="881273" y="291194"/>
                    <a:pt x="875177" y="302339"/>
                    <a:pt x="882988" y="328246"/>
                  </a:cubicBezTo>
                  <a:cubicBezTo>
                    <a:pt x="910134" y="417781"/>
                    <a:pt x="931089" y="509793"/>
                    <a:pt x="933089" y="602852"/>
                  </a:cubicBezTo>
                  <a:cubicBezTo>
                    <a:pt x="934804" y="678862"/>
                    <a:pt x="965189" y="734488"/>
                    <a:pt x="1014147" y="786589"/>
                  </a:cubicBezTo>
                  <a:cubicBezTo>
                    <a:pt x="1031768" y="805354"/>
                    <a:pt x="1038436" y="802115"/>
                    <a:pt x="1051676" y="783446"/>
                  </a:cubicBezTo>
                  <a:cubicBezTo>
                    <a:pt x="1112445" y="698102"/>
                    <a:pt x="1166357" y="609043"/>
                    <a:pt x="1204076" y="510936"/>
                  </a:cubicBezTo>
                  <a:cubicBezTo>
                    <a:pt x="1221125" y="466454"/>
                    <a:pt x="1234270" y="420829"/>
                    <a:pt x="1236937" y="373109"/>
                  </a:cubicBezTo>
                  <a:cubicBezTo>
                    <a:pt x="1241890" y="281764"/>
                    <a:pt x="1191788" y="229853"/>
                    <a:pt x="1100634" y="230044"/>
                  </a:cubicBezTo>
                  <a:close/>
                  <a:moveTo>
                    <a:pt x="1034245" y="855836"/>
                  </a:moveTo>
                  <a:cubicBezTo>
                    <a:pt x="991001" y="911843"/>
                    <a:pt x="936518" y="952610"/>
                    <a:pt x="935947" y="1031382"/>
                  </a:cubicBezTo>
                  <a:cubicBezTo>
                    <a:pt x="935185" y="1134538"/>
                    <a:pt x="912134" y="1235789"/>
                    <a:pt x="884512" y="1335134"/>
                  </a:cubicBezTo>
                  <a:cubicBezTo>
                    <a:pt x="877559" y="1360090"/>
                    <a:pt x="879464" y="1372282"/>
                    <a:pt x="904514" y="1382093"/>
                  </a:cubicBezTo>
                  <a:cubicBezTo>
                    <a:pt x="954616" y="1401714"/>
                    <a:pt x="1004051" y="1422193"/>
                    <a:pt x="1057962" y="1430670"/>
                  </a:cubicBezTo>
                  <a:cubicBezTo>
                    <a:pt x="1191788" y="1451720"/>
                    <a:pt x="1257701" y="1383902"/>
                    <a:pt x="1231508" y="1249695"/>
                  </a:cubicBezTo>
                  <a:cubicBezTo>
                    <a:pt x="1202456" y="1101200"/>
                    <a:pt x="1121399" y="979185"/>
                    <a:pt x="1034340" y="855931"/>
                  </a:cubicBezTo>
                  <a:close/>
                  <a:moveTo>
                    <a:pt x="635624" y="1638315"/>
                  </a:moveTo>
                  <a:cubicBezTo>
                    <a:pt x="670485" y="1640411"/>
                    <a:pt x="697631" y="1620789"/>
                    <a:pt x="721730" y="1597357"/>
                  </a:cubicBezTo>
                  <a:cubicBezTo>
                    <a:pt x="777737" y="1542970"/>
                    <a:pt x="807359" y="1472961"/>
                    <a:pt x="835268" y="1401905"/>
                  </a:cubicBezTo>
                  <a:cubicBezTo>
                    <a:pt x="842602" y="1383140"/>
                    <a:pt x="831934" y="1376949"/>
                    <a:pt x="818408" y="1369424"/>
                  </a:cubicBezTo>
                  <a:cubicBezTo>
                    <a:pt x="761544" y="1337897"/>
                    <a:pt x="706490" y="1303416"/>
                    <a:pt x="654959" y="1263887"/>
                  </a:cubicBezTo>
                  <a:cubicBezTo>
                    <a:pt x="639815" y="1252267"/>
                    <a:pt x="629909" y="1251505"/>
                    <a:pt x="614288" y="1263411"/>
                  </a:cubicBezTo>
                  <a:cubicBezTo>
                    <a:pt x="561424" y="1303892"/>
                    <a:pt x="505893" y="1340564"/>
                    <a:pt x="446933" y="1371520"/>
                  </a:cubicBezTo>
                  <a:cubicBezTo>
                    <a:pt x="428836" y="1381045"/>
                    <a:pt x="425407" y="1391236"/>
                    <a:pt x="432360" y="1409239"/>
                  </a:cubicBezTo>
                  <a:cubicBezTo>
                    <a:pt x="455792" y="1470103"/>
                    <a:pt x="482366" y="1529444"/>
                    <a:pt x="525515" y="1578974"/>
                  </a:cubicBezTo>
                  <a:cubicBezTo>
                    <a:pt x="553804" y="1611455"/>
                    <a:pt x="585713" y="1640696"/>
                    <a:pt x="635624" y="1638220"/>
                  </a:cubicBezTo>
                  <a:close/>
                  <a:moveTo>
                    <a:pt x="631623" y="27447"/>
                  </a:moveTo>
                  <a:cubicBezTo>
                    <a:pt x="597905" y="27828"/>
                    <a:pt x="570568" y="43258"/>
                    <a:pt x="547136" y="65452"/>
                  </a:cubicBezTo>
                  <a:cubicBezTo>
                    <a:pt x="490558" y="118982"/>
                    <a:pt x="459983" y="188324"/>
                    <a:pt x="431789" y="259000"/>
                  </a:cubicBezTo>
                  <a:cubicBezTo>
                    <a:pt x="423502" y="279764"/>
                    <a:pt x="436361" y="286717"/>
                    <a:pt x="451029" y="294814"/>
                  </a:cubicBezTo>
                  <a:cubicBezTo>
                    <a:pt x="506369" y="325484"/>
                    <a:pt x="560186" y="358631"/>
                    <a:pt x="609620" y="398065"/>
                  </a:cubicBezTo>
                  <a:cubicBezTo>
                    <a:pt x="628194" y="412924"/>
                    <a:pt x="641815" y="410542"/>
                    <a:pt x="659055" y="397303"/>
                  </a:cubicBezTo>
                  <a:cubicBezTo>
                    <a:pt x="709252" y="358822"/>
                    <a:pt x="762782" y="325294"/>
                    <a:pt x="818122" y="294909"/>
                  </a:cubicBezTo>
                  <a:cubicBezTo>
                    <a:pt x="831934" y="287384"/>
                    <a:pt x="840983" y="281002"/>
                    <a:pt x="833648" y="262238"/>
                  </a:cubicBezTo>
                  <a:cubicBezTo>
                    <a:pt x="805835" y="191372"/>
                    <a:pt x="775736" y="122030"/>
                    <a:pt x="719348" y="68023"/>
                  </a:cubicBezTo>
                  <a:cubicBezTo>
                    <a:pt x="694774" y="44497"/>
                    <a:pt x="666866" y="27542"/>
                    <a:pt x="631433" y="27447"/>
                  </a:cubicBezTo>
                  <a:close/>
                  <a:moveTo>
                    <a:pt x="609906" y="1231216"/>
                  </a:moveTo>
                  <a:cubicBezTo>
                    <a:pt x="519228" y="1160541"/>
                    <a:pt x="438932" y="1082055"/>
                    <a:pt x="352160" y="996235"/>
                  </a:cubicBezTo>
                  <a:cubicBezTo>
                    <a:pt x="359113" y="1117298"/>
                    <a:pt x="378830" y="1224073"/>
                    <a:pt x="406357" y="1329705"/>
                  </a:cubicBezTo>
                  <a:cubicBezTo>
                    <a:pt x="413024" y="1355137"/>
                    <a:pt x="423407" y="1354184"/>
                    <a:pt x="442266" y="1343040"/>
                  </a:cubicBezTo>
                  <a:cubicBezTo>
                    <a:pt x="499130" y="1309607"/>
                    <a:pt x="554947" y="1274746"/>
                    <a:pt x="609906" y="1231121"/>
                  </a:cubicBezTo>
                  <a:close/>
                  <a:moveTo>
                    <a:pt x="610097" y="433688"/>
                  </a:moveTo>
                  <a:cubicBezTo>
                    <a:pt x="554185" y="387873"/>
                    <a:pt x="497511" y="353297"/>
                    <a:pt x="439885" y="320245"/>
                  </a:cubicBezTo>
                  <a:cubicBezTo>
                    <a:pt x="426169" y="312435"/>
                    <a:pt x="415596" y="307387"/>
                    <a:pt x="409119" y="330056"/>
                  </a:cubicBezTo>
                  <a:cubicBezTo>
                    <a:pt x="378925" y="436260"/>
                    <a:pt x="359875" y="543988"/>
                    <a:pt x="352731" y="668765"/>
                  </a:cubicBezTo>
                  <a:cubicBezTo>
                    <a:pt x="439409" y="580087"/>
                    <a:pt x="519228" y="504078"/>
                    <a:pt x="610097" y="433783"/>
                  </a:cubicBezTo>
                  <a:close/>
                  <a:moveTo>
                    <a:pt x="914325" y="668289"/>
                  </a:moveTo>
                  <a:cubicBezTo>
                    <a:pt x="902895" y="549512"/>
                    <a:pt x="887750" y="443404"/>
                    <a:pt x="858318" y="339391"/>
                  </a:cubicBezTo>
                  <a:cubicBezTo>
                    <a:pt x="851936" y="317007"/>
                    <a:pt x="845650" y="308815"/>
                    <a:pt x="823838" y="323198"/>
                  </a:cubicBezTo>
                  <a:cubicBezTo>
                    <a:pt x="774974" y="355488"/>
                    <a:pt x="725635" y="387016"/>
                    <a:pt x="676391" y="418543"/>
                  </a:cubicBezTo>
                  <a:cubicBezTo>
                    <a:pt x="663532" y="426735"/>
                    <a:pt x="657531" y="433498"/>
                    <a:pt x="673247" y="445880"/>
                  </a:cubicBezTo>
                  <a:cubicBezTo>
                    <a:pt x="756401" y="511412"/>
                    <a:pt x="833458" y="583898"/>
                    <a:pt x="914325" y="668289"/>
                  </a:cubicBezTo>
                  <a:close/>
                  <a:moveTo>
                    <a:pt x="656864" y="1232931"/>
                  </a:moveTo>
                  <a:cubicBezTo>
                    <a:pt x="699346" y="1261506"/>
                    <a:pt x="736684" y="1287795"/>
                    <a:pt x="775260" y="1312179"/>
                  </a:cubicBezTo>
                  <a:cubicBezTo>
                    <a:pt x="851270" y="1360185"/>
                    <a:pt x="852413" y="1359994"/>
                    <a:pt x="872796" y="1271698"/>
                  </a:cubicBezTo>
                  <a:cubicBezTo>
                    <a:pt x="892989" y="1184258"/>
                    <a:pt x="907086" y="1095961"/>
                    <a:pt x="912515" y="996616"/>
                  </a:cubicBezTo>
                  <a:cubicBezTo>
                    <a:pt x="830219" y="1085389"/>
                    <a:pt x="747542" y="1158065"/>
                    <a:pt x="656864" y="1232931"/>
                  </a:cubicBezTo>
                  <a:close/>
                  <a:moveTo>
                    <a:pt x="947853" y="756586"/>
                  </a:moveTo>
                  <a:lnTo>
                    <a:pt x="947853" y="910986"/>
                  </a:lnTo>
                  <a:cubicBezTo>
                    <a:pt x="1031197" y="822594"/>
                    <a:pt x="1029387" y="837358"/>
                    <a:pt x="947853" y="756586"/>
                  </a:cubicBezTo>
                  <a:close/>
                  <a:moveTo>
                    <a:pt x="316346" y="902985"/>
                  </a:moveTo>
                  <a:cubicBezTo>
                    <a:pt x="319298" y="854027"/>
                    <a:pt x="321870" y="807926"/>
                    <a:pt x="314536" y="757729"/>
                  </a:cubicBezTo>
                  <a:cubicBezTo>
                    <a:pt x="240527" y="836215"/>
                    <a:pt x="240527" y="837929"/>
                    <a:pt x="316346" y="902985"/>
                  </a:cubicBezTo>
                  <a:close/>
                </a:path>
              </a:pathLst>
            </a:custGeom>
            <a:solidFill>
              <a:schemeClr val="tx1"/>
            </a:solidFill>
            <a:ln w="0" cap="flat">
              <a:solidFill>
                <a:schemeClr val="tx1"/>
              </a:solidFill>
              <a:prstDash val="solid"/>
              <a:miter/>
            </a:ln>
          </p:spPr>
          <p:txBody>
            <a:bodyPr rtlCol="0" anchor="ctr"/>
            <a:lstStyle/>
            <a:p>
              <a:endParaRPr lang="en-UG"/>
            </a:p>
          </p:txBody>
        </p:sp>
        <p:sp>
          <p:nvSpPr>
            <p:cNvPr id="8" name="Freeform: Shape 7">
              <a:extLst>
                <a:ext uri="{FF2B5EF4-FFF2-40B4-BE49-F238E27FC236}">
                  <a16:creationId xmlns:a16="http://schemas.microsoft.com/office/drawing/2014/main" id="{FCC4CCC5-AE47-7887-240E-048AB60E9C9F}"/>
                </a:ext>
              </a:extLst>
            </p:cNvPr>
            <p:cNvSpPr/>
            <p:nvPr/>
          </p:nvSpPr>
          <p:spPr>
            <a:xfrm>
              <a:off x="5809310" y="3048088"/>
              <a:ext cx="580696" cy="748284"/>
            </a:xfrm>
            <a:custGeom>
              <a:avLst/>
              <a:gdLst>
                <a:gd name="connsiteX0" fmla="*/ 577298 w 580696"/>
                <a:gd name="connsiteY0" fmla="*/ 373196 h 748284"/>
                <a:gd name="connsiteX1" fmla="*/ 498145 w 580696"/>
                <a:gd name="connsiteY1" fmla="*/ 573602 h 748284"/>
                <a:gd name="connsiteX2" fmla="*/ 318027 w 580696"/>
                <a:gd name="connsiteY2" fmla="*/ 735336 h 748284"/>
                <a:gd name="connsiteX3" fmla="*/ 266021 w 580696"/>
                <a:gd name="connsiteY3" fmla="*/ 736956 h 748284"/>
                <a:gd name="connsiteX4" fmla="*/ 23419 w 580696"/>
                <a:gd name="connsiteY4" fmla="*/ 510165 h 748284"/>
                <a:gd name="connsiteX5" fmla="*/ 17323 w 580696"/>
                <a:gd name="connsiteY5" fmla="*/ 502831 h 748284"/>
                <a:gd name="connsiteX6" fmla="*/ 30753 w 580696"/>
                <a:gd name="connsiteY6" fmla="*/ 229940 h 748284"/>
                <a:gd name="connsiteX7" fmla="*/ 263354 w 580696"/>
                <a:gd name="connsiteY7" fmla="*/ 13246 h 748284"/>
                <a:gd name="connsiteX8" fmla="*/ 318884 w 580696"/>
                <a:gd name="connsiteY8" fmla="*/ 12770 h 748284"/>
                <a:gd name="connsiteX9" fmla="*/ 545389 w 580696"/>
                <a:gd name="connsiteY9" fmla="*/ 222224 h 748284"/>
                <a:gd name="connsiteX10" fmla="*/ 577202 w 580696"/>
                <a:gd name="connsiteY10" fmla="*/ 373196 h 748284"/>
                <a:gd name="connsiteX11" fmla="*/ 363461 w 580696"/>
                <a:gd name="connsiteY11" fmla="*/ 374339 h 748284"/>
                <a:gd name="connsiteX12" fmla="*/ 283261 w 580696"/>
                <a:gd name="connsiteY12" fmla="*/ 298901 h 748284"/>
                <a:gd name="connsiteX13" fmla="*/ 209347 w 580696"/>
                <a:gd name="connsiteY13" fmla="*/ 374434 h 748284"/>
                <a:gd name="connsiteX14" fmla="*/ 285737 w 580696"/>
                <a:gd name="connsiteY14" fmla="*/ 452825 h 748284"/>
                <a:gd name="connsiteX15" fmla="*/ 363461 w 580696"/>
                <a:gd name="connsiteY15" fmla="*/ 374434 h 74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0696" h="748284">
                  <a:moveTo>
                    <a:pt x="577298" y="373196"/>
                  </a:moveTo>
                  <a:cubicBezTo>
                    <a:pt x="591299" y="456730"/>
                    <a:pt x="561486" y="519024"/>
                    <a:pt x="498145" y="573602"/>
                  </a:cubicBezTo>
                  <a:cubicBezTo>
                    <a:pt x="437090" y="626180"/>
                    <a:pt x="380702" y="684187"/>
                    <a:pt x="318027" y="735336"/>
                  </a:cubicBezTo>
                  <a:cubicBezTo>
                    <a:pt x="299263" y="750672"/>
                    <a:pt x="286690" y="753815"/>
                    <a:pt x="266021" y="736956"/>
                  </a:cubicBezTo>
                  <a:cubicBezTo>
                    <a:pt x="180010" y="666756"/>
                    <a:pt x="99047" y="591318"/>
                    <a:pt x="23419" y="510165"/>
                  </a:cubicBezTo>
                  <a:cubicBezTo>
                    <a:pt x="21228" y="507879"/>
                    <a:pt x="19228" y="505403"/>
                    <a:pt x="17323" y="502831"/>
                  </a:cubicBezTo>
                  <a:cubicBezTo>
                    <a:pt x="-11728" y="463398"/>
                    <a:pt x="-2203" y="265563"/>
                    <a:pt x="30753" y="229940"/>
                  </a:cubicBezTo>
                  <a:cubicBezTo>
                    <a:pt x="103048" y="152025"/>
                    <a:pt x="181343" y="80778"/>
                    <a:pt x="263354" y="13246"/>
                  </a:cubicBezTo>
                  <a:cubicBezTo>
                    <a:pt x="284118" y="-3804"/>
                    <a:pt x="297548" y="-4851"/>
                    <a:pt x="318884" y="12770"/>
                  </a:cubicBezTo>
                  <a:cubicBezTo>
                    <a:pt x="398513" y="78302"/>
                    <a:pt x="471380" y="150787"/>
                    <a:pt x="545389" y="222224"/>
                  </a:cubicBezTo>
                  <a:cubicBezTo>
                    <a:pt x="592347" y="267468"/>
                    <a:pt x="565772" y="324047"/>
                    <a:pt x="577202" y="373196"/>
                  </a:cubicBezTo>
                  <a:close/>
                  <a:moveTo>
                    <a:pt x="363461" y="374339"/>
                  </a:moveTo>
                  <a:cubicBezTo>
                    <a:pt x="362985" y="331381"/>
                    <a:pt x="327362" y="297948"/>
                    <a:pt x="283261" y="298901"/>
                  </a:cubicBezTo>
                  <a:cubicBezTo>
                    <a:pt x="240398" y="299853"/>
                    <a:pt x="209823" y="331095"/>
                    <a:pt x="209347" y="374434"/>
                  </a:cubicBezTo>
                  <a:cubicBezTo>
                    <a:pt x="208871" y="419106"/>
                    <a:pt x="241827" y="452920"/>
                    <a:pt x="285737" y="452825"/>
                  </a:cubicBezTo>
                  <a:cubicBezTo>
                    <a:pt x="329076" y="452729"/>
                    <a:pt x="363938" y="417487"/>
                    <a:pt x="363461" y="374434"/>
                  </a:cubicBezTo>
                  <a:close/>
                </a:path>
              </a:pathLst>
            </a:custGeom>
            <a:solidFill>
              <a:srgbClr val="FFC000"/>
            </a:solidFill>
            <a:ln w="0" cap="flat">
              <a:noFill/>
              <a:prstDash val="solid"/>
              <a:miter/>
            </a:ln>
          </p:spPr>
          <p:txBody>
            <a:bodyPr rtlCol="0" anchor="ctr"/>
            <a:lstStyle/>
            <a:p>
              <a:endParaRPr lang="en-UG"/>
            </a:p>
          </p:txBody>
        </p:sp>
        <p:sp>
          <p:nvSpPr>
            <p:cNvPr id="9" name="Freeform: Shape 8">
              <a:extLst>
                <a:ext uri="{FF2B5EF4-FFF2-40B4-BE49-F238E27FC236}">
                  <a16:creationId xmlns:a16="http://schemas.microsoft.com/office/drawing/2014/main" id="{E0BCAFCD-6484-CBCF-AB13-5F467A36EC37}"/>
                </a:ext>
              </a:extLst>
            </p:cNvPr>
            <p:cNvSpPr/>
            <p:nvPr/>
          </p:nvSpPr>
          <p:spPr>
            <a:xfrm>
              <a:off x="5496281" y="3449859"/>
              <a:ext cx="354697" cy="577475"/>
            </a:xfrm>
            <a:custGeom>
              <a:avLst/>
              <a:gdLst>
                <a:gd name="connsiteX0" fmla="*/ 200812 w 354697"/>
                <a:gd name="connsiteY0" fmla="*/ 0 h 577475"/>
                <a:gd name="connsiteX1" fmla="*/ 302443 w 354697"/>
                <a:gd name="connsiteY1" fmla="*/ 210407 h 577475"/>
                <a:gd name="connsiteX2" fmla="*/ 350830 w 354697"/>
                <a:gd name="connsiteY2" fmla="*/ 475488 h 577475"/>
                <a:gd name="connsiteX3" fmla="*/ 329399 w 354697"/>
                <a:gd name="connsiteY3" fmla="*/ 525494 h 577475"/>
                <a:gd name="connsiteX4" fmla="*/ 124326 w 354697"/>
                <a:gd name="connsiteY4" fmla="*/ 577405 h 577475"/>
                <a:gd name="connsiteX5" fmla="*/ 120 w 354697"/>
                <a:gd name="connsiteY5" fmla="*/ 453104 h 577475"/>
                <a:gd name="connsiteX6" fmla="*/ 11455 w 354697"/>
                <a:gd name="connsiteY6" fmla="*/ 354616 h 577475"/>
                <a:gd name="connsiteX7" fmla="*/ 200907 w 354697"/>
                <a:gd name="connsiteY7" fmla="*/ 95 h 57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4697" h="577475">
                  <a:moveTo>
                    <a:pt x="200812" y="0"/>
                  </a:moveTo>
                  <a:cubicBezTo>
                    <a:pt x="271201" y="54673"/>
                    <a:pt x="299872" y="124301"/>
                    <a:pt x="302443" y="210407"/>
                  </a:cubicBezTo>
                  <a:cubicBezTo>
                    <a:pt x="305110" y="300418"/>
                    <a:pt x="325303" y="388906"/>
                    <a:pt x="350830" y="475488"/>
                  </a:cubicBezTo>
                  <a:cubicBezTo>
                    <a:pt x="358165" y="500348"/>
                    <a:pt x="357117" y="514159"/>
                    <a:pt x="329399" y="525494"/>
                  </a:cubicBezTo>
                  <a:cubicBezTo>
                    <a:pt x="263200" y="552450"/>
                    <a:pt x="197383" y="579025"/>
                    <a:pt x="124326" y="577405"/>
                  </a:cubicBezTo>
                  <a:cubicBezTo>
                    <a:pt x="44792" y="575596"/>
                    <a:pt x="1930" y="531781"/>
                    <a:pt x="120" y="453104"/>
                  </a:cubicBezTo>
                  <a:cubicBezTo>
                    <a:pt x="-642" y="419671"/>
                    <a:pt x="2120" y="386810"/>
                    <a:pt x="11455" y="354616"/>
                  </a:cubicBezTo>
                  <a:cubicBezTo>
                    <a:pt x="49840" y="222313"/>
                    <a:pt x="121183" y="107918"/>
                    <a:pt x="200907" y="95"/>
                  </a:cubicBezTo>
                  <a:close/>
                </a:path>
              </a:pathLst>
            </a:custGeom>
            <a:solidFill>
              <a:srgbClr val="FFC000"/>
            </a:solidFill>
            <a:ln w="0" cap="flat">
              <a:noFill/>
              <a:prstDash val="solid"/>
              <a:miter/>
            </a:ln>
          </p:spPr>
          <p:txBody>
            <a:bodyPr rtlCol="0" anchor="ctr"/>
            <a:lstStyle/>
            <a:p>
              <a:endParaRPr lang="en-UG"/>
            </a:p>
          </p:txBody>
        </p:sp>
        <p:sp>
          <p:nvSpPr>
            <p:cNvPr id="10" name="Freeform: Shape 9">
              <a:extLst>
                <a:ext uri="{FF2B5EF4-FFF2-40B4-BE49-F238E27FC236}">
                  <a16:creationId xmlns:a16="http://schemas.microsoft.com/office/drawing/2014/main" id="{4C4BECDA-BCEB-F7AF-8CA9-3B75B9A25898}"/>
                </a:ext>
              </a:extLst>
            </p:cNvPr>
            <p:cNvSpPr/>
            <p:nvPr/>
          </p:nvSpPr>
          <p:spPr>
            <a:xfrm>
              <a:off x="5496683" y="2816701"/>
              <a:ext cx="355767" cy="576309"/>
            </a:xfrm>
            <a:custGeom>
              <a:avLst/>
              <a:gdLst>
                <a:gd name="connsiteX0" fmla="*/ 3 w 355767"/>
                <a:gd name="connsiteY0" fmla="*/ 168148 h 576309"/>
                <a:gd name="connsiteX1" fmla="*/ 148974 w 355767"/>
                <a:gd name="connsiteY1" fmla="*/ 794 h 576309"/>
                <a:gd name="connsiteX2" fmla="*/ 334902 w 355767"/>
                <a:gd name="connsiteY2" fmla="*/ 55181 h 576309"/>
                <a:gd name="connsiteX3" fmla="*/ 353190 w 355767"/>
                <a:gd name="connsiteY3" fmla="*/ 94139 h 576309"/>
                <a:gd name="connsiteX4" fmla="*/ 292325 w 355767"/>
                <a:gd name="connsiteY4" fmla="*/ 454088 h 576309"/>
                <a:gd name="connsiteX5" fmla="*/ 209839 w 355767"/>
                <a:gd name="connsiteY5" fmla="*/ 572294 h 576309"/>
                <a:gd name="connsiteX6" fmla="*/ 192027 w 355767"/>
                <a:gd name="connsiteY6" fmla="*/ 566102 h 576309"/>
                <a:gd name="connsiteX7" fmla="*/ 3 w 355767"/>
                <a:gd name="connsiteY7" fmla="*/ 168243 h 57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67" h="576309">
                  <a:moveTo>
                    <a:pt x="3" y="168148"/>
                  </a:moveTo>
                  <a:cubicBezTo>
                    <a:pt x="-473" y="41084"/>
                    <a:pt x="51152" y="-6922"/>
                    <a:pt x="148974" y="794"/>
                  </a:cubicBezTo>
                  <a:cubicBezTo>
                    <a:pt x="214697" y="5937"/>
                    <a:pt x="275085" y="29178"/>
                    <a:pt x="334902" y="55181"/>
                  </a:cubicBezTo>
                  <a:cubicBezTo>
                    <a:pt x="354333" y="63563"/>
                    <a:pt x="359572" y="71945"/>
                    <a:pt x="353190" y="94139"/>
                  </a:cubicBezTo>
                  <a:cubicBezTo>
                    <a:pt x="319091" y="211677"/>
                    <a:pt x="302041" y="332073"/>
                    <a:pt x="292325" y="454088"/>
                  </a:cubicBezTo>
                  <a:cubicBezTo>
                    <a:pt x="288135" y="506571"/>
                    <a:pt x="237462" y="532765"/>
                    <a:pt x="209839" y="572294"/>
                  </a:cubicBezTo>
                  <a:cubicBezTo>
                    <a:pt x="202981" y="582104"/>
                    <a:pt x="195837" y="571532"/>
                    <a:pt x="192027" y="566102"/>
                  </a:cubicBezTo>
                  <a:cubicBezTo>
                    <a:pt x="100492" y="436181"/>
                    <a:pt x="15624" y="303117"/>
                    <a:pt x="3" y="168243"/>
                  </a:cubicBezTo>
                  <a:close/>
                </a:path>
              </a:pathLst>
            </a:custGeom>
            <a:solidFill>
              <a:srgbClr val="FFC000"/>
            </a:solidFill>
            <a:ln w="0" cap="flat">
              <a:noFill/>
              <a:prstDash val="solid"/>
              <a:miter/>
            </a:ln>
          </p:spPr>
          <p:txBody>
            <a:bodyPr rtlCol="0" anchor="ctr"/>
            <a:lstStyle/>
            <a:p>
              <a:endParaRPr lang="en-UG"/>
            </a:p>
          </p:txBody>
        </p:sp>
        <p:sp>
          <p:nvSpPr>
            <p:cNvPr id="11" name="Freeform: Shape 10">
              <a:extLst>
                <a:ext uri="{FF2B5EF4-FFF2-40B4-BE49-F238E27FC236}">
                  <a16:creationId xmlns:a16="http://schemas.microsoft.com/office/drawing/2014/main" id="{0BA392A2-AE17-AD46-D655-90AAFA3F7A38}"/>
                </a:ext>
              </a:extLst>
            </p:cNvPr>
            <p:cNvSpPr/>
            <p:nvPr/>
          </p:nvSpPr>
          <p:spPr>
            <a:xfrm>
              <a:off x="6346205" y="2820066"/>
              <a:ext cx="357539" cy="569113"/>
            </a:xfrm>
            <a:custGeom>
              <a:avLst/>
              <a:gdLst>
                <a:gd name="connsiteX0" fmla="*/ 220901 w 357539"/>
                <a:gd name="connsiteY0" fmla="*/ 1 h 569113"/>
                <a:gd name="connsiteX1" fmla="*/ 357204 w 357539"/>
                <a:gd name="connsiteY1" fmla="*/ 143066 h 569113"/>
                <a:gd name="connsiteX2" fmla="*/ 324343 w 357539"/>
                <a:gd name="connsiteY2" fmla="*/ 280893 h 569113"/>
                <a:gd name="connsiteX3" fmla="*/ 171943 w 357539"/>
                <a:gd name="connsiteY3" fmla="*/ 553403 h 569113"/>
                <a:gd name="connsiteX4" fmla="*/ 134414 w 357539"/>
                <a:gd name="connsiteY4" fmla="*/ 556546 h 569113"/>
                <a:gd name="connsiteX5" fmla="*/ 53357 w 357539"/>
                <a:gd name="connsiteY5" fmla="*/ 372809 h 569113"/>
                <a:gd name="connsiteX6" fmla="*/ 3255 w 357539"/>
                <a:gd name="connsiteY6" fmla="*/ 98203 h 569113"/>
                <a:gd name="connsiteX7" fmla="*/ 25163 w 357539"/>
                <a:gd name="connsiteY7" fmla="*/ 51817 h 569113"/>
                <a:gd name="connsiteX8" fmla="*/ 220901 w 357539"/>
                <a:gd name="connsiteY8" fmla="*/ 1 h 56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7539" h="569113">
                  <a:moveTo>
                    <a:pt x="220901" y="1"/>
                  </a:moveTo>
                  <a:cubicBezTo>
                    <a:pt x="312056" y="-190"/>
                    <a:pt x="362157" y="51721"/>
                    <a:pt x="357204" y="143066"/>
                  </a:cubicBezTo>
                  <a:cubicBezTo>
                    <a:pt x="354632" y="190786"/>
                    <a:pt x="341488" y="236411"/>
                    <a:pt x="324343" y="280893"/>
                  </a:cubicBezTo>
                  <a:cubicBezTo>
                    <a:pt x="286624" y="379000"/>
                    <a:pt x="232808" y="468059"/>
                    <a:pt x="171943" y="553403"/>
                  </a:cubicBezTo>
                  <a:cubicBezTo>
                    <a:pt x="158703" y="572072"/>
                    <a:pt x="151940" y="575311"/>
                    <a:pt x="134414" y="556546"/>
                  </a:cubicBezTo>
                  <a:cubicBezTo>
                    <a:pt x="85456" y="504349"/>
                    <a:pt x="54976" y="448723"/>
                    <a:pt x="53357" y="372809"/>
                  </a:cubicBezTo>
                  <a:cubicBezTo>
                    <a:pt x="51261" y="279750"/>
                    <a:pt x="30401" y="187643"/>
                    <a:pt x="3255" y="98203"/>
                  </a:cubicBezTo>
                  <a:cubicBezTo>
                    <a:pt x="-4651" y="72295"/>
                    <a:pt x="1541" y="61246"/>
                    <a:pt x="25163" y="51817"/>
                  </a:cubicBezTo>
                  <a:cubicBezTo>
                    <a:pt x="88409" y="26671"/>
                    <a:pt x="151083" y="1"/>
                    <a:pt x="220901" y="1"/>
                  </a:cubicBezTo>
                  <a:close/>
                </a:path>
              </a:pathLst>
            </a:custGeom>
            <a:solidFill>
              <a:srgbClr val="FFC000"/>
            </a:solidFill>
            <a:ln w="0" cap="flat">
              <a:noFill/>
              <a:prstDash val="solid"/>
              <a:miter/>
            </a:ln>
          </p:spPr>
          <p:txBody>
            <a:bodyPr rtlCol="0" anchor="ctr"/>
            <a:lstStyle/>
            <a:p>
              <a:endParaRPr lang="en-UG"/>
            </a:p>
          </p:txBody>
        </p:sp>
        <p:sp>
          <p:nvSpPr>
            <p:cNvPr id="12" name="Freeform: Shape 11">
              <a:extLst>
                <a:ext uri="{FF2B5EF4-FFF2-40B4-BE49-F238E27FC236}">
                  <a16:creationId xmlns:a16="http://schemas.microsoft.com/office/drawing/2014/main" id="{A7EAF696-E372-54B8-E991-97266B2CE5E5}"/>
                </a:ext>
              </a:extLst>
            </p:cNvPr>
            <p:cNvSpPr/>
            <p:nvPr/>
          </p:nvSpPr>
          <p:spPr>
            <a:xfrm>
              <a:off x="6347306" y="3445763"/>
              <a:ext cx="356177" cy="578611"/>
            </a:xfrm>
            <a:custGeom>
              <a:avLst/>
              <a:gdLst>
                <a:gd name="connsiteX0" fmla="*/ 153316 w 356177"/>
                <a:gd name="connsiteY0" fmla="*/ 95 h 578611"/>
                <a:gd name="connsiteX1" fmla="*/ 350483 w 356177"/>
                <a:gd name="connsiteY1" fmla="*/ 393859 h 578611"/>
                <a:gd name="connsiteX2" fmla="*/ 176938 w 356177"/>
                <a:gd name="connsiteY2" fmla="*/ 574834 h 578611"/>
                <a:gd name="connsiteX3" fmla="*/ 23490 w 356177"/>
                <a:gd name="connsiteY3" fmla="*/ 526256 h 578611"/>
                <a:gd name="connsiteX4" fmla="*/ 3487 w 356177"/>
                <a:gd name="connsiteY4" fmla="*/ 479298 h 578611"/>
                <a:gd name="connsiteX5" fmla="*/ 54922 w 356177"/>
                <a:gd name="connsiteY5" fmla="*/ 175546 h 578611"/>
                <a:gd name="connsiteX6" fmla="*/ 153220 w 356177"/>
                <a:gd name="connsiteY6" fmla="*/ 0 h 578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177" h="578611">
                  <a:moveTo>
                    <a:pt x="153316" y="95"/>
                  </a:moveTo>
                  <a:cubicBezTo>
                    <a:pt x="240374" y="123349"/>
                    <a:pt x="321432" y="245459"/>
                    <a:pt x="350483" y="393859"/>
                  </a:cubicBezTo>
                  <a:cubicBezTo>
                    <a:pt x="376772" y="528066"/>
                    <a:pt x="310859" y="595884"/>
                    <a:pt x="176938" y="574834"/>
                  </a:cubicBezTo>
                  <a:cubicBezTo>
                    <a:pt x="123026" y="566357"/>
                    <a:pt x="73591" y="545973"/>
                    <a:pt x="23490" y="526256"/>
                  </a:cubicBezTo>
                  <a:cubicBezTo>
                    <a:pt x="-1561" y="516446"/>
                    <a:pt x="-3466" y="504158"/>
                    <a:pt x="3487" y="479298"/>
                  </a:cubicBezTo>
                  <a:cubicBezTo>
                    <a:pt x="31110" y="379952"/>
                    <a:pt x="54161" y="278702"/>
                    <a:pt x="54922" y="175546"/>
                  </a:cubicBezTo>
                  <a:cubicBezTo>
                    <a:pt x="55494" y="96774"/>
                    <a:pt x="109977" y="56007"/>
                    <a:pt x="153220" y="0"/>
                  </a:cubicBezTo>
                  <a:close/>
                </a:path>
              </a:pathLst>
            </a:custGeom>
            <a:solidFill>
              <a:srgbClr val="FFC000"/>
            </a:solidFill>
            <a:ln w="0" cap="flat">
              <a:noFill/>
              <a:prstDash val="solid"/>
              <a:miter/>
            </a:ln>
          </p:spPr>
          <p:txBody>
            <a:bodyPr rtlCol="0" anchor="ctr"/>
            <a:lstStyle/>
            <a:p>
              <a:endParaRPr lang="en-UG"/>
            </a:p>
          </p:txBody>
        </p:sp>
        <p:sp>
          <p:nvSpPr>
            <p:cNvPr id="13" name="Freeform: Shape 12">
              <a:extLst>
                <a:ext uri="{FF2B5EF4-FFF2-40B4-BE49-F238E27FC236}">
                  <a16:creationId xmlns:a16="http://schemas.microsoft.com/office/drawing/2014/main" id="{D18EBF64-B8C3-98A8-29FC-E93BB575DD87}"/>
                </a:ext>
              </a:extLst>
            </p:cNvPr>
            <p:cNvSpPr/>
            <p:nvPr/>
          </p:nvSpPr>
          <p:spPr>
            <a:xfrm>
              <a:off x="5895390" y="3844938"/>
              <a:ext cx="408642" cy="383635"/>
            </a:xfrm>
            <a:custGeom>
              <a:avLst/>
              <a:gdLst>
                <a:gd name="connsiteX0" fmla="*/ 206610 w 408642"/>
                <a:gd name="connsiteY0" fmla="*/ 383399 h 383635"/>
                <a:gd name="connsiteX1" fmla="*/ 96501 w 408642"/>
                <a:gd name="connsiteY1" fmla="*/ 324154 h 383635"/>
                <a:gd name="connsiteX2" fmla="*/ 3346 w 408642"/>
                <a:gd name="connsiteY2" fmla="*/ 154418 h 383635"/>
                <a:gd name="connsiteX3" fmla="*/ 17920 w 408642"/>
                <a:gd name="connsiteY3" fmla="*/ 116699 h 383635"/>
                <a:gd name="connsiteX4" fmla="*/ 185274 w 408642"/>
                <a:gd name="connsiteY4" fmla="*/ 8591 h 383635"/>
                <a:gd name="connsiteX5" fmla="*/ 225946 w 408642"/>
                <a:gd name="connsiteY5" fmla="*/ 9067 h 383635"/>
                <a:gd name="connsiteX6" fmla="*/ 389395 w 408642"/>
                <a:gd name="connsiteY6" fmla="*/ 114604 h 383635"/>
                <a:gd name="connsiteX7" fmla="*/ 406254 w 408642"/>
                <a:gd name="connsiteY7" fmla="*/ 147084 h 383635"/>
                <a:gd name="connsiteX8" fmla="*/ 292716 w 408642"/>
                <a:gd name="connsiteY8" fmla="*/ 342537 h 383635"/>
                <a:gd name="connsiteX9" fmla="*/ 206610 w 408642"/>
                <a:gd name="connsiteY9" fmla="*/ 383494 h 383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642" h="383635">
                  <a:moveTo>
                    <a:pt x="206610" y="383399"/>
                  </a:moveTo>
                  <a:cubicBezTo>
                    <a:pt x="156604" y="385876"/>
                    <a:pt x="124695" y="356539"/>
                    <a:pt x="96501" y="324154"/>
                  </a:cubicBezTo>
                  <a:cubicBezTo>
                    <a:pt x="53257" y="274624"/>
                    <a:pt x="26778" y="215188"/>
                    <a:pt x="3346" y="154418"/>
                  </a:cubicBezTo>
                  <a:cubicBezTo>
                    <a:pt x="-3607" y="136416"/>
                    <a:pt x="-178" y="126224"/>
                    <a:pt x="17920" y="116699"/>
                  </a:cubicBezTo>
                  <a:cubicBezTo>
                    <a:pt x="76879" y="85743"/>
                    <a:pt x="132410" y="49072"/>
                    <a:pt x="185274" y="8591"/>
                  </a:cubicBezTo>
                  <a:cubicBezTo>
                    <a:pt x="200895" y="-3316"/>
                    <a:pt x="210801" y="-2554"/>
                    <a:pt x="225946" y="9067"/>
                  </a:cubicBezTo>
                  <a:cubicBezTo>
                    <a:pt x="277476" y="48691"/>
                    <a:pt x="332530" y="83076"/>
                    <a:pt x="389395" y="114604"/>
                  </a:cubicBezTo>
                  <a:cubicBezTo>
                    <a:pt x="402920" y="122129"/>
                    <a:pt x="413588" y="128320"/>
                    <a:pt x="406254" y="147084"/>
                  </a:cubicBezTo>
                  <a:cubicBezTo>
                    <a:pt x="378346" y="218141"/>
                    <a:pt x="348723" y="288149"/>
                    <a:pt x="292716" y="342537"/>
                  </a:cubicBezTo>
                  <a:cubicBezTo>
                    <a:pt x="268618" y="365968"/>
                    <a:pt x="241471" y="385495"/>
                    <a:pt x="206610" y="383494"/>
                  </a:cubicBezTo>
                  <a:close/>
                </a:path>
              </a:pathLst>
            </a:custGeom>
            <a:solidFill>
              <a:srgbClr val="FFC000"/>
            </a:solidFill>
            <a:ln w="0" cap="flat">
              <a:noFill/>
              <a:prstDash val="solid"/>
              <a:miter/>
            </a:ln>
          </p:spPr>
          <p:txBody>
            <a:bodyPr rtlCol="0" anchor="ctr"/>
            <a:lstStyle/>
            <a:p>
              <a:endParaRPr lang="en-UG"/>
            </a:p>
          </p:txBody>
        </p:sp>
        <p:sp>
          <p:nvSpPr>
            <p:cNvPr id="14" name="Freeform: Shape 13">
              <a:extLst>
                <a:ext uri="{FF2B5EF4-FFF2-40B4-BE49-F238E27FC236}">
                  <a16:creationId xmlns:a16="http://schemas.microsoft.com/office/drawing/2014/main" id="{00832FA7-0D94-8063-84A8-F73AA8796A19}"/>
                </a:ext>
              </a:extLst>
            </p:cNvPr>
            <p:cNvSpPr/>
            <p:nvPr/>
          </p:nvSpPr>
          <p:spPr>
            <a:xfrm>
              <a:off x="5895751" y="2617469"/>
              <a:ext cx="407076" cy="380806"/>
            </a:xfrm>
            <a:custGeom>
              <a:avLst/>
              <a:gdLst>
                <a:gd name="connsiteX0" fmla="*/ 202249 w 407076"/>
                <a:gd name="connsiteY0" fmla="*/ 0 h 380806"/>
                <a:gd name="connsiteX1" fmla="*/ 290165 w 407076"/>
                <a:gd name="connsiteY1" fmla="*/ 40577 h 380806"/>
                <a:gd name="connsiteX2" fmla="*/ 404465 w 407076"/>
                <a:gd name="connsiteY2" fmla="*/ 234791 h 380806"/>
                <a:gd name="connsiteX3" fmla="*/ 388939 w 407076"/>
                <a:gd name="connsiteY3" fmla="*/ 267462 h 380806"/>
                <a:gd name="connsiteX4" fmla="*/ 229872 w 407076"/>
                <a:gd name="connsiteY4" fmla="*/ 369856 h 380806"/>
                <a:gd name="connsiteX5" fmla="*/ 180437 w 407076"/>
                <a:gd name="connsiteY5" fmla="*/ 370618 h 380806"/>
                <a:gd name="connsiteX6" fmla="*/ 21846 w 407076"/>
                <a:gd name="connsiteY6" fmla="*/ 267367 h 380806"/>
                <a:gd name="connsiteX7" fmla="*/ 2605 w 407076"/>
                <a:gd name="connsiteY7" fmla="*/ 231553 h 380806"/>
                <a:gd name="connsiteX8" fmla="*/ 117953 w 407076"/>
                <a:gd name="connsiteY8" fmla="*/ 38005 h 380806"/>
                <a:gd name="connsiteX9" fmla="*/ 202440 w 407076"/>
                <a:gd name="connsiteY9" fmla="*/ 0 h 380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076" h="380806">
                  <a:moveTo>
                    <a:pt x="202249" y="0"/>
                  </a:moveTo>
                  <a:cubicBezTo>
                    <a:pt x="237682" y="95"/>
                    <a:pt x="265495" y="17050"/>
                    <a:pt x="290165" y="40577"/>
                  </a:cubicBezTo>
                  <a:cubicBezTo>
                    <a:pt x="346553" y="94488"/>
                    <a:pt x="376652" y="163830"/>
                    <a:pt x="404465" y="234791"/>
                  </a:cubicBezTo>
                  <a:cubicBezTo>
                    <a:pt x="411799" y="253460"/>
                    <a:pt x="402750" y="259842"/>
                    <a:pt x="388939" y="267462"/>
                  </a:cubicBezTo>
                  <a:cubicBezTo>
                    <a:pt x="333504" y="297847"/>
                    <a:pt x="279973" y="331375"/>
                    <a:pt x="229872" y="369856"/>
                  </a:cubicBezTo>
                  <a:cubicBezTo>
                    <a:pt x="212536" y="383095"/>
                    <a:pt x="199011" y="385477"/>
                    <a:pt x="180437" y="370618"/>
                  </a:cubicBezTo>
                  <a:cubicBezTo>
                    <a:pt x="131002" y="331184"/>
                    <a:pt x="77091" y="298037"/>
                    <a:pt x="21846" y="267367"/>
                  </a:cubicBezTo>
                  <a:cubicBezTo>
                    <a:pt x="7177" y="259270"/>
                    <a:pt x="-5682" y="252317"/>
                    <a:pt x="2605" y="231553"/>
                  </a:cubicBezTo>
                  <a:cubicBezTo>
                    <a:pt x="30704" y="160877"/>
                    <a:pt x="61279" y="91535"/>
                    <a:pt x="117953" y="38005"/>
                  </a:cubicBezTo>
                  <a:cubicBezTo>
                    <a:pt x="141384" y="15811"/>
                    <a:pt x="168816" y="381"/>
                    <a:pt x="202440" y="0"/>
                  </a:cubicBezTo>
                  <a:close/>
                </a:path>
              </a:pathLst>
            </a:custGeom>
            <a:solidFill>
              <a:srgbClr val="FFC000"/>
            </a:solidFill>
            <a:ln w="0" cap="flat">
              <a:noFill/>
              <a:prstDash val="solid"/>
              <a:miter/>
            </a:ln>
          </p:spPr>
          <p:txBody>
            <a:bodyPr rtlCol="0" anchor="ctr"/>
            <a:lstStyle/>
            <a:p>
              <a:endParaRPr lang="en-UG"/>
            </a:p>
          </p:txBody>
        </p:sp>
        <p:sp>
          <p:nvSpPr>
            <p:cNvPr id="15" name="Freeform: Shape 14">
              <a:extLst>
                <a:ext uri="{FF2B5EF4-FFF2-40B4-BE49-F238E27FC236}">
                  <a16:creationId xmlns:a16="http://schemas.microsoft.com/office/drawing/2014/main" id="{03A58201-EB65-A388-5358-E509B1914E90}"/>
                </a:ext>
              </a:extLst>
            </p:cNvPr>
            <p:cNvSpPr/>
            <p:nvPr/>
          </p:nvSpPr>
          <p:spPr>
            <a:xfrm>
              <a:off x="5818536" y="3586257"/>
              <a:ext cx="257746" cy="354216"/>
            </a:xfrm>
            <a:custGeom>
              <a:avLst/>
              <a:gdLst>
                <a:gd name="connsiteX0" fmla="*/ 257746 w 257746"/>
                <a:gd name="connsiteY0" fmla="*/ 234887 h 354216"/>
                <a:gd name="connsiteX1" fmla="*/ 90106 w 257746"/>
                <a:gd name="connsiteY1" fmla="*/ 346805 h 354216"/>
                <a:gd name="connsiteX2" fmla="*/ 54197 w 257746"/>
                <a:gd name="connsiteY2" fmla="*/ 333470 h 354216"/>
                <a:gd name="connsiteX3" fmla="*/ 0 w 257746"/>
                <a:gd name="connsiteY3" fmla="*/ 0 h 354216"/>
                <a:gd name="connsiteX4" fmla="*/ 257746 w 257746"/>
                <a:gd name="connsiteY4" fmla="*/ 234982 h 35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746" h="354216">
                  <a:moveTo>
                    <a:pt x="257746" y="234887"/>
                  </a:moveTo>
                  <a:cubicBezTo>
                    <a:pt x="202787" y="278416"/>
                    <a:pt x="146971" y="313373"/>
                    <a:pt x="90106" y="346805"/>
                  </a:cubicBezTo>
                  <a:cubicBezTo>
                    <a:pt x="71247" y="357854"/>
                    <a:pt x="60865" y="358902"/>
                    <a:pt x="54197" y="333470"/>
                  </a:cubicBezTo>
                  <a:cubicBezTo>
                    <a:pt x="26670" y="227838"/>
                    <a:pt x="6953" y="121063"/>
                    <a:pt x="0" y="0"/>
                  </a:cubicBezTo>
                  <a:cubicBezTo>
                    <a:pt x="86677" y="85820"/>
                    <a:pt x="167069" y="164306"/>
                    <a:pt x="257746" y="234982"/>
                  </a:cubicBezTo>
                  <a:close/>
                </a:path>
              </a:pathLst>
            </a:custGeom>
            <a:solidFill>
              <a:srgbClr val="FFC000"/>
            </a:solidFill>
            <a:ln w="0" cap="flat">
              <a:noFill/>
              <a:prstDash val="solid"/>
              <a:miter/>
            </a:ln>
          </p:spPr>
          <p:txBody>
            <a:bodyPr rtlCol="0" anchor="ctr"/>
            <a:lstStyle/>
            <a:p>
              <a:endParaRPr lang="en-UG"/>
            </a:p>
          </p:txBody>
        </p:sp>
        <p:sp>
          <p:nvSpPr>
            <p:cNvPr id="16" name="Freeform: Shape 15">
              <a:extLst>
                <a:ext uri="{FF2B5EF4-FFF2-40B4-BE49-F238E27FC236}">
                  <a16:creationId xmlns:a16="http://schemas.microsoft.com/office/drawing/2014/main" id="{0FFBAF3F-A479-7F3B-5949-1858AD76E2EB}"/>
                </a:ext>
              </a:extLst>
            </p:cNvPr>
            <p:cNvSpPr/>
            <p:nvPr/>
          </p:nvSpPr>
          <p:spPr>
            <a:xfrm>
              <a:off x="5819203" y="2903577"/>
              <a:ext cx="257365" cy="355115"/>
            </a:xfrm>
            <a:custGeom>
              <a:avLst/>
              <a:gdLst>
                <a:gd name="connsiteX0" fmla="*/ 257366 w 257365"/>
                <a:gd name="connsiteY0" fmla="*/ 120134 h 355115"/>
                <a:gd name="connsiteX1" fmla="*/ 0 w 257365"/>
                <a:gd name="connsiteY1" fmla="*/ 355116 h 355115"/>
                <a:gd name="connsiteX2" fmla="*/ 56388 w 257365"/>
                <a:gd name="connsiteY2" fmla="*/ 16407 h 355115"/>
                <a:gd name="connsiteX3" fmla="*/ 87154 w 257365"/>
                <a:gd name="connsiteY3" fmla="*/ 6596 h 355115"/>
                <a:gd name="connsiteX4" fmla="*/ 257366 w 257365"/>
                <a:gd name="connsiteY4" fmla="*/ 120039 h 355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365" h="355115">
                  <a:moveTo>
                    <a:pt x="257366" y="120134"/>
                  </a:moveTo>
                  <a:cubicBezTo>
                    <a:pt x="166497" y="190428"/>
                    <a:pt x="86677" y="266438"/>
                    <a:pt x="0" y="355116"/>
                  </a:cubicBezTo>
                  <a:cubicBezTo>
                    <a:pt x="7048" y="230338"/>
                    <a:pt x="26194" y="122610"/>
                    <a:pt x="56388" y="16407"/>
                  </a:cubicBezTo>
                  <a:cubicBezTo>
                    <a:pt x="62865" y="-6263"/>
                    <a:pt x="73438" y="-1215"/>
                    <a:pt x="87154" y="6596"/>
                  </a:cubicBezTo>
                  <a:cubicBezTo>
                    <a:pt x="144875" y="39648"/>
                    <a:pt x="201454" y="74223"/>
                    <a:pt x="257366" y="120039"/>
                  </a:cubicBezTo>
                  <a:close/>
                </a:path>
              </a:pathLst>
            </a:custGeom>
            <a:solidFill>
              <a:srgbClr val="FFC000"/>
            </a:solidFill>
            <a:ln w="0" cap="flat">
              <a:noFill/>
              <a:prstDash val="solid"/>
              <a:miter/>
            </a:ln>
          </p:spPr>
          <p:txBody>
            <a:bodyPr rtlCol="0" anchor="ctr"/>
            <a:lstStyle/>
            <a:p>
              <a:endParaRPr lang="en-UG"/>
            </a:p>
          </p:txBody>
        </p:sp>
        <p:sp>
          <p:nvSpPr>
            <p:cNvPr id="17" name="Freeform: Shape 16">
              <a:extLst>
                <a:ext uri="{FF2B5EF4-FFF2-40B4-BE49-F238E27FC236}">
                  <a16:creationId xmlns:a16="http://schemas.microsoft.com/office/drawing/2014/main" id="{8D161F4A-980B-2429-5B60-39F8DBCB42ED}"/>
                </a:ext>
              </a:extLst>
            </p:cNvPr>
            <p:cNvSpPr/>
            <p:nvPr/>
          </p:nvSpPr>
          <p:spPr>
            <a:xfrm>
              <a:off x="6130308" y="2906050"/>
              <a:ext cx="250488" cy="352261"/>
            </a:xfrm>
            <a:custGeom>
              <a:avLst/>
              <a:gdLst>
                <a:gd name="connsiteX0" fmla="*/ 250489 w 250488"/>
                <a:gd name="connsiteY0" fmla="*/ 352262 h 352261"/>
                <a:gd name="connsiteX1" fmla="*/ 9411 w 250488"/>
                <a:gd name="connsiteY1" fmla="*/ 129853 h 352261"/>
                <a:gd name="connsiteX2" fmla="*/ 12554 w 250488"/>
                <a:gd name="connsiteY2" fmla="*/ 102516 h 352261"/>
                <a:gd name="connsiteX3" fmla="*/ 160001 w 250488"/>
                <a:gd name="connsiteY3" fmla="*/ 7171 h 352261"/>
                <a:gd name="connsiteX4" fmla="*/ 194482 w 250488"/>
                <a:gd name="connsiteY4" fmla="*/ 23364 h 352261"/>
                <a:gd name="connsiteX5" fmla="*/ 250489 w 250488"/>
                <a:gd name="connsiteY5" fmla="*/ 352262 h 352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0488" h="352261">
                  <a:moveTo>
                    <a:pt x="250489" y="352262"/>
                  </a:moveTo>
                  <a:cubicBezTo>
                    <a:pt x="169622" y="267775"/>
                    <a:pt x="92564" y="195385"/>
                    <a:pt x="9411" y="129853"/>
                  </a:cubicBezTo>
                  <a:cubicBezTo>
                    <a:pt x="-6305" y="117471"/>
                    <a:pt x="-304" y="110803"/>
                    <a:pt x="12554" y="102516"/>
                  </a:cubicBezTo>
                  <a:cubicBezTo>
                    <a:pt x="61894" y="70989"/>
                    <a:pt x="111233" y="39461"/>
                    <a:pt x="160001" y="7171"/>
                  </a:cubicBezTo>
                  <a:cubicBezTo>
                    <a:pt x="181814" y="-7212"/>
                    <a:pt x="188100" y="980"/>
                    <a:pt x="194482" y="23364"/>
                  </a:cubicBezTo>
                  <a:cubicBezTo>
                    <a:pt x="223914" y="127281"/>
                    <a:pt x="239059" y="233485"/>
                    <a:pt x="250489" y="352262"/>
                  </a:cubicBezTo>
                  <a:close/>
                </a:path>
              </a:pathLst>
            </a:custGeom>
            <a:solidFill>
              <a:srgbClr val="FFC000"/>
            </a:solidFill>
            <a:ln w="0" cap="flat">
              <a:noFill/>
              <a:prstDash val="solid"/>
              <a:miter/>
            </a:ln>
          </p:spPr>
          <p:txBody>
            <a:bodyPr rtlCol="0" anchor="ctr"/>
            <a:lstStyle/>
            <a:p>
              <a:endParaRPr lang="en-UG"/>
            </a:p>
          </p:txBody>
        </p:sp>
        <p:sp>
          <p:nvSpPr>
            <p:cNvPr id="18" name="Freeform: Shape 17">
              <a:extLst>
                <a:ext uri="{FF2B5EF4-FFF2-40B4-BE49-F238E27FC236}">
                  <a16:creationId xmlns:a16="http://schemas.microsoft.com/office/drawing/2014/main" id="{AAD29A4C-C40E-68B9-1545-0D86CFD37FF8}"/>
                </a:ext>
              </a:extLst>
            </p:cNvPr>
            <p:cNvSpPr/>
            <p:nvPr/>
          </p:nvSpPr>
          <p:spPr>
            <a:xfrm>
              <a:off x="6123336" y="3586638"/>
              <a:ext cx="255651" cy="347591"/>
            </a:xfrm>
            <a:custGeom>
              <a:avLst/>
              <a:gdLst>
                <a:gd name="connsiteX0" fmla="*/ 0 w 255651"/>
                <a:gd name="connsiteY0" fmla="*/ 236315 h 347591"/>
                <a:gd name="connsiteX1" fmla="*/ 255651 w 255651"/>
                <a:gd name="connsiteY1" fmla="*/ 0 h 347591"/>
                <a:gd name="connsiteX2" fmla="*/ 215932 w 255651"/>
                <a:gd name="connsiteY2" fmla="*/ 275082 h 347591"/>
                <a:gd name="connsiteX3" fmla="*/ 118396 w 255651"/>
                <a:gd name="connsiteY3" fmla="*/ 315563 h 347591"/>
                <a:gd name="connsiteX4" fmla="*/ 0 w 255651"/>
                <a:gd name="connsiteY4" fmla="*/ 236315 h 347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51" h="347591">
                  <a:moveTo>
                    <a:pt x="0" y="236315"/>
                  </a:moveTo>
                  <a:cubicBezTo>
                    <a:pt x="90678" y="161449"/>
                    <a:pt x="173450" y="88773"/>
                    <a:pt x="255651" y="0"/>
                  </a:cubicBezTo>
                  <a:cubicBezTo>
                    <a:pt x="250222" y="99346"/>
                    <a:pt x="236125" y="187642"/>
                    <a:pt x="215932" y="275082"/>
                  </a:cubicBezTo>
                  <a:cubicBezTo>
                    <a:pt x="195548" y="363379"/>
                    <a:pt x="194405" y="363569"/>
                    <a:pt x="118396" y="315563"/>
                  </a:cubicBezTo>
                  <a:cubicBezTo>
                    <a:pt x="79820" y="291179"/>
                    <a:pt x="42482" y="264795"/>
                    <a:pt x="0" y="236315"/>
                  </a:cubicBezTo>
                  <a:close/>
                </a:path>
              </a:pathLst>
            </a:custGeom>
            <a:solidFill>
              <a:srgbClr val="FFC000"/>
            </a:solidFill>
            <a:ln w="0" cap="flat">
              <a:noFill/>
              <a:prstDash val="solid"/>
              <a:miter/>
            </a:ln>
          </p:spPr>
          <p:txBody>
            <a:bodyPr rtlCol="0" anchor="ctr"/>
            <a:lstStyle/>
            <a:p>
              <a:endParaRPr lang="en-UG"/>
            </a:p>
          </p:txBody>
        </p:sp>
        <p:sp>
          <p:nvSpPr>
            <p:cNvPr id="19" name="Freeform: Shape 18">
              <a:extLst>
                <a:ext uri="{FF2B5EF4-FFF2-40B4-BE49-F238E27FC236}">
                  <a16:creationId xmlns:a16="http://schemas.microsoft.com/office/drawing/2014/main" id="{7E998D95-DC08-E6E3-3567-52D2586C229A}"/>
                </a:ext>
              </a:extLst>
            </p:cNvPr>
            <p:cNvSpPr/>
            <p:nvPr/>
          </p:nvSpPr>
          <p:spPr>
            <a:xfrm>
              <a:off x="6414325" y="3346513"/>
              <a:ext cx="61831" cy="154400"/>
            </a:xfrm>
            <a:custGeom>
              <a:avLst/>
              <a:gdLst>
                <a:gd name="connsiteX0" fmla="*/ 0 w 61831"/>
                <a:gd name="connsiteY0" fmla="*/ 0 h 154400"/>
                <a:gd name="connsiteX1" fmla="*/ 0 w 61831"/>
                <a:gd name="connsiteY1" fmla="*/ 154400 h 154400"/>
                <a:gd name="connsiteX2" fmla="*/ 0 w 61831"/>
                <a:gd name="connsiteY2" fmla="*/ 0 h 154400"/>
              </a:gdLst>
              <a:ahLst/>
              <a:cxnLst>
                <a:cxn ang="0">
                  <a:pos x="connsiteX0" y="connsiteY0"/>
                </a:cxn>
                <a:cxn ang="0">
                  <a:pos x="connsiteX1" y="connsiteY1"/>
                </a:cxn>
                <a:cxn ang="0">
                  <a:pos x="connsiteX2" y="connsiteY2"/>
                </a:cxn>
              </a:cxnLst>
              <a:rect l="l" t="t" r="r" b="b"/>
              <a:pathLst>
                <a:path w="61831" h="154400">
                  <a:moveTo>
                    <a:pt x="0" y="0"/>
                  </a:moveTo>
                  <a:cubicBezTo>
                    <a:pt x="81534" y="80867"/>
                    <a:pt x="83344" y="66104"/>
                    <a:pt x="0" y="154400"/>
                  </a:cubicBezTo>
                  <a:lnTo>
                    <a:pt x="0" y="0"/>
                  </a:lnTo>
                  <a:close/>
                </a:path>
              </a:pathLst>
            </a:custGeom>
            <a:solidFill>
              <a:srgbClr val="FFC000"/>
            </a:solidFill>
            <a:ln w="0" cap="flat">
              <a:noFill/>
              <a:prstDash val="solid"/>
              <a:miter/>
            </a:ln>
          </p:spPr>
          <p:txBody>
            <a:bodyPr rtlCol="0" anchor="ctr"/>
            <a:lstStyle/>
            <a:p>
              <a:endParaRPr lang="en-UG"/>
            </a:p>
          </p:txBody>
        </p:sp>
        <p:sp>
          <p:nvSpPr>
            <p:cNvPr id="20" name="Freeform: Shape 19">
              <a:extLst>
                <a:ext uri="{FF2B5EF4-FFF2-40B4-BE49-F238E27FC236}">
                  <a16:creationId xmlns:a16="http://schemas.microsoft.com/office/drawing/2014/main" id="{DE58F4EE-E61D-268D-1F87-72CBB309F52C}"/>
                </a:ext>
              </a:extLst>
            </p:cNvPr>
            <p:cNvSpPr/>
            <p:nvPr/>
          </p:nvSpPr>
          <p:spPr>
            <a:xfrm>
              <a:off x="5725689" y="3347751"/>
              <a:ext cx="60086" cy="145256"/>
            </a:xfrm>
            <a:custGeom>
              <a:avLst/>
              <a:gdLst>
                <a:gd name="connsiteX0" fmla="*/ 57128 w 60086"/>
                <a:gd name="connsiteY0" fmla="*/ 145256 h 145256"/>
                <a:gd name="connsiteX1" fmla="*/ 55319 w 60086"/>
                <a:gd name="connsiteY1" fmla="*/ 0 h 145256"/>
                <a:gd name="connsiteX2" fmla="*/ 57128 w 60086"/>
                <a:gd name="connsiteY2" fmla="*/ 145256 h 145256"/>
              </a:gdLst>
              <a:ahLst/>
              <a:cxnLst>
                <a:cxn ang="0">
                  <a:pos x="connsiteX0" y="connsiteY0"/>
                </a:cxn>
                <a:cxn ang="0">
                  <a:pos x="connsiteX1" y="connsiteY1"/>
                </a:cxn>
                <a:cxn ang="0">
                  <a:pos x="connsiteX2" y="connsiteY2"/>
                </a:cxn>
              </a:cxnLst>
              <a:rect l="l" t="t" r="r" b="b"/>
              <a:pathLst>
                <a:path w="60086" h="145256">
                  <a:moveTo>
                    <a:pt x="57128" y="145256"/>
                  </a:moveTo>
                  <a:cubicBezTo>
                    <a:pt x="-18691" y="80200"/>
                    <a:pt x="-18786" y="78486"/>
                    <a:pt x="55319" y="0"/>
                  </a:cubicBezTo>
                  <a:cubicBezTo>
                    <a:pt x="62653" y="50197"/>
                    <a:pt x="60081" y="96298"/>
                    <a:pt x="57128" y="145256"/>
                  </a:cubicBezTo>
                  <a:close/>
                </a:path>
              </a:pathLst>
            </a:custGeom>
            <a:solidFill>
              <a:srgbClr val="FFC000"/>
            </a:solidFill>
            <a:ln w="0" cap="flat">
              <a:noFill/>
              <a:prstDash val="solid"/>
              <a:miter/>
            </a:ln>
          </p:spPr>
          <p:txBody>
            <a:bodyPr rtlCol="0" anchor="ctr"/>
            <a:lstStyle/>
            <a:p>
              <a:endParaRPr lang="en-UG"/>
            </a:p>
          </p:txBody>
        </p:sp>
        <p:sp>
          <p:nvSpPr>
            <p:cNvPr id="21" name="Freeform: Shape 20">
              <a:extLst>
                <a:ext uri="{FF2B5EF4-FFF2-40B4-BE49-F238E27FC236}">
                  <a16:creationId xmlns:a16="http://schemas.microsoft.com/office/drawing/2014/main" id="{E54B1D77-0BE9-2AC1-8EDA-6AFB60177114}"/>
                </a:ext>
              </a:extLst>
            </p:cNvPr>
            <p:cNvSpPr/>
            <p:nvPr/>
          </p:nvSpPr>
          <p:spPr>
            <a:xfrm>
              <a:off x="6018651" y="3346874"/>
              <a:ext cx="154124" cy="153943"/>
            </a:xfrm>
            <a:custGeom>
              <a:avLst/>
              <a:gdLst>
                <a:gd name="connsiteX0" fmla="*/ 154120 w 154124"/>
                <a:gd name="connsiteY0" fmla="*/ 75553 h 153943"/>
                <a:gd name="connsiteX1" fmla="*/ 76395 w 154124"/>
                <a:gd name="connsiteY1" fmla="*/ 153944 h 153943"/>
                <a:gd name="connsiteX2" fmla="*/ 5 w 154124"/>
                <a:gd name="connsiteY2" fmla="*/ 75553 h 153943"/>
                <a:gd name="connsiteX3" fmla="*/ 73919 w 154124"/>
                <a:gd name="connsiteY3" fmla="*/ 20 h 153943"/>
                <a:gd name="connsiteX4" fmla="*/ 154120 w 154124"/>
                <a:gd name="connsiteY4" fmla="*/ 75458 h 15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24" h="153943">
                  <a:moveTo>
                    <a:pt x="154120" y="75553"/>
                  </a:moveTo>
                  <a:cubicBezTo>
                    <a:pt x="154596" y="118606"/>
                    <a:pt x="119734" y="153849"/>
                    <a:pt x="76395" y="153944"/>
                  </a:cubicBezTo>
                  <a:cubicBezTo>
                    <a:pt x="32485" y="154039"/>
                    <a:pt x="-471" y="120225"/>
                    <a:pt x="5" y="75553"/>
                  </a:cubicBezTo>
                  <a:cubicBezTo>
                    <a:pt x="481" y="32214"/>
                    <a:pt x="30961" y="972"/>
                    <a:pt x="73919" y="20"/>
                  </a:cubicBezTo>
                  <a:cubicBezTo>
                    <a:pt x="118020" y="-933"/>
                    <a:pt x="153548" y="32500"/>
                    <a:pt x="154120" y="75458"/>
                  </a:cubicBezTo>
                  <a:close/>
                </a:path>
              </a:pathLst>
            </a:custGeom>
            <a:solidFill>
              <a:srgbClr val="060605"/>
            </a:solidFill>
            <a:ln w="0" cap="flat">
              <a:noFill/>
              <a:prstDash val="solid"/>
              <a:miter/>
            </a:ln>
          </p:spPr>
          <p:txBody>
            <a:bodyPr rtlCol="0" anchor="ctr"/>
            <a:lstStyle/>
            <a:p>
              <a:endParaRPr lang="en-UG"/>
            </a:p>
          </p:txBody>
        </p:sp>
      </p:grpSp>
      <p:sp>
        <p:nvSpPr>
          <p:cNvPr id="22" name="TextBox 21">
            <a:extLst>
              <a:ext uri="{FF2B5EF4-FFF2-40B4-BE49-F238E27FC236}">
                <a16:creationId xmlns:a16="http://schemas.microsoft.com/office/drawing/2014/main" id="{40DB1C97-4227-40F4-815A-E95760D5DDCA}"/>
              </a:ext>
            </a:extLst>
          </p:cNvPr>
          <p:cNvSpPr txBox="1"/>
          <p:nvPr/>
        </p:nvSpPr>
        <p:spPr>
          <a:xfrm>
            <a:off x="5157278" y="561714"/>
            <a:ext cx="4476750" cy="923330"/>
          </a:xfrm>
          <a:prstGeom prst="rect">
            <a:avLst/>
          </a:prstGeom>
          <a:noFill/>
        </p:spPr>
        <p:txBody>
          <a:bodyPr wrap="square" rtlCol="0">
            <a:spAutoFit/>
          </a:bodyPr>
          <a:lstStyle/>
          <a:p>
            <a:r>
              <a:rPr lang="en-US" sz="5400" dirty="0">
                <a:latin typeface="Copperplate Gothic Bold" panose="020E0705020206020404" pitchFamily="34" charset="0"/>
              </a:rPr>
              <a:t>B</a:t>
            </a:r>
            <a:r>
              <a:rPr lang="en-US" sz="4400" dirty="0">
                <a:latin typeface="Copperplate Gothic Bold" panose="020E0705020206020404" pitchFamily="34" charset="0"/>
              </a:rPr>
              <a:t>usitema</a:t>
            </a:r>
            <a:endParaRPr lang="en-UG" sz="4400" dirty="0">
              <a:latin typeface="Copperplate Gothic Bold" panose="020E0705020206020404" pitchFamily="34" charset="0"/>
            </a:endParaRPr>
          </a:p>
        </p:txBody>
      </p:sp>
      <p:sp>
        <p:nvSpPr>
          <p:cNvPr id="23" name="TextBox 22">
            <a:extLst>
              <a:ext uri="{FF2B5EF4-FFF2-40B4-BE49-F238E27FC236}">
                <a16:creationId xmlns:a16="http://schemas.microsoft.com/office/drawing/2014/main" id="{4EEE5DCF-C4C1-A4A0-6F63-4441956BB5A1}"/>
              </a:ext>
            </a:extLst>
          </p:cNvPr>
          <p:cNvSpPr txBox="1"/>
          <p:nvPr/>
        </p:nvSpPr>
        <p:spPr>
          <a:xfrm>
            <a:off x="5157278" y="1235971"/>
            <a:ext cx="4476750" cy="923330"/>
          </a:xfrm>
          <a:prstGeom prst="rect">
            <a:avLst/>
          </a:prstGeom>
          <a:noFill/>
        </p:spPr>
        <p:txBody>
          <a:bodyPr wrap="square" rtlCol="0">
            <a:spAutoFit/>
          </a:bodyPr>
          <a:lstStyle/>
          <a:p>
            <a:r>
              <a:rPr lang="en-US" sz="5400" dirty="0">
                <a:latin typeface="Copperplate Gothic Bold" panose="020E0705020206020404" pitchFamily="34" charset="0"/>
              </a:rPr>
              <a:t>University</a:t>
            </a:r>
            <a:endParaRPr lang="en-UG" sz="4400" dirty="0">
              <a:latin typeface="Copperplate Gothic Bold" panose="020E0705020206020404" pitchFamily="34" charset="0"/>
            </a:endParaRPr>
          </a:p>
        </p:txBody>
      </p:sp>
      <p:sp>
        <p:nvSpPr>
          <p:cNvPr id="24" name="TextBox 23">
            <a:extLst>
              <a:ext uri="{FF2B5EF4-FFF2-40B4-BE49-F238E27FC236}">
                <a16:creationId xmlns:a16="http://schemas.microsoft.com/office/drawing/2014/main" id="{233AFF06-4147-0E5C-FA90-A76FF4D9F183}"/>
              </a:ext>
            </a:extLst>
          </p:cNvPr>
          <p:cNvSpPr txBox="1"/>
          <p:nvPr/>
        </p:nvSpPr>
        <p:spPr>
          <a:xfrm>
            <a:off x="5191200" y="2053151"/>
            <a:ext cx="4082975" cy="400110"/>
          </a:xfrm>
          <a:prstGeom prst="rect">
            <a:avLst/>
          </a:prstGeom>
          <a:noFill/>
        </p:spPr>
        <p:txBody>
          <a:bodyPr wrap="square" rtlCol="0">
            <a:spAutoFit/>
          </a:bodyPr>
          <a:lstStyle/>
          <a:p>
            <a:r>
              <a:rPr lang="en-US" sz="2000" dirty="0">
                <a:solidFill>
                  <a:srgbClr val="0070C0"/>
                </a:solidFill>
                <a:latin typeface="Segoe Script" panose="030B0504020000000003" pitchFamily="66" charset="0"/>
              </a:rPr>
              <a:t>Pursuing excellence</a:t>
            </a:r>
          </a:p>
        </p:txBody>
      </p:sp>
      <p:sp>
        <p:nvSpPr>
          <p:cNvPr id="25" name="Title 24">
            <a:extLst>
              <a:ext uri="{FF2B5EF4-FFF2-40B4-BE49-F238E27FC236}">
                <a16:creationId xmlns:a16="http://schemas.microsoft.com/office/drawing/2014/main" id="{2E55E321-9A8D-866A-11F3-62C8F23EAED7}"/>
              </a:ext>
            </a:extLst>
          </p:cNvPr>
          <p:cNvSpPr txBox="1">
            <a:spLocks noGrp="1"/>
          </p:cNvSpPr>
          <p:nvPr>
            <p:ph type="ctrTitle"/>
          </p:nvPr>
        </p:nvSpPr>
        <p:spPr>
          <a:xfrm>
            <a:off x="1506538" y="2604750"/>
            <a:ext cx="7767637" cy="1446550"/>
          </a:xfrm>
          <a:prstGeom prst="rect">
            <a:avLst/>
          </a:prstGeom>
          <a:noFill/>
        </p:spPr>
        <p:txBody>
          <a:bodyPr wrap="square" rtlCol="0">
            <a:spAutoFit/>
          </a:bodyPr>
          <a:lstStyle/>
          <a:p>
            <a:pPr algn="ctr"/>
            <a:r>
              <a:rPr lang="en-US" sz="4400" b="1" dirty="0">
                <a:solidFill>
                  <a:schemeClr val="tx1"/>
                </a:solidFill>
                <a:latin typeface="Times New Roman" panose="02020603050405020304" pitchFamily="18" charset="0"/>
                <a:cs typeface="Times New Roman" panose="02020603050405020304" pitchFamily="18" charset="0"/>
              </a:rPr>
              <a:t>Faculty of Engineering and Technology</a:t>
            </a:r>
            <a:endParaRPr lang="en-UG" sz="3600" b="1" dirty="0">
              <a:solidFill>
                <a:schemeClr val="tx1"/>
              </a:solidFill>
              <a:latin typeface="Times New Roman" panose="02020603050405020304" pitchFamily="18" charset="0"/>
              <a:cs typeface="Times New Roman" panose="02020603050405020304" pitchFamily="18" charset="0"/>
            </a:endParaRPr>
          </a:p>
        </p:txBody>
      </p:sp>
      <p:sp>
        <p:nvSpPr>
          <p:cNvPr id="26" name="Subtitle 25">
            <a:extLst>
              <a:ext uri="{FF2B5EF4-FFF2-40B4-BE49-F238E27FC236}">
                <a16:creationId xmlns:a16="http://schemas.microsoft.com/office/drawing/2014/main" id="{CEB01F28-CED9-EE0A-6E56-F9F7E59C8AD9}"/>
              </a:ext>
            </a:extLst>
          </p:cNvPr>
          <p:cNvSpPr txBox="1">
            <a:spLocks noGrp="1"/>
          </p:cNvSpPr>
          <p:nvPr>
            <p:ph type="subTitle" idx="1"/>
          </p:nvPr>
        </p:nvSpPr>
        <p:spPr>
          <a:xfrm>
            <a:off x="1506538" y="4051300"/>
            <a:ext cx="7767637" cy="523220"/>
          </a:xfrm>
          <a:prstGeom prst="rect">
            <a:avLst/>
          </a:prstGeom>
          <a:noFill/>
        </p:spPr>
        <p:txBody>
          <a:bodyPr wrap="square" rtlCol="0">
            <a:sp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Group 17</a:t>
            </a:r>
            <a:endParaRPr lang="en-UG" sz="2000" b="1" dirty="0">
              <a:solidFill>
                <a:schemeClr val="tx1"/>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CAF38C84-6FEC-ABD8-D81C-B15E67033060}"/>
              </a:ext>
            </a:extLst>
          </p:cNvPr>
          <p:cNvSpPr txBox="1"/>
          <p:nvPr/>
        </p:nvSpPr>
        <p:spPr>
          <a:xfrm>
            <a:off x="1724946" y="4876045"/>
            <a:ext cx="8191500" cy="523220"/>
          </a:xfrm>
          <a:prstGeom prst="rect">
            <a:avLst/>
          </a:prstGeom>
          <a:noFill/>
        </p:spPr>
        <p:txBody>
          <a:bodyPr wrap="square" rtlCol="0">
            <a:spAutoFit/>
          </a:bodyPr>
          <a:lstStyle/>
          <a:p>
            <a:pPr algn="ctr"/>
            <a:r>
              <a:rPr lang="en-US" sz="2800" b="1" dirty="0">
                <a:latin typeface="Helvetica" pitchFamily="2" charset="0"/>
                <a:ea typeface="Sans Serif Collection" panose="020B0502040504020204" pitchFamily="34" charset="0"/>
                <a:cs typeface="Sans Serif Collection" panose="020B0502040504020204" pitchFamily="34" charset="0"/>
              </a:rPr>
              <a:t>MATLAB Group Assignment </a:t>
            </a:r>
            <a:endParaRPr lang="en-UG" sz="2000" b="1" dirty="0">
              <a:latin typeface="Helvetica" pitchFamily="2" charset="0"/>
              <a:ea typeface="Sans Serif Collection" panose="020B0502040504020204" pitchFamily="34" charset="0"/>
              <a:cs typeface="Sans Serif Collection" panose="020B0502040504020204" pitchFamily="34" charset="0"/>
            </a:endParaRPr>
          </a:p>
        </p:txBody>
      </p:sp>
    </p:spTree>
    <p:extLst>
      <p:ext uri="{BB962C8B-B14F-4D97-AF65-F5344CB8AC3E}">
        <p14:creationId xmlns:p14="http://schemas.microsoft.com/office/powerpoint/2010/main" val="316809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autoRev="1" fill="remove" nodeType="withEffect">
                                  <p:stCondLst>
                                    <p:cond delay="0"/>
                                  </p:stCondLst>
                                  <p:childTnLst>
                                    <p:animRot by="21600000">
                                      <p:cBhvr>
                                        <p:cTn id="6" dur="59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04A3-1649-325E-2AD1-9EF6DCF98D6A}"/>
              </a:ext>
            </a:extLst>
          </p:cNvPr>
          <p:cNvSpPr>
            <a:spLocks noGrp="1"/>
          </p:cNvSpPr>
          <p:nvPr>
            <p:ph type="title"/>
          </p:nvPr>
        </p:nvSpPr>
        <p:spPr/>
        <p:txBody>
          <a:bodyPr/>
          <a:lstStyle/>
          <a:p>
            <a:r>
              <a:rPr lang="en-US" dirty="0">
                <a:solidFill>
                  <a:schemeClr val="tx1"/>
                </a:solidFill>
              </a:rPr>
              <a:t>TIME COMPARISON</a:t>
            </a:r>
            <a:br>
              <a:rPr lang="en-US" dirty="0">
                <a:solidFill>
                  <a:schemeClr val="tx1"/>
                </a:solidFill>
              </a:rPr>
            </a:br>
            <a:endParaRPr lang="en-US" dirty="0">
              <a:solidFill>
                <a:schemeClr val="tx1"/>
              </a:solidFill>
            </a:endParaRPr>
          </a:p>
        </p:txBody>
      </p:sp>
      <p:pic>
        <p:nvPicPr>
          <p:cNvPr id="5" name="Picture 4">
            <a:extLst>
              <a:ext uri="{FF2B5EF4-FFF2-40B4-BE49-F238E27FC236}">
                <a16:creationId xmlns:a16="http://schemas.microsoft.com/office/drawing/2014/main" id="{166FF52E-9E34-5351-D12C-A2C1D2354AC1}"/>
              </a:ext>
            </a:extLst>
          </p:cNvPr>
          <p:cNvPicPr>
            <a:picLocks noChangeAspect="1"/>
          </p:cNvPicPr>
          <p:nvPr/>
        </p:nvPicPr>
        <p:blipFill>
          <a:blip r:embed="rId2"/>
          <a:stretch>
            <a:fillRect/>
          </a:stretch>
        </p:blipFill>
        <p:spPr>
          <a:xfrm>
            <a:off x="5859624" y="2042717"/>
            <a:ext cx="4881245" cy="3998645"/>
          </a:xfrm>
          <a:prstGeom prst="rect">
            <a:avLst/>
          </a:prstGeom>
        </p:spPr>
      </p:pic>
      <p:sp>
        <p:nvSpPr>
          <p:cNvPr id="7" name="TextBox 6">
            <a:extLst>
              <a:ext uri="{FF2B5EF4-FFF2-40B4-BE49-F238E27FC236}">
                <a16:creationId xmlns:a16="http://schemas.microsoft.com/office/drawing/2014/main" id="{C7AB0AEA-FCA8-2F88-18DC-53D9C8EDE15E}"/>
              </a:ext>
            </a:extLst>
          </p:cNvPr>
          <p:cNvSpPr txBox="1"/>
          <p:nvPr/>
        </p:nvSpPr>
        <p:spPr>
          <a:xfrm>
            <a:off x="10058399" y="6314078"/>
            <a:ext cx="1989221" cy="369332"/>
          </a:xfrm>
          <a:prstGeom prst="rect">
            <a:avLst/>
          </a:prstGeom>
          <a:noFill/>
        </p:spPr>
        <p:txBody>
          <a:bodyPr wrap="square" rtlCol="0">
            <a:spAutoFit/>
          </a:bodyPr>
          <a:lstStyle/>
          <a:p>
            <a:r>
              <a:rPr lang="en-US" b="1" dirty="0"/>
              <a:t>GROUP 17</a:t>
            </a:r>
          </a:p>
        </p:txBody>
      </p:sp>
      <p:sp>
        <p:nvSpPr>
          <p:cNvPr id="9" name="TextBox 8">
            <a:extLst>
              <a:ext uri="{FF2B5EF4-FFF2-40B4-BE49-F238E27FC236}">
                <a16:creationId xmlns:a16="http://schemas.microsoft.com/office/drawing/2014/main" id="{815D3218-3FC9-60DC-BD63-A2FD4AEE30E2}"/>
              </a:ext>
            </a:extLst>
          </p:cNvPr>
          <p:cNvSpPr txBox="1"/>
          <p:nvPr/>
        </p:nvSpPr>
        <p:spPr>
          <a:xfrm>
            <a:off x="853966" y="2551837"/>
            <a:ext cx="6101254" cy="1754326"/>
          </a:xfrm>
          <a:prstGeom prst="rect">
            <a:avLst/>
          </a:prstGeom>
          <a:noFill/>
        </p:spPr>
        <p:txBody>
          <a:bodyPr wrap="square">
            <a:spAutoFit/>
          </a:bodyPr>
          <a:lstStyle/>
          <a:p>
            <a:r>
              <a:rPr lang="en-US" sz="1800" b="0" i="0" dirty="0">
                <a:effectLst/>
                <a:latin typeface="Menlo"/>
              </a:rPr>
              <a:t>figure;</a:t>
            </a:r>
          </a:p>
          <a:p>
            <a:r>
              <a:rPr lang="en-US" sz="1800" b="0" i="0" dirty="0">
                <a:effectLst/>
                <a:latin typeface="Menlo"/>
              </a:rPr>
              <a:t>bar(times*1000); </a:t>
            </a:r>
            <a:r>
              <a:rPr lang="en-US" sz="1800" b="0" i="0" dirty="0">
                <a:solidFill>
                  <a:srgbClr val="008013"/>
                </a:solidFill>
                <a:effectLst/>
                <a:latin typeface="Menlo"/>
              </a:rPr>
              <a:t>% Convert to milliseconds</a:t>
            </a:r>
            <a:endParaRPr lang="en-US" sz="1800" b="0" i="0" dirty="0">
              <a:effectLst/>
              <a:latin typeface="Menlo"/>
            </a:endParaRPr>
          </a:p>
          <a:p>
            <a:r>
              <a:rPr lang="en-US" sz="1800" b="0" i="0" dirty="0">
                <a:effectLst/>
                <a:latin typeface="Menlo"/>
              </a:rPr>
              <a:t>set(</a:t>
            </a:r>
            <a:r>
              <a:rPr lang="en-US" sz="1800" b="0" i="0" dirty="0" err="1">
                <a:effectLst/>
                <a:latin typeface="Menlo"/>
              </a:rPr>
              <a:t>gca</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XTickLabel</a:t>
            </a:r>
            <a:r>
              <a:rPr lang="en-US" sz="1800" b="0" i="0" dirty="0">
                <a:solidFill>
                  <a:srgbClr val="A709F5"/>
                </a:solidFill>
                <a:effectLst/>
                <a:latin typeface="Menlo"/>
              </a:rPr>
              <a:t>'</a:t>
            </a:r>
            <a:r>
              <a:rPr lang="en-US" sz="1800" b="0" i="0" dirty="0">
                <a:effectLst/>
                <a:latin typeface="Menlo"/>
              </a:rPr>
              <a:t>, methods);</a:t>
            </a:r>
          </a:p>
          <a:p>
            <a:r>
              <a:rPr lang="en-US" sz="1800" b="0" i="0" dirty="0" err="1">
                <a:effectLst/>
                <a:latin typeface="Menlo"/>
              </a:rPr>
              <a:t>ylabel</a:t>
            </a:r>
            <a:r>
              <a:rPr lang="en-US" sz="1800" b="0" i="0" dirty="0">
                <a:effectLst/>
                <a:latin typeface="Menlo"/>
              </a:rPr>
              <a:t>(</a:t>
            </a:r>
            <a:r>
              <a:rPr lang="en-US" sz="1800" b="0" i="0" dirty="0">
                <a:solidFill>
                  <a:srgbClr val="A709F5"/>
                </a:solidFill>
                <a:effectLst/>
                <a:latin typeface="Menlo"/>
              </a:rPr>
              <a:t>'Computation Time (</a:t>
            </a:r>
            <a:r>
              <a:rPr lang="en-US" sz="1800" b="0" i="0" dirty="0" err="1">
                <a:solidFill>
                  <a:srgbClr val="A709F5"/>
                </a:solidFill>
                <a:effectLst/>
                <a:latin typeface="Menlo"/>
              </a:rPr>
              <a:t>ms</a:t>
            </a:r>
            <a:r>
              <a:rPr lang="en-US" sz="1800" b="0" i="0" dirty="0">
                <a:solidFill>
                  <a:srgbClr val="A709F5"/>
                </a:solidFill>
                <a:effectLst/>
                <a:latin typeface="Menlo"/>
              </a:rPr>
              <a:t>)'</a:t>
            </a:r>
            <a:r>
              <a:rPr lang="en-US" sz="1800" b="0" i="0" dirty="0">
                <a:effectLst/>
                <a:latin typeface="Menlo"/>
              </a:rPr>
              <a:t>);</a:t>
            </a:r>
          </a:p>
          <a:p>
            <a:r>
              <a:rPr lang="en-US" sz="1800" b="0" i="0" dirty="0">
                <a:effectLst/>
                <a:latin typeface="Menlo"/>
              </a:rPr>
              <a:t>title(</a:t>
            </a:r>
            <a:r>
              <a:rPr lang="en-US" sz="1800" b="0" i="0" dirty="0">
                <a:solidFill>
                  <a:srgbClr val="A709F5"/>
                </a:solidFill>
                <a:effectLst/>
                <a:latin typeface="Menlo"/>
              </a:rPr>
              <a:t>'Computation Time Comparison'</a:t>
            </a:r>
            <a:r>
              <a:rPr lang="en-US" sz="1800" b="0" i="0" dirty="0">
                <a:effectLst/>
                <a:latin typeface="Menlo"/>
              </a:rPr>
              <a:t>);</a:t>
            </a:r>
          </a:p>
          <a:p>
            <a:r>
              <a:rPr lang="en-US" sz="1800" b="0" i="0" dirty="0">
                <a:effectLst/>
                <a:latin typeface="Menlo"/>
              </a:rPr>
              <a:t>grid </a:t>
            </a:r>
            <a:r>
              <a:rPr lang="en-US" sz="1800" b="0" i="0" dirty="0">
                <a:solidFill>
                  <a:srgbClr val="A709F5"/>
                </a:solidFill>
                <a:effectLst/>
                <a:latin typeface="Menlo"/>
              </a:rPr>
              <a:t>on</a:t>
            </a:r>
            <a:r>
              <a:rPr lang="en-US" sz="1800" b="0" i="0" dirty="0">
                <a:effectLst/>
                <a:latin typeface="Menlo"/>
              </a:rPr>
              <a:t>;</a:t>
            </a:r>
          </a:p>
        </p:txBody>
      </p:sp>
    </p:spTree>
    <p:extLst>
      <p:ext uri="{BB962C8B-B14F-4D97-AF65-F5344CB8AC3E}">
        <p14:creationId xmlns:p14="http://schemas.microsoft.com/office/powerpoint/2010/main" val="205572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80987-F1D2-0CBF-AD14-2FF1733F92D1}"/>
              </a:ext>
            </a:extLst>
          </p:cNvPr>
          <p:cNvSpPr>
            <a:spLocks noGrp="1"/>
          </p:cNvSpPr>
          <p:nvPr>
            <p:ph type="title"/>
          </p:nvPr>
        </p:nvSpPr>
        <p:spPr/>
        <p:txBody>
          <a:bodyPr/>
          <a:lstStyle/>
          <a:p>
            <a:r>
              <a:rPr lang="en-US" dirty="0">
                <a:solidFill>
                  <a:schemeClr val="tx1"/>
                </a:solidFill>
              </a:rPr>
              <a:t>FINAL VERIFICATION</a:t>
            </a:r>
            <a:br>
              <a:rPr lang="en-US" dirty="0"/>
            </a:br>
            <a:endParaRPr lang="en-US" dirty="0"/>
          </a:p>
        </p:txBody>
      </p:sp>
      <p:pic>
        <p:nvPicPr>
          <p:cNvPr id="9" name="Picture 8">
            <a:extLst>
              <a:ext uri="{FF2B5EF4-FFF2-40B4-BE49-F238E27FC236}">
                <a16:creationId xmlns:a16="http://schemas.microsoft.com/office/drawing/2014/main" id="{161A9629-DE82-2FAF-318E-3B287AB7B949}"/>
              </a:ext>
            </a:extLst>
          </p:cNvPr>
          <p:cNvPicPr>
            <a:picLocks noChangeAspect="1"/>
          </p:cNvPicPr>
          <p:nvPr/>
        </p:nvPicPr>
        <p:blipFill>
          <a:blip r:embed="rId2"/>
          <a:stretch>
            <a:fillRect/>
          </a:stretch>
        </p:blipFill>
        <p:spPr>
          <a:xfrm>
            <a:off x="7651102" y="1672273"/>
            <a:ext cx="4394719" cy="3998645"/>
          </a:xfrm>
          <a:prstGeom prst="rect">
            <a:avLst/>
          </a:prstGeom>
        </p:spPr>
      </p:pic>
      <p:sp>
        <p:nvSpPr>
          <p:cNvPr id="3" name="TextBox 2">
            <a:extLst>
              <a:ext uri="{FF2B5EF4-FFF2-40B4-BE49-F238E27FC236}">
                <a16:creationId xmlns:a16="http://schemas.microsoft.com/office/drawing/2014/main" id="{FD93BB21-E423-D8BC-7C4C-6005EC4AC616}"/>
              </a:ext>
            </a:extLst>
          </p:cNvPr>
          <p:cNvSpPr txBox="1"/>
          <p:nvPr/>
        </p:nvSpPr>
        <p:spPr>
          <a:xfrm>
            <a:off x="10058399" y="6314078"/>
            <a:ext cx="1989221" cy="369332"/>
          </a:xfrm>
          <a:prstGeom prst="rect">
            <a:avLst/>
          </a:prstGeom>
          <a:noFill/>
        </p:spPr>
        <p:txBody>
          <a:bodyPr wrap="square" rtlCol="0">
            <a:spAutoFit/>
          </a:bodyPr>
          <a:lstStyle/>
          <a:p>
            <a:r>
              <a:rPr lang="en-US" b="1" dirty="0"/>
              <a:t>GROUP 17</a:t>
            </a:r>
          </a:p>
        </p:txBody>
      </p:sp>
      <p:sp>
        <p:nvSpPr>
          <p:cNvPr id="10" name="TextBox 9">
            <a:extLst>
              <a:ext uri="{FF2B5EF4-FFF2-40B4-BE49-F238E27FC236}">
                <a16:creationId xmlns:a16="http://schemas.microsoft.com/office/drawing/2014/main" id="{6570F055-BB67-28C3-8E93-1B4033A81601}"/>
              </a:ext>
            </a:extLst>
          </p:cNvPr>
          <p:cNvSpPr txBox="1"/>
          <p:nvPr/>
        </p:nvSpPr>
        <p:spPr>
          <a:xfrm>
            <a:off x="677334" y="2092499"/>
            <a:ext cx="6101254" cy="3416320"/>
          </a:xfrm>
          <a:prstGeom prst="rect">
            <a:avLst/>
          </a:prstGeom>
          <a:noFill/>
        </p:spPr>
        <p:txBody>
          <a:bodyPr wrap="square">
            <a:spAutoFit/>
          </a:bodyPr>
          <a:lstStyle/>
          <a:p>
            <a:r>
              <a:rPr lang="en-US" sz="1800" b="0" i="0" dirty="0">
                <a:effectLst/>
                <a:latin typeface="Menlo"/>
              </a:rPr>
              <a:t>figure;</a:t>
            </a:r>
          </a:p>
          <a:p>
            <a:r>
              <a:rPr lang="en-US" sz="1800" b="0" i="0" dirty="0" err="1">
                <a:effectLst/>
                <a:latin typeface="Menlo"/>
              </a:rPr>
              <a:t>FV_newton</a:t>
            </a:r>
            <a:r>
              <a:rPr lang="en-US" sz="1800" b="0" i="0" dirty="0">
                <a:effectLst/>
                <a:latin typeface="Menlo"/>
              </a:rPr>
              <a:t> = PV * (1 + r0/n)^(n*t);</a:t>
            </a:r>
          </a:p>
          <a:p>
            <a:r>
              <a:rPr lang="en-US" sz="1800" b="0" i="0" dirty="0" err="1">
                <a:effectLst/>
                <a:latin typeface="Menlo"/>
              </a:rPr>
              <a:t>FV_secant</a:t>
            </a:r>
            <a:r>
              <a:rPr lang="en-US" sz="1800" b="0" i="0" dirty="0">
                <a:effectLst/>
                <a:latin typeface="Menlo"/>
              </a:rPr>
              <a:t> = PV * (1 + </a:t>
            </a:r>
            <a:r>
              <a:rPr lang="en-US" sz="1800" b="0" i="0" dirty="0" err="1">
                <a:effectLst/>
                <a:latin typeface="Menlo"/>
              </a:rPr>
              <a:t>r_secant</a:t>
            </a:r>
            <a:r>
              <a:rPr lang="en-US" sz="1800" b="0" i="0" dirty="0">
                <a:effectLst/>
                <a:latin typeface="Menlo"/>
              </a:rPr>
              <a:t>(end)/n)^(n*t);</a:t>
            </a:r>
          </a:p>
          <a:p>
            <a:r>
              <a:rPr lang="en-US" sz="1800" b="0" i="0" dirty="0" err="1">
                <a:effectLst/>
                <a:latin typeface="Menlo"/>
              </a:rPr>
              <a:t>FV_analytical</a:t>
            </a:r>
            <a:r>
              <a:rPr lang="en-US" sz="1800" b="0" i="0" dirty="0">
                <a:effectLst/>
                <a:latin typeface="Menlo"/>
              </a:rPr>
              <a:t> = PV * (1 + </a:t>
            </a:r>
            <a:r>
              <a:rPr lang="en-US" sz="1800" b="0" i="0" dirty="0" err="1">
                <a:effectLst/>
                <a:latin typeface="Menlo"/>
              </a:rPr>
              <a:t>r_analytical</a:t>
            </a:r>
            <a:r>
              <a:rPr lang="en-US" sz="1800" b="0" i="0" dirty="0">
                <a:effectLst/>
                <a:latin typeface="Menlo"/>
              </a:rPr>
              <a:t>/n)^(n*t);</a:t>
            </a:r>
          </a:p>
          <a:p>
            <a:r>
              <a:rPr lang="en-US" sz="1800" b="0" i="0" dirty="0">
                <a:effectLst/>
                <a:latin typeface="Menlo"/>
              </a:rPr>
              <a:t>bar([</a:t>
            </a:r>
            <a:r>
              <a:rPr lang="en-US" sz="1800" b="0" i="0" dirty="0" err="1">
                <a:effectLst/>
                <a:latin typeface="Menlo"/>
              </a:rPr>
              <a:t>FV_newton</a:t>
            </a:r>
            <a:r>
              <a:rPr lang="en-US" sz="1800" b="0" i="0" dirty="0">
                <a:effectLst/>
                <a:latin typeface="Menlo"/>
              </a:rPr>
              <a:t>, </a:t>
            </a:r>
            <a:r>
              <a:rPr lang="en-US" sz="1800" b="0" i="0" dirty="0" err="1">
                <a:effectLst/>
                <a:latin typeface="Menlo"/>
              </a:rPr>
              <a:t>FV_secant</a:t>
            </a:r>
            <a:r>
              <a:rPr lang="en-US" sz="1800" b="0" i="0" dirty="0">
                <a:effectLst/>
                <a:latin typeface="Menlo"/>
              </a:rPr>
              <a:t>, </a:t>
            </a:r>
            <a:r>
              <a:rPr lang="en-US" sz="1800" b="0" i="0" dirty="0" err="1">
                <a:effectLst/>
                <a:latin typeface="Menlo"/>
              </a:rPr>
              <a:t>FV_analytical</a:t>
            </a:r>
            <a:r>
              <a:rPr lang="en-US" sz="1800" b="0" i="0" dirty="0">
                <a:effectLst/>
                <a:latin typeface="Menlo"/>
              </a:rPr>
              <a:t>]);</a:t>
            </a:r>
          </a:p>
          <a:p>
            <a:r>
              <a:rPr lang="en-US" sz="1800" b="0" i="0" dirty="0">
                <a:effectLst/>
                <a:latin typeface="Menlo"/>
              </a:rPr>
              <a:t>hold </a:t>
            </a:r>
            <a:r>
              <a:rPr lang="en-US" sz="1800" b="0" i="0" dirty="0">
                <a:solidFill>
                  <a:srgbClr val="A709F5"/>
                </a:solidFill>
                <a:effectLst/>
                <a:latin typeface="Menlo"/>
              </a:rPr>
              <a:t>on</a:t>
            </a:r>
            <a:r>
              <a:rPr lang="en-US" sz="1800" b="0" i="0" dirty="0">
                <a:effectLst/>
                <a:latin typeface="Menlo"/>
              </a:rPr>
              <a:t>;</a:t>
            </a:r>
          </a:p>
          <a:p>
            <a:r>
              <a:rPr lang="en-US" sz="1800" b="0" i="0" dirty="0">
                <a:effectLst/>
                <a:latin typeface="Menlo"/>
              </a:rPr>
              <a:t>plot([0, 4], [</a:t>
            </a:r>
            <a:r>
              <a:rPr lang="en-US" sz="1800" b="0" i="0" dirty="0" err="1">
                <a:effectLst/>
                <a:latin typeface="Menlo"/>
              </a:rPr>
              <a:t>FV_target</a:t>
            </a:r>
            <a:r>
              <a:rPr lang="en-US" sz="1800" b="0" i="0" dirty="0">
                <a:effectLst/>
                <a:latin typeface="Menlo"/>
              </a:rPr>
              <a:t>, </a:t>
            </a:r>
            <a:r>
              <a:rPr lang="en-US" sz="1800" b="0" i="0" dirty="0" err="1">
                <a:effectLst/>
                <a:latin typeface="Menlo"/>
              </a:rPr>
              <a:t>FV_target</a:t>
            </a:r>
            <a:r>
              <a:rPr lang="en-US" sz="1800" b="0" i="0" dirty="0">
                <a:effectLst/>
                <a:latin typeface="Menlo"/>
              </a:rPr>
              <a:t>], </a:t>
            </a:r>
            <a:r>
              <a:rPr lang="en-US" sz="1800" b="0" i="0" dirty="0">
                <a:solidFill>
                  <a:srgbClr val="A709F5"/>
                </a:solidFill>
                <a:effectLst/>
                <a:latin typeface="Menlo"/>
              </a:rPr>
              <a:t>'r--'</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LineWidth</a:t>
            </a:r>
            <a:r>
              <a:rPr lang="en-US" sz="1800" b="0" i="0" dirty="0">
                <a:solidFill>
                  <a:srgbClr val="A709F5"/>
                </a:solidFill>
                <a:effectLst/>
                <a:latin typeface="Menlo"/>
              </a:rPr>
              <a:t>'</a:t>
            </a:r>
            <a:r>
              <a:rPr lang="en-US" sz="1800" b="0" i="0" dirty="0">
                <a:effectLst/>
                <a:latin typeface="Menlo"/>
              </a:rPr>
              <a:t>, 2);</a:t>
            </a:r>
          </a:p>
          <a:p>
            <a:r>
              <a:rPr lang="en-US" sz="1800" b="0" i="0" dirty="0">
                <a:effectLst/>
                <a:latin typeface="Menlo"/>
              </a:rPr>
              <a:t>set(</a:t>
            </a:r>
            <a:r>
              <a:rPr lang="en-US" sz="1800" b="0" i="0" dirty="0" err="1">
                <a:effectLst/>
                <a:latin typeface="Menlo"/>
              </a:rPr>
              <a:t>gca</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XTickLabel</a:t>
            </a:r>
            <a:r>
              <a:rPr lang="en-US" sz="1800" b="0" i="0" dirty="0">
                <a:solidFill>
                  <a:srgbClr val="A709F5"/>
                </a:solidFill>
                <a:effectLst/>
                <a:latin typeface="Menlo"/>
              </a:rPr>
              <a:t>'</a:t>
            </a:r>
            <a:r>
              <a:rPr lang="en-US" sz="1800" b="0" i="0" dirty="0">
                <a:effectLst/>
                <a:latin typeface="Menlo"/>
              </a:rPr>
              <a:t>, methods);</a:t>
            </a:r>
          </a:p>
          <a:p>
            <a:r>
              <a:rPr lang="en-US" sz="1800" b="0" i="0" dirty="0" err="1">
                <a:effectLst/>
                <a:latin typeface="Menlo"/>
              </a:rPr>
              <a:t>ylabel</a:t>
            </a:r>
            <a:r>
              <a:rPr lang="en-US" sz="1800" b="0" i="0" dirty="0">
                <a:effectLst/>
                <a:latin typeface="Menlo"/>
              </a:rPr>
              <a:t>(</a:t>
            </a:r>
            <a:r>
              <a:rPr lang="en-US" sz="1800" b="0" i="0" dirty="0">
                <a:solidFill>
                  <a:srgbClr val="A709F5"/>
                </a:solidFill>
                <a:effectLst/>
                <a:latin typeface="Menlo"/>
              </a:rPr>
              <a:t>'Future Value ($)'</a:t>
            </a:r>
            <a:r>
              <a:rPr lang="en-US" sz="1800" b="0" i="0" dirty="0">
                <a:effectLst/>
                <a:latin typeface="Menlo"/>
              </a:rPr>
              <a:t>);</a:t>
            </a:r>
          </a:p>
          <a:p>
            <a:r>
              <a:rPr lang="en-US" sz="1800" b="0" i="0" dirty="0">
                <a:effectLst/>
                <a:latin typeface="Menlo"/>
              </a:rPr>
              <a:t>title(</a:t>
            </a:r>
            <a:r>
              <a:rPr lang="en-US" sz="1800" b="0" i="0" dirty="0">
                <a:solidFill>
                  <a:srgbClr val="A709F5"/>
                </a:solidFill>
                <a:effectLst/>
                <a:latin typeface="Menlo"/>
              </a:rPr>
              <a:t>'Future Value Verification'</a:t>
            </a:r>
            <a:r>
              <a:rPr lang="en-US" sz="1800" b="0" i="0" dirty="0">
                <a:effectLst/>
                <a:latin typeface="Menlo"/>
              </a:rPr>
              <a:t>);</a:t>
            </a:r>
          </a:p>
          <a:p>
            <a:r>
              <a:rPr lang="en-US" sz="1800" b="0" i="0" dirty="0">
                <a:effectLst/>
                <a:latin typeface="Menlo"/>
              </a:rPr>
              <a:t>legend(</a:t>
            </a:r>
            <a:r>
              <a:rPr lang="en-US" sz="1800" b="0" i="0" dirty="0">
                <a:solidFill>
                  <a:srgbClr val="A709F5"/>
                </a:solidFill>
                <a:effectLst/>
                <a:latin typeface="Menlo"/>
              </a:rPr>
              <a:t>'Calculated FV'</a:t>
            </a:r>
            <a:r>
              <a:rPr lang="en-US" sz="1800" b="0" i="0" dirty="0">
                <a:effectLst/>
                <a:latin typeface="Menlo"/>
              </a:rPr>
              <a:t>, </a:t>
            </a:r>
            <a:r>
              <a:rPr lang="en-US" sz="1800" b="0" i="0" dirty="0">
                <a:solidFill>
                  <a:srgbClr val="A709F5"/>
                </a:solidFill>
                <a:effectLst/>
                <a:latin typeface="Menlo"/>
              </a:rPr>
              <a:t>'Target FV'</a:t>
            </a:r>
            <a:r>
              <a:rPr lang="en-US" sz="1800" b="0" i="0" dirty="0">
                <a:effectLst/>
                <a:latin typeface="Menlo"/>
              </a:rPr>
              <a:t>, </a:t>
            </a:r>
            <a:r>
              <a:rPr lang="en-US" sz="1800" b="0" i="0" dirty="0">
                <a:solidFill>
                  <a:srgbClr val="A709F5"/>
                </a:solidFill>
                <a:effectLst/>
                <a:latin typeface="Menlo"/>
              </a:rPr>
              <a:t>'Location'</a:t>
            </a:r>
            <a:r>
              <a:rPr lang="en-US" sz="1800" b="0" i="0" dirty="0">
                <a:effectLst/>
                <a:latin typeface="Menlo"/>
              </a:rPr>
              <a:t>, </a:t>
            </a:r>
            <a:r>
              <a:rPr lang="en-US" sz="1800" b="0" i="0" dirty="0">
                <a:solidFill>
                  <a:srgbClr val="A709F5"/>
                </a:solidFill>
                <a:effectLst/>
                <a:latin typeface="Menlo"/>
              </a:rPr>
              <a:t>'best'</a:t>
            </a:r>
            <a:r>
              <a:rPr lang="en-US" sz="1800" b="0" i="0" dirty="0">
                <a:effectLst/>
                <a:latin typeface="Menlo"/>
              </a:rPr>
              <a:t>);</a:t>
            </a:r>
          </a:p>
          <a:p>
            <a:r>
              <a:rPr lang="en-US" sz="1800" b="0" i="0" dirty="0">
                <a:effectLst/>
                <a:latin typeface="Menlo"/>
              </a:rPr>
              <a:t>grid </a:t>
            </a:r>
            <a:r>
              <a:rPr lang="en-US" sz="1800" b="0" i="0" dirty="0">
                <a:solidFill>
                  <a:srgbClr val="A709F5"/>
                </a:solidFill>
                <a:effectLst/>
                <a:latin typeface="Menlo"/>
              </a:rPr>
              <a:t>on</a:t>
            </a:r>
            <a:r>
              <a:rPr lang="en-US" sz="1800" b="0" i="0" dirty="0">
                <a:effectLst/>
                <a:latin typeface="Menlo"/>
              </a:rPr>
              <a:t>;</a:t>
            </a:r>
          </a:p>
        </p:txBody>
      </p:sp>
    </p:spTree>
    <p:extLst>
      <p:ext uri="{BB962C8B-B14F-4D97-AF65-F5344CB8AC3E}">
        <p14:creationId xmlns:p14="http://schemas.microsoft.com/office/powerpoint/2010/main" val="1647036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80987-F1D2-0CBF-AD14-2FF1733F92D1}"/>
              </a:ext>
            </a:extLst>
          </p:cNvPr>
          <p:cNvSpPr>
            <a:spLocks noGrp="1"/>
          </p:cNvSpPr>
          <p:nvPr>
            <p:ph type="title"/>
          </p:nvPr>
        </p:nvSpPr>
        <p:spPr/>
        <p:txBody>
          <a:bodyPr/>
          <a:lstStyle/>
          <a:p>
            <a:r>
              <a:rPr lang="en-US" dirty="0">
                <a:solidFill>
                  <a:schemeClr val="tx1"/>
                </a:solidFill>
              </a:rPr>
              <a:t>POPULATION GROWTH</a:t>
            </a:r>
            <a:br>
              <a:rPr lang="en-US" dirty="0"/>
            </a:br>
            <a:endParaRPr lang="en-US" dirty="0"/>
          </a:p>
        </p:txBody>
      </p:sp>
      <p:sp>
        <p:nvSpPr>
          <p:cNvPr id="3" name="TextBox 2">
            <a:extLst>
              <a:ext uri="{FF2B5EF4-FFF2-40B4-BE49-F238E27FC236}">
                <a16:creationId xmlns:a16="http://schemas.microsoft.com/office/drawing/2014/main" id="{FD93BB21-E423-D8BC-7C4C-6005EC4AC616}"/>
              </a:ext>
            </a:extLst>
          </p:cNvPr>
          <p:cNvSpPr txBox="1"/>
          <p:nvPr/>
        </p:nvSpPr>
        <p:spPr>
          <a:xfrm>
            <a:off x="10058399" y="6314078"/>
            <a:ext cx="1989221" cy="369332"/>
          </a:xfrm>
          <a:prstGeom prst="rect">
            <a:avLst/>
          </a:prstGeom>
          <a:noFill/>
        </p:spPr>
        <p:txBody>
          <a:bodyPr wrap="square" rtlCol="0">
            <a:spAutoFit/>
          </a:bodyPr>
          <a:lstStyle/>
          <a:p>
            <a:r>
              <a:rPr lang="en-US" b="1" dirty="0"/>
              <a:t>GROUP 17</a:t>
            </a:r>
          </a:p>
        </p:txBody>
      </p:sp>
      <p:sp>
        <p:nvSpPr>
          <p:cNvPr id="4" name="Content Placeholder 2">
            <a:extLst>
              <a:ext uri="{FF2B5EF4-FFF2-40B4-BE49-F238E27FC236}">
                <a16:creationId xmlns:a16="http://schemas.microsoft.com/office/drawing/2014/main" id="{BE690BAD-0134-8B71-AE17-C8D53C2B4285}"/>
              </a:ext>
            </a:extLst>
          </p:cNvPr>
          <p:cNvSpPr>
            <a:spLocks noGrp="1"/>
          </p:cNvSpPr>
          <p:nvPr>
            <p:ph idx="1"/>
          </p:nvPr>
        </p:nvSpPr>
        <p:spPr>
          <a:xfrm>
            <a:off x="593252" y="1930400"/>
            <a:ext cx="4430693" cy="2558556"/>
          </a:xfrm>
        </p:spPr>
        <p:txBody>
          <a:bodyPr>
            <a:normAutofit/>
          </a:bodyPr>
          <a:lstStyle/>
          <a:p>
            <a:r>
              <a:rPr lang="en-US" dirty="0">
                <a:solidFill>
                  <a:schemeClr val="tx1"/>
                </a:solidFill>
              </a:rPr>
              <a:t>Problem </a:t>
            </a:r>
          </a:p>
          <a:p>
            <a:pPr marL="0" indent="0">
              <a:buNone/>
            </a:pPr>
            <a:r>
              <a:rPr lang="en-US" sz="2400" dirty="0"/>
              <a:t>Calculating Population growth with carrying capacity</a:t>
            </a:r>
          </a:p>
          <a:p>
            <a:pPr marL="0" indent="0">
              <a:buNone/>
            </a:pPr>
            <a:r>
              <a:rPr lang="en-US" sz="2400" dirty="0"/>
              <a:t>Using </a:t>
            </a:r>
            <a:r>
              <a:rPr lang="en-US" sz="2400" b="0" i="0" dirty="0">
                <a:effectLst/>
                <a:latin typeface="Menlo"/>
              </a:rPr>
              <a:t>K ./ (1 + ((K - P0) / P0) * exp(-r * t))</a:t>
            </a:r>
            <a:endParaRPr lang="en-US" sz="2400" dirty="0"/>
          </a:p>
        </p:txBody>
      </p:sp>
      <p:sp>
        <p:nvSpPr>
          <p:cNvPr id="6" name="TextBox 5">
            <a:extLst>
              <a:ext uri="{FF2B5EF4-FFF2-40B4-BE49-F238E27FC236}">
                <a16:creationId xmlns:a16="http://schemas.microsoft.com/office/drawing/2014/main" id="{DDC1C06D-C933-CAE7-5EA2-53CB53C9860D}"/>
              </a:ext>
            </a:extLst>
          </p:cNvPr>
          <p:cNvSpPr txBox="1"/>
          <p:nvPr/>
        </p:nvSpPr>
        <p:spPr>
          <a:xfrm>
            <a:off x="5268311" y="1420431"/>
            <a:ext cx="6101254" cy="3139321"/>
          </a:xfrm>
          <a:prstGeom prst="rect">
            <a:avLst/>
          </a:prstGeom>
          <a:solidFill>
            <a:schemeClr val="bg2"/>
          </a:solidFill>
        </p:spPr>
        <p:txBody>
          <a:bodyPr wrap="square">
            <a:spAutoFit/>
          </a:bodyPr>
          <a:lstStyle/>
          <a:p>
            <a:r>
              <a:rPr lang="en-US" sz="1800" b="0" i="0" dirty="0">
                <a:solidFill>
                  <a:srgbClr val="008013"/>
                </a:solidFill>
                <a:effectLst/>
                <a:latin typeface="Menlo"/>
              </a:rPr>
              <a:t>%% Real-world problem: Population growth with carrying capacity (Logistic Equation)</a:t>
            </a:r>
            <a:endParaRPr lang="en-US" sz="1800" b="0" i="0" dirty="0">
              <a:effectLst/>
              <a:latin typeface="Menlo"/>
            </a:endParaRPr>
          </a:p>
          <a:p>
            <a:r>
              <a:rPr lang="en-US" sz="1800" b="0" i="0" dirty="0">
                <a:solidFill>
                  <a:srgbClr val="008013"/>
                </a:solidFill>
                <a:effectLst/>
                <a:latin typeface="Menlo"/>
              </a:rPr>
              <a:t>% </a:t>
            </a:r>
            <a:r>
              <a:rPr lang="en-US" sz="1800" b="0" i="0" dirty="0" err="1">
                <a:solidFill>
                  <a:srgbClr val="008013"/>
                </a:solidFill>
                <a:effectLst/>
                <a:latin typeface="Menlo"/>
              </a:rPr>
              <a:t>dP</a:t>
            </a:r>
            <a:r>
              <a:rPr lang="en-US" sz="1800" b="0" i="0" dirty="0">
                <a:solidFill>
                  <a:srgbClr val="008013"/>
                </a:solidFill>
                <a:effectLst/>
                <a:latin typeface="Menlo"/>
              </a:rPr>
              <a:t>/dt = r*P*(1 - P/K)</a:t>
            </a:r>
            <a:endParaRPr lang="en-US" sz="1800" b="0" i="0" dirty="0">
              <a:effectLst/>
              <a:latin typeface="Menlo"/>
            </a:endParaRPr>
          </a:p>
          <a:p>
            <a:r>
              <a:rPr lang="en-US" sz="1800" b="0" i="0" dirty="0">
                <a:solidFill>
                  <a:srgbClr val="008013"/>
                </a:solidFill>
                <a:effectLst/>
                <a:latin typeface="Menlo"/>
              </a:rPr>
              <a:t>% Where: P = population, r = growth rate, K = carrying capacity</a:t>
            </a:r>
            <a:endParaRPr lang="en-US" sz="1800" b="0" i="0" dirty="0">
              <a:effectLst/>
              <a:latin typeface="Menlo"/>
            </a:endParaRPr>
          </a:p>
          <a:p>
            <a:endParaRPr lang="en-US" sz="1800" b="0" i="0" dirty="0">
              <a:effectLst/>
              <a:latin typeface="Menlo"/>
            </a:endParaRPr>
          </a:p>
          <a:p>
            <a:r>
              <a:rPr lang="en-US" sz="1800" b="0" i="0" dirty="0">
                <a:solidFill>
                  <a:srgbClr val="008013"/>
                </a:solidFill>
                <a:effectLst/>
                <a:latin typeface="Menlo"/>
              </a:rPr>
              <a:t>% Parameters</a:t>
            </a:r>
            <a:endParaRPr lang="en-US" sz="1800" b="0" i="0" dirty="0">
              <a:effectLst/>
              <a:latin typeface="Menlo"/>
            </a:endParaRPr>
          </a:p>
          <a:p>
            <a:r>
              <a:rPr lang="en-US" sz="1800" b="0" i="0" dirty="0">
                <a:effectLst/>
                <a:latin typeface="Menlo"/>
              </a:rPr>
              <a:t>r = 0.1; </a:t>
            </a:r>
            <a:r>
              <a:rPr lang="en-US" sz="1800" b="0" i="0" dirty="0">
                <a:solidFill>
                  <a:srgbClr val="008013"/>
                </a:solidFill>
                <a:effectLst/>
                <a:latin typeface="Menlo"/>
              </a:rPr>
              <a:t>% Growth rate</a:t>
            </a:r>
            <a:endParaRPr lang="en-US" sz="1800" b="0" i="0" dirty="0">
              <a:effectLst/>
              <a:latin typeface="Menlo"/>
            </a:endParaRPr>
          </a:p>
          <a:p>
            <a:r>
              <a:rPr lang="en-US" sz="1800" b="0" i="0" dirty="0">
                <a:effectLst/>
                <a:latin typeface="Menlo"/>
              </a:rPr>
              <a:t>K = 1000; </a:t>
            </a:r>
            <a:r>
              <a:rPr lang="en-US" sz="1800" b="0" i="0" dirty="0">
                <a:solidFill>
                  <a:srgbClr val="008013"/>
                </a:solidFill>
                <a:effectLst/>
                <a:latin typeface="Menlo"/>
              </a:rPr>
              <a:t>% Carrying capacity</a:t>
            </a:r>
            <a:endParaRPr lang="en-US" sz="1800" b="0" i="0" dirty="0">
              <a:effectLst/>
              <a:latin typeface="Menlo"/>
            </a:endParaRPr>
          </a:p>
          <a:p>
            <a:r>
              <a:rPr lang="en-US" sz="1800" b="0" i="0" dirty="0">
                <a:effectLst/>
                <a:latin typeface="Menlo"/>
              </a:rPr>
              <a:t>P0 = 100; </a:t>
            </a:r>
            <a:r>
              <a:rPr lang="en-US" sz="1800" b="0" i="0" dirty="0">
                <a:solidFill>
                  <a:srgbClr val="008013"/>
                </a:solidFill>
                <a:effectLst/>
                <a:latin typeface="Menlo"/>
              </a:rPr>
              <a:t>% Initial population</a:t>
            </a:r>
            <a:endParaRPr lang="en-US" sz="1800" b="0" i="0" dirty="0">
              <a:effectLst/>
              <a:latin typeface="Menlo"/>
            </a:endParaRPr>
          </a:p>
          <a:p>
            <a:r>
              <a:rPr lang="en-US" sz="1800" b="0" i="0" dirty="0" err="1">
                <a:effectLst/>
                <a:latin typeface="Menlo"/>
              </a:rPr>
              <a:t>t_span</a:t>
            </a:r>
            <a:r>
              <a:rPr lang="en-US" sz="1800" b="0" i="0" dirty="0">
                <a:effectLst/>
                <a:latin typeface="Menlo"/>
              </a:rPr>
              <a:t> = [0, 50]; </a:t>
            </a:r>
            <a:r>
              <a:rPr lang="en-US" sz="1800" b="0" i="0" dirty="0">
                <a:solidFill>
                  <a:srgbClr val="008013"/>
                </a:solidFill>
                <a:effectLst/>
                <a:latin typeface="Menlo"/>
              </a:rPr>
              <a:t>% Time span</a:t>
            </a:r>
            <a:endParaRPr lang="en-US" sz="1800" b="0" i="0" dirty="0">
              <a:effectLst/>
              <a:latin typeface="Menlo"/>
            </a:endParaRPr>
          </a:p>
          <a:p>
            <a:r>
              <a:rPr lang="en-US" sz="1800" b="0" i="0" dirty="0">
                <a:effectLst/>
                <a:latin typeface="Menlo"/>
              </a:rPr>
              <a:t>h = 0.1; </a:t>
            </a:r>
            <a:r>
              <a:rPr lang="en-US" sz="1800" b="0" i="0" dirty="0">
                <a:solidFill>
                  <a:srgbClr val="008013"/>
                </a:solidFill>
                <a:effectLst/>
                <a:latin typeface="Menlo"/>
              </a:rPr>
              <a:t>% Step size</a:t>
            </a:r>
            <a:endParaRPr lang="en-US" sz="1800" b="0" i="0" dirty="0">
              <a:effectLst/>
              <a:latin typeface="Menlo"/>
            </a:endParaRPr>
          </a:p>
        </p:txBody>
      </p:sp>
      <p:sp>
        <p:nvSpPr>
          <p:cNvPr id="7" name="Content Placeholder 2">
            <a:extLst>
              <a:ext uri="{FF2B5EF4-FFF2-40B4-BE49-F238E27FC236}">
                <a16:creationId xmlns:a16="http://schemas.microsoft.com/office/drawing/2014/main" id="{1E93E7C9-979C-7C38-A1CB-31D3A616C1D3}"/>
              </a:ext>
            </a:extLst>
          </p:cNvPr>
          <p:cNvSpPr txBox="1">
            <a:spLocks/>
          </p:cNvSpPr>
          <p:nvPr/>
        </p:nvSpPr>
        <p:spPr>
          <a:xfrm>
            <a:off x="593252" y="4530478"/>
            <a:ext cx="4462224" cy="2558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rPr>
              <a:t>Function</a:t>
            </a:r>
          </a:p>
          <a:p>
            <a:pPr marL="0" indent="0">
              <a:buFont typeface="Wingdings 3" charset="2"/>
              <a:buNone/>
            </a:pPr>
            <a:r>
              <a:rPr lang="en-US" sz="2400" dirty="0"/>
              <a:t>The function of the equation and its derivative</a:t>
            </a:r>
          </a:p>
        </p:txBody>
      </p:sp>
      <p:sp>
        <p:nvSpPr>
          <p:cNvPr id="11" name="TextBox 10">
            <a:extLst>
              <a:ext uri="{FF2B5EF4-FFF2-40B4-BE49-F238E27FC236}">
                <a16:creationId xmlns:a16="http://schemas.microsoft.com/office/drawing/2014/main" id="{988CC05F-7B4F-B1CF-CE40-EB4C6373F7C4}"/>
              </a:ext>
            </a:extLst>
          </p:cNvPr>
          <p:cNvSpPr txBox="1"/>
          <p:nvPr/>
        </p:nvSpPr>
        <p:spPr>
          <a:xfrm>
            <a:off x="5194738" y="4990934"/>
            <a:ext cx="6101254" cy="646331"/>
          </a:xfrm>
          <a:prstGeom prst="rect">
            <a:avLst/>
          </a:prstGeom>
          <a:solidFill>
            <a:schemeClr val="bg2"/>
          </a:solidFill>
        </p:spPr>
        <p:txBody>
          <a:bodyPr wrap="square">
            <a:spAutoFit/>
          </a:bodyPr>
          <a:lstStyle/>
          <a:p>
            <a:r>
              <a:rPr lang="en-US" sz="1800" b="0" i="0" dirty="0">
                <a:solidFill>
                  <a:srgbClr val="008013"/>
                </a:solidFill>
                <a:effectLst/>
                <a:latin typeface="Menlo"/>
              </a:rPr>
              <a:t>% Analytical solution</a:t>
            </a:r>
            <a:endParaRPr lang="en-US" sz="1800" b="0" i="0" dirty="0">
              <a:effectLst/>
              <a:latin typeface="Menlo"/>
            </a:endParaRPr>
          </a:p>
          <a:p>
            <a:r>
              <a:rPr lang="en-US" sz="1800" b="0" i="0" dirty="0" err="1">
                <a:effectLst/>
                <a:latin typeface="Menlo"/>
              </a:rPr>
              <a:t>P_analytical</a:t>
            </a:r>
            <a:r>
              <a:rPr lang="en-US" sz="1800" b="0" i="0" dirty="0">
                <a:effectLst/>
                <a:latin typeface="Menlo"/>
              </a:rPr>
              <a:t> = @(t) K ./ (1 + ((K - P0) / P0) * exp(-r * t));</a:t>
            </a:r>
          </a:p>
        </p:txBody>
      </p:sp>
    </p:spTree>
    <p:extLst>
      <p:ext uri="{BB962C8B-B14F-4D97-AF65-F5344CB8AC3E}">
        <p14:creationId xmlns:p14="http://schemas.microsoft.com/office/powerpoint/2010/main" val="72245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85A2-7A5D-7C34-9F89-1AC086DF4E49}"/>
              </a:ext>
            </a:extLst>
          </p:cNvPr>
          <p:cNvSpPr>
            <a:spLocks noGrp="1"/>
          </p:cNvSpPr>
          <p:nvPr>
            <p:ph type="title"/>
          </p:nvPr>
        </p:nvSpPr>
        <p:spPr/>
        <p:txBody>
          <a:bodyPr>
            <a:normAutofit fontScale="90000"/>
          </a:bodyPr>
          <a:lstStyle/>
          <a:p>
            <a:r>
              <a:rPr lang="en-US" dirty="0">
                <a:solidFill>
                  <a:schemeClr val="tx1"/>
                </a:solidFill>
              </a:rPr>
              <a:t>PART B.</a:t>
            </a:r>
            <a:br>
              <a:rPr lang="en-US" dirty="0">
                <a:solidFill>
                  <a:schemeClr val="tx1"/>
                </a:solidFill>
              </a:rPr>
            </a:br>
            <a:r>
              <a:rPr lang="en-US" dirty="0">
                <a:solidFill>
                  <a:schemeClr val="tx1"/>
                </a:solidFill>
              </a:rPr>
              <a:t>EULER'S METHOD</a:t>
            </a:r>
            <a:br>
              <a:rPr lang="en-US" dirty="0">
                <a:solidFill>
                  <a:schemeClr val="tx1"/>
                </a:solidFill>
              </a:rPr>
            </a:br>
            <a:br>
              <a:rPr lang="en-US" dirty="0"/>
            </a:br>
            <a:endParaRPr lang="en-US" dirty="0"/>
          </a:p>
        </p:txBody>
      </p:sp>
      <p:sp>
        <p:nvSpPr>
          <p:cNvPr id="4" name="TextBox 3">
            <a:extLst>
              <a:ext uri="{FF2B5EF4-FFF2-40B4-BE49-F238E27FC236}">
                <a16:creationId xmlns:a16="http://schemas.microsoft.com/office/drawing/2014/main" id="{49B2A35D-3B22-E8F5-9006-FB4EBD627A74}"/>
              </a:ext>
            </a:extLst>
          </p:cNvPr>
          <p:cNvSpPr txBox="1"/>
          <p:nvPr/>
        </p:nvSpPr>
        <p:spPr>
          <a:xfrm>
            <a:off x="578498" y="2202024"/>
            <a:ext cx="3657171" cy="1938992"/>
          </a:xfrm>
          <a:prstGeom prst="rect">
            <a:avLst/>
          </a:prstGeom>
          <a:noFill/>
        </p:spPr>
        <p:txBody>
          <a:bodyPr wrap="square" rtlCol="0">
            <a:spAutoFit/>
          </a:bodyPr>
          <a:lstStyle/>
          <a:p>
            <a:r>
              <a:rPr lang="en-US" sz="2000" dirty="0"/>
              <a:t>Euler's method is the simplest first-order numerical integration technique for ODEs. It uses the current rate of change (dt/</a:t>
            </a:r>
            <a:r>
              <a:rPr lang="en-US" sz="2000" dirty="0" err="1"/>
              <a:t>dP</a:t>
            </a:r>
            <a:r>
              <a:rPr lang="en-US" sz="2000" dirty="0"/>
              <a:t>​) to step forward in time:</a:t>
            </a:r>
          </a:p>
        </p:txBody>
      </p:sp>
      <p:sp>
        <p:nvSpPr>
          <p:cNvPr id="7" name="TextBox 6">
            <a:extLst>
              <a:ext uri="{FF2B5EF4-FFF2-40B4-BE49-F238E27FC236}">
                <a16:creationId xmlns:a16="http://schemas.microsoft.com/office/drawing/2014/main" id="{515D64CD-12BD-60B0-47BF-93212E02207A}"/>
              </a:ext>
            </a:extLst>
          </p:cNvPr>
          <p:cNvSpPr txBox="1"/>
          <p:nvPr/>
        </p:nvSpPr>
        <p:spPr>
          <a:xfrm>
            <a:off x="10058399" y="6314078"/>
            <a:ext cx="1989221" cy="369332"/>
          </a:xfrm>
          <a:prstGeom prst="rect">
            <a:avLst/>
          </a:prstGeom>
          <a:noFill/>
        </p:spPr>
        <p:txBody>
          <a:bodyPr wrap="square" rtlCol="0">
            <a:spAutoFit/>
          </a:bodyPr>
          <a:lstStyle/>
          <a:p>
            <a:r>
              <a:rPr lang="en-US" b="1" dirty="0"/>
              <a:t>GROUP 17</a:t>
            </a:r>
          </a:p>
        </p:txBody>
      </p:sp>
      <p:sp>
        <p:nvSpPr>
          <p:cNvPr id="9" name="TextBox 8">
            <a:extLst>
              <a:ext uri="{FF2B5EF4-FFF2-40B4-BE49-F238E27FC236}">
                <a16:creationId xmlns:a16="http://schemas.microsoft.com/office/drawing/2014/main" id="{BCD1A626-67C7-ACB2-FB1A-D13463B273E7}"/>
              </a:ext>
            </a:extLst>
          </p:cNvPr>
          <p:cNvSpPr txBox="1"/>
          <p:nvPr/>
        </p:nvSpPr>
        <p:spPr>
          <a:xfrm>
            <a:off x="4569375" y="2087600"/>
            <a:ext cx="6101254" cy="3139321"/>
          </a:xfrm>
          <a:prstGeom prst="rect">
            <a:avLst/>
          </a:prstGeom>
          <a:solidFill>
            <a:schemeClr val="bg2"/>
          </a:solidFill>
        </p:spPr>
        <p:txBody>
          <a:bodyPr wrap="square">
            <a:spAutoFit/>
          </a:bodyPr>
          <a:lstStyle/>
          <a:p>
            <a:r>
              <a:rPr lang="en-US" sz="1800" b="0" i="0" dirty="0" err="1">
                <a:effectLst/>
                <a:latin typeface="Menlo"/>
              </a:rPr>
              <a:t>fprintf</a:t>
            </a:r>
            <a:r>
              <a:rPr lang="en-US" sz="1800" b="0" i="0" dirty="0">
                <a:effectLst/>
                <a:latin typeface="Menlo"/>
              </a:rPr>
              <a:t>(</a:t>
            </a:r>
            <a:r>
              <a:rPr lang="en-US" sz="1800" b="0" i="0" dirty="0">
                <a:solidFill>
                  <a:srgbClr val="A709F5"/>
                </a:solidFill>
                <a:effectLst/>
                <a:latin typeface="Menlo"/>
              </a:rPr>
              <a:t>'=== EULER''S METHOD ===\n'</a:t>
            </a:r>
            <a:r>
              <a:rPr lang="en-US" sz="1800" b="0" i="0" dirty="0">
                <a:effectLst/>
                <a:latin typeface="Menlo"/>
              </a:rPr>
              <a:t>);</a:t>
            </a:r>
          </a:p>
          <a:p>
            <a:r>
              <a:rPr lang="en-US" sz="1800" b="0" i="0" dirty="0">
                <a:effectLst/>
                <a:latin typeface="Menlo"/>
              </a:rPr>
              <a:t>tic;</a:t>
            </a:r>
          </a:p>
          <a:p>
            <a:r>
              <a:rPr lang="en-US" sz="1800" b="0" i="0" dirty="0" err="1">
                <a:effectLst/>
                <a:latin typeface="Menlo"/>
              </a:rPr>
              <a:t>t_euler</a:t>
            </a:r>
            <a:r>
              <a:rPr lang="en-US" sz="1800" b="0" i="0" dirty="0">
                <a:effectLst/>
                <a:latin typeface="Menlo"/>
              </a:rPr>
              <a:t> = </a:t>
            </a:r>
            <a:r>
              <a:rPr lang="en-US" sz="1800" b="0" i="0" dirty="0" err="1">
                <a:effectLst/>
                <a:latin typeface="Menlo"/>
              </a:rPr>
              <a:t>t_span</a:t>
            </a:r>
            <a:r>
              <a:rPr lang="en-US" sz="1800" b="0" i="0" dirty="0">
                <a:effectLst/>
                <a:latin typeface="Menlo"/>
              </a:rPr>
              <a:t>(1):</a:t>
            </a:r>
            <a:r>
              <a:rPr lang="en-US" sz="1800" b="0" i="0" dirty="0" err="1">
                <a:effectLst/>
                <a:latin typeface="Menlo"/>
              </a:rPr>
              <a:t>h:t_span</a:t>
            </a:r>
            <a:r>
              <a:rPr lang="en-US" sz="1800" b="0" i="0" dirty="0">
                <a:effectLst/>
                <a:latin typeface="Menlo"/>
              </a:rPr>
              <a:t>(2);</a:t>
            </a:r>
          </a:p>
          <a:p>
            <a:r>
              <a:rPr lang="en-US" sz="1800" b="0" i="0" dirty="0" err="1">
                <a:effectLst/>
                <a:latin typeface="Menlo"/>
              </a:rPr>
              <a:t>P_euler</a:t>
            </a:r>
            <a:r>
              <a:rPr lang="en-US" sz="1800" b="0" i="0" dirty="0">
                <a:effectLst/>
                <a:latin typeface="Menlo"/>
              </a:rPr>
              <a:t> = zeros(size(</a:t>
            </a:r>
            <a:r>
              <a:rPr lang="en-US" sz="1800" b="0" i="0" dirty="0" err="1">
                <a:effectLst/>
                <a:latin typeface="Menlo"/>
              </a:rPr>
              <a:t>t_euler</a:t>
            </a:r>
            <a:r>
              <a:rPr lang="en-US" sz="1800" b="0" i="0" dirty="0">
                <a:effectLst/>
                <a:latin typeface="Menlo"/>
              </a:rPr>
              <a:t>));</a:t>
            </a:r>
          </a:p>
          <a:p>
            <a:r>
              <a:rPr lang="en-US" sz="1800" b="0" i="0" dirty="0" err="1">
                <a:effectLst/>
                <a:latin typeface="Menlo"/>
              </a:rPr>
              <a:t>P_euler</a:t>
            </a:r>
            <a:r>
              <a:rPr lang="en-US" sz="1800" b="0" i="0" dirty="0">
                <a:effectLst/>
                <a:latin typeface="Menlo"/>
              </a:rPr>
              <a:t>(1) = P0;</a:t>
            </a:r>
          </a:p>
          <a:p>
            <a:endParaRPr lang="en-US" sz="1800" b="0" i="0" dirty="0">
              <a:effectLst/>
              <a:latin typeface="Menlo"/>
            </a:endParaRPr>
          </a:p>
          <a:p>
            <a:r>
              <a:rPr lang="en-US" sz="1800" b="0" i="0" dirty="0">
                <a:solidFill>
                  <a:srgbClr val="0E00FF"/>
                </a:solidFill>
                <a:effectLst/>
                <a:latin typeface="Menlo"/>
              </a:rPr>
              <a:t>for </a:t>
            </a:r>
            <a:r>
              <a:rPr lang="en-US" sz="1800" b="0" i="0" dirty="0" err="1">
                <a:effectLst/>
                <a:latin typeface="Menlo"/>
              </a:rPr>
              <a:t>i</a:t>
            </a:r>
            <a:r>
              <a:rPr lang="en-US" sz="1800" b="0" i="0" dirty="0">
                <a:effectLst/>
                <a:latin typeface="Menlo"/>
              </a:rPr>
              <a:t> = 1:length(</a:t>
            </a:r>
            <a:r>
              <a:rPr lang="en-US" sz="1800" b="0" i="0" dirty="0" err="1">
                <a:effectLst/>
                <a:latin typeface="Menlo"/>
              </a:rPr>
              <a:t>t_euler</a:t>
            </a:r>
            <a:r>
              <a:rPr lang="en-US" sz="1800" b="0" i="0" dirty="0">
                <a:effectLst/>
                <a:latin typeface="Menlo"/>
              </a:rPr>
              <a:t>)-1</a:t>
            </a:r>
          </a:p>
          <a:p>
            <a:r>
              <a:rPr lang="en-US" sz="1800" b="0" i="0" dirty="0">
                <a:effectLst/>
                <a:latin typeface="Menlo"/>
              </a:rPr>
              <a:t>      </a:t>
            </a:r>
            <a:r>
              <a:rPr lang="en-US" sz="1800" b="0" i="0" dirty="0" err="1">
                <a:effectLst/>
                <a:latin typeface="Menlo"/>
              </a:rPr>
              <a:t>dPdt</a:t>
            </a:r>
            <a:r>
              <a:rPr lang="en-US" sz="1800" b="0" i="0" dirty="0">
                <a:effectLst/>
                <a:latin typeface="Menlo"/>
              </a:rPr>
              <a:t> = r * </a:t>
            </a:r>
            <a:r>
              <a:rPr lang="en-US" sz="1800" b="0" i="0" dirty="0" err="1">
                <a:effectLst/>
                <a:latin typeface="Menlo"/>
              </a:rPr>
              <a:t>P_euler</a:t>
            </a:r>
            <a:r>
              <a:rPr lang="en-US" sz="1800" b="0" i="0" dirty="0">
                <a:effectLst/>
                <a:latin typeface="Menlo"/>
              </a:rPr>
              <a:t>(</a:t>
            </a:r>
            <a:r>
              <a:rPr lang="en-US" sz="1800" b="0" i="0" dirty="0" err="1">
                <a:effectLst/>
                <a:latin typeface="Menlo"/>
              </a:rPr>
              <a:t>i</a:t>
            </a:r>
            <a:r>
              <a:rPr lang="en-US" sz="1800" b="0" i="0" dirty="0">
                <a:effectLst/>
                <a:latin typeface="Menlo"/>
              </a:rPr>
              <a:t>) * (1 - </a:t>
            </a:r>
            <a:r>
              <a:rPr lang="en-US" sz="1800" b="0" i="0" dirty="0" err="1">
                <a:effectLst/>
                <a:latin typeface="Menlo"/>
              </a:rPr>
              <a:t>P_euler</a:t>
            </a:r>
            <a:r>
              <a:rPr lang="en-US" sz="1800" b="0" i="0" dirty="0">
                <a:effectLst/>
                <a:latin typeface="Menlo"/>
              </a:rPr>
              <a:t>(</a:t>
            </a:r>
            <a:r>
              <a:rPr lang="en-US" sz="1800" b="0" i="0" dirty="0" err="1">
                <a:effectLst/>
                <a:latin typeface="Menlo"/>
              </a:rPr>
              <a:t>i</a:t>
            </a:r>
            <a:r>
              <a:rPr lang="en-US" sz="1800" b="0" i="0" dirty="0">
                <a:effectLst/>
                <a:latin typeface="Menlo"/>
              </a:rPr>
              <a:t>)/K);</a:t>
            </a:r>
          </a:p>
          <a:p>
            <a:r>
              <a:rPr lang="en-US" sz="1800" b="0" i="0" dirty="0">
                <a:effectLst/>
                <a:latin typeface="Menlo"/>
              </a:rPr>
              <a:t>      </a:t>
            </a:r>
            <a:r>
              <a:rPr lang="en-US" sz="1800" b="0" i="0" dirty="0" err="1">
                <a:effectLst/>
                <a:latin typeface="Menlo"/>
              </a:rPr>
              <a:t>P_euler</a:t>
            </a:r>
            <a:r>
              <a:rPr lang="en-US" sz="1800" b="0" i="0" dirty="0">
                <a:effectLst/>
                <a:latin typeface="Menlo"/>
              </a:rPr>
              <a:t>(i+1) = </a:t>
            </a:r>
            <a:r>
              <a:rPr lang="en-US" sz="1800" b="0" i="0" dirty="0" err="1">
                <a:effectLst/>
                <a:latin typeface="Menlo"/>
              </a:rPr>
              <a:t>P_euler</a:t>
            </a:r>
            <a:r>
              <a:rPr lang="en-US" sz="1800" b="0" i="0" dirty="0">
                <a:effectLst/>
                <a:latin typeface="Menlo"/>
              </a:rPr>
              <a:t>(</a:t>
            </a:r>
            <a:r>
              <a:rPr lang="en-US" sz="1800" b="0" i="0" dirty="0" err="1">
                <a:effectLst/>
                <a:latin typeface="Menlo"/>
              </a:rPr>
              <a:t>i</a:t>
            </a:r>
            <a:r>
              <a:rPr lang="en-US" sz="1800" b="0" i="0" dirty="0">
                <a:effectLst/>
                <a:latin typeface="Menlo"/>
              </a:rPr>
              <a:t>) + h * </a:t>
            </a:r>
            <a:r>
              <a:rPr lang="en-US" sz="1800" b="0" i="0" dirty="0" err="1">
                <a:effectLst/>
                <a:latin typeface="Menlo"/>
              </a:rPr>
              <a:t>dPdt</a:t>
            </a:r>
            <a:r>
              <a:rPr lang="en-US" sz="1800" b="0" i="0" dirty="0">
                <a:effectLst/>
                <a:latin typeface="Menlo"/>
              </a:rPr>
              <a:t>;</a:t>
            </a:r>
          </a:p>
          <a:p>
            <a:r>
              <a:rPr lang="en-US" sz="1800" b="0" i="0" dirty="0">
                <a:solidFill>
                  <a:srgbClr val="0E00FF"/>
                </a:solidFill>
                <a:effectLst/>
                <a:latin typeface="Menlo"/>
              </a:rPr>
              <a:t>end</a:t>
            </a:r>
            <a:endParaRPr lang="en-US" sz="1800" b="0" i="0" dirty="0">
              <a:effectLst/>
              <a:latin typeface="Menlo"/>
            </a:endParaRPr>
          </a:p>
          <a:p>
            <a:r>
              <a:rPr lang="en-US" sz="1800" b="0" i="0" dirty="0" err="1">
                <a:effectLst/>
                <a:latin typeface="Menlo"/>
              </a:rPr>
              <a:t>time_euler</a:t>
            </a:r>
            <a:r>
              <a:rPr lang="en-US" sz="1800" b="0" i="0" dirty="0">
                <a:effectLst/>
                <a:latin typeface="Menlo"/>
              </a:rPr>
              <a:t> = toc;</a:t>
            </a:r>
          </a:p>
        </p:txBody>
      </p:sp>
    </p:spTree>
    <p:extLst>
      <p:ext uri="{BB962C8B-B14F-4D97-AF65-F5344CB8AC3E}">
        <p14:creationId xmlns:p14="http://schemas.microsoft.com/office/powerpoint/2010/main" val="3514571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86F0-8558-0AEE-42C1-DD5D5CB62D7B}"/>
              </a:ext>
            </a:extLst>
          </p:cNvPr>
          <p:cNvSpPr>
            <a:spLocks noGrp="1"/>
          </p:cNvSpPr>
          <p:nvPr>
            <p:ph type="title"/>
          </p:nvPr>
        </p:nvSpPr>
        <p:spPr/>
        <p:txBody>
          <a:bodyPr/>
          <a:lstStyle/>
          <a:p>
            <a:r>
              <a:rPr lang="en-US" dirty="0">
                <a:solidFill>
                  <a:schemeClr val="tx1"/>
                </a:solidFill>
              </a:rPr>
              <a:t>THE RUNGE-KUTTA</a:t>
            </a:r>
          </a:p>
        </p:txBody>
      </p:sp>
      <p:sp>
        <p:nvSpPr>
          <p:cNvPr id="4" name="TextBox 3">
            <a:extLst>
              <a:ext uri="{FF2B5EF4-FFF2-40B4-BE49-F238E27FC236}">
                <a16:creationId xmlns:a16="http://schemas.microsoft.com/office/drawing/2014/main" id="{EABD7D3E-54F1-BCD9-4622-ABAECA9D44B2}"/>
              </a:ext>
            </a:extLst>
          </p:cNvPr>
          <p:cNvSpPr txBox="1"/>
          <p:nvPr/>
        </p:nvSpPr>
        <p:spPr>
          <a:xfrm>
            <a:off x="677334" y="1737214"/>
            <a:ext cx="3241523" cy="2308324"/>
          </a:xfrm>
          <a:prstGeom prst="rect">
            <a:avLst/>
          </a:prstGeom>
          <a:noFill/>
        </p:spPr>
        <p:txBody>
          <a:bodyPr wrap="square" rtlCol="0">
            <a:spAutoFit/>
          </a:bodyPr>
          <a:lstStyle/>
          <a:p>
            <a:r>
              <a:rPr lang="en-US" dirty="0"/>
              <a:t>The Runge-</a:t>
            </a:r>
            <a:r>
              <a:rPr lang="en-US" dirty="0" err="1"/>
              <a:t>Kutta</a:t>
            </a:r>
            <a:r>
              <a:rPr lang="en-US" dirty="0"/>
              <a:t> 4th Order (RK4) method is a higher-order, more accurate technique. It estimates the slope using a weighted average of four estimates (k1​,k2​,k3​,k4​) across the time step h.</a:t>
            </a:r>
          </a:p>
        </p:txBody>
      </p:sp>
      <p:sp>
        <p:nvSpPr>
          <p:cNvPr id="8" name="TextBox 7">
            <a:extLst>
              <a:ext uri="{FF2B5EF4-FFF2-40B4-BE49-F238E27FC236}">
                <a16:creationId xmlns:a16="http://schemas.microsoft.com/office/drawing/2014/main" id="{34F183B0-729F-71EE-65D2-3705584CC723}"/>
              </a:ext>
            </a:extLst>
          </p:cNvPr>
          <p:cNvSpPr txBox="1"/>
          <p:nvPr/>
        </p:nvSpPr>
        <p:spPr>
          <a:xfrm>
            <a:off x="4290849" y="1608867"/>
            <a:ext cx="6513785" cy="3970318"/>
          </a:xfrm>
          <a:prstGeom prst="rect">
            <a:avLst/>
          </a:prstGeom>
          <a:solidFill>
            <a:schemeClr val="bg2"/>
          </a:solidFill>
        </p:spPr>
        <p:txBody>
          <a:bodyPr wrap="square">
            <a:spAutoFit/>
          </a:bodyPr>
          <a:lstStyle/>
          <a:p>
            <a:r>
              <a:rPr lang="en-US" b="0" i="0" dirty="0" err="1">
                <a:effectLst/>
                <a:latin typeface="Menlo"/>
              </a:rPr>
              <a:t>fprintf</a:t>
            </a:r>
            <a:r>
              <a:rPr lang="en-US" b="0" i="0" dirty="0">
                <a:effectLst/>
                <a:latin typeface="Menlo"/>
              </a:rPr>
              <a:t>(</a:t>
            </a:r>
            <a:r>
              <a:rPr lang="en-US" b="0" i="0" dirty="0">
                <a:solidFill>
                  <a:srgbClr val="A709F5"/>
                </a:solidFill>
                <a:effectLst/>
                <a:latin typeface="Menlo"/>
              </a:rPr>
              <a:t>'=== RUNGE-KUTTA ===\n'</a:t>
            </a:r>
            <a:r>
              <a:rPr lang="en-US" b="0" i="0" dirty="0">
                <a:effectLst/>
                <a:latin typeface="Menlo"/>
              </a:rPr>
              <a:t>);</a:t>
            </a:r>
          </a:p>
          <a:p>
            <a:r>
              <a:rPr lang="en-US" b="0" i="0" dirty="0">
                <a:effectLst/>
                <a:latin typeface="Menlo"/>
              </a:rPr>
              <a:t>tic;</a:t>
            </a:r>
          </a:p>
          <a:p>
            <a:r>
              <a:rPr lang="en-US" b="0" i="0" dirty="0" err="1">
                <a:effectLst/>
                <a:latin typeface="Menlo"/>
              </a:rPr>
              <a:t>t_rk</a:t>
            </a:r>
            <a:r>
              <a:rPr lang="en-US" b="0" i="0" dirty="0">
                <a:effectLst/>
                <a:latin typeface="Menlo"/>
              </a:rPr>
              <a:t> = </a:t>
            </a:r>
            <a:r>
              <a:rPr lang="en-US" b="0" i="0" dirty="0" err="1">
                <a:effectLst/>
                <a:latin typeface="Menlo"/>
              </a:rPr>
              <a:t>t_span</a:t>
            </a:r>
            <a:r>
              <a:rPr lang="en-US" b="0" i="0" dirty="0">
                <a:effectLst/>
                <a:latin typeface="Menlo"/>
              </a:rPr>
              <a:t>(1):</a:t>
            </a:r>
            <a:r>
              <a:rPr lang="en-US" b="0" i="0" dirty="0" err="1">
                <a:effectLst/>
                <a:latin typeface="Menlo"/>
              </a:rPr>
              <a:t>h:t_span</a:t>
            </a:r>
            <a:r>
              <a:rPr lang="en-US" b="0" i="0" dirty="0">
                <a:effectLst/>
                <a:latin typeface="Menlo"/>
              </a:rPr>
              <a:t>(2);</a:t>
            </a:r>
          </a:p>
          <a:p>
            <a:r>
              <a:rPr lang="en-US" b="0" i="0" dirty="0" err="1">
                <a:effectLst/>
                <a:latin typeface="Menlo"/>
              </a:rPr>
              <a:t>P_rk</a:t>
            </a:r>
            <a:r>
              <a:rPr lang="en-US" b="0" i="0" dirty="0">
                <a:effectLst/>
                <a:latin typeface="Menlo"/>
              </a:rPr>
              <a:t> = zeros(size(</a:t>
            </a:r>
            <a:r>
              <a:rPr lang="en-US" b="0" i="0" dirty="0" err="1">
                <a:effectLst/>
                <a:latin typeface="Menlo"/>
              </a:rPr>
              <a:t>t_rk</a:t>
            </a:r>
            <a:r>
              <a:rPr lang="en-US" b="0" i="0" dirty="0">
                <a:effectLst/>
                <a:latin typeface="Menlo"/>
              </a:rPr>
              <a:t>));</a:t>
            </a:r>
          </a:p>
          <a:p>
            <a:r>
              <a:rPr lang="en-US" b="0" i="0" dirty="0" err="1">
                <a:effectLst/>
                <a:latin typeface="Menlo"/>
              </a:rPr>
              <a:t>P_rk</a:t>
            </a:r>
            <a:r>
              <a:rPr lang="en-US" b="0" i="0" dirty="0">
                <a:effectLst/>
                <a:latin typeface="Menlo"/>
              </a:rPr>
              <a:t>(1) = P0;</a:t>
            </a:r>
          </a:p>
          <a:p>
            <a:endParaRPr lang="en-US" b="0" i="0" dirty="0">
              <a:effectLst/>
              <a:latin typeface="Menlo"/>
            </a:endParaRPr>
          </a:p>
          <a:p>
            <a:r>
              <a:rPr lang="en-US" b="0" i="0" dirty="0">
                <a:solidFill>
                  <a:srgbClr val="0E00FF"/>
                </a:solidFill>
                <a:effectLst/>
                <a:latin typeface="Menlo"/>
              </a:rPr>
              <a:t>for </a:t>
            </a:r>
            <a:r>
              <a:rPr lang="en-US" b="0" i="0" dirty="0" err="1">
                <a:effectLst/>
                <a:latin typeface="Menlo"/>
              </a:rPr>
              <a:t>i</a:t>
            </a:r>
            <a:r>
              <a:rPr lang="en-US" b="0" i="0" dirty="0">
                <a:effectLst/>
                <a:latin typeface="Menlo"/>
              </a:rPr>
              <a:t> = 1:length(</a:t>
            </a:r>
            <a:r>
              <a:rPr lang="en-US" b="0" i="0" dirty="0" err="1">
                <a:effectLst/>
                <a:latin typeface="Menlo"/>
              </a:rPr>
              <a:t>t_rk</a:t>
            </a:r>
            <a:r>
              <a:rPr lang="en-US" b="0" i="0" dirty="0">
                <a:effectLst/>
                <a:latin typeface="Menlo"/>
              </a:rPr>
              <a:t>)-1</a:t>
            </a:r>
          </a:p>
          <a:p>
            <a:r>
              <a:rPr lang="en-US" b="0" i="0" dirty="0">
                <a:effectLst/>
                <a:latin typeface="Menlo"/>
              </a:rPr>
              <a:t>      k1 = r * </a:t>
            </a:r>
            <a:r>
              <a:rPr lang="en-US" b="0" i="0" dirty="0" err="1">
                <a:effectLst/>
                <a:latin typeface="Menlo"/>
              </a:rPr>
              <a:t>P_rk</a:t>
            </a:r>
            <a:r>
              <a:rPr lang="en-US" b="0" i="0" dirty="0">
                <a:effectLst/>
                <a:latin typeface="Menlo"/>
              </a:rPr>
              <a:t>(</a:t>
            </a:r>
            <a:r>
              <a:rPr lang="en-US" b="0" i="0" dirty="0" err="1">
                <a:effectLst/>
                <a:latin typeface="Menlo"/>
              </a:rPr>
              <a:t>i</a:t>
            </a:r>
            <a:r>
              <a:rPr lang="en-US" b="0" i="0" dirty="0">
                <a:effectLst/>
                <a:latin typeface="Menlo"/>
              </a:rPr>
              <a:t>) * (1 - </a:t>
            </a:r>
            <a:r>
              <a:rPr lang="en-US" b="0" i="0" dirty="0" err="1">
                <a:effectLst/>
                <a:latin typeface="Menlo"/>
              </a:rPr>
              <a:t>P_rk</a:t>
            </a:r>
            <a:r>
              <a:rPr lang="en-US" b="0" i="0" dirty="0">
                <a:effectLst/>
                <a:latin typeface="Menlo"/>
              </a:rPr>
              <a:t>(</a:t>
            </a:r>
            <a:r>
              <a:rPr lang="en-US" b="0" i="0" dirty="0" err="1">
                <a:effectLst/>
                <a:latin typeface="Menlo"/>
              </a:rPr>
              <a:t>i</a:t>
            </a:r>
            <a:r>
              <a:rPr lang="en-US" b="0" i="0" dirty="0">
                <a:effectLst/>
                <a:latin typeface="Menlo"/>
              </a:rPr>
              <a:t>)/K);</a:t>
            </a:r>
          </a:p>
          <a:p>
            <a:r>
              <a:rPr lang="en-US" b="0" i="0" dirty="0">
                <a:effectLst/>
                <a:latin typeface="Menlo"/>
              </a:rPr>
              <a:t>      k2 = r * (</a:t>
            </a:r>
            <a:r>
              <a:rPr lang="en-US" b="0" i="0" dirty="0" err="1">
                <a:effectLst/>
                <a:latin typeface="Menlo"/>
              </a:rPr>
              <a:t>P_rk</a:t>
            </a:r>
            <a:r>
              <a:rPr lang="en-US" b="0" i="0" dirty="0">
                <a:effectLst/>
                <a:latin typeface="Menlo"/>
              </a:rPr>
              <a:t>(</a:t>
            </a:r>
            <a:r>
              <a:rPr lang="en-US" b="0" i="0" dirty="0" err="1">
                <a:effectLst/>
                <a:latin typeface="Menlo"/>
              </a:rPr>
              <a:t>i</a:t>
            </a:r>
            <a:r>
              <a:rPr lang="en-US" b="0" i="0" dirty="0">
                <a:effectLst/>
                <a:latin typeface="Menlo"/>
              </a:rPr>
              <a:t>) + 0.5*h*k1) * (1 - (</a:t>
            </a:r>
            <a:r>
              <a:rPr lang="en-US" b="0" i="0" dirty="0" err="1">
                <a:effectLst/>
                <a:latin typeface="Menlo"/>
              </a:rPr>
              <a:t>P_rk</a:t>
            </a:r>
            <a:r>
              <a:rPr lang="en-US" b="0" i="0" dirty="0">
                <a:effectLst/>
                <a:latin typeface="Menlo"/>
              </a:rPr>
              <a:t>(</a:t>
            </a:r>
            <a:r>
              <a:rPr lang="en-US" b="0" i="0" dirty="0" err="1">
                <a:effectLst/>
                <a:latin typeface="Menlo"/>
              </a:rPr>
              <a:t>i</a:t>
            </a:r>
            <a:r>
              <a:rPr lang="en-US" b="0" i="0" dirty="0">
                <a:effectLst/>
                <a:latin typeface="Menlo"/>
              </a:rPr>
              <a:t>) + 0.5*h*k1)/K);</a:t>
            </a:r>
          </a:p>
          <a:p>
            <a:r>
              <a:rPr lang="en-US" b="0" i="0" dirty="0">
                <a:effectLst/>
                <a:latin typeface="Menlo"/>
              </a:rPr>
              <a:t>      k3 = r * (</a:t>
            </a:r>
            <a:r>
              <a:rPr lang="en-US" b="0" i="0" dirty="0" err="1">
                <a:effectLst/>
                <a:latin typeface="Menlo"/>
              </a:rPr>
              <a:t>P_rk</a:t>
            </a:r>
            <a:r>
              <a:rPr lang="en-US" b="0" i="0" dirty="0">
                <a:effectLst/>
                <a:latin typeface="Menlo"/>
              </a:rPr>
              <a:t>(</a:t>
            </a:r>
            <a:r>
              <a:rPr lang="en-US" b="0" i="0" dirty="0" err="1">
                <a:effectLst/>
                <a:latin typeface="Menlo"/>
              </a:rPr>
              <a:t>i</a:t>
            </a:r>
            <a:r>
              <a:rPr lang="en-US" b="0" i="0" dirty="0">
                <a:effectLst/>
                <a:latin typeface="Menlo"/>
              </a:rPr>
              <a:t>) + 0.5*h*k2) * (1 - (</a:t>
            </a:r>
            <a:r>
              <a:rPr lang="en-US" b="0" i="0" dirty="0" err="1">
                <a:effectLst/>
                <a:latin typeface="Menlo"/>
              </a:rPr>
              <a:t>P_rk</a:t>
            </a:r>
            <a:r>
              <a:rPr lang="en-US" b="0" i="0" dirty="0">
                <a:effectLst/>
                <a:latin typeface="Menlo"/>
              </a:rPr>
              <a:t>(</a:t>
            </a:r>
            <a:r>
              <a:rPr lang="en-US" b="0" i="0" dirty="0" err="1">
                <a:effectLst/>
                <a:latin typeface="Menlo"/>
              </a:rPr>
              <a:t>i</a:t>
            </a:r>
            <a:r>
              <a:rPr lang="en-US" b="0" i="0" dirty="0">
                <a:effectLst/>
                <a:latin typeface="Menlo"/>
              </a:rPr>
              <a:t>) + 0.5*h*k2)/K);</a:t>
            </a:r>
          </a:p>
          <a:p>
            <a:r>
              <a:rPr lang="en-US" b="0" i="0" dirty="0">
                <a:effectLst/>
                <a:latin typeface="Menlo"/>
              </a:rPr>
              <a:t>      k4 = r * (</a:t>
            </a:r>
            <a:r>
              <a:rPr lang="en-US" b="0" i="0" dirty="0" err="1">
                <a:effectLst/>
                <a:latin typeface="Menlo"/>
              </a:rPr>
              <a:t>P_rk</a:t>
            </a:r>
            <a:r>
              <a:rPr lang="en-US" b="0" i="0" dirty="0">
                <a:effectLst/>
                <a:latin typeface="Menlo"/>
              </a:rPr>
              <a:t>(</a:t>
            </a:r>
            <a:r>
              <a:rPr lang="en-US" b="0" i="0" dirty="0" err="1">
                <a:effectLst/>
                <a:latin typeface="Menlo"/>
              </a:rPr>
              <a:t>i</a:t>
            </a:r>
            <a:r>
              <a:rPr lang="en-US" b="0" i="0" dirty="0">
                <a:effectLst/>
                <a:latin typeface="Menlo"/>
              </a:rPr>
              <a:t>) + h*k3) * (1 - (</a:t>
            </a:r>
            <a:r>
              <a:rPr lang="en-US" b="0" i="0" dirty="0" err="1">
                <a:effectLst/>
                <a:latin typeface="Menlo"/>
              </a:rPr>
              <a:t>P_rk</a:t>
            </a:r>
            <a:r>
              <a:rPr lang="en-US" b="0" i="0" dirty="0">
                <a:effectLst/>
                <a:latin typeface="Menlo"/>
              </a:rPr>
              <a:t>(</a:t>
            </a:r>
            <a:r>
              <a:rPr lang="en-US" b="0" i="0" dirty="0" err="1">
                <a:effectLst/>
                <a:latin typeface="Menlo"/>
              </a:rPr>
              <a:t>i</a:t>
            </a:r>
            <a:r>
              <a:rPr lang="en-US" b="0" i="0" dirty="0">
                <a:effectLst/>
                <a:latin typeface="Menlo"/>
              </a:rPr>
              <a:t>) + h*k3)/K);</a:t>
            </a:r>
          </a:p>
          <a:p>
            <a:r>
              <a:rPr lang="en-US" b="0" i="0" dirty="0">
                <a:effectLst/>
                <a:latin typeface="Menlo"/>
              </a:rPr>
              <a:t>      </a:t>
            </a:r>
            <a:r>
              <a:rPr lang="en-US" b="0" i="0" dirty="0" err="1">
                <a:effectLst/>
                <a:latin typeface="Menlo"/>
              </a:rPr>
              <a:t>P_rk</a:t>
            </a:r>
            <a:r>
              <a:rPr lang="en-US" b="0" i="0" dirty="0">
                <a:effectLst/>
                <a:latin typeface="Menlo"/>
              </a:rPr>
              <a:t>(i+1) = </a:t>
            </a:r>
            <a:r>
              <a:rPr lang="en-US" b="0" i="0" dirty="0" err="1">
                <a:effectLst/>
                <a:latin typeface="Menlo"/>
              </a:rPr>
              <a:t>P_rk</a:t>
            </a:r>
            <a:r>
              <a:rPr lang="en-US" b="0" i="0" dirty="0">
                <a:effectLst/>
                <a:latin typeface="Menlo"/>
              </a:rPr>
              <a:t>(</a:t>
            </a:r>
            <a:r>
              <a:rPr lang="en-US" b="0" i="0" dirty="0" err="1">
                <a:effectLst/>
                <a:latin typeface="Menlo"/>
              </a:rPr>
              <a:t>i</a:t>
            </a:r>
            <a:r>
              <a:rPr lang="en-US" b="0" i="0" dirty="0">
                <a:effectLst/>
                <a:latin typeface="Menlo"/>
              </a:rPr>
              <a:t>) + (h/6) * (k1 + 2*k2 + 2*k3 + k4);</a:t>
            </a:r>
          </a:p>
          <a:p>
            <a:r>
              <a:rPr lang="en-US" b="0" i="0" dirty="0">
                <a:solidFill>
                  <a:srgbClr val="0E00FF"/>
                </a:solidFill>
                <a:effectLst/>
                <a:latin typeface="Menlo"/>
              </a:rPr>
              <a:t>end</a:t>
            </a:r>
            <a:endParaRPr lang="en-US" b="0" i="0" dirty="0">
              <a:effectLst/>
              <a:latin typeface="Menlo"/>
            </a:endParaRPr>
          </a:p>
          <a:p>
            <a:r>
              <a:rPr lang="en-US" b="0" i="0" dirty="0">
                <a:effectLst/>
                <a:latin typeface="Menlo"/>
              </a:rPr>
              <a:t>time_rk4 = toc;</a:t>
            </a:r>
          </a:p>
        </p:txBody>
      </p:sp>
      <p:sp>
        <p:nvSpPr>
          <p:cNvPr id="9" name="TextBox 8">
            <a:extLst>
              <a:ext uri="{FF2B5EF4-FFF2-40B4-BE49-F238E27FC236}">
                <a16:creationId xmlns:a16="http://schemas.microsoft.com/office/drawing/2014/main" id="{30D5B033-2C29-788C-62D1-BA77C3D734F7}"/>
              </a:ext>
            </a:extLst>
          </p:cNvPr>
          <p:cNvSpPr txBox="1"/>
          <p:nvPr/>
        </p:nvSpPr>
        <p:spPr>
          <a:xfrm>
            <a:off x="10058399" y="6314078"/>
            <a:ext cx="1989221" cy="369332"/>
          </a:xfrm>
          <a:prstGeom prst="rect">
            <a:avLst/>
          </a:prstGeom>
          <a:noFill/>
        </p:spPr>
        <p:txBody>
          <a:bodyPr wrap="square" rtlCol="0">
            <a:spAutoFit/>
          </a:bodyPr>
          <a:lstStyle/>
          <a:p>
            <a:r>
              <a:rPr lang="en-US" b="1" dirty="0"/>
              <a:t>GROUP 17</a:t>
            </a:r>
          </a:p>
        </p:txBody>
      </p:sp>
    </p:spTree>
    <p:extLst>
      <p:ext uri="{BB962C8B-B14F-4D97-AF65-F5344CB8AC3E}">
        <p14:creationId xmlns:p14="http://schemas.microsoft.com/office/powerpoint/2010/main" val="1213930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86F0-8558-0AEE-42C1-DD5D5CB62D7B}"/>
              </a:ext>
            </a:extLst>
          </p:cNvPr>
          <p:cNvSpPr>
            <a:spLocks noGrp="1"/>
          </p:cNvSpPr>
          <p:nvPr>
            <p:ph type="title"/>
          </p:nvPr>
        </p:nvSpPr>
        <p:spPr/>
        <p:txBody>
          <a:bodyPr/>
          <a:lstStyle/>
          <a:p>
            <a:r>
              <a:rPr lang="en-US" dirty="0">
                <a:solidFill>
                  <a:schemeClr val="tx1"/>
                </a:solidFill>
              </a:rPr>
              <a:t>ERROR ANALYSIS OF THE TWO METHODS</a:t>
            </a:r>
          </a:p>
        </p:txBody>
      </p:sp>
      <p:sp>
        <p:nvSpPr>
          <p:cNvPr id="4" name="TextBox 3">
            <a:extLst>
              <a:ext uri="{FF2B5EF4-FFF2-40B4-BE49-F238E27FC236}">
                <a16:creationId xmlns:a16="http://schemas.microsoft.com/office/drawing/2014/main" id="{EABD7D3E-54F1-BCD9-4622-ABAECA9D44B2}"/>
              </a:ext>
            </a:extLst>
          </p:cNvPr>
          <p:cNvSpPr txBox="1"/>
          <p:nvPr/>
        </p:nvSpPr>
        <p:spPr>
          <a:xfrm>
            <a:off x="691514" y="1495476"/>
            <a:ext cx="3241523" cy="646331"/>
          </a:xfrm>
          <a:prstGeom prst="rect">
            <a:avLst/>
          </a:prstGeom>
          <a:noFill/>
        </p:spPr>
        <p:txBody>
          <a:bodyPr wrap="square" rtlCol="0">
            <a:spAutoFit/>
          </a:bodyPr>
          <a:lstStyle/>
          <a:p>
            <a:r>
              <a:rPr lang="en-US" dirty="0"/>
              <a:t>Error analysis of the Euler and </a:t>
            </a:r>
            <a:r>
              <a:rPr lang="en-US" dirty="0" err="1"/>
              <a:t>runge</a:t>
            </a:r>
            <a:r>
              <a:rPr lang="en-US" dirty="0"/>
              <a:t> </a:t>
            </a:r>
            <a:r>
              <a:rPr lang="en-US" dirty="0" err="1"/>
              <a:t>kutta</a:t>
            </a:r>
            <a:r>
              <a:rPr lang="en-US" dirty="0"/>
              <a:t> method</a:t>
            </a:r>
          </a:p>
        </p:txBody>
      </p:sp>
      <p:sp>
        <p:nvSpPr>
          <p:cNvPr id="9" name="TextBox 8">
            <a:extLst>
              <a:ext uri="{FF2B5EF4-FFF2-40B4-BE49-F238E27FC236}">
                <a16:creationId xmlns:a16="http://schemas.microsoft.com/office/drawing/2014/main" id="{30D5B033-2C29-788C-62D1-BA77C3D734F7}"/>
              </a:ext>
            </a:extLst>
          </p:cNvPr>
          <p:cNvSpPr txBox="1"/>
          <p:nvPr/>
        </p:nvSpPr>
        <p:spPr>
          <a:xfrm>
            <a:off x="10058399" y="6314078"/>
            <a:ext cx="1989221" cy="369332"/>
          </a:xfrm>
          <a:prstGeom prst="rect">
            <a:avLst/>
          </a:prstGeom>
          <a:noFill/>
        </p:spPr>
        <p:txBody>
          <a:bodyPr wrap="square" rtlCol="0">
            <a:spAutoFit/>
          </a:bodyPr>
          <a:lstStyle/>
          <a:p>
            <a:r>
              <a:rPr lang="en-US" b="1" dirty="0"/>
              <a:t>GROUP 17</a:t>
            </a:r>
          </a:p>
        </p:txBody>
      </p:sp>
      <p:sp>
        <p:nvSpPr>
          <p:cNvPr id="11" name="TextBox 10">
            <a:extLst>
              <a:ext uri="{FF2B5EF4-FFF2-40B4-BE49-F238E27FC236}">
                <a16:creationId xmlns:a16="http://schemas.microsoft.com/office/drawing/2014/main" id="{E75C6BAD-5B4A-0925-EAF0-31824FD2A220}"/>
              </a:ext>
            </a:extLst>
          </p:cNvPr>
          <p:cNvSpPr txBox="1"/>
          <p:nvPr/>
        </p:nvSpPr>
        <p:spPr>
          <a:xfrm>
            <a:off x="3777551" y="1495476"/>
            <a:ext cx="5651937" cy="3693319"/>
          </a:xfrm>
          <a:prstGeom prst="rect">
            <a:avLst/>
          </a:prstGeom>
          <a:solidFill>
            <a:schemeClr val="bg2"/>
          </a:solidFill>
        </p:spPr>
        <p:txBody>
          <a:bodyPr wrap="square">
            <a:spAutoFit/>
          </a:bodyPr>
          <a:lstStyle/>
          <a:p>
            <a:r>
              <a:rPr lang="en-US" b="0" i="0" dirty="0">
                <a:solidFill>
                  <a:srgbClr val="008013"/>
                </a:solidFill>
                <a:effectLst/>
                <a:latin typeface="Menlo"/>
              </a:rPr>
              <a:t>% Error Analysis</a:t>
            </a:r>
            <a:endParaRPr lang="en-US" b="0" i="0" dirty="0">
              <a:effectLst/>
              <a:latin typeface="Menlo"/>
            </a:endParaRPr>
          </a:p>
          <a:p>
            <a:r>
              <a:rPr lang="en-US" b="0" i="0" dirty="0" err="1">
                <a:effectLst/>
                <a:latin typeface="Menlo"/>
              </a:rPr>
              <a:t>P_analytical_values</a:t>
            </a:r>
            <a:r>
              <a:rPr lang="en-US" b="0" i="0" dirty="0">
                <a:effectLst/>
                <a:latin typeface="Menlo"/>
              </a:rPr>
              <a:t> = </a:t>
            </a:r>
            <a:r>
              <a:rPr lang="en-US" b="0" i="0" dirty="0" err="1">
                <a:effectLst/>
                <a:latin typeface="Menlo"/>
              </a:rPr>
              <a:t>P_analytical</a:t>
            </a:r>
            <a:r>
              <a:rPr lang="en-US" b="0" i="0" dirty="0">
                <a:effectLst/>
                <a:latin typeface="Menlo"/>
              </a:rPr>
              <a:t>(</a:t>
            </a:r>
            <a:r>
              <a:rPr lang="en-US" b="0" i="0" dirty="0" err="1">
                <a:effectLst/>
                <a:latin typeface="Menlo"/>
              </a:rPr>
              <a:t>t_euler</a:t>
            </a:r>
            <a:r>
              <a:rPr lang="en-US" b="0" i="0" dirty="0">
                <a:effectLst/>
                <a:latin typeface="Menlo"/>
              </a:rPr>
              <a:t>);</a:t>
            </a:r>
          </a:p>
          <a:p>
            <a:r>
              <a:rPr lang="en-US" b="0" i="0" dirty="0" err="1">
                <a:effectLst/>
                <a:latin typeface="Menlo"/>
              </a:rPr>
              <a:t>error_euler</a:t>
            </a:r>
            <a:r>
              <a:rPr lang="en-US" b="0" i="0" dirty="0">
                <a:effectLst/>
                <a:latin typeface="Menlo"/>
              </a:rPr>
              <a:t> = abs(</a:t>
            </a:r>
            <a:r>
              <a:rPr lang="en-US" b="0" i="0" dirty="0" err="1">
                <a:effectLst/>
                <a:latin typeface="Menlo"/>
              </a:rPr>
              <a:t>P_euler</a:t>
            </a:r>
            <a:r>
              <a:rPr lang="en-US" b="0" i="0" dirty="0">
                <a:effectLst/>
                <a:latin typeface="Menlo"/>
              </a:rPr>
              <a:t> - </a:t>
            </a:r>
            <a:r>
              <a:rPr lang="en-US" b="0" i="0" dirty="0" err="1">
                <a:effectLst/>
                <a:latin typeface="Menlo"/>
              </a:rPr>
              <a:t>P_analytical_values</a:t>
            </a:r>
            <a:r>
              <a:rPr lang="en-US" b="0" i="0" dirty="0">
                <a:effectLst/>
                <a:latin typeface="Menlo"/>
              </a:rPr>
              <a:t>);</a:t>
            </a:r>
          </a:p>
          <a:p>
            <a:r>
              <a:rPr lang="en-US" b="0" i="0" dirty="0" err="1">
                <a:effectLst/>
                <a:latin typeface="Menlo"/>
              </a:rPr>
              <a:t>error_rk</a:t>
            </a:r>
            <a:r>
              <a:rPr lang="en-US" b="0" i="0" dirty="0">
                <a:effectLst/>
                <a:latin typeface="Menlo"/>
              </a:rPr>
              <a:t> = abs(</a:t>
            </a:r>
            <a:r>
              <a:rPr lang="en-US" b="0" i="0" dirty="0" err="1">
                <a:effectLst/>
                <a:latin typeface="Menlo"/>
              </a:rPr>
              <a:t>P_rk</a:t>
            </a:r>
            <a:r>
              <a:rPr lang="en-US" b="0" i="0" dirty="0">
                <a:effectLst/>
                <a:latin typeface="Menlo"/>
              </a:rPr>
              <a:t>(1:length(</a:t>
            </a:r>
            <a:r>
              <a:rPr lang="en-US" b="0" i="0" dirty="0" err="1">
                <a:effectLst/>
                <a:latin typeface="Menlo"/>
              </a:rPr>
              <a:t>t_euler</a:t>
            </a:r>
            <a:r>
              <a:rPr lang="en-US" b="0" i="0" dirty="0">
                <a:effectLst/>
                <a:latin typeface="Menlo"/>
              </a:rPr>
              <a:t>)) - </a:t>
            </a:r>
            <a:r>
              <a:rPr lang="en-US" b="0" i="0" dirty="0" err="1">
                <a:effectLst/>
                <a:latin typeface="Menlo"/>
              </a:rPr>
              <a:t>P_analytical_values</a:t>
            </a:r>
            <a:r>
              <a:rPr lang="en-US" b="0" i="0" dirty="0">
                <a:effectLst/>
                <a:latin typeface="Menlo"/>
              </a:rPr>
              <a:t>);</a:t>
            </a:r>
          </a:p>
          <a:p>
            <a:endParaRPr lang="en-US" b="0" i="0" dirty="0">
              <a:effectLst/>
              <a:latin typeface="Menlo"/>
            </a:endParaRPr>
          </a:p>
          <a:p>
            <a:r>
              <a:rPr lang="en-US" b="0" i="0" dirty="0" err="1">
                <a:effectLst/>
                <a:latin typeface="Menlo"/>
              </a:rPr>
              <a:t>fprintf</a:t>
            </a:r>
            <a:r>
              <a:rPr lang="en-US" b="0" i="0" dirty="0">
                <a:effectLst/>
                <a:latin typeface="Menlo"/>
              </a:rPr>
              <a:t>(</a:t>
            </a:r>
            <a:r>
              <a:rPr lang="en-US" b="0" i="0" dirty="0">
                <a:solidFill>
                  <a:srgbClr val="A709F5"/>
                </a:solidFill>
                <a:effectLst/>
                <a:latin typeface="Menlo"/>
              </a:rPr>
              <a:t>'=== ERROR ANALYSIS ===\n'</a:t>
            </a:r>
            <a:r>
              <a:rPr lang="en-US" b="0" i="0" dirty="0">
                <a:effectLst/>
                <a:latin typeface="Menlo"/>
              </a:rPr>
              <a:t>);</a:t>
            </a:r>
          </a:p>
          <a:p>
            <a:r>
              <a:rPr lang="en-US" b="0" i="0" dirty="0" err="1">
                <a:effectLst/>
                <a:latin typeface="Menlo"/>
              </a:rPr>
              <a:t>fprintf</a:t>
            </a:r>
            <a:r>
              <a:rPr lang="en-US" b="0" i="0" dirty="0">
                <a:effectLst/>
                <a:latin typeface="Menlo"/>
              </a:rPr>
              <a:t>(</a:t>
            </a:r>
            <a:r>
              <a:rPr lang="en-US" b="0" i="0" dirty="0">
                <a:solidFill>
                  <a:srgbClr val="A709F5"/>
                </a:solidFill>
                <a:effectLst/>
                <a:latin typeface="Menlo"/>
              </a:rPr>
              <a:t>'Maximum Error - Euler: %.6f\n'</a:t>
            </a:r>
            <a:r>
              <a:rPr lang="en-US" b="0" i="0" dirty="0">
                <a:effectLst/>
                <a:latin typeface="Menlo"/>
              </a:rPr>
              <a:t>, max(</a:t>
            </a:r>
            <a:r>
              <a:rPr lang="en-US" b="0" i="0" dirty="0" err="1">
                <a:effectLst/>
                <a:latin typeface="Menlo"/>
              </a:rPr>
              <a:t>error_euler</a:t>
            </a:r>
            <a:r>
              <a:rPr lang="en-US" b="0" i="0" dirty="0">
                <a:effectLst/>
                <a:latin typeface="Menlo"/>
              </a:rPr>
              <a:t>));</a:t>
            </a:r>
          </a:p>
          <a:p>
            <a:r>
              <a:rPr lang="en-US" b="0" i="0" dirty="0" err="1">
                <a:effectLst/>
                <a:latin typeface="Menlo"/>
              </a:rPr>
              <a:t>fprintf</a:t>
            </a:r>
            <a:r>
              <a:rPr lang="en-US" b="0" i="0" dirty="0">
                <a:effectLst/>
                <a:latin typeface="Menlo"/>
              </a:rPr>
              <a:t>(</a:t>
            </a:r>
            <a:r>
              <a:rPr lang="en-US" b="0" i="0" dirty="0">
                <a:solidFill>
                  <a:srgbClr val="A709F5"/>
                </a:solidFill>
                <a:effectLst/>
                <a:latin typeface="Menlo"/>
              </a:rPr>
              <a:t>'Maximum Error - RK4: %.6f\n'</a:t>
            </a:r>
            <a:r>
              <a:rPr lang="en-US" b="0" i="0" dirty="0">
                <a:effectLst/>
                <a:latin typeface="Menlo"/>
              </a:rPr>
              <a:t>, max(</a:t>
            </a:r>
            <a:r>
              <a:rPr lang="en-US" b="0" i="0" dirty="0" err="1">
                <a:effectLst/>
                <a:latin typeface="Menlo"/>
              </a:rPr>
              <a:t>error_rk</a:t>
            </a:r>
            <a:r>
              <a:rPr lang="en-US" b="0" i="0" dirty="0">
                <a:effectLst/>
                <a:latin typeface="Menlo"/>
              </a:rPr>
              <a:t>));</a:t>
            </a:r>
          </a:p>
          <a:p>
            <a:r>
              <a:rPr lang="en-US" b="0" i="0" dirty="0" err="1">
                <a:effectLst/>
                <a:latin typeface="Menlo"/>
              </a:rPr>
              <a:t>fprintf</a:t>
            </a:r>
            <a:r>
              <a:rPr lang="en-US" b="0" i="0" dirty="0">
                <a:effectLst/>
                <a:latin typeface="Menlo"/>
              </a:rPr>
              <a:t>(</a:t>
            </a:r>
            <a:r>
              <a:rPr lang="en-US" b="0" i="0" dirty="0">
                <a:solidFill>
                  <a:srgbClr val="A709F5"/>
                </a:solidFill>
                <a:effectLst/>
                <a:latin typeface="Menlo"/>
              </a:rPr>
              <a:t>'Computation Time - Euler: %.6f seconds\n'</a:t>
            </a:r>
            <a:r>
              <a:rPr lang="en-US" b="0" i="0" dirty="0">
                <a:effectLst/>
                <a:latin typeface="Menlo"/>
              </a:rPr>
              <a:t>, </a:t>
            </a:r>
            <a:r>
              <a:rPr lang="en-US" b="0" i="0" dirty="0" err="1">
                <a:effectLst/>
                <a:latin typeface="Menlo"/>
              </a:rPr>
              <a:t>time_euler</a:t>
            </a:r>
            <a:r>
              <a:rPr lang="en-US" b="0" i="0" dirty="0">
                <a:effectLst/>
                <a:latin typeface="Menlo"/>
              </a:rPr>
              <a:t>);</a:t>
            </a:r>
          </a:p>
          <a:p>
            <a:r>
              <a:rPr lang="en-US" b="0" i="0" dirty="0" err="1">
                <a:effectLst/>
                <a:latin typeface="Menlo"/>
              </a:rPr>
              <a:t>fprintf</a:t>
            </a:r>
            <a:r>
              <a:rPr lang="en-US" b="0" i="0" dirty="0">
                <a:effectLst/>
                <a:latin typeface="Menlo"/>
              </a:rPr>
              <a:t>(</a:t>
            </a:r>
            <a:r>
              <a:rPr lang="en-US" b="0" i="0" dirty="0">
                <a:solidFill>
                  <a:srgbClr val="A709F5"/>
                </a:solidFill>
                <a:effectLst/>
                <a:latin typeface="Menlo"/>
              </a:rPr>
              <a:t>'Computation Time - Runge </a:t>
            </a:r>
            <a:r>
              <a:rPr lang="en-US" b="0" i="0" dirty="0" err="1">
                <a:solidFill>
                  <a:srgbClr val="A709F5"/>
                </a:solidFill>
                <a:effectLst/>
                <a:latin typeface="Menlo"/>
              </a:rPr>
              <a:t>kutta</a:t>
            </a:r>
            <a:r>
              <a:rPr lang="en-US" b="0" i="0" dirty="0">
                <a:solidFill>
                  <a:srgbClr val="A709F5"/>
                </a:solidFill>
                <a:effectLst/>
                <a:latin typeface="Menlo"/>
              </a:rPr>
              <a:t>: %.6f seconds\n'</a:t>
            </a:r>
            <a:r>
              <a:rPr lang="en-US" b="0" i="0" dirty="0">
                <a:effectLst/>
                <a:latin typeface="Menlo"/>
              </a:rPr>
              <a:t>, time_rk4);</a:t>
            </a:r>
          </a:p>
        </p:txBody>
      </p:sp>
      <p:pic>
        <p:nvPicPr>
          <p:cNvPr id="5" name="Picture 4">
            <a:extLst>
              <a:ext uri="{FF2B5EF4-FFF2-40B4-BE49-F238E27FC236}">
                <a16:creationId xmlns:a16="http://schemas.microsoft.com/office/drawing/2014/main" id="{50EFC469-4BDE-2664-83F4-39BFA77FB08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rcRect l="15431" t="68769" r="56810" b="21807"/>
          <a:stretch/>
        </p:blipFill>
        <p:spPr>
          <a:xfrm>
            <a:off x="3777551" y="5428340"/>
            <a:ext cx="3384331" cy="646331"/>
          </a:xfrm>
          <a:prstGeom prst="rect">
            <a:avLst/>
          </a:prstGeom>
        </p:spPr>
      </p:pic>
      <p:sp>
        <p:nvSpPr>
          <p:cNvPr id="6" name="TextBox 5">
            <a:extLst>
              <a:ext uri="{FF2B5EF4-FFF2-40B4-BE49-F238E27FC236}">
                <a16:creationId xmlns:a16="http://schemas.microsoft.com/office/drawing/2014/main" id="{E2EBC57E-51E4-C9B4-DDB5-3F3659F96815}"/>
              </a:ext>
            </a:extLst>
          </p:cNvPr>
          <p:cNvSpPr txBox="1"/>
          <p:nvPr/>
        </p:nvSpPr>
        <p:spPr>
          <a:xfrm>
            <a:off x="1986073" y="5566839"/>
            <a:ext cx="1791478" cy="369332"/>
          </a:xfrm>
          <a:prstGeom prst="rect">
            <a:avLst/>
          </a:prstGeom>
          <a:noFill/>
        </p:spPr>
        <p:txBody>
          <a:bodyPr wrap="square" rtlCol="0">
            <a:spAutoFit/>
          </a:bodyPr>
          <a:lstStyle/>
          <a:p>
            <a:r>
              <a:rPr lang="en-US" dirty="0"/>
              <a:t>Print Results;</a:t>
            </a:r>
          </a:p>
        </p:txBody>
      </p:sp>
    </p:spTree>
    <p:extLst>
      <p:ext uri="{BB962C8B-B14F-4D97-AF65-F5344CB8AC3E}">
        <p14:creationId xmlns:p14="http://schemas.microsoft.com/office/powerpoint/2010/main" val="785819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63EE-47C7-F3A0-02AC-0B1ADED9F213}"/>
              </a:ext>
            </a:extLst>
          </p:cNvPr>
          <p:cNvSpPr>
            <a:spLocks noGrp="1"/>
          </p:cNvSpPr>
          <p:nvPr>
            <p:ph type="title"/>
          </p:nvPr>
        </p:nvSpPr>
        <p:spPr>
          <a:xfrm>
            <a:off x="677333" y="609600"/>
            <a:ext cx="9233921" cy="717057"/>
          </a:xfrm>
        </p:spPr>
        <p:txBody>
          <a:bodyPr>
            <a:normAutofit fontScale="90000"/>
          </a:bodyPr>
          <a:lstStyle/>
          <a:p>
            <a:r>
              <a:rPr lang="en-US" dirty="0">
                <a:solidFill>
                  <a:schemeClr val="tx1"/>
                </a:solidFill>
              </a:rPr>
              <a:t>PLOTTING RESULTS FOR DIFFERENT EQUATIONS.</a:t>
            </a:r>
            <a:br>
              <a:rPr lang="en-US" dirty="0">
                <a:solidFill>
                  <a:schemeClr val="tx1"/>
                </a:solidFill>
              </a:rPr>
            </a:br>
            <a:endParaRPr lang="en-US" dirty="0">
              <a:solidFill>
                <a:schemeClr val="tx1"/>
              </a:solidFill>
            </a:endParaRPr>
          </a:p>
        </p:txBody>
      </p:sp>
      <p:pic>
        <p:nvPicPr>
          <p:cNvPr id="5" name="Picture 4">
            <a:extLst>
              <a:ext uri="{FF2B5EF4-FFF2-40B4-BE49-F238E27FC236}">
                <a16:creationId xmlns:a16="http://schemas.microsoft.com/office/drawing/2014/main" id="{DE7B2FC0-84BA-17AE-75A0-0AA40836129D}"/>
              </a:ext>
            </a:extLst>
          </p:cNvPr>
          <p:cNvPicPr>
            <a:picLocks noChangeAspect="1"/>
          </p:cNvPicPr>
          <p:nvPr/>
        </p:nvPicPr>
        <p:blipFill>
          <a:blip r:embed="rId2"/>
          <a:stretch>
            <a:fillRect/>
          </a:stretch>
        </p:blipFill>
        <p:spPr>
          <a:xfrm>
            <a:off x="7175242" y="1930400"/>
            <a:ext cx="3937518" cy="3779935"/>
          </a:xfrm>
          <a:prstGeom prst="rect">
            <a:avLst/>
          </a:prstGeom>
        </p:spPr>
      </p:pic>
      <p:sp>
        <p:nvSpPr>
          <p:cNvPr id="8" name="TextBox 7">
            <a:extLst>
              <a:ext uri="{FF2B5EF4-FFF2-40B4-BE49-F238E27FC236}">
                <a16:creationId xmlns:a16="http://schemas.microsoft.com/office/drawing/2014/main" id="{A9DE404F-EF52-418F-8118-5E43DD2A6733}"/>
              </a:ext>
            </a:extLst>
          </p:cNvPr>
          <p:cNvSpPr txBox="1"/>
          <p:nvPr/>
        </p:nvSpPr>
        <p:spPr>
          <a:xfrm>
            <a:off x="875660" y="2140152"/>
            <a:ext cx="6450049" cy="3416320"/>
          </a:xfrm>
          <a:prstGeom prst="rect">
            <a:avLst/>
          </a:prstGeom>
          <a:noFill/>
        </p:spPr>
        <p:txBody>
          <a:bodyPr wrap="square">
            <a:spAutoFit/>
          </a:bodyPr>
          <a:lstStyle/>
          <a:p>
            <a:r>
              <a:rPr lang="en-US" sz="1800" b="0" i="0" dirty="0">
                <a:effectLst/>
                <a:latin typeface="Menlo"/>
              </a:rPr>
              <a:t>figure;</a:t>
            </a:r>
          </a:p>
          <a:p>
            <a:r>
              <a:rPr lang="en-US" sz="1800" b="0" i="0" dirty="0" err="1">
                <a:effectLst/>
                <a:latin typeface="Menlo"/>
              </a:rPr>
              <a:t>t_dense</a:t>
            </a:r>
            <a:r>
              <a:rPr lang="en-US" sz="1800" b="0" i="0" dirty="0">
                <a:effectLst/>
                <a:latin typeface="Menlo"/>
              </a:rPr>
              <a:t> = </a:t>
            </a:r>
            <a:r>
              <a:rPr lang="en-US" sz="1800" b="0" i="0" dirty="0" err="1">
                <a:effectLst/>
                <a:latin typeface="Menlo"/>
              </a:rPr>
              <a:t>linspace</a:t>
            </a:r>
            <a:r>
              <a:rPr lang="en-US" sz="1800" b="0" i="0" dirty="0">
                <a:effectLst/>
                <a:latin typeface="Menlo"/>
              </a:rPr>
              <a:t>(</a:t>
            </a:r>
            <a:r>
              <a:rPr lang="en-US" sz="1800" b="0" i="0" dirty="0" err="1">
                <a:effectLst/>
                <a:latin typeface="Menlo"/>
              </a:rPr>
              <a:t>t_span</a:t>
            </a:r>
            <a:r>
              <a:rPr lang="en-US" sz="1800" b="0" i="0" dirty="0">
                <a:effectLst/>
                <a:latin typeface="Menlo"/>
              </a:rPr>
              <a:t>(1), </a:t>
            </a:r>
            <a:r>
              <a:rPr lang="en-US" sz="1800" b="0" i="0" dirty="0" err="1">
                <a:effectLst/>
                <a:latin typeface="Menlo"/>
              </a:rPr>
              <a:t>t_span</a:t>
            </a:r>
            <a:r>
              <a:rPr lang="en-US" sz="1800" b="0" i="0" dirty="0">
                <a:effectLst/>
                <a:latin typeface="Menlo"/>
              </a:rPr>
              <a:t>(2), 1000);</a:t>
            </a:r>
          </a:p>
          <a:p>
            <a:r>
              <a:rPr lang="en-US" sz="1800" b="0" i="0" dirty="0">
                <a:effectLst/>
                <a:latin typeface="Menlo"/>
              </a:rPr>
              <a:t>plot(</a:t>
            </a:r>
            <a:r>
              <a:rPr lang="en-US" sz="1800" b="0" i="0" dirty="0" err="1">
                <a:effectLst/>
                <a:latin typeface="Menlo"/>
              </a:rPr>
              <a:t>t_dense</a:t>
            </a:r>
            <a:r>
              <a:rPr lang="en-US" sz="1800" b="0" i="0" dirty="0">
                <a:effectLst/>
                <a:latin typeface="Menlo"/>
              </a:rPr>
              <a:t>, </a:t>
            </a:r>
            <a:r>
              <a:rPr lang="en-US" sz="1800" b="0" i="0" dirty="0" err="1">
                <a:effectLst/>
                <a:latin typeface="Menlo"/>
              </a:rPr>
              <a:t>P_analytical</a:t>
            </a:r>
            <a:r>
              <a:rPr lang="en-US" sz="1800" b="0" i="0" dirty="0">
                <a:effectLst/>
                <a:latin typeface="Menlo"/>
              </a:rPr>
              <a:t>(</a:t>
            </a:r>
            <a:r>
              <a:rPr lang="en-US" sz="1800" b="0" i="0" dirty="0" err="1">
                <a:effectLst/>
                <a:latin typeface="Menlo"/>
              </a:rPr>
              <a:t>t_dense</a:t>
            </a:r>
            <a:r>
              <a:rPr lang="en-US" sz="1800" b="0" i="0" dirty="0">
                <a:effectLst/>
                <a:latin typeface="Menlo"/>
              </a:rPr>
              <a:t>), </a:t>
            </a:r>
            <a:r>
              <a:rPr lang="en-US" sz="1800" b="0" i="0" dirty="0">
                <a:solidFill>
                  <a:srgbClr val="A709F5"/>
                </a:solidFill>
                <a:effectLst/>
                <a:latin typeface="Menlo"/>
              </a:rPr>
              <a:t>'k-'</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LineWidth</a:t>
            </a:r>
            <a:r>
              <a:rPr lang="en-US" sz="1800" b="0" i="0" dirty="0">
                <a:solidFill>
                  <a:srgbClr val="A709F5"/>
                </a:solidFill>
                <a:effectLst/>
                <a:latin typeface="Menlo"/>
              </a:rPr>
              <a:t>'</a:t>
            </a:r>
            <a:r>
              <a:rPr lang="en-US" sz="1800" b="0" i="0" dirty="0">
                <a:effectLst/>
                <a:latin typeface="Menlo"/>
              </a:rPr>
              <a:t>, 3, </a:t>
            </a:r>
            <a:r>
              <a:rPr lang="en-US" sz="1800" b="0" i="0" dirty="0">
                <a:solidFill>
                  <a:srgbClr val="A709F5"/>
                </a:solidFill>
                <a:effectLst/>
                <a:latin typeface="Menlo"/>
              </a:rPr>
              <a:t>'DisplayName'</a:t>
            </a:r>
            <a:r>
              <a:rPr lang="en-US" sz="1800" b="0" i="0" dirty="0">
                <a:effectLst/>
                <a:latin typeface="Menlo"/>
              </a:rPr>
              <a:t>, </a:t>
            </a:r>
            <a:r>
              <a:rPr lang="en-US" sz="1800" b="0" i="0" dirty="0">
                <a:solidFill>
                  <a:srgbClr val="A709F5"/>
                </a:solidFill>
                <a:effectLst/>
                <a:latin typeface="Menlo"/>
              </a:rPr>
              <a:t>'Analytical'</a:t>
            </a:r>
            <a:r>
              <a:rPr lang="en-US" sz="1800" b="0" i="0" dirty="0">
                <a:effectLst/>
                <a:latin typeface="Menlo"/>
              </a:rPr>
              <a:t>);</a:t>
            </a:r>
          </a:p>
          <a:p>
            <a:r>
              <a:rPr lang="en-US" sz="1800" b="0" i="0" dirty="0">
                <a:effectLst/>
                <a:latin typeface="Menlo"/>
              </a:rPr>
              <a:t>hold </a:t>
            </a:r>
            <a:r>
              <a:rPr lang="en-US" sz="1800" b="0" i="0" dirty="0">
                <a:solidFill>
                  <a:srgbClr val="A709F5"/>
                </a:solidFill>
                <a:effectLst/>
                <a:latin typeface="Menlo"/>
              </a:rPr>
              <a:t>on</a:t>
            </a:r>
            <a:r>
              <a:rPr lang="en-US" sz="1800" b="0" i="0" dirty="0">
                <a:effectLst/>
                <a:latin typeface="Menlo"/>
              </a:rPr>
              <a:t>;</a:t>
            </a:r>
          </a:p>
          <a:p>
            <a:r>
              <a:rPr lang="en-US" sz="1800" b="0" i="0" dirty="0">
                <a:effectLst/>
                <a:latin typeface="Menlo"/>
              </a:rPr>
              <a:t>plot(</a:t>
            </a:r>
            <a:r>
              <a:rPr lang="en-US" sz="1800" b="0" i="0" dirty="0" err="1">
                <a:effectLst/>
                <a:latin typeface="Menlo"/>
              </a:rPr>
              <a:t>t_euler</a:t>
            </a:r>
            <a:r>
              <a:rPr lang="en-US" sz="1800" b="0" i="0" dirty="0">
                <a:effectLst/>
                <a:latin typeface="Menlo"/>
              </a:rPr>
              <a:t>, </a:t>
            </a:r>
            <a:r>
              <a:rPr lang="en-US" sz="1800" b="0" i="0" dirty="0" err="1">
                <a:effectLst/>
                <a:latin typeface="Menlo"/>
              </a:rPr>
              <a:t>P_euler</a:t>
            </a:r>
            <a:r>
              <a:rPr lang="en-US" sz="1800" b="0" i="0" dirty="0">
                <a:effectLst/>
                <a:latin typeface="Menlo"/>
              </a:rPr>
              <a:t>, </a:t>
            </a:r>
            <a:r>
              <a:rPr lang="en-US" sz="1800" b="0" i="0" dirty="0">
                <a:solidFill>
                  <a:srgbClr val="A709F5"/>
                </a:solidFill>
                <a:effectLst/>
                <a:latin typeface="Menlo"/>
              </a:rPr>
              <a:t>'r--'</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LineWidth</a:t>
            </a:r>
            <a:r>
              <a:rPr lang="en-US" sz="1800" b="0" i="0" dirty="0">
                <a:solidFill>
                  <a:srgbClr val="A709F5"/>
                </a:solidFill>
                <a:effectLst/>
                <a:latin typeface="Menlo"/>
              </a:rPr>
              <a:t>'</a:t>
            </a:r>
            <a:r>
              <a:rPr lang="en-US" sz="1800" b="0" i="0" dirty="0">
                <a:effectLst/>
                <a:latin typeface="Menlo"/>
              </a:rPr>
              <a:t>, 2, </a:t>
            </a:r>
            <a:r>
              <a:rPr lang="en-US" sz="1800" b="0" i="0" dirty="0">
                <a:solidFill>
                  <a:srgbClr val="A709F5"/>
                </a:solidFill>
                <a:effectLst/>
                <a:latin typeface="Menlo"/>
              </a:rPr>
              <a:t>'DisplayName'</a:t>
            </a:r>
            <a:r>
              <a:rPr lang="en-US" sz="1800" b="0" i="0" dirty="0">
                <a:effectLst/>
                <a:latin typeface="Menlo"/>
              </a:rPr>
              <a:t>, </a:t>
            </a:r>
            <a:r>
              <a:rPr lang="en-US" sz="1800" b="0" i="0" dirty="0">
                <a:solidFill>
                  <a:srgbClr val="A709F5"/>
                </a:solidFill>
                <a:effectLst/>
                <a:latin typeface="Menlo"/>
              </a:rPr>
              <a:t>'Euler'</a:t>
            </a:r>
            <a:r>
              <a:rPr lang="en-US" sz="1800" b="0" i="0" dirty="0">
                <a:effectLst/>
                <a:latin typeface="Menlo"/>
              </a:rPr>
              <a:t>);</a:t>
            </a:r>
          </a:p>
          <a:p>
            <a:r>
              <a:rPr lang="en-US" sz="1800" b="0" i="0" dirty="0">
                <a:effectLst/>
                <a:latin typeface="Menlo"/>
              </a:rPr>
              <a:t>plot(</a:t>
            </a:r>
            <a:r>
              <a:rPr lang="en-US" sz="1800" b="0" i="0" dirty="0" err="1">
                <a:effectLst/>
                <a:latin typeface="Menlo"/>
              </a:rPr>
              <a:t>t_rk</a:t>
            </a:r>
            <a:r>
              <a:rPr lang="en-US" sz="1800" b="0" i="0" dirty="0">
                <a:effectLst/>
                <a:latin typeface="Menlo"/>
              </a:rPr>
              <a:t>, </a:t>
            </a:r>
            <a:r>
              <a:rPr lang="en-US" sz="1800" b="0" i="0" dirty="0" err="1">
                <a:effectLst/>
                <a:latin typeface="Menlo"/>
              </a:rPr>
              <a:t>P_rk</a:t>
            </a:r>
            <a:r>
              <a:rPr lang="en-US" sz="1800" b="0" i="0" dirty="0">
                <a:effectLst/>
                <a:latin typeface="Menlo"/>
              </a:rPr>
              <a:t>, </a:t>
            </a:r>
            <a:r>
              <a:rPr lang="en-US" sz="1800" b="0" i="0" dirty="0">
                <a:solidFill>
                  <a:srgbClr val="A709F5"/>
                </a:solidFill>
                <a:effectLst/>
                <a:latin typeface="Menlo"/>
              </a:rPr>
              <a:t>'b:'</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LineWidth</a:t>
            </a:r>
            <a:r>
              <a:rPr lang="en-US" sz="1800" b="0" i="0" dirty="0">
                <a:solidFill>
                  <a:srgbClr val="A709F5"/>
                </a:solidFill>
                <a:effectLst/>
                <a:latin typeface="Menlo"/>
              </a:rPr>
              <a:t>'</a:t>
            </a:r>
            <a:r>
              <a:rPr lang="en-US" sz="1800" b="0" i="0" dirty="0">
                <a:effectLst/>
                <a:latin typeface="Menlo"/>
              </a:rPr>
              <a:t>, 2, </a:t>
            </a:r>
            <a:r>
              <a:rPr lang="en-US" sz="1800" b="0" i="0" dirty="0">
                <a:solidFill>
                  <a:srgbClr val="A709F5"/>
                </a:solidFill>
                <a:effectLst/>
                <a:latin typeface="Menlo"/>
              </a:rPr>
              <a:t>'DisplayName'</a:t>
            </a:r>
            <a:r>
              <a:rPr lang="en-US" sz="1800" b="0" i="0" dirty="0">
                <a:effectLst/>
                <a:latin typeface="Menlo"/>
              </a:rPr>
              <a:t>, </a:t>
            </a:r>
            <a:r>
              <a:rPr lang="en-US" sz="1800" b="0" i="0" dirty="0">
                <a:solidFill>
                  <a:srgbClr val="A709F5"/>
                </a:solidFill>
                <a:effectLst/>
                <a:latin typeface="Menlo"/>
              </a:rPr>
              <a:t>'Runge </a:t>
            </a:r>
            <a:r>
              <a:rPr lang="en-US" sz="1800" b="0" i="0" dirty="0" err="1">
                <a:solidFill>
                  <a:srgbClr val="A709F5"/>
                </a:solidFill>
                <a:effectLst/>
                <a:latin typeface="Menlo"/>
              </a:rPr>
              <a:t>kutta</a:t>
            </a:r>
            <a:r>
              <a:rPr lang="en-US" sz="1800" b="0" i="0" dirty="0">
                <a:solidFill>
                  <a:srgbClr val="A709F5"/>
                </a:solidFill>
                <a:effectLst/>
                <a:latin typeface="Menlo"/>
              </a:rPr>
              <a:t>'</a:t>
            </a:r>
            <a:r>
              <a:rPr lang="en-US" sz="1800" b="0" i="0" dirty="0">
                <a:effectLst/>
                <a:latin typeface="Menlo"/>
              </a:rPr>
              <a:t>);</a:t>
            </a:r>
          </a:p>
          <a:p>
            <a:r>
              <a:rPr lang="en-US" sz="1800" b="0" i="0" dirty="0" err="1">
                <a:effectLst/>
                <a:latin typeface="Menlo"/>
              </a:rPr>
              <a:t>xlabel</a:t>
            </a:r>
            <a:r>
              <a:rPr lang="en-US" sz="1800" b="0" i="0" dirty="0">
                <a:effectLst/>
                <a:latin typeface="Menlo"/>
              </a:rPr>
              <a:t>(</a:t>
            </a:r>
            <a:r>
              <a:rPr lang="en-US" sz="1800" b="0" i="0" dirty="0">
                <a:solidFill>
                  <a:srgbClr val="A709F5"/>
                </a:solidFill>
                <a:effectLst/>
                <a:latin typeface="Menlo"/>
              </a:rPr>
              <a:t>'Time'</a:t>
            </a:r>
            <a:r>
              <a:rPr lang="en-US" sz="1800" b="0" i="0" dirty="0">
                <a:effectLst/>
                <a:latin typeface="Menlo"/>
              </a:rPr>
              <a:t>);</a:t>
            </a:r>
          </a:p>
          <a:p>
            <a:r>
              <a:rPr lang="en-US" sz="1800" b="0" i="0" dirty="0" err="1">
                <a:effectLst/>
                <a:latin typeface="Menlo"/>
              </a:rPr>
              <a:t>ylabel</a:t>
            </a:r>
            <a:r>
              <a:rPr lang="en-US" sz="1800" b="0" i="0" dirty="0">
                <a:effectLst/>
                <a:latin typeface="Menlo"/>
              </a:rPr>
              <a:t>(</a:t>
            </a:r>
            <a:r>
              <a:rPr lang="en-US" sz="1800" b="0" i="0" dirty="0">
                <a:solidFill>
                  <a:srgbClr val="A709F5"/>
                </a:solidFill>
                <a:effectLst/>
                <a:latin typeface="Menlo"/>
              </a:rPr>
              <a:t>'Population'</a:t>
            </a:r>
            <a:r>
              <a:rPr lang="en-US" sz="1800" b="0" i="0" dirty="0">
                <a:effectLst/>
                <a:latin typeface="Menlo"/>
              </a:rPr>
              <a:t>);</a:t>
            </a:r>
          </a:p>
          <a:p>
            <a:r>
              <a:rPr lang="en-US" sz="1800" b="0" i="0" dirty="0">
                <a:effectLst/>
                <a:latin typeface="Menlo"/>
              </a:rPr>
              <a:t>title(</a:t>
            </a:r>
            <a:r>
              <a:rPr lang="en-US" sz="1800" b="0" i="0" dirty="0">
                <a:solidFill>
                  <a:srgbClr val="A709F5"/>
                </a:solidFill>
                <a:effectLst/>
                <a:latin typeface="Menlo"/>
              </a:rPr>
              <a:t>'Population Growth: Logistic Equation'</a:t>
            </a:r>
            <a:r>
              <a:rPr lang="en-US" sz="1800" b="0" i="0" dirty="0">
                <a:effectLst/>
                <a:latin typeface="Menlo"/>
              </a:rPr>
              <a:t>);</a:t>
            </a:r>
          </a:p>
          <a:p>
            <a:r>
              <a:rPr lang="en-US" sz="1800" b="0" i="0" dirty="0">
                <a:effectLst/>
                <a:latin typeface="Menlo"/>
              </a:rPr>
              <a:t>legend(</a:t>
            </a:r>
            <a:r>
              <a:rPr lang="en-US" sz="1800" b="0" i="0" dirty="0">
                <a:solidFill>
                  <a:srgbClr val="A709F5"/>
                </a:solidFill>
                <a:effectLst/>
                <a:latin typeface="Menlo"/>
              </a:rPr>
              <a:t>'Location'</a:t>
            </a:r>
            <a:r>
              <a:rPr lang="en-US" sz="1800" b="0" i="0" dirty="0">
                <a:effectLst/>
                <a:latin typeface="Menlo"/>
              </a:rPr>
              <a:t>, </a:t>
            </a:r>
            <a:r>
              <a:rPr lang="en-US" sz="1800" b="0" i="0" dirty="0">
                <a:solidFill>
                  <a:srgbClr val="A709F5"/>
                </a:solidFill>
                <a:effectLst/>
                <a:latin typeface="Menlo"/>
              </a:rPr>
              <a:t>'southeast'</a:t>
            </a:r>
            <a:r>
              <a:rPr lang="en-US" sz="1800" b="0" i="0" dirty="0">
                <a:effectLst/>
                <a:latin typeface="Menlo"/>
              </a:rPr>
              <a:t>);</a:t>
            </a:r>
          </a:p>
          <a:p>
            <a:r>
              <a:rPr lang="en-US" sz="1800" b="0" i="0" dirty="0">
                <a:effectLst/>
                <a:latin typeface="Menlo"/>
              </a:rPr>
              <a:t>grid </a:t>
            </a:r>
            <a:r>
              <a:rPr lang="en-US" sz="1800" b="0" i="0" dirty="0">
                <a:solidFill>
                  <a:srgbClr val="A709F5"/>
                </a:solidFill>
                <a:effectLst/>
                <a:latin typeface="Menlo"/>
              </a:rPr>
              <a:t>on</a:t>
            </a:r>
            <a:r>
              <a:rPr lang="en-US" sz="1800" b="0" i="0" dirty="0">
                <a:effectLst/>
                <a:latin typeface="Menlo"/>
              </a:rPr>
              <a:t>;</a:t>
            </a:r>
          </a:p>
        </p:txBody>
      </p:sp>
      <p:sp>
        <p:nvSpPr>
          <p:cNvPr id="9" name="TextBox 8">
            <a:extLst>
              <a:ext uri="{FF2B5EF4-FFF2-40B4-BE49-F238E27FC236}">
                <a16:creationId xmlns:a16="http://schemas.microsoft.com/office/drawing/2014/main" id="{08B3A794-8186-2067-F483-83FA3E3E8106}"/>
              </a:ext>
            </a:extLst>
          </p:cNvPr>
          <p:cNvSpPr txBox="1"/>
          <p:nvPr/>
        </p:nvSpPr>
        <p:spPr>
          <a:xfrm>
            <a:off x="10058399" y="6314078"/>
            <a:ext cx="1989221" cy="369332"/>
          </a:xfrm>
          <a:prstGeom prst="rect">
            <a:avLst/>
          </a:prstGeom>
          <a:noFill/>
        </p:spPr>
        <p:txBody>
          <a:bodyPr wrap="square" rtlCol="0">
            <a:spAutoFit/>
          </a:bodyPr>
          <a:lstStyle/>
          <a:p>
            <a:r>
              <a:rPr lang="en-US" b="1" dirty="0"/>
              <a:t>GROUP 17</a:t>
            </a:r>
          </a:p>
        </p:txBody>
      </p:sp>
      <p:sp>
        <p:nvSpPr>
          <p:cNvPr id="12" name="TextBox 11">
            <a:extLst>
              <a:ext uri="{FF2B5EF4-FFF2-40B4-BE49-F238E27FC236}">
                <a16:creationId xmlns:a16="http://schemas.microsoft.com/office/drawing/2014/main" id="{B3028157-BA4D-8E65-D9DD-85D0C6AE2534}"/>
              </a:ext>
            </a:extLst>
          </p:cNvPr>
          <p:cNvSpPr txBox="1"/>
          <p:nvPr/>
        </p:nvSpPr>
        <p:spPr>
          <a:xfrm>
            <a:off x="875660" y="1536409"/>
            <a:ext cx="5041664" cy="553998"/>
          </a:xfrm>
          <a:prstGeom prst="rect">
            <a:avLst/>
          </a:prstGeom>
          <a:noFill/>
        </p:spPr>
        <p:txBody>
          <a:bodyPr wrap="square">
            <a:spAutoFit/>
          </a:bodyPr>
          <a:lstStyle/>
          <a:p>
            <a:r>
              <a:rPr lang="en-US" sz="3000" b="0" i="0" dirty="0">
                <a:effectLst/>
                <a:latin typeface="Menlo"/>
              </a:rPr>
              <a:t>Population growth comparison</a:t>
            </a:r>
          </a:p>
        </p:txBody>
      </p:sp>
    </p:spTree>
    <p:extLst>
      <p:ext uri="{BB962C8B-B14F-4D97-AF65-F5344CB8AC3E}">
        <p14:creationId xmlns:p14="http://schemas.microsoft.com/office/powerpoint/2010/main" val="3462128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2D05-3571-FA7E-F00C-134D74698D91}"/>
              </a:ext>
            </a:extLst>
          </p:cNvPr>
          <p:cNvSpPr>
            <a:spLocks noGrp="1"/>
          </p:cNvSpPr>
          <p:nvPr>
            <p:ph type="title"/>
          </p:nvPr>
        </p:nvSpPr>
        <p:spPr/>
        <p:txBody>
          <a:bodyPr/>
          <a:lstStyle/>
          <a:p>
            <a:r>
              <a:rPr lang="en-US" dirty="0">
                <a:solidFill>
                  <a:schemeClr val="tx1"/>
                </a:solidFill>
              </a:rPr>
              <a:t>ERROR COMPARISON</a:t>
            </a:r>
            <a:br>
              <a:rPr lang="en-US" dirty="0"/>
            </a:br>
            <a:endParaRPr lang="en-US" dirty="0"/>
          </a:p>
        </p:txBody>
      </p:sp>
      <p:pic>
        <p:nvPicPr>
          <p:cNvPr id="5" name="Picture 4">
            <a:extLst>
              <a:ext uri="{FF2B5EF4-FFF2-40B4-BE49-F238E27FC236}">
                <a16:creationId xmlns:a16="http://schemas.microsoft.com/office/drawing/2014/main" id="{E356213B-5BC9-6140-81F1-130E4ED16DAC}"/>
              </a:ext>
            </a:extLst>
          </p:cNvPr>
          <p:cNvPicPr>
            <a:picLocks noChangeAspect="1"/>
          </p:cNvPicPr>
          <p:nvPr/>
        </p:nvPicPr>
        <p:blipFill>
          <a:blip r:embed="rId2"/>
          <a:stretch>
            <a:fillRect/>
          </a:stretch>
        </p:blipFill>
        <p:spPr>
          <a:xfrm>
            <a:off x="6895322" y="1858885"/>
            <a:ext cx="4534678" cy="3998645"/>
          </a:xfrm>
          <a:prstGeom prst="rect">
            <a:avLst/>
          </a:prstGeom>
        </p:spPr>
      </p:pic>
      <p:sp>
        <p:nvSpPr>
          <p:cNvPr id="4" name="TextBox 3">
            <a:extLst>
              <a:ext uri="{FF2B5EF4-FFF2-40B4-BE49-F238E27FC236}">
                <a16:creationId xmlns:a16="http://schemas.microsoft.com/office/drawing/2014/main" id="{4859499A-1F23-A42D-86D5-65FEF7A225B8}"/>
              </a:ext>
            </a:extLst>
          </p:cNvPr>
          <p:cNvSpPr txBox="1"/>
          <p:nvPr/>
        </p:nvSpPr>
        <p:spPr>
          <a:xfrm>
            <a:off x="10058399" y="6314078"/>
            <a:ext cx="1989221" cy="369332"/>
          </a:xfrm>
          <a:prstGeom prst="rect">
            <a:avLst/>
          </a:prstGeom>
          <a:noFill/>
        </p:spPr>
        <p:txBody>
          <a:bodyPr wrap="square" rtlCol="0">
            <a:spAutoFit/>
          </a:bodyPr>
          <a:lstStyle/>
          <a:p>
            <a:r>
              <a:rPr lang="en-US" b="1" dirty="0"/>
              <a:t>GROUP 17</a:t>
            </a:r>
          </a:p>
        </p:txBody>
      </p:sp>
      <p:sp>
        <p:nvSpPr>
          <p:cNvPr id="9" name="TextBox 8">
            <a:extLst>
              <a:ext uri="{FF2B5EF4-FFF2-40B4-BE49-F238E27FC236}">
                <a16:creationId xmlns:a16="http://schemas.microsoft.com/office/drawing/2014/main" id="{5D600444-D8D3-9411-D17F-78D246D03D9A}"/>
              </a:ext>
            </a:extLst>
          </p:cNvPr>
          <p:cNvSpPr txBox="1"/>
          <p:nvPr/>
        </p:nvSpPr>
        <p:spPr>
          <a:xfrm>
            <a:off x="559676" y="1930400"/>
            <a:ext cx="6101254" cy="3139321"/>
          </a:xfrm>
          <a:prstGeom prst="rect">
            <a:avLst/>
          </a:prstGeom>
          <a:noFill/>
        </p:spPr>
        <p:txBody>
          <a:bodyPr wrap="square">
            <a:spAutoFit/>
          </a:bodyPr>
          <a:lstStyle/>
          <a:p>
            <a:r>
              <a:rPr lang="en-US" sz="1800" b="0" i="0" dirty="0">
                <a:effectLst/>
                <a:latin typeface="Menlo"/>
              </a:rPr>
              <a:t>figure;</a:t>
            </a:r>
          </a:p>
          <a:p>
            <a:r>
              <a:rPr lang="en-US" sz="1800" b="0" i="0" dirty="0" err="1">
                <a:effectLst/>
                <a:latin typeface="Menlo"/>
              </a:rPr>
              <a:t>semilogy</a:t>
            </a:r>
            <a:r>
              <a:rPr lang="en-US" sz="1800" b="0" i="0" dirty="0">
                <a:effectLst/>
                <a:latin typeface="Menlo"/>
              </a:rPr>
              <a:t>(</a:t>
            </a:r>
            <a:r>
              <a:rPr lang="en-US" sz="1800" b="0" i="0" dirty="0" err="1">
                <a:effectLst/>
                <a:latin typeface="Menlo"/>
              </a:rPr>
              <a:t>t_euler</a:t>
            </a:r>
            <a:r>
              <a:rPr lang="en-US" sz="1800" b="0" i="0" dirty="0">
                <a:effectLst/>
                <a:latin typeface="Menlo"/>
              </a:rPr>
              <a:t>, </a:t>
            </a:r>
            <a:r>
              <a:rPr lang="en-US" sz="1800" b="0" i="0" dirty="0" err="1">
                <a:effectLst/>
                <a:latin typeface="Menlo"/>
              </a:rPr>
              <a:t>error_euler</a:t>
            </a:r>
            <a:r>
              <a:rPr lang="en-US" sz="1800" b="0" i="0" dirty="0">
                <a:effectLst/>
                <a:latin typeface="Menlo"/>
              </a:rPr>
              <a:t>, </a:t>
            </a:r>
            <a:r>
              <a:rPr lang="en-US" sz="1800" b="0" i="0" dirty="0">
                <a:solidFill>
                  <a:srgbClr val="A709F5"/>
                </a:solidFill>
                <a:effectLst/>
                <a:latin typeface="Menlo"/>
              </a:rPr>
              <a:t>'r--'</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LineWidth</a:t>
            </a:r>
            <a:r>
              <a:rPr lang="en-US" sz="1800" b="0" i="0" dirty="0">
                <a:solidFill>
                  <a:srgbClr val="A709F5"/>
                </a:solidFill>
                <a:effectLst/>
                <a:latin typeface="Menlo"/>
              </a:rPr>
              <a:t>'</a:t>
            </a:r>
            <a:r>
              <a:rPr lang="en-US" sz="1800" b="0" i="0" dirty="0">
                <a:effectLst/>
                <a:latin typeface="Menlo"/>
              </a:rPr>
              <a:t>, 2, </a:t>
            </a:r>
            <a:r>
              <a:rPr lang="en-US" sz="1800" b="0" i="0" dirty="0">
                <a:solidFill>
                  <a:srgbClr val="A709F5"/>
                </a:solidFill>
                <a:effectLst/>
                <a:latin typeface="Menlo"/>
              </a:rPr>
              <a:t>'DisplayName'</a:t>
            </a:r>
            <a:r>
              <a:rPr lang="en-US" sz="1800" b="0" i="0" dirty="0">
                <a:effectLst/>
                <a:latin typeface="Menlo"/>
              </a:rPr>
              <a:t>, </a:t>
            </a:r>
            <a:r>
              <a:rPr lang="en-US" sz="1800" b="0" i="0" dirty="0">
                <a:solidFill>
                  <a:srgbClr val="A709F5"/>
                </a:solidFill>
                <a:effectLst/>
                <a:latin typeface="Menlo"/>
              </a:rPr>
              <a:t>'Euler Error'</a:t>
            </a:r>
            <a:r>
              <a:rPr lang="en-US" sz="1800" b="0" i="0" dirty="0">
                <a:effectLst/>
                <a:latin typeface="Menlo"/>
              </a:rPr>
              <a:t>);</a:t>
            </a:r>
          </a:p>
          <a:p>
            <a:r>
              <a:rPr lang="en-US" sz="1800" b="0" i="0" dirty="0">
                <a:effectLst/>
                <a:latin typeface="Menlo"/>
              </a:rPr>
              <a:t>hold </a:t>
            </a:r>
            <a:r>
              <a:rPr lang="en-US" sz="1800" b="0" i="0" dirty="0">
                <a:solidFill>
                  <a:srgbClr val="A709F5"/>
                </a:solidFill>
                <a:effectLst/>
                <a:latin typeface="Menlo"/>
              </a:rPr>
              <a:t>on</a:t>
            </a:r>
            <a:r>
              <a:rPr lang="en-US" sz="1800" b="0" i="0" dirty="0">
                <a:effectLst/>
                <a:latin typeface="Menlo"/>
              </a:rPr>
              <a:t>;</a:t>
            </a:r>
          </a:p>
          <a:p>
            <a:r>
              <a:rPr lang="en-US" sz="1800" b="0" i="0" dirty="0" err="1">
                <a:effectLst/>
                <a:latin typeface="Menlo"/>
              </a:rPr>
              <a:t>semilogy</a:t>
            </a:r>
            <a:r>
              <a:rPr lang="en-US" sz="1800" b="0" i="0" dirty="0">
                <a:effectLst/>
                <a:latin typeface="Menlo"/>
              </a:rPr>
              <a:t>(</a:t>
            </a:r>
            <a:r>
              <a:rPr lang="en-US" sz="1800" b="0" i="0" dirty="0" err="1">
                <a:effectLst/>
                <a:latin typeface="Menlo"/>
              </a:rPr>
              <a:t>t_euler</a:t>
            </a:r>
            <a:r>
              <a:rPr lang="en-US" sz="1800" b="0" i="0" dirty="0">
                <a:effectLst/>
                <a:latin typeface="Menlo"/>
              </a:rPr>
              <a:t>, </a:t>
            </a:r>
            <a:r>
              <a:rPr lang="en-US" sz="1800" b="0" i="0" dirty="0" err="1">
                <a:effectLst/>
                <a:latin typeface="Menlo"/>
              </a:rPr>
              <a:t>error_rk</a:t>
            </a:r>
            <a:r>
              <a:rPr lang="en-US" sz="1800" b="0" i="0" dirty="0">
                <a:effectLst/>
                <a:latin typeface="Menlo"/>
              </a:rPr>
              <a:t>, </a:t>
            </a:r>
            <a:r>
              <a:rPr lang="en-US" sz="1800" b="0" i="0" dirty="0">
                <a:solidFill>
                  <a:srgbClr val="A709F5"/>
                </a:solidFill>
                <a:effectLst/>
                <a:latin typeface="Menlo"/>
              </a:rPr>
              <a:t>'b:'</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LineWidth</a:t>
            </a:r>
            <a:r>
              <a:rPr lang="en-US" sz="1800" b="0" i="0" dirty="0">
                <a:solidFill>
                  <a:srgbClr val="A709F5"/>
                </a:solidFill>
                <a:effectLst/>
                <a:latin typeface="Menlo"/>
              </a:rPr>
              <a:t>'</a:t>
            </a:r>
            <a:r>
              <a:rPr lang="en-US" sz="1800" b="0" i="0" dirty="0">
                <a:effectLst/>
                <a:latin typeface="Menlo"/>
              </a:rPr>
              <a:t>, 2, </a:t>
            </a:r>
            <a:r>
              <a:rPr lang="en-US" sz="1800" b="0" i="0" dirty="0">
                <a:solidFill>
                  <a:srgbClr val="A709F5"/>
                </a:solidFill>
                <a:effectLst/>
                <a:latin typeface="Menlo"/>
              </a:rPr>
              <a:t>'DisplayName'</a:t>
            </a:r>
            <a:r>
              <a:rPr lang="en-US" sz="1800" b="0" i="0" dirty="0">
                <a:effectLst/>
                <a:latin typeface="Menlo"/>
              </a:rPr>
              <a:t>, </a:t>
            </a:r>
            <a:r>
              <a:rPr lang="en-US" sz="1800" b="0" i="0" dirty="0">
                <a:solidFill>
                  <a:srgbClr val="A709F5"/>
                </a:solidFill>
                <a:effectLst/>
                <a:latin typeface="Menlo"/>
              </a:rPr>
              <a:t>'Runge </a:t>
            </a:r>
            <a:r>
              <a:rPr lang="en-US" sz="1800" b="0" i="0" dirty="0" err="1">
                <a:solidFill>
                  <a:srgbClr val="A709F5"/>
                </a:solidFill>
                <a:effectLst/>
                <a:latin typeface="Menlo"/>
              </a:rPr>
              <a:t>kutta</a:t>
            </a:r>
            <a:r>
              <a:rPr lang="en-US" sz="1800" b="0" i="0" dirty="0">
                <a:solidFill>
                  <a:srgbClr val="A709F5"/>
                </a:solidFill>
                <a:effectLst/>
                <a:latin typeface="Menlo"/>
              </a:rPr>
              <a:t> Error'</a:t>
            </a:r>
            <a:r>
              <a:rPr lang="en-US" sz="1800" b="0" i="0" dirty="0">
                <a:effectLst/>
                <a:latin typeface="Menlo"/>
              </a:rPr>
              <a:t>);</a:t>
            </a:r>
          </a:p>
          <a:p>
            <a:r>
              <a:rPr lang="en-US" sz="1800" b="0" i="0" dirty="0" err="1">
                <a:effectLst/>
                <a:latin typeface="Menlo"/>
              </a:rPr>
              <a:t>xlabel</a:t>
            </a:r>
            <a:r>
              <a:rPr lang="en-US" sz="1800" b="0" i="0" dirty="0">
                <a:effectLst/>
                <a:latin typeface="Menlo"/>
              </a:rPr>
              <a:t>(</a:t>
            </a:r>
            <a:r>
              <a:rPr lang="en-US" sz="1800" b="0" i="0" dirty="0">
                <a:solidFill>
                  <a:srgbClr val="A709F5"/>
                </a:solidFill>
                <a:effectLst/>
                <a:latin typeface="Menlo"/>
              </a:rPr>
              <a:t>'Time'</a:t>
            </a:r>
            <a:r>
              <a:rPr lang="en-US" sz="1800" b="0" i="0" dirty="0">
                <a:effectLst/>
                <a:latin typeface="Menlo"/>
              </a:rPr>
              <a:t>);</a:t>
            </a:r>
          </a:p>
          <a:p>
            <a:r>
              <a:rPr lang="en-US" sz="1800" b="0" i="0" dirty="0" err="1">
                <a:effectLst/>
                <a:latin typeface="Menlo"/>
              </a:rPr>
              <a:t>ylabel</a:t>
            </a:r>
            <a:r>
              <a:rPr lang="en-US" sz="1800" b="0" i="0" dirty="0">
                <a:effectLst/>
                <a:latin typeface="Menlo"/>
              </a:rPr>
              <a:t>(</a:t>
            </a:r>
            <a:r>
              <a:rPr lang="en-US" sz="1800" b="0" i="0" dirty="0">
                <a:solidFill>
                  <a:srgbClr val="A709F5"/>
                </a:solidFill>
                <a:effectLst/>
                <a:latin typeface="Menlo"/>
              </a:rPr>
              <a:t>'Absolute Error (log scale)'</a:t>
            </a:r>
            <a:r>
              <a:rPr lang="en-US" sz="1800" b="0" i="0" dirty="0">
                <a:effectLst/>
                <a:latin typeface="Menlo"/>
              </a:rPr>
              <a:t>);</a:t>
            </a:r>
          </a:p>
          <a:p>
            <a:r>
              <a:rPr lang="en-US" sz="1800" b="0" i="0" dirty="0">
                <a:effectLst/>
                <a:latin typeface="Menlo"/>
              </a:rPr>
              <a:t>title(</a:t>
            </a:r>
            <a:r>
              <a:rPr lang="en-US" sz="1800" b="0" i="0" dirty="0">
                <a:solidFill>
                  <a:srgbClr val="A709F5"/>
                </a:solidFill>
                <a:effectLst/>
                <a:latin typeface="Menlo"/>
              </a:rPr>
              <a:t>'Error Comparison'</a:t>
            </a:r>
            <a:r>
              <a:rPr lang="en-US" sz="1800" b="0" i="0" dirty="0">
                <a:effectLst/>
                <a:latin typeface="Menlo"/>
              </a:rPr>
              <a:t>);</a:t>
            </a:r>
          </a:p>
          <a:p>
            <a:r>
              <a:rPr lang="en-US" sz="1800" b="0" i="0" dirty="0">
                <a:effectLst/>
                <a:latin typeface="Menlo"/>
              </a:rPr>
              <a:t>legend(</a:t>
            </a:r>
            <a:r>
              <a:rPr lang="en-US" sz="1800" b="0" i="0" dirty="0">
                <a:solidFill>
                  <a:srgbClr val="A709F5"/>
                </a:solidFill>
                <a:effectLst/>
                <a:latin typeface="Menlo"/>
              </a:rPr>
              <a:t>'Location'</a:t>
            </a:r>
            <a:r>
              <a:rPr lang="en-US" sz="1800" b="0" i="0" dirty="0">
                <a:effectLst/>
                <a:latin typeface="Menlo"/>
              </a:rPr>
              <a:t>, </a:t>
            </a:r>
            <a:r>
              <a:rPr lang="en-US" sz="1800" b="0" i="0" dirty="0">
                <a:solidFill>
                  <a:srgbClr val="A709F5"/>
                </a:solidFill>
                <a:effectLst/>
                <a:latin typeface="Menlo"/>
              </a:rPr>
              <a:t>'northeast'</a:t>
            </a:r>
            <a:r>
              <a:rPr lang="en-US" sz="1800" b="0" i="0" dirty="0">
                <a:effectLst/>
                <a:latin typeface="Menlo"/>
              </a:rPr>
              <a:t>);</a:t>
            </a:r>
          </a:p>
          <a:p>
            <a:r>
              <a:rPr lang="en-US" sz="1800" b="0" i="0" dirty="0">
                <a:effectLst/>
                <a:latin typeface="Menlo"/>
              </a:rPr>
              <a:t>grid </a:t>
            </a:r>
            <a:r>
              <a:rPr lang="en-US" sz="1800" b="0" i="0" dirty="0">
                <a:solidFill>
                  <a:srgbClr val="A709F5"/>
                </a:solidFill>
                <a:effectLst/>
                <a:latin typeface="Menlo"/>
              </a:rPr>
              <a:t>on</a:t>
            </a:r>
            <a:r>
              <a:rPr lang="en-US" sz="1800" b="0" i="0" dirty="0">
                <a:effectLst/>
                <a:latin typeface="Menlo"/>
              </a:rPr>
              <a:t>;</a:t>
            </a:r>
          </a:p>
        </p:txBody>
      </p:sp>
    </p:spTree>
    <p:extLst>
      <p:ext uri="{BB962C8B-B14F-4D97-AF65-F5344CB8AC3E}">
        <p14:creationId xmlns:p14="http://schemas.microsoft.com/office/powerpoint/2010/main" val="753560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6AF9-28D5-155F-6C6A-6A0F79F550E5}"/>
              </a:ext>
            </a:extLst>
          </p:cNvPr>
          <p:cNvSpPr>
            <a:spLocks noGrp="1"/>
          </p:cNvSpPr>
          <p:nvPr>
            <p:ph type="title"/>
          </p:nvPr>
        </p:nvSpPr>
        <p:spPr/>
        <p:txBody>
          <a:bodyPr/>
          <a:lstStyle/>
          <a:p>
            <a:r>
              <a:rPr lang="en-US" dirty="0">
                <a:solidFill>
                  <a:schemeClr val="tx1"/>
                </a:solidFill>
              </a:rPr>
              <a:t>COMPUTATION TIME</a:t>
            </a:r>
            <a:br>
              <a:rPr lang="en-US" dirty="0"/>
            </a:br>
            <a:endParaRPr lang="en-US" dirty="0"/>
          </a:p>
        </p:txBody>
      </p:sp>
      <p:pic>
        <p:nvPicPr>
          <p:cNvPr id="5" name="Picture 4">
            <a:extLst>
              <a:ext uri="{FF2B5EF4-FFF2-40B4-BE49-F238E27FC236}">
                <a16:creationId xmlns:a16="http://schemas.microsoft.com/office/drawing/2014/main" id="{70E6C95F-8C01-4273-09CA-B5C0B8F1F937}"/>
              </a:ext>
            </a:extLst>
          </p:cNvPr>
          <p:cNvPicPr>
            <a:picLocks noChangeAspect="1"/>
          </p:cNvPicPr>
          <p:nvPr/>
        </p:nvPicPr>
        <p:blipFill>
          <a:blip r:embed="rId2"/>
          <a:stretch>
            <a:fillRect/>
          </a:stretch>
        </p:blipFill>
        <p:spPr>
          <a:xfrm>
            <a:off x="5146052" y="1930400"/>
            <a:ext cx="5333559" cy="3998645"/>
          </a:xfrm>
          <a:prstGeom prst="rect">
            <a:avLst/>
          </a:prstGeom>
        </p:spPr>
      </p:pic>
      <p:sp>
        <p:nvSpPr>
          <p:cNvPr id="4" name="TextBox 3">
            <a:extLst>
              <a:ext uri="{FF2B5EF4-FFF2-40B4-BE49-F238E27FC236}">
                <a16:creationId xmlns:a16="http://schemas.microsoft.com/office/drawing/2014/main" id="{A9422C98-12B2-E56D-7DCD-7887BFBA8C5D}"/>
              </a:ext>
            </a:extLst>
          </p:cNvPr>
          <p:cNvSpPr txBox="1"/>
          <p:nvPr/>
        </p:nvSpPr>
        <p:spPr>
          <a:xfrm>
            <a:off x="10058399" y="6314078"/>
            <a:ext cx="1989221" cy="369332"/>
          </a:xfrm>
          <a:prstGeom prst="rect">
            <a:avLst/>
          </a:prstGeom>
          <a:noFill/>
        </p:spPr>
        <p:txBody>
          <a:bodyPr wrap="square" rtlCol="0">
            <a:spAutoFit/>
          </a:bodyPr>
          <a:lstStyle/>
          <a:p>
            <a:r>
              <a:rPr lang="en-US" b="1" dirty="0"/>
              <a:t>GROUP 17</a:t>
            </a:r>
          </a:p>
        </p:txBody>
      </p:sp>
      <p:sp>
        <p:nvSpPr>
          <p:cNvPr id="9" name="TextBox 8">
            <a:extLst>
              <a:ext uri="{FF2B5EF4-FFF2-40B4-BE49-F238E27FC236}">
                <a16:creationId xmlns:a16="http://schemas.microsoft.com/office/drawing/2014/main" id="{6512E6A3-C792-6FBD-447B-CFBDA564EEBF}"/>
              </a:ext>
            </a:extLst>
          </p:cNvPr>
          <p:cNvSpPr txBox="1"/>
          <p:nvPr/>
        </p:nvSpPr>
        <p:spPr>
          <a:xfrm>
            <a:off x="677334" y="2274838"/>
            <a:ext cx="6101254" cy="2308324"/>
          </a:xfrm>
          <a:prstGeom prst="rect">
            <a:avLst/>
          </a:prstGeom>
          <a:noFill/>
        </p:spPr>
        <p:txBody>
          <a:bodyPr wrap="square">
            <a:spAutoFit/>
          </a:bodyPr>
          <a:lstStyle/>
          <a:p>
            <a:r>
              <a:rPr lang="en-US" sz="1800" b="0" i="0" dirty="0">
                <a:effectLst/>
                <a:latin typeface="Menlo"/>
              </a:rPr>
              <a:t>figure;</a:t>
            </a:r>
          </a:p>
          <a:p>
            <a:r>
              <a:rPr lang="en-US" sz="1800" b="0" i="0" dirty="0" err="1">
                <a:effectLst/>
                <a:latin typeface="Menlo"/>
              </a:rPr>
              <a:t>methods_de</a:t>
            </a:r>
            <a:r>
              <a:rPr lang="en-US" sz="1800" b="0" i="0" dirty="0">
                <a:effectLst/>
                <a:latin typeface="Menlo"/>
              </a:rPr>
              <a:t> = {</a:t>
            </a:r>
            <a:r>
              <a:rPr lang="en-US" sz="1800" b="0" i="0" dirty="0">
                <a:solidFill>
                  <a:srgbClr val="A709F5"/>
                </a:solidFill>
                <a:effectLst/>
                <a:latin typeface="Menlo"/>
              </a:rPr>
              <a:t>'Euler'</a:t>
            </a:r>
            <a:r>
              <a:rPr lang="en-US" sz="1800" b="0" i="0" dirty="0">
                <a:effectLst/>
                <a:latin typeface="Menlo"/>
              </a:rPr>
              <a:t>, </a:t>
            </a:r>
            <a:r>
              <a:rPr lang="en-US" sz="1800" b="0" i="0" dirty="0">
                <a:solidFill>
                  <a:srgbClr val="A709F5"/>
                </a:solidFill>
                <a:effectLst/>
                <a:latin typeface="Menlo"/>
              </a:rPr>
              <a:t>'Runge </a:t>
            </a:r>
            <a:r>
              <a:rPr lang="en-US" sz="1800" b="0" i="0" dirty="0" err="1">
                <a:solidFill>
                  <a:srgbClr val="A709F5"/>
                </a:solidFill>
                <a:effectLst/>
                <a:latin typeface="Menlo"/>
              </a:rPr>
              <a:t>kutta</a:t>
            </a:r>
            <a:r>
              <a:rPr lang="en-US" sz="1800" b="0" i="0" dirty="0">
                <a:solidFill>
                  <a:srgbClr val="A709F5"/>
                </a:solidFill>
                <a:effectLst/>
                <a:latin typeface="Menlo"/>
              </a:rPr>
              <a:t>'</a:t>
            </a:r>
            <a:r>
              <a:rPr lang="en-US" sz="1800" b="0" i="0" dirty="0">
                <a:effectLst/>
                <a:latin typeface="Menlo"/>
              </a:rPr>
              <a:t>};</a:t>
            </a:r>
          </a:p>
          <a:p>
            <a:r>
              <a:rPr lang="en-US" sz="1800" b="0" i="0" dirty="0" err="1">
                <a:effectLst/>
                <a:latin typeface="Menlo"/>
              </a:rPr>
              <a:t>times_de</a:t>
            </a:r>
            <a:r>
              <a:rPr lang="en-US" sz="1800" b="0" i="0" dirty="0">
                <a:effectLst/>
                <a:latin typeface="Menlo"/>
              </a:rPr>
              <a:t> = [</a:t>
            </a:r>
            <a:r>
              <a:rPr lang="en-US" sz="1800" b="0" i="0" dirty="0" err="1">
                <a:effectLst/>
                <a:latin typeface="Menlo"/>
              </a:rPr>
              <a:t>time_euler</a:t>
            </a:r>
            <a:r>
              <a:rPr lang="en-US" sz="1800" b="0" i="0" dirty="0">
                <a:effectLst/>
                <a:latin typeface="Menlo"/>
              </a:rPr>
              <a:t>, time_rk4] * 1000;</a:t>
            </a:r>
          </a:p>
          <a:p>
            <a:r>
              <a:rPr lang="en-US" sz="1800" b="0" i="0" dirty="0">
                <a:effectLst/>
                <a:latin typeface="Menlo"/>
              </a:rPr>
              <a:t>bar(</a:t>
            </a:r>
            <a:r>
              <a:rPr lang="en-US" sz="1800" b="0" i="0" dirty="0" err="1">
                <a:effectLst/>
                <a:latin typeface="Menlo"/>
              </a:rPr>
              <a:t>times_de</a:t>
            </a:r>
            <a:r>
              <a:rPr lang="en-US" sz="1800" b="0" i="0" dirty="0">
                <a:effectLst/>
                <a:latin typeface="Menlo"/>
              </a:rPr>
              <a:t>);</a:t>
            </a:r>
          </a:p>
          <a:p>
            <a:r>
              <a:rPr lang="en-US" sz="1800" b="0" i="0" dirty="0" err="1">
                <a:effectLst/>
                <a:latin typeface="Menlo"/>
              </a:rPr>
              <a:t>ylabel</a:t>
            </a:r>
            <a:r>
              <a:rPr lang="en-US" sz="1800" b="0" i="0" dirty="0">
                <a:effectLst/>
                <a:latin typeface="Menlo"/>
              </a:rPr>
              <a:t>(</a:t>
            </a:r>
            <a:r>
              <a:rPr lang="en-US" sz="1800" b="0" i="0" dirty="0">
                <a:solidFill>
                  <a:srgbClr val="A709F5"/>
                </a:solidFill>
                <a:effectLst/>
                <a:latin typeface="Menlo"/>
              </a:rPr>
              <a:t>'Computation Time (</a:t>
            </a:r>
            <a:r>
              <a:rPr lang="en-US" sz="1800" b="0" i="0" dirty="0" err="1">
                <a:solidFill>
                  <a:srgbClr val="A709F5"/>
                </a:solidFill>
                <a:effectLst/>
                <a:latin typeface="Menlo"/>
              </a:rPr>
              <a:t>ms</a:t>
            </a:r>
            <a:r>
              <a:rPr lang="en-US" sz="1800" b="0" i="0" dirty="0">
                <a:solidFill>
                  <a:srgbClr val="A709F5"/>
                </a:solidFill>
                <a:effectLst/>
                <a:latin typeface="Menlo"/>
              </a:rPr>
              <a:t>)'</a:t>
            </a:r>
            <a:r>
              <a:rPr lang="en-US" sz="1800" b="0" i="0" dirty="0">
                <a:effectLst/>
                <a:latin typeface="Menlo"/>
              </a:rPr>
              <a:t>);</a:t>
            </a:r>
          </a:p>
          <a:p>
            <a:r>
              <a:rPr lang="en-US" sz="1800" b="0" i="0" dirty="0">
                <a:effectLst/>
                <a:latin typeface="Menlo"/>
              </a:rPr>
              <a:t>title(</a:t>
            </a:r>
            <a:r>
              <a:rPr lang="en-US" sz="1800" b="0" i="0" dirty="0">
                <a:solidFill>
                  <a:srgbClr val="A709F5"/>
                </a:solidFill>
                <a:effectLst/>
                <a:latin typeface="Menlo"/>
              </a:rPr>
              <a:t>'Computation Time'</a:t>
            </a:r>
            <a:r>
              <a:rPr lang="en-US" sz="1800" b="0" i="0" dirty="0">
                <a:effectLst/>
                <a:latin typeface="Menlo"/>
              </a:rPr>
              <a:t>);</a:t>
            </a:r>
          </a:p>
          <a:p>
            <a:r>
              <a:rPr lang="en-US" sz="1800" b="0" i="0" dirty="0">
                <a:effectLst/>
                <a:latin typeface="Menlo"/>
              </a:rPr>
              <a:t>set(</a:t>
            </a:r>
            <a:r>
              <a:rPr lang="en-US" sz="1800" b="0" i="0" dirty="0" err="1">
                <a:effectLst/>
                <a:latin typeface="Menlo"/>
              </a:rPr>
              <a:t>gca</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XTickLabel</a:t>
            </a:r>
            <a:r>
              <a:rPr lang="en-US" sz="1800" b="0" i="0" dirty="0">
                <a:solidFill>
                  <a:srgbClr val="A709F5"/>
                </a:solidFill>
                <a:effectLst/>
                <a:latin typeface="Menlo"/>
              </a:rPr>
              <a:t>'</a:t>
            </a:r>
            <a:r>
              <a:rPr lang="en-US" sz="1800" b="0" i="0" dirty="0">
                <a:effectLst/>
                <a:latin typeface="Menlo"/>
              </a:rPr>
              <a:t>, </a:t>
            </a:r>
            <a:r>
              <a:rPr lang="en-US" sz="1800" b="0" i="0" dirty="0" err="1">
                <a:effectLst/>
                <a:latin typeface="Menlo"/>
              </a:rPr>
              <a:t>methods_de</a:t>
            </a:r>
            <a:r>
              <a:rPr lang="en-US" sz="1800" b="0" i="0" dirty="0">
                <a:effectLst/>
                <a:latin typeface="Menlo"/>
              </a:rPr>
              <a:t>);</a:t>
            </a:r>
          </a:p>
          <a:p>
            <a:r>
              <a:rPr lang="en-US" sz="1800" b="0" i="0" dirty="0">
                <a:effectLst/>
                <a:latin typeface="Menlo"/>
              </a:rPr>
              <a:t>grid </a:t>
            </a:r>
            <a:r>
              <a:rPr lang="en-US" sz="1800" b="0" i="0" dirty="0">
                <a:solidFill>
                  <a:srgbClr val="A709F5"/>
                </a:solidFill>
                <a:effectLst/>
                <a:latin typeface="Menlo"/>
              </a:rPr>
              <a:t>on</a:t>
            </a:r>
            <a:r>
              <a:rPr lang="en-US" sz="1800" b="0" i="0" dirty="0">
                <a:effectLst/>
                <a:latin typeface="Menlo"/>
              </a:rPr>
              <a:t>;</a:t>
            </a:r>
          </a:p>
        </p:txBody>
      </p:sp>
    </p:spTree>
    <p:extLst>
      <p:ext uri="{BB962C8B-B14F-4D97-AF65-F5344CB8AC3E}">
        <p14:creationId xmlns:p14="http://schemas.microsoft.com/office/powerpoint/2010/main" val="2928921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1FEB-60A9-A74A-9E64-D75ABBB75165}"/>
              </a:ext>
            </a:extLst>
          </p:cNvPr>
          <p:cNvSpPr>
            <a:spLocks noGrp="1"/>
          </p:cNvSpPr>
          <p:nvPr>
            <p:ph type="title"/>
          </p:nvPr>
        </p:nvSpPr>
        <p:spPr/>
        <p:txBody>
          <a:bodyPr/>
          <a:lstStyle/>
          <a:p>
            <a:r>
              <a:rPr lang="en-US" dirty="0">
                <a:solidFill>
                  <a:schemeClr val="tx1"/>
                </a:solidFill>
              </a:rPr>
              <a:t>PHASE PORTRAIT</a:t>
            </a:r>
          </a:p>
        </p:txBody>
      </p:sp>
      <p:pic>
        <p:nvPicPr>
          <p:cNvPr id="5" name="Picture 4">
            <a:extLst>
              <a:ext uri="{FF2B5EF4-FFF2-40B4-BE49-F238E27FC236}">
                <a16:creationId xmlns:a16="http://schemas.microsoft.com/office/drawing/2014/main" id="{3186DF71-F6CE-AB78-AB53-CEC0BB7B5D76}"/>
              </a:ext>
            </a:extLst>
          </p:cNvPr>
          <p:cNvPicPr>
            <a:picLocks noChangeAspect="1"/>
          </p:cNvPicPr>
          <p:nvPr/>
        </p:nvPicPr>
        <p:blipFill>
          <a:blip r:embed="rId2"/>
          <a:stretch>
            <a:fillRect/>
          </a:stretch>
        </p:blipFill>
        <p:spPr>
          <a:xfrm>
            <a:off x="5425971" y="1930400"/>
            <a:ext cx="5333559" cy="3998645"/>
          </a:xfrm>
          <a:prstGeom prst="rect">
            <a:avLst/>
          </a:prstGeom>
        </p:spPr>
      </p:pic>
      <p:sp>
        <p:nvSpPr>
          <p:cNvPr id="4" name="TextBox 3">
            <a:extLst>
              <a:ext uri="{FF2B5EF4-FFF2-40B4-BE49-F238E27FC236}">
                <a16:creationId xmlns:a16="http://schemas.microsoft.com/office/drawing/2014/main" id="{3C04B7EE-7893-A0EE-460F-47684D5C7323}"/>
              </a:ext>
            </a:extLst>
          </p:cNvPr>
          <p:cNvSpPr txBox="1"/>
          <p:nvPr/>
        </p:nvSpPr>
        <p:spPr>
          <a:xfrm>
            <a:off x="10058399" y="6314078"/>
            <a:ext cx="1989221" cy="369332"/>
          </a:xfrm>
          <a:prstGeom prst="rect">
            <a:avLst/>
          </a:prstGeom>
          <a:noFill/>
        </p:spPr>
        <p:txBody>
          <a:bodyPr wrap="square" rtlCol="0">
            <a:spAutoFit/>
          </a:bodyPr>
          <a:lstStyle/>
          <a:p>
            <a:r>
              <a:rPr lang="en-US" b="1" dirty="0"/>
              <a:t>GROUP 17</a:t>
            </a:r>
          </a:p>
        </p:txBody>
      </p:sp>
      <p:sp>
        <p:nvSpPr>
          <p:cNvPr id="9" name="TextBox 8">
            <a:extLst>
              <a:ext uri="{FF2B5EF4-FFF2-40B4-BE49-F238E27FC236}">
                <a16:creationId xmlns:a16="http://schemas.microsoft.com/office/drawing/2014/main" id="{1E556216-79B3-D1D6-3BE1-01F49061E660}"/>
              </a:ext>
            </a:extLst>
          </p:cNvPr>
          <p:cNvSpPr txBox="1"/>
          <p:nvPr/>
        </p:nvSpPr>
        <p:spPr>
          <a:xfrm>
            <a:off x="896007" y="2393080"/>
            <a:ext cx="6101254" cy="2308324"/>
          </a:xfrm>
          <a:prstGeom prst="rect">
            <a:avLst/>
          </a:prstGeom>
          <a:noFill/>
        </p:spPr>
        <p:txBody>
          <a:bodyPr wrap="square">
            <a:spAutoFit/>
          </a:bodyPr>
          <a:lstStyle/>
          <a:p>
            <a:r>
              <a:rPr lang="en-US" sz="1800" b="0" i="0" dirty="0">
                <a:effectLst/>
                <a:latin typeface="Menlo"/>
              </a:rPr>
              <a:t>figure;</a:t>
            </a:r>
          </a:p>
          <a:p>
            <a:r>
              <a:rPr lang="en-US" sz="1800" b="0" i="0" dirty="0" err="1">
                <a:effectLst/>
                <a:latin typeface="Menlo"/>
              </a:rPr>
              <a:t>P_range</a:t>
            </a:r>
            <a:r>
              <a:rPr lang="en-US" sz="1800" b="0" i="0" dirty="0">
                <a:effectLst/>
                <a:latin typeface="Menlo"/>
              </a:rPr>
              <a:t> = </a:t>
            </a:r>
            <a:r>
              <a:rPr lang="en-US" sz="1800" b="0" i="0" dirty="0" err="1">
                <a:effectLst/>
                <a:latin typeface="Menlo"/>
              </a:rPr>
              <a:t>linspace</a:t>
            </a:r>
            <a:r>
              <a:rPr lang="en-US" sz="1800" b="0" i="0" dirty="0">
                <a:effectLst/>
                <a:latin typeface="Menlo"/>
              </a:rPr>
              <a:t>(0, 1200, 100);</a:t>
            </a:r>
          </a:p>
          <a:p>
            <a:r>
              <a:rPr lang="en-US" sz="1800" b="0" i="0" dirty="0" err="1">
                <a:effectLst/>
                <a:latin typeface="Menlo"/>
              </a:rPr>
              <a:t>dPdt_range</a:t>
            </a:r>
            <a:r>
              <a:rPr lang="en-US" sz="1800" b="0" i="0" dirty="0">
                <a:effectLst/>
                <a:latin typeface="Menlo"/>
              </a:rPr>
              <a:t> = r * </a:t>
            </a:r>
            <a:r>
              <a:rPr lang="en-US" sz="1800" b="0" i="0" dirty="0" err="1">
                <a:effectLst/>
                <a:latin typeface="Menlo"/>
              </a:rPr>
              <a:t>P_range</a:t>
            </a:r>
            <a:r>
              <a:rPr lang="en-US" sz="1800" b="0" i="0" dirty="0">
                <a:effectLst/>
                <a:latin typeface="Menlo"/>
              </a:rPr>
              <a:t> .* (1 - </a:t>
            </a:r>
            <a:r>
              <a:rPr lang="en-US" sz="1800" b="0" i="0" dirty="0" err="1">
                <a:effectLst/>
                <a:latin typeface="Menlo"/>
              </a:rPr>
              <a:t>P_range</a:t>
            </a:r>
            <a:r>
              <a:rPr lang="en-US" sz="1800" b="0" i="0" dirty="0">
                <a:effectLst/>
                <a:latin typeface="Menlo"/>
              </a:rPr>
              <a:t>/K);</a:t>
            </a:r>
          </a:p>
          <a:p>
            <a:r>
              <a:rPr lang="en-US" sz="1800" b="0" i="0" dirty="0">
                <a:effectLst/>
                <a:latin typeface="Menlo"/>
              </a:rPr>
              <a:t>plot(</a:t>
            </a:r>
            <a:r>
              <a:rPr lang="en-US" sz="1800" b="0" i="0" dirty="0" err="1">
                <a:effectLst/>
                <a:latin typeface="Menlo"/>
              </a:rPr>
              <a:t>P_range</a:t>
            </a:r>
            <a:r>
              <a:rPr lang="en-US" sz="1800" b="0" i="0" dirty="0">
                <a:effectLst/>
                <a:latin typeface="Menlo"/>
              </a:rPr>
              <a:t>, </a:t>
            </a:r>
            <a:r>
              <a:rPr lang="en-US" sz="1800" b="0" i="0" dirty="0" err="1">
                <a:effectLst/>
                <a:latin typeface="Menlo"/>
              </a:rPr>
              <a:t>dPdt_range</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LineWidth</a:t>
            </a:r>
            <a:r>
              <a:rPr lang="en-US" sz="1800" b="0" i="0" dirty="0">
                <a:solidFill>
                  <a:srgbClr val="A709F5"/>
                </a:solidFill>
                <a:effectLst/>
                <a:latin typeface="Menlo"/>
              </a:rPr>
              <a:t>'</a:t>
            </a:r>
            <a:r>
              <a:rPr lang="en-US" sz="1800" b="0" i="0" dirty="0">
                <a:effectLst/>
                <a:latin typeface="Menlo"/>
              </a:rPr>
              <a:t>, 2);</a:t>
            </a:r>
          </a:p>
          <a:p>
            <a:r>
              <a:rPr lang="en-US" sz="1800" b="0" i="0" dirty="0" err="1">
                <a:effectLst/>
                <a:latin typeface="Menlo"/>
              </a:rPr>
              <a:t>xlabel</a:t>
            </a:r>
            <a:r>
              <a:rPr lang="en-US" sz="1800" b="0" i="0" dirty="0">
                <a:effectLst/>
                <a:latin typeface="Menlo"/>
              </a:rPr>
              <a:t>(</a:t>
            </a:r>
            <a:r>
              <a:rPr lang="en-US" sz="1800" b="0" i="0" dirty="0">
                <a:solidFill>
                  <a:srgbClr val="A709F5"/>
                </a:solidFill>
                <a:effectLst/>
                <a:latin typeface="Menlo"/>
              </a:rPr>
              <a:t>'Population (P)'</a:t>
            </a:r>
            <a:r>
              <a:rPr lang="en-US" sz="1800" b="0" i="0" dirty="0">
                <a:effectLst/>
                <a:latin typeface="Menlo"/>
              </a:rPr>
              <a:t>);</a:t>
            </a:r>
          </a:p>
          <a:p>
            <a:r>
              <a:rPr lang="en-US" sz="1800" b="0" i="0" dirty="0" err="1">
                <a:effectLst/>
                <a:latin typeface="Menlo"/>
              </a:rPr>
              <a:t>ylabel</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dP</a:t>
            </a:r>
            <a:r>
              <a:rPr lang="en-US" sz="1800" b="0" i="0" dirty="0">
                <a:solidFill>
                  <a:srgbClr val="A709F5"/>
                </a:solidFill>
                <a:effectLst/>
                <a:latin typeface="Menlo"/>
              </a:rPr>
              <a:t>/dt'</a:t>
            </a:r>
            <a:r>
              <a:rPr lang="en-US" sz="1800" b="0" i="0" dirty="0">
                <a:effectLst/>
                <a:latin typeface="Menlo"/>
              </a:rPr>
              <a:t>);</a:t>
            </a:r>
          </a:p>
          <a:p>
            <a:r>
              <a:rPr lang="en-US" sz="1800" b="0" i="0" dirty="0">
                <a:effectLst/>
                <a:latin typeface="Menlo"/>
              </a:rPr>
              <a:t>title(</a:t>
            </a:r>
            <a:r>
              <a:rPr lang="en-US" sz="1800" b="0" i="0" dirty="0">
                <a:solidFill>
                  <a:srgbClr val="A709F5"/>
                </a:solidFill>
                <a:effectLst/>
                <a:latin typeface="Menlo"/>
              </a:rPr>
              <a:t>'Phase Portrait'</a:t>
            </a:r>
            <a:r>
              <a:rPr lang="en-US" sz="1800" b="0" i="0" dirty="0">
                <a:effectLst/>
                <a:latin typeface="Menlo"/>
              </a:rPr>
              <a:t>);</a:t>
            </a:r>
          </a:p>
          <a:p>
            <a:r>
              <a:rPr lang="en-US" sz="1800" b="0" i="0" dirty="0">
                <a:effectLst/>
                <a:latin typeface="Menlo"/>
              </a:rPr>
              <a:t>grid </a:t>
            </a:r>
            <a:r>
              <a:rPr lang="en-US" sz="1800" b="0" i="0" dirty="0">
                <a:solidFill>
                  <a:srgbClr val="A709F5"/>
                </a:solidFill>
                <a:effectLst/>
                <a:latin typeface="Menlo"/>
              </a:rPr>
              <a:t>on</a:t>
            </a:r>
            <a:r>
              <a:rPr lang="en-US" sz="1800" b="0" i="0" dirty="0">
                <a:effectLst/>
                <a:latin typeface="Menlo"/>
              </a:rPr>
              <a:t>;</a:t>
            </a:r>
          </a:p>
        </p:txBody>
      </p:sp>
    </p:spTree>
    <p:extLst>
      <p:ext uri="{BB962C8B-B14F-4D97-AF65-F5344CB8AC3E}">
        <p14:creationId xmlns:p14="http://schemas.microsoft.com/office/powerpoint/2010/main" val="216518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9327FB-0D17-2CCE-8416-3D13B94588C6}"/>
              </a:ext>
            </a:extLst>
          </p:cNvPr>
          <p:cNvSpPr>
            <a:spLocks noGrp="1"/>
          </p:cNvSpPr>
          <p:nvPr>
            <p:ph idx="1"/>
          </p:nvPr>
        </p:nvSpPr>
        <p:spPr>
          <a:xfrm>
            <a:off x="677334" y="2160590"/>
            <a:ext cx="45719" cy="130009"/>
          </a:xfrm>
        </p:spPr>
        <p:txBody>
          <a:bodyPr>
            <a:normAutofit fontScale="25000" lnSpcReduction="20000"/>
          </a:bodyPr>
          <a:lstStyle/>
          <a:p>
            <a:endParaRPr lang="en-US" dirty="0"/>
          </a:p>
        </p:txBody>
      </p:sp>
      <p:grpSp>
        <p:nvGrpSpPr>
          <p:cNvPr id="4" name="Group 3">
            <a:extLst>
              <a:ext uri="{FF2B5EF4-FFF2-40B4-BE49-F238E27FC236}">
                <a16:creationId xmlns:a16="http://schemas.microsoft.com/office/drawing/2014/main" id="{D903E3A2-E69E-2579-B2C0-4E6573333165}"/>
              </a:ext>
            </a:extLst>
          </p:cNvPr>
          <p:cNvGrpSpPr/>
          <p:nvPr/>
        </p:nvGrpSpPr>
        <p:grpSpPr>
          <a:xfrm>
            <a:off x="9062248" y="145822"/>
            <a:ext cx="1051560" cy="1053058"/>
            <a:chOff x="4790102" y="2116535"/>
            <a:chExt cx="2610730" cy="2613124"/>
          </a:xfrm>
        </p:grpSpPr>
        <p:sp>
          <p:nvSpPr>
            <p:cNvPr id="5" name="Freeform: Shape 4">
              <a:extLst>
                <a:ext uri="{FF2B5EF4-FFF2-40B4-BE49-F238E27FC236}">
                  <a16:creationId xmlns:a16="http://schemas.microsoft.com/office/drawing/2014/main" id="{A14386D0-1DEE-1A16-3E92-226529BD9C81}"/>
                </a:ext>
              </a:extLst>
            </p:cNvPr>
            <p:cNvSpPr/>
            <p:nvPr/>
          </p:nvSpPr>
          <p:spPr>
            <a:xfrm>
              <a:off x="4790102" y="2116535"/>
              <a:ext cx="2610730" cy="2613124"/>
            </a:xfrm>
            <a:custGeom>
              <a:avLst/>
              <a:gdLst>
                <a:gd name="connsiteX0" fmla="*/ 83174 w 2610730"/>
                <a:gd name="connsiteY0" fmla="*/ 1015475 h 2613124"/>
                <a:gd name="connsiteX1" fmla="*/ 172804 w 2610730"/>
                <a:gd name="connsiteY1" fmla="*/ 1026524 h 2613124"/>
                <a:gd name="connsiteX2" fmla="*/ 230144 w 2610730"/>
                <a:gd name="connsiteY2" fmla="*/ 984329 h 2613124"/>
                <a:gd name="connsiteX3" fmla="*/ 204141 w 2610730"/>
                <a:gd name="connsiteY3" fmla="*/ 922226 h 2613124"/>
                <a:gd name="connsiteX4" fmla="*/ 119083 w 2610730"/>
                <a:gd name="connsiteY4" fmla="*/ 879839 h 2613124"/>
                <a:gd name="connsiteX5" fmla="*/ 96985 w 2610730"/>
                <a:gd name="connsiteY5" fmla="*/ 809735 h 2613124"/>
                <a:gd name="connsiteX6" fmla="*/ 161374 w 2610730"/>
                <a:gd name="connsiteY6" fmla="*/ 782303 h 2613124"/>
                <a:gd name="connsiteX7" fmla="*/ 251766 w 2610730"/>
                <a:gd name="connsiteY7" fmla="*/ 811545 h 2613124"/>
                <a:gd name="connsiteX8" fmla="*/ 309488 w 2610730"/>
                <a:gd name="connsiteY8" fmla="*/ 787447 h 2613124"/>
                <a:gd name="connsiteX9" fmla="*/ 299201 w 2610730"/>
                <a:gd name="connsiteY9" fmla="*/ 721629 h 2613124"/>
                <a:gd name="connsiteX10" fmla="*/ 227477 w 2610730"/>
                <a:gd name="connsiteY10" fmla="*/ 666670 h 2613124"/>
                <a:gd name="connsiteX11" fmla="*/ 212237 w 2610730"/>
                <a:gd name="connsiteY11" fmla="*/ 591041 h 2613124"/>
                <a:gd name="connsiteX12" fmla="*/ 288152 w 2610730"/>
                <a:gd name="connsiteY12" fmla="*/ 578183 h 2613124"/>
                <a:gd name="connsiteX13" fmla="*/ 354541 w 2610730"/>
                <a:gd name="connsiteY13" fmla="*/ 615330 h 2613124"/>
                <a:gd name="connsiteX14" fmla="*/ 435218 w 2610730"/>
                <a:gd name="connsiteY14" fmla="*/ 598757 h 2613124"/>
                <a:gd name="connsiteX15" fmla="*/ 434456 w 2610730"/>
                <a:gd name="connsiteY15" fmla="*/ 520556 h 2613124"/>
                <a:gd name="connsiteX16" fmla="*/ 375496 w 2610730"/>
                <a:gd name="connsiteY16" fmla="*/ 452072 h 2613124"/>
                <a:gd name="connsiteX17" fmla="*/ 382449 w 2610730"/>
                <a:gd name="connsiteY17" fmla="*/ 382063 h 2613124"/>
                <a:gd name="connsiteX18" fmla="*/ 448172 w 2610730"/>
                <a:gd name="connsiteY18" fmla="*/ 376538 h 2613124"/>
                <a:gd name="connsiteX19" fmla="*/ 524181 w 2610730"/>
                <a:gd name="connsiteY19" fmla="*/ 441404 h 2613124"/>
                <a:gd name="connsiteX20" fmla="*/ 591047 w 2610730"/>
                <a:gd name="connsiteY20" fmla="*/ 440832 h 2613124"/>
                <a:gd name="connsiteX21" fmla="*/ 607239 w 2610730"/>
                <a:gd name="connsiteY21" fmla="*/ 371966 h 2613124"/>
                <a:gd name="connsiteX22" fmla="*/ 558662 w 2610730"/>
                <a:gd name="connsiteY22" fmla="*/ 284813 h 2613124"/>
                <a:gd name="connsiteX23" fmla="*/ 578855 w 2610730"/>
                <a:gd name="connsiteY23" fmla="*/ 221471 h 2613124"/>
                <a:gd name="connsiteX24" fmla="*/ 644863 w 2610730"/>
                <a:gd name="connsiteY24" fmla="*/ 227472 h 2613124"/>
                <a:gd name="connsiteX25" fmla="*/ 710014 w 2610730"/>
                <a:gd name="connsiteY25" fmla="*/ 309292 h 2613124"/>
                <a:gd name="connsiteX26" fmla="*/ 772498 w 2610730"/>
                <a:gd name="connsiteY26" fmla="*/ 318341 h 2613124"/>
                <a:gd name="connsiteX27" fmla="*/ 804216 w 2610730"/>
                <a:gd name="connsiteY27" fmla="*/ 259381 h 2613124"/>
                <a:gd name="connsiteX28" fmla="*/ 773831 w 2610730"/>
                <a:gd name="connsiteY28" fmla="*/ 164417 h 2613124"/>
                <a:gd name="connsiteX29" fmla="*/ 808502 w 2610730"/>
                <a:gd name="connsiteY29" fmla="*/ 99170 h 2613124"/>
                <a:gd name="connsiteX30" fmla="*/ 872796 w 2610730"/>
                <a:gd name="connsiteY30" fmla="*/ 127174 h 2613124"/>
                <a:gd name="connsiteX31" fmla="*/ 914039 w 2610730"/>
                <a:gd name="connsiteY31" fmla="*/ 207470 h 2613124"/>
                <a:gd name="connsiteX32" fmla="*/ 971094 w 2610730"/>
                <a:gd name="connsiteY32" fmla="*/ 234902 h 2613124"/>
                <a:gd name="connsiteX33" fmla="*/ 1012337 w 2610730"/>
                <a:gd name="connsiteY33" fmla="*/ 181466 h 2613124"/>
                <a:gd name="connsiteX34" fmla="*/ 1000336 w 2610730"/>
                <a:gd name="connsiteY34" fmla="*/ 77549 h 2613124"/>
                <a:gd name="connsiteX35" fmla="*/ 1043675 w 2610730"/>
                <a:gd name="connsiteY35" fmla="*/ 27638 h 2613124"/>
                <a:gd name="connsiteX36" fmla="*/ 1102444 w 2610730"/>
                <a:gd name="connsiteY36" fmla="*/ 58403 h 2613124"/>
                <a:gd name="connsiteX37" fmla="*/ 1128257 w 2610730"/>
                <a:gd name="connsiteY37" fmla="*/ 149843 h 2613124"/>
                <a:gd name="connsiteX38" fmla="*/ 1191217 w 2610730"/>
                <a:gd name="connsiteY38" fmla="*/ 190420 h 2613124"/>
                <a:gd name="connsiteX39" fmla="*/ 1245700 w 2610730"/>
                <a:gd name="connsiteY39" fmla="*/ 138509 h 2613124"/>
                <a:gd name="connsiteX40" fmla="*/ 1252748 w 2610730"/>
                <a:gd name="connsiteY40" fmla="*/ 43735 h 2613124"/>
                <a:gd name="connsiteX41" fmla="*/ 1307708 w 2610730"/>
                <a:gd name="connsiteY41" fmla="*/ 15 h 2613124"/>
                <a:gd name="connsiteX42" fmla="*/ 1356761 w 2610730"/>
                <a:gd name="connsiteY42" fmla="*/ 44973 h 2613124"/>
                <a:gd name="connsiteX43" fmla="*/ 1364477 w 2610730"/>
                <a:gd name="connsiteY43" fmla="*/ 144509 h 2613124"/>
                <a:gd name="connsiteX44" fmla="*/ 1410101 w 2610730"/>
                <a:gd name="connsiteY44" fmla="*/ 188991 h 2613124"/>
                <a:gd name="connsiteX45" fmla="*/ 1458203 w 2610730"/>
                <a:gd name="connsiteY45" fmla="*/ 153749 h 2613124"/>
                <a:gd name="connsiteX46" fmla="*/ 1483063 w 2610730"/>
                <a:gd name="connsiteY46" fmla="*/ 62023 h 2613124"/>
                <a:gd name="connsiteX47" fmla="*/ 1545166 w 2610730"/>
                <a:gd name="connsiteY47" fmla="*/ 23447 h 2613124"/>
                <a:gd name="connsiteX48" fmla="*/ 1586981 w 2610730"/>
                <a:gd name="connsiteY48" fmla="*/ 83835 h 2613124"/>
                <a:gd name="connsiteX49" fmla="*/ 1577075 w 2610730"/>
                <a:gd name="connsiteY49" fmla="*/ 173561 h 2613124"/>
                <a:gd name="connsiteX50" fmla="*/ 1616603 w 2610730"/>
                <a:gd name="connsiteY50" fmla="*/ 227567 h 2613124"/>
                <a:gd name="connsiteX51" fmla="*/ 1688708 w 2610730"/>
                <a:gd name="connsiteY51" fmla="*/ 208613 h 2613124"/>
                <a:gd name="connsiteX52" fmla="*/ 1726808 w 2610730"/>
                <a:gd name="connsiteY52" fmla="*/ 132032 h 2613124"/>
                <a:gd name="connsiteX53" fmla="*/ 1801103 w 2610730"/>
                <a:gd name="connsiteY53" fmla="*/ 98789 h 2613124"/>
                <a:gd name="connsiteX54" fmla="*/ 1827963 w 2610730"/>
                <a:gd name="connsiteY54" fmla="*/ 171465 h 2613124"/>
                <a:gd name="connsiteX55" fmla="*/ 1801484 w 2610730"/>
                <a:gd name="connsiteY55" fmla="*/ 252809 h 2613124"/>
                <a:gd name="connsiteX56" fmla="*/ 1830059 w 2610730"/>
                <a:gd name="connsiteY56" fmla="*/ 313959 h 2613124"/>
                <a:gd name="connsiteX57" fmla="*/ 1896448 w 2610730"/>
                <a:gd name="connsiteY57" fmla="*/ 302624 h 2613124"/>
                <a:gd name="connsiteX58" fmla="*/ 1952074 w 2610730"/>
                <a:gd name="connsiteY58" fmla="*/ 231377 h 2613124"/>
                <a:gd name="connsiteX59" fmla="*/ 2023607 w 2610730"/>
                <a:gd name="connsiteY59" fmla="*/ 216614 h 2613124"/>
                <a:gd name="connsiteX60" fmla="*/ 2039894 w 2610730"/>
                <a:gd name="connsiteY60" fmla="*/ 291956 h 2613124"/>
                <a:gd name="connsiteX61" fmla="*/ 2005033 w 2610730"/>
                <a:gd name="connsiteY61" fmla="*/ 354155 h 2613124"/>
                <a:gd name="connsiteX62" fmla="*/ 2013605 w 2610730"/>
                <a:gd name="connsiteY62" fmla="*/ 436260 h 2613124"/>
                <a:gd name="connsiteX63" fmla="*/ 2099140 w 2610730"/>
                <a:gd name="connsiteY63" fmla="*/ 429593 h 2613124"/>
                <a:gd name="connsiteX64" fmla="*/ 2149432 w 2610730"/>
                <a:gd name="connsiteY64" fmla="*/ 385968 h 2613124"/>
                <a:gd name="connsiteX65" fmla="*/ 2229823 w 2610730"/>
                <a:gd name="connsiteY65" fmla="*/ 384539 h 2613124"/>
                <a:gd name="connsiteX66" fmla="*/ 2225537 w 2610730"/>
                <a:gd name="connsiteY66" fmla="*/ 461978 h 2613124"/>
                <a:gd name="connsiteX67" fmla="*/ 2172768 w 2610730"/>
                <a:gd name="connsiteY67" fmla="*/ 523223 h 2613124"/>
                <a:gd name="connsiteX68" fmla="*/ 2172292 w 2610730"/>
                <a:gd name="connsiteY68" fmla="*/ 593613 h 2613124"/>
                <a:gd name="connsiteX69" fmla="*/ 2241824 w 2610730"/>
                <a:gd name="connsiteY69" fmla="*/ 604948 h 2613124"/>
                <a:gd name="connsiteX70" fmla="*/ 2311833 w 2610730"/>
                <a:gd name="connsiteY70" fmla="*/ 564657 h 2613124"/>
                <a:gd name="connsiteX71" fmla="*/ 2387938 w 2610730"/>
                <a:gd name="connsiteY71" fmla="*/ 577706 h 2613124"/>
                <a:gd name="connsiteX72" fmla="*/ 2372698 w 2610730"/>
                <a:gd name="connsiteY72" fmla="*/ 653525 h 2613124"/>
                <a:gd name="connsiteX73" fmla="*/ 2312786 w 2610730"/>
                <a:gd name="connsiteY73" fmla="*/ 700388 h 2613124"/>
                <a:gd name="connsiteX74" fmla="*/ 2294974 w 2610730"/>
                <a:gd name="connsiteY74" fmla="*/ 776969 h 2613124"/>
                <a:gd name="connsiteX75" fmla="*/ 2365840 w 2610730"/>
                <a:gd name="connsiteY75" fmla="*/ 799639 h 2613124"/>
                <a:gd name="connsiteX76" fmla="*/ 2437849 w 2610730"/>
                <a:gd name="connsiteY76" fmla="*/ 775350 h 2613124"/>
                <a:gd name="connsiteX77" fmla="*/ 2509858 w 2610730"/>
                <a:gd name="connsiteY77" fmla="*/ 803449 h 2613124"/>
                <a:gd name="connsiteX78" fmla="*/ 2479759 w 2610730"/>
                <a:gd name="connsiteY78" fmla="*/ 874410 h 2613124"/>
                <a:gd name="connsiteX79" fmla="*/ 2407560 w 2610730"/>
                <a:gd name="connsiteY79" fmla="*/ 910605 h 2613124"/>
                <a:gd name="connsiteX80" fmla="*/ 2376127 w 2610730"/>
                <a:gd name="connsiteY80" fmla="*/ 969660 h 2613124"/>
                <a:gd name="connsiteX81" fmla="*/ 2438611 w 2610730"/>
                <a:gd name="connsiteY81" fmla="*/ 1010522 h 2613124"/>
                <a:gd name="connsiteX82" fmla="*/ 2533004 w 2610730"/>
                <a:gd name="connsiteY82" fmla="*/ 998902 h 2613124"/>
                <a:gd name="connsiteX83" fmla="*/ 2582915 w 2610730"/>
                <a:gd name="connsiteY83" fmla="*/ 1042241 h 2613124"/>
                <a:gd name="connsiteX84" fmla="*/ 2553197 w 2610730"/>
                <a:gd name="connsiteY84" fmla="*/ 1101391 h 2613124"/>
                <a:gd name="connsiteX85" fmla="*/ 2452803 w 2610730"/>
                <a:gd name="connsiteY85" fmla="*/ 1130728 h 2613124"/>
                <a:gd name="connsiteX86" fmla="*/ 2421371 w 2610730"/>
                <a:gd name="connsiteY86" fmla="*/ 1189973 h 2613124"/>
                <a:gd name="connsiteX87" fmla="*/ 2465376 w 2610730"/>
                <a:gd name="connsiteY87" fmla="*/ 1246361 h 2613124"/>
                <a:gd name="connsiteX88" fmla="*/ 2569580 w 2610730"/>
                <a:gd name="connsiteY88" fmla="*/ 1255029 h 2613124"/>
                <a:gd name="connsiteX89" fmla="*/ 2610728 w 2610730"/>
                <a:gd name="connsiteY89" fmla="*/ 1306940 h 2613124"/>
                <a:gd name="connsiteX90" fmla="*/ 2569389 w 2610730"/>
                <a:gd name="connsiteY90" fmla="*/ 1358852 h 2613124"/>
                <a:gd name="connsiteX91" fmla="*/ 2465186 w 2610730"/>
                <a:gd name="connsiteY91" fmla="*/ 1367519 h 2613124"/>
                <a:gd name="connsiteX92" fmla="*/ 2422228 w 2610730"/>
                <a:gd name="connsiteY92" fmla="*/ 1414097 h 2613124"/>
                <a:gd name="connsiteX93" fmla="*/ 2455375 w 2610730"/>
                <a:gd name="connsiteY93" fmla="*/ 1468103 h 2613124"/>
                <a:gd name="connsiteX94" fmla="*/ 2556054 w 2610730"/>
                <a:gd name="connsiteY94" fmla="*/ 1496297 h 2613124"/>
                <a:gd name="connsiteX95" fmla="*/ 2587677 w 2610730"/>
                <a:gd name="connsiteY95" fmla="*/ 1550018 h 2613124"/>
                <a:gd name="connsiteX96" fmla="*/ 2537195 w 2610730"/>
                <a:gd name="connsiteY96" fmla="*/ 1598406 h 2613124"/>
                <a:gd name="connsiteX97" fmla="*/ 2433182 w 2610730"/>
                <a:gd name="connsiteY97" fmla="*/ 1587261 h 2613124"/>
                <a:gd name="connsiteX98" fmla="*/ 2379175 w 2610730"/>
                <a:gd name="connsiteY98" fmla="*/ 1633553 h 2613124"/>
                <a:gd name="connsiteX99" fmla="*/ 2404607 w 2610730"/>
                <a:gd name="connsiteY99" fmla="*/ 1690893 h 2613124"/>
                <a:gd name="connsiteX100" fmla="*/ 2485569 w 2610730"/>
                <a:gd name="connsiteY100" fmla="*/ 1731089 h 2613124"/>
                <a:gd name="connsiteX101" fmla="*/ 2512620 w 2610730"/>
                <a:gd name="connsiteY101" fmla="*/ 1803193 h 2613124"/>
                <a:gd name="connsiteX102" fmla="*/ 2444135 w 2610730"/>
                <a:gd name="connsiteY102" fmla="*/ 1829958 h 2613124"/>
                <a:gd name="connsiteX103" fmla="*/ 2362887 w 2610730"/>
                <a:gd name="connsiteY103" fmla="*/ 1803288 h 2613124"/>
                <a:gd name="connsiteX104" fmla="*/ 2297831 w 2610730"/>
                <a:gd name="connsiteY104" fmla="*/ 1830625 h 2613124"/>
                <a:gd name="connsiteX105" fmla="*/ 2314500 w 2610730"/>
                <a:gd name="connsiteY105" fmla="*/ 1895204 h 2613124"/>
                <a:gd name="connsiteX106" fmla="*/ 2393177 w 2610730"/>
                <a:gd name="connsiteY106" fmla="*/ 1956736 h 2613124"/>
                <a:gd name="connsiteX107" fmla="*/ 2396129 w 2610730"/>
                <a:gd name="connsiteY107" fmla="*/ 2023125 h 2613124"/>
                <a:gd name="connsiteX108" fmla="*/ 2336884 w 2610730"/>
                <a:gd name="connsiteY108" fmla="*/ 2043223 h 2613124"/>
                <a:gd name="connsiteX109" fmla="*/ 2245063 w 2610730"/>
                <a:gd name="connsiteY109" fmla="*/ 1993217 h 2613124"/>
                <a:gd name="connsiteX110" fmla="*/ 2173626 w 2610730"/>
                <a:gd name="connsiteY110" fmla="*/ 2017410 h 2613124"/>
                <a:gd name="connsiteX111" fmla="*/ 2170292 w 2610730"/>
                <a:gd name="connsiteY111" fmla="*/ 2087514 h 2613124"/>
                <a:gd name="connsiteX112" fmla="*/ 2229251 w 2610730"/>
                <a:gd name="connsiteY112" fmla="*/ 2155904 h 2613124"/>
                <a:gd name="connsiteX113" fmla="*/ 2229251 w 2610730"/>
                <a:gd name="connsiteY113" fmla="*/ 2229532 h 2613124"/>
                <a:gd name="connsiteX114" fmla="*/ 2152575 w 2610730"/>
                <a:gd name="connsiteY114" fmla="*/ 2230199 h 2613124"/>
                <a:gd name="connsiteX115" fmla="*/ 2091234 w 2610730"/>
                <a:gd name="connsiteY115" fmla="*/ 2177526 h 2613124"/>
                <a:gd name="connsiteX116" fmla="*/ 2016653 w 2610730"/>
                <a:gd name="connsiteY116" fmla="*/ 2173620 h 2613124"/>
                <a:gd name="connsiteX117" fmla="*/ 2005223 w 2610730"/>
                <a:gd name="connsiteY117" fmla="*/ 2247058 h 2613124"/>
                <a:gd name="connsiteX118" fmla="*/ 2042847 w 2610730"/>
                <a:gd name="connsiteY118" fmla="*/ 2313066 h 2613124"/>
                <a:gd name="connsiteX119" fmla="*/ 2029607 w 2610730"/>
                <a:gd name="connsiteY119" fmla="*/ 2392791 h 2613124"/>
                <a:gd name="connsiteX120" fmla="*/ 1954741 w 2610730"/>
                <a:gd name="connsiteY120" fmla="*/ 2374883 h 2613124"/>
                <a:gd name="connsiteX121" fmla="*/ 1907783 w 2610730"/>
                <a:gd name="connsiteY121" fmla="*/ 2314971 h 2613124"/>
                <a:gd name="connsiteX122" fmla="*/ 1836536 w 2610730"/>
                <a:gd name="connsiteY122" fmla="*/ 2293921 h 2613124"/>
                <a:gd name="connsiteX123" fmla="*/ 1808913 w 2610730"/>
                <a:gd name="connsiteY123" fmla="*/ 2366787 h 2613124"/>
                <a:gd name="connsiteX124" fmla="*/ 1832345 w 2610730"/>
                <a:gd name="connsiteY124" fmla="*/ 2439082 h 2613124"/>
                <a:gd name="connsiteX125" fmla="*/ 1802817 w 2610730"/>
                <a:gd name="connsiteY125" fmla="*/ 2513663 h 2613124"/>
                <a:gd name="connsiteX126" fmla="*/ 1733475 w 2610730"/>
                <a:gd name="connsiteY126" fmla="*/ 2479944 h 2613124"/>
                <a:gd name="connsiteX127" fmla="*/ 1694708 w 2610730"/>
                <a:gd name="connsiteY127" fmla="*/ 2403744 h 2613124"/>
                <a:gd name="connsiteX128" fmla="*/ 1631748 w 2610730"/>
                <a:gd name="connsiteY128" fmla="*/ 2379646 h 2613124"/>
                <a:gd name="connsiteX129" fmla="*/ 1597553 w 2610730"/>
                <a:gd name="connsiteY129" fmla="*/ 2433177 h 2613124"/>
                <a:gd name="connsiteX130" fmla="*/ 1609841 w 2610730"/>
                <a:gd name="connsiteY130" fmla="*/ 2532237 h 2613124"/>
                <a:gd name="connsiteX131" fmla="*/ 1564978 w 2610730"/>
                <a:gd name="connsiteY131" fmla="*/ 2585862 h 2613124"/>
                <a:gd name="connsiteX132" fmla="*/ 1506780 w 2610730"/>
                <a:gd name="connsiteY132" fmla="*/ 2554239 h 2613124"/>
                <a:gd name="connsiteX133" fmla="*/ 1477919 w 2610730"/>
                <a:gd name="connsiteY133" fmla="*/ 2453751 h 2613124"/>
                <a:gd name="connsiteX134" fmla="*/ 1418293 w 2610730"/>
                <a:gd name="connsiteY134" fmla="*/ 2422699 h 2613124"/>
                <a:gd name="connsiteX135" fmla="*/ 1364953 w 2610730"/>
                <a:gd name="connsiteY135" fmla="*/ 2464228 h 2613124"/>
                <a:gd name="connsiteX136" fmla="*/ 1355714 w 2610730"/>
                <a:gd name="connsiteY136" fmla="*/ 2573099 h 2613124"/>
                <a:gd name="connsiteX137" fmla="*/ 1307517 w 2610730"/>
                <a:gd name="connsiteY137" fmla="*/ 2613104 h 2613124"/>
                <a:gd name="connsiteX138" fmla="*/ 1253415 w 2610730"/>
                <a:gd name="connsiteY138" fmla="*/ 2573861 h 2613124"/>
                <a:gd name="connsiteX139" fmla="*/ 1243700 w 2610730"/>
                <a:gd name="connsiteY139" fmla="*/ 2465085 h 2613124"/>
                <a:gd name="connsiteX140" fmla="*/ 1201409 w 2610730"/>
                <a:gd name="connsiteY140" fmla="*/ 2423747 h 2613124"/>
                <a:gd name="connsiteX141" fmla="*/ 1152355 w 2610730"/>
                <a:gd name="connsiteY141" fmla="*/ 2456989 h 2613124"/>
                <a:gd name="connsiteX142" fmla="*/ 1125971 w 2610730"/>
                <a:gd name="connsiteY142" fmla="*/ 2553192 h 2613124"/>
                <a:gd name="connsiteX143" fmla="*/ 1062248 w 2610730"/>
                <a:gd name="connsiteY143" fmla="*/ 2589196 h 2613124"/>
                <a:gd name="connsiteX144" fmla="*/ 1022148 w 2610730"/>
                <a:gd name="connsiteY144" fmla="*/ 2532141 h 2613124"/>
                <a:gd name="connsiteX145" fmla="*/ 1031768 w 2610730"/>
                <a:gd name="connsiteY145" fmla="*/ 2447178 h 2613124"/>
                <a:gd name="connsiteX146" fmla="*/ 983953 w 2610730"/>
                <a:gd name="connsiteY146" fmla="*/ 2380122 h 2613124"/>
                <a:gd name="connsiteX147" fmla="*/ 914135 w 2610730"/>
                <a:gd name="connsiteY147" fmla="*/ 2416412 h 2613124"/>
                <a:gd name="connsiteX148" fmla="*/ 876035 w 2610730"/>
                <a:gd name="connsiteY148" fmla="*/ 2492994 h 2613124"/>
                <a:gd name="connsiteX149" fmla="*/ 804883 w 2610730"/>
                <a:gd name="connsiteY149" fmla="*/ 2512520 h 2613124"/>
                <a:gd name="connsiteX150" fmla="*/ 778975 w 2610730"/>
                <a:gd name="connsiteY150" fmla="*/ 2452036 h 2613124"/>
                <a:gd name="connsiteX151" fmla="*/ 806788 w 2610730"/>
                <a:gd name="connsiteY151" fmla="*/ 2366120 h 2613124"/>
                <a:gd name="connsiteX152" fmla="*/ 778880 w 2610730"/>
                <a:gd name="connsiteY152" fmla="*/ 2296398 h 2613124"/>
                <a:gd name="connsiteX153" fmla="*/ 710585 w 2610730"/>
                <a:gd name="connsiteY153" fmla="*/ 2313638 h 2613124"/>
                <a:gd name="connsiteX154" fmla="*/ 648578 w 2610730"/>
                <a:gd name="connsiteY154" fmla="*/ 2391933 h 2613124"/>
                <a:gd name="connsiteX155" fmla="*/ 586760 w 2610730"/>
                <a:gd name="connsiteY155" fmla="*/ 2396982 h 2613124"/>
                <a:gd name="connsiteX156" fmla="*/ 562472 w 2610730"/>
                <a:gd name="connsiteY156" fmla="*/ 2335641 h 2613124"/>
                <a:gd name="connsiteX157" fmla="*/ 612573 w 2610730"/>
                <a:gd name="connsiteY157" fmla="*/ 2243915 h 2613124"/>
                <a:gd name="connsiteX158" fmla="*/ 595619 w 2610730"/>
                <a:gd name="connsiteY158" fmla="*/ 2175049 h 2613124"/>
                <a:gd name="connsiteX159" fmla="*/ 524372 w 2610730"/>
                <a:gd name="connsiteY159" fmla="*/ 2171811 h 2613124"/>
                <a:gd name="connsiteX160" fmla="*/ 448457 w 2610730"/>
                <a:gd name="connsiteY160" fmla="*/ 2236676 h 2613124"/>
                <a:gd name="connsiteX161" fmla="*/ 382735 w 2610730"/>
                <a:gd name="connsiteY161" fmla="*/ 2231818 h 2613124"/>
                <a:gd name="connsiteX162" fmla="*/ 375020 w 2610730"/>
                <a:gd name="connsiteY162" fmla="*/ 2161809 h 2613124"/>
                <a:gd name="connsiteX163" fmla="*/ 442838 w 2610730"/>
                <a:gd name="connsiteY163" fmla="*/ 2082180 h 2613124"/>
                <a:gd name="connsiteX164" fmla="*/ 438932 w 2610730"/>
                <a:gd name="connsiteY164" fmla="*/ 2019125 h 2613124"/>
                <a:gd name="connsiteX165" fmla="*/ 377496 w 2610730"/>
                <a:gd name="connsiteY165" fmla="*/ 2003123 h 2613124"/>
                <a:gd name="connsiteX166" fmla="*/ 286342 w 2610730"/>
                <a:gd name="connsiteY166" fmla="*/ 2054272 h 2613124"/>
                <a:gd name="connsiteX167" fmla="*/ 222334 w 2610730"/>
                <a:gd name="connsiteY167" fmla="*/ 2037222 h 2613124"/>
                <a:gd name="connsiteX168" fmla="*/ 227477 w 2610730"/>
                <a:gd name="connsiteY168" fmla="*/ 1967023 h 2613124"/>
                <a:gd name="connsiteX169" fmla="*/ 298534 w 2610730"/>
                <a:gd name="connsiteY169" fmla="*/ 1911111 h 2613124"/>
                <a:gd name="connsiteX170" fmla="*/ 318155 w 2610730"/>
                <a:gd name="connsiteY170" fmla="*/ 1839007 h 2613124"/>
                <a:gd name="connsiteX171" fmla="*/ 243956 w 2610730"/>
                <a:gd name="connsiteY171" fmla="*/ 1813670 h 2613124"/>
                <a:gd name="connsiteX172" fmla="*/ 158135 w 2610730"/>
                <a:gd name="connsiteY172" fmla="*/ 1841769 h 2613124"/>
                <a:gd name="connsiteX173" fmla="*/ 100128 w 2610730"/>
                <a:gd name="connsiteY173" fmla="*/ 1810337 h 2613124"/>
                <a:gd name="connsiteX174" fmla="*/ 116321 w 2610730"/>
                <a:gd name="connsiteY174" fmla="*/ 1746519 h 2613124"/>
                <a:gd name="connsiteX175" fmla="*/ 196616 w 2610730"/>
                <a:gd name="connsiteY175" fmla="*/ 1705085 h 2613124"/>
                <a:gd name="connsiteX176" fmla="*/ 234716 w 2610730"/>
                <a:gd name="connsiteY176" fmla="*/ 1640887 h 2613124"/>
                <a:gd name="connsiteX177" fmla="*/ 166232 w 2610730"/>
                <a:gd name="connsiteY177" fmla="*/ 1602882 h 2613124"/>
                <a:gd name="connsiteX178" fmla="*/ 86126 w 2610730"/>
                <a:gd name="connsiteY178" fmla="*/ 1613836 h 2613124"/>
                <a:gd name="connsiteX179" fmla="*/ 27452 w 2610730"/>
                <a:gd name="connsiteY179" fmla="*/ 1575926 h 2613124"/>
                <a:gd name="connsiteX180" fmla="*/ 60409 w 2610730"/>
                <a:gd name="connsiteY180" fmla="*/ 1510776 h 2613124"/>
                <a:gd name="connsiteX181" fmla="*/ 147086 w 2610730"/>
                <a:gd name="connsiteY181" fmla="*/ 1485534 h 2613124"/>
                <a:gd name="connsiteX182" fmla="*/ 190425 w 2610730"/>
                <a:gd name="connsiteY182" fmla="*/ 1424669 h 2613124"/>
                <a:gd name="connsiteX183" fmla="*/ 137466 w 2610730"/>
                <a:gd name="connsiteY183" fmla="*/ 1366567 h 2613124"/>
                <a:gd name="connsiteX184" fmla="*/ 56980 w 2610730"/>
                <a:gd name="connsiteY184" fmla="*/ 1360281 h 2613124"/>
                <a:gd name="connsiteX185" fmla="*/ 20 w 2610730"/>
                <a:gd name="connsiteY185" fmla="*/ 1308845 h 2613124"/>
                <a:gd name="connsiteX186" fmla="*/ 57170 w 2610730"/>
                <a:gd name="connsiteY186" fmla="*/ 1253219 h 2613124"/>
                <a:gd name="connsiteX187" fmla="*/ 137657 w 2610730"/>
                <a:gd name="connsiteY187" fmla="*/ 1246743 h 2613124"/>
                <a:gd name="connsiteX188" fmla="*/ 188996 w 2610730"/>
                <a:gd name="connsiteY188" fmla="*/ 1197403 h 2613124"/>
                <a:gd name="connsiteX189" fmla="*/ 148801 w 2610730"/>
                <a:gd name="connsiteY189" fmla="*/ 1143396 h 2613124"/>
                <a:gd name="connsiteX190" fmla="*/ 66219 w 2610730"/>
                <a:gd name="connsiteY190" fmla="*/ 1121108 h 2613124"/>
                <a:gd name="connsiteX191" fmla="*/ 21547 w 2610730"/>
                <a:gd name="connsiteY191" fmla="*/ 1062243 h 2613124"/>
                <a:gd name="connsiteX192" fmla="*/ 82983 w 2610730"/>
                <a:gd name="connsiteY192" fmla="*/ 1015475 h 2613124"/>
                <a:gd name="connsiteX193" fmla="*/ 1314375 w 2610730"/>
                <a:gd name="connsiteY193" fmla="*/ 2266394 h 2613124"/>
                <a:gd name="connsiteX194" fmla="*/ 2272971 w 2610730"/>
                <a:gd name="connsiteY194" fmla="*/ 1309226 h 2613124"/>
                <a:gd name="connsiteX195" fmla="*/ 1313613 w 2610730"/>
                <a:gd name="connsiteY195" fmla="*/ 351202 h 2613124"/>
                <a:gd name="connsiteX196" fmla="*/ 355398 w 2610730"/>
                <a:gd name="connsiteY196" fmla="*/ 1300368 h 2613124"/>
                <a:gd name="connsiteX197" fmla="*/ 1314280 w 2610730"/>
                <a:gd name="connsiteY197" fmla="*/ 2266394 h 26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2610730" h="2613124">
                  <a:moveTo>
                    <a:pt x="83174" y="1015475"/>
                  </a:moveTo>
                  <a:cubicBezTo>
                    <a:pt x="113082" y="1019095"/>
                    <a:pt x="143086" y="1022048"/>
                    <a:pt x="172804" y="1026524"/>
                  </a:cubicBezTo>
                  <a:cubicBezTo>
                    <a:pt x="206618" y="1031573"/>
                    <a:pt x="221762" y="1014809"/>
                    <a:pt x="230144" y="984329"/>
                  </a:cubicBezTo>
                  <a:cubicBezTo>
                    <a:pt x="238050" y="955468"/>
                    <a:pt x="233002" y="935370"/>
                    <a:pt x="204141" y="922226"/>
                  </a:cubicBezTo>
                  <a:cubicBezTo>
                    <a:pt x="175280" y="909176"/>
                    <a:pt x="147563" y="893746"/>
                    <a:pt x="119083" y="879839"/>
                  </a:cubicBezTo>
                  <a:cubicBezTo>
                    <a:pt x="86698" y="864028"/>
                    <a:pt x="83745" y="842311"/>
                    <a:pt x="96985" y="809735"/>
                  </a:cubicBezTo>
                  <a:cubicBezTo>
                    <a:pt x="110796" y="775541"/>
                    <a:pt x="132799" y="773731"/>
                    <a:pt x="161374" y="782303"/>
                  </a:cubicBezTo>
                  <a:cubicBezTo>
                    <a:pt x="191759" y="791352"/>
                    <a:pt x="222239" y="800115"/>
                    <a:pt x="251766" y="811545"/>
                  </a:cubicBezTo>
                  <a:cubicBezTo>
                    <a:pt x="280246" y="822594"/>
                    <a:pt x="296057" y="811831"/>
                    <a:pt x="309488" y="787447"/>
                  </a:cubicBezTo>
                  <a:cubicBezTo>
                    <a:pt x="323585" y="761825"/>
                    <a:pt x="325775" y="740679"/>
                    <a:pt x="299201" y="721629"/>
                  </a:cubicBezTo>
                  <a:cubicBezTo>
                    <a:pt x="274721" y="704103"/>
                    <a:pt x="251766" y="684482"/>
                    <a:pt x="227477" y="666670"/>
                  </a:cubicBezTo>
                  <a:cubicBezTo>
                    <a:pt x="199093" y="645810"/>
                    <a:pt x="189854" y="625046"/>
                    <a:pt x="212237" y="591041"/>
                  </a:cubicBezTo>
                  <a:cubicBezTo>
                    <a:pt x="235574" y="555608"/>
                    <a:pt x="259100" y="561228"/>
                    <a:pt x="288152" y="578183"/>
                  </a:cubicBezTo>
                  <a:cubicBezTo>
                    <a:pt x="310059" y="590946"/>
                    <a:pt x="333395" y="601424"/>
                    <a:pt x="354541" y="615330"/>
                  </a:cubicBezTo>
                  <a:cubicBezTo>
                    <a:pt x="387878" y="637142"/>
                    <a:pt x="410929" y="629332"/>
                    <a:pt x="435218" y="598757"/>
                  </a:cubicBezTo>
                  <a:cubicBezTo>
                    <a:pt x="458173" y="569896"/>
                    <a:pt x="461411" y="547607"/>
                    <a:pt x="434456" y="520556"/>
                  </a:cubicBezTo>
                  <a:cubicBezTo>
                    <a:pt x="413215" y="499316"/>
                    <a:pt x="394832" y="475217"/>
                    <a:pt x="375496" y="452072"/>
                  </a:cubicBezTo>
                  <a:cubicBezTo>
                    <a:pt x="354160" y="426545"/>
                    <a:pt x="359208" y="405685"/>
                    <a:pt x="382449" y="382063"/>
                  </a:cubicBezTo>
                  <a:cubicBezTo>
                    <a:pt x="405119" y="359108"/>
                    <a:pt x="424740" y="357203"/>
                    <a:pt x="448172" y="376538"/>
                  </a:cubicBezTo>
                  <a:cubicBezTo>
                    <a:pt x="473794" y="397779"/>
                    <a:pt x="499702" y="418829"/>
                    <a:pt x="524181" y="441404"/>
                  </a:cubicBezTo>
                  <a:cubicBezTo>
                    <a:pt x="547517" y="462930"/>
                    <a:pt x="567234" y="459787"/>
                    <a:pt x="591047" y="440832"/>
                  </a:cubicBezTo>
                  <a:cubicBezTo>
                    <a:pt x="616002" y="420925"/>
                    <a:pt x="625241" y="401303"/>
                    <a:pt x="607239" y="371966"/>
                  </a:cubicBezTo>
                  <a:cubicBezTo>
                    <a:pt x="589904" y="343582"/>
                    <a:pt x="574092" y="314245"/>
                    <a:pt x="558662" y="284813"/>
                  </a:cubicBezTo>
                  <a:cubicBezTo>
                    <a:pt x="544374" y="257571"/>
                    <a:pt x="552756" y="238331"/>
                    <a:pt x="578855" y="221471"/>
                  </a:cubicBezTo>
                  <a:cubicBezTo>
                    <a:pt x="604382" y="204993"/>
                    <a:pt x="624860" y="202231"/>
                    <a:pt x="644863" y="227472"/>
                  </a:cubicBezTo>
                  <a:cubicBezTo>
                    <a:pt x="666580" y="254809"/>
                    <a:pt x="688964" y="281574"/>
                    <a:pt x="710014" y="309292"/>
                  </a:cubicBezTo>
                  <a:cubicBezTo>
                    <a:pt x="728302" y="333390"/>
                    <a:pt x="748685" y="331580"/>
                    <a:pt x="772498" y="318341"/>
                  </a:cubicBezTo>
                  <a:cubicBezTo>
                    <a:pt x="796120" y="305196"/>
                    <a:pt x="816218" y="292242"/>
                    <a:pt x="804216" y="259381"/>
                  </a:cubicBezTo>
                  <a:cubicBezTo>
                    <a:pt x="792786" y="228234"/>
                    <a:pt x="783071" y="196325"/>
                    <a:pt x="773831" y="164417"/>
                  </a:cubicBezTo>
                  <a:cubicBezTo>
                    <a:pt x="764497" y="132222"/>
                    <a:pt x="773831" y="112029"/>
                    <a:pt x="808502" y="99170"/>
                  </a:cubicBezTo>
                  <a:cubicBezTo>
                    <a:pt x="842983" y="86312"/>
                    <a:pt x="858985" y="100218"/>
                    <a:pt x="872796" y="127174"/>
                  </a:cubicBezTo>
                  <a:cubicBezTo>
                    <a:pt x="886512" y="153939"/>
                    <a:pt x="901181" y="180323"/>
                    <a:pt x="914039" y="207470"/>
                  </a:cubicBezTo>
                  <a:cubicBezTo>
                    <a:pt x="925946" y="232711"/>
                    <a:pt x="942710" y="243474"/>
                    <a:pt x="971094" y="234902"/>
                  </a:cubicBezTo>
                  <a:cubicBezTo>
                    <a:pt x="998336" y="226615"/>
                    <a:pt x="1016624" y="213756"/>
                    <a:pt x="1012337" y="181466"/>
                  </a:cubicBezTo>
                  <a:cubicBezTo>
                    <a:pt x="1007670" y="146891"/>
                    <a:pt x="1004432" y="112220"/>
                    <a:pt x="1000336" y="77549"/>
                  </a:cubicBezTo>
                  <a:cubicBezTo>
                    <a:pt x="996526" y="44878"/>
                    <a:pt x="1014623" y="33543"/>
                    <a:pt x="1043675" y="27638"/>
                  </a:cubicBezTo>
                  <a:cubicBezTo>
                    <a:pt x="1073583" y="21542"/>
                    <a:pt x="1093490" y="28019"/>
                    <a:pt x="1102444" y="58403"/>
                  </a:cubicBezTo>
                  <a:cubicBezTo>
                    <a:pt x="1111397" y="88788"/>
                    <a:pt x="1121303" y="118982"/>
                    <a:pt x="1128257" y="149843"/>
                  </a:cubicBezTo>
                  <a:cubicBezTo>
                    <a:pt x="1136353" y="185276"/>
                    <a:pt x="1157403" y="192896"/>
                    <a:pt x="1191217" y="190420"/>
                  </a:cubicBezTo>
                  <a:cubicBezTo>
                    <a:pt x="1226269" y="187848"/>
                    <a:pt x="1243604" y="173084"/>
                    <a:pt x="1245700" y="138509"/>
                  </a:cubicBezTo>
                  <a:cubicBezTo>
                    <a:pt x="1247605" y="106886"/>
                    <a:pt x="1249891" y="75263"/>
                    <a:pt x="1252748" y="43735"/>
                  </a:cubicBezTo>
                  <a:cubicBezTo>
                    <a:pt x="1255701" y="10207"/>
                    <a:pt x="1274751" y="-461"/>
                    <a:pt x="1307708" y="15"/>
                  </a:cubicBezTo>
                  <a:cubicBezTo>
                    <a:pt x="1340188" y="587"/>
                    <a:pt x="1354190" y="15160"/>
                    <a:pt x="1356761" y="44973"/>
                  </a:cubicBezTo>
                  <a:cubicBezTo>
                    <a:pt x="1359619" y="78120"/>
                    <a:pt x="1362191" y="111267"/>
                    <a:pt x="1364477" y="144509"/>
                  </a:cubicBezTo>
                  <a:cubicBezTo>
                    <a:pt x="1366477" y="173180"/>
                    <a:pt x="1382098" y="186610"/>
                    <a:pt x="1410101" y="188991"/>
                  </a:cubicBezTo>
                  <a:cubicBezTo>
                    <a:pt x="1437057" y="191372"/>
                    <a:pt x="1451630" y="178799"/>
                    <a:pt x="1458203" y="153749"/>
                  </a:cubicBezTo>
                  <a:cubicBezTo>
                    <a:pt x="1466204" y="123078"/>
                    <a:pt x="1475252" y="92693"/>
                    <a:pt x="1483063" y="62023"/>
                  </a:cubicBezTo>
                  <a:cubicBezTo>
                    <a:pt x="1491540" y="28781"/>
                    <a:pt x="1507923" y="16684"/>
                    <a:pt x="1545166" y="23447"/>
                  </a:cubicBezTo>
                  <a:cubicBezTo>
                    <a:pt x="1584409" y="30590"/>
                    <a:pt x="1590029" y="52307"/>
                    <a:pt x="1586981" y="83835"/>
                  </a:cubicBezTo>
                  <a:cubicBezTo>
                    <a:pt x="1584123" y="113839"/>
                    <a:pt x="1581837" y="143843"/>
                    <a:pt x="1577075" y="173561"/>
                  </a:cubicBezTo>
                  <a:cubicBezTo>
                    <a:pt x="1571836" y="206136"/>
                    <a:pt x="1588790" y="219471"/>
                    <a:pt x="1616603" y="227567"/>
                  </a:cubicBezTo>
                  <a:cubicBezTo>
                    <a:pt x="1644988" y="235759"/>
                    <a:pt x="1672134" y="245760"/>
                    <a:pt x="1688708" y="208613"/>
                  </a:cubicBezTo>
                  <a:cubicBezTo>
                    <a:pt x="1700328" y="182609"/>
                    <a:pt x="1713949" y="157463"/>
                    <a:pt x="1726808" y="132032"/>
                  </a:cubicBezTo>
                  <a:cubicBezTo>
                    <a:pt x="1742524" y="100980"/>
                    <a:pt x="1759574" y="81359"/>
                    <a:pt x="1801103" y="98789"/>
                  </a:cubicBezTo>
                  <a:cubicBezTo>
                    <a:pt x="1841108" y="115553"/>
                    <a:pt x="1837583" y="140699"/>
                    <a:pt x="1827963" y="171465"/>
                  </a:cubicBezTo>
                  <a:cubicBezTo>
                    <a:pt x="1819486" y="198707"/>
                    <a:pt x="1810818" y="225853"/>
                    <a:pt x="1801484" y="252809"/>
                  </a:cubicBezTo>
                  <a:cubicBezTo>
                    <a:pt x="1791101" y="282908"/>
                    <a:pt x="1804055" y="300053"/>
                    <a:pt x="1830059" y="313959"/>
                  </a:cubicBezTo>
                  <a:cubicBezTo>
                    <a:pt x="1856348" y="327961"/>
                    <a:pt x="1877493" y="328247"/>
                    <a:pt x="1896448" y="302624"/>
                  </a:cubicBezTo>
                  <a:cubicBezTo>
                    <a:pt x="1914355" y="278431"/>
                    <a:pt x="1933786" y="255285"/>
                    <a:pt x="1952074" y="231377"/>
                  </a:cubicBezTo>
                  <a:cubicBezTo>
                    <a:pt x="1971791" y="205660"/>
                    <a:pt x="1990745" y="194992"/>
                    <a:pt x="2023607" y="216614"/>
                  </a:cubicBezTo>
                  <a:cubicBezTo>
                    <a:pt x="2057706" y="238997"/>
                    <a:pt x="2057706" y="261572"/>
                    <a:pt x="2039894" y="291956"/>
                  </a:cubicBezTo>
                  <a:cubicBezTo>
                    <a:pt x="2027893" y="312435"/>
                    <a:pt x="2017892" y="334152"/>
                    <a:pt x="2005033" y="354155"/>
                  </a:cubicBezTo>
                  <a:cubicBezTo>
                    <a:pt x="1985602" y="384444"/>
                    <a:pt x="1980935" y="408542"/>
                    <a:pt x="2013605" y="436260"/>
                  </a:cubicBezTo>
                  <a:cubicBezTo>
                    <a:pt x="2047895" y="465407"/>
                    <a:pt x="2071994" y="457025"/>
                    <a:pt x="2099140" y="429593"/>
                  </a:cubicBezTo>
                  <a:cubicBezTo>
                    <a:pt x="2114666" y="413876"/>
                    <a:pt x="2132859" y="400732"/>
                    <a:pt x="2149432" y="385968"/>
                  </a:cubicBezTo>
                  <a:cubicBezTo>
                    <a:pt x="2175911" y="362441"/>
                    <a:pt x="2198581" y="351773"/>
                    <a:pt x="2229823" y="384539"/>
                  </a:cubicBezTo>
                  <a:cubicBezTo>
                    <a:pt x="2259731" y="415972"/>
                    <a:pt x="2246587" y="437308"/>
                    <a:pt x="2225537" y="461978"/>
                  </a:cubicBezTo>
                  <a:cubicBezTo>
                    <a:pt x="2208011" y="482456"/>
                    <a:pt x="2191628" y="503983"/>
                    <a:pt x="2172768" y="523223"/>
                  </a:cubicBezTo>
                  <a:cubicBezTo>
                    <a:pt x="2149051" y="547417"/>
                    <a:pt x="2151527" y="568467"/>
                    <a:pt x="2172292" y="593613"/>
                  </a:cubicBezTo>
                  <a:cubicBezTo>
                    <a:pt x="2193533" y="619331"/>
                    <a:pt x="2214107" y="623426"/>
                    <a:pt x="2241824" y="604948"/>
                  </a:cubicBezTo>
                  <a:cubicBezTo>
                    <a:pt x="2264208" y="590089"/>
                    <a:pt x="2288402" y="577992"/>
                    <a:pt x="2311833" y="564657"/>
                  </a:cubicBezTo>
                  <a:cubicBezTo>
                    <a:pt x="2340789" y="548084"/>
                    <a:pt x="2364792" y="542178"/>
                    <a:pt x="2387938" y="577706"/>
                  </a:cubicBezTo>
                  <a:cubicBezTo>
                    <a:pt x="2410036" y="611615"/>
                    <a:pt x="2401463" y="632570"/>
                    <a:pt x="2372698" y="653525"/>
                  </a:cubicBezTo>
                  <a:cubicBezTo>
                    <a:pt x="2352219" y="668480"/>
                    <a:pt x="2333550" y="686006"/>
                    <a:pt x="2312786" y="700388"/>
                  </a:cubicBezTo>
                  <a:cubicBezTo>
                    <a:pt x="2282782" y="721058"/>
                    <a:pt x="2276495" y="743441"/>
                    <a:pt x="2294974" y="776969"/>
                  </a:cubicBezTo>
                  <a:cubicBezTo>
                    <a:pt x="2312976" y="809640"/>
                    <a:pt x="2334884" y="812498"/>
                    <a:pt x="2365840" y="799639"/>
                  </a:cubicBezTo>
                  <a:cubicBezTo>
                    <a:pt x="2389176" y="790019"/>
                    <a:pt x="2413846" y="783351"/>
                    <a:pt x="2437849" y="775350"/>
                  </a:cubicBezTo>
                  <a:cubicBezTo>
                    <a:pt x="2469662" y="764682"/>
                    <a:pt x="2493570" y="764587"/>
                    <a:pt x="2509858" y="803449"/>
                  </a:cubicBezTo>
                  <a:cubicBezTo>
                    <a:pt x="2526051" y="842120"/>
                    <a:pt x="2510239" y="859361"/>
                    <a:pt x="2479759" y="874410"/>
                  </a:cubicBezTo>
                  <a:cubicBezTo>
                    <a:pt x="2455661" y="886316"/>
                    <a:pt x="2431848" y="898985"/>
                    <a:pt x="2407560" y="910605"/>
                  </a:cubicBezTo>
                  <a:cubicBezTo>
                    <a:pt x="2382318" y="922702"/>
                    <a:pt x="2366602" y="936704"/>
                    <a:pt x="2376127" y="969660"/>
                  </a:cubicBezTo>
                  <a:cubicBezTo>
                    <a:pt x="2385938" y="1003855"/>
                    <a:pt x="2404226" y="1016237"/>
                    <a:pt x="2438611" y="1010522"/>
                  </a:cubicBezTo>
                  <a:cubicBezTo>
                    <a:pt x="2469853" y="1005379"/>
                    <a:pt x="2501476" y="1002426"/>
                    <a:pt x="2533004" y="998902"/>
                  </a:cubicBezTo>
                  <a:cubicBezTo>
                    <a:pt x="2565103" y="995378"/>
                    <a:pt x="2576628" y="1012427"/>
                    <a:pt x="2582915" y="1042241"/>
                  </a:cubicBezTo>
                  <a:cubicBezTo>
                    <a:pt x="2589296" y="1072721"/>
                    <a:pt x="2582915" y="1092056"/>
                    <a:pt x="2553197" y="1101391"/>
                  </a:cubicBezTo>
                  <a:cubicBezTo>
                    <a:pt x="2519954" y="1111773"/>
                    <a:pt x="2486522" y="1121965"/>
                    <a:pt x="2452803" y="1130728"/>
                  </a:cubicBezTo>
                  <a:cubicBezTo>
                    <a:pt x="2419847" y="1139300"/>
                    <a:pt x="2417561" y="1162446"/>
                    <a:pt x="2421371" y="1189973"/>
                  </a:cubicBezTo>
                  <a:cubicBezTo>
                    <a:pt x="2425181" y="1217406"/>
                    <a:pt x="2427848" y="1244456"/>
                    <a:pt x="2465376" y="1246361"/>
                  </a:cubicBezTo>
                  <a:cubicBezTo>
                    <a:pt x="2500143" y="1248171"/>
                    <a:pt x="2534909" y="1251981"/>
                    <a:pt x="2569580" y="1255029"/>
                  </a:cubicBezTo>
                  <a:cubicBezTo>
                    <a:pt x="2601584" y="1257791"/>
                    <a:pt x="2610537" y="1276460"/>
                    <a:pt x="2610728" y="1306940"/>
                  </a:cubicBezTo>
                  <a:cubicBezTo>
                    <a:pt x="2610918" y="1337801"/>
                    <a:pt x="2600631" y="1355804"/>
                    <a:pt x="2569389" y="1358852"/>
                  </a:cubicBezTo>
                  <a:cubicBezTo>
                    <a:pt x="2534718" y="1362281"/>
                    <a:pt x="2499952" y="1366376"/>
                    <a:pt x="2465186" y="1367519"/>
                  </a:cubicBezTo>
                  <a:cubicBezTo>
                    <a:pt x="2433372" y="1368567"/>
                    <a:pt x="2425752" y="1388760"/>
                    <a:pt x="2422228" y="1414097"/>
                  </a:cubicBezTo>
                  <a:cubicBezTo>
                    <a:pt x="2418513" y="1441052"/>
                    <a:pt x="2426133" y="1460579"/>
                    <a:pt x="2455375" y="1468103"/>
                  </a:cubicBezTo>
                  <a:cubicBezTo>
                    <a:pt x="2489093" y="1476771"/>
                    <a:pt x="2522717" y="1486106"/>
                    <a:pt x="2556054" y="1496297"/>
                  </a:cubicBezTo>
                  <a:cubicBezTo>
                    <a:pt x="2582248" y="1504298"/>
                    <a:pt x="2594726" y="1520015"/>
                    <a:pt x="2587677" y="1550018"/>
                  </a:cubicBezTo>
                  <a:cubicBezTo>
                    <a:pt x="2580914" y="1578498"/>
                    <a:pt x="2574342" y="1602882"/>
                    <a:pt x="2537195" y="1598406"/>
                  </a:cubicBezTo>
                  <a:cubicBezTo>
                    <a:pt x="2502619" y="1594310"/>
                    <a:pt x="2467758" y="1591547"/>
                    <a:pt x="2433182" y="1587261"/>
                  </a:cubicBezTo>
                  <a:cubicBezTo>
                    <a:pt x="2397558" y="1582880"/>
                    <a:pt x="2388033" y="1605073"/>
                    <a:pt x="2379175" y="1633553"/>
                  </a:cubicBezTo>
                  <a:cubicBezTo>
                    <a:pt x="2370222" y="1662509"/>
                    <a:pt x="2379747" y="1678797"/>
                    <a:pt x="2404607" y="1690893"/>
                  </a:cubicBezTo>
                  <a:cubicBezTo>
                    <a:pt x="2431753" y="1704038"/>
                    <a:pt x="2458233" y="1718325"/>
                    <a:pt x="2485569" y="1731089"/>
                  </a:cubicBezTo>
                  <a:cubicBezTo>
                    <a:pt x="2518716" y="1746519"/>
                    <a:pt x="2528241" y="1767093"/>
                    <a:pt x="2512620" y="1803193"/>
                  </a:cubicBezTo>
                  <a:cubicBezTo>
                    <a:pt x="2497285" y="1838816"/>
                    <a:pt x="2475187" y="1840912"/>
                    <a:pt x="2444135" y="1829958"/>
                  </a:cubicBezTo>
                  <a:cubicBezTo>
                    <a:pt x="2417275" y="1820433"/>
                    <a:pt x="2389272" y="1813766"/>
                    <a:pt x="2362887" y="1803288"/>
                  </a:cubicBezTo>
                  <a:cubicBezTo>
                    <a:pt x="2330978" y="1790620"/>
                    <a:pt x="2312786" y="1801955"/>
                    <a:pt x="2297831" y="1830625"/>
                  </a:cubicBezTo>
                  <a:cubicBezTo>
                    <a:pt x="2283163" y="1858914"/>
                    <a:pt x="2289640" y="1877583"/>
                    <a:pt x="2314500" y="1895204"/>
                  </a:cubicBezTo>
                  <a:cubicBezTo>
                    <a:pt x="2341647" y="1914350"/>
                    <a:pt x="2367269" y="1935781"/>
                    <a:pt x="2393177" y="1956736"/>
                  </a:cubicBezTo>
                  <a:cubicBezTo>
                    <a:pt x="2419085" y="1977596"/>
                    <a:pt x="2411084" y="1998456"/>
                    <a:pt x="2396129" y="2023125"/>
                  </a:cubicBezTo>
                  <a:cubicBezTo>
                    <a:pt x="2380604" y="2048843"/>
                    <a:pt x="2361744" y="2055415"/>
                    <a:pt x="2336884" y="2043223"/>
                  </a:cubicBezTo>
                  <a:cubicBezTo>
                    <a:pt x="2305642" y="2027888"/>
                    <a:pt x="2275257" y="2010647"/>
                    <a:pt x="2245063" y="1993217"/>
                  </a:cubicBezTo>
                  <a:cubicBezTo>
                    <a:pt x="2211344" y="1973786"/>
                    <a:pt x="2193437" y="1994074"/>
                    <a:pt x="2173626" y="2017410"/>
                  </a:cubicBezTo>
                  <a:cubicBezTo>
                    <a:pt x="2153432" y="2041223"/>
                    <a:pt x="2145431" y="2061797"/>
                    <a:pt x="2170292" y="2087514"/>
                  </a:cubicBezTo>
                  <a:cubicBezTo>
                    <a:pt x="2191247" y="2109136"/>
                    <a:pt x="2209344" y="2133329"/>
                    <a:pt x="2229251" y="2155904"/>
                  </a:cubicBezTo>
                  <a:cubicBezTo>
                    <a:pt x="2251064" y="2180669"/>
                    <a:pt x="2256112" y="2201719"/>
                    <a:pt x="2229251" y="2229532"/>
                  </a:cubicBezTo>
                  <a:cubicBezTo>
                    <a:pt x="2200772" y="2259155"/>
                    <a:pt x="2178674" y="2253535"/>
                    <a:pt x="2152575" y="2230199"/>
                  </a:cubicBezTo>
                  <a:cubicBezTo>
                    <a:pt x="2132477" y="2212197"/>
                    <a:pt x="2110570" y="2196195"/>
                    <a:pt x="2091234" y="2177526"/>
                  </a:cubicBezTo>
                  <a:cubicBezTo>
                    <a:pt x="2066755" y="2153999"/>
                    <a:pt x="2045038" y="2150379"/>
                    <a:pt x="2016653" y="2173620"/>
                  </a:cubicBezTo>
                  <a:cubicBezTo>
                    <a:pt x="1988555" y="2196576"/>
                    <a:pt x="1986364" y="2218293"/>
                    <a:pt x="2005223" y="2247058"/>
                  </a:cubicBezTo>
                  <a:cubicBezTo>
                    <a:pt x="2019035" y="2268203"/>
                    <a:pt x="2029988" y="2291254"/>
                    <a:pt x="2042847" y="2313066"/>
                  </a:cubicBezTo>
                  <a:cubicBezTo>
                    <a:pt x="2060754" y="2343451"/>
                    <a:pt x="2067231" y="2367835"/>
                    <a:pt x="2029607" y="2392791"/>
                  </a:cubicBezTo>
                  <a:cubicBezTo>
                    <a:pt x="1993412" y="2416794"/>
                    <a:pt x="1974934" y="2400696"/>
                    <a:pt x="1954741" y="2374883"/>
                  </a:cubicBezTo>
                  <a:cubicBezTo>
                    <a:pt x="1939120" y="2354881"/>
                    <a:pt x="1922165" y="2335831"/>
                    <a:pt x="1907783" y="2314971"/>
                  </a:cubicBezTo>
                  <a:cubicBezTo>
                    <a:pt x="1889209" y="2288111"/>
                    <a:pt x="1870254" y="2275633"/>
                    <a:pt x="1836536" y="2293921"/>
                  </a:cubicBezTo>
                  <a:cubicBezTo>
                    <a:pt x="1803865" y="2311733"/>
                    <a:pt x="1793483" y="2331926"/>
                    <a:pt x="1808913" y="2366787"/>
                  </a:cubicBezTo>
                  <a:cubicBezTo>
                    <a:pt x="1819010" y="2389838"/>
                    <a:pt x="1823582" y="2415270"/>
                    <a:pt x="1832345" y="2439082"/>
                  </a:cubicBezTo>
                  <a:cubicBezTo>
                    <a:pt x="1845013" y="2473372"/>
                    <a:pt x="1843965" y="2497185"/>
                    <a:pt x="1802817" y="2513663"/>
                  </a:cubicBezTo>
                  <a:cubicBezTo>
                    <a:pt x="1762050" y="2529951"/>
                    <a:pt x="1748048" y="2508995"/>
                    <a:pt x="1733475" y="2479944"/>
                  </a:cubicBezTo>
                  <a:cubicBezTo>
                    <a:pt x="1720712" y="2454417"/>
                    <a:pt x="1706519" y="2429652"/>
                    <a:pt x="1694708" y="2403744"/>
                  </a:cubicBezTo>
                  <a:cubicBezTo>
                    <a:pt x="1681183" y="2374122"/>
                    <a:pt x="1659466" y="2371645"/>
                    <a:pt x="1631748" y="2379646"/>
                  </a:cubicBezTo>
                  <a:cubicBezTo>
                    <a:pt x="1603745" y="2387647"/>
                    <a:pt x="1593839" y="2405459"/>
                    <a:pt x="1597553" y="2433177"/>
                  </a:cubicBezTo>
                  <a:cubicBezTo>
                    <a:pt x="1601935" y="2466133"/>
                    <a:pt x="1605269" y="2499280"/>
                    <a:pt x="1609841" y="2532237"/>
                  </a:cubicBezTo>
                  <a:cubicBezTo>
                    <a:pt x="1614698" y="2567193"/>
                    <a:pt x="1595553" y="2578909"/>
                    <a:pt x="1564978" y="2585862"/>
                  </a:cubicBezTo>
                  <a:cubicBezTo>
                    <a:pt x="1534022" y="2592911"/>
                    <a:pt x="1515638" y="2583671"/>
                    <a:pt x="1506780" y="2554239"/>
                  </a:cubicBezTo>
                  <a:cubicBezTo>
                    <a:pt x="1496779" y="2520806"/>
                    <a:pt x="1486968" y="2487374"/>
                    <a:pt x="1477919" y="2453751"/>
                  </a:cubicBezTo>
                  <a:cubicBezTo>
                    <a:pt x="1469156" y="2421080"/>
                    <a:pt x="1445820" y="2420413"/>
                    <a:pt x="1418293" y="2422699"/>
                  </a:cubicBezTo>
                  <a:cubicBezTo>
                    <a:pt x="1390385" y="2425080"/>
                    <a:pt x="1367810" y="2431271"/>
                    <a:pt x="1364953" y="2464228"/>
                  </a:cubicBezTo>
                  <a:cubicBezTo>
                    <a:pt x="1361714" y="2500518"/>
                    <a:pt x="1358762" y="2536809"/>
                    <a:pt x="1355714" y="2573099"/>
                  </a:cubicBezTo>
                  <a:cubicBezTo>
                    <a:pt x="1353237" y="2602817"/>
                    <a:pt x="1335806" y="2612628"/>
                    <a:pt x="1307517" y="2613104"/>
                  </a:cubicBezTo>
                  <a:cubicBezTo>
                    <a:pt x="1278275" y="2613580"/>
                    <a:pt x="1256939" y="2606246"/>
                    <a:pt x="1253415" y="2573861"/>
                  </a:cubicBezTo>
                  <a:cubicBezTo>
                    <a:pt x="1249510" y="2537666"/>
                    <a:pt x="1246367" y="2501376"/>
                    <a:pt x="1243700" y="2465085"/>
                  </a:cubicBezTo>
                  <a:cubicBezTo>
                    <a:pt x="1241699" y="2438320"/>
                    <a:pt x="1228079" y="2425937"/>
                    <a:pt x="1201409" y="2423747"/>
                  </a:cubicBezTo>
                  <a:cubicBezTo>
                    <a:pt x="1175024" y="2421651"/>
                    <a:pt x="1159022" y="2430700"/>
                    <a:pt x="1152355" y="2456989"/>
                  </a:cubicBezTo>
                  <a:cubicBezTo>
                    <a:pt x="1144163" y="2489184"/>
                    <a:pt x="1133876" y="2520902"/>
                    <a:pt x="1125971" y="2553192"/>
                  </a:cubicBezTo>
                  <a:cubicBezTo>
                    <a:pt x="1117303" y="2588910"/>
                    <a:pt x="1096824" y="2595006"/>
                    <a:pt x="1062248" y="2589196"/>
                  </a:cubicBezTo>
                  <a:cubicBezTo>
                    <a:pt x="1025387" y="2583005"/>
                    <a:pt x="1019481" y="2562050"/>
                    <a:pt x="1022148" y="2532141"/>
                  </a:cubicBezTo>
                  <a:cubicBezTo>
                    <a:pt x="1024720" y="2503757"/>
                    <a:pt x="1026339" y="2475087"/>
                    <a:pt x="1031768" y="2447178"/>
                  </a:cubicBezTo>
                  <a:cubicBezTo>
                    <a:pt x="1039579" y="2406602"/>
                    <a:pt x="1020053" y="2390409"/>
                    <a:pt x="983953" y="2380122"/>
                  </a:cubicBezTo>
                  <a:cubicBezTo>
                    <a:pt x="946710" y="2369549"/>
                    <a:pt x="927660" y="2383361"/>
                    <a:pt x="914135" y="2416412"/>
                  </a:cubicBezTo>
                  <a:cubicBezTo>
                    <a:pt x="903371" y="2442702"/>
                    <a:pt x="888893" y="2467467"/>
                    <a:pt x="876035" y="2492994"/>
                  </a:cubicBezTo>
                  <a:cubicBezTo>
                    <a:pt x="859461" y="2525855"/>
                    <a:pt x="836125" y="2525569"/>
                    <a:pt x="804883" y="2512520"/>
                  </a:cubicBezTo>
                  <a:cubicBezTo>
                    <a:pt x="773641" y="2499375"/>
                    <a:pt x="769831" y="2479944"/>
                    <a:pt x="778975" y="2452036"/>
                  </a:cubicBezTo>
                  <a:cubicBezTo>
                    <a:pt x="788405" y="2423461"/>
                    <a:pt x="796596" y="2394410"/>
                    <a:pt x="806788" y="2366120"/>
                  </a:cubicBezTo>
                  <a:cubicBezTo>
                    <a:pt x="818313" y="2333926"/>
                    <a:pt x="810598" y="2312971"/>
                    <a:pt x="778880" y="2296398"/>
                  </a:cubicBezTo>
                  <a:cubicBezTo>
                    <a:pt x="748209" y="2280395"/>
                    <a:pt x="729159" y="2287635"/>
                    <a:pt x="710585" y="2313638"/>
                  </a:cubicBezTo>
                  <a:cubicBezTo>
                    <a:pt x="691250" y="2340689"/>
                    <a:pt x="669628" y="2366120"/>
                    <a:pt x="648578" y="2391933"/>
                  </a:cubicBezTo>
                  <a:cubicBezTo>
                    <a:pt x="629909" y="2414888"/>
                    <a:pt x="610478" y="2413269"/>
                    <a:pt x="586760" y="2396982"/>
                  </a:cubicBezTo>
                  <a:cubicBezTo>
                    <a:pt x="563519" y="2380979"/>
                    <a:pt x="546089" y="2365835"/>
                    <a:pt x="562472" y="2335641"/>
                  </a:cubicBezTo>
                  <a:cubicBezTo>
                    <a:pt x="579045" y="2304970"/>
                    <a:pt x="594666" y="2273823"/>
                    <a:pt x="612573" y="2243915"/>
                  </a:cubicBezTo>
                  <a:cubicBezTo>
                    <a:pt x="630480" y="2214197"/>
                    <a:pt x="620003" y="2194956"/>
                    <a:pt x="595619" y="2175049"/>
                  </a:cubicBezTo>
                  <a:cubicBezTo>
                    <a:pt x="571235" y="2155142"/>
                    <a:pt x="549803" y="2148855"/>
                    <a:pt x="524372" y="2171811"/>
                  </a:cubicBezTo>
                  <a:cubicBezTo>
                    <a:pt x="499607" y="2194099"/>
                    <a:pt x="473984" y="2215435"/>
                    <a:pt x="448457" y="2236676"/>
                  </a:cubicBezTo>
                  <a:cubicBezTo>
                    <a:pt x="425216" y="2256012"/>
                    <a:pt x="405595" y="2254964"/>
                    <a:pt x="382735" y="2231818"/>
                  </a:cubicBezTo>
                  <a:cubicBezTo>
                    <a:pt x="359589" y="2208387"/>
                    <a:pt x="353588" y="2187527"/>
                    <a:pt x="375020" y="2161809"/>
                  </a:cubicBezTo>
                  <a:cubicBezTo>
                    <a:pt x="397308" y="2134949"/>
                    <a:pt x="419692" y="2108183"/>
                    <a:pt x="442838" y="2082180"/>
                  </a:cubicBezTo>
                  <a:cubicBezTo>
                    <a:pt x="463221" y="2059225"/>
                    <a:pt x="455887" y="2039985"/>
                    <a:pt x="438932" y="2019125"/>
                  </a:cubicBezTo>
                  <a:cubicBezTo>
                    <a:pt x="421692" y="1997979"/>
                    <a:pt x="403404" y="1988264"/>
                    <a:pt x="377496" y="2003123"/>
                  </a:cubicBezTo>
                  <a:cubicBezTo>
                    <a:pt x="347207" y="2020458"/>
                    <a:pt x="316822" y="2037413"/>
                    <a:pt x="286342" y="2054272"/>
                  </a:cubicBezTo>
                  <a:cubicBezTo>
                    <a:pt x="259672" y="2069036"/>
                    <a:pt x="239955" y="2064083"/>
                    <a:pt x="222334" y="2037222"/>
                  </a:cubicBezTo>
                  <a:cubicBezTo>
                    <a:pt x="204998" y="2010743"/>
                    <a:pt x="200045" y="1988645"/>
                    <a:pt x="227477" y="1967023"/>
                  </a:cubicBezTo>
                  <a:cubicBezTo>
                    <a:pt x="251099" y="1948354"/>
                    <a:pt x="274055" y="1928637"/>
                    <a:pt x="298534" y="1911111"/>
                  </a:cubicBezTo>
                  <a:cubicBezTo>
                    <a:pt x="325394" y="1891871"/>
                    <a:pt x="335300" y="1872344"/>
                    <a:pt x="318155" y="1839007"/>
                  </a:cubicBezTo>
                  <a:cubicBezTo>
                    <a:pt x="299867" y="1803479"/>
                    <a:pt x="276817" y="1800907"/>
                    <a:pt x="243956" y="1813670"/>
                  </a:cubicBezTo>
                  <a:cubicBezTo>
                    <a:pt x="215952" y="1824529"/>
                    <a:pt x="186710" y="1832435"/>
                    <a:pt x="158135" y="1841769"/>
                  </a:cubicBezTo>
                  <a:cubicBezTo>
                    <a:pt x="127560" y="1851770"/>
                    <a:pt x="111749" y="1838531"/>
                    <a:pt x="100128" y="1810337"/>
                  </a:cubicBezTo>
                  <a:cubicBezTo>
                    <a:pt x="88889" y="1783190"/>
                    <a:pt x="86888" y="1761759"/>
                    <a:pt x="116321" y="1746519"/>
                  </a:cubicBezTo>
                  <a:cubicBezTo>
                    <a:pt x="143086" y="1732613"/>
                    <a:pt x="169661" y="1718611"/>
                    <a:pt x="196616" y="1705085"/>
                  </a:cubicBezTo>
                  <a:cubicBezTo>
                    <a:pt x="223096" y="1691751"/>
                    <a:pt x="247099" y="1680130"/>
                    <a:pt x="234716" y="1640887"/>
                  </a:cubicBezTo>
                  <a:cubicBezTo>
                    <a:pt x="222905" y="1603263"/>
                    <a:pt x="201188" y="1595548"/>
                    <a:pt x="166232" y="1602882"/>
                  </a:cubicBezTo>
                  <a:cubicBezTo>
                    <a:pt x="139943" y="1608407"/>
                    <a:pt x="112892" y="1610216"/>
                    <a:pt x="86126" y="1613836"/>
                  </a:cubicBezTo>
                  <a:cubicBezTo>
                    <a:pt x="55742" y="1617836"/>
                    <a:pt x="35453" y="1611740"/>
                    <a:pt x="27452" y="1575926"/>
                  </a:cubicBezTo>
                  <a:cubicBezTo>
                    <a:pt x="19832" y="1541732"/>
                    <a:pt x="24690" y="1520491"/>
                    <a:pt x="60409" y="1510776"/>
                  </a:cubicBezTo>
                  <a:cubicBezTo>
                    <a:pt x="89460" y="1502870"/>
                    <a:pt x="117845" y="1492392"/>
                    <a:pt x="147086" y="1485534"/>
                  </a:cubicBezTo>
                  <a:cubicBezTo>
                    <a:pt x="180519" y="1477724"/>
                    <a:pt x="195569" y="1460483"/>
                    <a:pt x="190425" y="1424669"/>
                  </a:cubicBezTo>
                  <a:cubicBezTo>
                    <a:pt x="185758" y="1391999"/>
                    <a:pt x="178900" y="1365995"/>
                    <a:pt x="137466" y="1366567"/>
                  </a:cubicBezTo>
                  <a:cubicBezTo>
                    <a:pt x="110701" y="1366948"/>
                    <a:pt x="83840" y="1361900"/>
                    <a:pt x="56980" y="1360281"/>
                  </a:cubicBezTo>
                  <a:cubicBezTo>
                    <a:pt x="24023" y="1358280"/>
                    <a:pt x="782" y="1352279"/>
                    <a:pt x="20" y="1308845"/>
                  </a:cubicBezTo>
                  <a:cubicBezTo>
                    <a:pt x="-742" y="1264268"/>
                    <a:pt x="19928" y="1254172"/>
                    <a:pt x="57170" y="1253219"/>
                  </a:cubicBezTo>
                  <a:cubicBezTo>
                    <a:pt x="84031" y="1252553"/>
                    <a:pt x="110796" y="1246933"/>
                    <a:pt x="137657" y="1246743"/>
                  </a:cubicBezTo>
                  <a:cubicBezTo>
                    <a:pt x="171947" y="1246552"/>
                    <a:pt x="184805" y="1228645"/>
                    <a:pt x="188996" y="1197403"/>
                  </a:cubicBezTo>
                  <a:cubicBezTo>
                    <a:pt x="193378" y="1164827"/>
                    <a:pt x="176423" y="1150826"/>
                    <a:pt x="148801" y="1143396"/>
                  </a:cubicBezTo>
                  <a:cubicBezTo>
                    <a:pt x="121274" y="1135967"/>
                    <a:pt x="93746" y="1128537"/>
                    <a:pt x="66219" y="1121108"/>
                  </a:cubicBezTo>
                  <a:cubicBezTo>
                    <a:pt x="36311" y="1113011"/>
                    <a:pt x="14308" y="1101772"/>
                    <a:pt x="21547" y="1062243"/>
                  </a:cubicBezTo>
                  <a:cubicBezTo>
                    <a:pt x="28405" y="1024810"/>
                    <a:pt x="45455" y="1008903"/>
                    <a:pt x="82983" y="1015475"/>
                  </a:cubicBezTo>
                  <a:close/>
                  <a:moveTo>
                    <a:pt x="1314375" y="2266394"/>
                  </a:moveTo>
                  <a:cubicBezTo>
                    <a:pt x="1845870" y="2266394"/>
                    <a:pt x="2272876" y="1840150"/>
                    <a:pt x="2272971" y="1309226"/>
                  </a:cubicBezTo>
                  <a:cubicBezTo>
                    <a:pt x="2273162" y="779636"/>
                    <a:pt x="1844060" y="351297"/>
                    <a:pt x="1313613" y="351202"/>
                  </a:cubicBezTo>
                  <a:cubicBezTo>
                    <a:pt x="787452" y="351202"/>
                    <a:pt x="355589" y="779065"/>
                    <a:pt x="355398" y="1300368"/>
                  </a:cubicBezTo>
                  <a:cubicBezTo>
                    <a:pt x="355208" y="1841293"/>
                    <a:pt x="777165" y="2266394"/>
                    <a:pt x="1314280" y="2266394"/>
                  </a:cubicBezTo>
                  <a:close/>
                </a:path>
              </a:pathLst>
            </a:custGeom>
            <a:solidFill>
              <a:srgbClr val="1772B9"/>
            </a:solidFill>
            <a:ln w="0" cap="flat">
              <a:noFill/>
              <a:prstDash val="solid"/>
              <a:miter/>
            </a:ln>
          </p:spPr>
          <p:txBody>
            <a:bodyPr rtlCol="0" anchor="ctr"/>
            <a:lstStyle/>
            <a:p>
              <a:endParaRPr lang="en-UG"/>
            </a:p>
          </p:txBody>
        </p:sp>
        <p:sp>
          <p:nvSpPr>
            <p:cNvPr id="6" name="Freeform: Shape 5">
              <a:extLst>
                <a:ext uri="{FF2B5EF4-FFF2-40B4-BE49-F238E27FC236}">
                  <a16:creationId xmlns:a16="http://schemas.microsoft.com/office/drawing/2014/main" id="{329C2504-89F3-8FF1-11CD-874C9A34C174}"/>
                </a:ext>
              </a:extLst>
            </p:cNvPr>
            <p:cNvSpPr/>
            <p:nvPr/>
          </p:nvSpPr>
          <p:spPr>
            <a:xfrm>
              <a:off x="5140986" y="2467641"/>
              <a:ext cx="1917573" cy="1915191"/>
            </a:xfrm>
            <a:custGeom>
              <a:avLst/>
              <a:gdLst>
                <a:gd name="connsiteX0" fmla="*/ 958882 w 1917573"/>
                <a:gd name="connsiteY0" fmla="*/ 1915192 h 1915191"/>
                <a:gd name="connsiteX1" fmla="*/ 0 w 1917573"/>
                <a:gd name="connsiteY1" fmla="*/ 949166 h 1915191"/>
                <a:gd name="connsiteX2" fmla="*/ 958215 w 1917573"/>
                <a:gd name="connsiteY2" fmla="*/ 0 h 1915191"/>
                <a:gd name="connsiteX3" fmla="*/ 1917573 w 1917573"/>
                <a:gd name="connsiteY3" fmla="*/ 958024 h 1915191"/>
                <a:gd name="connsiteX4" fmla="*/ 958977 w 1917573"/>
                <a:gd name="connsiteY4" fmla="*/ 1915192 h 1915191"/>
                <a:gd name="connsiteX5" fmla="*/ 1416463 w 1917573"/>
                <a:gd name="connsiteY5" fmla="*/ 1583531 h 1915191"/>
                <a:gd name="connsiteX6" fmla="*/ 1584674 w 1917573"/>
                <a:gd name="connsiteY6" fmla="*/ 1410081 h 1915191"/>
                <a:gd name="connsiteX7" fmla="*/ 1573625 w 1917573"/>
                <a:gd name="connsiteY7" fmla="*/ 1339882 h 1915191"/>
                <a:gd name="connsiteX8" fmla="*/ 1402366 w 1917573"/>
                <a:gd name="connsiteY8" fmla="*/ 998315 h 1915191"/>
                <a:gd name="connsiteX9" fmla="*/ 1402461 w 1917573"/>
                <a:gd name="connsiteY9" fmla="*/ 909542 h 1915191"/>
                <a:gd name="connsiteX10" fmla="*/ 1582960 w 1917573"/>
                <a:gd name="connsiteY10" fmla="*/ 506730 h 1915191"/>
                <a:gd name="connsiteX11" fmla="*/ 1395889 w 1917573"/>
                <a:gd name="connsiteY11" fmla="*/ 325565 h 1915191"/>
                <a:gd name="connsiteX12" fmla="*/ 1219200 w 1917573"/>
                <a:gd name="connsiteY12" fmla="*/ 378142 h 1915191"/>
                <a:gd name="connsiteX13" fmla="*/ 1172813 w 1917573"/>
                <a:gd name="connsiteY13" fmla="*/ 357759 h 1915191"/>
                <a:gd name="connsiteX14" fmla="*/ 1078516 w 1917573"/>
                <a:gd name="connsiteY14" fmla="*/ 188595 h 1915191"/>
                <a:gd name="connsiteX15" fmla="*/ 829437 w 1917573"/>
                <a:gd name="connsiteY15" fmla="*/ 186785 h 1915191"/>
                <a:gd name="connsiteX16" fmla="*/ 732187 w 1917573"/>
                <a:gd name="connsiteY16" fmla="*/ 359664 h 1915191"/>
                <a:gd name="connsiteX17" fmla="*/ 689039 w 1917573"/>
                <a:gd name="connsiteY17" fmla="*/ 376142 h 1915191"/>
                <a:gd name="connsiteX18" fmla="*/ 531305 w 1917573"/>
                <a:gd name="connsiteY18" fmla="*/ 325565 h 1915191"/>
                <a:gd name="connsiteX19" fmla="*/ 326041 w 1917573"/>
                <a:gd name="connsiteY19" fmla="*/ 530828 h 1915191"/>
                <a:gd name="connsiteX20" fmla="*/ 494824 w 1917573"/>
                <a:gd name="connsiteY20" fmla="*/ 893636 h 1915191"/>
                <a:gd name="connsiteX21" fmla="*/ 495681 w 1917573"/>
                <a:gd name="connsiteY21" fmla="*/ 1014413 h 1915191"/>
                <a:gd name="connsiteX22" fmla="*/ 324898 w 1917573"/>
                <a:gd name="connsiteY22" fmla="*/ 1381316 h 1915191"/>
                <a:gd name="connsiteX23" fmla="*/ 515207 w 1917573"/>
                <a:gd name="connsiteY23" fmla="*/ 1585055 h 1915191"/>
                <a:gd name="connsiteX24" fmla="*/ 669608 w 1917573"/>
                <a:gd name="connsiteY24" fmla="*/ 1540764 h 1915191"/>
                <a:gd name="connsiteX25" fmla="*/ 740474 w 1917573"/>
                <a:gd name="connsiteY25" fmla="*/ 1572101 h 1915191"/>
                <a:gd name="connsiteX26" fmla="*/ 844296 w 1917573"/>
                <a:gd name="connsiteY26" fmla="*/ 1740599 h 1915191"/>
                <a:gd name="connsiteX27" fmla="*/ 1063371 w 1917573"/>
                <a:gd name="connsiteY27" fmla="*/ 1738503 h 1915191"/>
                <a:gd name="connsiteX28" fmla="*/ 1173671 w 1917573"/>
                <a:gd name="connsiteY28" fmla="*/ 1551908 h 1915191"/>
                <a:gd name="connsiteX29" fmla="*/ 1220343 w 1917573"/>
                <a:gd name="connsiteY29" fmla="*/ 1531620 h 1915191"/>
                <a:gd name="connsiteX30" fmla="*/ 1416272 w 1917573"/>
                <a:gd name="connsiteY30" fmla="*/ 1583531 h 191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917573" h="1915191">
                  <a:moveTo>
                    <a:pt x="958882" y="1915192"/>
                  </a:moveTo>
                  <a:cubicBezTo>
                    <a:pt x="421767" y="1915192"/>
                    <a:pt x="-190" y="1490091"/>
                    <a:pt x="0" y="949166"/>
                  </a:cubicBezTo>
                  <a:cubicBezTo>
                    <a:pt x="191" y="427863"/>
                    <a:pt x="432054" y="0"/>
                    <a:pt x="958215" y="0"/>
                  </a:cubicBezTo>
                  <a:cubicBezTo>
                    <a:pt x="1488662" y="0"/>
                    <a:pt x="1917668" y="428435"/>
                    <a:pt x="1917573" y="958024"/>
                  </a:cubicBezTo>
                  <a:cubicBezTo>
                    <a:pt x="1917383" y="1488853"/>
                    <a:pt x="1490472" y="1915192"/>
                    <a:pt x="958977" y="1915192"/>
                  </a:cubicBezTo>
                  <a:close/>
                  <a:moveTo>
                    <a:pt x="1416463" y="1583531"/>
                  </a:moveTo>
                  <a:cubicBezTo>
                    <a:pt x="1529715" y="1585722"/>
                    <a:pt x="1592485" y="1521428"/>
                    <a:pt x="1584674" y="1410081"/>
                  </a:cubicBezTo>
                  <a:cubicBezTo>
                    <a:pt x="1583055" y="1386554"/>
                    <a:pt x="1579150" y="1362837"/>
                    <a:pt x="1573625" y="1339882"/>
                  </a:cubicBezTo>
                  <a:cubicBezTo>
                    <a:pt x="1543241" y="1212818"/>
                    <a:pt x="1477899" y="1102424"/>
                    <a:pt x="1402366" y="998315"/>
                  </a:cubicBezTo>
                  <a:cubicBezTo>
                    <a:pt x="1377410" y="963930"/>
                    <a:pt x="1378172" y="943642"/>
                    <a:pt x="1402461" y="909542"/>
                  </a:cubicBezTo>
                  <a:cubicBezTo>
                    <a:pt x="1489043" y="787622"/>
                    <a:pt x="1566672" y="660464"/>
                    <a:pt x="1582960" y="506730"/>
                  </a:cubicBezTo>
                  <a:cubicBezTo>
                    <a:pt x="1596009" y="383953"/>
                    <a:pt x="1518380" y="309467"/>
                    <a:pt x="1395889" y="325565"/>
                  </a:cubicBezTo>
                  <a:cubicBezTo>
                    <a:pt x="1334072" y="333661"/>
                    <a:pt x="1274636" y="350139"/>
                    <a:pt x="1219200" y="378142"/>
                  </a:cubicBezTo>
                  <a:cubicBezTo>
                    <a:pt x="1191578" y="392049"/>
                    <a:pt x="1182243" y="385096"/>
                    <a:pt x="1172813" y="357759"/>
                  </a:cubicBezTo>
                  <a:cubicBezTo>
                    <a:pt x="1151573" y="296132"/>
                    <a:pt x="1121950" y="238220"/>
                    <a:pt x="1078516" y="188595"/>
                  </a:cubicBezTo>
                  <a:cubicBezTo>
                    <a:pt x="1001554" y="100775"/>
                    <a:pt x="908114" y="100203"/>
                    <a:pt x="829437" y="186785"/>
                  </a:cubicBezTo>
                  <a:cubicBezTo>
                    <a:pt x="783908" y="236887"/>
                    <a:pt x="754761" y="296990"/>
                    <a:pt x="732187" y="359664"/>
                  </a:cubicBezTo>
                  <a:cubicBezTo>
                    <a:pt x="722186" y="387572"/>
                    <a:pt x="711994" y="387572"/>
                    <a:pt x="689039" y="376142"/>
                  </a:cubicBezTo>
                  <a:cubicBezTo>
                    <a:pt x="639223" y="351282"/>
                    <a:pt x="586169" y="335280"/>
                    <a:pt x="531305" y="325565"/>
                  </a:cubicBezTo>
                  <a:cubicBezTo>
                    <a:pt x="385191" y="299752"/>
                    <a:pt x="300800" y="384524"/>
                    <a:pt x="326041" y="530828"/>
                  </a:cubicBezTo>
                  <a:cubicBezTo>
                    <a:pt x="349568" y="667036"/>
                    <a:pt x="415481" y="784289"/>
                    <a:pt x="494824" y="893636"/>
                  </a:cubicBezTo>
                  <a:cubicBezTo>
                    <a:pt x="527399" y="938498"/>
                    <a:pt x="531114" y="966883"/>
                    <a:pt x="495681" y="1014413"/>
                  </a:cubicBezTo>
                  <a:cubicBezTo>
                    <a:pt x="414052" y="1123950"/>
                    <a:pt x="348329" y="1243489"/>
                    <a:pt x="324898" y="1381316"/>
                  </a:cubicBezTo>
                  <a:cubicBezTo>
                    <a:pt x="301276" y="1520095"/>
                    <a:pt x="376238" y="1600105"/>
                    <a:pt x="515207" y="1585055"/>
                  </a:cubicBezTo>
                  <a:cubicBezTo>
                    <a:pt x="569405" y="1579245"/>
                    <a:pt x="622649" y="1566196"/>
                    <a:pt x="669608" y="1540764"/>
                  </a:cubicBezTo>
                  <a:cubicBezTo>
                    <a:pt x="713994" y="1516761"/>
                    <a:pt x="725900" y="1531049"/>
                    <a:pt x="740474" y="1572101"/>
                  </a:cubicBezTo>
                  <a:cubicBezTo>
                    <a:pt x="762762" y="1634871"/>
                    <a:pt x="794576" y="1693926"/>
                    <a:pt x="844296" y="1740599"/>
                  </a:cubicBezTo>
                  <a:cubicBezTo>
                    <a:pt x="914972" y="1806988"/>
                    <a:pt x="993743" y="1806131"/>
                    <a:pt x="1063371" y="1738503"/>
                  </a:cubicBezTo>
                  <a:cubicBezTo>
                    <a:pt x="1116997" y="1686401"/>
                    <a:pt x="1148239" y="1620488"/>
                    <a:pt x="1173671" y="1551908"/>
                  </a:cubicBezTo>
                  <a:cubicBezTo>
                    <a:pt x="1183481" y="1525619"/>
                    <a:pt x="1191768" y="1518095"/>
                    <a:pt x="1220343" y="1531620"/>
                  </a:cubicBezTo>
                  <a:cubicBezTo>
                    <a:pt x="1281970" y="1560862"/>
                    <a:pt x="1346549" y="1583055"/>
                    <a:pt x="1416272" y="1583531"/>
                  </a:cubicBezTo>
                  <a:close/>
                </a:path>
              </a:pathLst>
            </a:custGeom>
            <a:solidFill>
              <a:srgbClr val="FFC000"/>
            </a:solidFill>
            <a:ln w="0" cap="flat">
              <a:noFill/>
              <a:prstDash val="solid"/>
              <a:miter/>
            </a:ln>
          </p:spPr>
          <p:txBody>
            <a:bodyPr rtlCol="0" anchor="ctr"/>
            <a:lstStyle/>
            <a:p>
              <a:endParaRPr lang="en-UG" dirty="0"/>
            </a:p>
          </p:txBody>
        </p:sp>
        <p:sp>
          <p:nvSpPr>
            <p:cNvPr id="7" name="Freeform: Shape 6">
              <a:extLst>
                <a:ext uri="{FF2B5EF4-FFF2-40B4-BE49-F238E27FC236}">
                  <a16:creationId xmlns:a16="http://schemas.microsoft.com/office/drawing/2014/main" id="{5AA52D05-2373-AD08-F11C-35BE906E4911}"/>
                </a:ext>
              </a:extLst>
            </p:cNvPr>
            <p:cNvSpPr/>
            <p:nvPr/>
          </p:nvSpPr>
          <p:spPr>
            <a:xfrm>
              <a:off x="5466377" y="2590023"/>
              <a:ext cx="1264748" cy="1667527"/>
            </a:xfrm>
            <a:custGeom>
              <a:avLst/>
              <a:gdLst>
                <a:gd name="connsiteX0" fmla="*/ 1095681 w 1264748"/>
                <a:gd name="connsiteY0" fmla="*/ 1461245 h 1667527"/>
                <a:gd name="connsiteX1" fmla="*/ 899752 w 1264748"/>
                <a:gd name="connsiteY1" fmla="*/ 1409334 h 1667527"/>
                <a:gd name="connsiteX2" fmla="*/ 853079 w 1264748"/>
                <a:gd name="connsiteY2" fmla="*/ 1429622 h 1667527"/>
                <a:gd name="connsiteX3" fmla="*/ 742780 w 1264748"/>
                <a:gd name="connsiteY3" fmla="*/ 1616217 h 1667527"/>
                <a:gd name="connsiteX4" fmla="*/ 523705 w 1264748"/>
                <a:gd name="connsiteY4" fmla="*/ 1618313 h 1667527"/>
                <a:gd name="connsiteX5" fmla="*/ 419882 w 1264748"/>
                <a:gd name="connsiteY5" fmla="*/ 1449815 h 1667527"/>
                <a:gd name="connsiteX6" fmla="*/ 349016 w 1264748"/>
                <a:gd name="connsiteY6" fmla="*/ 1418478 h 1667527"/>
                <a:gd name="connsiteX7" fmla="*/ 194616 w 1264748"/>
                <a:gd name="connsiteY7" fmla="*/ 1462769 h 1667527"/>
                <a:gd name="connsiteX8" fmla="*/ 4307 w 1264748"/>
                <a:gd name="connsiteY8" fmla="*/ 1259030 h 1667527"/>
                <a:gd name="connsiteX9" fmla="*/ 175090 w 1264748"/>
                <a:gd name="connsiteY9" fmla="*/ 892127 h 1667527"/>
                <a:gd name="connsiteX10" fmla="*/ 174233 w 1264748"/>
                <a:gd name="connsiteY10" fmla="*/ 771349 h 1667527"/>
                <a:gd name="connsiteX11" fmla="*/ 5450 w 1264748"/>
                <a:gd name="connsiteY11" fmla="*/ 408542 h 1667527"/>
                <a:gd name="connsiteX12" fmla="*/ 210713 w 1264748"/>
                <a:gd name="connsiteY12" fmla="*/ 203278 h 1667527"/>
                <a:gd name="connsiteX13" fmla="*/ 368447 w 1264748"/>
                <a:gd name="connsiteY13" fmla="*/ 253856 h 1667527"/>
                <a:gd name="connsiteX14" fmla="*/ 411596 w 1264748"/>
                <a:gd name="connsiteY14" fmla="*/ 237378 h 1667527"/>
                <a:gd name="connsiteX15" fmla="*/ 508846 w 1264748"/>
                <a:gd name="connsiteY15" fmla="*/ 64499 h 1667527"/>
                <a:gd name="connsiteX16" fmla="*/ 757925 w 1264748"/>
                <a:gd name="connsiteY16" fmla="*/ 66309 h 1667527"/>
                <a:gd name="connsiteX17" fmla="*/ 852222 w 1264748"/>
                <a:gd name="connsiteY17" fmla="*/ 235473 h 1667527"/>
                <a:gd name="connsiteX18" fmla="*/ 898609 w 1264748"/>
                <a:gd name="connsiteY18" fmla="*/ 255856 h 1667527"/>
                <a:gd name="connsiteX19" fmla="*/ 1075298 w 1264748"/>
                <a:gd name="connsiteY19" fmla="*/ 203278 h 1667527"/>
                <a:gd name="connsiteX20" fmla="*/ 1262369 w 1264748"/>
                <a:gd name="connsiteY20" fmla="*/ 384444 h 1667527"/>
                <a:gd name="connsiteX21" fmla="*/ 1081870 w 1264748"/>
                <a:gd name="connsiteY21" fmla="*/ 787256 h 1667527"/>
                <a:gd name="connsiteX22" fmla="*/ 1081775 w 1264748"/>
                <a:gd name="connsiteY22" fmla="*/ 876029 h 1667527"/>
                <a:gd name="connsiteX23" fmla="*/ 1253034 w 1264748"/>
                <a:gd name="connsiteY23" fmla="*/ 1217596 h 1667527"/>
                <a:gd name="connsiteX24" fmla="*/ 1264083 w 1264748"/>
                <a:gd name="connsiteY24" fmla="*/ 1287795 h 1667527"/>
                <a:gd name="connsiteX25" fmla="*/ 1095872 w 1264748"/>
                <a:gd name="connsiteY25" fmla="*/ 1461245 h 1667527"/>
                <a:gd name="connsiteX26" fmla="*/ 920231 w 1264748"/>
                <a:gd name="connsiteY26" fmla="*/ 831262 h 1667527"/>
                <a:gd name="connsiteX27" fmla="*/ 888417 w 1264748"/>
                <a:gd name="connsiteY27" fmla="*/ 680290 h 1667527"/>
                <a:gd name="connsiteX28" fmla="*/ 661913 w 1264748"/>
                <a:gd name="connsiteY28" fmla="*/ 470836 h 1667527"/>
                <a:gd name="connsiteX29" fmla="*/ 606382 w 1264748"/>
                <a:gd name="connsiteY29" fmla="*/ 471312 h 1667527"/>
                <a:gd name="connsiteX30" fmla="*/ 373781 w 1264748"/>
                <a:gd name="connsiteY30" fmla="*/ 688006 h 1667527"/>
                <a:gd name="connsiteX31" fmla="*/ 360351 w 1264748"/>
                <a:gd name="connsiteY31" fmla="*/ 960897 h 1667527"/>
                <a:gd name="connsiteX32" fmla="*/ 366447 w 1264748"/>
                <a:gd name="connsiteY32" fmla="*/ 968231 h 1667527"/>
                <a:gd name="connsiteX33" fmla="*/ 609049 w 1264748"/>
                <a:gd name="connsiteY33" fmla="*/ 1195022 h 1667527"/>
                <a:gd name="connsiteX34" fmla="*/ 661055 w 1264748"/>
                <a:gd name="connsiteY34" fmla="*/ 1193402 h 1667527"/>
                <a:gd name="connsiteX35" fmla="*/ 841173 w 1264748"/>
                <a:gd name="connsiteY35" fmla="*/ 1031668 h 1667527"/>
                <a:gd name="connsiteX36" fmla="*/ 920326 w 1264748"/>
                <a:gd name="connsiteY36" fmla="*/ 831262 h 1667527"/>
                <a:gd name="connsiteX37" fmla="*/ 230716 w 1264748"/>
                <a:gd name="connsiteY37" fmla="*/ 859837 h 1667527"/>
                <a:gd name="connsiteX38" fmla="*/ 41264 w 1264748"/>
                <a:gd name="connsiteY38" fmla="*/ 1214357 h 1667527"/>
                <a:gd name="connsiteX39" fmla="*/ 29929 w 1264748"/>
                <a:gd name="connsiteY39" fmla="*/ 1312846 h 1667527"/>
                <a:gd name="connsiteX40" fmla="*/ 154135 w 1264748"/>
                <a:gd name="connsiteY40" fmla="*/ 1437147 h 1667527"/>
                <a:gd name="connsiteX41" fmla="*/ 359208 w 1264748"/>
                <a:gd name="connsiteY41" fmla="*/ 1385236 h 1667527"/>
                <a:gd name="connsiteX42" fmla="*/ 380639 w 1264748"/>
                <a:gd name="connsiteY42" fmla="*/ 1335230 h 1667527"/>
                <a:gd name="connsiteX43" fmla="*/ 332252 w 1264748"/>
                <a:gd name="connsiteY43" fmla="*/ 1070149 h 1667527"/>
                <a:gd name="connsiteX44" fmla="*/ 230621 w 1264748"/>
                <a:gd name="connsiteY44" fmla="*/ 859741 h 1667527"/>
                <a:gd name="connsiteX45" fmla="*/ 30215 w 1264748"/>
                <a:gd name="connsiteY45" fmla="*/ 394826 h 1667527"/>
                <a:gd name="connsiteX46" fmla="*/ 222239 w 1264748"/>
                <a:gd name="connsiteY46" fmla="*/ 792685 h 1667527"/>
                <a:gd name="connsiteX47" fmla="*/ 240050 w 1264748"/>
                <a:gd name="connsiteY47" fmla="*/ 798877 h 1667527"/>
                <a:gd name="connsiteX48" fmla="*/ 322537 w 1264748"/>
                <a:gd name="connsiteY48" fmla="*/ 680671 h 1667527"/>
                <a:gd name="connsiteX49" fmla="*/ 383402 w 1264748"/>
                <a:gd name="connsiteY49" fmla="*/ 320722 h 1667527"/>
                <a:gd name="connsiteX50" fmla="*/ 365114 w 1264748"/>
                <a:gd name="connsiteY50" fmla="*/ 281764 h 1667527"/>
                <a:gd name="connsiteX51" fmla="*/ 179186 w 1264748"/>
                <a:gd name="connsiteY51" fmla="*/ 227377 h 1667527"/>
                <a:gd name="connsiteX52" fmla="*/ 30215 w 1264748"/>
                <a:gd name="connsiteY52" fmla="*/ 394731 h 1667527"/>
                <a:gd name="connsiteX53" fmla="*/ 1100634 w 1264748"/>
                <a:gd name="connsiteY53" fmla="*/ 230044 h 1667527"/>
                <a:gd name="connsiteX54" fmla="*/ 904895 w 1264748"/>
                <a:gd name="connsiteY54" fmla="*/ 281860 h 1667527"/>
                <a:gd name="connsiteX55" fmla="*/ 882988 w 1264748"/>
                <a:gd name="connsiteY55" fmla="*/ 328246 h 1667527"/>
                <a:gd name="connsiteX56" fmla="*/ 933089 w 1264748"/>
                <a:gd name="connsiteY56" fmla="*/ 602852 h 1667527"/>
                <a:gd name="connsiteX57" fmla="*/ 1014147 w 1264748"/>
                <a:gd name="connsiteY57" fmla="*/ 786589 h 1667527"/>
                <a:gd name="connsiteX58" fmla="*/ 1051676 w 1264748"/>
                <a:gd name="connsiteY58" fmla="*/ 783446 h 1667527"/>
                <a:gd name="connsiteX59" fmla="*/ 1204076 w 1264748"/>
                <a:gd name="connsiteY59" fmla="*/ 510936 h 1667527"/>
                <a:gd name="connsiteX60" fmla="*/ 1236937 w 1264748"/>
                <a:gd name="connsiteY60" fmla="*/ 373109 h 1667527"/>
                <a:gd name="connsiteX61" fmla="*/ 1100634 w 1264748"/>
                <a:gd name="connsiteY61" fmla="*/ 230044 h 1667527"/>
                <a:gd name="connsiteX62" fmla="*/ 1034245 w 1264748"/>
                <a:gd name="connsiteY62" fmla="*/ 855836 h 1667527"/>
                <a:gd name="connsiteX63" fmla="*/ 935947 w 1264748"/>
                <a:gd name="connsiteY63" fmla="*/ 1031382 h 1667527"/>
                <a:gd name="connsiteX64" fmla="*/ 884512 w 1264748"/>
                <a:gd name="connsiteY64" fmla="*/ 1335134 h 1667527"/>
                <a:gd name="connsiteX65" fmla="*/ 904514 w 1264748"/>
                <a:gd name="connsiteY65" fmla="*/ 1382093 h 1667527"/>
                <a:gd name="connsiteX66" fmla="*/ 1057962 w 1264748"/>
                <a:gd name="connsiteY66" fmla="*/ 1430670 h 1667527"/>
                <a:gd name="connsiteX67" fmla="*/ 1231508 w 1264748"/>
                <a:gd name="connsiteY67" fmla="*/ 1249695 h 1667527"/>
                <a:gd name="connsiteX68" fmla="*/ 1034340 w 1264748"/>
                <a:gd name="connsiteY68" fmla="*/ 855931 h 1667527"/>
                <a:gd name="connsiteX69" fmla="*/ 635624 w 1264748"/>
                <a:gd name="connsiteY69" fmla="*/ 1638315 h 1667527"/>
                <a:gd name="connsiteX70" fmla="*/ 721730 w 1264748"/>
                <a:gd name="connsiteY70" fmla="*/ 1597357 h 1667527"/>
                <a:gd name="connsiteX71" fmla="*/ 835268 w 1264748"/>
                <a:gd name="connsiteY71" fmla="*/ 1401905 h 1667527"/>
                <a:gd name="connsiteX72" fmla="*/ 818408 w 1264748"/>
                <a:gd name="connsiteY72" fmla="*/ 1369424 h 1667527"/>
                <a:gd name="connsiteX73" fmla="*/ 654959 w 1264748"/>
                <a:gd name="connsiteY73" fmla="*/ 1263887 h 1667527"/>
                <a:gd name="connsiteX74" fmla="*/ 614288 w 1264748"/>
                <a:gd name="connsiteY74" fmla="*/ 1263411 h 1667527"/>
                <a:gd name="connsiteX75" fmla="*/ 446933 w 1264748"/>
                <a:gd name="connsiteY75" fmla="*/ 1371520 h 1667527"/>
                <a:gd name="connsiteX76" fmla="*/ 432360 w 1264748"/>
                <a:gd name="connsiteY76" fmla="*/ 1409239 h 1667527"/>
                <a:gd name="connsiteX77" fmla="*/ 525515 w 1264748"/>
                <a:gd name="connsiteY77" fmla="*/ 1578974 h 1667527"/>
                <a:gd name="connsiteX78" fmla="*/ 635624 w 1264748"/>
                <a:gd name="connsiteY78" fmla="*/ 1638220 h 1667527"/>
                <a:gd name="connsiteX79" fmla="*/ 631623 w 1264748"/>
                <a:gd name="connsiteY79" fmla="*/ 27447 h 1667527"/>
                <a:gd name="connsiteX80" fmla="*/ 547136 w 1264748"/>
                <a:gd name="connsiteY80" fmla="*/ 65452 h 1667527"/>
                <a:gd name="connsiteX81" fmla="*/ 431789 w 1264748"/>
                <a:gd name="connsiteY81" fmla="*/ 259000 h 1667527"/>
                <a:gd name="connsiteX82" fmla="*/ 451029 w 1264748"/>
                <a:gd name="connsiteY82" fmla="*/ 294814 h 1667527"/>
                <a:gd name="connsiteX83" fmla="*/ 609620 w 1264748"/>
                <a:gd name="connsiteY83" fmla="*/ 398065 h 1667527"/>
                <a:gd name="connsiteX84" fmla="*/ 659055 w 1264748"/>
                <a:gd name="connsiteY84" fmla="*/ 397303 h 1667527"/>
                <a:gd name="connsiteX85" fmla="*/ 818122 w 1264748"/>
                <a:gd name="connsiteY85" fmla="*/ 294909 h 1667527"/>
                <a:gd name="connsiteX86" fmla="*/ 833648 w 1264748"/>
                <a:gd name="connsiteY86" fmla="*/ 262238 h 1667527"/>
                <a:gd name="connsiteX87" fmla="*/ 719348 w 1264748"/>
                <a:gd name="connsiteY87" fmla="*/ 68023 h 1667527"/>
                <a:gd name="connsiteX88" fmla="*/ 631433 w 1264748"/>
                <a:gd name="connsiteY88" fmla="*/ 27447 h 1667527"/>
                <a:gd name="connsiteX89" fmla="*/ 609906 w 1264748"/>
                <a:gd name="connsiteY89" fmla="*/ 1231216 h 1667527"/>
                <a:gd name="connsiteX90" fmla="*/ 352160 w 1264748"/>
                <a:gd name="connsiteY90" fmla="*/ 996235 h 1667527"/>
                <a:gd name="connsiteX91" fmla="*/ 406357 w 1264748"/>
                <a:gd name="connsiteY91" fmla="*/ 1329705 h 1667527"/>
                <a:gd name="connsiteX92" fmla="*/ 442266 w 1264748"/>
                <a:gd name="connsiteY92" fmla="*/ 1343040 h 1667527"/>
                <a:gd name="connsiteX93" fmla="*/ 609906 w 1264748"/>
                <a:gd name="connsiteY93" fmla="*/ 1231121 h 1667527"/>
                <a:gd name="connsiteX94" fmla="*/ 610097 w 1264748"/>
                <a:gd name="connsiteY94" fmla="*/ 433688 h 1667527"/>
                <a:gd name="connsiteX95" fmla="*/ 439885 w 1264748"/>
                <a:gd name="connsiteY95" fmla="*/ 320245 h 1667527"/>
                <a:gd name="connsiteX96" fmla="*/ 409119 w 1264748"/>
                <a:gd name="connsiteY96" fmla="*/ 330056 h 1667527"/>
                <a:gd name="connsiteX97" fmla="*/ 352731 w 1264748"/>
                <a:gd name="connsiteY97" fmla="*/ 668765 h 1667527"/>
                <a:gd name="connsiteX98" fmla="*/ 610097 w 1264748"/>
                <a:gd name="connsiteY98" fmla="*/ 433783 h 1667527"/>
                <a:gd name="connsiteX99" fmla="*/ 914325 w 1264748"/>
                <a:gd name="connsiteY99" fmla="*/ 668289 h 1667527"/>
                <a:gd name="connsiteX100" fmla="*/ 858318 w 1264748"/>
                <a:gd name="connsiteY100" fmla="*/ 339391 h 1667527"/>
                <a:gd name="connsiteX101" fmla="*/ 823838 w 1264748"/>
                <a:gd name="connsiteY101" fmla="*/ 323198 h 1667527"/>
                <a:gd name="connsiteX102" fmla="*/ 676391 w 1264748"/>
                <a:gd name="connsiteY102" fmla="*/ 418543 h 1667527"/>
                <a:gd name="connsiteX103" fmla="*/ 673247 w 1264748"/>
                <a:gd name="connsiteY103" fmla="*/ 445880 h 1667527"/>
                <a:gd name="connsiteX104" fmla="*/ 914325 w 1264748"/>
                <a:gd name="connsiteY104" fmla="*/ 668289 h 1667527"/>
                <a:gd name="connsiteX105" fmla="*/ 656864 w 1264748"/>
                <a:gd name="connsiteY105" fmla="*/ 1232931 h 1667527"/>
                <a:gd name="connsiteX106" fmla="*/ 775260 w 1264748"/>
                <a:gd name="connsiteY106" fmla="*/ 1312179 h 1667527"/>
                <a:gd name="connsiteX107" fmla="*/ 872796 w 1264748"/>
                <a:gd name="connsiteY107" fmla="*/ 1271698 h 1667527"/>
                <a:gd name="connsiteX108" fmla="*/ 912515 w 1264748"/>
                <a:gd name="connsiteY108" fmla="*/ 996616 h 1667527"/>
                <a:gd name="connsiteX109" fmla="*/ 656864 w 1264748"/>
                <a:gd name="connsiteY109" fmla="*/ 1232931 h 1667527"/>
                <a:gd name="connsiteX110" fmla="*/ 947853 w 1264748"/>
                <a:gd name="connsiteY110" fmla="*/ 756586 h 1667527"/>
                <a:gd name="connsiteX111" fmla="*/ 947853 w 1264748"/>
                <a:gd name="connsiteY111" fmla="*/ 910986 h 1667527"/>
                <a:gd name="connsiteX112" fmla="*/ 947853 w 1264748"/>
                <a:gd name="connsiteY112" fmla="*/ 756586 h 1667527"/>
                <a:gd name="connsiteX113" fmla="*/ 316346 w 1264748"/>
                <a:gd name="connsiteY113" fmla="*/ 902985 h 1667527"/>
                <a:gd name="connsiteX114" fmla="*/ 314536 w 1264748"/>
                <a:gd name="connsiteY114" fmla="*/ 757729 h 1667527"/>
                <a:gd name="connsiteX115" fmla="*/ 316346 w 1264748"/>
                <a:gd name="connsiteY115" fmla="*/ 902985 h 166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264748" h="1667527">
                  <a:moveTo>
                    <a:pt x="1095681" y="1461245"/>
                  </a:moveTo>
                  <a:cubicBezTo>
                    <a:pt x="1025958" y="1460674"/>
                    <a:pt x="961474" y="1438481"/>
                    <a:pt x="899752" y="1409334"/>
                  </a:cubicBezTo>
                  <a:cubicBezTo>
                    <a:pt x="871177" y="1395809"/>
                    <a:pt x="862795" y="1403238"/>
                    <a:pt x="853079" y="1429622"/>
                  </a:cubicBezTo>
                  <a:cubicBezTo>
                    <a:pt x="827647" y="1498202"/>
                    <a:pt x="796406" y="1564115"/>
                    <a:pt x="742780" y="1616217"/>
                  </a:cubicBezTo>
                  <a:cubicBezTo>
                    <a:pt x="673152" y="1683844"/>
                    <a:pt x="594380" y="1684702"/>
                    <a:pt x="523705" y="1618313"/>
                  </a:cubicBezTo>
                  <a:cubicBezTo>
                    <a:pt x="473984" y="1571640"/>
                    <a:pt x="442171" y="1512585"/>
                    <a:pt x="419882" y="1449815"/>
                  </a:cubicBezTo>
                  <a:cubicBezTo>
                    <a:pt x="405309" y="1408763"/>
                    <a:pt x="393403" y="1394475"/>
                    <a:pt x="349016" y="1418478"/>
                  </a:cubicBezTo>
                  <a:cubicBezTo>
                    <a:pt x="302058" y="1443910"/>
                    <a:pt x="248813" y="1456864"/>
                    <a:pt x="194616" y="1462769"/>
                  </a:cubicBezTo>
                  <a:cubicBezTo>
                    <a:pt x="55646" y="1477724"/>
                    <a:pt x="-19315" y="1397714"/>
                    <a:pt x="4307" y="1259030"/>
                  </a:cubicBezTo>
                  <a:cubicBezTo>
                    <a:pt x="27738" y="1121203"/>
                    <a:pt x="93461" y="1001664"/>
                    <a:pt x="175090" y="892127"/>
                  </a:cubicBezTo>
                  <a:cubicBezTo>
                    <a:pt x="210523" y="844597"/>
                    <a:pt x="206808" y="816212"/>
                    <a:pt x="174233" y="771349"/>
                  </a:cubicBezTo>
                  <a:cubicBezTo>
                    <a:pt x="94889" y="661907"/>
                    <a:pt x="28881" y="544750"/>
                    <a:pt x="5450" y="408542"/>
                  </a:cubicBezTo>
                  <a:cubicBezTo>
                    <a:pt x="-19792" y="262143"/>
                    <a:pt x="64600" y="177466"/>
                    <a:pt x="210713" y="203278"/>
                  </a:cubicBezTo>
                  <a:cubicBezTo>
                    <a:pt x="265482" y="212994"/>
                    <a:pt x="318632" y="228996"/>
                    <a:pt x="368447" y="253856"/>
                  </a:cubicBezTo>
                  <a:cubicBezTo>
                    <a:pt x="391403" y="265286"/>
                    <a:pt x="401594" y="265381"/>
                    <a:pt x="411596" y="237378"/>
                  </a:cubicBezTo>
                  <a:cubicBezTo>
                    <a:pt x="434075" y="174703"/>
                    <a:pt x="463316" y="114696"/>
                    <a:pt x="508846" y="64499"/>
                  </a:cubicBezTo>
                  <a:cubicBezTo>
                    <a:pt x="587427" y="-22083"/>
                    <a:pt x="680963" y="-21512"/>
                    <a:pt x="757925" y="66309"/>
                  </a:cubicBezTo>
                  <a:cubicBezTo>
                    <a:pt x="801359" y="115839"/>
                    <a:pt x="830886" y="173751"/>
                    <a:pt x="852222" y="235473"/>
                  </a:cubicBezTo>
                  <a:cubicBezTo>
                    <a:pt x="861652" y="262810"/>
                    <a:pt x="870986" y="269763"/>
                    <a:pt x="898609" y="255856"/>
                  </a:cubicBezTo>
                  <a:cubicBezTo>
                    <a:pt x="954044" y="227948"/>
                    <a:pt x="1013480" y="211375"/>
                    <a:pt x="1075298" y="203278"/>
                  </a:cubicBezTo>
                  <a:cubicBezTo>
                    <a:pt x="1197694" y="187181"/>
                    <a:pt x="1275418" y="261667"/>
                    <a:pt x="1262369" y="384444"/>
                  </a:cubicBezTo>
                  <a:cubicBezTo>
                    <a:pt x="1246081" y="538177"/>
                    <a:pt x="1168357" y="665336"/>
                    <a:pt x="1081870" y="787256"/>
                  </a:cubicBezTo>
                  <a:cubicBezTo>
                    <a:pt x="1057581" y="821451"/>
                    <a:pt x="1056819" y="841644"/>
                    <a:pt x="1081775" y="876029"/>
                  </a:cubicBezTo>
                  <a:cubicBezTo>
                    <a:pt x="1157308" y="980042"/>
                    <a:pt x="1222649" y="1090437"/>
                    <a:pt x="1253034" y="1217596"/>
                  </a:cubicBezTo>
                  <a:cubicBezTo>
                    <a:pt x="1258559" y="1240551"/>
                    <a:pt x="1262464" y="1264268"/>
                    <a:pt x="1264083" y="1287795"/>
                  </a:cubicBezTo>
                  <a:cubicBezTo>
                    <a:pt x="1271989" y="1399142"/>
                    <a:pt x="1209124" y="1463436"/>
                    <a:pt x="1095872" y="1461245"/>
                  </a:cubicBezTo>
                  <a:close/>
                  <a:moveTo>
                    <a:pt x="920231" y="831262"/>
                  </a:moveTo>
                  <a:cubicBezTo>
                    <a:pt x="908896" y="782113"/>
                    <a:pt x="935375" y="725534"/>
                    <a:pt x="888417" y="680290"/>
                  </a:cubicBezTo>
                  <a:cubicBezTo>
                    <a:pt x="814313" y="608853"/>
                    <a:pt x="741446" y="536368"/>
                    <a:pt x="661913" y="470836"/>
                  </a:cubicBezTo>
                  <a:cubicBezTo>
                    <a:pt x="640577" y="453214"/>
                    <a:pt x="627146" y="454262"/>
                    <a:pt x="606382" y="471312"/>
                  </a:cubicBezTo>
                  <a:cubicBezTo>
                    <a:pt x="524372" y="538844"/>
                    <a:pt x="445981" y="610091"/>
                    <a:pt x="373781" y="688006"/>
                  </a:cubicBezTo>
                  <a:cubicBezTo>
                    <a:pt x="340730" y="723629"/>
                    <a:pt x="331300" y="921368"/>
                    <a:pt x="360351" y="960897"/>
                  </a:cubicBezTo>
                  <a:cubicBezTo>
                    <a:pt x="362256" y="963469"/>
                    <a:pt x="364256" y="965850"/>
                    <a:pt x="366447" y="968231"/>
                  </a:cubicBezTo>
                  <a:cubicBezTo>
                    <a:pt x="442076" y="1049384"/>
                    <a:pt x="523038" y="1124822"/>
                    <a:pt x="609049" y="1195022"/>
                  </a:cubicBezTo>
                  <a:cubicBezTo>
                    <a:pt x="629718" y="1211881"/>
                    <a:pt x="642291" y="1208738"/>
                    <a:pt x="661055" y="1193402"/>
                  </a:cubicBezTo>
                  <a:cubicBezTo>
                    <a:pt x="723730" y="1142253"/>
                    <a:pt x="780118" y="1084246"/>
                    <a:pt x="841173" y="1031668"/>
                  </a:cubicBezTo>
                  <a:cubicBezTo>
                    <a:pt x="904514" y="977089"/>
                    <a:pt x="934328" y="914796"/>
                    <a:pt x="920326" y="831262"/>
                  </a:cubicBezTo>
                  <a:close/>
                  <a:moveTo>
                    <a:pt x="230716" y="859837"/>
                  </a:moveTo>
                  <a:cubicBezTo>
                    <a:pt x="150992" y="967660"/>
                    <a:pt x="79745" y="1082055"/>
                    <a:pt x="41264" y="1214357"/>
                  </a:cubicBezTo>
                  <a:cubicBezTo>
                    <a:pt x="31929" y="1246552"/>
                    <a:pt x="29167" y="1279413"/>
                    <a:pt x="29929" y="1312846"/>
                  </a:cubicBezTo>
                  <a:cubicBezTo>
                    <a:pt x="31739" y="1391522"/>
                    <a:pt x="74601" y="1435337"/>
                    <a:pt x="154135" y="1437147"/>
                  </a:cubicBezTo>
                  <a:cubicBezTo>
                    <a:pt x="227192" y="1438766"/>
                    <a:pt x="293009" y="1412287"/>
                    <a:pt x="359208" y="1385236"/>
                  </a:cubicBezTo>
                  <a:cubicBezTo>
                    <a:pt x="386926" y="1373901"/>
                    <a:pt x="387974" y="1360090"/>
                    <a:pt x="380639" y="1335230"/>
                  </a:cubicBezTo>
                  <a:cubicBezTo>
                    <a:pt x="355112" y="1248647"/>
                    <a:pt x="335015" y="1160160"/>
                    <a:pt x="332252" y="1070149"/>
                  </a:cubicBezTo>
                  <a:cubicBezTo>
                    <a:pt x="329681" y="984043"/>
                    <a:pt x="301106" y="914415"/>
                    <a:pt x="230621" y="859741"/>
                  </a:cubicBezTo>
                  <a:close/>
                  <a:moveTo>
                    <a:pt x="30215" y="394826"/>
                  </a:moveTo>
                  <a:cubicBezTo>
                    <a:pt x="45836" y="529700"/>
                    <a:pt x="130703" y="662669"/>
                    <a:pt x="222239" y="792685"/>
                  </a:cubicBezTo>
                  <a:cubicBezTo>
                    <a:pt x="226144" y="798210"/>
                    <a:pt x="233192" y="808783"/>
                    <a:pt x="240050" y="798877"/>
                  </a:cubicBezTo>
                  <a:cubicBezTo>
                    <a:pt x="267673" y="759348"/>
                    <a:pt x="318346" y="733154"/>
                    <a:pt x="322537" y="680671"/>
                  </a:cubicBezTo>
                  <a:cubicBezTo>
                    <a:pt x="332252" y="558752"/>
                    <a:pt x="349302" y="438260"/>
                    <a:pt x="383402" y="320722"/>
                  </a:cubicBezTo>
                  <a:cubicBezTo>
                    <a:pt x="389879" y="298528"/>
                    <a:pt x="384545" y="290146"/>
                    <a:pt x="365114" y="281764"/>
                  </a:cubicBezTo>
                  <a:cubicBezTo>
                    <a:pt x="305297" y="255856"/>
                    <a:pt x="244908" y="232615"/>
                    <a:pt x="179186" y="227377"/>
                  </a:cubicBezTo>
                  <a:cubicBezTo>
                    <a:pt x="81364" y="219662"/>
                    <a:pt x="29738" y="267763"/>
                    <a:pt x="30215" y="394731"/>
                  </a:cubicBezTo>
                  <a:close/>
                  <a:moveTo>
                    <a:pt x="1100634" y="230044"/>
                  </a:moveTo>
                  <a:cubicBezTo>
                    <a:pt x="1030816" y="230044"/>
                    <a:pt x="968141" y="256714"/>
                    <a:pt x="904895" y="281860"/>
                  </a:cubicBezTo>
                  <a:cubicBezTo>
                    <a:pt x="881273" y="291194"/>
                    <a:pt x="875177" y="302339"/>
                    <a:pt x="882988" y="328246"/>
                  </a:cubicBezTo>
                  <a:cubicBezTo>
                    <a:pt x="910134" y="417781"/>
                    <a:pt x="931089" y="509793"/>
                    <a:pt x="933089" y="602852"/>
                  </a:cubicBezTo>
                  <a:cubicBezTo>
                    <a:pt x="934804" y="678862"/>
                    <a:pt x="965189" y="734488"/>
                    <a:pt x="1014147" y="786589"/>
                  </a:cubicBezTo>
                  <a:cubicBezTo>
                    <a:pt x="1031768" y="805354"/>
                    <a:pt x="1038436" y="802115"/>
                    <a:pt x="1051676" y="783446"/>
                  </a:cubicBezTo>
                  <a:cubicBezTo>
                    <a:pt x="1112445" y="698102"/>
                    <a:pt x="1166357" y="609043"/>
                    <a:pt x="1204076" y="510936"/>
                  </a:cubicBezTo>
                  <a:cubicBezTo>
                    <a:pt x="1221125" y="466454"/>
                    <a:pt x="1234270" y="420829"/>
                    <a:pt x="1236937" y="373109"/>
                  </a:cubicBezTo>
                  <a:cubicBezTo>
                    <a:pt x="1241890" y="281764"/>
                    <a:pt x="1191788" y="229853"/>
                    <a:pt x="1100634" y="230044"/>
                  </a:cubicBezTo>
                  <a:close/>
                  <a:moveTo>
                    <a:pt x="1034245" y="855836"/>
                  </a:moveTo>
                  <a:cubicBezTo>
                    <a:pt x="991001" y="911843"/>
                    <a:pt x="936518" y="952610"/>
                    <a:pt x="935947" y="1031382"/>
                  </a:cubicBezTo>
                  <a:cubicBezTo>
                    <a:pt x="935185" y="1134538"/>
                    <a:pt x="912134" y="1235789"/>
                    <a:pt x="884512" y="1335134"/>
                  </a:cubicBezTo>
                  <a:cubicBezTo>
                    <a:pt x="877559" y="1360090"/>
                    <a:pt x="879464" y="1372282"/>
                    <a:pt x="904514" y="1382093"/>
                  </a:cubicBezTo>
                  <a:cubicBezTo>
                    <a:pt x="954616" y="1401714"/>
                    <a:pt x="1004051" y="1422193"/>
                    <a:pt x="1057962" y="1430670"/>
                  </a:cubicBezTo>
                  <a:cubicBezTo>
                    <a:pt x="1191788" y="1451720"/>
                    <a:pt x="1257701" y="1383902"/>
                    <a:pt x="1231508" y="1249695"/>
                  </a:cubicBezTo>
                  <a:cubicBezTo>
                    <a:pt x="1202456" y="1101200"/>
                    <a:pt x="1121399" y="979185"/>
                    <a:pt x="1034340" y="855931"/>
                  </a:cubicBezTo>
                  <a:close/>
                  <a:moveTo>
                    <a:pt x="635624" y="1638315"/>
                  </a:moveTo>
                  <a:cubicBezTo>
                    <a:pt x="670485" y="1640411"/>
                    <a:pt x="697631" y="1620789"/>
                    <a:pt x="721730" y="1597357"/>
                  </a:cubicBezTo>
                  <a:cubicBezTo>
                    <a:pt x="777737" y="1542970"/>
                    <a:pt x="807359" y="1472961"/>
                    <a:pt x="835268" y="1401905"/>
                  </a:cubicBezTo>
                  <a:cubicBezTo>
                    <a:pt x="842602" y="1383140"/>
                    <a:pt x="831934" y="1376949"/>
                    <a:pt x="818408" y="1369424"/>
                  </a:cubicBezTo>
                  <a:cubicBezTo>
                    <a:pt x="761544" y="1337897"/>
                    <a:pt x="706490" y="1303416"/>
                    <a:pt x="654959" y="1263887"/>
                  </a:cubicBezTo>
                  <a:cubicBezTo>
                    <a:pt x="639815" y="1252267"/>
                    <a:pt x="629909" y="1251505"/>
                    <a:pt x="614288" y="1263411"/>
                  </a:cubicBezTo>
                  <a:cubicBezTo>
                    <a:pt x="561424" y="1303892"/>
                    <a:pt x="505893" y="1340564"/>
                    <a:pt x="446933" y="1371520"/>
                  </a:cubicBezTo>
                  <a:cubicBezTo>
                    <a:pt x="428836" y="1381045"/>
                    <a:pt x="425407" y="1391236"/>
                    <a:pt x="432360" y="1409239"/>
                  </a:cubicBezTo>
                  <a:cubicBezTo>
                    <a:pt x="455792" y="1470103"/>
                    <a:pt x="482366" y="1529444"/>
                    <a:pt x="525515" y="1578974"/>
                  </a:cubicBezTo>
                  <a:cubicBezTo>
                    <a:pt x="553804" y="1611455"/>
                    <a:pt x="585713" y="1640696"/>
                    <a:pt x="635624" y="1638220"/>
                  </a:cubicBezTo>
                  <a:close/>
                  <a:moveTo>
                    <a:pt x="631623" y="27447"/>
                  </a:moveTo>
                  <a:cubicBezTo>
                    <a:pt x="597905" y="27828"/>
                    <a:pt x="570568" y="43258"/>
                    <a:pt x="547136" y="65452"/>
                  </a:cubicBezTo>
                  <a:cubicBezTo>
                    <a:pt x="490558" y="118982"/>
                    <a:pt x="459983" y="188324"/>
                    <a:pt x="431789" y="259000"/>
                  </a:cubicBezTo>
                  <a:cubicBezTo>
                    <a:pt x="423502" y="279764"/>
                    <a:pt x="436361" y="286717"/>
                    <a:pt x="451029" y="294814"/>
                  </a:cubicBezTo>
                  <a:cubicBezTo>
                    <a:pt x="506369" y="325484"/>
                    <a:pt x="560186" y="358631"/>
                    <a:pt x="609620" y="398065"/>
                  </a:cubicBezTo>
                  <a:cubicBezTo>
                    <a:pt x="628194" y="412924"/>
                    <a:pt x="641815" y="410542"/>
                    <a:pt x="659055" y="397303"/>
                  </a:cubicBezTo>
                  <a:cubicBezTo>
                    <a:pt x="709252" y="358822"/>
                    <a:pt x="762782" y="325294"/>
                    <a:pt x="818122" y="294909"/>
                  </a:cubicBezTo>
                  <a:cubicBezTo>
                    <a:pt x="831934" y="287384"/>
                    <a:pt x="840983" y="281002"/>
                    <a:pt x="833648" y="262238"/>
                  </a:cubicBezTo>
                  <a:cubicBezTo>
                    <a:pt x="805835" y="191372"/>
                    <a:pt x="775736" y="122030"/>
                    <a:pt x="719348" y="68023"/>
                  </a:cubicBezTo>
                  <a:cubicBezTo>
                    <a:pt x="694774" y="44497"/>
                    <a:pt x="666866" y="27542"/>
                    <a:pt x="631433" y="27447"/>
                  </a:cubicBezTo>
                  <a:close/>
                  <a:moveTo>
                    <a:pt x="609906" y="1231216"/>
                  </a:moveTo>
                  <a:cubicBezTo>
                    <a:pt x="519228" y="1160541"/>
                    <a:pt x="438932" y="1082055"/>
                    <a:pt x="352160" y="996235"/>
                  </a:cubicBezTo>
                  <a:cubicBezTo>
                    <a:pt x="359113" y="1117298"/>
                    <a:pt x="378830" y="1224073"/>
                    <a:pt x="406357" y="1329705"/>
                  </a:cubicBezTo>
                  <a:cubicBezTo>
                    <a:pt x="413024" y="1355137"/>
                    <a:pt x="423407" y="1354184"/>
                    <a:pt x="442266" y="1343040"/>
                  </a:cubicBezTo>
                  <a:cubicBezTo>
                    <a:pt x="499130" y="1309607"/>
                    <a:pt x="554947" y="1274746"/>
                    <a:pt x="609906" y="1231121"/>
                  </a:cubicBezTo>
                  <a:close/>
                  <a:moveTo>
                    <a:pt x="610097" y="433688"/>
                  </a:moveTo>
                  <a:cubicBezTo>
                    <a:pt x="554185" y="387873"/>
                    <a:pt x="497511" y="353297"/>
                    <a:pt x="439885" y="320245"/>
                  </a:cubicBezTo>
                  <a:cubicBezTo>
                    <a:pt x="426169" y="312435"/>
                    <a:pt x="415596" y="307387"/>
                    <a:pt x="409119" y="330056"/>
                  </a:cubicBezTo>
                  <a:cubicBezTo>
                    <a:pt x="378925" y="436260"/>
                    <a:pt x="359875" y="543988"/>
                    <a:pt x="352731" y="668765"/>
                  </a:cubicBezTo>
                  <a:cubicBezTo>
                    <a:pt x="439409" y="580087"/>
                    <a:pt x="519228" y="504078"/>
                    <a:pt x="610097" y="433783"/>
                  </a:cubicBezTo>
                  <a:close/>
                  <a:moveTo>
                    <a:pt x="914325" y="668289"/>
                  </a:moveTo>
                  <a:cubicBezTo>
                    <a:pt x="902895" y="549512"/>
                    <a:pt x="887750" y="443404"/>
                    <a:pt x="858318" y="339391"/>
                  </a:cubicBezTo>
                  <a:cubicBezTo>
                    <a:pt x="851936" y="317007"/>
                    <a:pt x="845650" y="308815"/>
                    <a:pt x="823838" y="323198"/>
                  </a:cubicBezTo>
                  <a:cubicBezTo>
                    <a:pt x="774974" y="355488"/>
                    <a:pt x="725635" y="387016"/>
                    <a:pt x="676391" y="418543"/>
                  </a:cubicBezTo>
                  <a:cubicBezTo>
                    <a:pt x="663532" y="426735"/>
                    <a:pt x="657531" y="433498"/>
                    <a:pt x="673247" y="445880"/>
                  </a:cubicBezTo>
                  <a:cubicBezTo>
                    <a:pt x="756401" y="511412"/>
                    <a:pt x="833458" y="583898"/>
                    <a:pt x="914325" y="668289"/>
                  </a:cubicBezTo>
                  <a:close/>
                  <a:moveTo>
                    <a:pt x="656864" y="1232931"/>
                  </a:moveTo>
                  <a:cubicBezTo>
                    <a:pt x="699346" y="1261506"/>
                    <a:pt x="736684" y="1287795"/>
                    <a:pt x="775260" y="1312179"/>
                  </a:cubicBezTo>
                  <a:cubicBezTo>
                    <a:pt x="851270" y="1360185"/>
                    <a:pt x="852413" y="1359994"/>
                    <a:pt x="872796" y="1271698"/>
                  </a:cubicBezTo>
                  <a:cubicBezTo>
                    <a:pt x="892989" y="1184258"/>
                    <a:pt x="907086" y="1095961"/>
                    <a:pt x="912515" y="996616"/>
                  </a:cubicBezTo>
                  <a:cubicBezTo>
                    <a:pt x="830219" y="1085389"/>
                    <a:pt x="747542" y="1158065"/>
                    <a:pt x="656864" y="1232931"/>
                  </a:cubicBezTo>
                  <a:close/>
                  <a:moveTo>
                    <a:pt x="947853" y="756586"/>
                  </a:moveTo>
                  <a:lnTo>
                    <a:pt x="947853" y="910986"/>
                  </a:lnTo>
                  <a:cubicBezTo>
                    <a:pt x="1031197" y="822594"/>
                    <a:pt x="1029387" y="837358"/>
                    <a:pt x="947853" y="756586"/>
                  </a:cubicBezTo>
                  <a:close/>
                  <a:moveTo>
                    <a:pt x="316346" y="902985"/>
                  </a:moveTo>
                  <a:cubicBezTo>
                    <a:pt x="319298" y="854027"/>
                    <a:pt x="321870" y="807926"/>
                    <a:pt x="314536" y="757729"/>
                  </a:cubicBezTo>
                  <a:cubicBezTo>
                    <a:pt x="240527" y="836215"/>
                    <a:pt x="240527" y="837929"/>
                    <a:pt x="316346" y="902985"/>
                  </a:cubicBezTo>
                  <a:close/>
                </a:path>
              </a:pathLst>
            </a:custGeom>
            <a:solidFill>
              <a:schemeClr val="tx1"/>
            </a:solidFill>
            <a:ln w="0" cap="flat">
              <a:solidFill>
                <a:schemeClr val="tx1"/>
              </a:solidFill>
              <a:prstDash val="solid"/>
              <a:miter/>
            </a:ln>
          </p:spPr>
          <p:txBody>
            <a:bodyPr rtlCol="0" anchor="ctr"/>
            <a:lstStyle/>
            <a:p>
              <a:endParaRPr lang="en-UG"/>
            </a:p>
          </p:txBody>
        </p:sp>
        <p:sp>
          <p:nvSpPr>
            <p:cNvPr id="8" name="Freeform: Shape 7">
              <a:extLst>
                <a:ext uri="{FF2B5EF4-FFF2-40B4-BE49-F238E27FC236}">
                  <a16:creationId xmlns:a16="http://schemas.microsoft.com/office/drawing/2014/main" id="{CD43B86D-805F-CE38-324B-C1C33AB255B1}"/>
                </a:ext>
              </a:extLst>
            </p:cNvPr>
            <p:cNvSpPr/>
            <p:nvPr/>
          </p:nvSpPr>
          <p:spPr>
            <a:xfrm>
              <a:off x="5809310" y="3048088"/>
              <a:ext cx="580696" cy="748284"/>
            </a:xfrm>
            <a:custGeom>
              <a:avLst/>
              <a:gdLst>
                <a:gd name="connsiteX0" fmla="*/ 577298 w 580696"/>
                <a:gd name="connsiteY0" fmla="*/ 373196 h 748284"/>
                <a:gd name="connsiteX1" fmla="*/ 498145 w 580696"/>
                <a:gd name="connsiteY1" fmla="*/ 573602 h 748284"/>
                <a:gd name="connsiteX2" fmla="*/ 318027 w 580696"/>
                <a:gd name="connsiteY2" fmla="*/ 735336 h 748284"/>
                <a:gd name="connsiteX3" fmla="*/ 266021 w 580696"/>
                <a:gd name="connsiteY3" fmla="*/ 736956 h 748284"/>
                <a:gd name="connsiteX4" fmla="*/ 23419 w 580696"/>
                <a:gd name="connsiteY4" fmla="*/ 510165 h 748284"/>
                <a:gd name="connsiteX5" fmla="*/ 17323 w 580696"/>
                <a:gd name="connsiteY5" fmla="*/ 502831 h 748284"/>
                <a:gd name="connsiteX6" fmla="*/ 30753 w 580696"/>
                <a:gd name="connsiteY6" fmla="*/ 229940 h 748284"/>
                <a:gd name="connsiteX7" fmla="*/ 263354 w 580696"/>
                <a:gd name="connsiteY7" fmla="*/ 13246 h 748284"/>
                <a:gd name="connsiteX8" fmla="*/ 318884 w 580696"/>
                <a:gd name="connsiteY8" fmla="*/ 12770 h 748284"/>
                <a:gd name="connsiteX9" fmla="*/ 545389 w 580696"/>
                <a:gd name="connsiteY9" fmla="*/ 222224 h 748284"/>
                <a:gd name="connsiteX10" fmla="*/ 577202 w 580696"/>
                <a:gd name="connsiteY10" fmla="*/ 373196 h 748284"/>
                <a:gd name="connsiteX11" fmla="*/ 363461 w 580696"/>
                <a:gd name="connsiteY11" fmla="*/ 374339 h 748284"/>
                <a:gd name="connsiteX12" fmla="*/ 283261 w 580696"/>
                <a:gd name="connsiteY12" fmla="*/ 298901 h 748284"/>
                <a:gd name="connsiteX13" fmla="*/ 209347 w 580696"/>
                <a:gd name="connsiteY13" fmla="*/ 374434 h 748284"/>
                <a:gd name="connsiteX14" fmla="*/ 285737 w 580696"/>
                <a:gd name="connsiteY14" fmla="*/ 452825 h 748284"/>
                <a:gd name="connsiteX15" fmla="*/ 363461 w 580696"/>
                <a:gd name="connsiteY15" fmla="*/ 374434 h 74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0696" h="748284">
                  <a:moveTo>
                    <a:pt x="577298" y="373196"/>
                  </a:moveTo>
                  <a:cubicBezTo>
                    <a:pt x="591299" y="456730"/>
                    <a:pt x="561486" y="519024"/>
                    <a:pt x="498145" y="573602"/>
                  </a:cubicBezTo>
                  <a:cubicBezTo>
                    <a:pt x="437090" y="626180"/>
                    <a:pt x="380702" y="684187"/>
                    <a:pt x="318027" y="735336"/>
                  </a:cubicBezTo>
                  <a:cubicBezTo>
                    <a:pt x="299263" y="750672"/>
                    <a:pt x="286690" y="753815"/>
                    <a:pt x="266021" y="736956"/>
                  </a:cubicBezTo>
                  <a:cubicBezTo>
                    <a:pt x="180010" y="666756"/>
                    <a:pt x="99047" y="591318"/>
                    <a:pt x="23419" y="510165"/>
                  </a:cubicBezTo>
                  <a:cubicBezTo>
                    <a:pt x="21228" y="507879"/>
                    <a:pt x="19228" y="505403"/>
                    <a:pt x="17323" y="502831"/>
                  </a:cubicBezTo>
                  <a:cubicBezTo>
                    <a:pt x="-11728" y="463398"/>
                    <a:pt x="-2203" y="265563"/>
                    <a:pt x="30753" y="229940"/>
                  </a:cubicBezTo>
                  <a:cubicBezTo>
                    <a:pt x="103048" y="152025"/>
                    <a:pt x="181343" y="80778"/>
                    <a:pt x="263354" y="13246"/>
                  </a:cubicBezTo>
                  <a:cubicBezTo>
                    <a:pt x="284118" y="-3804"/>
                    <a:pt x="297548" y="-4851"/>
                    <a:pt x="318884" y="12770"/>
                  </a:cubicBezTo>
                  <a:cubicBezTo>
                    <a:pt x="398513" y="78302"/>
                    <a:pt x="471380" y="150787"/>
                    <a:pt x="545389" y="222224"/>
                  </a:cubicBezTo>
                  <a:cubicBezTo>
                    <a:pt x="592347" y="267468"/>
                    <a:pt x="565772" y="324047"/>
                    <a:pt x="577202" y="373196"/>
                  </a:cubicBezTo>
                  <a:close/>
                  <a:moveTo>
                    <a:pt x="363461" y="374339"/>
                  </a:moveTo>
                  <a:cubicBezTo>
                    <a:pt x="362985" y="331381"/>
                    <a:pt x="327362" y="297948"/>
                    <a:pt x="283261" y="298901"/>
                  </a:cubicBezTo>
                  <a:cubicBezTo>
                    <a:pt x="240398" y="299853"/>
                    <a:pt x="209823" y="331095"/>
                    <a:pt x="209347" y="374434"/>
                  </a:cubicBezTo>
                  <a:cubicBezTo>
                    <a:pt x="208871" y="419106"/>
                    <a:pt x="241827" y="452920"/>
                    <a:pt x="285737" y="452825"/>
                  </a:cubicBezTo>
                  <a:cubicBezTo>
                    <a:pt x="329076" y="452729"/>
                    <a:pt x="363938" y="417487"/>
                    <a:pt x="363461" y="374434"/>
                  </a:cubicBezTo>
                  <a:close/>
                </a:path>
              </a:pathLst>
            </a:custGeom>
            <a:solidFill>
              <a:srgbClr val="FFC000"/>
            </a:solidFill>
            <a:ln w="0" cap="flat">
              <a:noFill/>
              <a:prstDash val="solid"/>
              <a:miter/>
            </a:ln>
          </p:spPr>
          <p:txBody>
            <a:bodyPr rtlCol="0" anchor="ctr"/>
            <a:lstStyle/>
            <a:p>
              <a:endParaRPr lang="en-UG"/>
            </a:p>
          </p:txBody>
        </p:sp>
        <p:sp>
          <p:nvSpPr>
            <p:cNvPr id="9" name="Freeform: Shape 8">
              <a:extLst>
                <a:ext uri="{FF2B5EF4-FFF2-40B4-BE49-F238E27FC236}">
                  <a16:creationId xmlns:a16="http://schemas.microsoft.com/office/drawing/2014/main" id="{F1F57358-50BB-7010-6FF5-13E31DCCE667}"/>
                </a:ext>
              </a:extLst>
            </p:cNvPr>
            <p:cNvSpPr/>
            <p:nvPr/>
          </p:nvSpPr>
          <p:spPr>
            <a:xfrm>
              <a:off x="5496281" y="3449859"/>
              <a:ext cx="354697" cy="577475"/>
            </a:xfrm>
            <a:custGeom>
              <a:avLst/>
              <a:gdLst>
                <a:gd name="connsiteX0" fmla="*/ 200812 w 354697"/>
                <a:gd name="connsiteY0" fmla="*/ 0 h 577475"/>
                <a:gd name="connsiteX1" fmla="*/ 302443 w 354697"/>
                <a:gd name="connsiteY1" fmla="*/ 210407 h 577475"/>
                <a:gd name="connsiteX2" fmla="*/ 350830 w 354697"/>
                <a:gd name="connsiteY2" fmla="*/ 475488 h 577475"/>
                <a:gd name="connsiteX3" fmla="*/ 329399 w 354697"/>
                <a:gd name="connsiteY3" fmla="*/ 525494 h 577475"/>
                <a:gd name="connsiteX4" fmla="*/ 124326 w 354697"/>
                <a:gd name="connsiteY4" fmla="*/ 577405 h 577475"/>
                <a:gd name="connsiteX5" fmla="*/ 120 w 354697"/>
                <a:gd name="connsiteY5" fmla="*/ 453104 h 577475"/>
                <a:gd name="connsiteX6" fmla="*/ 11455 w 354697"/>
                <a:gd name="connsiteY6" fmla="*/ 354616 h 577475"/>
                <a:gd name="connsiteX7" fmla="*/ 200907 w 354697"/>
                <a:gd name="connsiteY7" fmla="*/ 95 h 57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4697" h="577475">
                  <a:moveTo>
                    <a:pt x="200812" y="0"/>
                  </a:moveTo>
                  <a:cubicBezTo>
                    <a:pt x="271201" y="54673"/>
                    <a:pt x="299872" y="124301"/>
                    <a:pt x="302443" y="210407"/>
                  </a:cubicBezTo>
                  <a:cubicBezTo>
                    <a:pt x="305110" y="300418"/>
                    <a:pt x="325303" y="388906"/>
                    <a:pt x="350830" y="475488"/>
                  </a:cubicBezTo>
                  <a:cubicBezTo>
                    <a:pt x="358165" y="500348"/>
                    <a:pt x="357117" y="514159"/>
                    <a:pt x="329399" y="525494"/>
                  </a:cubicBezTo>
                  <a:cubicBezTo>
                    <a:pt x="263200" y="552450"/>
                    <a:pt x="197383" y="579025"/>
                    <a:pt x="124326" y="577405"/>
                  </a:cubicBezTo>
                  <a:cubicBezTo>
                    <a:pt x="44792" y="575596"/>
                    <a:pt x="1930" y="531781"/>
                    <a:pt x="120" y="453104"/>
                  </a:cubicBezTo>
                  <a:cubicBezTo>
                    <a:pt x="-642" y="419671"/>
                    <a:pt x="2120" y="386810"/>
                    <a:pt x="11455" y="354616"/>
                  </a:cubicBezTo>
                  <a:cubicBezTo>
                    <a:pt x="49840" y="222313"/>
                    <a:pt x="121183" y="107918"/>
                    <a:pt x="200907" y="95"/>
                  </a:cubicBezTo>
                  <a:close/>
                </a:path>
              </a:pathLst>
            </a:custGeom>
            <a:solidFill>
              <a:srgbClr val="FFC000"/>
            </a:solidFill>
            <a:ln w="0" cap="flat">
              <a:noFill/>
              <a:prstDash val="solid"/>
              <a:miter/>
            </a:ln>
          </p:spPr>
          <p:txBody>
            <a:bodyPr rtlCol="0" anchor="ctr"/>
            <a:lstStyle/>
            <a:p>
              <a:endParaRPr lang="en-UG"/>
            </a:p>
          </p:txBody>
        </p:sp>
        <p:sp>
          <p:nvSpPr>
            <p:cNvPr id="10" name="Freeform: Shape 9">
              <a:extLst>
                <a:ext uri="{FF2B5EF4-FFF2-40B4-BE49-F238E27FC236}">
                  <a16:creationId xmlns:a16="http://schemas.microsoft.com/office/drawing/2014/main" id="{F1223EF2-D110-7FD3-7145-C9B8A7F2AE9B}"/>
                </a:ext>
              </a:extLst>
            </p:cNvPr>
            <p:cNvSpPr/>
            <p:nvPr/>
          </p:nvSpPr>
          <p:spPr>
            <a:xfrm>
              <a:off x="5496683" y="2816701"/>
              <a:ext cx="355767" cy="576309"/>
            </a:xfrm>
            <a:custGeom>
              <a:avLst/>
              <a:gdLst>
                <a:gd name="connsiteX0" fmla="*/ 3 w 355767"/>
                <a:gd name="connsiteY0" fmla="*/ 168148 h 576309"/>
                <a:gd name="connsiteX1" fmla="*/ 148974 w 355767"/>
                <a:gd name="connsiteY1" fmla="*/ 794 h 576309"/>
                <a:gd name="connsiteX2" fmla="*/ 334902 w 355767"/>
                <a:gd name="connsiteY2" fmla="*/ 55181 h 576309"/>
                <a:gd name="connsiteX3" fmla="*/ 353190 w 355767"/>
                <a:gd name="connsiteY3" fmla="*/ 94139 h 576309"/>
                <a:gd name="connsiteX4" fmla="*/ 292325 w 355767"/>
                <a:gd name="connsiteY4" fmla="*/ 454088 h 576309"/>
                <a:gd name="connsiteX5" fmla="*/ 209839 w 355767"/>
                <a:gd name="connsiteY5" fmla="*/ 572294 h 576309"/>
                <a:gd name="connsiteX6" fmla="*/ 192027 w 355767"/>
                <a:gd name="connsiteY6" fmla="*/ 566102 h 576309"/>
                <a:gd name="connsiteX7" fmla="*/ 3 w 355767"/>
                <a:gd name="connsiteY7" fmla="*/ 168243 h 57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67" h="576309">
                  <a:moveTo>
                    <a:pt x="3" y="168148"/>
                  </a:moveTo>
                  <a:cubicBezTo>
                    <a:pt x="-473" y="41084"/>
                    <a:pt x="51152" y="-6922"/>
                    <a:pt x="148974" y="794"/>
                  </a:cubicBezTo>
                  <a:cubicBezTo>
                    <a:pt x="214697" y="5937"/>
                    <a:pt x="275085" y="29178"/>
                    <a:pt x="334902" y="55181"/>
                  </a:cubicBezTo>
                  <a:cubicBezTo>
                    <a:pt x="354333" y="63563"/>
                    <a:pt x="359572" y="71945"/>
                    <a:pt x="353190" y="94139"/>
                  </a:cubicBezTo>
                  <a:cubicBezTo>
                    <a:pt x="319091" y="211677"/>
                    <a:pt x="302041" y="332073"/>
                    <a:pt x="292325" y="454088"/>
                  </a:cubicBezTo>
                  <a:cubicBezTo>
                    <a:pt x="288135" y="506571"/>
                    <a:pt x="237462" y="532765"/>
                    <a:pt x="209839" y="572294"/>
                  </a:cubicBezTo>
                  <a:cubicBezTo>
                    <a:pt x="202981" y="582104"/>
                    <a:pt x="195837" y="571532"/>
                    <a:pt x="192027" y="566102"/>
                  </a:cubicBezTo>
                  <a:cubicBezTo>
                    <a:pt x="100492" y="436181"/>
                    <a:pt x="15624" y="303117"/>
                    <a:pt x="3" y="168243"/>
                  </a:cubicBezTo>
                  <a:close/>
                </a:path>
              </a:pathLst>
            </a:custGeom>
            <a:solidFill>
              <a:srgbClr val="FFC000"/>
            </a:solidFill>
            <a:ln w="0" cap="flat">
              <a:noFill/>
              <a:prstDash val="solid"/>
              <a:miter/>
            </a:ln>
          </p:spPr>
          <p:txBody>
            <a:bodyPr rtlCol="0" anchor="ctr"/>
            <a:lstStyle/>
            <a:p>
              <a:endParaRPr lang="en-UG"/>
            </a:p>
          </p:txBody>
        </p:sp>
        <p:sp>
          <p:nvSpPr>
            <p:cNvPr id="11" name="Freeform: Shape 10">
              <a:extLst>
                <a:ext uri="{FF2B5EF4-FFF2-40B4-BE49-F238E27FC236}">
                  <a16:creationId xmlns:a16="http://schemas.microsoft.com/office/drawing/2014/main" id="{7502BDA1-48D9-CCC8-A5ED-60F6774325EF}"/>
                </a:ext>
              </a:extLst>
            </p:cNvPr>
            <p:cNvSpPr/>
            <p:nvPr/>
          </p:nvSpPr>
          <p:spPr>
            <a:xfrm>
              <a:off x="6346205" y="2820066"/>
              <a:ext cx="357539" cy="569113"/>
            </a:xfrm>
            <a:custGeom>
              <a:avLst/>
              <a:gdLst>
                <a:gd name="connsiteX0" fmla="*/ 220901 w 357539"/>
                <a:gd name="connsiteY0" fmla="*/ 1 h 569113"/>
                <a:gd name="connsiteX1" fmla="*/ 357204 w 357539"/>
                <a:gd name="connsiteY1" fmla="*/ 143066 h 569113"/>
                <a:gd name="connsiteX2" fmla="*/ 324343 w 357539"/>
                <a:gd name="connsiteY2" fmla="*/ 280893 h 569113"/>
                <a:gd name="connsiteX3" fmla="*/ 171943 w 357539"/>
                <a:gd name="connsiteY3" fmla="*/ 553403 h 569113"/>
                <a:gd name="connsiteX4" fmla="*/ 134414 w 357539"/>
                <a:gd name="connsiteY4" fmla="*/ 556546 h 569113"/>
                <a:gd name="connsiteX5" fmla="*/ 53357 w 357539"/>
                <a:gd name="connsiteY5" fmla="*/ 372809 h 569113"/>
                <a:gd name="connsiteX6" fmla="*/ 3255 w 357539"/>
                <a:gd name="connsiteY6" fmla="*/ 98203 h 569113"/>
                <a:gd name="connsiteX7" fmla="*/ 25163 w 357539"/>
                <a:gd name="connsiteY7" fmla="*/ 51817 h 569113"/>
                <a:gd name="connsiteX8" fmla="*/ 220901 w 357539"/>
                <a:gd name="connsiteY8" fmla="*/ 1 h 56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7539" h="569113">
                  <a:moveTo>
                    <a:pt x="220901" y="1"/>
                  </a:moveTo>
                  <a:cubicBezTo>
                    <a:pt x="312056" y="-190"/>
                    <a:pt x="362157" y="51721"/>
                    <a:pt x="357204" y="143066"/>
                  </a:cubicBezTo>
                  <a:cubicBezTo>
                    <a:pt x="354632" y="190786"/>
                    <a:pt x="341488" y="236411"/>
                    <a:pt x="324343" y="280893"/>
                  </a:cubicBezTo>
                  <a:cubicBezTo>
                    <a:pt x="286624" y="379000"/>
                    <a:pt x="232808" y="468059"/>
                    <a:pt x="171943" y="553403"/>
                  </a:cubicBezTo>
                  <a:cubicBezTo>
                    <a:pt x="158703" y="572072"/>
                    <a:pt x="151940" y="575311"/>
                    <a:pt x="134414" y="556546"/>
                  </a:cubicBezTo>
                  <a:cubicBezTo>
                    <a:pt x="85456" y="504349"/>
                    <a:pt x="54976" y="448723"/>
                    <a:pt x="53357" y="372809"/>
                  </a:cubicBezTo>
                  <a:cubicBezTo>
                    <a:pt x="51261" y="279750"/>
                    <a:pt x="30401" y="187643"/>
                    <a:pt x="3255" y="98203"/>
                  </a:cubicBezTo>
                  <a:cubicBezTo>
                    <a:pt x="-4651" y="72295"/>
                    <a:pt x="1541" y="61246"/>
                    <a:pt x="25163" y="51817"/>
                  </a:cubicBezTo>
                  <a:cubicBezTo>
                    <a:pt x="88409" y="26671"/>
                    <a:pt x="151083" y="1"/>
                    <a:pt x="220901" y="1"/>
                  </a:cubicBezTo>
                  <a:close/>
                </a:path>
              </a:pathLst>
            </a:custGeom>
            <a:solidFill>
              <a:srgbClr val="FFC000"/>
            </a:solidFill>
            <a:ln w="0" cap="flat">
              <a:noFill/>
              <a:prstDash val="solid"/>
              <a:miter/>
            </a:ln>
          </p:spPr>
          <p:txBody>
            <a:bodyPr rtlCol="0" anchor="ctr"/>
            <a:lstStyle/>
            <a:p>
              <a:endParaRPr lang="en-UG"/>
            </a:p>
          </p:txBody>
        </p:sp>
        <p:sp>
          <p:nvSpPr>
            <p:cNvPr id="12" name="Freeform: Shape 11">
              <a:extLst>
                <a:ext uri="{FF2B5EF4-FFF2-40B4-BE49-F238E27FC236}">
                  <a16:creationId xmlns:a16="http://schemas.microsoft.com/office/drawing/2014/main" id="{270ECC3E-96DA-F462-4206-0AC511192EC8}"/>
                </a:ext>
              </a:extLst>
            </p:cNvPr>
            <p:cNvSpPr/>
            <p:nvPr/>
          </p:nvSpPr>
          <p:spPr>
            <a:xfrm>
              <a:off x="6347306" y="3445763"/>
              <a:ext cx="356177" cy="578611"/>
            </a:xfrm>
            <a:custGeom>
              <a:avLst/>
              <a:gdLst>
                <a:gd name="connsiteX0" fmla="*/ 153316 w 356177"/>
                <a:gd name="connsiteY0" fmla="*/ 95 h 578611"/>
                <a:gd name="connsiteX1" fmla="*/ 350483 w 356177"/>
                <a:gd name="connsiteY1" fmla="*/ 393859 h 578611"/>
                <a:gd name="connsiteX2" fmla="*/ 176938 w 356177"/>
                <a:gd name="connsiteY2" fmla="*/ 574834 h 578611"/>
                <a:gd name="connsiteX3" fmla="*/ 23490 w 356177"/>
                <a:gd name="connsiteY3" fmla="*/ 526256 h 578611"/>
                <a:gd name="connsiteX4" fmla="*/ 3487 w 356177"/>
                <a:gd name="connsiteY4" fmla="*/ 479298 h 578611"/>
                <a:gd name="connsiteX5" fmla="*/ 54922 w 356177"/>
                <a:gd name="connsiteY5" fmla="*/ 175546 h 578611"/>
                <a:gd name="connsiteX6" fmla="*/ 153220 w 356177"/>
                <a:gd name="connsiteY6" fmla="*/ 0 h 578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177" h="578611">
                  <a:moveTo>
                    <a:pt x="153316" y="95"/>
                  </a:moveTo>
                  <a:cubicBezTo>
                    <a:pt x="240374" y="123349"/>
                    <a:pt x="321432" y="245459"/>
                    <a:pt x="350483" y="393859"/>
                  </a:cubicBezTo>
                  <a:cubicBezTo>
                    <a:pt x="376772" y="528066"/>
                    <a:pt x="310859" y="595884"/>
                    <a:pt x="176938" y="574834"/>
                  </a:cubicBezTo>
                  <a:cubicBezTo>
                    <a:pt x="123026" y="566357"/>
                    <a:pt x="73591" y="545973"/>
                    <a:pt x="23490" y="526256"/>
                  </a:cubicBezTo>
                  <a:cubicBezTo>
                    <a:pt x="-1561" y="516446"/>
                    <a:pt x="-3466" y="504158"/>
                    <a:pt x="3487" y="479298"/>
                  </a:cubicBezTo>
                  <a:cubicBezTo>
                    <a:pt x="31110" y="379952"/>
                    <a:pt x="54161" y="278702"/>
                    <a:pt x="54922" y="175546"/>
                  </a:cubicBezTo>
                  <a:cubicBezTo>
                    <a:pt x="55494" y="96774"/>
                    <a:pt x="109977" y="56007"/>
                    <a:pt x="153220" y="0"/>
                  </a:cubicBezTo>
                  <a:close/>
                </a:path>
              </a:pathLst>
            </a:custGeom>
            <a:solidFill>
              <a:srgbClr val="FFC000"/>
            </a:solidFill>
            <a:ln w="0" cap="flat">
              <a:noFill/>
              <a:prstDash val="solid"/>
              <a:miter/>
            </a:ln>
          </p:spPr>
          <p:txBody>
            <a:bodyPr rtlCol="0" anchor="ctr"/>
            <a:lstStyle/>
            <a:p>
              <a:endParaRPr lang="en-UG"/>
            </a:p>
          </p:txBody>
        </p:sp>
        <p:sp>
          <p:nvSpPr>
            <p:cNvPr id="13" name="Freeform: Shape 12">
              <a:extLst>
                <a:ext uri="{FF2B5EF4-FFF2-40B4-BE49-F238E27FC236}">
                  <a16:creationId xmlns:a16="http://schemas.microsoft.com/office/drawing/2014/main" id="{49BB7A8F-D19B-9F3C-FFB1-BC174513F437}"/>
                </a:ext>
              </a:extLst>
            </p:cNvPr>
            <p:cNvSpPr/>
            <p:nvPr/>
          </p:nvSpPr>
          <p:spPr>
            <a:xfrm>
              <a:off x="5895390" y="3844938"/>
              <a:ext cx="408642" cy="383635"/>
            </a:xfrm>
            <a:custGeom>
              <a:avLst/>
              <a:gdLst>
                <a:gd name="connsiteX0" fmla="*/ 206610 w 408642"/>
                <a:gd name="connsiteY0" fmla="*/ 383399 h 383635"/>
                <a:gd name="connsiteX1" fmla="*/ 96501 w 408642"/>
                <a:gd name="connsiteY1" fmla="*/ 324154 h 383635"/>
                <a:gd name="connsiteX2" fmla="*/ 3346 w 408642"/>
                <a:gd name="connsiteY2" fmla="*/ 154418 h 383635"/>
                <a:gd name="connsiteX3" fmla="*/ 17920 w 408642"/>
                <a:gd name="connsiteY3" fmla="*/ 116699 h 383635"/>
                <a:gd name="connsiteX4" fmla="*/ 185274 w 408642"/>
                <a:gd name="connsiteY4" fmla="*/ 8591 h 383635"/>
                <a:gd name="connsiteX5" fmla="*/ 225946 w 408642"/>
                <a:gd name="connsiteY5" fmla="*/ 9067 h 383635"/>
                <a:gd name="connsiteX6" fmla="*/ 389395 w 408642"/>
                <a:gd name="connsiteY6" fmla="*/ 114604 h 383635"/>
                <a:gd name="connsiteX7" fmla="*/ 406254 w 408642"/>
                <a:gd name="connsiteY7" fmla="*/ 147084 h 383635"/>
                <a:gd name="connsiteX8" fmla="*/ 292716 w 408642"/>
                <a:gd name="connsiteY8" fmla="*/ 342537 h 383635"/>
                <a:gd name="connsiteX9" fmla="*/ 206610 w 408642"/>
                <a:gd name="connsiteY9" fmla="*/ 383494 h 383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642" h="383635">
                  <a:moveTo>
                    <a:pt x="206610" y="383399"/>
                  </a:moveTo>
                  <a:cubicBezTo>
                    <a:pt x="156604" y="385876"/>
                    <a:pt x="124695" y="356539"/>
                    <a:pt x="96501" y="324154"/>
                  </a:cubicBezTo>
                  <a:cubicBezTo>
                    <a:pt x="53257" y="274624"/>
                    <a:pt x="26778" y="215188"/>
                    <a:pt x="3346" y="154418"/>
                  </a:cubicBezTo>
                  <a:cubicBezTo>
                    <a:pt x="-3607" y="136416"/>
                    <a:pt x="-178" y="126224"/>
                    <a:pt x="17920" y="116699"/>
                  </a:cubicBezTo>
                  <a:cubicBezTo>
                    <a:pt x="76879" y="85743"/>
                    <a:pt x="132410" y="49072"/>
                    <a:pt x="185274" y="8591"/>
                  </a:cubicBezTo>
                  <a:cubicBezTo>
                    <a:pt x="200895" y="-3316"/>
                    <a:pt x="210801" y="-2554"/>
                    <a:pt x="225946" y="9067"/>
                  </a:cubicBezTo>
                  <a:cubicBezTo>
                    <a:pt x="277476" y="48691"/>
                    <a:pt x="332530" y="83076"/>
                    <a:pt x="389395" y="114604"/>
                  </a:cubicBezTo>
                  <a:cubicBezTo>
                    <a:pt x="402920" y="122129"/>
                    <a:pt x="413588" y="128320"/>
                    <a:pt x="406254" y="147084"/>
                  </a:cubicBezTo>
                  <a:cubicBezTo>
                    <a:pt x="378346" y="218141"/>
                    <a:pt x="348723" y="288149"/>
                    <a:pt x="292716" y="342537"/>
                  </a:cubicBezTo>
                  <a:cubicBezTo>
                    <a:pt x="268618" y="365968"/>
                    <a:pt x="241471" y="385495"/>
                    <a:pt x="206610" y="383494"/>
                  </a:cubicBezTo>
                  <a:close/>
                </a:path>
              </a:pathLst>
            </a:custGeom>
            <a:solidFill>
              <a:srgbClr val="FFC000"/>
            </a:solidFill>
            <a:ln w="0" cap="flat">
              <a:noFill/>
              <a:prstDash val="solid"/>
              <a:miter/>
            </a:ln>
          </p:spPr>
          <p:txBody>
            <a:bodyPr rtlCol="0" anchor="ctr"/>
            <a:lstStyle/>
            <a:p>
              <a:endParaRPr lang="en-UG"/>
            </a:p>
          </p:txBody>
        </p:sp>
        <p:sp>
          <p:nvSpPr>
            <p:cNvPr id="14" name="Freeform: Shape 13">
              <a:extLst>
                <a:ext uri="{FF2B5EF4-FFF2-40B4-BE49-F238E27FC236}">
                  <a16:creationId xmlns:a16="http://schemas.microsoft.com/office/drawing/2014/main" id="{DD8B2149-EE7D-1440-BFDC-571D0DC30C25}"/>
                </a:ext>
              </a:extLst>
            </p:cNvPr>
            <p:cNvSpPr/>
            <p:nvPr/>
          </p:nvSpPr>
          <p:spPr>
            <a:xfrm>
              <a:off x="5895751" y="2617469"/>
              <a:ext cx="407076" cy="380806"/>
            </a:xfrm>
            <a:custGeom>
              <a:avLst/>
              <a:gdLst>
                <a:gd name="connsiteX0" fmla="*/ 202249 w 407076"/>
                <a:gd name="connsiteY0" fmla="*/ 0 h 380806"/>
                <a:gd name="connsiteX1" fmla="*/ 290165 w 407076"/>
                <a:gd name="connsiteY1" fmla="*/ 40577 h 380806"/>
                <a:gd name="connsiteX2" fmla="*/ 404465 w 407076"/>
                <a:gd name="connsiteY2" fmla="*/ 234791 h 380806"/>
                <a:gd name="connsiteX3" fmla="*/ 388939 w 407076"/>
                <a:gd name="connsiteY3" fmla="*/ 267462 h 380806"/>
                <a:gd name="connsiteX4" fmla="*/ 229872 w 407076"/>
                <a:gd name="connsiteY4" fmla="*/ 369856 h 380806"/>
                <a:gd name="connsiteX5" fmla="*/ 180437 w 407076"/>
                <a:gd name="connsiteY5" fmla="*/ 370618 h 380806"/>
                <a:gd name="connsiteX6" fmla="*/ 21846 w 407076"/>
                <a:gd name="connsiteY6" fmla="*/ 267367 h 380806"/>
                <a:gd name="connsiteX7" fmla="*/ 2605 w 407076"/>
                <a:gd name="connsiteY7" fmla="*/ 231553 h 380806"/>
                <a:gd name="connsiteX8" fmla="*/ 117953 w 407076"/>
                <a:gd name="connsiteY8" fmla="*/ 38005 h 380806"/>
                <a:gd name="connsiteX9" fmla="*/ 202440 w 407076"/>
                <a:gd name="connsiteY9" fmla="*/ 0 h 380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076" h="380806">
                  <a:moveTo>
                    <a:pt x="202249" y="0"/>
                  </a:moveTo>
                  <a:cubicBezTo>
                    <a:pt x="237682" y="95"/>
                    <a:pt x="265495" y="17050"/>
                    <a:pt x="290165" y="40577"/>
                  </a:cubicBezTo>
                  <a:cubicBezTo>
                    <a:pt x="346553" y="94488"/>
                    <a:pt x="376652" y="163830"/>
                    <a:pt x="404465" y="234791"/>
                  </a:cubicBezTo>
                  <a:cubicBezTo>
                    <a:pt x="411799" y="253460"/>
                    <a:pt x="402750" y="259842"/>
                    <a:pt x="388939" y="267462"/>
                  </a:cubicBezTo>
                  <a:cubicBezTo>
                    <a:pt x="333504" y="297847"/>
                    <a:pt x="279973" y="331375"/>
                    <a:pt x="229872" y="369856"/>
                  </a:cubicBezTo>
                  <a:cubicBezTo>
                    <a:pt x="212536" y="383095"/>
                    <a:pt x="199011" y="385477"/>
                    <a:pt x="180437" y="370618"/>
                  </a:cubicBezTo>
                  <a:cubicBezTo>
                    <a:pt x="131002" y="331184"/>
                    <a:pt x="77091" y="298037"/>
                    <a:pt x="21846" y="267367"/>
                  </a:cubicBezTo>
                  <a:cubicBezTo>
                    <a:pt x="7177" y="259270"/>
                    <a:pt x="-5682" y="252317"/>
                    <a:pt x="2605" y="231553"/>
                  </a:cubicBezTo>
                  <a:cubicBezTo>
                    <a:pt x="30704" y="160877"/>
                    <a:pt x="61279" y="91535"/>
                    <a:pt x="117953" y="38005"/>
                  </a:cubicBezTo>
                  <a:cubicBezTo>
                    <a:pt x="141384" y="15811"/>
                    <a:pt x="168816" y="381"/>
                    <a:pt x="202440" y="0"/>
                  </a:cubicBezTo>
                  <a:close/>
                </a:path>
              </a:pathLst>
            </a:custGeom>
            <a:solidFill>
              <a:srgbClr val="FFC000"/>
            </a:solidFill>
            <a:ln w="0" cap="flat">
              <a:noFill/>
              <a:prstDash val="solid"/>
              <a:miter/>
            </a:ln>
          </p:spPr>
          <p:txBody>
            <a:bodyPr rtlCol="0" anchor="ctr"/>
            <a:lstStyle/>
            <a:p>
              <a:endParaRPr lang="en-UG"/>
            </a:p>
          </p:txBody>
        </p:sp>
        <p:sp>
          <p:nvSpPr>
            <p:cNvPr id="15" name="Freeform: Shape 14">
              <a:extLst>
                <a:ext uri="{FF2B5EF4-FFF2-40B4-BE49-F238E27FC236}">
                  <a16:creationId xmlns:a16="http://schemas.microsoft.com/office/drawing/2014/main" id="{AE1F4257-1AE9-67C7-EF8F-A13B144DB3BA}"/>
                </a:ext>
              </a:extLst>
            </p:cNvPr>
            <p:cNvSpPr/>
            <p:nvPr/>
          </p:nvSpPr>
          <p:spPr>
            <a:xfrm>
              <a:off x="5818536" y="3586257"/>
              <a:ext cx="257746" cy="354216"/>
            </a:xfrm>
            <a:custGeom>
              <a:avLst/>
              <a:gdLst>
                <a:gd name="connsiteX0" fmla="*/ 257746 w 257746"/>
                <a:gd name="connsiteY0" fmla="*/ 234887 h 354216"/>
                <a:gd name="connsiteX1" fmla="*/ 90106 w 257746"/>
                <a:gd name="connsiteY1" fmla="*/ 346805 h 354216"/>
                <a:gd name="connsiteX2" fmla="*/ 54197 w 257746"/>
                <a:gd name="connsiteY2" fmla="*/ 333470 h 354216"/>
                <a:gd name="connsiteX3" fmla="*/ 0 w 257746"/>
                <a:gd name="connsiteY3" fmla="*/ 0 h 354216"/>
                <a:gd name="connsiteX4" fmla="*/ 257746 w 257746"/>
                <a:gd name="connsiteY4" fmla="*/ 234982 h 354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746" h="354216">
                  <a:moveTo>
                    <a:pt x="257746" y="234887"/>
                  </a:moveTo>
                  <a:cubicBezTo>
                    <a:pt x="202787" y="278416"/>
                    <a:pt x="146971" y="313373"/>
                    <a:pt x="90106" y="346805"/>
                  </a:cubicBezTo>
                  <a:cubicBezTo>
                    <a:pt x="71247" y="357854"/>
                    <a:pt x="60865" y="358902"/>
                    <a:pt x="54197" y="333470"/>
                  </a:cubicBezTo>
                  <a:cubicBezTo>
                    <a:pt x="26670" y="227838"/>
                    <a:pt x="6953" y="121063"/>
                    <a:pt x="0" y="0"/>
                  </a:cubicBezTo>
                  <a:cubicBezTo>
                    <a:pt x="86677" y="85820"/>
                    <a:pt x="167069" y="164306"/>
                    <a:pt x="257746" y="234982"/>
                  </a:cubicBezTo>
                  <a:close/>
                </a:path>
              </a:pathLst>
            </a:custGeom>
            <a:solidFill>
              <a:srgbClr val="FFC000"/>
            </a:solidFill>
            <a:ln w="0" cap="flat">
              <a:noFill/>
              <a:prstDash val="solid"/>
              <a:miter/>
            </a:ln>
          </p:spPr>
          <p:txBody>
            <a:bodyPr rtlCol="0" anchor="ctr"/>
            <a:lstStyle/>
            <a:p>
              <a:endParaRPr lang="en-UG"/>
            </a:p>
          </p:txBody>
        </p:sp>
        <p:sp>
          <p:nvSpPr>
            <p:cNvPr id="16" name="Freeform: Shape 15">
              <a:extLst>
                <a:ext uri="{FF2B5EF4-FFF2-40B4-BE49-F238E27FC236}">
                  <a16:creationId xmlns:a16="http://schemas.microsoft.com/office/drawing/2014/main" id="{BDA04F06-5FF5-CCF1-C897-DF25F3DCA43D}"/>
                </a:ext>
              </a:extLst>
            </p:cNvPr>
            <p:cNvSpPr/>
            <p:nvPr/>
          </p:nvSpPr>
          <p:spPr>
            <a:xfrm>
              <a:off x="5819203" y="2903577"/>
              <a:ext cx="257365" cy="355115"/>
            </a:xfrm>
            <a:custGeom>
              <a:avLst/>
              <a:gdLst>
                <a:gd name="connsiteX0" fmla="*/ 257366 w 257365"/>
                <a:gd name="connsiteY0" fmla="*/ 120134 h 355115"/>
                <a:gd name="connsiteX1" fmla="*/ 0 w 257365"/>
                <a:gd name="connsiteY1" fmla="*/ 355116 h 355115"/>
                <a:gd name="connsiteX2" fmla="*/ 56388 w 257365"/>
                <a:gd name="connsiteY2" fmla="*/ 16407 h 355115"/>
                <a:gd name="connsiteX3" fmla="*/ 87154 w 257365"/>
                <a:gd name="connsiteY3" fmla="*/ 6596 h 355115"/>
                <a:gd name="connsiteX4" fmla="*/ 257366 w 257365"/>
                <a:gd name="connsiteY4" fmla="*/ 120039 h 355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365" h="355115">
                  <a:moveTo>
                    <a:pt x="257366" y="120134"/>
                  </a:moveTo>
                  <a:cubicBezTo>
                    <a:pt x="166497" y="190428"/>
                    <a:pt x="86677" y="266438"/>
                    <a:pt x="0" y="355116"/>
                  </a:cubicBezTo>
                  <a:cubicBezTo>
                    <a:pt x="7048" y="230338"/>
                    <a:pt x="26194" y="122610"/>
                    <a:pt x="56388" y="16407"/>
                  </a:cubicBezTo>
                  <a:cubicBezTo>
                    <a:pt x="62865" y="-6263"/>
                    <a:pt x="73438" y="-1215"/>
                    <a:pt x="87154" y="6596"/>
                  </a:cubicBezTo>
                  <a:cubicBezTo>
                    <a:pt x="144875" y="39648"/>
                    <a:pt x="201454" y="74223"/>
                    <a:pt x="257366" y="120039"/>
                  </a:cubicBezTo>
                  <a:close/>
                </a:path>
              </a:pathLst>
            </a:custGeom>
            <a:solidFill>
              <a:srgbClr val="FFC000"/>
            </a:solidFill>
            <a:ln w="0" cap="flat">
              <a:noFill/>
              <a:prstDash val="solid"/>
              <a:miter/>
            </a:ln>
          </p:spPr>
          <p:txBody>
            <a:bodyPr rtlCol="0" anchor="ctr"/>
            <a:lstStyle/>
            <a:p>
              <a:endParaRPr lang="en-UG"/>
            </a:p>
          </p:txBody>
        </p:sp>
        <p:sp>
          <p:nvSpPr>
            <p:cNvPr id="17" name="Freeform: Shape 16">
              <a:extLst>
                <a:ext uri="{FF2B5EF4-FFF2-40B4-BE49-F238E27FC236}">
                  <a16:creationId xmlns:a16="http://schemas.microsoft.com/office/drawing/2014/main" id="{C098FECC-986F-5408-90CD-311F76D3971F}"/>
                </a:ext>
              </a:extLst>
            </p:cNvPr>
            <p:cNvSpPr/>
            <p:nvPr/>
          </p:nvSpPr>
          <p:spPr>
            <a:xfrm>
              <a:off x="6130308" y="2906050"/>
              <a:ext cx="250488" cy="352261"/>
            </a:xfrm>
            <a:custGeom>
              <a:avLst/>
              <a:gdLst>
                <a:gd name="connsiteX0" fmla="*/ 250489 w 250488"/>
                <a:gd name="connsiteY0" fmla="*/ 352262 h 352261"/>
                <a:gd name="connsiteX1" fmla="*/ 9411 w 250488"/>
                <a:gd name="connsiteY1" fmla="*/ 129853 h 352261"/>
                <a:gd name="connsiteX2" fmla="*/ 12554 w 250488"/>
                <a:gd name="connsiteY2" fmla="*/ 102516 h 352261"/>
                <a:gd name="connsiteX3" fmla="*/ 160001 w 250488"/>
                <a:gd name="connsiteY3" fmla="*/ 7171 h 352261"/>
                <a:gd name="connsiteX4" fmla="*/ 194482 w 250488"/>
                <a:gd name="connsiteY4" fmla="*/ 23364 h 352261"/>
                <a:gd name="connsiteX5" fmla="*/ 250489 w 250488"/>
                <a:gd name="connsiteY5" fmla="*/ 352262 h 352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0488" h="352261">
                  <a:moveTo>
                    <a:pt x="250489" y="352262"/>
                  </a:moveTo>
                  <a:cubicBezTo>
                    <a:pt x="169622" y="267775"/>
                    <a:pt x="92564" y="195385"/>
                    <a:pt x="9411" y="129853"/>
                  </a:cubicBezTo>
                  <a:cubicBezTo>
                    <a:pt x="-6305" y="117471"/>
                    <a:pt x="-304" y="110803"/>
                    <a:pt x="12554" y="102516"/>
                  </a:cubicBezTo>
                  <a:cubicBezTo>
                    <a:pt x="61894" y="70989"/>
                    <a:pt x="111233" y="39461"/>
                    <a:pt x="160001" y="7171"/>
                  </a:cubicBezTo>
                  <a:cubicBezTo>
                    <a:pt x="181814" y="-7212"/>
                    <a:pt x="188100" y="980"/>
                    <a:pt x="194482" y="23364"/>
                  </a:cubicBezTo>
                  <a:cubicBezTo>
                    <a:pt x="223914" y="127281"/>
                    <a:pt x="239059" y="233485"/>
                    <a:pt x="250489" y="352262"/>
                  </a:cubicBezTo>
                  <a:close/>
                </a:path>
              </a:pathLst>
            </a:custGeom>
            <a:solidFill>
              <a:srgbClr val="FFC000"/>
            </a:solidFill>
            <a:ln w="0" cap="flat">
              <a:noFill/>
              <a:prstDash val="solid"/>
              <a:miter/>
            </a:ln>
          </p:spPr>
          <p:txBody>
            <a:bodyPr rtlCol="0" anchor="ctr"/>
            <a:lstStyle/>
            <a:p>
              <a:endParaRPr lang="en-UG"/>
            </a:p>
          </p:txBody>
        </p:sp>
        <p:sp>
          <p:nvSpPr>
            <p:cNvPr id="18" name="Freeform: Shape 17">
              <a:extLst>
                <a:ext uri="{FF2B5EF4-FFF2-40B4-BE49-F238E27FC236}">
                  <a16:creationId xmlns:a16="http://schemas.microsoft.com/office/drawing/2014/main" id="{0752FDC7-1D59-31E2-82A1-E9A21AF4E880}"/>
                </a:ext>
              </a:extLst>
            </p:cNvPr>
            <p:cNvSpPr/>
            <p:nvPr/>
          </p:nvSpPr>
          <p:spPr>
            <a:xfrm>
              <a:off x="6123336" y="3586638"/>
              <a:ext cx="255651" cy="347591"/>
            </a:xfrm>
            <a:custGeom>
              <a:avLst/>
              <a:gdLst>
                <a:gd name="connsiteX0" fmla="*/ 0 w 255651"/>
                <a:gd name="connsiteY0" fmla="*/ 236315 h 347591"/>
                <a:gd name="connsiteX1" fmla="*/ 255651 w 255651"/>
                <a:gd name="connsiteY1" fmla="*/ 0 h 347591"/>
                <a:gd name="connsiteX2" fmla="*/ 215932 w 255651"/>
                <a:gd name="connsiteY2" fmla="*/ 275082 h 347591"/>
                <a:gd name="connsiteX3" fmla="*/ 118396 w 255651"/>
                <a:gd name="connsiteY3" fmla="*/ 315563 h 347591"/>
                <a:gd name="connsiteX4" fmla="*/ 0 w 255651"/>
                <a:gd name="connsiteY4" fmla="*/ 236315 h 347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51" h="347591">
                  <a:moveTo>
                    <a:pt x="0" y="236315"/>
                  </a:moveTo>
                  <a:cubicBezTo>
                    <a:pt x="90678" y="161449"/>
                    <a:pt x="173450" y="88773"/>
                    <a:pt x="255651" y="0"/>
                  </a:cubicBezTo>
                  <a:cubicBezTo>
                    <a:pt x="250222" y="99346"/>
                    <a:pt x="236125" y="187642"/>
                    <a:pt x="215932" y="275082"/>
                  </a:cubicBezTo>
                  <a:cubicBezTo>
                    <a:pt x="195548" y="363379"/>
                    <a:pt x="194405" y="363569"/>
                    <a:pt x="118396" y="315563"/>
                  </a:cubicBezTo>
                  <a:cubicBezTo>
                    <a:pt x="79820" y="291179"/>
                    <a:pt x="42482" y="264795"/>
                    <a:pt x="0" y="236315"/>
                  </a:cubicBezTo>
                  <a:close/>
                </a:path>
              </a:pathLst>
            </a:custGeom>
            <a:solidFill>
              <a:srgbClr val="FFC000"/>
            </a:solidFill>
            <a:ln w="0" cap="flat">
              <a:noFill/>
              <a:prstDash val="solid"/>
              <a:miter/>
            </a:ln>
          </p:spPr>
          <p:txBody>
            <a:bodyPr rtlCol="0" anchor="ctr"/>
            <a:lstStyle/>
            <a:p>
              <a:endParaRPr lang="en-UG"/>
            </a:p>
          </p:txBody>
        </p:sp>
        <p:sp>
          <p:nvSpPr>
            <p:cNvPr id="19" name="Freeform: Shape 18">
              <a:extLst>
                <a:ext uri="{FF2B5EF4-FFF2-40B4-BE49-F238E27FC236}">
                  <a16:creationId xmlns:a16="http://schemas.microsoft.com/office/drawing/2014/main" id="{3FE8AD3A-9755-F4E2-09CD-97E6B541E3C2}"/>
                </a:ext>
              </a:extLst>
            </p:cNvPr>
            <p:cNvSpPr/>
            <p:nvPr/>
          </p:nvSpPr>
          <p:spPr>
            <a:xfrm>
              <a:off x="6414325" y="3346513"/>
              <a:ext cx="61831" cy="154400"/>
            </a:xfrm>
            <a:custGeom>
              <a:avLst/>
              <a:gdLst>
                <a:gd name="connsiteX0" fmla="*/ 0 w 61831"/>
                <a:gd name="connsiteY0" fmla="*/ 0 h 154400"/>
                <a:gd name="connsiteX1" fmla="*/ 0 w 61831"/>
                <a:gd name="connsiteY1" fmla="*/ 154400 h 154400"/>
                <a:gd name="connsiteX2" fmla="*/ 0 w 61831"/>
                <a:gd name="connsiteY2" fmla="*/ 0 h 154400"/>
              </a:gdLst>
              <a:ahLst/>
              <a:cxnLst>
                <a:cxn ang="0">
                  <a:pos x="connsiteX0" y="connsiteY0"/>
                </a:cxn>
                <a:cxn ang="0">
                  <a:pos x="connsiteX1" y="connsiteY1"/>
                </a:cxn>
                <a:cxn ang="0">
                  <a:pos x="connsiteX2" y="connsiteY2"/>
                </a:cxn>
              </a:cxnLst>
              <a:rect l="l" t="t" r="r" b="b"/>
              <a:pathLst>
                <a:path w="61831" h="154400">
                  <a:moveTo>
                    <a:pt x="0" y="0"/>
                  </a:moveTo>
                  <a:cubicBezTo>
                    <a:pt x="81534" y="80867"/>
                    <a:pt x="83344" y="66104"/>
                    <a:pt x="0" y="154400"/>
                  </a:cubicBezTo>
                  <a:lnTo>
                    <a:pt x="0" y="0"/>
                  </a:lnTo>
                  <a:close/>
                </a:path>
              </a:pathLst>
            </a:custGeom>
            <a:solidFill>
              <a:srgbClr val="FFC000"/>
            </a:solidFill>
            <a:ln w="0" cap="flat">
              <a:noFill/>
              <a:prstDash val="solid"/>
              <a:miter/>
            </a:ln>
          </p:spPr>
          <p:txBody>
            <a:bodyPr rtlCol="0" anchor="ctr"/>
            <a:lstStyle/>
            <a:p>
              <a:endParaRPr lang="en-UG"/>
            </a:p>
          </p:txBody>
        </p:sp>
        <p:sp>
          <p:nvSpPr>
            <p:cNvPr id="20" name="Freeform: Shape 19">
              <a:extLst>
                <a:ext uri="{FF2B5EF4-FFF2-40B4-BE49-F238E27FC236}">
                  <a16:creationId xmlns:a16="http://schemas.microsoft.com/office/drawing/2014/main" id="{C7B801A4-D858-9B34-0467-008DE1DF80A6}"/>
                </a:ext>
              </a:extLst>
            </p:cNvPr>
            <p:cNvSpPr/>
            <p:nvPr/>
          </p:nvSpPr>
          <p:spPr>
            <a:xfrm>
              <a:off x="5725689" y="3347751"/>
              <a:ext cx="60086" cy="145256"/>
            </a:xfrm>
            <a:custGeom>
              <a:avLst/>
              <a:gdLst>
                <a:gd name="connsiteX0" fmla="*/ 57128 w 60086"/>
                <a:gd name="connsiteY0" fmla="*/ 145256 h 145256"/>
                <a:gd name="connsiteX1" fmla="*/ 55319 w 60086"/>
                <a:gd name="connsiteY1" fmla="*/ 0 h 145256"/>
                <a:gd name="connsiteX2" fmla="*/ 57128 w 60086"/>
                <a:gd name="connsiteY2" fmla="*/ 145256 h 145256"/>
              </a:gdLst>
              <a:ahLst/>
              <a:cxnLst>
                <a:cxn ang="0">
                  <a:pos x="connsiteX0" y="connsiteY0"/>
                </a:cxn>
                <a:cxn ang="0">
                  <a:pos x="connsiteX1" y="connsiteY1"/>
                </a:cxn>
                <a:cxn ang="0">
                  <a:pos x="connsiteX2" y="connsiteY2"/>
                </a:cxn>
              </a:cxnLst>
              <a:rect l="l" t="t" r="r" b="b"/>
              <a:pathLst>
                <a:path w="60086" h="145256">
                  <a:moveTo>
                    <a:pt x="57128" y="145256"/>
                  </a:moveTo>
                  <a:cubicBezTo>
                    <a:pt x="-18691" y="80200"/>
                    <a:pt x="-18786" y="78486"/>
                    <a:pt x="55319" y="0"/>
                  </a:cubicBezTo>
                  <a:cubicBezTo>
                    <a:pt x="62653" y="50197"/>
                    <a:pt x="60081" y="96298"/>
                    <a:pt x="57128" y="145256"/>
                  </a:cubicBezTo>
                  <a:close/>
                </a:path>
              </a:pathLst>
            </a:custGeom>
            <a:solidFill>
              <a:srgbClr val="FFC000"/>
            </a:solidFill>
            <a:ln w="0" cap="flat">
              <a:noFill/>
              <a:prstDash val="solid"/>
              <a:miter/>
            </a:ln>
          </p:spPr>
          <p:txBody>
            <a:bodyPr rtlCol="0" anchor="ctr"/>
            <a:lstStyle/>
            <a:p>
              <a:endParaRPr lang="en-UG"/>
            </a:p>
          </p:txBody>
        </p:sp>
        <p:sp>
          <p:nvSpPr>
            <p:cNvPr id="21" name="Freeform: Shape 20">
              <a:extLst>
                <a:ext uri="{FF2B5EF4-FFF2-40B4-BE49-F238E27FC236}">
                  <a16:creationId xmlns:a16="http://schemas.microsoft.com/office/drawing/2014/main" id="{3D8D17AC-9008-BD9E-8551-B620424C6691}"/>
                </a:ext>
              </a:extLst>
            </p:cNvPr>
            <p:cNvSpPr/>
            <p:nvPr/>
          </p:nvSpPr>
          <p:spPr>
            <a:xfrm>
              <a:off x="6018651" y="3346874"/>
              <a:ext cx="154124" cy="153943"/>
            </a:xfrm>
            <a:custGeom>
              <a:avLst/>
              <a:gdLst>
                <a:gd name="connsiteX0" fmla="*/ 154120 w 154124"/>
                <a:gd name="connsiteY0" fmla="*/ 75553 h 153943"/>
                <a:gd name="connsiteX1" fmla="*/ 76395 w 154124"/>
                <a:gd name="connsiteY1" fmla="*/ 153944 h 153943"/>
                <a:gd name="connsiteX2" fmla="*/ 5 w 154124"/>
                <a:gd name="connsiteY2" fmla="*/ 75553 h 153943"/>
                <a:gd name="connsiteX3" fmla="*/ 73919 w 154124"/>
                <a:gd name="connsiteY3" fmla="*/ 20 h 153943"/>
                <a:gd name="connsiteX4" fmla="*/ 154120 w 154124"/>
                <a:gd name="connsiteY4" fmla="*/ 75458 h 15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24" h="153943">
                  <a:moveTo>
                    <a:pt x="154120" y="75553"/>
                  </a:moveTo>
                  <a:cubicBezTo>
                    <a:pt x="154596" y="118606"/>
                    <a:pt x="119734" y="153849"/>
                    <a:pt x="76395" y="153944"/>
                  </a:cubicBezTo>
                  <a:cubicBezTo>
                    <a:pt x="32485" y="154039"/>
                    <a:pt x="-471" y="120225"/>
                    <a:pt x="5" y="75553"/>
                  </a:cubicBezTo>
                  <a:cubicBezTo>
                    <a:pt x="481" y="32214"/>
                    <a:pt x="30961" y="972"/>
                    <a:pt x="73919" y="20"/>
                  </a:cubicBezTo>
                  <a:cubicBezTo>
                    <a:pt x="118020" y="-933"/>
                    <a:pt x="153548" y="32500"/>
                    <a:pt x="154120" y="75458"/>
                  </a:cubicBezTo>
                  <a:close/>
                </a:path>
              </a:pathLst>
            </a:custGeom>
            <a:solidFill>
              <a:srgbClr val="060605"/>
            </a:solidFill>
            <a:ln w="0" cap="flat">
              <a:noFill/>
              <a:prstDash val="solid"/>
              <a:miter/>
            </a:ln>
          </p:spPr>
          <p:txBody>
            <a:bodyPr rtlCol="0" anchor="ctr"/>
            <a:lstStyle/>
            <a:p>
              <a:endParaRPr lang="en-UG"/>
            </a:p>
          </p:txBody>
        </p:sp>
      </p:grpSp>
      <p:sp>
        <p:nvSpPr>
          <p:cNvPr id="22" name="TextBox 21">
            <a:extLst>
              <a:ext uri="{FF2B5EF4-FFF2-40B4-BE49-F238E27FC236}">
                <a16:creationId xmlns:a16="http://schemas.microsoft.com/office/drawing/2014/main" id="{9286C207-E6E5-1141-592C-B5EB0D963C52}"/>
              </a:ext>
            </a:extLst>
          </p:cNvPr>
          <p:cNvSpPr txBox="1"/>
          <p:nvPr/>
        </p:nvSpPr>
        <p:spPr>
          <a:xfrm>
            <a:off x="10264182" y="235739"/>
            <a:ext cx="1616306" cy="400110"/>
          </a:xfrm>
          <a:prstGeom prst="rect">
            <a:avLst/>
          </a:prstGeom>
          <a:noFill/>
        </p:spPr>
        <p:txBody>
          <a:bodyPr wrap="square" rtlCol="0">
            <a:spAutoFit/>
          </a:bodyPr>
          <a:lstStyle/>
          <a:p>
            <a:r>
              <a:rPr lang="en-US" sz="2000" dirty="0">
                <a:latin typeface="Copperplate Gothic Bold" panose="020E0705020206020404" pitchFamily="34" charset="0"/>
              </a:rPr>
              <a:t>Busitema</a:t>
            </a:r>
            <a:endParaRPr lang="en-UG" sz="2000" dirty="0">
              <a:latin typeface="Copperplate Gothic Bold" panose="020E0705020206020404" pitchFamily="34" charset="0"/>
            </a:endParaRPr>
          </a:p>
        </p:txBody>
      </p:sp>
      <p:sp>
        <p:nvSpPr>
          <p:cNvPr id="23" name="TextBox 22">
            <a:extLst>
              <a:ext uri="{FF2B5EF4-FFF2-40B4-BE49-F238E27FC236}">
                <a16:creationId xmlns:a16="http://schemas.microsoft.com/office/drawing/2014/main" id="{E3DFE1C0-1FB3-1A50-42A9-A6BFD3DFB410}"/>
              </a:ext>
            </a:extLst>
          </p:cNvPr>
          <p:cNvSpPr txBox="1"/>
          <p:nvPr/>
        </p:nvSpPr>
        <p:spPr>
          <a:xfrm>
            <a:off x="10269878" y="451103"/>
            <a:ext cx="1802322" cy="400110"/>
          </a:xfrm>
          <a:prstGeom prst="rect">
            <a:avLst/>
          </a:prstGeom>
          <a:noFill/>
        </p:spPr>
        <p:txBody>
          <a:bodyPr wrap="square" rtlCol="0">
            <a:spAutoFit/>
          </a:bodyPr>
          <a:lstStyle/>
          <a:p>
            <a:r>
              <a:rPr lang="en-US" sz="2000" dirty="0">
                <a:latin typeface="Copperplate Gothic Bold" panose="020E0705020206020404" pitchFamily="34" charset="0"/>
              </a:rPr>
              <a:t>University</a:t>
            </a:r>
            <a:endParaRPr lang="en-UG" sz="2000" dirty="0">
              <a:latin typeface="Copperplate Gothic Bold" panose="020E0705020206020404" pitchFamily="34" charset="0"/>
            </a:endParaRPr>
          </a:p>
        </p:txBody>
      </p:sp>
      <p:sp>
        <p:nvSpPr>
          <p:cNvPr id="24" name="TextBox 23">
            <a:extLst>
              <a:ext uri="{FF2B5EF4-FFF2-40B4-BE49-F238E27FC236}">
                <a16:creationId xmlns:a16="http://schemas.microsoft.com/office/drawing/2014/main" id="{BD22E899-7407-4287-9602-043CB387A03D}"/>
              </a:ext>
            </a:extLst>
          </p:cNvPr>
          <p:cNvSpPr txBox="1"/>
          <p:nvPr/>
        </p:nvSpPr>
        <p:spPr>
          <a:xfrm>
            <a:off x="10272589" y="760679"/>
            <a:ext cx="2164804" cy="246221"/>
          </a:xfrm>
          <a:prstGeom prst="rect">
            <a:avLst/>
          </a:prstGeom>
          <a:noFill/>
        </p:spPr>
        <p:txBody>
          <a:bodyPr wrap="square" rtlCol="0">
            <a:spAutoFit/>
          </a:bodyPr>
          <a:lstStyle/>
          <a:p>
            <a:r>
              <a:rPr lang="en-US" sz="1000" dirty="0">
                <a:solidFill>
                  <a:srgbClr val="0070C0"/>
                </a:solidFill>
                <a:latin typeface="Segoe Script" panose="030B0504020000000003" pitchFamily="66" charset="0"/>
              </a:rPr>
              <a:t>Pursuing excellence</a:t>
            </a:r>
          </a:p>
        </p:txBody>
      </p:sp>
      <p:sp>
        <p:nvSpPr>
          <p:cNvPr id="25" name="Title 24">
            <a:extLst>
              <a:ext uri="{FF2B5EF4-FFF2-40B4-BE49-F238E27FC236}">
                <a16:creationId xmlns:a16="http://schemas.microsoft.com/office/drawing/2014/main" id="{332D0F3C-B471-7D1D-8DB4-28522C68BDEB}"/>
              </a:ext>
            </a:extLst>
          </p:cNvPr>
          <p:cNvSpPr txBox="1">
            <a:spLocks noGrp="1"/>
          </p:cNvSpPr>
          <p:nvPr>
            <p:ph type="title"/>
          </p:nvPr>
        </p:nvSpPr>
        <p:spPr>
          <a:xfrm>
            <a:off x="677334" y="1201614"/>
            <a:ext cx="10118474" cy="523220"/>
          </a:xfrm>
          <a:prstGeom prst="rect">
            <a:avLst/>
          </a:prstGeom>
          <a:noFill/>
        </p:spPr>
        <p:txBody>
          <a:bodyPr wrap="square" rtlCol="0">
            <a:sp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Group 17 Members</a:t>
            </a:r>
            <a:endParaRPr lang="en-UG" sz="20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26" name="Table 25">
            <a:extLst>
              <a:ext uri="{FF2B5EF4-FFF2-40B4-BE49-F238E27FC236}">
                <a16:creationId xmlns:a16="http://schemas.microsoft.com/office/drawing/2014/main" id="{15AB31FE-E8DA-9615-AE13-231D718D62BB}"/>
              </a:ext>
            </a:extLst>
          </p:cNvPr>
          <p:cNvGraphicFramePr>
            <a:graphicFrameLocks noGrp="1"/>
          </p:cNvGraphicFramePr>
          <p:nvPr>
            <p:extLst>
              <p:ext uri="{D42A27DB-BD31-4B8C-83A1-F6EECF244321}">
                <p14:modId xmlns:p14="http://schemas.microsoft.com/office/powerpoint/2010/main" val="2064077726"/>
              </p:ext>
            </p:extLst>
          </p:nvPr>
        </p:nvGraphicFramePr>
        <p:xfrm>
          <a:off x="1037922" y="1764645"/>
          <a:ext cx="10317069" cy="4134394"/>
        </p:xfrm>
        <a:graphic>
          <a:graphicData uri="http://schemas.openxmlformats.org/drawingml/2006/table">
            <a:tbl>
              <a:tblPr firstRow="1" bandRow="1">
                <a:tableStyleId>{5FD0F851-EC5A-4D38-B0AD-8093EC10F338}</a:tableStyleId>
              </a:tblPr>
              <a:tblGrid>
                <a:gridCol w="3439023">
                  <a:extLst>
                    <a:ext uri="{9D8B030D-6E8A-4147-A177-3AD203B41FA5}">
                      <a16:colId xmlns:a16="http://schemas.microsoft.com/office/drawing/2014/main" val="398328718"/>
                    </a:ext>
                  </a:extLst>
                </a:gridCol>
                <a:gridCol w="3439023">
                  <a:extLst>
                    <a:ext uri="{9D8B030D-6E8A-4147-A177-3AD203B41FA5}">
                      <a16:colId xmlns:a16="http://schemas.microsoft.com/office/drawing/2014/main" val="4041727275"/>
                    </a:ext>
                  </a:extLst>
                </a:gridCol>
                <a:gridCol w="3439023">
                  <a:extLst>
                    <a:ext uri="{9D8B030D-6E8A-4147-A177-3AD203B41FA5}">
                      <a16:colId xmlns:a16="http://schemas.microsoft.com/office/drawing/2014/main" val="2081885097"/>
                    </a:ext>
                  </a:extLst>
                </a:gridCol>
              </a:tblGrid>
              <a:tr h="375854">
                <a:tc>
                  <a:txBody>
                    <a:bodyPr/>
                    <a:lstStyle/>
                    <a:p>
                      <a:r>
                        <a:rPr lang="en-US" b="0" dirty="0">
                          <a:latin typeface="Segoe UI Semibold" panose="020B0702040204020203" pitchFamily="34" charset="0"/>
                          <a:cs typeface="Segoe UI Semibold" panose="020B0702040204020203" pitchFamily="34" charset="0"/>
                        </a:rPr>
                        <a:t>Name</a:t>
                      </a:r>
                      <a:endParaRPr lang="en-UG" b="0" dirty="0">
                        <a:latin typeface="Segoe UI Semibold" panose="020B0702040204020203" pitchFamily="34" charset="0"/>
                        <a:cs typeface="Segoe UI Semibold" panose="020B0702040204020203" pitchFamily="34" charset="0"/>
                      </a:endParaRPr>
                    </a:p>
                  </a:txBody>
                  <a:tcPr/>
                </a:tc>
                <a:tc>
                  <a:txBody>
                    <a:bodyPr/>
                    <a:lstStyle/>
                    <a:p>
                      <a:r>
                        <a:rPr lang="en-US" b="0" dirty="0">
                          <a:latin typeface="Segoe UI Semibold" panose="020B0702040204020203" pitchFamily="34" charset="0"/>
                          <a:cs typeface="Segoe UI Semibold" panose="020B0702040204020203" pitchFamily="34" charset="0"/>
                        </a:rPr>
                        <a:t>Reg Number</a:t>
                      </a:r>
                      <a:endParaRPr lang="en-UG" b="0" dirty="0">
                        <a:latin typeface="Segoe UI Semibold" panose="020B0702040204020203" pitchFamily="34" charset="0"/>
                        <a:cs typeface="Segoe UI Semibold" panose="020B0702040204020203" pitchFamily="34" charset="0"/>
                      </a:endParaRPr>
                    </a:p>
                  </a:txBody>
                  <a:tcPr/>
                </a:tc>
                <a:tc>
                  <a:txBody>
                    <a:bodyPr/>
                    <a:lstStyle/>
                    <a:p>
                      <a:r>
                        <a:rPr lang="en-US" b="0" dirty="0">
                          <a:latin typeface="Segoe UI Semibold" panose="020B0702040204020203" pitchFamily="34" charset="0"/>
                          <a:cs typeface="Segoe UI Semibold" panose="020B0702040204020203" pitchFamily="34" charset="0"/>
                        </a:rPr>
                        <a:t>Program</a:t>
                      </a:r>
                      <a:endParaRPr lang="en-UG" b="0" dirty="0">
                        <a:latin typeface="Segoe UI Semibold" panose="020B0702040204020203" pitchFamily="34" charset="0"/>
                        <a:cs typeface="Segoe UI Semibold" panose="020B0702040204020203" pitchFamily="34" charset="0"/>
                      </a:endParaRPr>
                    </a:p>
                  </a:txBody>
                  <a:tcPr/>
                </a:tc>
                <a:extLst>
                  <a:ext uri="{0D108BD9-81ED-4DB2-BD59-A6C34878D82A}">
                    <a16:rowId xmlns:a16="http://schemas.microsoft.com/office/drawing/2014/main" val="1170966684"/>
                  </a:ext>
                </a:extLst>
              </a:tr>
              <a:tr h="375854">
                <a:tc>
                  <a:txBody>
                    <a:bodyPr/>
                    <a:lstStyle/>
                    <a:p>
                      <a:r>
                        <a:rPr lang="en-US" b="0" dirty="0">
                          <a:latin typeface="Segoe UI" panose="020B0502040204020203" pitchFamily="34" charset="0"/>
                          <a:cs typeface="Segoe UI" panose="020B0502040204020203" pitchFamily="34" charset="0"/>
                        </a:rPr>
                        <a:t>AHAISIBWE CHRISTOPHER</a:t>
                      </a:r>
                      <a:endParaRPr lang="en-UG" b="0" dirty="0">
                        <a:latin typeface="Segoe UI" panose="020B0502040204020203" pitchFamily="34" charset="0"/>
                        <a:cs typeface="Segoe UI" panose="020B0502040204020203" pitchFamily="34" charset="0"/>
                      </a:endParaRPr>
                    </a:p>
                  </a:txBody>
                  <a:tcPr/>
                </a:tc>
                <a:tc>
                  <a:txBody>
                    <a:bodyPr/>
                    <a:lstStyle/>
                    <a:p>
                      <a:r>
                        <a:rPr lang="en-US" b="0" dirty="0">
                          <a:latin typeface="Monospac821 BT" panose="020B0609020202020204" pitchFamily="49" charset="0"/>
                          <a:cs typeface="Segoe UI" panose="020B0502040204020203" pitchFamily="34" charset="0"/>
                        </a:rPr>
                        <a:t>BU/UP/2024/0824</a:t>
                      </a:r>
                      <a:endParaRPr lang="en-UG" b="0" dirty="0">
                        <a:latin typeface="Monospac821 BT" panose="020B0609020202020204" pitchFamily="49" charset="0"/>
                        <a:cs typeface="Segoe UI" panose="020B0502040204020203" pitchFamily="34" charset="0"/>
                      </a:endParaRPr>
                    </a:p>
                  </a:txBody>
                  <a:tcPr/>
                </a:tc>
                <a:tc>
                  <a:txBody>
                    <a:bodyPr/>
                    <a:lstStyle/>
                    <a:p>
                      <a:r>
                        <a:rPr lang="en-US" b="0" dirty="0">
                          <a:latin typeface="Segoe UI" panose="020B0502040204020203" pitchFamily="34" charset="0"/>
                          <a:cs typeface="Segoe UI" panose="020B0502040204020203" pitchFamily="34" charset="0"/>
                        </a:rPr>
                        <a:t>AMI</a:t>
                      </a:r>
                      <a:endParaRPr lang="en-UG"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064044504"/>
                  </a:ext>
                </a:extLst>
              </a:tr>
              <a:tr h="375854">
                <a:tc>
                  <a:txBody>
                    <a:bodyPr/>
                    <a:lstStyle/>
                    <a:p>
                      <a:r>
                        <a:rPr lang="en-US" b="0" dirty="0">
                          <a:latin typeface="Segoe UI" panose="020B0502040204020203" pitchFamily="34" charset="0"/>
                          <a:cs typeface="Segoe UI" panose="020B0502040204020203" pitchFamily="34" charset="0"/>
                        </a:rPr>
                        <a:t>GIFT EMMANUEL</a:t>
                      </a:r>
                      <a:endParaRPr lang="en-UG" b="0" dirty="0">
                        <a:latin typeface="Segoe UI" panose="020B0502040204020203" pitchFamily="34" charset="0"/>
                        <a:cs typeface="Segoe UI" panose="020B0502040204020203" pitchFamily="34" charset="0"/>
                      </a:endParaRPr>
                    </a:p>
                  </a:txBody>
                  <a:tcPr/>
                </a:tc>
                <a:tc>
                  <a:txBody>
                    <a:bodyPr/>
                    <a:lstStyle/>
                    <a:p>
                      <a:r>
                        <a:rPr lang="en-US" b="0" dirty="0">
                          <a:latin typeface="Monospac821 BT" panose="020B0609020202020204" pitchFamily="49" charset="0"/>
                          <a:cs typeface="Segoe UI" panose="020B0502040204020203" pitchFamily="34" charset="0"/>
                        </a:rPr>
                        <a:t>BU/X/2024/3250</a:t>
                      </a:r>
                      <a:endParaRPr lang="en-UG" b="0" dirty="0">
                        <a:latin typeface="Monospac821 BT" panose="020B0609020202020204" pitchFamily="49" charset="0"/>
                        <a:cs typeface="Segoe UI" panose="020B0502040204020203" pitchFamily="34" charset="0"/>
                      </a:endParaRPr>
                    </a:p>
                  </a:txBody>
                  <a:tcPr/>
                </a:tc>
                <a:tc>
                  <a:txBody>
                    <a:bodyPr/>
                    <a:lstStyle/>
                    <a:p>
                      <a:r>
                        <a:rPr lang="en-US" b="0" dirty="0">
                          <a:latin typeface="Segoe UI" panose="020B0502040204020203" pitchFamily="34" charset="0"/>
                          <a:cs typeface="Segoe UI" panose="020B0502040204020203" pitchFamily="34" charset="0"/>
                        </a:rPr>
                        <a:t>WAR</a:t>
                      </a:r>
                      <a:endParaRPr lang="en-UG"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781887770"/>
                  </a:ext>
                </a:extLst>
              </a:tr>
              <a:tr h="375854">
                <a:tc>
                  <a:txBody>
                    <a:bodyPr/>
                    <a:lstStyle/>
                    <a:p>
                      <a:r>
                        <a:rPr lang="en-US" b="0" dirty="0">
                          <a:latin typeface="Segoe UI" panose="020B0502040204020203" pitchFamily="34" charset="0"/>
                          <a:cs typeface="Segoe UI" panose="020B0502040204020203" pitchFamily="34" charset="0"/>
                        </a:rPr>
                        <a:t>ADWONG CALEB</a:t>
                      </a:r>
                      <a:endParaRPr lang="en-UG" b="0" dirty="0">
                        <a:latin typeface="Segoe UI" panose="020B0502040204020203" pitchFamily="34" charset="0"/>
                        <a:cs typeface="Segoe UI" panose="020B0502040204020203" pitchFamily="34" charset="0"/>
                      </a:endParaRPr>
                    </a:p>
                  </a:txBody>
                  <a:tcPr/>
                </a:tc>
                <a:tc>
                  <a:txBody>
                    <a:bodyPr/>
                    <a:lstStyle/>
                    <a:p>
                      <a:r>
                        <a:rPr lang="en-US" b="0" dirty="0">
                          <a:latin typeface="Monospac821 BT" panose="020B0609020202020204" pitchFamily="49" charset="0"/>
                          <a:cs typeface="Segoe UI" panose="020B0502040204020203" pitchFamily="34" charset="0"/>
                        </a:rPr>
                        <a:t>BU/UP/2024/3813</a:t>
                      </a:r>
                      <a:endParaRPr lang="en-UG" b="0" dirty="0">
                        <a:latin typeface="Monospac821 BT" panose="020B0609020202020204" pitchFamily="49" charset="0"/>
                        <a:cs typeface="Segoe UI" panose="020B0502040204020203" pitchFamily="34" charset="0"/>
                      </a:endParaRPr>
                    </a:p>
                  </a:txBody>
                  <a:tcPr/>
                </a:tc>
                <a:tc>
                  <a:txBody>
                    <a:bodyPr/>
                    <a:lstStyle/>
                    <a:p>
                      <a:r>
                        <a:rPr lang="en-US" b="0" dirty="0">
                          <a:latin typeface="Segoe UI" panose="020B0502040204020203" pitchFamily="34" charset="0"/>
                          <a:cs typeface="Segoe UI" panose="020B0502040204020203" pitchFamily="34" charset="0"/>
                        </a:rPr>
                        <a:t>MEB</a:t>
                      </a:r>
                      <a:endParaRPr lang="en-UG"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579708306"/>
                  </a:ext>
                </a:extLst>
              </a:tr>
              <a:tr h="375854">
                <a:tc>
                  <a:txBody>
                    <a:bodyPr/>
                    <a:lstStyle/>
                    <a:p>
                      <a:r>
                        <a:rPr lang="en-US" sz="1800" kern="1200" dirty="0">
                          <a:solidFill>
                            <a:schemeClr val="tx1"/>
                          </a:solidFill>
                          <a:effectLst/>
                          <a:latin typeface="+mn-lt"/>
                          <a:ea typeface="+mn-ea"/>
                          <a:cs typeface="+mn-cs"/>
                        </a:rPr>
                        <a:t>MUWUBYA WYCLIFFE</a:t>
                      </a:r>
                      <a:endParaRPr lang="en-UG" b="0" dirty="0">
                        <a:latin typeface="Segoe UI" panose="020B0502040204020203" pitchFamily="34" charset="0"/>
                        <a:cs typeface="Segoe UI" panose="020B0502040204020203" pitchFamily="34" charset="0"/>
                      </a:endParaRPr>
                    </a:p>
                  </a:txBody>
                  <a:tcPr/>
                </a:tc>
                <a:tc>
                  <a:txBody>
                    <a:bodyPr/>
                    <a:lstStyle/>
                    <a:p>
                      <a:r>
                        <a:rPr lang="en-US" sz="1800" kern="1200" dirty="0">
                          <a:solidFill>
                            <a:schemeClr val="tx1"/>
                          </a:solidFill>
                          <a:effectLst/>
                          <a:latin typeface="Monospac821 BT" panose="020B0609020202020204" pitchFamily="49" charset="0"/>
                          <a:ea typeface="+mn-ea"/>
                          <a:cs typeface="+mn-cs"/>
                        </a:rPr>
                        <a:t>BU/UP/2024/1045</a:t>
                      </a:r>
                      <a:endParaRPr lang="en-UG" b="0" dirty="0">
                        <a:latin typeface="Monospac821 BT" panose="020B0609020202020204" pitchFamily="49" charset="0"/>
                        <a:cs typeface="Segoe UI" panose="020B0502040204020203" pitchFamily="34" charset="0"/>
                      </a:endParaRPr>
                    </a:p>
                  </a:txBody>
                  <a:tcPr/>
                </a:tc>
                <a:tc>
                  <a:txBody>
                    <a:bodyPr/>
                    <a:lstStyle/>
                    <a:p>
                      <a:r>
                        <a:rPr lang="en-US" b="0" dirty="0">
                          <a:latin typeface="Segoe UI" panose="020B0502040204020203" pitchFamily="34" charset="0"/>
                          <a:cs typeface="Segoe UI" panose="020B0502040204020203" pitchFamily="34" charset="0"/>
                        </a:rPr>
                        <a:t>WAR</a:t>
                      </a:r>
                      <a:endParaRPr lang="en-UG"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889697651"/>
                  </a:ext>
                </a:extLst>
              </a:tr>
              <a:tr h="375854">
                <a:tc>
                  <a:txBody>
                    <a:bodyPr/>
                    <a:lstStyle/>
                    <a:p>
                      <a:r>
                        <a:rPr lang="en-US" b="0" dirty="0">
                          <a:latin typeface="Segoe UI" panose="020B0502040204020203" pitchFamily="34" charset="0"/>
                          <a:cs typeface="Segoe UI" panose="020B0502040204020203" pitchFamily="34" charset="0"/>
                        </a:rPr>
                        <a:t>OWINO POSH</a:t>
                      </a:r>
                      <a:endParaRPr lang="en-UG" b="0" dirty="0">
                        <a:latin typeface="Segoe UI" panose="020B0502040204020203" pitchFamily="34" charset="0"/>
                        <a:cs typeface="Segoe UI" panose="020B0502040204020203" pitchFamily="34" charset="0"/>
                      </a:endParaRPr>
                    </a:p>
                  </a:txBody>
                  <a:tcPr/>
                </a:tc>
                <a:tc>
                  <a:txBody>
                    <a:bodyPr/>
                    <a:lstStyle/>
                    <a:p>
                      <a:r>
                        <a:rPr lang="en-US" b="0" dirty="0">
                          <a:latin typeface="Monospac821 BT" panose="020B0609020202020204" pitchFamily="49" charset="0"/>
                          <a:cs typeface="Segoe UI" panose="020B0502040204020203" pitchFamily="34" charset="0"/>
                        </a:rPr>
                        <a:t>BU/UP/2024/1067</a:t>
                      </a:r>
                      <a:endParaRPr lang="en-UG" b="0" dirty="0">
                        <a:latin typeface="Monospac821 BT" panose="020B0609020202020204" pitchFamily="49" charset="0"/>
                        <a:cs typeface="Segoe UI" panose="020B0502040204020203" pitchFamily="34" charset="0"/>
                      </a:endParaRPr>
                    </a:p>
                  </a:txBody>
                  <a:tcPr/>
                </a:tc>
                <a:tc>
                  <a:txBody>
                    <a:bodyPr/>
                    <a:lstStyle/>
                    <a:p>
                      <a:r>
                        <a:rPr lang="en-US" b="0" dirty="0">
                          <a:latin typeface="Segoe UI" panose="020B0502040204020203" pitchFamily="34" charset="0"/>
                          <a:cs typeface="Segoe UI" panose="020B0502040204020203" pitchFamily="34" charset="0"/>
                        </a:rPr>
                        <a:t>WAR</a:t>
                      </a:r>
                      <a:endParaRPr lang="en-UG"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978404990"/>
                  </a:ext>
                </a:extLst>
              </a:tr>
              <a:tr h="375854">
                <a:tc>
                  <a:txBody>
                    <a:bodyPr/>
                    <a:lstStyle/>
                    <a:p>
                      <a:r>
                        <a:rPr lang="en-US" sz="1800" kern="1200" dirty="0">
                          <a:solidFill>
                            <a:schemeClr val="tx1"/>
                          </a:solidFill>
                          <a:effectLst/>
                          <a:latin typeface="+mn-lt"/>
                          <a:ea typeface="+mn-ea"/>
                          <a:cs typeface="+mn-cs"/>
                        </a:rPr>
                        <a:t>ATATI EDWINE</a:t>
                      </a:r>
                      <a:endParaRPr lang="en-UG" b="0" dirty="0">
                        <a:latin typeface="Segoe UI" panose="020B0502040204020203" pitchFamily="34" charset="0"/>
                        <a:cs typeface="Segoe UI" panose="020B0502040204020203" pitchFamily="34" charset="0"/>
                      </a:endParaRPr>
                    </a:p>
                  </a:txBody>
                  <a:tcPr/>
                </a:tc>
                <a:tc>
                  <a:txBody>
                    <a:bodyPr/>
                    <a:lstStyle/>
                    <a:p>
                      <a:r>
                        <a:rPr lang="en-US" sz="1800" kern="1200" dirty="0">
                          <a:solidFill>
                            <a:schemeClr val="tx1"/>
                          </a:solidFill>
                          <a:effectLst/>
                          <a:latin typeface="Monospac821 BT" panose="020B0609020202020204" pitchFamily="49" charset="0"/>
                          <a:ea typeface="+mn-ea"/>
                          <a:cs typeface="+mn-cs"/>
                        </a:rPr>
                        <a:t>BU/UP/2024/3730</a:t>
                      </a:r>
                      <a:endParaRPr lang="en-UG" b="0" dirty="0">
                        <a:latin typeface="Monospac821 BT" panose="020B0609020202020204" pitchFamily="49" charset="0"/>
                        <a:cs typeface="Segoe UI" panose="020B0502040204020203" pitchFamily="34" charset="0"/>
                      </a:endParaRPr>
                    </a:p>
                  </a:txBody>
                  <a:tcPr/>
                </a:tc>
                <a:tc>
                  <a:txBody>
                    <a:bodyPr/>
                    <a:lstStyle/>
                    <a:p>
                      <a:r>
                        <a:rPr lang="en-US" b="0" dirty="0">
                          <a:latin typeface="Segoe UI" panose="020B0502040204020203" pitchFamily="34" charset="0"/>
                          <a:cs typeface="Segoe UI" panose="020B0502040204020203" pitchFamily="34" charset="0"/>
                        </a:rPr>
                        <a:t>AMI</a:t>
                      </a:r>
                      <a:endParaRPr lang="en-UG"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058719708"/>
                  </a:ext>
                </a:extLst>
              </a:tr>
              <a:tr h="375854">
                <a:tc>
                  <a:txBody>
                    <a:bodyPr/>
                    <a:lstStyle/>
                    <a:p>
                      <a:r>
                        <a:rPr lang="en-US" b="0" dirty="0">
                          <a:latin typeface="Segoe UI" panose="020B0502040204020203" pitchFamily="34" charset="0"/>
                          <a:cs typeface="Segoe UI" panose="020B0502040204020203" pitchFamily="34" charset="0"/>
                        </a:rPr>
                        <a:t>NABUKEERA ANNET RIONAH</a:t>
                      </a:r>
                      <a:endParaRPr lang="en-UG" b="0" dirty="0">
                        <a:latin typeface="Segoe UI" panose="020B0502040204020203" pitchFamily="34" charset="0"/>
                        <a:cs typeface="Segoe UI" panose="020B0502040204020203" pitchFamily="34" charset="0"/>
                      </a:endParaRPr>
                    </a:p>
                  </a:txBody>
                  <a:tcPr/>
                </a:tc>
                <a:tc>
                  <a:txBody>
                    <a:bodyPr/>
                    <a:lstStyle/>
                    <a:p>
                      <a:r>
                        <a:rPr lang="en-US" b="0" dirty="0">
                          <a:latin typeface="Monospac821 BT" panose="020B0609020202020204" pitchFamily="49" charset="0"/>
                          <a:cs typeface="Segoe UI" panose="020B0502040204020203" pitchFamily="34" charset="0"/>
                        </a:rPr>
                        <a:t>BU/UG/2024/2676</a:t>
                      </a:r>
                      <a:endParaRPr lang="en-UG" b="0" dirty="0">
                        <a:latin typeface="Monospac821 BT" panose="020B0609020202020204" pitchFamily="49" charset="0"/>
                        <a:cs typeface="Segoe UI" panose="020B0502040204020203" pitchFamily="34" charset="0"/>
                      </a:endParaRPr>
                    </a:p>
                  </a:txBody>
                  <a:tcPr/>
                </a:tc>
                <a:tc>
                  <a:txBody>
                    <a:bodyPr/>
                    <a:lstStyle/>
                    <a:p>
                      <a:r>
                        <a:rPr lang="en-US" b="0" dirty="0">
                          <a:latin typeface="Segoe UI" panose="020B0502040204020203" pitchFamily="34" charset="0"/>
                          <a:cs typeface="Segoe UI" panose="020B0502040204020203" pitchFamily="34" charset="0"/>
                        </a:rPr>
                        <a:t>AMI</a:t>
                      </a:r>
                      <a:endParaRPr lang="en-UG"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041669918"/>
                  </a:ext>
                </a:extLst>
              </a:tr>
              <a:tr h="375854">
                <a:tc>
                  <a:txBody>
                    <a:bodyPr/>
                    <a:lstStyle/>
                    <a:p>
                      <a:r>
                        <a:rPr lang="en-US" b="0" dirty="0">
                          <a:latin typeface="Segoe UI" panose="020B0502040204020203" pitchFamily="34" charset="0"/>
                          <a:cs typeface="Segoe UI" panose="020B0502040204020203" pitchFamily="34" charset="0"/>
                        </a:rPr>
                        <a:t>AHEREZA FAITH</a:t>
                      </a:r>
                      <a:endParaRPr lang="en-UG" b="0" dirty="0">
                        <a:latin typeface="Segoe UI" panose="020B0502040204020203" pitchFamily="34" charset="0"/>
                        <a:cs typeface="Segoe UI" panose="020B0502040204020203" pitchFamily="34" charset="0"/>
                      </a:endParaRPr>
                    </a:p>
                  </a:txBody>
                  <a:tcPr/>
                </a:tc>
                <a:tc>
                  <a:txBody>
                    <a:bodyPr/>
                    <a:lstStyle/>
                    <a:p>
                      <a:r>
                        <a:rPr lang="en-US" b="0" dirty="0">
                          <a:latin typeface="Monospac821 BT" panose="020B0609020202020204" pitchFamily="49" charset="0"/>
                          <a:cs typeface="Segoe UI" panose="020B0502040204020203" pitchFamily="34" charset="0"/>
                        </a:rPr>
                        <a:t>BU/UG/2024/2673</a:t>
                      </a:r>
                      <a:endParaRPr lang="en-UG" b="0" dirty="0">
                        <a:latin typeface="Monospac821 BT" panose="020B0609020202020204" pitchFamily="49" charset="0"/>
                        <a:cs typeface="Segoe UI" panose="020B0502040204020203" pitchFamily="34" charset="0"/>
                      </a:endParaRPr>
                    </a:p>
                  </a:txBody>
                  <a:tcPr/>
                </a:tc>
                <a:tc>
                  <a:txBody>
                    <a:bodyPr/>
                    <a:lstStyle/>
                    <a:p>
                      <a:r>
                        <a:rPr lang="en-US" b="0" dirty="0">
                          <a:latin typeface="Segoe UI" panose="020B0502040204020203" pitchFamily="34" charset="0"/>
                          <a:cs typeface="Segoe UI" panose="020B0502040204020203" pitchFamily="34" charset="0"/>
                        </a:rPr>
                        <a:t>APE</a:t>
                      </a:r>
                      <a:endParaRPr lang="en-UG"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986820328"/>
                  </a:ext>
                </a:extLst>
              </a:tr>
              <a:tr h="375854">
                <a:tc>
                  <a:txBody>
                    <a:bodyPr/>
                    <a:lstStyle/>
                    <a:p>
                      <a:r>
                        <a:rPr lang="en-US" sz="1800" kern="1200" dirty="0">
                          <a:solidFill>
                            <a:schemeClr val="tx1"/>
                          </a:solidFill>
                          <a:effectLst/>
                          <a:latin typeface="+mn-lt"/>
                          <a:ea typeface="+mn-ea"/>
                          <a:cs typeface="+mn-cs"/>
                        </a:rPr>
                        <a:t>OPOKA VINCENT</a:t>
                      </a:r>
                      <a:endParaRPr lang="en-UG" b="0" dirty="0">
                        <a:latin typeface="Segoe UI" panose="020B0502040204020203" pitchFamily="34" charset="0"/>
                        <a:cs typeface="Segoe UI" panose="020B0502040204020203" pitchFamily="34" charset="0"/>
                      </a:endParaRPr>
                    </a:p>
                  </a:txBody>
                  <a:tcPr/>
                </a:tc>
                <a:tc>
                  <a:txBody>
                    <a:bodyPr/>
                    <a:lstStyle/>
                    <a:p>
                      <a:r>
                        <a:rPr lang="en-US" sz="1800" kern="1200" dirty="0">
                          <a:solidFill>
                            <a:schemeClr val="tx1"/>
                          </a:solidFill>
                          <a:effectLst/>
                          <a:latin typeface="Monospac821 BT" panose="020B0609020202020204" pitchFamily="49" charset="0"/>
                          <a:ea typeface="+mn-ea"/>
                          <a:cs typeface="+mn-cs"/>
                        </a:rPr>
                        <a:t>BU/UG/2024/2675</a:t>
                      </a:r>
                      <a:endParaRPr lang="en-UG" b="0" dirty="0">
                        <a:latin typeface="Monospac821 BT" panose="020B0609020202020204" pitchFamily="49" charset="0"/>
                        <a:cs typeface="Segoe UI" panose="020B0502040204020203" pitchFamily="34" charset="0"/>
                      </a:endParaRPr>
                    </a:p>
                  </a:txBody>
                  <a:tcPr/>
                </a:tc>
                <a:tc>
                  <a:txBody>
                    <a:bodyPr/>
                    <a:lstStyle/>
                    <a:p>
                      <a:r>
                        <a:rPr lang="en-US" b="0" dirty="0">
                          <a:latin typeface="Segoe UI" panose="020B0502040204020203" pitchFamily="34" charset="0"/>
                          <a:cs typeface="Segoe UI" panose="020B0502040204020203" pitchFamily="34" charset="0"/>
                        </a:rPr>
                        <a:t>AMI</a:t>
                      </a:r>
                      <a:endParaRPr lang="en-UG"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569424378"/>
                  </a:ext>
                </a:extLst>
              </a:tr>
              <a:tr h="375854">
                <a:tc>
                  <a:txBody>
                    <a:bodyPr/>
                    <a:lstStyle/>
                    <a:p>
                      <a:r>
                        <a:rPr lang="en-US" b="0" dirty="0">
                          <a:latin typeface="Segoe UI" panose="020B0502040204020203" pitchFamily="34" charset="0"/>
                          <a:cs typeface="Segoe UI" panose="020B0502040204020203" pitchFamily="34" charset="0"/>
                        </a:rPr>
                        <a:t>AKELLO BARBRA</a:t>
                      </a:r>
                      <a:endParaRPr lang="en-UG" b="0" dirty="0">
                        <a:latin typeface="Segoe UI" panose="020B0502040204020203" pitchFamily="34" charset="0"/>
                        <a:cs typeface="Segoe UI" panose="020B0502040204020203" pitchFamily="34" charset="0"/>
                      </a:endParaRPr>
                    </a:p>
                  </a:txBody>
                  <a:tcPr/>
                </a:tc>
                <a:tc>
                  <a:txBody>
                    <a:bodyPr/>
                    <a:lstStyle/>
                    <a:p>
                      <a:r>
                        <a:rPr lang="en-US" sz="1800" kern="1200" dirty="0">
                          <a:solidFill>
                            <a:schemeClr val="tx1"/>
                          </a:solidFill>
                          <a:effectLst/>
                          <a:latin typeface="Monospac821 BT" panose="020B0609020202020204" pitchFamily="49" charset="0"/>
                          <a:ea typeface="+mn-ea"/>
                          <a:cs typeface="+mn-cs"/>
                        </a:rPr>
                        <a:t>BU/UP/2024/1001</a:t>
                      </a:r>
                      <a:endParaRPr lang="en-UG" b="0" dirty="0">
                        <a:latin typeface="Monospac821 BT" panose="020B0609020202020204" pitchFamily="49" charset="0"/>
                        <a:cs typeface="Segoe UI" panose="020B0502040204020203" pitchFamily="34" charset="0"/>
                      </a:endParaRPr>
                    </a:p>
                  </a:txBody>
                  <a:tcPr/>
                </a:tc>
                <a:tc>
                  <a:txBody>
                    <a:bodyPr/>
                    <a:lstStyle/>
                    <a:p>
                      <a:r>
                        <a:rPr lang="en-US" b="0" dirty="0">
                          <a:latin typeface="Segoe UI" panose="020B0502040204020203" pitchFamily="34" charset="0"/>
                          <a:cs typeface="Segoe UI" panose="020B0502040204020203" pitchFamily="34" charset="0"/>
                        </a:rPr>
                        <a:t>WAR</a:t>
                      </a:r>
                      <a:endParaRPr lang="en-UG"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771744666"/>
                  </a:ext>
                </a:extLst>
              </a:tr>
            </a:tbl>
          </a:graphicData>
        </a:graphic>
      </p:graphicFrame>
    </p:spTree>
    <p:extLst>
      <p:ext uri="{BB962C8B-B14F-4D97-AF65-F5344CB8AC3E}">
        <p14:creationId xmlns:p14="http://schemas.microsoft.com/office/powerpoint/2010/main" val="2420082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E80B4-0ABF-6EE7-2185-885B27F86704}"/>
              </a:ext>
            </a:extLst>
          </p:cNvPr>
          <p:cNvSpPr>
            <a:spLocks noGrp="1"/>
          </p:cNvSpPr>
          <p:nvPr>
            <p:ph type="title"/>
          </p:nvPr>
        </p:nvSpPr>
        <p:spPr>
          <a:xfrm>
            <a:off x="677334" y="609600"/>
            <a:ext cx="8596668" cy="693683"/>
          </a:xfrm>
        </p:spPr>
        <p:txBody>
          <a:bodyPr/>
          <a:lstStyle/>
          <a:p>
            <a:r>
              <a:rPr lang="en-US" dirty="0">
                <a:solidFill>
                  <a:schemeClr val="tx1"/>
                </a:solidFill>
              </a:rPr>
              <a:t>FINAL VALUES COMPARISON</a:t>
            </a:r>
          </a:p>
        </p:txBody>
      </p:sp>
      <p:pic>
        <p:nvPicPr>
          <p:cNvPr id="5" name="Picture 4">
            <a:extLst>
              <a:ext uri="{FF2B5EF4-FFF2-40B4-BE49-F238E27FC236}">
                <a16:creationId xmlns:a16="http://schemas.microsoft.com/office/drawing/2014/main" id="{73EDC618-CF53-15CF-EBF9-CBB407BADFEE}"/>
              </a:ext>
            </a:extLst>
          </p:cNvPr>
          <p:cNvPicPr>
            <a:picLocks noChangeAspect="1"/>
          </p:cNvPicPr>
          <p:nvPr/>
        </p:nvPicPr>
        <p:blipFill>
          <a:blip r:embed="rId2"/>
          <a:stretch>
            <a:fillRect/>
          </a:stretch>
        </p:blipFill>
        <p:spPr>
          <a:xfrm>
            <a:off x="6181107" y="2042717"/>
            <a:ext cx="5333559" cy="3998645"/>
          </a:xfrm>
          <a:prstGeom prst="rect">
            <a:avLst/>
          </a:prstGeom>
        </p:spPr>
      </p:pic>
      <p:sp>
        <p:nvSpPr>
          <p:cNvPr id="4" name="TextBox 3">
            <a:extLst>
              <a:ext uri="{FF2B5EF4-FFF2-40B4-BE49-F238E27FC236}">
                <a16:creationId xmlns:a16="http://schemas.microsoft.com/office/drawing/2014/main" id="{110F8F29-D1CF-65C9-1324-B9D41A89DC88}"/>
              </a:ext>
            </a:extLst>
          </p:cNvPr>
          <p:cNvSpPr txBox="1"/>
          <p:nvPr/>
        </p:nvSpPr>
        <p:spPr>
          <a:xfrm>
            <a:off x="10058399" y="6314078"/>
            <a:ext cx="1989221" cy="369332"/>
          </a:xfrm>
          <a:prstGeom prst="rect">
            <a:avLst/>
          </a:prstGeom>
          <a:noFill/>
        </p:spPr>
        <p:txBody>
          <a:bodyPr wrap="square" rtlCol="0">
            <a:spAutoFit/>
          </a:bodyPr>
          <a:lstStyle/>
          <a:p>
            <a:r>
              <a:rPr lang="en-US" b="1" dirty="0"/>
              <a:t>GROUP 17</a:t>
            </a:r>
          </a:p>
        </p:txBody>
      </p:sp>
      <p:sp>
        <p:nvSpPr>
          <p:cNvPr id="11" name="TextBox 10">
            <a:extLst>
              <a:ext uri="{FF2B5EF4-FFF2-40B4-BE49-F238E27FC236}">
                <a16:creationId xmlns:a16="http://schemas.microsoft.com/office/drawing/2014/main" id="{5EAFD01F-445B-C0F8-8ED3-DD63614FC6F8}"/>
              </a:ext>
            </a:extLst>
          </p:cNvPr>
          <p:cNvSpPr txBox="1"/>
          <p:nvPr/>
        </p:nvSpPr>
        <p:spPr>
          <a:xfrm>
            <a:off x="832945" y="2508694"/>
            <a:ext cx="6101254" cy="2308324"/>
          </a:xfrm>
          <a:prstGeom prst="rect">
            <a:avLst/>
          </a:prstGeom>
          <a:noFill/>
        </p:spPr>
        <p:txBody>
          <a:bodyPr wrap="square">
            <a:spAutoFit/>
          </a:bodyPr>
          <a:lstStyle/>
          <a:p>
            <a:r>
              <a:rPr lang="en-US" sz="1800" b="0" i="0" dirty="0">
                <a:effectLst/>
                <a:latin typeface="Menlo"/>
              </a:rPr>
              <a:t>figure;</a:t>
            </a:r>
          </a:p>
          <a:p>
            <a:r>
              <a:rPr lang="en-US" sz="1800" b="0" i="0" dirty="0" err="1">
                <a:effectLst/>
                <a:latin typeface="Menlo"/>
              </a:rPr>
              <a:t>final_values</a:t>
            </a:r>
            <a:r>
              <a:rPr lang="en-US" sz="1800" b="0" i="0" dirty="0">
                <a:effectLst/>
                <a:latin typeface="Menlo"/>
              </a:rPr>
              <a:t> = [</a:t>
            </a:r>
            <a:r>
              <a:rPr lang="en-US" sz="1800" b="0" i="0" dirty="0" err="1">
                <a:effectLst/>
                <a:latin typeface="Menlo"/>
              </a:rPr>
              <a:t>P_analytical</a:t>
            </a:r>
            <a:r>
              <a:rPr lang="en-US" sz="1800" b="0" i="0" dirty="0">
                <a:effectLst/>
                <a:latin typeface="Menlo"/>
              </a:rPr>
              <a:t>(</a:t>
            </a:r>
            <a:r>
              <a:rPr lang="en-US" sz="1800" b="0" i="0" dirty="0" err="1">
                <a:effectLst/>
                <a:latin typeface="Menlo"/>
              </a:rPr>
              <a:t>t_span</a:t>
            </a:r>
            <a:r>
              <a:rPr lang="en-US" sz="1800" b="0" i="0" dirty="0">
                <a:effectLst/>
                <a:latin typeface="Menlo"/>
              </a:rPr>
              <a:t>(2)), </a:t>
            </a:r>
            <a:r>
              <a:rPr lang="en-US" sz="1800" b="0" i="0" dirty="0" err="1">
                <a:effectLst/>
                <a:latin typeface="Menlo"/>
              </a:rPr>
              <a:t>P_euler</a:t>
            </a:r>
            <a:r>
              <a:rPr lang="en-US" sz="1800" b="0" i="0" dirty="0">
                <a:effectLst/>
                <a:latin typeface="Menlo"/>
              </a:rPr>
              <a:t>(end), </a:t>
            </a:r>
            <a:r>
              <a:rPr lang="en-US" sz="1800" b="0" i="0" dirty="0" err="1">
                <a:effectLst/>
                <a:latin typeface="Menlo"/>
              </a:rPr>
              <a:t>P_rk</a:t>
            </a:r>
            <a:r>
              <a:rPr lang="en-US" sz="1800" b="0" i="0" dirty="0">
                <a:effectLst/>
                <a:latin typeface="Menlo"/>
              </a:rPr>
              <a:t>(end)];</a:t>
            </a:r>
          </a:p>
          <a:p>
            <a:r>
              <a:rPr lang="en-US" sz="1800" b="0" i="0" dirty="0">
                <a:effectLst/>
                <a:latin typeface="Menlo"/>
              </a:rPr>
              <a:t>bar(</a:t>
            </a:r>
            <a:r>
              <a:rPr lang="en-US" sz="1800" b="0" i="0" dirty="0" err="1">
                <a:effectLst/>
                <a:latin typeface="Menlo"/>
              </a:rPr>
              <a:t>final_values</a:t>
            </a:r>
            <a:r>
              <a:rPr lang="en-US" sz="1800" b="0" i="0" dirty="0">
                <a:effectLst/>
                <a:latin typeface="Menlo"/>
              </a:rPr>
              <a:t>);</a:t>
            </a:r>
          </a:p>
          <a:p>
            <a:r>
              <a:rPr lang="en-US" sz="1800" b="0" i="0" dirty="0" err="1">
                <a:effectLst/>
                <a:latin typeface="Menlo"/>
              </a:rPr>
              <a:t>ylabel</a:t>
            </a:r>
            <a:r>
              <a:rPr lang="en-US" sz="1800" b="0" i="0" dirty="0">
                <a:effectLst/>
                <a:latin typeface="Menlo"/>
              </a:rPr>
              <a:t>(</a:t>
            </a:r>
            <a:r>
              <a:rPr lang="en-US" sz="1800" b="0" i="0" dirty="0">
                <a:solidFill>
                  <a:srgbClr val="A709F5"/>
                </a:solidFill>
                <a:effectLst/>
                <a:latin typeface="Menlo"/>
              </a:rPr>
              <a:t>'Final Population'</a:t>
            </a:r>
            <a:r>
              <a:rPr lang="en-US" sz="1800" b="0" i="0" dirty="0">
                <a:effectLst/>
                <a:latin typeface="Menlo"/>
              </a:rPr>
              <a:t>);</a:t>
            </a:r>
          </a:p>
          <a:p>
            <a:r>
              <a:rPr lang="en-US" sz="1800" b="0" i="0" dirty="0">
                <a:effectLst/>
                <a:latin typeface="Menlo"/>
              </a:rPr>
              <a:t>title(</a:t>
            </a:r>
            <a:r>
              <a:rPr lang="en-US" sz="1800" b="0" i="0" dirty="0">
                <a:solidFill>
                  <a:srgbClr val="A709F5"/>
                </a:solidFill>
                <a:effectLst/>
                <a:latin typeface="Menlo"/>
              </a:rPr>
              <a:t>'Final Population Values'</a:t>
            </a:r>
            <a:r>
              <a:rPr lang="en-US" sz="1800" b="0" i="0" dirty="0">
                <a:effectLst/>
                <a:latin typeface="Menlo"/>
              </a:rPr>
              <a:t>);</a:t>
            </a:r>
          </a:p>
          <a:p>
            <a:r>
              <a:rPr lang="en-US" sz="1800" b="0" i="0" dirty="0">
                <a:effectLst/>
                <a:latin typeface="Menlo"/>
              </a:rPr>
              <a:t>set(</a:t>
            </a:r>
            <a:r>
              <a:rPr lang="en-US" sz="1800" b="0" i="0" dirty="0" err="1">
                <a:effectLst/>
                <a:latin typeface="Menlo"/>
              </a:rPr>
              <a:t>gca</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XTickLabel</a:t>
            </a:r>
            <a:r>
              <a:rPr lang="en-US" sz="1800" b="0" i="0" dirty="0">
                <a:solidFill>
                  <a:srgbClr val="A709F5"/>
                </a:solidFill>
                <a:effectLst/>
                <a:latin typeface="Menlo"/>
              </a:rPr>
              <a:t>'</a:t>
            </a:r>
            <a:r>
              <a:rPr lang="en-US" sz="1800" b="0" i="0" dirty="0">
                <a:effectLst/>
                <a:latin typeface="Menlo"/>
              </a:rPr>
              <a:t>, {</a:t>
            </a:r>
            <a:r>
              <a:rPr lang="en-US" sz="1800" b="0" i="0" dirty="0">
                <a:solidFill>
                  <a:srgbClr val="A709F5"/>
                </a:solidFill>
                <a:effectLst/>
                <a:latin typeface="Menlo"/>
              </a:rPr>
              <a:t>'Analytical'</a:t>
            </a:r>
            <a:r>
              <a:rPr lang="en-US" sz="1800" b="0" i="0" dirty="0">
                <a:effectLst/>
                <a:latin typeface="Menlo"/>
              </a:rPr>
              <a:t>, </a:t>
            </a:r>
            <a:r>
              <a:rPr lang="en-US" sz="1800" b="0" i="0" dirty="0">
                <a:solidFill>
                  <a:srgbClr val="A709F5"/>
                </a:solidFill>
                <a:effectLst/>
                <a:latin typeface="Menlo"/>
              </a:rPr>
              <a:t>'Euler'</a:t>
            </a:r>
            <a:r>
              <a:rPr lang="en-US" sz="1800" b="0" i="0" dirty="0">
                <a:effectLst/>
                <a:latin typeface="Menlo"/>
              </a:rPr>
              <a:t>, </a:t>
            </a:r>
            <a:r>
              <a:rPr lang="en-US" sz="1800" b="0" i="0" dirty="0">
                <a:solidFill>
                  <a:srgbClr val="A709F5"/>
                </a:solidFill>
                <a:effectLst/>
                <a:latin typeface="Menlo"/>
              </a:rPr>
              <a:t>'Runge </a:t>
            </a:r>
            <a:r>
              <a:rPr lang="en-US" sz="1800" b="0" i="0" dirty="0" err="1">
                <a:solidFill>
                  <a:srgbClr val="A709F5"/>
                </a:solidFill>
                <a:effectLst/>
                <a:latin typeface="Menlo"/>
              </a:rPr>
              <a:t>kutta</a:t>
            </a:r>
            <a:r>
              <a:rPr lang="en-US" sz="1800" b="0" i="0" dirty="0">
                <a:solidFill>
                  <a:srgbClr val="A709F5"/>
                </a:solidFill>
                <a:effectLst/>
                <a:latin typeface="Menlo"/>
              </a:rPr>
              <a:t>'</a:t>
            </a:r>
            <a:r>
              <a:rPr lang="en-US" sz="1800" b="0" i="0" dirty="0">
                <a:effectLst/>
                <a:latin typeface="Menlo"/>
              </a:rPr>
              <a:t>});</a:t>
            </a:r>
          </a:p>
          <a:p>
            <a:r>
              <a:rPr lang="en-US" sz="1800" b="0" i="0" dirty="0">
                <a:effectLst/>
                <a:latin typeface="Menlo"/>
              </a:rPr>
              <a:t>grid </a:t>
            </a:r>
            <a:r>
              <a:rPr lang="en-US" sz="1800" b="0" i="0" dirty="0">
                <a:solidFill>
                  <a:srgbClr val="A709F5"/>
                </a:solidFill>
                <a:effectLst/>
                <a:latin typeface="Menlo"/>
              </a:rPr>
              <a:t>on</a:t>
            </a:r>
            <a:r>
              <a:rPr lang="en-US" sz="1800" b="0" i="0" dirty="0">
                <a:effectLst/>
                <a:latin typeface="Menlo"/>
              </a:rPr>
              <a:t>;</a:t>
            </a:r>
          </a:p>
        </p:txBody>
      </p:sp>
    </p:spTree>
    <p:extLst>
      <p:ext uri="{BB962C8B-B14F-4D97-AF65-F5344CB8AC3E}">
        <p14:creationId xmlns:p14="http://schemas.microsoft.com/office/powerpoint/2010/main" val="2124389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29A1-0F7D-107F-EA89-7DFEDFF335E2}"/>
              </a:ext>
            </a:extLst>
          </p:cNvPr>
          <p:cNvSpPr>
            <a:spLocks noGrp="1"/>
          </p:cNvSpPr>
          <p:nvPr>
            <p:ph type="title"/>
          </p:nvPr>
        </p:nvSpPr>
        <p:spPr/>
        <p:txBody>
          <a:bodyPr/>
          <a:lstStyle/>
          <a:p>
            <a:r>
              <a:rPr lang="en-US" dirty="0">
                <a:solidFill>
                  <a:schemeClr val="tx1"/>
                </a:solidFill>
              </a:rPr>
              <a:t>Relative error over time</a:t>
            </a:r>
          </a:p>
        </p:txBody>
      </p:sp>
      <p:pic>
        <p:nvPicPr>
          <p:cNvPr id="5" name="Picture 4">
            <a:extLst>
              <a:ext uri="{FF2B5EF4-FFF2-40B4-BE49-F238E27FC236}">
                <a16:creationId xmlns:a16="http://schemas.microsoft.com/office/drawing/2014/main" id="{19AD99DB-DA67-E4DD-7971-C86248B38D15}"/>
              </a:ext>
            </a:extLst>
          </p:cNvPr>
          <p:cNvPicPr>
            <a:picLocks noChangeAspect="1"/>
          </p:cNvPicPr>
          <p:nvPr/>
        </p:nvPicPr>
        <p:blipFill>
          <a:blip r:embed="rId2"/>
          <a:stretch>
            <a:fillRect/>
          </a:stretch>
        </p:blipFill>
        <p:spPr>
          <a:xfrm>
            <a:off x="5938726" y="1786342"/>
            <a:ext cx="5333559" cy="3998645"/>
          </a:xfrm>
          <a:prstGeom prst="rect">
            <a:avLst/>
          </a:prstGeom>
        </p:spPr>
      </p:pic>
      <p:sp>
        <p:nvSpPr>
          <p:cNvPr id="4" name="TextBox 3">
            <a:extLst>
              <a:ext uri="{FF2B5EF4-FFF2-40B4-BE49-F238E27FC236}">
                <a16:creationId xmlns:a16="http://schemas.microsoft.com/office/drawing/2014/main" id="{09DBFEAD-FBFA-7804-18A4-165B86FEDD11}"/>
              </a:ext>
            </a:extLst>
          </p:cNvPr>
          <p:cNvSpPr txBox="1"/>
          <p:nvPr/>
        </p:nvSpPr>
        <p:spPr>
          <a:xfrm>
            <a:off x="10058399" y="6314078"/>
            <a:ext cx="1989221" cy="369332"/>
          </a:xfrm>
          <a:prstGeom prst="rect">
            <a:avLst/>
          </a:prstGeom>
          <a:noFill/>
        </p:spPr>
        <p:txBody>
          <a:bodyPr wrap="square" rtlCol="0">
            <a:spAutoFit/>
          </a:bodyPr>
          <a:lstStyle/>
          <a:p>
            <a:r>
              <a:rPr lang="en-US" b="1" dirty="0"/>
              <a:t>GROUP 17</a:t>
            </a:r>
          </a:p>
        </p:txBody>
      </p:sp>
      <p:sp>
        <p:nvSpPr>
          <p:cNvPr id="9" name="TextBox 8">
            <a:extLst>
              <a:ext uri="{FF2B5EF4-FFF2-40B4-BE49-F238E27FC236}">
                <a16:creationId xmlns:a16="http://schemas.microsoft.com/office/drawing/2014/main" id="{FFC0291C-41C5-78FB-F512-F3E2E552D0F1}"/>
              </a:ext>
            </a:extLst>
          </p:cNvPr>
          <p:cNvSpPr txBox="1"/>
          <p:nvPr/>
        </p:nvSpPr>
        <p:spPr>
          <a:xfrm>
            <a:off x="257403" y="2101652"/>
            <a:ext cx="6101254" cy="3139321"/>
          </a:xfrm>
          <a:prstGeom prst="rect">
            <a:avLst/>
          </a:prstGeom>
          <a:noFill/>
        </p:spPr>
        <p:txBody>
          <a:bodyPr wrap="square">
            <a:spAutoFit/>
          </a:bodyPr>
          <a:lstStyle/>
          <a:p>
            <a:r>
              <a:rPr lang="en-US" sz="1800" b="0" i="0" dirty="0">
                <a:effectLst/>
                <a:latin typeface="Menlo"/>
              </a:rPr>
              <a:t>figure;</a:t>
            </a:r>
          </a:p>
          <a:p>
            <a:r>
              <a:rPr lang="en-US" sz="1800" b="0" i="0" dirty="0" err="1">
                <a:effectLst/>
                <a:latin typeface="Menlo"/>
              </a:rPr>
              <a:t>relative_error_euler</a:t>
            </a:r>
            <a:r>
              <a:rPr lang="en-US" sz="1800" b="0" i="0" dirty="0">
                <a:effectLst/>
                <a:latin typeface="Menlo"/>
              </a:rPr>
              <a:t> = </a:t>
            </a:r>
            <a:r>
              <a:rPr lang="en-US" sz="1800" b="0" i="0" dirty="0" err="1">
                <a:effectLst/>
                <a:latin typeface="Menlo"/>
              </a:rPr>
              <a:t>error_euler</a:t>
            </a:r>
            <a:r>
              <a:rPr lang="en-US" sz="1800" b="0" i="0" dirty="0">
                <a:effectLst/>
                <a:latin typeface="Menlo"/>
              </a:rPr>
              <a:t> ./ </a:t>
            </a:r>
            <a:r>
              <a:rPr lang="en-US" sz="1800" b="0" i="0" dirty="0" err="1">
                <a:effectLst/>
                <a:latin typeface="Menlo"/>
              </a:rPr>
              <a:t>P_analytical_values</a:t>
            </a:r>
            <a:r>
              <a:rPr lang="en-US" sz="1800" b="0" i="0" dirty="0">
                <a:effectLst/>
                <a:latin typeface="Menlo"/>
              </a:rPr>
              <a:t>;</a:t>
            </a:r>
          </a:p>
          <a:p>
            <a:r>
              <a:rPr lang="en-US" sz="1800" b="0" i="0" dirty="0" err="1">
                <a:effectLst/>
                <a:latin typeface="Menlo"/>
              </a:rPr>
              <a:t>relative_error_rk</a:t>
            </a:r>
            <a:r>
              <a:rPr lang="en-US" sz="1800" b="0" i="0" dirty="0">
                <a:effectLst/>
                <a:latin typeface="Menlo"/>
              </a:rPr>
              <a:t> = </a:t>
            </a:r>
            <a:r>
              <a:rPr lang="en-US" sz="1800" b="0" i="0" dirty="0" err="1">
                <a:effectLst/>
                <a:latin typeface="Menlo"/>
              </a:rPr>
              <a:t>error_rk</a:t>
            </a:r>
            <a:r>
              <a:rPr lang="en-US" sz="1800" b="0" i="0" dirty="0">
                <a:effectLst/>
                <a:latin typeface="Menlo"/>
              </a:rPr>
              <a:t> ./ </a:t>
            </a:r>
            <a:r>
              <a:rPr lang="en-US" sz="1800" b="0" i="0" dirty="0" err="1">
                <a:effectLst/>
                <a:latin typeface="Menlo"/>
              </a:rPr>
              <a:t>P_analytical_values</a:t>
            </a:r>
            <a:r>
              <a:rPr lang="en-US" sz="1800" b="0" i="0" dirty="0">
                <a:effectLst/>
                <a:latin typeface="Menlo"/>
              </a:rPr>
              <a:t>;</a:t>
            </a:r>
          </a:p>
          <a:p>
            <a:r>
              <a:rPr lang="en-US" sz="1800" b="0" i="0" dirty="0">
                <a:effectLst/>
                <a:latin typeface="Menlo"/>
              </a:rPr>
              <a:t>plot(</a:t>
            </a:r>
            <a:r>
              <a:rPr lang="en-US" sz="1800" b="0" i="0" dirty="0" err="1">
                <a:effectLst/>
                <a:latin typeface="Menlo"/>
              </a:rPr>
              <a:t>t_euler</a:t>
            </a:r>
            <a:r>
              <a:rPr lang="en-US" sz="1800" b="0" i="0" dirty="0">
                <a:effectLst/>
                <a:latin typeface="Menlo"/>
              </a:rPr>
              <a:t>, </a:t>
            </a:r>
            <a:r>
              <a:rPr lang="en-US" sz="1800" b="0" i="0" dirty="0" err="1">
                <a:effectLst/>
                <a:latin typeface="Menlo"/>
              </a:rPr>
              <a:t>relative_error_euler</a:t>
            </a:r>
            <a:r>
              <a:rPr lang="en-US" sz="1800" b="0" i="0" dirty="0">
                <a:effectLst/>
                <a:latin typeface="Menlo"/>
              </a:rPr>
              <a:t> * 100, </a:t>
            </a:r>
            <a:r>
              <a:rPr lang="en-US" sz="1800" b="0" i="0" dirty="0">
                <a:solidFill>
                  <a:srgbClr val="A709F5"/>
                </a:solidFill>
                <a:effectLst/>
                <a:latin typeface="Menlo"/>
              </a:rPr>
              <a:t>'r--'</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LineWidth</a:t>
            </a:r>
            <a:r>
              <a:rPr lang="en-US" sz="1800" b="0" i="0" dirty="0">
                <a:solidFill>
                  <a:srgbClr val="A709F5"/>
                </a:solidFill>
                <a:effectLst/>
                <a:latin typeface="Menlo"/>
              </a:rPr>
              <a:t>'</a:t>
            </a:r>
            <a:r>
              <a:rPr lang="en-US" sz="1800" b="0" i="0" dirty="0">
                <a:effectLst/>
                <a:latin typeface="Menlo"/>
              </a:rPr>
              <a:t>, 2);</a:t>
            </a:r>
          </a:p>
          <a:p>
            <a:r>
              <a:rPr lang="en-US" sz="1800" b="0" i="0" dirty="0">
                <a:effectLst/>
                <a:latin typeface="Menlo"/>
              </a:rPr>
              <a:t>hold </a:t>
            </a:r>
            <a:r>
              <a:rPr lang="en-US" sz="1800" b="0" i="0" dirty="0">
                <a:solidFill>
                  <a:srgbClr val="A709F5"/>
                </a:solidFill>
                <a:effectLst/>
                <a:latin typeface="Menlo"/>
              </a:rPr>
              <a:t>on</a:t>
            </a:r>
            <a:r>
              <a:rPr lang="en-US" sz="1800" b="0" i="0" dirty="0">
                <a:effectLst/>
                <a:latin typeface="Menlo"/>
              </a:rPr>
              <a:t>;</a:t>
            </a:r>
          </a:p>
          <a:p>
            <a:r>
              <a:rPr lang="en-US" sz="1800" b="0" i="0" dirty="0">
                <a:effectLst/>
                <a:latin typeface="Menlo"/>
              </a:rPr>
              <a:t>plot(</a:t>
            </a:r>
            <a:r>
              <a:rPr lang="en-US" sz="1800" b="0" i="0" dirty="0" err="1">
                <a:effectLst/>
                <a:latin typeface="Menlo"/>
              </a:rPr>
              <a:t>t_euler</a:t>
            </a:r>
            <a:r>
              <a:rPr lang="en-US" sz="1800" b="0" i="0" dirty="0">
                <a:effectLst/>
                <a:latin typeface="Menlo"/>
              </a:rPr>
              <a:t>, </a:t>
            </a:r>
            <a:r>
              <a:rPr lang="en-US" sz="1800" b="0" i="0" dirty="0" err="1">
                <a:effectLst/>
                <a:latin typeface="Menlo"/>
              </a:rPr>
              <a:t>relative_error_rk</a:t>
            </a:r>
            <a:r>
              <a:rPr lang="en-US" sz="1800" b="0" i="0" dirty="0">
                <a:effectLst/>
                <a:latin typeface="Menlo"/>
              </a:rPr>
              <a:t> * 100, </a:t>
            </a:r>
            <a:r>
              <a:rPr lang="en-US" sz="1800" b="0" i="0" dirty="0">
                <a:solidFill>
                  <a:srgbClr val="A709F5"/>
                </a:solidFill>
                <a:effectLst/>
                <a:latin typeface="Menlo"/>
              </a:rPr>
              <a:t>'b:'</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LineWidth</a:t>
            </a:r>
            <a:r>
              <a:rPr lang="en-US" sz="1800" b="0" i="0" dirty="0">
                <a:solidFill>
                  <a:srgbClr val="A709F5"/>
                </a:solidFill>
                <a:effectLst/>
                <a:latin typeface="Menlo"/>
              </a:rPr>
              <a:t>'</a:t>
            </a:r>
            <a:r>
              <a:rPr lang="en-US" sz="1800" b="0" i="0" dirty="0">
                <a:effectLst/>
                <a:latin typeface="Menlo"/>
              </a:rPr>
              <a:t>, 2);</a:t>
            </a:r>
          </a:p>
          <a:p>
            <a:r>
              <a:rPr lang="en-US" sz="1800" b="0" i="0" dirty="0" err="1">
                <a:effectLst/>
                <a:latin typeface="Menlo"/>
              </a:rPr>
              <a:t>xlabel</a:t>
            </a:r>
            <a:r>
              <a:rPr lang="en-US" sz="1800" b="0" i="0" dirty="0">
                <a:effectLst/>
                <a:latin typeface="Menlo"/>
              </a:rPr>
              <a:t>(</a:t>
            </a:r>
            <a:r>
              <a:rPr lang="en-US" sz="1800" b="0" i="0" dirty="0">
                <a:solidFill>
                  <a:srgbClr val="A709F5"/>
                </a:solidFill>
                <a:effectLst/>
                <a:latin typeface="Menlo"/>
              </a:rPr>
              <a:t>'Time'</a:t>
            </a:r>
            <a:r>
              <a:rPr lang="en-US" sz="1800" b="0" i="0" dirty="0">
                <a:effectLst/>
                <a:latin typeface="Menlo"/>
              </a:rPr>
              <a:t>);</a:t>
            </a:r>
          </a:p>
          <a:p>
            <a:r>
              <a:rPr lang="en-US" sz="1800" b="0" i="0" dirty="0" err="1">
                <a:effectLst/>
                <a:latin typeface="Menlo"/>
              </a:rPr>
              <a:t>ylabel</a:t>
            </a:r>
            <a:r>
              <a:rPr lang="en-US" sz="1800" b="0" i="0" dirty="0">
                <a:effectLst/>
                <a:latin typeface="Menlo"/>
              </a:rPr>
              <a:t>(</a:t>
            </a:r>
            <a:r>
              <a:rPr lang="en-US" sz="1800" b="0" i="0" dirty="0">
                <a:solidFill>
                  <a:srgbClr val="A709F5"/>
                </a:solidFill>
                <a:effectLst/>
                <a:latin typeface="Menlo"/>
              </a:rPr>
              <a:t>'Relative Error (%)'</a:t>
            </a:r>
            <a:r>
              <a:rPr lang="en-US" sz="1800" b="0" i="0" dirty="0">
                <a:effectLst/>
                <a:latin typeface="Menlo"/>
              </a:rPr>
              <a:t>);</a:t>
            </a:r>
          </a:p>
          <a:p>
            <a:r>
              <a:rPr lang="en-US" sz="1800" b="0" i="0" dirty="0">
                <a:effectLst/>
                <a:latin typeface="Menlo"/>
              </a:rPr>
              <a:t>title(</a:t>
            </a:r>
            <a:r>
              <a:rPr lang="en-US" sz="1800" b="0" i="0" dirty="0">
                <a:solidFill>
                  <a:srgbClr val="A709F5"/>
                </a:solidFill>
                <a:effectLst/>
                <a:latin typeface="Menlo"/>
              </a:rPr>
              <a:t>'Relative Error Over Time'</a:t>
            </a:r>
            <a:r>
              <a:rPr lang="en-US" sz="1800" b="0" i="0" dirty="0">
                <a:effectLst/>
                <a:latin typeface="Menlo"/>
              </a:rPr>
              <a:t>);</a:t>
            </a:r>
          </a:p>
          <a:p>
            <a:r>
              <a:rPr lang="en-US" sz="1800" b="0" i="0" dirty="0">
                <a:effectLst/>
                <a:latin typeface="Menlo"/>
              </a:rPr>
              <a:t>legend(</a:t>
            </a:r>
            <a:r>
              <a:rPr lang="en-US" sz="1800" b="0" i="0" dirty="0">
                <a:solidFill>
                  <a:srgbClr val="A709F5"/>
                </a:solidFill>
                <a:effectLst/>
                <a:latin typeface="Menlo"/>
              </a:rPr>
              <a:t>'Euler'</a:t>
            </a:r>
            <a:r>
              <a:rPr lang="en-US" sz="1800" b="0" i="0" dirty="0">
                <a:effectLst/>
                <a:latin typeface="Menlo"/>
              </a:rPr>
              <a:t>, </a:t>
            </a:r>
            <a:r>
              <a:rPr lang="en-US" sz="1800" b="0" i="0" dirty="0">
                <a:solidFill>
                  <a:srgbClr val="A709F5"/>
                </a:solidFill>
                <a:effectLst/>
                <a:latin typeface="Menlo"/>
              </a:rPr>
              <a:t>'Runge </a:t>
            </a:r>
            <a:r>
              <a:rPr lang="en-US" sz="1800" b="0" i="0" dirty="0" err="1">
                <a:solidFill>
                  <a:srgbClr val="A709F5"/>
                </a:solidFill>
                <a:effectLst/>
                <a:latin typeface="Menlo"/>
              </a:rPr>
              <a:t>kutta</a:t>
            </a:r>
            <a:r>
              <a:rPr lang="en-US" sz="1800" b="0" i="0" dirty="0">
                <a:solidFill>
                  <a:srgbClr val="A709F5"/>
                </a:solidFill>
                <a:effectLst/>
                <a:latin typeface="Menlo"/>
              </a:rPr>
              <a:t>'</a:t>
            </a:r>
            <a:r>
              <a:rPr lang="en-US" sz="1800" b="0" i="0" dirty="0">
                <a:effectLst/>
                <a:latin typeface="Menlo"/>
              </a:rPr>
              <a:t>, </a:t>
            </a:r>
            <a:r>
              <a:rPr lang="en-US" sz="1800" b="0" i="0" dirty="0">
                <a:solidFill>
                  <a:srgbClr val="A709F5"/>
                </a:solidFill>
                <a:effectLst/>
                <a:latin typeface="Menlo"/>
              </a:rPr>
              <a:t>'Location'</a:t>
            </a:r>
            <a:r>
              <a:rPr lang="en-US" sz="1800" b="0" i="0" dirty="0">
                <a:effectLst/>
                <a:latin typeface="Menlo"/>
              </a:rPr>
              <a:t>, </a:t>
            </a:r>
            <a:r>
              <a:rPr lang="en-US" sz="1800" b="0" i="0" dirty="0">
                <a:solidFill>
                  <a:srgbClr val="A709F5"/>
                </a:solidFill>
                <a:effectLst/>
                <a:latin typeface="Menlo"/>
              </a:rPr>
              <a:t>'northeast'</a:t>
            </a:r>
            <a:r>
              <a:rPr lang="en-US" sz="1800" b="0" i="0" dirty="0">
                <a:effectLst/>
                <a:latin typeface="Menlo"/>
              </a:rPr>
              <a:t>);</a:t>
            </a:r>
          </a:p>
          <a:p>
            <a:r>
              <a:rPr lang="en-US" sz="1800" b="0" i="0" dirty="0">
                <a:effectLst/>
                <a:latin typeface="Menlo"/>
              </a:rPr>
              <a:t>grid </a:t>
            </a:r>
            <a:r>
              <a:rPr lang="en-US" sz="1800" b="0" i="0" dirty="0">
                <a:solidFill>
                  <a:srgbClr val="A709F5"/>
                </a:solidFill>
                <a:effectLst/>
                <a:latin typeface="Menlo"/>
              </a:rPr>
              <a:t>on</a:t>
            </a:r>
            <a:r>
              <a:rPr lang="en-US" sz="1800" b="0" i="0" dirty="0">
                <a:effectLst/>
                <a:latin typeface="Menlo"/>
              </a:rPr>
              <a:t>;</a:t>
            </a:r>
          </a:p>
        </p:txBody>
      </p:sp>
    </p:spTree>
    <p:extLst>
      <p:ext uri="{BB962C8B-B14F-4D97-AF65-F5344CB8AC3E}">
        <p14:creationId xmlns:p14="http://schemas.microsoft.com/office/powerpoint/2010/main" val="1408651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9DA4-4E39-1A9E-28BD-311A21F5B653}"/>
              </a:ext>
            </a:extLst>
          </p:cNvPr>
          <p:cNvSpPr>
            <a:spLocks noGrp="1"/>
          </p:cNvSpPr>
          <p:nvPr>
            <p:ph type="title"/>
          </p:nvPr>
        </p:nvSpPr>
        <p:spPr>
          <a:xfrm>
            <a:off x="677334" y="609600"/>
            <a:ext cx="8596668" cy="640702"/>
          </a:xfrm>
        </p:spPr>
        <p:txBody>
          <a:bodyPr>
            <a:normAutofit fontScale="90000"/>
          </a:bodyPr>
          <a:lstStyle/>
          <a:p>
            <a:r>
              <a:rPr lang="en-US" dirty="0">
                <a:solidFill>
                  <a:prstClr val="black"/>
                </a:solidFill>
                <a:latin typeface="Segoe UI Semibold" panose="020B0702040204020203" pitchFamily="34" charset="0"/>
                <a:cs typeface="Segoe UI Semibold" panose="020B0702040204020203" pitchFamily="34" charset="0"/>
              </a:rPr>
              <a:t>              Conclusion</a:t>
            </a:r>
            <a:br>
              <a:rPr lang="en-UG" dirty="0">
                <a:solidFill>
                  <a:prstClr val="black"/>
                </a:solidFill>
                <a:latin typeface="Segoe UI Semibold" panose="020B0702040204020203" pitchFamily="34" charset="0"/>
                <a:cs typeface="Segoe UI Semibold" panose="020B0702040204020203" pitchFamily="34" charset="0"/>
              </a:rPr>
            </a:br>
            <a:endParaRPr lang="en-US" dirty="0"/>
          </a:p>
        </p:txBody>
      </p:sp>
      <p:sp>
        <p:nvSpPr>
          <p:cNvPr id="3" name="Content Placeholder 2">
            <a:extLst>
              <a:ext uri="{FF2B5EF4-FFF2-40B4-BE49-F238E27FC236}">
                <a16:creationId xmlns:a16="http://schemas.microsoft.com/office/drawing/2014/main" id="{8171F7A2-42AC-D535-FC23-5594F923EAC5}"/>
              </a:ext>
            </a:extLst>
          </p:cNvPr>
          <p:cNvSpPr>
            <a:spLocks noGrp="1"/>
          </p:cNvSpPr>
          <p:nvPr>
            <p:ph idx="1"/>
          </p:nvPr>
        </p:nvSpPr>
        <p:spPr>
          <a:xfrm>
            <a:off x="677334" y="1483567"/>
            <a:ext cx="8596668" cy="4557795"/>
          </a:xfrm>
        </p:spPr>
        <p:txBody>
          <a:bodyPr/>
          <a:lstStyle/>
          <a:p>
            <a:pPr marL="0" lvl="0" indent="0" defTabSz="914400">
              <a:spcBef>
                <a:spcPts val="0"/>
              </a:spcBef>
              <a:buClrTx/>
              <a:buSzTx/>
              <a:buNone/>
              <a:defRPr/>
            </a:pPr>
            <a:r>
              <a:rPr lang="en-US" b="1" i="1" dirty="0">
                <a:solidFill>
                  <a:prstClr val="black"/>
                </a:solidFill>
                <a:latin typeface="Segoe UI" panose="020B0502040204020203" pitchFamily="34" charset="0"/>
                <a:cs typeface="Segoe UI" panose="020B0502040204020203" pitchFamily="34" charset="0"/>
              </a:rPr>
              <a:t>CHALLENGES</a:t>
            </a:r>
          </a:p>
          <a:p>
            <a:pPr marL="457200" lvl="0" indent="-457200" defTabSz="914400">
              <a:spcBef>
                <a:spcPts val="0"/>
              </a:spcBef>
              <a:buClrTx/>
              <a:buSzTx/>
              <a:buFont typeface="Wingdings" panose="05000000000000000000" pitchFamily="2" charset="2"/>
              <a:buChar char="§"/>
              <a:defRPr/>
            </a:pPr>
            <a:r>
              <a:rPr lang="en-US" dirty="0">
                <a:solidFill>
                  <a:prstClr val="black"/>
                </a:solidFill>
                <a:latin typeface="Segoe UI" panose="020B0502040204020203" pitchFamily="34" charset="0"/>
                <a:cs typeface="Segoe UI" panose="020B0502040204020203" pitchFamily="34" charset="0"/>
              </a:rPr>
              <a:t>Code optimizations issues</a:t>
            </a:r>
          </a:p>
          <a:p>
            <a:pPr marL="457200" lvl="0" indent="-457200" defTabSz="914400">
              <a:spcBef>
                <a:spcPts val="0"/>
              </a:spcBef>
              <a:buClrTx/>
              <a:buSzTx/>
              <a:buFont typeface="Wingdings" panose="05000000000000000000" pitchFamily="2" charset="2"/>
              <a:buChar char="§"/>
              <a:defRPr/>
            </a:pPr>
            <a:r>
              <a:rPr lang="en-US" dirty="0">
                <a:solidFill>
                  <a:prstClr val="black"/>
                </a:solidFill>
                <a:latin typeface="Segoe UI" panose="020B0502040204020203" pitchFamily="34" charset="0"/>
                <a:cs typeface="Segoe UI" panose="020B0502040204020203" pitchFamily="34" charset="0"/>
              </a:rPr>
              <a:t>Limitation in Understanding complex graphics &amp; algorithms</a:t>
            </a:r>
          </a:p>
          <a:p>
            <a:pPr marL="0" lvl="0" indent="0" defTabSz="914400">
              <a:spcBef>
                <a:spcPts val="0"/>
              </a:spcBef>
              <a:buClrTx/>
              <a:buSzTx/>
              <a:buNone/>
              <a:defRPr/>
            </a:pPr>
            <a:endParaRPr lang="en-US" dirty="0">
              <a:solidFill>
                <a:prstClr val="black"/>
              </a:solidFill>
              <a:latin typeface="Segoe UI" panose="020B0502040204020203" pitchFamily="34" charset="0"/>
              <a:cs typeface="Segoe UI" panose="020B0502040204020203" pitchFamily="34" charset="0"/>
            </a:endParaRPr>
          </a:p>
          <a:p>
            <a:pPr lvl="0" defTabSz="914400">
              <a:spcBef>
                <a:spcPts val="0"/>
              </a:spcBef>
              <a:buClrTx/>
              <a:buSzTx/>
              <a:defRPr/>
            </a:pPr>
            <a:r>
              <a:rPr lang="en-US" b="1" i="1" dirty="0">
                <a:solidFill>
                  <a:prstClr val="black"/>
                </a:solidFill>
                <a:latin typeface="Segoe UI" panose="020B0502040204020203" pitchFamily="34" charset="0"/>
                <a:cs typeface="Segoe UI" panose="020B0502040204020203" pitchFamily="34" charset="0"/>
              </a:rPr>
              <a:t>ACHIEVEMENTS</a:t>
            </a:r>
          </a:p>
          <a:p>
            <a:pPr marL="457200" lvl="0" indent="-457200" defTabSz="914400">
              <a:spcBef>
                <a:spcPts val="0"/>
              </a:spcBef>
              <a:buClrTx/>
              <a:buSzTx/>
              <a:buFont typeface="Wingdings" panose="05000000000000000000" pitchFamily="2" charset="2"/>
              <a:buChar char="§"/>
              <a:defRPr/>
            </a:pPr>
            <a:r>
              <a:rPr lang="en-US" dirty="0">
                <a:solidFill>
                  <a:prstClr val="black"/>
                </a:solidFill>
                <a:latin typeface="Segoe UI" panose="020B0502040204020203" pitchFamily="34" charset="0"/>
                <a:cs typeface="Segoe UI" panose="020B0502040204020203" pitchFamily="34" charset="0"/>
              </a:rPr>
              <a:t>Success in completing a complex task.</a:t>
            </a:r>
          </a:p>
          <a:p>
            <a:pPr marL="457200" lvl="0" indent="-457200" defTabSz="914400">
              <a:spcBef>
                <a:spcPts val="0"/>
              </a:spcBef>
              <a:buClrTx/>
              <a:buSzTx/>
              <a:buFont typeface="Wingdings" panose="05000000000000000000" pitchFamily="2" charset="2"/>
              <a:buChar char="§"/>
              <a:defRPr/>
            </a:pPr>
            <a:r>
              <a:rPr lang="en-US" dirty="0">
                <a:solidFill>
                  <a:prstClr val="black"/>
                </a:solidFill>
                <a:latin typeface="Segoe UI" panose="020B0502040204020203" pitchFamily="34" charset="0"/>
                <a:cs typeface="Segoe UI" panose="020B0502040204020203" pitchFamily="34" charset="0"/>
              </a:rPr>
              <a:t>Knowledge about solving differential equation in MATLAB.</a:t>
            </a:r>
          </a:p>
          <a:p>
            <a:pPr lvl="0" defTabSz="914400">
              <a:spcBef>
                <a:spcPts val="0"/>
              </a:spcBef>
              <a:buClrTx/>
              <a:buSzTx/>
              <a:defRPr/>
            </a:pPr>
            <a:r>
              <a:rPr lang="en-US" b="1" i="1" dirty="0">
                <a:solidFill>
                  <a:prstClr val="black"/>
                </a:solidFill>
                <a:latin typeface="Segoe UI" panose="020B0502040204020203" pitchFamily="34" charset="0"/>
                <a:cs typeface="Segoe UI" panose="020B0502040204020203" pitchFamily="34" charset="0"/>
              </a:rPr>
              <a:t>CONCLUSION</a:t>
            </a:r>
          </a:p>
          <a:p>
            <a:pPr lvl="0" defTabSz="914400">
              <a:spcBef>
                <a:spcPts val="0"/>
              </a:spcBef>
              <a:buClrTx/>
              <a:buSzTx/>
              <a:defRPr/>
            </a:pPr>
            <a:r>
              <a:rPr lang="en-US" dirty="0">
                <a:solidFill>
                  <a:prstClr val="black"/>
                </a:solidFill>
                <a:latin typeface="Segoe UI" panose="020B0502040204020203" pitchFamily="34" charset="0"/>
                <a:cs typeface="Segoe UI" panose="020B0502040204020203" pitchFamily="34" charset="0"/>
              </a:rPr>
              <a:t>We hope To learn more and understand  the use of MATLAB</a:t>
            </a:r>
          </a:p>
          <a:p>
            <a:endParaRPr lang="en-US" dirty="0"/>
          </a:p>
        </p:txBody>
      </p:sp>
      <p:sp>
        <p:nvSpPr>
          <p:cNvPr id="4" name="TextBox 3">
            <a:extLst>
              <a:ext uri="{FF2B5EF4-FFF2-40B4-BE49-F238E27FC236}">
                <a16:creationId xmlns:a16="http://schemas.microsoft.com/office/drawing/2014/main" id="{DA674552-8512-8C08-8B88-366BE9F4741F}"/>
              </a:ext>
            </a:extLst>
          </p:cNvPr>
          <p:cNvSpPr txBox="1"/>
          <p:nvPr/>
        </p:nvSpPr>
        <p:spPr>
          <a:xfrm>
            <a:off x="10058399" y="6314078"/>
            <a:ext cx="1989221" cy="369332"/>
          </a:xfrm>
          <a:prstGeom prst="rect">
            <a:avLst/>
          </a:prstGeom>
          <a:noFill/>
        </p:spPr>
        <p:txBody>
          <a:bodyPr wrap="square" rtlCol="0">
            <a:spAutoFit/>
          </a:bodyPr>
          <a:lstStyle/>
          <a:p>
            <a:r>
              <a:rPr lang="en-US" b="1" dirty="0"/>
              <a:t>GROUP 17</a:t>
            </a:r>
          </a:p>
        </p:txBody>
      </p:sp>
    </p:spTree>
    <p:extLst>
      <p:ext uri="{BB962C8B-B14F-4D97-AF65-F5344CB8AC3E}">
        <p14:creationId xmlns:p14="http://schemas.microsoft.com/office/powerpoint/2010/main" val="4111423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1576E-2225-709C-CFDE-2E5AFDB2B9DF}"/>
              </a:ext>
            </a:extLst>
          </p:cNvPr>
          <p:cNvSpPr>
            <a:spLocks noGrp="1"/>
          </p:cNvSpPr>
          <p:nvPr>
            <p:ph type="title"/>
          </p:nvPr>
        </p:nvSpPr>
        <p:spPr>
          <a:xfrm>
            <a:off x="1647717" y="4901681"/>
            <a:ext cx="8475997" cy="659363"/>
          </a:xfrm>
        </p:spPr>
        <p:txBody>
          <a:bodyPr>
            <a:normAutofit/>
          </a:bodyPr>
          <a:lstStyle/>
          <a:p>
            <a:r>
              <a:rPr lang="en-US" dirty="0"/>
              <a:t>                       </a:t>
            </a:r>
            <a:r>
              <a:rPr lang="en-US" dirty="0">
                <a:solidFill>
                  <a:schemeClr val="tx1"/>
                </a:solidFill>
              </a:rPr>
              <a:t>GROUP 17</a:t>
            </a:r>
          </a:p>
        </p:txBody>
      </p:sp>
      <p:pic>
        <p:nvPicPr>
          <p:cNvPr id="4" name="Content Placeholder 3">
            <a:extLst>
              <a:ext uri="{FF2B5EF4-FFF2-40B4-BE49-F238E27FC236}">
                <a16:creationId xmlns:a16="http://schemas.microsoft.com/office/drawing/2014/main" id="{839E568C-5B42-D55A-8CB8-D17D3310B9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1249" y="872963"/>
            <a:ext cx="8028694" cy="3881437"/>
          </a:xfrm>
          <a:prstGeom prst="rect">
            <a:avLst/>
          </a:prstGeom>
        </p:spPr>
      </p:pic>
    </p:spTree>
    <p:extLst>
      <p:ext uri="{BB962C8B-B14F-4D97-AF65-F5344CB8AC3E}">
        <p14:creationId xmlns:p14="http://schemas.microsoft.com/office/powerpoint/2010/main" val="2581799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BEACB63-BB75-3E5F-3839-44421917A6C8}"/>
              </a:ext>
            </a:extLst>
          </p:cNvPr>
          <p:cNvSpPr/>
          <p:nvPr/>
        </p:nvSpPr>
        <p:spPr>
          <a:xfrm>
            <a:off x="524933" y="1937165"/>
            <a:ext cx="6278324" cy="3793958"/>
          </a:xfrm>
          <a:prstGeom prst="round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EF3CC1-D175-9B1B-DD1D-6E99CDA8E7E6}"/>
              </a:ext>
            </a:extLst>
          </p:cNvPr>
          <p:cNvSpPr>
            <a:spLocks noGrp="1"/>
          </p:cNvSpPr>
          <p:nvPr>
            <p:ph type="title"/>
          </p:nvPr>
        </p:nvSpPr>
        <p:spPr>
          <a:xfrm>
            <a:off x="677334" y="1203158"/>
            <a:ext cx="10375677" cy="657726"/>
          </a:xfrm>
        </p:spPr>
        <p:txBody>
          <a:bodyPr/>
          <a:lstStyle/>
          <a:p>
            <a:r>
              <a:rPr lang="en-US" dirty="0"/>
              <a:t>     </a:t>
            </a:r>
            <a:r>
              <a:rPr lang="en-US" dirty="0">
                <a:solidFill>
                  <a:schemeClr val="tx1"/>
                </a:solidFill>
              </a:rPr>
              <a:t>MATLAB</a:t>
            </a:r>
          </a:p>
        </p:txBody>
      </p:sp>
      <p:sp>
        <p:nvSpPr>
          <p:cNvPr id="3" name="Content Placeholder 2">
            <a:extLst>
              <a:ext uri="{FF2B5EF4-FFF2-40B4-BE49-F238E27FC236}">
                <a16:creationId xmlns:a16="http://schemas.microsoft.com/office/drawing/2014/main" id="{5BD1CFE3-4461-E2FF-6272-C518ABEA941A}"/>
              </a:ext>
            </a:extLst>
          </p:cNvPr>
          <p:cNvSpPr>
            <a:spLocks noGrp="1"/>
          </p:cNvSpPr>
          <p:nvPr>
            <p:ph idx="1"/>
          </p:nvPr>
        </p:nvSpPr>
        <p:spPr>
          <a:xfrm>
            <a:off x="677334" y="2160589"/>
            <a:ext cx="6162005" cy="3880773"/>
          </a:xfrm>
        </p:spPr>
        <p:txBody>
          <a:bodyPr>
            <a:normAutofit lnSpcReduction="10000"/>
          </a:bodyPr>
          <a:lstStyle/>
          <a:p>
            <a:r>
              <a:rPr lang="en-US" dirty="0"/>
              <a:t>QUESTION</a:t>
            </a:r>
          </a:p>
          <a:p>
            <a:pPr marL="0" indent="0">
              <a:buNone/>
            </a:pPr>
            <a:r>
              <a:rPr lang="en-US" dirty="0"/>
              <a:t>In  different groups, utilize the knowledge of algorithms development, control structures, control structures and modules 1 to 4 on the following problems:</a:t>
            </a:r>
          </a:p>
          <a:p>
            <a:pPr>
              <a:buAutoNum type="alphaLcPeriod"/>
            </a:pPr>
            <a:r>
              <a:rPr lang="en-US" dirty="0"/>
              <a:t>All Numerical approximate methods for finding solutions to functions, these include but are not limited to New Raphson and secant method.</a:t>
            </a:r>
          </a:p>
          <a:p>
            <a:pPr>
              <a:buAutoNum type="alphaLcPeriod"/>
            </a:pPr>
            <a:r>
              <a:rPr lang="en-US" dirty="0"/>
              <a:t>All methods for solving differential equations numerically these include but ae not limited to; Euler, Runge </a:t>
            </a:r>
            <a:r>
              <a:rPr lang="en-US" dirty="0" err="1"/>
              <a:t>Kutta</a:t>
            </a:r>
            <a:r>
              <a:rPr lang="en-US" dirty="0"/>
              <a:t>.</a:t>
            </a:r>
          </a:p>
          <a:p>
            <a:pPr>
              <a:buAutoNum type="alphaLcPeriod"/>
            </a:pPr>
            <a:r>
              <a:rPr lang="en-US" dirty="0"/>
              <a:t>Ensure to apply a and b on a practical real world problem.</a:t>
            </a:r>
          </a:p>
          <a:p>
            <a:pPr marL="0" indent="0">
              <a:buNone/>
            </a:pPr>
            <a:endParaRPr lang="en-US" dirty="0"/>
          </a:p>
        </p:txBody>
      </p:sp>
      <p:sp>
        <p:nvSpPr>
          <p:cNvPr id="7" name="TextBox 6">
            <a:extLst>
              <a:ext uri="{FF2B5EF4-FFF2-40B4-BE49-F238E27FC236}">
                <a16:creationId xmlns:a16="http://schemas.microsoft.com/office/drawing/2014/main" id="{3D6B8303-6355-4B44-1D62-13DE7EF22336}"/>
              </a:ext>
            </a:extLst>
          </p:cNvPr>
          <p:cNvSpPr txBox="1"/>
          <p:nvPr/>
        </p:nvSpPr>
        <p:spPr>
          <a:xfrm>
            <a:off x="10058399" y="6314078"/>
            <a:ext cx="1989221" cy="369332"/>
          </a:xfrm>
          <a:prstGeom prst="rect">
            <a:avLst/>
          </a:prstGeom>
          <a:noFill/>
        </p:spPr>
        <p:txBody>
          <a:bodyPr wrap="square" rtlCol="0">
            <a:spAutoFit/>
          </a:bodyPr>
          <a:lstStyle/>
          <a:p>
            <a:r>
              <a:rPr lang="en-US" b="1" dirty="0"/>
              <a:t>GROUP 17</a:t>
            </a:r>
          </a:p>
        </p:txBody>
      </p:sp>
      <p:sp>
        <p:nvSpPr>
          <p:cNvPr id="4" name="Rectangle: Rounded Corners 3">
            <a:extLst>
              <a:ext uri="{FF2B5EF4-FFF2-40B4-BE49-F238E27FC236}">
                <a16:creationId xmlns:a16="http://schemas.microsoft.com/office/drawing/2014/main" id="{525958C3-7C87-15B5-D7E4-F888F714B8A0}"/>
              </a:ext>
            </a:extLst>
          </p:cNvPr>
          <p:cNvSpPr/>
          <p:nvPr/>
        </p:nvSpPr>
        <p:spPr>
          <a:xfrm>
            <a:off x="6999890" y="1860884"/>
            <a:ext cx="4514776" cy="3793958"/>
          </a:xfrm>
          <a:prstGeom prst="round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1A421BD-88C6-A2CE-D3BE-D0E42FC46A23}"/>
              </a:ext>
            </a:extLst>
          </p:cNvPr>
          <p:cNvSpPr txBox="1"/>
          <p:nvPr/>
        </p:nvSpPr>
        <p:spPr>
          <a:xfrm>
            <a:off x="7072604" y="2192694"/>
            <a:ext cx="4245429" cy="2585323"/>
          </a:xfrm>
          <a:prstGeom prst="rect">
            <a:avLst/>
          </a:prstGeom>
          <a:noFill/>
        </p:spPr>
        <p:txBody>
          <a:bodyPr wrap="square" rtlCol="0">
            <a:spAutoFit/>
          </a:bodyPr>
          <a:lstStyle/>
          <a:p>
            <a:r>
              <a:rPr lang="en-US" dirty="0"/>
              <a:t>Note: </a:t>
            </a:r>
          </a:p>
          <a:p>
            <a:r>
              <a:rPr lang="en-US" dirty="0"/>
              <a:t>Requirements;</a:t>
            </a:r>
          </a:p>
          <a:p>
            <a:pPr marL="285750" indent="-285750">
              <a:buFont typeface="Wingdings" panose="05000000000000000000" pitchFamily="2" charset="2"/>
              <a:buChar char="§"/>
            </a:pPr>
            <a:r>
              <a:rPr lang="en-US" dirty="0"/>
              <a:t>Ensure that different methods are stated on similar problems each (min 2). This will help you to plot graphs that compare the problems analytical solutions to the solutions obtained by the different methods along with the computation time.</a:t>
            </a:r>
          </a:p>
        </p:txBody>
      </p:sp>
      <p:pic>
        <p:nvPicPr>
          <p:cNvPr id="10" name="Picture 9">
            <a:extLst>
              <a:ext uri="{FF2B5EF4-FFF2-40B4-BE49-F238E27FC236}">
                <a16:creationId xmlns:a16="http://schemas.microsoft.com/office/drawing/2014/main" id="{D1F8F12B-5AF6-AA73-6541-92F0FB04225E}"/>
              </a:ext>
            </a:extLst>
          </p:cNvPr>
          <p:cNvPicPr>
            <a:picLocks noChangeAspect="1"/>
          </p:cNvPicPr>
          <p:nvPr/>
        </p:nvPicPr>
        <p:blipFill>
          <a:blip r:embed="rId2"/>
          <a:stretch>
            <a:fillRect/>
          </a:stretch>
        </p:blipFill>
        <p:spPr>
          <a:xfrm>
            <a:off x="858002" y="1165641"/>
            <a:ext cx="561975" cy="771525"/>
          </a:xfrm>
          <a:prstGeom prst="rect">
            <a:avLst/>
          </a:prstGeom>
        </p:spPr>
      </p:pic>
    </p:spTree>
    <p:extLst>
      <p:ext uri="{BB962C8B-B14F-4D97-AF65-F5344CB8AC3E}">
        <p14:creationId xmlns:p14="http://schemas.microsoft.com/office/powerpoint/2010/main" val="206959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BC41-6D4A-A31C-AF5D-4064B9B92B65}"/>
              </a:ext>
            </a:extLst>
          </p:cNvPr>
          <p:cNvSpPr>
            <a:spLocks noGrp="1"/>
          </p:cNvSpPr>
          <p:nvPr>
            <p:ph type="title"/>
          </p:nvPr>
        </p:nvSpPr>
        <p:spPr>
          <a:xfrm>
            <a:off x="677334" y="609600"/>
            <a:ext cx="8596668" cy="1125894"/>
          </a:xfrm>
        </p:spPr>
        <p:txBody>
          <a:bodyPr>
            <a:normAutofit fontScale="90000"/>
          </a:bodyPr>
          <a:lstStyle/>
          <a:p>
            <a:r>
              <a:rPr lang="en-US" dirty="0">
                <a:solidFill>
                  <a:schemeClr val="tx1"/>
                </a:solidFill>
              </a:rPr>
              <a:t>Root finding Methods for financial Modeling</a:t>
            </a:r>
          </a:p>
        </p:txBody>
      </p:sp>
      <p:sp>
        <p:nvSpPr>
          <p:cNvPr id="3" name="Content Placeholder 2">
            <a:extLst>
              <a:ext uri="{FF2B5EF4-FFF2-40B4-BE49-F238E27FC236}">
                <a16:creationId xmlns:a16="http://schemas.microsoft.com/office/drawing/2014/main" id="{4FD5B77F-12D2-456F-2591-856FA3516C3B}"/>
              </a:ext>
            </a:extLst>
          </p:cNvPr>
          <p:cNvSpPr>
            <a:spLocks noGrp="1"/>
          </p:cNvSpPr>
          <p:nvPr>
            <p:ph idx="1"/>
          </p:nvPr>
        </p:nvSpPr>
        <p:spPr>
          <a:xfrm>
            <a:off x="845501" y="1841773"/>
            <a:ext cx="4462224" cy="2558556"/>
          </a:xfrm>
        </p:spPr>
        <p:txBody>
          <a:bodyPr>
            <a:normAutofit fontScale="92500" lnSpcReduction="20000"/>
          </a:bodyPr>
          <a:lstStyle/>
          <a:p>
            <a:r>
              <a:rPr lang="en-US" dirty="0">
                <a:solidFill>
                  <a:schemeClr val="tx1"/>
                </a:solidFill>
              </a:rPr>
              <a:t>Problem </a:t>
            </a:r>
          </a:p>
          <a:p>
            <a:pPr marL="0" indent="0">
              <a:buNone/>
            </a:pPr>
            <a:r>
              <a:rPr lang="en-US" sz="2400" dirty="0"/>
              <a:t>Find the interest rate that gives a future value of Ugx15,000,000.For investment of Ugx10,000,000 over 5 years with monthly compounding.</a:t>
            </a:r>
          </a:p>
          <a:p>
            <a:pPr marL="0" indent="0">
              <a:buNone/>
            </a:pPr>
            <a:r>
              <a:rPr lang="en-US" sz="2400" dirty="0"/>
              <a:t>Using </a:t>
            </a:r>
            <a:r>
              <a:rPr lang="en-US" sz="2400" b="0" i="0" dirty="0">
                <a:solidFill>
                  <a:srgbClr val="008013"/>
                </a:solidFill>
                <a:effectLst/>
                <a:latin typeface="Menlo"/>
              </a:rPr>
              <a:t>FV = PV * (1 + r/12)^(12*t)</a:t>
            </a:r>
            <a:br>
              <a:rPr lang="en-US" sz="2400" b="0" i="0" dirty="0">
                <a:effectLst/>
                <a:latin typeface="Menlo"/>
              </a:rPr>
            </a:br>
            <a:endParaRPr lang="en-US" sz="2400" dirty="0"/>
          </a:p>
        </p:txBody>
      </p:sp>
      <p:sp>
        <p:nvSpPr>
          <p:cNvPr id="8" name="TextBox 7">
            <a:extLst>
              <a:ext uri="{FF2B5EF4-FFF2-40B4-BE49-F238E27FC236}">
                <a16:creationId xmlns:a16="http://schemas.microsoft.com/office/drawing/2014/main" id="{6E18135B-52EA-DED9-D551-81D0D3227723}"/>
              </a:ext>
            </a:extLst>
          </p:cNvPr>
          <p:cNvSpPr txBox="1"/>
          <p:nvPr/>
        </p:nvSpPr>
        <p:spPr>
          <a:xfrm>
            <a:off x="7604449" y="1334278"/>
            <a:ext cx="2911151" cy="369332"/>
          </a:xfrm>
          <a:prstGeom prst="rect">
            <a:avLst/>
          </a:prstGeom>
          <a:noFill/>
        </p:spPr>
        <p:txBody>
          <a:bodyPr wrap="square" rtlCol="0">
            <a:spAutoFit/>
          </a:bodyPr>
          <a:lstStyle/>
          <a:p>
            <a:r>
              <a:rPr lang="en-US" dirty="0"/>
              <a:t>codes</a:t>
            </a:r>
          </a:p>
        </p:txBody>
      </p:sp>
      <p:sp>
        <p:nvSpPr>
          <p:cNvPr id="5" name="TextBox 4">
            <a:extLst>
              <a:ext uri="{FF2B5EF4-FFF2-40B4-BE49-F238E27FC236}">
                <a16:creationId xmlns:a16="http://schemas.microsoft.com/office/drawing/2014/main" id="{084F2D2C-4422-EC06-1280-D256CD00C382}"/>
              </a:ext>
            </a:extLst>
          </p:cNvPr>
          <p:cNvSpPr txBox="1"/>
          <p:nvPr/>
        </p:nvSpPr>
        <p:spPr>
          <a:xfrm>
            <a:off x="5718212" y="1856824"/>
            <a:ext cx="6101254" cy="2862322"/>
          </a:xfrm>
          <a:prstGeom prst="rect">
            <a:avLst/>
          </a:prstGeom>
          <a:solidFill>
            <a:schemeClr val="bg2"/>
          </a:solidFill>
        </p:spPr>
        <p:txBody>
          <a:bodyPr wrap="square">
            <a:spAutoFit/>
          </a:bodyPr>
          <a:lstStyle/>
          <a:p>
            <a:r>
              <a:rPr lang="en-US" sz="1800" b="0" i="0" dirty="0">
                <a:solidFill>
                  <a:srgbClr val="008013"/>
                </a:solidFill>
                <a:effectLst/>
                <a:latin typeface="Menlo"/>
              </a:rPr>
              <a:t>% Problem: Find the interest rate that gives a future value of Ugx15,000,000</a:t>
            </a:r>
            <a:endParaRPr lang="en-US" sz="1800" b="0" i="0" dirty="0">
              <a:effectLst/>
              <a:latin typeface="Menlo"/>
            </a:endParaRPr>
          </a:p>
          <a:p>
            <a:r>
              <a:rPr lang="en-US" sz="1800" b="0" i="0" dirty="0">
                <a:solidFill>
                  <a:srgbClr val="008013"/>
                </a:solidFill>
                <a:effectLst/>
                <a:latin typeface="Menlo"/>
              </a:rPr>
              <a:t>% for an investment of Ugx10,000,000 over 5 years with monthly compounding</a:t>
            </a:r>
            <a:endParaRPr lang="en-US" sz="1800" b="0" i="0" dirty="0">
              <a:effectLst/>
              <a:latin typeface="Menlo"/>
            </a:endParaRPr>
          </a:p>
          <a:p>
            <a:r>
              <a:rPr lang="en-US" sz="1800" b="0" i="0" dirty="0">
                <a:solidFill>
                  <a:srgbClr val="008013"/>
                </a:solidFill>
                <a:effectLst/>
                <a:latin typeface="Menlo"/>
              </a:rPr>
              <a:t>% Where: FV = Future Value, PV = Present Value, r = interest rate, n =</a:t>
            </a:r>
            <a:endParaRPr lang="en-US" sz="1800" b="0" i="0" dirty="0">
              <a:effectLst/>
              <a:latin typeface="Menlo"/>
            </a:endParaRPr>
          </a:p>
          <a:p>
            <a:r>
              <a:rPr lang="en-US" sz="1800" b="0" i="0" dirty="0">
                <a:solidFill>
                  <a:srgbClr val="008013"/>
                </a:solidFill>
                <a:effectLst/>
                <a:latin typeface="Menlo"/>
              </a:rPr>
              <a:t>% years, t = period</a:t>
            </a:r>
            <a:endParaRPr lang="en-US" sz="1800" b="0" i="0" dirty="0">
              <a:effectLst/>
              <a:latin typeface="Menlo"/>
            </a:endParaRPr>
          </a:p>
          <a:p>
            <a:r>
              <a:rPr lang="en-US" sz="1800" b="0" i="0" dirty="0">
                <a:solidFill>
                  <a:srgbClr val="008013"/>
                </a:solidFill>
                <a:effectLst/>
                <a:latin typeface="Menlo"/>
              </a:rPr>
              <a:t>% FV = PV * (1 + r/12)^(12*t)</a:t>
            </a:r>
            <a:br>
              <a:rPr lang="en-US" sz="1800" b="0" i="0" dirty="0">
                <a:effectLst/>
                <a:latin typeface="Menlo"/>
              </a:rPr>
            </a:br>
            <a:endParaRPr lang="en-US" sz="1800" b="0" i="0" dirty="0">
              <a:effectLst/>
              <a:latin typeface="Menlo"/>
            </a:endParaRPr>
          </a:p>
          <a:p>
            <a:r>
              <a:rPr lang="en-US" sz="1800" b="0" i="0" dirty="0">
                <a:effectLst/>
                <a:latin typeface="Menlo"/>
              </a:rPr>
              <a:t>PV = 10000000; </a:t>
            </a:r>
            <a:r>
              <a:rPr lang="en-US" sz="1800" b="0" i="0" dirty="0" err="1">
                <a:effectLst/>
                <a:latin typeface="Menlo"/>
              </a:rPr>
              <a:t>FV_target</a:t>
            </a:r>
            <a:r>
              <a:rPr lang="en-US" sz="1800" b="0" i="0" dirty="0">
                <a:effectLst/>
                <a:latin typeface="Menlo"/>
              </a:rPr>
              <a:t> = 15000000; t = 5; n = 12;</a:t>
            </a:r>
          </a:p>
        </p:txBody>
      </p:sp>
      <p:sp>
        <p:nvSpPr>
          <p:cNvPr id="9" name="TextBox 8">
            <a:extLst>
              <a:ext uri="{FF2B5EF4-FFF2-40B4-BE49-F238E27FC236}">
                <a16:creationId xmlns:a16="http://schemas.microsoft.com/office/drawing/2014/main" id="{8F0835DA-22F2-9640-0A4D-A679313DB26B}"/>
              </a:ext>
            </a:extLst>
          </p:cNvPr>
          <p:cNvSpPr txBox="1"/>
          <p:nvPr/>
        </p:nvSpPr>
        <p:spPr>
          <a:xfrm>
            <a:off x="5702446" y="4872360"/>
            <a:ext cx="6101254" cy="1477328"/>
          </a:xfrm>
          <a:prstGeom prst="rect">
            <a:avLst/>
          </a:prstGeom>
          <a:solidFill>
            <a:schemeClr val="bg2"/>
          </a:solidFill>
        </p:spPr>
        <p:txBody>
          <a:bodyPr wrap="square">
            <a:spAutoFit/>
          </a:bodyPr>
          <a:lstStyle/>
          <a:p>
            <a:r>
              <a:rPr lang="en-US" sz="1800" b="0" i="0" dirty="0">
                <a:solidFill>
                  <a:srgbClr val="008013"/>
                </a:solidFill>
                <a:effectLst/>
                <a:latin typeface="Menlo"/>
              </a:rPr>
              <a:t>% Define the function</a:t>
            </a:r>
            <a:endParaRPr lang="en-US" sz="1800" b="0" i="0" dirty="0">
              <a:effectLst/>
              <a:latin typeface="Menlo"/>
            </a:endParaRPr>
          </a:p>
          <a:p>
            <a:r>
              <a:rPr lang="en-US" sz="1800" b="0" i="0" dirty="0">
                <a:effectLst/>
                <a:latin typeface="Menlo"/>
              </a:rPr>
              <a:t>f = @(r) PV * (1 + r/n)^(n*t) - </a:t>
            </a:r>
            <a:r>
              <a:rPr lang="en-US" sz="1800" b="0" i="0" dirty="0" err="1">
                <a:effectLst/>
                <a:latin typeface="Menlo"/>
              </a:rPr>
              <a:t>FV_target</a:t>
            </a:r>
            <a:r>
              <a:rPr lang="en-US" sz="1800" b="0" i="0" dirty="0">
                <a:effectLst/>
                <a:latin typeface="Menlo"/>
              </a:rPr>
              <a:t>; </a:t>
            </a:r>
            <a:r>
              <a:rPr lang="en-US" sz="1800" b="0" i="0" dirty="0">
                <a:solidFill>
                  <a:srgbClr val="008013"/>
                </a:solidFill>
                <a:effectLst/>
                <a:latin typeface="Menlo"/>
              </a:rPr>
              <a:t>%function</a:t>
            </a:r>
            <a:endParaRPr lang="en-US" sz="1800" b="0" i="0" dirty="0">
              <a:effectLst/>
              <a:latin typeface="Menlo"/>
            </a:endParaRPr>
          </a:p>
          <a:p>
            <a:r>
              <a:rPr lang="en-US" sz="1800" b="0" i="0" dirty="0" err="1">
                <a:effectLst/>
                <a:latin typeface="Menlo"/>
              </a:rPr>
              <a:t>f_prime</a:t>
            </a:r>
            <a:r>
              <a:rPr lang="en-US" sz="1800" b="0" i="0" dirty="0">
                <a:effectLst/>
                <a:latin typeface="Menlo"/>
              </a:rPr>
              <a:t> = @(r) PV * n*t * (1 + r/n)^(n*t - 1) / n; </a:t>
            </a:r>
            <a:r>
              <a:rPr lang="en-US" sz="1800" b="0" i="0" dirty="0">
                <a:solidFill>
                  <a:srgbClr val="008013"/>
                </a:solidFill>
                <a:effectLst/>
                <a:latin typeface="Menlo"/>
              </a:rPr>
              <a:t>% derivative</a:t>
            </a:r>
            <a:endParaRPr lang="en-US" sz="1800" b="0" i="0" dirty="0">
              <a:effectLst/>
              <a:latin typeface="Menlo"/>
            </a:endParaRPr>
          </a:p>
          <a:p>
            <a:br>
              <a:rPr lang="en-US" sz="1800" b="0" i="0" dirty="0">
                <a:effectLst/>
                <a:latin typeface="Menlo"/>
              </a:rPr>
            </a:br>
            <a:endParaRPr lang="en-US" sz="1800" b="0" i="0" dirty="0">
              <a:effectLst/>
              <a:latin typeface="Menlo"/>
            </a:endParaRPr>
          </a:p>
        </p:txBody>
      </p:sp>
      <p:sp>
        <p:nvSpPr>
          <p:cNvPr id="10" name="Content Placeholder 2">
            <a:extLst>
              <a:ext uri="{FF2B5EF4-FFF2-40B4-BE49-F238E27FC236}">
                <a16:creationId xmlns:a16="http://schemas.microsoft.com/office/drawing/2014/main" id="{92D34B89-7D85-8159-49D8-95D01C60696D}"/>
              </a:ext>
            </a:extLst>
          </p:cNvPr>
          <p:cNvSpPr txBox="1">
            <a:spLocks/>
          </p:cNvSpPr>
          <p:nvPr/>
        </p:nvSpPr>
        <p:spPr>
          <a:xfrm>
            <a:off x="677334" y="4969122"/>
            <a:ext cx="4462224" cy="2558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rPr>
              <a:t>Function</a:t>
            </a:r>
          </a:p>
          <a:p>
            <a:pPr marL="0" indent="0">
              <a:buFont typeface="Wingdings 3" charset="2"/>
              <a:buNone/>
            </a:pPr>
            <a:r>
              <a:rPr lang="en-US" sz="2400" dirty="0"/>
              <a:t>The function of the equation and its derivative</a:t>
            </a:r>
          </a:p>
        </p:txBody>
      </p:sp>
      <p:sp>
        <p:nvSpPr>
          <p:cNvPr id="11" name="TextBox 10">
            <a:extLst>
              <a:ext uri="{FF2B5EF4-FFF2-40B4-BE49-F238E27FC236}">
                <a16:creationId xmlns:a16="http://schemas.microsoft.com/office/drawing/2014/main" id="{1DFC95B1-AA94-D324-F933-4CCA453FE958}"/>
              </a:ext>
            </a:extLst>
          </p:cNvPr>
          <p:cNvSpPr txBox="1"/>
          <p:nvPr/>
        </p:nvSpPr>
        <p:spPr>
          <a:xfrm>
            <a:off x="10058399" y="6314078"/>
            <a:ext cx="1989221" cy="369332"/>
          </a:xfrm>
          <a:prstGeom prst="rect">
            <a:avLst/>
          </a:prstGeom>
          <a:noFill/>
        </p:spPr>
        <p:txBody>
          <a:bodyPr wrap="square" rtlCol="0">
            <a:spAutoFit/>
          </a:bodyPr>
          <a:lstStyle/>
          <a:p>
            <a:r>
              <a:rPr lang="en-US" b="1" dirty="0"/>
              <a:t>GROUP 17</a:t>
            </a:r>
          </a:p>
        </p:txBody>
      </p:sp>
    </p:spTree>
    <p:extLst>
      <p:ext uri="{BB962C8B-B14F-4D97-AF65-F5344CB8AC3E}">
        <p14:creationId xmlns:p14="http://schemas.microsoft.com/office/powerpoint/2010/main" val="1871957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10601-BA1F-2954-5904-1A4C97920B55}"/>
              </a:ext>
            </a:extLst>
          </p:cNvPr>
          <p:cNvSpPr>
            <a:spLocks noGrp="1"/>
          </p:cNvSpPr>
          <p:nvPr>
            <p:ph type="title"/>
          </p:nvPr>
        </p:nvSpPr>
        <p:spPr/>
        <p:txBody>
          <a:bodyPr/>
          <a:lstStyle/>
          <a:p>
            <a:r>
              <a:rPr lang="en-US" dirty="0">
                <a:solidFill>
                  <a:schemeClr val="tx1"/>
                </a:solidFill>
              </a:rPr>
              <a:t>The Newton Raphson Method</a:t>
            </a:r>
          </a:p>
        </p:txBody>
      </p:sp>
      <p:sp>
        <p:nvSpPr>
          <p:cNvPr id="4" name="TextBox 3">
            <a:extLst>
              <a:ext uri="{FF2B5EF4-FFF2-40B4-BE49-F238E27FC236}">
                <a16:creationId xmlns:a16="http://schemas.microsoft.com/office/drawing/2014/main" id="{36CA05EF-15F8-6C49-7C48-1F2147CFE58C}"/>
              </a:ext>
            </a:extLst>
          </p:cNvPr>
          <p:cNvSpPr txBox="1"/>
          <p:nvPr/>
        </p:nvSpPr>
        <p:spPr>
          <a:xfrm>
            <a:off x="0" y="1642640"/>
            <a:ext cx="6923315" cy="4522237"/>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BDF90F5A-438B-EE4B-21EB-60E8EAE4889A}"/>
              </a:ext>
            </a:extLst>
          </p:cNvPr>
          <p:cNvSpPr txBox="1"/>
          <p:nvPr/>
        </p:nvSpPr>
        <p:spPr>
          <a:xfrm>
            <a:off x="2490926" y="6129412"/>
            <a:ext cx="1791478" cy="369332"/>
          </a:xfrm>
          <a:prstGeom prst="rect">
            <a:avLst/>
          </a:prstGeom>
          <a:noFill/>
        </p:spPr>
        <p:txBody>
          <a:bodyPr wrap="square" rtlCol="0">
            <a:spAutoFit/>
          </a:bodyPr>
          <a:lstStyle/>
          <a:p>
            <a:r>
              <a:rPr lang="en-US" dirty="0"/>
              <a:t>Print Results;</a:t>
            </a:r>
          </a:p>
        </p:txBody>
      </p:sp>
      <p:sp>
        <p:nvSpPr>
          <p:cNvPr id="16" name="TextBox 15">
            <a:extLst>
              <a:ext uri="{FF2B5EF4-FFF2-40B4-BE49-F238E27FC236}">
                <a16:creationId xmlns:a16="http://schemas.microsoft.com/office/drawing/2014/main" id="{D01CA4BF-85E7-52A1-7E2B-A75F81D87FAE}"/>
              </a:ext>
            </a:extLst>
          </p:cNvPr>
          <p:cNvSpPr txBox="1"/>
          <p:nvPr/>
        </p:nvSpPr>
        <p:spPr>
          <a:xfrm>
            <a:off x="430806" y="1799423"/>
            <a:ext cx="3317086" cy="369331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Initial setup</a:t>
            </a:r>
            <a:r>
              <a:rPr kumimoji="0" lang="en-US" altLang="en-US" b="0" i="0" u="none" strike="noStrike" cap="none" normalizeH="0" baseline="0" dirty="0">
                <a:ln>
                  <a:noFill/>
                </a:ln>
                <a:solidFill>
                  <a:schemeClr val="tx1"/>
                </a:solidFill>
                <a:effectLst/>
                <a:latin typeface="Arial" panose="020B0604020202020204" pitchFamily="34" charset="0"/>
              </a:rPr>
              <a:t>: An initial </a:t>
            </a:r>
            <a:r>
              <a:rPr lang="en-US" altLang="en-US" dirty="0">
                <a:latin typeface="Arial" panose="020B0604020202020204" pitchFamily="34" charset="0"/>
              </a:rPr>
              <a:t>value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rPr>
              <a:t>a </a:t>
            </a:r>
            <a:r>
              <a:rPr kumimoji="0" lang="en-US" altLang="en-US" b="0" i="0" u="none" strike="noStrike" cap="none" normalizeH="0" baseline="0" dirty="0">
                <a:ln>
                  <a:noFill/>
                </a:ln>
                <a:solidFill>
                  <a:schemeClr val="tx1"/>
                </a:solidFill>
                <a:effectLst/>
                <a:latin typeface="Arial Unicode MS" panose="020B0604020202020204" pitchFamily="34" charset="-128"/>
              </a:rPr>
              <a:t>tolerance</a:t>
            </a:r>
            <a:r>
              <a:rPr lang="en-US" altLang="en-US" dirty="0">
                <a:latin typeface="Arial Unicode MS" panose="020B0604020202020204" pitchFamily="34" charset="-128"/>
              </a:rPr>
              <a:t> </a:t>
            </a:r>
            <a:r>
              <a:rPr kumimoji="0" lang="en-US" altLang="en-US" b="0" i="0" u="none" strike="noStrike" cap="none" normalizeH="0" baseline="0" dirty="0">
                <a:ln>
                  <a:noFill/>
                </a:ln>
                <a:solidFill>
                  <a:schemeClr val="tx1"/>
                </a:solidFill>
                <a:effectLst/>
                <a:latin typeface="Arial" panose="020B0604020202020204" pitchFamily="34" charset="0"/>
              </a:rPr>
              <a:t>and </a:t>
            </a:r>
            <a:r>
              <a:rPr kumimoji="0" lang="en-US" altLang="en-US" b="0" i="0" u="none" strike="noStrike" cap="none" normalizeH="0" baseline="0" dirty="0">
                <a:ln>
                  <a:noFill/>
                </a:ln>
                <a:solidFill>
                  <a:schemeClr val="tx1"/>
                </a:solidFill>
                <a:effectLst/>
                <a:latin typeface="Arial Unicode MS" panose="020B0604020202020204" pitchFamily="34" charset="-128"/>
              </a:rPr>
              <a:t>maximum iteration</a:t>
            </a:r>
            <a:r>
              <a:rPr kumimoji="0" lang="en-US" altLang="en-US" b="0" i="0" u="none" strike="noStrike" cap="none" normalizeH="0" baseline="0" dirty="0">
                <a:ln>
                  <a:noFill/>
                </a:ln>
                <a:solidFill>
                  <a:schemeClr val="tx1"/>
                </a:solidFill>
                <a:effectLst/>
              </a:rPr>
              <a:t> are set.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Iteration</a:t>
            </a:r>
            <a:r>
              <a:rPr kumimoji="0" lang="en-US" altLang="en-US" b="0" i="0" u="none" strike="noStrike" cap="none" normalizeH="0" baseline="0" dirty="0">
                <a:ln>
                  <a:noFill/>
                </a:ln>
                <a:solidFill>
                  <a:schemeClr val="tx1"/>
                </a:solidFill>
                <a:effectLst/>
                <a:latin typeface="Arial" panose="020B0604020202020204" pitchFamily="34" charset="0"/>
              </a:rPr>
              <a:t>: The loop calculates the next approximation </a:t>
            </a:r>
            <a:r>
              <a:rPr lang="en-US" altLang="en-US" dirty="0">
                <a:latin typeface="Arial" panose="020B0604020202020204" pitchFamily="34" charset="0"/>
              </a:rPr>
              <a:t>the </a:t>
            </a:r>
            <a:r>
              <a:rPr kumimoji="0" lang="en-US" altLang="en-US" b="0" i="0" u="none" strike="noStrike" cap="none" normalizeH="0" baseline="0" dirty="0">
                <a:ln>
                  <a:noFill/>
                </a:ln>
                <a:solidFill>
                  <a:schemeClr val="tx1"/>
                </a:solidFill>
                <a:effectLst/>
                <a:latin typeface="Arial Unicode MS" panose="020B0604020202020204" pitchFamily="34" charset="-128"/>
              </a:rPr>
              <a:t>new</a:t>
            </a:r>
            <a:r>
              <a:rPr kumimoji="0" lang="en-US" altLang="en-US" b="0" i="0" u="none" strike="noStrike" cap="none" normalizeH="0" baseline="0" dirty="0">
                <a:ln>
                  <a:noFill/>
                </a:ln>
                <a:solidFill>
                  <a:schemeClr val="tx1"/>
                </a:solidFill>
                <a:effectLst/>
              </a:rPr>
              <a:t> root using the formula.</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Convergence</a:t>
            </a:r>
            <a:r>
              <a:rPr kumimoji="0" lang="en-US" altLang="en-US" b="0" i="0" u="none" strike="noStrike" cap="none" normalizeH="0" baseline="0" dirty="0">
                <a:ln>
                  <a:noFill/>
                </a:ln>
                <a:solidFill>
                  <a:schemeClr val="tx1"/>
                </a:solidFill>
                <a:effectLst/>
                <a:latin typeface="Arial" panose="020B0604020202020204" pitchFamily="34" charset="0"/>
              </a:rPr>
              <a:t>: The loop terminates when the </a:t>
            </a:r>
            <a:r>
              <a:rPr kumimoji="0" lang="en-US" altLang="en-US" b="0" i="0" u="none" strike="noStrike" cap="none" normalizeH="0" baseline="0" dirty="0">
                <a:ln>
                  <a:noFill/>
                </a:ln>
                <a:solidFill>
                  <a:schemeClr val="tx1"/>
                </a:solidFill>
                <a:effectLst/>
                <a:latin typeface="Arial Unicode MS" panose="020B0604020202020204" pitchFamily="34" charset="-128"/>
              </a:rPr>
              <a:t>error</a:t>
            </a:r>
            <a:r>
              <a:rPr lang="en-US" altLang="en-US" dirty="0">
                <a:latin typeface="Arial Unicode MS" panose="020B0604020202020204" pitchFamily="34" charset="-128"/>
              </a:rPr>
              <a:t> </a:t>
            </a:r>
            <a:r>
              <a:rPr kumimoji="0" lang="en-US" altLang="en-US" b="0" i="0" u="none" strike="noStrike" cap="none" normalizeH="0" baseline="0" dirty="0">
                <a:ln>
                  <a:noFill/>
                </a:ln>
                <a:solidFill>
                  <a:schemeClr val="tx1"/>
                </a:solidFill>
                <a:effectLst/>
                <a:latin typeface="Arial" panose="020B0604020202020204" pitchFamily="34" charset="0"/>
              </a:rPr>
              <a:t> falls below the </a:t>
            </a:r>
            <a:r>
              <a:rPr kumimoji="0" lang="en-US" altLang="en-US" b="0" i="0" u="none" strike="noStrike" cap="none" normalizeH="0" baseline="0" dirty="0">
                <a:ln>
                  <a:noFill/>
                </a:ln>
                <a:solidFill>
                  <a:schemeClr val="tx1"/>
                </a:solidFill>
                <a:effectLst/>
                <a:latin typeface="Arial Unicode MS" panose="020B0604020202020204" pitchFamily="34" charset="-128"/>
              </a:rPr>
              <a:t>tolerance</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Output</a:t>
            </a:r>
            <a:r>
              <a:rPr kumimoji="0" lang="en-US" altLang="en-US" b="0" i="0" u="none" strike="noStrike" cap="none" normalizeH="0" baseline="0" dirty="0">
                <a:ln>
                  <a:noFill/>
                </a:ln>
                <a:solidFill>
                  <a:schemeClr val="tx1"/>
                </a:solidFill>
                <a:effectLst/>
                <a:latin typeface="Arial" panose="020B0604020202020204" pitchFamily="34" charset="0"/>
              </a:rPr>
              <a:t>: It prints the calculated interest rate</a:t>
            </a:r>
            <a:r>
              <a:rPr kumimoji="0" lang="en-US" altLang="en-US" b="0" i="0" u="none" strike="noStrike" cap="none" normalizeH="0" baseline="0" dirty="0">
                <a:ln>
                  <a:noFill/>
                </a:ln>
                <a:solidFill>
                  <a:schemeClr val="tx1"/>
                </a:solidFill>
                <a:effectLst/>
              </a:rPr>
              <a:t> and performance metrics (iterations and time).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EC1FE47A-524B-0E86-8054-E6D47442DAB5}"/>
              </a:ext>
            </a:extLst>
          </p:cNvPr>
          <p:cNvSpPr txBox="1"/>
          <p:nvPr/>
        </p:nvSpPr>
        <p:spPr>
          <a:xfrm>
            <a:off x="10058399" y="6314078"/>
            <a:ext cx="1989221" cy="369332"/>
          </a:xfrm>
          <a:prstGeom prst="rect">
            <a:avLst/>
          </a:prstGeom>
          <a:noFill/>
        </p:spPr>
        <p:txBody>
          <a:bodyPr wrap="square" rtlCol="0">
            <a:spAutoFit/>
          </a:bodyPr>
          <a:lstStyle/>
          <a:p>
            <a:r>
              <a:rPr lang="en-US" b="1" dirty="0"/>
              <a:t>GROUP 17</a:t>
            </a:r>
          </a:p>
        </p:txBody>
      </p:sp>
      <p:sp>
        <p:nvSpPr>
          <p:cNvPr id="7" name="TextBox 6">
            <a:extLst>
              <a:ext uri="{FF2B5EF4-FFF2-40B4-BE49-F238E27FC236}">
                <a16:creationId xmlns:a16="http://schemas.microsoft.com/office/drawing/2014/main" id="{39F00DBE-4840-7E75-4732-80A5ED3D4404}"/>
              </a:ext>
            </a:extLst>
          </p:cNvPr>
          <p:cNvSpPr txBox="1"/>
          <p:nvPr/>
        </p:nvSpPr>
        <p:spPr>
          <a:xfrm>
            <a:off x="4232682" y="1370651"/>
            <a:ext cx="7095766" cy="4493538"/>
          </a:xfrm>
          <a:prstGeom prst="rect">
            <a:avLst/>
          </a:prstGeom>
          <a:solidFill>
            <a:schemeClr val="bg2"/>
          </a:solidFill>
        </p:spPr>
        <p:txBody>
          <a:bodyPr wrap="square">
            <a:spAutoFit/>
          </a:bodyPr>
          <a:lstStyle/>
          <a:p>
            <a:r>
              <a:rPr lang="en-US" sz="1300" b="0" i="0" dirty="0" err="1">
                <a:effectLst/>
                <a:latin typeface="Menlo"/>
              </a:rPr>
              <a:t>fprintf</a:t>
            </a:r>
            <a:r>
              <a:rPr lang="en-US" sz="1300" b="0" i="0" dirty="0">
                <a:effectLst/>
                <a:latin typeface="Menlo"/>
              </a:rPr>
              <a:t>(</a:t>
            </a:r>
            <a:r>
              <a:rPr lang="en-US" sz="1300" b="0" i="0" dirty="0">
                <a:solidFill>
                  <a:srgbClr val="A709F5"/>
                </a:solidFill>
                <a:effectLst/>
                <a:latin typeface="Menlo"/>
              </a:rPr>
              <a:t>'=== NEWTON-RAPHSON METHOD ===\n'</a:t>
            </a:r>
            <a:r>
              <a:rPr lang="en-US" sz="1300" b="0" i="0" dirty="0">
                <a:effectLst/>
                <a:latin typeface="Menlo"/>
              </a:rPr>
              <a:t>);</a:t>
            </a:r>
          </a:p>
          <a:p>
            <a:r>
              <a:rPr lang="en-US" sz="1300" b="0" i="0" dirty="0">
                <a:effectLst/>
                <a:latin typeface="Menlo"/>
              </a:rPr>
              <a:t>tic;</a:t>
            </a:r>
          </a:p>
          <a:p>
            <a:r>
              <a:rPr lang="en-US" sz="1300" b="0" i="0" dirty="0">
                <a:effectLst/>
                <a:latin typeface="Menlo"/>
              </a:rPr>
              <a:t>r0 = 0.05; </a:t>
            </a:r>
            <a:r>
              <a:rPr lang="en-US" sz="1300" b="0" i="0" dirty="0">
                <a:solidFill>
                  <a:srgbClr val="008013"/>
                </a:solidFill>
                <a:effectLst/>
                <a:latin typeface="Menlo"/>
              </a:rPr>
              <a:t>% Initial value (5%)</a:t>
            </a:r>
            <a:endParaRPr lang="en-US" sz="1300" b="0" i="0" dirty="0">
              <a:effectLst/>
              <a:latin typeface="Menlo"/>
            </a:endParaRPr>
          </a:p>
          <a:p>
            <a:r>
              <a:rPr lang="en-US" sz="1300" b="0" i="0" dirty="0">
                <a:effectLst/>
                <a:latin typeface="Menlo"/>
              </a:rPr>
              <a:t>tolerance = 1e-8; </a:t>
            </a:r>
            <a:r>
              <a:rPr lang="en-US" sz="1300" b="0" i="0" dirty="0">
                <a:solidFill>
                  <a:srgbClr val="008013"/>
                </a:solidFill>
                <a:effectLst/>
                <a:latin typeface="Menlo"/>
              </a:rPr>
              <a:t>%accuracy(</a:t>
            </a:r>
            <a:r>
              <a:rPr lang="en-US" sz="1300" b="0" i="0" dirty="0" err="1">
                <a:solidFill>
                  <a:srgbClr val="008013"/>
                </a:solidFill>
                <a:effectLst/>
                <a:latin typeface="Menlo"/>
              </a:rPr>
              <a:t>dps</a:t>
            </a:r>
            <a:r>
              <a:rPr lang="en-US" sz="1300" b="0" i="0" dirty="0">
                <a:solidFill>
                  <a:srgbClr val="008013"/>
                </a:solidFill>
                <a:effectLst/>
                <a:latin typeface="Menlo"/>
              </a:rPr>
              <a:t>)</a:t>
            </a:r>
            <a:endParaRPr lang="en-US" sz="1300" b="0" i="0" dirty="0">
              <a:effectLst/>
              <a:latin typeface="Menlo"/>
            </a:endParaRPr>
          </a:p>
          <a:p>
            <a:r>
              <a:rPr lang="en-US" sz="1300" b="0" i="0" dirty="0" err="1">
                <a:effectLst/>
                <a:latin typeface="Menlo"/>
              </a:rPr>
              <a:t>max_iter</a:t>
            </a:r>
            <a:r>
              <a:rPr lang="en-US" sz="1300" b="0" i="0" dirty="0">
                <a:effectLst/>
                <a:latin typeface="Menlo"/>
              </a:rPr>
              <a:t> = 100;</a:t>
            </a:r>
          </a:p>
          <a:p>
            <a:r>
              <a:rPr lang="en-US" sz="1300" b="0" i="0" dirty="0" err="1">
                <a:effectLst/>
                <a:latin typeface="Menlo"/>
              </a:rPr>
              <a:t>errors_newton</a:t>
            </a:r>
            <a:r>
              <a:rPr lang="en-US" sz="1300" b="0" i="0" dirty="0">
                <a:effectLst/>
                <a:latin typeface="Menlo"/>
              </a:rPr>
              <a:t> = zeros(1,max_iter); </a:t>
            </a:r>
            <a:r>
              <a:rPr lang="en-US" sz="1300" b="0" i="0" dirty="0">
                <a:solidFill>
                  <a:srgbClr val="008013"/>
                </a:solidFill>
                <a:effectLst/>
                <a:latin typeface="Menlo"/>
              </a:rPr>
              <a:t>%array for storing the error outputs</a:t>
            </a:r>
            <a:endParaRPr lang="en-US" sz="1300" b="0" i="0" dirty="0">
              <a:effectLst/>
              <a:latin typeface="Menlo"/>
            </a:endParaRPr>
          </a:p>
          <a:p>
            <a:endParaRPr lang="en-US" sz="1300" b="0" i="0" dirty="0">
              <a:effectLst/>
              <a:latin typeface="Menlo"/>
            </a:endParaRPr>
          </a:p>
          <a:p>
            <a:r>
              <a:rPr lang="en-US" sz="1300" b="0" i="0" dirty="0">
                <a:solidFill>
                  <a:srgbClr val="0E00FF"/>
                </a:solidFill>
                <a:effectLst/>
                <a:latin typeface="Menlo"/>
              </a:rPr>
              <a:t>for </a:t>
            </a:r>
            <a:r>
              <a:rPr lang="en-US" sz="1300" b="0" i="0" dirty="0" err="1">
                <a:effectLst/>
                <a:latin typeface="Menlo"/>
              </a:rPr>
              <a:t>i</a:t>
            </a:r>
            <a:r>
              <a:rPr lang="en-US" sz="1300" b="0" i="0" dirty="0">
                <a:effectLst/>
                <a:latin typeface="Menlo"/>
              </a:rPr>
              <a:t> = 1:max_iter</a:t>
            </a:r>
          </a:p>
          <a:p>
            <a:r>
              <a:rPr lang="en-US" sz="1300" b="0" i="0" dirty="0">
                <a:effectLst/>
                <a:latin typeface="Menlo"/>
              </a:rPr>
              <a:t>      </a:t>
            </a:r>
            <a:r>
              <a:rPr lang="en-US" sz="1300" b="0" i="0" dirty="0" err="1">
                <a:effectLst/>
                <a:latin typeface="Menlo"/>
              </a:rPr>
              <a:t>f_val</a:t>
            </a:r>
            <a:r>
              <a:rPr lang="en-US" sz="1300" b="0" i="0" dirty="0">
                <a:effectLst/>
                <a:latin typeface="Menlo"/>
              </a:rPr>
              <a:t> = f(r0);</a:t>
            </a:r>
          </a:p>
          <a:p>
            <a:r>
              <a:rPr lang="en-US" sz="1300" b="0" i="0" dirty="0">
                <a:effectLst/>
                <a:latin typeface="Menlo"/>
              </a:rPr>
              <a:t>      </a:t>
            </a:r>
            <a:r>
              <a:rPr lang="en-US" sz="1300" b="0" i="0" dirty="0" err="1">
                <a:effectLst/>
                <a:latin typeface="Menlo"/>
              </a:rPr>
              <a:t>f_deriv</a:t>
            </a:r>
            <a:r>
              <a:rPr lang="en-US" sz="1300" b="0" i="0" dirty="0">
                <a:effectLst/>
                <a:latin typeface="Menlo"/>
              </a:rPr>
              <a:t> = </a:t>
            </a:r>
            <a:r>
              <a:rPr lang="en-US" sz="1300" b="0" i="0" dirty="0" err="1">
                <a:effectLst/>
                <a:latin typeface="Menlo"/>
              </a:rPr>
              <a:t>f_prime</a:t>
            </a:r>
            <a:r>
              <a:rPr lang="en-US" sz="1300" b="0" i="0" dirty="0">
                <a:effectLst/>
                <a:latin typeface="Menlo"/>
              </a:rPr>
              <a:t>(r0);</a:t>
            </a:r>
          </a:p>
          <a:p>
            <a:r>
              <a:rPr lang="en-US" sz="1300" b="0" i="0" dirty="0">
                <a:effectLst/>
                <a:latin typeface="Menlo"/>
              </a:rPr>
              <a:t>      </a:t>
            </a:r>
            <a:r>
              <a:rPr lang="en-US" sz="1300" b="0" i="0" dirty="0" err="1">
                <a:effectLst/>
                <a:latin typeface="Menlo"/>
              </a:rPr>
              <a:t>r_new</a:t>
            </a:r>
            <a:r>
              <a:rPr lang="en-US" sz="1300" b="0" i="0" dirty="0">
                <a:effectLst/>
                <a:latin typeface="Menlo"/>
              </a:rPr>
              <a:t> = r0 - </a:t>
            </a:r>
            <a:r>
              <a:rPr lang="en-US" sz="1300" b="0" i="0" dirty="0" err="1">
                <a:effectLst/>
                <a:latin typeface="Menlo"/>
              </a:rPr>
              <a:t>f_val</a:t>
            </a:r>
            <a:r>
              <a:rPr lang="en-US" sz="1300" b="0" i="0" dirty="0">
                <a:effectLst/>
                <a:latin typeface="Menlo"/>
              </a:rPr>
              <a:t>/</a:t>
            </a:r>
            <a:r>
              <a:rPr lang="en-US" sz="1300" b="0" i="0" dirty="0" err="1">
                <a:effectLst/>
                <a:latin typeface="Menlo"/>
              </a:rPr>
              <a:t>f_deriv</a:t>
            </a:r>
            <a:r>
              <a:rPr lang="en-US" sz="1300" b="0" i="0" dirty="0">
                <a:effectLst/>
                <a:latin typeface="Menlo"/>
              </a:rPr>
              <a:t>;</a:t>
            </a:r>
          </a:p>
          <a:p>
            <a:r>
              <a:rPr lang="en-US" sz="1300" b="0" i="0" dirty="0">
                <a:effectLst/>
                <a:latin typeface="Menlo"/>
              </a:rPr>
              <a:t>      error = abs(</a:t>
            </a:r>
            <a:r>
              <a:rPr lang="en-US" sz="1300" b="0" i="0" dirty="0" err="1">
                <a:effectLst/>
                <a:latin typeface="Menlo"/>
              </a:rPr>
              <a:t>r_new</a:t>
            </a:r>
            <a:r>
              <a:rPr lang="en-US" sz="1300" b="0" i="0" dirty="0">
                <a:effectLst/>
                <a:latin typeface="Menlo"/>
              </a:rPr>
              <a:t> - r0);</a:t>
            </a:r>
          </a:p>
          <a:p>
            <a:r>
              <a:rPr lang="en-US" sz="1300" b="0" i="0" dirty="0">
                <a:effectLst/>
                <a:latin typeface="Menlo"/>
              </a:rPr>
              <a:t>      </a:t>
            </a:r>
            <a:r>
              <a:rPr lang="en-US" sz="1300" b="0" i="0" dirty="0" err="1">
                <a:effectLst/>
                <a:latin typeface="Menlo"/>
              </a:rPr>
              <a:t>errors_newton</a:t>
            </a:r>
            <a:r>
              <a:rPr lang="en-US" sz="1300" b="0" i="0" dirty="0">
                <a:effectLst/>
                <a:latin typeface="Menlo"/>
              </a:rPr>
              <a:t>(</a:t>
            </a:r>
            <a:r>
              <a:rPr lang="en-US" sz="1300" b="0" i="0" dirty="0" err="1">
                <a:effectLst/>
                <a:latin typeface="Menlo"/>
              </a:rPr>
              <a:t>i</a:t>
            </a:r>
            <a:r>
              <a:rPr lang="en-US" sz="1300" b="0" i="0" dirty="0">
                <a:effectLst/>
                <a:latin typeface="Menlo"/>
              </a:rPr>
              <a:t>) = error;</a:t>
            </a:r>
          </a:p>
          <a:p>
            <a:r>
              <a:rPr lang="en-US" sz="1300" b="0" i="0" dirty="0">
                <a:solidFill>
                  <a:srgbClr val="0E00FF"/>
                </a:solidFill>
                <a:effectLst/>
                <a:latin typeface="Menlo"/>
              </a:rPr>
              <a:t>      if </a:t>
            </a:r>
            <a:r>
              <a:rPr lang="en-US" sz="1300" b="0" i="0" dirty="0">
                <a:effectLst/>
                <a:latin typeface="Menlo"/>
              </a:rPr>
              <a:t>error &lt; tolerance</a:t>
            </a:r>
          </a:p>
          <a:p>
            <a:r>
              <a:rPr lang="en-US" sz="1300" b="0" i="0" dirty="0">
                <a:solidFill>
                  <a:srgbClr val="0E00FF"/>
                </a:solidFill>
                <a:effectLst/>
                <a:latin typeface="Menlo"/>
              </a:rPr>
              <a:t>           break</a:t>
            </a:r>
            <a:r>
              <a:rPr lang="en-US" sz="1300" b="0" i="0" dirty="0">
                <a:effectLst/>
                <a:latin typeface="Menlo"/>
              </a:rPr>
              <a:t>;</a:t>
            </a:r>
          </a:p>
          <a:p>
            <a:r>
              <a:rPr lang="en-US" sz="1300" b="0" i="0" dirty="0">
                <a:solidFill>
                  <a:srgbClr val="0E00FF"/>
                </a:solidFill>
                <a:effectLst/>
                <a:latin typeface="Menlo"/>
              </a:rPr>
              <a:t>      end</a:t>
            </a:r>
            <a:endParaRPr lang="en-US" sz="1300" b="0" i="0" dirty="0">
              <a:effectLst/>
              <a:latin typeface="Menlo"/>
            </a:endParaRPr>
          </a:p>
          <a:p>
            <a:r>
              <a:rPr lang="en-US" sz="1300" b="0" i="0" dirty="0">
                <a:effectLst/>
                <a:latin typeface="Menlo"/>
              </a:rPr>
              <a:t>      r0 = </a:t>
            </a:r>
            <a:r>
              <a:rPr lang="en-US" sz="1300" b="0" i="0" dirty="0" err="1">
                <a:effectLst/>
                <a:latin typeface="Menlo"/>
              </a:rPr>
              <a:t>r_new</a:t>
            </a:r>
            <a:r>
              <a:rPr lang="en-US" sz="1300" b="0" i="0" dirty="0">
                <a:effectLst/>
                <a:latin typeface="Menlo"/>
              </a:rPr>
              <a:t>;</a:t>
            </a:r>
          </a:p>
          <a:p>
            <a:r>
              <a:rPr lang="en-US" sz="1300" b="0" i="0" dirty="0">
                <a:effectLst/>
                <a:latin typeface="Menlo"/>
              </a:rPr>
              <a:t>      iter0 = </a:t>
            </a:r>
            <a:r>
              <a:rPr lang="en-US" sz="1300" b="0" i="0" dirty="0" err="1">
                <a:effectLst/>
                <a:latin typeface="Menlo"/>
              </a:rPr>
              <a:t>i</a:t>
            </a:r>
            <a:r>
              <a:rPr lang="en-US" sz="1300" b="0" i="0" dirty="0">
                <a:effectLst/>
                <a:latin typeface="Menlo"/>
              </a:rPr>
              <a:t>;</a:t>
            </a:r>
          </a:p>
          <a:p>
            <a:r>
              <a:rPr lang="en-US" sz="1300" b="0" i="0" dirty="0">
                <a:solidFill>
                  <a:srgbClr val="0E00FF"/>
                </a:solidFill>
                <a:effectLst/>
                <a:latin typeface="Menlo"/>
              </a:rPr>
              <a:t>end</a:t>
            </a:r>
          </a:p>
          <a:p>
            <a:r>
              <a:rPr lang="en-US" sz="1300" b="0" i="0" dirty="0" err="1">
                <a:effectLst/>
                <a:latin typeface="Menlo"/>
              </a:rPr>
              <a:t>time_newton</a:t>
            </a:r>
            <a:r>
              <a:rPr lang="en-US" sz="1300" b="0" i="0" dirty="0">
                <a:effectLst/>
                <a:latin typeface="Menlo"/>
              </a:rPr>
              <a:t> = toc;</a:t>
            </a:r>
          </a:p>
          <a:p>
            <a:r>
              <a:rPr lang="en-US" sz="1300" b="0" i="0" dirty="0" err="1">
                <a:effectLst/>
                <a:latin typeface="Menlo"/>
              </a:rPr>
              <a:t>fprintf</a:t>
            </a:r>
            <a:r>
              <a:rPr lang="en-US" sz="1300" b="0" i="0" dirty="0">
                <a:effectLst/>
                <a:latin typeface="Menlo"/>
              </a:rPr>
              <a:t>(</a:t>
            </a:r>
            <a:r>
              <a:rPr lang="en-US" sz="1300" b="0" i="0" dirty="0">
                <a:solidFill>
                  <a:srgbClr val="A709F5"/>
                </a:solidFill>
                <a:effectLst/>
                <a:latin typeface="Menlo"/>
              </a:rPr>
              <a:t>'Root: r = %.6f (%.4f%%)\n'</a:t>
            </a:r>
            <a:r>
              <a:rPr lang="en-US" sz="1300" b="0" i="0" dirty="0">
                <a:effectLst/>
                <a:latin typeface="Menlo"/>
              </a:rPr>
              <a:t>, r0, r0*100);</a:t>
            </a:r>
          </a:p>
          <a:p>
            <a:r>
              <a:rPr lang="en-US" sz="1300" b="0" i="0" dirty="0" err="1">
                <a:effectLst/>
                <a:latin typeface="Menlo"/>
              </a:rPr>
              <a:t>fprintf</a:t>
            </a:r>
            <a:r>
              <a:rPr lang="en-US" sz="1300" b="0" i="0" dirty="0">
                <a:effectLst/>
                <a:latin typeface="Menlo"/>
              </a:rPr>
              <a:t>(</a:t>
            </a:r>
            <a:r>
              <a:rPr lang="en-US" sz="1300" b="0" i="0" dirty="0">
                <a:solidFill>
                  <a:srgbClr val="A709F5"/>
                </a:solidFill>
                <a:effectLst/>
                <a:latin typeface="Menlo"/>
              </a:rPr>
              <a:t>'Iterations: %d, Time: %.6f seconds\n'</a:t>
            </a:r>
            <a:r>
              <a:rPr lang="en-US" sz="1300" b="0" i="0" dirty="0">
                <a:effectLst/>
                <a:latin typeface="Menlo"/>
              </a:rPr>
              <a:t>, iter0, </a:t>
            </a:r>
            <a:r>
              <a:rPr lang="en-US" sz="1300" b="0" i="0" dirty="0" err="1">
                <a:effectLst/>
                <a:latin typeface="Menlo"/>
              </a:rPr>
              <a:t>time_newton</a:t>
            </a:r>
            <a:r>
              <a:rPr lang="en-US" sz="1300" b="0" i="0" dirty="0">
                <a:effectLst/>
                <a:latin typeface="Menlo"/>
              </a:rPr>
              <a:t>);</a:t>
            </a:r>
          </a:p>
        </p:txBody>
      </p:sp>
      <p:pic>
        <p:nvPicPr>
          <p:cNvPr id="19" name="Picture 18">
            <a:extLst>
              <a:ext uri="{FF2B5EF4-FFF2-40B4-BE49-F238E27FC236}">
                <a16:creationId xmlns:a16="http://schemas.microsoft.com/office/drawing/2014/main" id="{F6552488-ADD5-09CF-871A-1C884139231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rcRect l="16897" t="66467" r="58793" b="28148"/>
          <a:stretch/>
        </p:blipFill>
        <p:spPr>
          <a:xfrm>
            <a:off x="4120901" y="6060768"/>
            <a:ext cx="2963917" cy="369332"/>
          </a:xfrm>
          <a:prstGeom prst="rect">
            <a:avLst/>
          </a:prstGeom>
        </p:spPr>
      </p:pic>
    </p:spTree>
    <p:extLst>
      <p:ext uri="{BB962C8B-B14F-4D97-AF65-F5344CB8AC3E}">
        <p14:creationId xmlns:p14="http://schemas.microsoft.com/office/powerpoint/2010/main" val="3936778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4C6BB-D256-369F-78D5-051F1A81EE98}"/>
              </a:ext>
            </a:extLst>
          </p:cNvPr>
          <p:cNvSpPr>
            <a:spLocks noGrp="1"/>
          </p:cNvSpPr>
          <p:nvPr>
            <p:ph type="title"/>
          </p:nvPr>
        </p:nvSpPr>
        <p:spPr>
          <a:xfrm>
            <a:off x="853798" y="368969"/>
            <a:ext cx="8596668" cy="818147"/>
          </a:xfrm>
        </p:spPr>
        <p:txBody>
          <a:bodyPr/>
          <a:lstStyle/>
          <a:p>
            <a:r>
              <a:rPr lang="en-US" dirty="0"/>
              <a:t>2</a:t>
            </a:r>
            <a:r>
              <a:rPr lang="en-US" dirty="0">
                <a:solidFill>
                  <a:schemeClr val="tx1"/>
                </a:solidFill>
              </a:rPr>
              <a:t>. SECANT METHOD</a:t>
            </a:r>
          </a:p>
        </p:txBody>
      </p:sp>
      <p:sp>
        <p:nvSpPr>
          <p:cNvPr id="3" name="Content Placeholder 2">
            <a:extLst>
              <a:ext uri="{FF2B5EF4-FFF2-40B4-BE49-F238E27FC236}">
                <a16:creationId xmlns:a16="http://schemas.microsoft.com/office/drawing/2014/main" id="{03219476-B5CD-D2D0-5426-1862E33AEA28}"/>
              </a:ext>
            </a:extLst>
          </p:cNvPr>
          <p:cNvSpPr>
            <a:spLocks noGrp="1"/>
          </p:cNvSpPr>
          <p:nvPr>
            <p:ph idx="1"/>
          </p:nvPr>
        </p:nvSpPr>
        <p:spPr>
          <a:xfrm>
            <a:off x="677334" y="2160589"/>
            <a:ext cx="3028392" cy="3880773"/>
          </a:xfrm>
        </p:spPr>
        <p:txBody>
          <a:bodyPr/>
          <a:lstStyle/>
          <a:p>
            <a:pPr marL="0" indent="0">
              <a:buNone/>
            </a:pPr>
            <a:r>
              <a:rPr lang="en-US" dirty="0">
                <a:solidFill>
                  <a:schemeClr val="tx1"/>
                </a:solidFill>
              </a:rPr>
              <a:t>The Secant method is a root-finding technique that approximates the derivative using a </a:t>
            </a:r>
            <a:r>
              <a:rPr lang="en-US" b="1" dirty="0">
                <a:solidFill>
                  <a:schemeClr val="tx1"/>
                </a:solidFill>
              </a:rPr>
              <a:t>finite difference</a:t>
            </a:r>
            <a:r>
              <a:rPr lang="en-US" dirty="0">
                <a:solidFill>
                  <a:schemeClr val="tx1"/>
                </a:solidFill>
              </a:rPr>
              <a:t> (the slope of the secant line) between two previous points</a:t>
            </a:r>
          </a:p>
          <a:p>
            <a:pPr marL="0" indent="0">
              <a:buNone/>
            </a:pPr>
            <a:endParaRPr lang="en-US" dirty="0"/>
          </a:p>
        </p:txBody>
      </p:sp>
      <p:sp>
        <p:nvSpPr>
          <p:cNvPr id="5" name="TextBox 4">
            <a:extLst>
              <a:ext uri="{FF2B5EF4-FFF2-40B4-BE49-F238E27FC236}">
                <a16:creationId xmlns:a16="http://schemas.microsoft.com/office/drawing/2014/main" id="{558E018C-DCF3-6AEE-83ED-93F5254DD0AE}"/>
              </a:ext>
            </a:extLst>
          </p:cNvPr>
          <p:cNvSpPr txBox="1"/>
          <p:nvPr/>
        </p:nvSpPr>
        <p:spPr>
          <a:xfrm>
            <a:off x="10058399" y="6314078"/>
            <a:ext cx="1989221" cy="369332"/>
          </a:xfrm>
          <a:prstGeom prst="rect">
            <a:avLst/>
          </a:prstGeom>
          <a:noFill/>
        </p:spPr>
        <p:txBody>
          <a:bodyPr wrap="square" rtlCol="0">
            <a:spAutoFit/>
          </a:bodyPr>
          <a:lstStyle/>
          <a:p>
            <a:r>
              <a:rPr lang="en-US" b="1" dirty="0"/>
              <a:t>GROUP 17</a:t>
            </a:r>
          </a:p>
        </p:txBody>
      </p:sp>
      <p:sp>
        <p:nvSpPr>
          <p:cNvPr id="7" name="TextBox 6">
            <a:extLst>
              <a:ext uri="{FF2B5EF4-FFF2-40B4-BE49-F238E27FC236}">
                <a16:creationId xmlns:a16="http://schemas.microsoft.com/office/drawing/2014/main" id="{3BDE99A7-C8B3-5998-4CEE-10B7A575DE2B}"/>
              </a:ext>
            </a:extLst>
          </p:cNvPr>
          <p:cNvSpPr txBox="1"/>
          <p:nvPr/>
        </p:nvSpPr>
        <p:spPr>
          <a:xfrm>
            <a:off x="3612931" y="962141"/>
            <a:ext cx="8032530" cy="5493812"/>
          </a:xfrm>
          <a:prstGeom prst="rect">
            <a:avLst/>
          </a:prstGeom>
          <a:solidFill>
            <a:schemeClr val="bg2"/>
          </a:solidFill>
        </p:spPr>
        <p:txBody>
          <a:bodyPr wrap="square">
            <a:spAutoFit/>
          </a:bodyPr>
          <a:lstStyle/>
          <a:p>
            <a:r>
              <a:rPr lang="en-US" sz="1300" b="0" i="0" dirty="0" err="1">
                <a:effectLst/>
                <a:latin typeface="Menlo"/>
              </a:rPr>
              <a:t>fprintf</a:t>
            </a:r>
            <a:r>
              <a:rPr lang="en-US" sz="1300" b="0" i="0" dirty="0">
                <a:effectLst/>
                <a:latin typeface="Menlo"/>
              </a:rPr>
              <a:t>(</a:t>
            </a:r>
            <a:r>
              <a:rPr lang="en-US" sz="1300" b="0" i="0" dirty="0">
                <a:solidFill>
                  <a:srgbClr val="A709F5"/>
                </a:solidFill>
                <a:effectLst/>
                <a:latin typeface="Menlo"/>
              </a:rPr>
              <a:t>'=== SECANT METHOD ===\n'</a:t>
            </a:r>
            <a:r>
              <a:rPr lang="en-US" sz="1300" b="0" i="0" dirty="0">
                <a:effectLst/>
                <a:latin typeface="Menlo"/>
              </a:rPr>
              <a:t>);</a:t>
            </a:r>
          </a:p>
          <a:p>
            <a:r>
              <a:rPr lang="en-US" sz="1300" b="0" i="0" dirty="0">
                <a:effectLst/>
                <a:latin typeface="Menlo"/>
              </a:rPr>
              <a:t>tic;</a:t>
            </a:r>
          </a:p>
          <a:p>
            <a:r>
              <a:rPr lang="en-US" sz="1300" b="0" i="0" dirty="0">
                <a:effectLst/>
                <a:latin typeface="Menlo"/>
              </a:rPr>
              <a:t>r0_secant = 0.04; </a:t>
            </a:r>
            <a:r>
              <a:rPr lang="en-US" sz="1300" b="0" i="0" dirty="0">
                <a:solidFill>
                  <a:srgbClr val="008013"/>
                </a:solidFill>
                <a:effectLst/>
                <a:latin typeface="Menlo"/>
              </a:rPr>
              <a:t>% First initial guess</a:t>
            </a:r>
            <a:endParaRPr lang="en-US" sz="1300" b="0" i="0" dirty="0">
              <a:effectLst/>
              <a:latin typeface="Menlo"/>
            </a:endParaRPr>
          </a:p>
          <a:p>
            <a:r>
              <a:rPr lang="en-US" sz="1300" b="0" i="0" dirty="0">
                <a:effectLst/>
                <a:latin typeface="Menlo"/>
              </a:rPr>
              <a:t>r1_secant = 0.06; </a:t>
            </a:r>
            <a:r>
              <a:rPr lang="en-US" sz="1300" b="0" i="0" dirty="0">
                <a:solidFill>
                  <a:srgbClr val="008013"/>
                </a:solidFill>
                <a:effectLst/>
                <a:latin typeface="Menlo"/>
              </a:rPr>
              <a:t>% Second initial guess</a:t>
            </a:r>
            <a:endParaRPr lang="en-US" sz="1300" b="0" i="0" dirty="0">
              <a:effectLst/>
              <a:latin typeface="Menlo"/>
            </a:endParaRPr>
          </a:p>
          <a:p>
            <a:r>
              <a:rPr lang="en-US" sz="1300" b="0" i="0" dirty="0">
                <a:effectLst/>
                <a:latin typeface="Menlo"/>
              </a:rPr>
              <a:t>tolerance = 1e-8; </a:t>
            </a:r>
            <a:r>
              <a:rPr lang="en-US" sz="1300" b="0" i="0" dirty="0">
                <a:solidFill>
                  <a:srgbClr val="008013"/>
                </a:solidFill>
                <a:effectLst/>
                <a:latin typeface="Menlo"/>
              </a:rPr>
              <a:t>% accuracy (</a:t>
            </a:r>
            <a:r>
              <a:rPr lang="en-US" sz="1300" b="0" i="0" dirty="0" err="1">
                <a:solidFill>
                  <a:srgbClr val="008013"/>
                </a:solidFill>
                <a:effectLst/>
                <a:latin typeface="Menlo"/>
              </a:rPr>
              <a:t>dps</a:t>
            </a:r>
            <a:r>
              <a:rPr lang="en-US" sz="1300" b="0" i="0" dirty="0">
                <a:solidFill>
                  <a:srgbClr val="008013"/>
                </a:solidFill>
                <a:effectLst/>
                <a:latin typeface="Menlo"/>
              </a:rPr>
              <a:t>)</a:t>
            </a:r>
            <a:endParaRPr lang="en-US" sz="1300" b="0" i="0" dirty="0">
              <a:effectLst/>
              <a:latin typeface="Menlo"/>
            </a:endParaRPr>
          </a:p>
          <a:p>
            <a:r>
              <a:rPr lang="en-US" sz="1300" b="0" i="0" dirty="0" err="1">
                <a:effectLst/>
                <a:latin typeface="Menlo"/>
              </a:rPr>
              <a:t>max_iter</a:t>
            </a:r>
            <a:r>
              <a:rPr lang="en-US" sz="1300" b="0" i="0" dirty="0">
                <a:effectLst/>
                <a:latin typeface="Menlo"/>
              </a:rPr>
              <a:t> = 100;</a:t>
            </a:r>
          </a:p>
          <a:p>
            <a:r>
              <a:rPr lang="en-US" sz="1300" b="0" i="0" dirty="0" err="1">
                <a:effectLst/>
                <a:latin typeface="Menlo"/>
              </a:rPr>
              <a:t>r_secant</a:t>
            </a:r>
            <a:r>
              <a:rPr lang="en-US" sz="1300" b="0" i="0" dirty="0">
                <a:effectLst/>
                <a:latin typeface="Menlo"/>
              </a:rPr>
              <a:t> = [r0_secant, r1_secant];</a:t>
            </a:r>
          </a:p>
          <a:p>
            <a:r>
              <a:rPr lang="en-US" sz="1300" b="0" i="0" dirty="0" err="1">
                <a:effectLst/>
                <a:latin typeface="Menlo"/>
              </a:rPr>
              <a:t>errors_secant</a:t>
            </a:r>
            <a:r>
              <a:rPr lang="en-US" sz="1300" b="0" i="0" dirty="0">
                <a:effectLst/>
                <a:latin typeface="Menlo"/>
              </a:rPr>
              <a:t> = [];</a:t>
            </a:r>
          </a:p>
          <a:p>
            <a:endParaRPr lang="en-US" sz="1300" b="0" i="0" dirty="0">
              <a:effectLst/>
              <a:latin typeface="Menlo"/>
            </a:endParaRPr>
          </a:p>
          <a:p>
            <a:r>
              <a:rPr lang="en-US" sz="1300" b="0" i="0" dirty="0">
                <a:solidFill>
                  <a:srgbClr val="0E00FF"/>
                </a:solidFill>
                <a:effectLst/>
                <a:latin typeface="Menlo"/>
              </a:rPr>
              <a:t>for </a:t>
            </a:r>
            <a:r>
              <a:rPr lang="en-US" sz="1300" b="0" i="0" dirty="0" err="1">
                <a:effectLst/>
                <a:latin typeface="Menlo"/>
              </a:rPr>
              <a:t>i</a:t>
            </a:r>
            <a:r>
              <a:rPr lang="en-US" sz="1300" b="0" i="0" dirty="0">
                <a:effectLst/>
                <a:latin typeface="Menlo"/>
              </a:rPr>
              <a:t> = 1:max_iter</a:t>
            </a:r>
          </a:p>
          <a:p>
            <a:r>
              <a:rPr lang="en-US" sz="1300" b="0" i="0" dirty="0">
                <a:effectLst/>
                <a:latin typeface="Menlo"/>
              </a:rPr>
              <a:t>      f0 = f(</a:t>
            </a:r>
            <a:r>
              <a:rPr lang="en-US" sz="1300" b="0" i="0" dirty="0" err="1">
                <a:effectLst/>
                <a:latin typeface="Menlo"/>
              </a:rPr>
              <a:t>r_secant</a:t>
            </a:r>
            <a:r>
              <a:rPr lang="en-US" sz="1300" b="0" i="0" dirty="0">
                <a:effectLst/>
                <a:latin typeface="Menlo"/>
              </a:rPr>
              <a:t>(end-1));</a:t>
            </a:r>
          </a:p>
          <a:p>
            <a:r>
              <a:rPr lang="en-US" sz="1300" b="0" i="0" dirty="0">
                <a:effectLst/>
                <a:latin typeface="Menlo"/>
              </a:rPr>
              <a:t>      f1 = f(</a:t>
            </a:r>
            <a:r>
              <a:rPr lang="en-US" sz="1300" b="0" i="0" dirty="0" err="1">
                <a:effectLst/>
                <a:latin typeface="Menlo"/>
              </a:rPr>
              <a:t>r_secant</a:t>
            </a:r>
            <a:r>
              <a:rPr lang="en-US" sz="1300" b="0" i="0" dirty="0">
                <a:effectLst/>
                <a:latin typeface="Menlo"/>
              </a:rPr>
              <a:t>(end));</a:t>
            </a:r>
          </a:p>
          <a:p>
            <a:r>
              <a:rPr lang="en-US" sz="1300" b="0" i="0" dirty="0">
                <a:solidFill>
                  <a:srgbClr val="0E00FF"/>
                </a:solidFill>
                <a:effectLst/>
                <a:latin typeface="Menlo"/>
              </a:rPr>
              <a:t>      if </a:t>
            </a:r>
            <a:r>
              <a:rPr lang="en-US" sz="1300" b="0" i="0" dirty="0">
                <a:effectLst/>
                <a:latin typeface="Menlo"/>
              </a:rPr>
              <a:t>abs(f1 - f0) &lt; eps</a:t>
            </a:r>
          </a:p>
          <a:p>
            <a:r>
              <a:rPr lang="en-US" sz="1300" b="0" i="0" dirty="0">
                <a:solidFill>
                  <a:srgbClr val="0E00FF"/>
                </a:solidFill>
                <a:effectLst/>
                <a:latin typeface="Menlo"/>
              </a:rPr>
              <a:t>            break</a:t>
            </a:r>
            <a:r>
              <a:rPr lang="en-US" sz="1300" b="0" i="0" dirty="0">
                <a:effectLst/>
                <a:latin typeface="Menlo"/>
              </a:rPr>
              <a:t>;</a:t>
            </a:r>
          </a:p>
          <a:p>
            <a:r>
              <a:rPr lang="en-US" sz="1300" b="0" i="0" dirty="0">
                <a:solidFill>
                  <a:srgbClr val="0E00FF"/>
                </a:solidFill>
                <a:effectLst/>
                <a:latin typeface="Menlo"/>
              </a:rPr>
              <a:t>      end</a:t>
            </a:r>
            <a:endParaRPr lang="en-US" sz="1300" b="0" i="0" dirty="0">
              <a:effectLst/>
              <a:latin typeface="Menlo"/>
            </a:endParaRPr>
          </a:p>
          <a:p>
            <a:r>
              <a:rPr lang="en-US" sz="1300" b="0" i="0" dirty="0">
                <a:effectLst/>
                <a:latin typeface="Menlo"/>
              </a:rPr>
              <a:t>      </a:t>
            </a:r>
            <a:r>
              <a:rPr lang="en-US" sz="1300" b="0" i="0" dirty="0" err="1">
                <a:effectLst/>
                <a:latin typeface="Menlo"/>
              </a:rPr>
              <a:t>r_new</a:t>
            </a:r>
            <a:r>
              <a:rPr lang="en-US" sz="1300" b="0" i="0" dirty="0">
                <a:effectLst/>
                <a:latin typeface="Menlo"/>
              </a:rPr>
              <a:t> = </a:t>
            </a:r>
            <a:r>
              <a:rPr lang="en-US" sz="1300" b="0" i="0" dirty="0" err="1">
                <a:effectLst/>
                <a:latin typeface="Menlo"/>
              </a:rPr>
              <a:t>r_secant</a:t>
            </a:r>
            <a:r>
              <a:rPr lang="en-US" sz="1300" b="0" i="0" dirty="0">
                <a:effectLst/>
                <a:latin typeface="Menlo"/>
              </a:rPr>
              <a:t>(i+1) - f1 * (</a:t>
            </a:r>
            <a:r>
              <a:rPr lang="en-US" sz="1300" b="0" i="0" dirty="0" err="1">
                <a:effectLst/>
                <a:latin typeface="Menlo"/>
              </a:rPr>
              <a:t>r_secant</a:t>
            </a:r>
            <a:r>
              <a:rPr lang="en-US" sz="1300" b="0" i="0" dirty="0">
                <a:effectLst/>
                <a:latin typeface="Menlo"/>
              </a:rPr>
              <a:t>(i+1) - </a:t>
            </a:r>
            <a:r>
              <a:rPr lang="en-US" sz="1300" b="0" i="0" dirty="0" err="1">
                <a:effectLst/>
                <a:latin typeface="Menlo"/>
              </a:rPr>
              <a:t>r_secant</a:t>
            </a:r>
            <a:r>
              <a:rPr lang="en-US" sz="1300" b="0" i="0" dirty="0">
                <a:effectLst/>
                <a:latin typeface="Menlo"/>
              </a:rPr>
              <a:t>(</a:t>
            </a:r>
            <a:r>
              <a:rPr lang="en-US" sz="1300" b="0" i="0" dirty="0" err="1">
                <a:effectLst/>
                <a:latin typeface="Menlo"/>
              </a:rPr>
              <a:t>i</a:t>
            </a:r>
            <a:r>
              <a:rPr lang="en-US" sz="1300" b="0" i="0" dirty="0">
                <a:effectLst/>
                <a:latin typeface="Menlo"/>
              </a:rPr>
              <a:t>)) / (f1 - f0);</a:t>
            </a:r>
          </a:p>
          <a:p>
            <a:r>
              <a:rPr lang="en-US" sz="1300" b="0" i="0" dirty="0">
                <a:effectLst/>
                <a:latin typeface="Menlo"/>
              </a:rPr>
              <a:t>      </a:t>
            </a:r>
            <a:r>
              <a:rPr lang="en-US" sz="1300" b="0" i="0" dirty="0" err="1">
                <a:effectLst/>
                <a:latin typeface="Menlo"/>
              </a:rPr>
              <a:t>r_secant</a:t>
            </a:r>
            <a:r>
              <a:rPr lang="en-US" sz="1300" b="0" i="0" dirty="0">
                <a:effectLst/>
                <a:latin typeface="Menlo"/>
              </a:rPr>
              <a:t>(i+2) = </a:t>
            </a:r>
            <a:r>
              <a:rPr lang="en-US" sz="1300" b="0" i="0" dirty="0" err="1">
                <a:effectLst/>
                <a:latin typeface="Menlo"/>
              </a:rPr>
              <a:t>r_new</a:t>
            </a:r>
            <a:r>
              <a:rPr lang="en-US" sz="1300" b="0" i="0" dirty="0">
                <a:effectLst/>
                <a:latin typeface="Menlo"/>
              </a:rPr>
              <a:t>;</a:t>
            </a:r>
          </a:p>
          <a:p>
            <a:r>
              <a:rPr lang="en-US" sz="1300" b="0" i="0" dirty="0">
                <a:effectLst/>
                <a:latin typeface="Menlo"/>
              </a:rPr>
              <a:t>      error = abs(</a:t>
            </a:r>
            <a:r>
              <a:rPr lang="en-US" sz="1300" b="0" i="0" dirty="0" err="1">
                <a:effectLst/>
                <a:latin typeface="Menlo"/>
              </a:rPr>
              <a:t>r_secant</a:t>
            </a:r>
            <a:r>
              <a:rPr lang="en-US" sz="1300" b="0" i="0" dirty="0">
                <a:effectLst/>
                <a:latin typeface="Menlo"/>
              </a:rPr>
              <a:t>(i+2) - </a:t>
            </a:r>
            <a:r>
              <a:rPr lang="en-US" sz="1300" b="0" i="0" dirty="0" err="1">
                <a:effectLst/>
                <a:latin typeface="Menlo"/>
              </a:rPr>
              <a:t>r_secant</a:t>
            </a:r>
            <a:r>
              <a:rPr lang="en-US" sz="1300" b="0" i="0" dirty="0">
                <a:effectLst/>
                <a:latin typeface="Menlo"/>
              </a:rPr>
              <a:t>(i+1));</a:t>
            </a:r>
          </a:p>
          <a:p>
            <a:r>
              <a:rPr lang="en-US" sz="1300" b="0" i="0" dirty="0">
                <a:effectLst/>
                <a:latin typeface="Menlo"/>
              </a:rPr>
              <a:t>      </a:t>
            </a:r>
            <a:r>
              <a:rPr lang="en-US" sz="1300" b="0" i="0" dirty="0" err="1">
                <a:effectLst/>
                <a:latin typeface="Menlo"/>
              </a:rPr>
              <a:t>errors_secant</a:t>
            </a:r>
            <a:r>
              <a:rPr lang="en-US" sz="1300" b="0" i="0" dirty="0">
                <a:effectLst/>
                <a:latin typeface="Menlo"/>
              </a:rPr>
              <a:t>(</a:t>
            </a:r>
            <a:r>
              <a:rPr lang="en-US" sz="1300" b="0" i="0" dirty="0" err="1">
                <a:effectLst/>
                <a:latin typeface="Menlo"/>
              </a:rPr>
              <a:t>i:i</a:t>
            </a:r>
            <a:r>
              <a:rPr lang="en-US" sz="1300" b="0" i="0" dirty="0">
                <a:effectLst/>
                <a:latin typeface="Menlo"/>
              </a:rPr>
              <a:t>) = error;</a:t>
            </a:r>
          </a:p>
          <a:p>
            <a:r>
              <a:rPr lang="en-US" sz="1300" b="0" i="0" dirty="0">
                <a:solidFill>
                  <a:srgbClr val="0E00FF"/>
                </a:solidFill>
                <a:effectLst/>
                <a:latin typeface="Menlo"/>
              </a:rPr>
              <a:t>      if </a:t>
            </a:r>
            <a:r>
              <a:rPr lang="en-US" sz="1300" b="0" i="0" dirty="0">
                <a:effectLst/>
                <a:latin typeface="Menlo"/>
              </a:rPr>
              <a:t>error &lt; tolerance</a:t>
            </a:r>
          </a:p>
          <a:p>
            <a:r>
              <a:rPr lang="en-US" sz="1300" b="0" i="0" dirty="0">
                <a:solidFill>
                  <a:srgbClr val="0E00FF"/>
                </a:solidFill>
                <a:effectLst/>
                <a:latin typeface="Menlo"/>
              </a:rPr>
              <a:t>           break</a:t>
            </a:r>
            <a:r>
              <a:rPr lang="en-US" sz="1300" b="0" i="0" dirty="0">
                <a:effectLst/>
                <a:latin typeface="Menlo"/>
              </a:rPr>
              <a:t>;</a:t>
            </a:r>
          </a:p>
          <a:p>
            <a:r>
              <a:rPr lang="en-US" sz="1300" b="0" i="0" dirty="0">
                <a:solidFill>
                  <a:srgbClr val="0E00FF"/>
                </a:solidFill>
                <a:effectLst/>
                <a:latin typeface="Menlo"/>
              </a:rPr>
              <a:t>      end</a:t>
            </a:r>
            <a:endParaRPr lang="en-US" sz="1300" b="0" i="0" dirty="0">
              <a:effectLst/>
              <a:latin typeface="Menlo"/>
            </a:endParaRPr>
          </a:p>
          <a:p>
            <a:r>
              <a:rPr lang="en-US" sz="1300" b="0" i="0" dirty="0">
                <a:solidFill>
                  <a:srgbClr val="0E00FF"/>
                </a:solidFill>
                <a:effectLst/>
                <a:latin typeface="Menlo"/>
              </a:rPr>
              <a:t>end</a:t>
            </a:r>
            <a:endParaRPr lang="en-US" sz="1300" b="0" i="0" dirty="0">
              <a:effectLst/>
              <a:latin typeface="Menlo"/>
            </a:endParaRPr>
          </a:p>
          <a:p>
            <a:r>
              <a:rPr lang="en-US" sz="1300" b="0" i="0" dirty="0" err="1">
                <a:effectLst/>
                <a:latin typeface="Menlo"/>
              </a:rPr>
              <a:t>time_secant</a:t>
            </a:r>
            <a:r>
              <a:rPr lang="en-US" sz="1300" b="0" i="0" dirty="0">
                <a:effectLst/>
                <a:latin typeface="Menlo"/>
              </a:rPr>
              <a:t> = toc;</a:t>
            </a:r>
          </a:p>
          <a:p>
            <a:r>
              <a:rPr lang="en-US" sz="1300" b="0" i="0" dirty="0" err="1">
                <a:effectLst/>
                <a:latin typeface="Menlo"/>
              </a:rPr>
              <a:t>fprintf</a:t>
            </a:r>
            <a:r>
              <a:rPr lang="en-US" sz="1300" b="0" i="0" dirty="0">
                <a:effectLst/>
                <a:latin typeface="Menlo"/>
              </a:rPr>
              <a:t>(</a:t>
            </a:r>
            <a:r>
              <a:rPr lang="en-US" sz="1300" b="0" i="0" dirty="0">
                <a:solidFill>
                  <a:srgbClr val="A709F5"/>
                </a:solidFill>
                <a:effectLst/>
                <a:latin typeface="Menlo"/>
              </a:rPr>
              <a:t>'Root: r = %.6f (%.4f%%)\n'</a:t>
            </a:r>
            <a:r>
              <a:rPr lang="en-US" sz="1300" b="0" i="0" dirty="0">
                <a:effectLst/>
                <a:latin typeface="Menlo"/>
              </a:rPr>
              <a:t>, </a:t>
            </a:r>
            <a:r>
              <a:rPr lang="en-US" sz="1300" b="0" i="0" dirty="0" err="1">
                <a:effectLst/>
                <a:latin typeface="Menlo"/>
              </a:rPr>
              <a:t>r_secant</a:t>
            </a:r>
            <a:r>
              <a:rPr lang="en-US" sz="1300" b="0" i="0" dirty="0">
                <a:effectLst/>
                <a:latin typeface="Menlo"/>
              </a:rPr>
              <a:t>(end), </a:t>
            </a:r>
            <a:r>
              <a:rPr lang="en-US" sz="1300" b="0" i="0" dirty="0" err="1">
                <a:effectLst/>
                <a:latin typeface="Menlo"/>
              </a:rPr>
              <a:t>r_secant</a:t>
            </a:r>
            <a:r>
              <a:rPr lang="en-US" sz="1300" b="0" i="0" dirty="0">
                <a:effectLst/>
                <a:latin typeface="Menlo"/>
              </a:rPr>
              <a:t>(end)*100);</a:t>
            </a:r>
          </a:p>
          <a:p>
            <a:r>
              <a:rPr lang="en-US" sz="1300" b="0" i="0" dirty="0" err="1">
                <a:effectLst/>
                <a:latin typeface="Menlo"/>
              </a:rPr>
              <a:t>fprintf</a:t>
            </a:r>
            <a:r>
              <a:rPr lang="en-US" sz="1300" b="0" i="0" dirty="0">
                <a:effectLst/>
                <a:latin typeface="Menlo"/>
              </a:rPr>
              <a:t>(</a:t>
            </a:r>
            <a:r>
              <a:rPr lang="en-US" sz="1300" b="0" i="0" dirty="0">
                <a:solidFill>
                  <a:srgbClr val="A709F5"/>
                </a:solidFill>
                <a:effectLst/>
                <a:latin typeface="Menlo"/>
              </a:rPr>
              <a:t>'Iterations: %d, Time: %.6f seconds\n'</a:t>
            </a:r>
            <a:r>
              <a:rPr lang="en-US" sz="1300" b="0" i="0" dirty="0">
                <a:effectLst/>
                <a:latin typeface="Menlo"/>
              </a:rPr>
              <a:t>, length(</a:t>
            </a:r>
            <a:r>
              <a:rPr lang="en-US" sz="1300" b="0" i="0" dirty="0" err="1">
                <a:effectLst/>
                <a:latin typeface="Menlo"/>
              </a:rPr>
              <a:t>r_secant</a:t>
            </a:r>
            <a:r>
              <a:rPr lang="en-US" sz="1300" b="0" i="0" dirty="0">
                <a:effectLst/>
                <a:latin typeface="Menlo"/>
              </a:rPr>
              <a:t>)-2, </a:t>
            </a:r>
            <a:r>
              <a:rPr lang="en-US" sz="1300" b="0" i="0" dirty="0" err="1">
                <a:effectLst/>
                <a:latin typeface="Menlo"/>
              </a:rPr>
              <a:t>time_secant</a:t>
            </a:r>
            <a:r>
              <a:rPr lang="en-US" sz="1300" b="0" i="0" dirty="0">
                <a:effectLst/>
                <a:latin typeface="Menlo"/>
              </a:rPr>
              <a:t>);</a:t>
            </a:r>
          </a:p>
        </p:txBody>
      </p:sp>
      <p:pic>
        <p:nvPicPr>
          <p:cNvPr id="9" name="Picture 8">
            <a:extLst>
              <a:ext uri="{FF2B5EF4-FFF2-40B4-BE49-F238E27FC236}">
                <a16:creationId xmlns:a16="http://schemas.microsoft.com/office/drawing/2014/main" id="{E4EBBE57-4035-FF22-2D36-1C7B81AD49F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rcRect l="17500" t="74636" r="57661" b="19892"/>
          <a:stretch/>
        </p:blipFill>
        <p:spPr>
          <a:xfrm>
            <a:off x="3612931" y="6308136"/>
            <a:ext cx="3028392" cy="375274"/>
          </a:xfrm>
          <a:prstGeom prst="rect">
            <a:avLst/>
          </a:prstGeom>
        </p:spPr>
      </p:pic>
      <p:sp>
        <p:nvSpPr>
          <p:cNvPr id="10" name="TextBox 9">
            <a:extLst>
              <a:ext uri="{FF2B5EF4-FFF2-40B4-BE49-F238E27FC236}">
                <a16:creationId xmlns:a16="http://schemas.microsoft.com/office/drawing/2014/main" id="{C97BD8E0-9747-8D90-BEE0-53C510427D9C}"/>
              </a:ext>
            </a:extLst>
          </p:cNvPr>
          <p:cNvSpPr txBox="1"/>
          <p:nvPr/>
        </p:nvSpPr>
        <p:spPr>
          <a:xfrm>
            <a:off x="1914248" y="6351399"/>
            <a:ext cx="1791478" cy="369332"/>
          </a:xfrm>
          <a:prstGeom prst="rect">
            <a:avLst/>
          </a:prstGeom>
          <a:noFill/>
        </p:spPr>
        <p:txBody>
          <a:bodyPr wrap="square" rtlCol="0">
            <a:spAutoFit/>
          </a:bodyPr>
          <a:lstStyle/>
          <a:p>
            <a:r>
              <a:rPr lang="en-US" dirty="0"/>
              <a:t>Print Results;</a:t>
            </a:r>
          </a:p>
        </p:txBody>
      </p:sp>
    </p:spTree>
    <p:extLst>
      <p:ext uri="{BB962C8B-B14F-4D97-AF65-F5344CB8AC3E}">
        <p14:creationId xmlns:p14="http://schemas.microsoft.com/office/powerpoint/2010/main" val="287496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1E493-B70D-79D0-7FE4-0B84186B411F}"/>
              </a:ext>
            </a:extLst>
          </p:cNvPr>
          <p:cNvSpPr>
            <a:spLocks noGrp="1"/>
          </p:cNvSpPr>
          <p:nvPr>
            <p:ph type="title"/>
          </p:nvPr>
        </p:nvSpPr>
        <p:spPr/>
        <p:txBody>
          <a:bodyPr/>
          <a:lstStyle/>
          <a:p>
            <a:r>
              <a:rPr lang="en-US" dirty="0">
                <a:solidFill>
                  <a:schemeClr val="tx1"/>
                </a:solidFill>
              </a:rPr>
              <a:t>Visualization - Root Finding Comparison</a:t>
            </a:r>
            <a:br>
              <a:rPr lang="en-US" dirty="0"/>
            </a:br>
            <a:endParaRPr lang="en-US" dirty="0"/>
          </a:p>
        </p:txBody>
      </p:sp>
      <p:pic>
        <p:nvPicPr>
          <p:cNvPr id="5" name="Picture 4">
            <a:extLst>
              <a:ext uri="{FF2B5EF4-FFF2-40B4-BE49-F238E27FC236}">
                <a16:creationId xmlns:a16="http://schemas.microsoft.com/office/drawing/2014/main" id="{D508E943-3761-BA6B-39F7-D2F9952F780B}"/>
              </a:ext>
            </a:extLst>
          </p:cNvPr>
          <p:cNvPicPr>
            <a:picLocks noChangeAspect="1"/>
          </p:cNvPicPr>
          <p:nvPr/>
        </p:nvPicPr>
        <p:blipFill>
          <a:blip r:embed="rId2"/>
          <a:stretch>
            <a:fillRect/>
          </a:stretch>
        </p:blipFill>
        <p:spPr>
          <a:xfrm>
            <a:off x="6232849" y="2042717"/>
            <a:ext cx="5196710" cy="3998645"/>
          </a:xfrm>
          <a:prstGeom prst="rect">
            <a:avLst/>
          </a:prstGeom>
        </p:spPr>
      </p:pic>
      <p:sp>
        <p:nvSpPr>
          <p:cNvPr id="4" name="TextBox 3">
            <a:extLst>
              <a:ext uri="{FF2B5EF4-FFF2-40B4-BE49-F238E27FC236}">
                <a16:creationId xmlns:a16="http://schemas.microsoft.com/office/drawing/2014/main" id="{7D21571A-3410-B018-4766-A641E8574A51}"/>
              </a:ext>
            </a:extLst>
          </p:cNvPr>
          <p:cNvSpPr txBox="1"/>
          <p:nvPr/>
        </p:nvSpPr>
        <p:spPr>
          <a:xfrm>
            <a:off x="10058399" y="6314078"/>
            <a:ext cx="1989221" cy="369332"/>
          </a:xfrm>
          <a:prstGeom prst="rect">
            <a:avLst/>
          </a:prstGeom>
          <a:noFill/>
        </p:spPr>
        <p:txBody>
          <a:bodyPr wrap="square" rtlCol="0">
            <a:spAutoFit/>
          </a:bodyPr>
          <a:lstStyle/>
          <a:p>
            <a:r>
              <a:rPr lang="en-US" b="1" dirty="0"/>
              <a:t>GROUP 17</a:t>
            </a:r>
          </a:p>
        </p:txBody>
      </p:sp>
      <p:sp>
        <p:nvSpPr>
          <p:cNvPr id="9" name="TextBox 8">
            <a:extLst>
              <a:ext uri="{FF2B5EF4-FFF2-40B4-BE49-F238E27FC236}">
                <a16:creationId xmlns:a16="http://schemas.microsoft.com/office/drawing/2014/main" id="{6BD6FC7F-741D-3E8D-70EE-0AB2D6A74FE3}"/>
              </a:ext>
            </a:extLst>
          </p:cNvPr>
          <p:cNvSpPr txBox="1"/>
          <p:nvPr/>
        </p:nvSpPr>
        <p:spPr>
          <a:xfrm>
            <a:off x="677334" y="1770001"/>
            <a:ext cx="6101254" cy="4247317"/>
          </a:xfrm>
          <a:prstGeom prst="rect">
            <a:avLst/>
          </a:prstGeom>
          <a:noFill/>
        </p:spPr>
        <p:txBody>
          <a:bodyPr wrap="square">
            <a:spAutoFit/>
          </a:bodyPr>
          <a:lstStyle/>
          <a:p>
            <a:r>
              <a:rPr lang="en-US" sz="1800" b="0" i="0" dirty="0">
                <a:effectLst/>
                <a:latin typeface="Menlo"/>
              </a:rPr>
              <a:t>figure;</a:t>
            </a:r>
          </a:p>
          <a:p>
            <a:r>
              <a:rPr lang="en-US" sz="1800" b="0" i="0" dirty="0">
                <a:solidFill>
                  <a:srgbClr val="008013"/>
                </a:solidFill>
                <a:effectLst/>
                <a:latin typeface="Menlo"/>
              </a:rPr>
              <a:t>% Function plot</a:t>
            </a:r>
            <a:endParaRPr lang="en-US" sz="1800" b="0" i="0" dirty="0">
              <a:effectLst/>
              <a:latin typeface="Menlo"/>
            </a:endParaRPr>
          </a:p>
          <a:p>
            <a:r>
              <a:rPr lang="en-US" sz="1800" b="0" i="0" dirty="0" err="1">
                <a:effectLst/>
                <a:latin typeface="Menlo"/>
              </a:rPr>
              <a:t>r_range</a:t>
            </a:r>
            <a:r>
              <a:rPr lang="en-US" sz="1800" b="0" i="0" dirty="0">
                <a:effectLst/>
                <a:latin typeface="Menlo"/>
              </a:rPr>
              <a:t> = </a:t>
            </a:r>
            <a:r>
              <a:rPr lang="en-US" sz="1800" b="0" i="0" dirty="0" err="1">
                <a:effectLst/>
                <a:latin typeface="Menlo"/>
              </a:rPr>
              <a:t>linspace</a:t>
            </a:r>
            <a:r>
              <a:rPr lang="en-US" sz="1800" b="0" i="0" dirty="0">
                <a:effectLst/>
                <a:latin typeface="Menlo"/>
              </a:rPr>
              <a:t>(0.01, 0.1, 100);</a:t>
            </a:r>
          </a:p>
          <a:p>
            <a:r>
              <a:rPr lang="en-US" sz="1800" b="0" i="0" dirty="0" err="1">
                <a:effectLst/>
                <a:latin typeface="Menlo"/>
              </a:rPr>
              <a:t>f_values</a:t>
            </a:r>
            <a:r>
              <a:rPr lang="en-US" sz="1800" b="0" i="0" dirty="0">
                <a:effectLst/>
                <a:latin typeface="Menlo"/>
              </a:rPr>
              <a:t> = </a:t>
            </a:r>
            <a:r>
              <a:rPr lang="en-US" sz="1800" b="0" i="0" dirty="0" err="1">
                <a:effectLst/>
                <a:latin typeface="Menlo"/>
              </a:rPr>
              <a:t>arrayfun</a:t>
            </a:r>
            <a:r>
              <a:rPr lang="en-US" sz="1800" b="0" i="0" dirty="0">
                <a:effectLst/>
                <a:latin typeface="Menlo"/>
              </a:rPr>
              <a:t>(f, </a:t>
            </a:r>
            <a:r>
              <a:rPr lang="en-US" sz="1800" b="0" i="0" dirty="0" err="1">
                <a:effectLst/>
                <a:latin typeface="Menlo"/>
              </a:rPr>
              <a:t>r_range</a:t>
            </a:r>
            <a:r>
              <a:rPr lang="en-US" sz="1800" b="0" i="0" dirty="0">
                <a:effectLst/>
                <a:latin typeface="Menlo"/>
              </a:rPr>
              <a:t>);</a:t>
            </a:r>
          </a:p>
          <a:p>
            <a:r>
              <a:rPr lang="en-US" sz="1800" b="0" i="0" dirty="0">
                <a:effectLst/>
                <a:latin typeface="Menlo"/>
              </a:rPr>
              <a:t>plot(</a:t>
            </a:r>
            <a:r>
              <a:rPr lang="en-US" sz="1800" b="0" i="0" dirty="0" err="1">
                <a:effectLst/>
                <a:latin typeface="Menlo"/>
              </a:rPr>
              <a:t>r_range</a:t>
            </a:r>
            <a:r>
              <a:rPr lang="en-US" sz="1800" b="0" i="0" dirty="0">
                <a:effectLst/>
                <a:latin typeface="Menlo"/>
              </a:rPr>
              <a:t>, </a:t>
            </a:r>
            <a:r>
              <a:rPr lang="en-US" sz="1800" b="0" i="0" dirty="0" err="1">
                <a:effectLst/>
                <a:latin typeface="Menlo"/>
              </a:rPr>
              <a:t>f_values</a:t>
            </a:r>
            <a:r>
              <a:rPr lang="en-US" sz="1800" b="0" i="0" dirty="0">
                <a:effectLst/>
                <a:latin typeface="Menlo"/>
              </a:rPr>
              <a:t>, </a:t>
            </a:r>
            <a:r>
              <a:rPr lang="en-US" sz="1800" b="0" i="0" dirty="0">
                <a:solidFill>
                  <a:srgbClr val="A709F5"/>
                </a:solidFill>
                <a:effectLst/>
                <a:latin typeface="Menlo"/>
              </a:rPr>
              <a:t>'b-'</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LineWidth</a:t>
            </a:r>
            <a:r>
              <a:rPr lang="en-US" sz="1800" b="0" i="0" dirty="0">
                <a:solidFill>
                  <a:srgbClr val="A709F5"/>
                </a:solidFill>
                <a:effectLst/>
                <a:latin typeface="Menlo"/>
              </a:rPr>
              <a:t>'</a:t>
            </a:r>
            <a:r>
              <a:rPr lang="en-US" sz="1800" b="0" i="0" dirty="0">
                <a:effectLst/>
                <a:latin typeface="Menlo"/>
              </a:rPr>
              <a:t>, 2);</a:t>
            </a:r>
          </a:p>
          <a:p>
            <a:r>
              <a:rPr lang="en-US" sz="1800" b="0" i="0" dirty="0">
                <a:effectLst/>
                <a:latin typeface="Menlo"/>
              </a:rPr>
              <a:t>hold </a:t>
            </a:r>
            <a:r>
              <a:rPr lang="en-US" sz="1800" b="0" i="0" dirty="0">
                <a:solidFill>
                  <a:srgbClr val="A709F5"/>
                </a:solidFill>
                <a:effectLst/>
                <a:latin typeface="Menlo"/>
              </a:rPr>
              <a:t>on</a:t>
            </a:r>
            <a:r>
              <a:rPr lang="en-US" sz="1800" b="0" i="0" dirty="0">
                <a:effectLst/>
                <a:latin typeface="Menlo"/>
              </a:rPr>
              <a:t>;</a:t>
            </a:r>
          </a:p>
          <a:p>
            <a:r>
              <a:rPr lang="en-US" sz="1800" b="0" i="0" dirty="0">
                <a:effectLst/>
                <a:latin typeface="Menlo"/>
              </a:rPr>
              <a:t>plot(r0, f(r0), </a:t>
            </a:r>
            <a:r>
              <a:rPr lang="en-US" sz="1800" b="0" i="0" dirty="0">
                <a:solidFill>
                  <a:srgbClr val="A709F5"/>
                </a:solidFill>
                <a:effectLst/>
                <a:latin typeface="Menlo"/>
              </a:rPr>
              <a:t>'</a:t>
            </a:r>
            <a:r>
              <a:rPr lang="en-US" sz="1800" b="0" i="0" dirty="0" err="1">
                <a:solidFill>
                  <a:srgbClr val="A709F5"/>
                </a:solidFill>
                <a:effectLst/>
                <a:latin typeface="Menlo"/>
              </a:rPr>
              <a:t>ro</a:t>
            </a:r>
            <a:r>
              <a:rPr lang="en-US" sz="1800" b="0" i="0" dirty="0">
                <a:solidFill>
                  <a:srgbClr val="A709F5"/>
                </a:solidFill>
                <a:effectLst/>
                <a:latin typeface="Menlo"/>
              </a:rPr>
              <a:t>'</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MarkerSize</a:t>
            </a:r>
            <a:r>
              <a:rPr lang="en-US" sz="1800" b="0" i="0" dirty="0">
                <a:solidFill>
                  <a:srgbClr val="A709F5"/>
                </a:solidFill>
                <a:effectLst/>
                <a:latin typeface="Menlo"/>
              </a:rPr>
              <a:t>'</a:t>
            </a:r>
            <a:r>
              <a:rPr lang="en-US" sz="1800" b="0" i="0" dirty="0">
                <a:effectLst/>
                <a:latin typeface="Menlo"/>
              </a:rPr>
              <a:t>, 8, </a:t>
            </a:r>
            <a:r>
              <a:rPr lang="en-US" sz="1800" b="0" i="0" dirty="0">
                <a:solidFill>
                  <a:srgbClr val="A709F5"/>
                </a:solidFill>
                <a:effectLst/>
                <a:latin typeface="Menlo"/>
              </a:rPr>
              <a:t>'</a:t>
            </a:r>
            <a:r>
              <a:rPr lang="en-US" sz="1800" b="0" i="0" dirty="0" err="1">
                <a:solidFill>
                  <a:srgbClr val="A709F5"/>
                </a:solidFill>
                <a:effectLst/>
                <a:latin typeface="Menlo"/>
              </a:rPr>
              <a:t>MarkerFaceColor</a:t>
            </a:r>
            <a:r>
              <a:rPr lang="en-US" sz="1800" b="0" i="0" dirty="0">
                <a:solidFill>
                  <a:srgbClr val="A709F5"/>
                </a:solidFill>
                <a:effectLst/>
                <a:latin typeface="Menlo"/>
              </a:rPr>
              <a:t>'</a:t>
            </a:r>
            <a:r>
              <a:rPr lang="en-US" sz="1800" b="0" i="0" dirty="0">
                <a:effectLst/>
                <a:latin typeface="Menlo"/>
              </a:rPr>
              <a:t>, </a:t>
            </a:r>
            <a:r>
              <a:rPr lang="en-US" sz="1800" b="0" i="0" dirty="0">
                <a:solidFill>
                  <a:srgbClr val="A709F5"/>
                </a:solidFill>
                <a:effectLst/>
                <a:latin typeface="Menlo"/>
              </a:rPr>
              <a:t>'red'</a:t>
            </a:r>
            <a:r>
              <a:rPr lang="en-US" sz="1800" b="0" i="0" dirty="0">
                <a:effectLst/>
                <a:latin typeface="Menlo"/>
              </a:rPr>
              <a:t>);</a:t>
            </a:r>
          </a:p>
          <a:p>
            <a:r>
              <a:rPr lang="en-US" sz="1800" b="0" i="0" dirty="0">
                <a:effectLst/>
                <a:latin typeface="Menlo"/>
              </a:rPr>
              <a:t>plot(</a:t>
            </a:r>
            <a:r>
              <a:rPr lang="en-US" sz="1800" b="0" i="0" dirty="0" err="1">
                <a:effectLst/>
                <a:latin typeface="Menlo"/>
              </a:rPr>
              <a:t>r_secant</a:t>
            </a:r>
            <a:r>
              <a:rPr lang="en-US" sz="1800" b="0" i="0" dirty="0">
                <a:effectLst/>
                <a:latin typeface="Menlo"/>
              </a:rPr>
              <a:t>(end), f(</a:t>
            </a:r>
            <a:r>
              <a:rPr lang="en-US" sz="1800" b="0" i="0" dirty="0" err="1">
                <a:effectLst/>
                <a:latin typeface="Menlo"/>
              </a:rPr>
              <a:t>r_secant</a:t>
            </a:r>
            <a:r>
              <a:rPr lang="en-US" sz="1800" b="0" i="0" dirty="0">
                <a:effectLst/>
                <a:latin typeface="Menlo"/>
              </a:rPr>
              <a:t>(end)), </a:t>
            </a:r>
            <a:r>
              <a:rPr lang="en-US" sz="1800" b="0" i="0" dirty="0">
                <a:solidFill>
                  <a:srgbClr val="A709F5"/>
                </a:solidFill>
                <a:effectLst/>
                <a:latin typeface="Menlo"/>
              </a:rPr>
              <a:t>'</a:t>
            </a:r>
            <a:r>
              <a:rPr lang="en-US" sz="1800" b="0" i="0" dirty="0" err="1">
                <a:solidFill>
                  <a:srgbClr val="A709F5"/>
                </a:solidFill>
                <a:effectLst/>
                <a:latin typeface="Menlo"/>
              </a:rPr>
              <a:t>gs</a:t>
            </a:r>
            <a:r>
              <a:rPr lang="en-US" sz="1800" b="0" i="0" dirty="0">
                <a:solidFill>
                  <a:srgbClr val="A709F5"/>
                </a:solidFill>
                <a:effectLst/>
                <a:latin typeface="Menlo"/>
              </a:rPr>
              <a:t>'</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MarkerSize</a:t>
            </a:r>
            <a:r>
              <a:rPr lang="en-US" sz="1800" b="0" i="0" dirty="0">
                <a:solidFill>
                  <a:srgbClr val="A709F5"/>
                </a:solidFill>
                <a:effectLst/>
                <a:latin typeface="Menlo"/>
              </a:rPr>
              <a:t>'</a:t>
            </a:r>
            <a:r>
              <a:rPr lang="en-US" sz="1800" b="0" i="0" dirty="0">
                <a:effectLst/>
                <a:latin typeface="Menlo"/>
              </a:rPr>
              <a:t>, 8, </a:t>
            </a:r>
            <a:r>
              <a:rPr lang="en-US" sz="1800" b="0" i="0" dirty="0">
                <a:solidFill>
                  <a:srgbClr val="A709F5"/>
                </a:solidFill>
                <a:effectLst/>
                <a:latin typeface="Menlo"/>
              </a:rPr>
              <a:t>'</a:t>
            </a:r>
            <a:r>
              <a:rPr lang="en-US" sz="1800" b="0" i="0" dirty="0" err="1">
                <a:solidFill>
                  <a:srgbClr val="A709F5"/>
                </a:solidFill>
                <a:effectLst/>
                <a:latin typeface="Menlo"/>
              </a:rPr>
              <a:t>MarkerFaceColor</a:t>
            </a:r>
            <a:r>
              <a:rPr lang="en-US" sz="1800" b="0" i="0" dirty="0">
                <a:solidFill>
                  <a:srgbClr val="A709F5"/>
                </a:solidFill>
                <a:effectLst/>
                <a:latin typeface="Menlo"/>
              </a:rPr>
              <a:t>'</a:t>
            </a:r>
            <a:r>
              <a:rPr lang="en-US" sz="1800" b="0" i="0" dirty="0">
                <a:effectLst/>
                <a:latin typeface="Menlo"/>
              </a:rPr>
              <a:t>, </a:t>
            </a:r>
            <a:r>
              <a:rPr lang="en-US" sz="1800" b="0" i="0" dirty="0">
                <a:solidFill>
                  <a:srgbClr val="A709F5"/>
                </a:solidFill>
                <a:effectLst/>
                <a:latin typeface="Menlo"/>
              </a:rPr>
              <a:t>'green'</a:t>
            </a:r>
            <a:r>
              <a:rPr lang="en-US" sz="1800" b="0" i="0" dirty="0">
                <a:effectLst/>
                <a:latin typeface="Menlo"/>
              </a:rPr>
              <a:t>);</a:t>
            </a:r>
          </a:p>
          <a:p>
            <a:r>
              <a:rPr lang="en-US" sz="1800" b="0" i="0" dirty="0" err="1">
                <a:effectLst/>
                <a:latin typeface="Menlo"/>
              </a:rPr>
              <a:t>xlabel</a:t>
            </a:r>
            <a:r>
              <a:rPr lang="en-US" sz="1800" b="0" i="0" dirty="0">
                <a:effectLst/>
                <a:latin typeface="Menlo"/>
              </a:rPr>
              <a:t>(</a:t>
            </a:r>
            <a:r>
              <a:rPr lang="en-US" sz="1800" b="0" i="0" dirty="0">
                <a:solidFill>
                  <a:srgbClr val="A709F5"/>
                </a:solidFill>
                <a:effectLst/>
                <a:latin typeface="Menlo"/>
              </a:rPr>
              <a:t>'Interest Rate (r)'</a:t>
            </a:r>
            <a:r>
              <a:rPr lang="en-US" sz="1800" b="0" i="0" dirty="0">
                <a:effectLst/>
                <a:latin typeface="Menlo"/>
              </a:rPr>
              <a:t>);</a:t>
            </a:r>
          </a:p>
          <a:p>
            <a:r>
              <a:rPr lang="en-US" sz="1800" b="0" i="0" dirty="0" err="1">
                <a:effectLst/>
                <a:latin typeface="Menlo"/>
              </a:rPr>
              <a:t>ylabel</a:t>
            </a:r>
            <a:r>
              <a:rPr lang="en-US" sz="1800" b="0" i="0" dirty="0">
                <a:effectLst/>
                <a:latin typeface="Menlo"/>
              </a:rPr>
              <a:t>(</a:t>
            </a:r>
            <a:r>
              <a:rPr lang="en-US" sz="1800" b="0" i="0" dirty="0">
                <a:solidFill>
                  <a:srgbClr val="A709F5"/>
                </a:solidFill>
                <a:effectLst/>
                <a:latin typeface="Menlo"/>
              </a:rPr>
              <a:t>'f(r)'</a:t>
            </a:r>
            <a:r>
              <a:rPr lang="en-US" sz="1800" b="0" i="0" dirty="0">
                <a:effectLst/>
                <a:latin typeface="Menlo"/>
              </a:rPr>
              <a:t>);</a:t>
            </a:r>
          </a:p>
          <a:p>
            <a:r>
              <a:rPr lang="en-US" sz="1800" b="0" i="0" dirty="0">
                <a:effectLst/>
                <a:latin typeface="Menlo"/>
              </a:rPr>
              <a:t>title(</a:t>
            </a:r>
            <a:r>
              <a:rPr lang="en-US" sz="1800" b="0" i="0" dirty="0">
                <a:solidFill>
                  <a:srgbClr val="A709F5"/>
                </a:solidFill>
                <a:effectLst/>
                <a:latin typeface="Menlo"/>
              </a:rPr>
              <a:t>'Function: f(r) = FV - FV_{target}'</a:t>
            </a:r>
            <a:r>
              <a:rPr lang="en-US" sz="1800" b="0" i="0" dirty="0">
                <a:effectLst/>
                <a:latin typeface="Menlo"/>
              </a:rPr>
              <a:t>);</a:t>
            </a:r>
          </a:p>
          <a:p>
            <a:r>
              <a:rPr lang="en-US" sz="1800" b="0" i="0" dirty="0">
                <a:effectLst/>
                <a:latin typeface="Menlo"/>
              </a:rPr>
              <a:t>legend(</a:t>
            </a:r>
            <a:r>
              <a:rPr lang="en-US" sz="1800" b="0" i="0" dirty="0">
                <a:solidFill>
                  <a:srgbClr val="A709F5"/>
                </a:solidFill>
                <a:effectLst/>
                <a:latin typeface="Menlo"/>
              </a:rPr>
              <a:t>'f(r)'</a:t>
            </a:r>
            <a:r>
              <a:rPr lang="en-US" sz="1800" b="0" i="0" dirty="0">
                <a:effectLst/>
                <a:latin typeface="Menlo"/>
              </a:rPr>
              <a:t>, </a:t>
            </a:r>
            <a:r>
              <a:rPr lang="en-US" sz="1800" b="0" i="0" dirty="0">
                <a:solidFill>
                  <a:srgbClr val="A709F5"/>
                </a:solidFill>
                <a:effectLst/>
                <a:latin typeface="Menlo"/>
              </a:rPr>
              <a:t>'Newton-Raphson Root'</a:t>
            </a:r>
            <a:r>
              <a:rPr lang="en-US" sz="1800" b="0" i="0" dirty="0">
                <a:effectLst/>
                <a:latin typeface="Menlo"/>
              </a:rPr>
              <a:t>, </a:t>
            </a:r>
            <a:r>
              <a:rPr lang="en-US" sz="1800" b="0" i="0" dirty="0">
                <a:solidFill>
                  <a:srgbClr val="A709F5"/>
                </a:solidFill>
                <a:effectLst/>
                <a:latin typeface="Menlo"/>
              </a:rPr>
              <a:t>'Secant Root'</a:t>
            </a:r>
            <a:r>
              <a:rPr lang="en-US" sz="1800" b="0" i="0" dirty="0">
                <a:effectLst/>
                <a:latin typeface="Menlo"/>
              </a:rPr>
              <a:t>, </a:t>
            </a:r>
            <a:r>
              <a:rPr lang="en-US" sz="1800" b="0" i="0" dirty="0">
                <a:solidFill>
                  <a:srgbClr val="A709F5"/>
                </a:solidFill>
                <a:effectLst/>
                <a:latin typeface="Menlo"/>
              </a:rPr>
              <a:t>'Location'</a:t>
            </a:r>
            <a:r>
              <a:rPr lang="en-US" sz="1800" b="0" i="0" dirty="0">
                <a:effectLst/>
                <a:latin typeface="Menlo"/>
              </a:rPr>
              <a:t>, </a:t>
            </a:r>
            <a:r>
              <a:rPr lang="en-US" sz="1800" b="0" i="0" dirty="0">
                <a:solidFill>
                  <a:srgbClr val="A709F5"/>
                </a:solidFill>
                <a:effectLst/>
                <a:latin typeface="Menlo"/>
              </a:rPr>
              <a:t>'best'</a:t>
            </a:r>
            <a:r>
              <a:rPr lang="en-US" sz="1800" b="0" i="0" dirty="0">
                <a:effectLst/>
                <a:latin typeface="Menlo"/>
              </a:rPr>
              <a:t>);</a:t>
            </a:r>
          </a:p>
          <a:p>
            <a:r>
              <a:rPr lang="en-US" sz="1800" b="0" i="0" dirty="0">
                <a:effectLst/>
                <a:latin typeface="Menlo"/>
              </a:rPr>
              <a:t>grid </a:t>
            </a:r>
            <a:r>
              <a:rPr lang="en-US" sz="1800" b="0" i="0" dirty="0">
                <a:solidFill>
                  <a:srgbClr val="A709F5"/>
                </a:solidFill>
                <a:effectLst/>
                <a:latin typeface="Menlo"/>
              </a:rPr>
              <a:t>on</a:t>
            </a:r>
            <a:r>
              <a:rPr lang="en-US" sz="1800" b="0" i="0" dirty="0">
                <a:effectLst/>
                <a:latin typeface="Menlo"/>
              </a:rPr>
              <a:t>;</a:t>
            </a:r>
          </a:p>
        </p:txBody>
      </p:sp>
    </p:spTree>
    <p:extLst>
      <p:ext uri="{BB962C8B-B14F-4D97-AF65-F5344CB8AC3E}">
        <p14:creationId xmlns:p14="http://schemas.microsoft.com/office/powerpoint/2010/main" val="3470556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B5BE-6290-588C-051F-28BCB9E51CB3}"/>
              </a:ext>
            </a:extLst>
          </p:cNvPr>
          <p:cNvSpPr>
            <a:spLocks noGrp="1"/>
          </p:cNvSpPr>
          <p:nvPr>
            <p:ph type="title"/>
          </p:nvPr>
        </p:nvSpPr>
        <p:spPr/>
        <p:txBody>
          <a:bodyPr/>
          <a:lstStyle/>
          <a:p>
            <a:r>
              <a:rPr lang="en-US" dirty="0">
                <a:solidFill>
                  <a:schemeClr val="tx1"/>
                </a:solidFill>
              </a:rPr>
              <a:t>CONVERGENCE COMPARISON</a:t>
            </a:r>
            <a:br>
              <a:rPr lang="en-US" dirty="0"/>
            </a:br>
            <a:endParaRPr lang="en-US" dirty="0"/>
          </a:p>
        </p:txBody>
      </p:sp>
      <p:pic>
        <p:nvPicPr>
          <p:cNvPr id="5" name="Picture 4">
            <a:extLst>
              <a:ext uri="{FF2B5EF4-FFF2-40B4-BE49-F238E27FC236}">
                <a16:creationId xmlns:a16="http://schemas.microsoft.com/office/drawing/2014/main" id="{9F51F5D8-742A-8D89-BAA8-5102B49FB9E4}"/>
              </a:ext>
            </a:extLst>
          </p:cNvPr>
          <p:cNvPicPr>
            <a:picLocks noChangeAspect="1"/>
          </p:cNvPicPr>
          <p:nvPr/>
        </p:nvPicPr>
        <p:blipFill>
          <a:blip r:embed="rId2"/>
          <a:stretch>
            <a:fillRect/>
          </a:stretch>
        </p:blipFill>
        <p:spPr>
          <a:xfrm>
            <a:off x="6508322" y="2042717"/>
            <a:ext cx="5333559" cy="3998645"/>
          </a:xfrm>
          <a:prstGeom prst="rect">
            <a:avLst/>
          </a:prstGeom>
        </p:spPr>
      </p:pic>
      <p:sp>
        <p:nvSpPr>
          <p:cNvPr id="7" name="TextBox 6">
            <a:extLst>
              <a:ext uri="{FF2B5EF4-FFF2-40B4-BE49-F238E27FC236}">
                <a16:creationId xmlns:a16="http://schemas.microsoft.com/office/drawing/2014/main" id="{1F8D1276-68E5-243D-256F-7678894186A3}"/>
              </a:ext>
            </a:extLst>
          </p:cNvPr>
          <p:cNvSpPr txBox="1"/>
          <p:nvPr/>
        </p:nvSpPr>
        <p:spPr>
          <a:xfrm>
            <a:off x="10058399" y="6314078"/>
            <a:ext cx="1989221" cy="369332"/>
          </a:xfrm>
          <a:prstGeom prst="rect">
            <a:avLst/>
          </a:prstGeom>
          <a:noFill/>
        </p:spPr>
        <p:txBody>
          <a:bodyPr wrap="square" rtlCol="0">
            <a:spAutoFit/>
          </a:bodyPr>
          <a:lstStyle/>
          <a:p>
            <a:r>
              <a:rPr lang="en-US" b="1" dirty="0"/>
              <a:t>GROUP 17</a:t>
            </a:r>
          </a:p>
        </p:txBody>
      </p:sp>
      <p:sp>
        <p:nvSpPr>
          <p:cNvPr id="10" name="TextBox 9">
            <a:extLst>
              <a:ext uri="{FF2B5EF4-FFF2-40B4-BE49-F238E27FC236}">
                <a16:creationId xmlns:a16="http://schemas.microsoft.com/office/drawing/2014/main" id="{3A82BE56-42E1-CE31-2036-237C7BADFB1B}"/>
              </a:ext>
            </a:extLst>
          </p:cNvPr>
          <p:cNvSpPr txBox="1"/>
          <p:nvPr/>
        </p:nvSpPr>
        <p:spPr>
          <a:xfrm>
            <a:off x="885497" y="2387485"/>
            <a:ext cx="6101254" cy="3139321"/>
          </a:xfrm>
          <a:prstGeom prst="rect">
            <a:avLst/>
          </a:prstGeom>
          <a:noFill/>
        </p:spPr>
        <p:txBody>
          <a:bodyPr wrap="square">
            <a:spAutoFit/>
          </a:bodyPr>
          <a:lstStyle/>
          <a:p>
            <a:r>
              <a:rPr lang="en-US" sz="1800" b="0" i="0" dirty="0">
                <a:effectLst/>
                <a:latin typeface="Menlo"/>
              </a:rPr>
              <a:t>figure;</a:t>
            </a:r>
          </a:p>
          <a:p>
            <a:r>
              <a:rPr lang="en-US" sz="1800" b="0" i="0" dirty="0" err="1">
                <a:effectLst/>
                <a:latin typeface="Menlo"/>
              </a:rPr>
              <a:t>semilogy</a:t>
            </a:r>
            <a:r>
              <a:rPr lang="en-US" sz="1800" b="0" i="0" dirty="0">
                <a:effectLst/>
                <a:latin typeface="Menlo"/>
              </a:rPr>
              <a:t>(1:length(</a:t>
            </a:r>
            <a:r>
              <a:rPr lang="en-US" sz="1800" b="0" i="0" dirty="0" err="1">
                <a:effectLst/>
                <a:latin typeface="Menlo"/>
              </a:rPr>
              <a:t>errors_newton</a:t>
            </a:r>
            <a:r>
              <a:rPr lang="en-US" sz="1800" b="0" i="0" dirty="0">
                <a:effectLst/>
                <a:latin typeface="Menlo"/>
              </a:rPr>
              <a:t>), </a:t>
            </a:r>
            <a:r>
              <a:rPr lang="en-US" sz="1800" b="0" i="0" dirty="0" err="1">
                <a:effectLst/>
                <a:latin typeface="Menlo"/>
              </a:rPr>
              <a:t>errors_newton</a:t>
            </a:r>
            <a:r>
              <a:rPr lang="en-US" sz="1800" b="0" i="0" dirty="0">
                <a:effectLst/>
                <a:latin typeface="Menlo"/>
              </a:rPr>
              <a:t>, </a:t>
            </a:r>
            <a:r>
              <a:rPr lang="en-US" sz="1800" b="0" i="0" dirty="0">
                <a:solidFill>
                  <a:srgbClr val="A709F5"/>
                </a:solidFill>
                <a:effectLst/>
                <a:latin typeface="Menlo"/>
              </a:rPr>
              <a:t>'r-o'</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LineWidth</a:t>
            </a:r>
            <a:r>
              <a:rPr lang="en-US" sz="1800" b="0" i="0" dirty="0">
                <a:solidFill>
                  <a:srgbClr val="A709F5"/>
                </a:solidFill>
                <a:effectLst/>
                <a:latin typeface="Menlo"/>
              </a:rPr>
              <a:t>'</a:t>
            </a:r>
            <a:r>
              <a:rPr lang="en-US" sz="1800" b="0" i="0" dirty="0">
                <a:effectLst/>
                <a:latin typeface="Menlo"/>
              </a:rPr>
              <a:t>, 2);</a:t>
            </a:r>
          </a:p>
          <a:p>
            <a:r>
              <a:rPr lang="en-US" sz="1800" b="0" i="0" dirty="0">
                <a:effectLst/>
                <a:latin typeface="Menlo"/>
              </a:rPr>
              <a:t>hold </a:t>
            </a:r>
            <a:r>
              <a:rPr lang="en-US" sz="1800" b="0" i="0" dirty="0">
                <a:solidFill>
                  <a:srgbClr val="A709F5"/>
                </a:solidFill>
                <a:effectLst/>
                <a:latin typeface="Menlo"/>
              </a:rPr>
              <a:t>on</a:t>
            </a:r>
            <a:r>
              <a:rPr lang="en-US" sz="1800" b="0" i="0" dirty="0">
                <a:effectLst/>
                <a:latin typeface="Menlo"/>
              </a:rPr>
              <a:t>;</a:t>
            </a:r>
          </a:p>
          <a:p>
            <a:r>
              <a:rPr lang="en-US" sz="1800" b="0" i="0" dirty="0" err="1">
                <a:effectLst/>
                <a:latin typeface="Menlo"/>
              </a:rPr>
              <a:t>semilogy</a:t>
            </a:r>
            <a:r>
              <a:rPr lang="en-US" sz="1800" b="0" i="0" dirty="0">
                <a:effectLst/>
                <a:latin typeface="Menlo"/>
              </a:rPr>
              <a:t>(1:length(</a:t>
            </a:r>
            <a:r>
              <a:rPr lang="en-US" sz="1800" b="0" i="0" dirty="0" err="1">
                <a:effectLst/>
                <a:latin typeface="Menlo"/>
              </a:rPr>
              <a:t>errors_secant</a:t>
            </a:r>
            <a:r>
              <a:rPr lang="en-US" sz="1800" b="0" i="0" dirty="0">
                <a:effectLst/>
                <a:latin typeface="Menlo"/>
              </a:rPr>
              <a:t>), </a:t>
            </a:r>
            <a:r>
              <a:rPr lang="en-US" sz="1800" b="0" i="0" dirty="0" err="1">
                <a:effectLst/>
                <a:latin typeface="Menlo"/>
              </a:rPr>
              <a:t>errors_secant</a:t>
            </a:r>
            <a:r>
              <a:rPr lang="en-US" sz="1800" b="0" i="0" dirty="0">
                <a:effectLst/>
                <a:latin typeface="Menlo"/>
              </a:rPr>
              <a:t>, </a:t>
            </a:r>
            <a:r>
              <a:rPr lang="en-US" sz="1800" b="0" i="0" dirty="0">
                <a:solidFill>
                  <a:srgbClr val="A709F5"/>
                </a:solidFill>
                <a:effectLst/>
                <a:latin typeface="Menlo"/>
              </a:rPr>
              <a:t>'g-s'</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LineWidth</a:t>
            </a:r>
            <a:r>
              <a:rPr lang="en-US" sz="1800" b="0" i="0" dirty="0">
                <a:solidFill>
                  <a:srgbClr val="A709F5"/>
                </a:solidFill>
                <a:effectLst/>
                <a:latin typeface="Menlo"/>
              </a:rPr>
              <a:t>'</a:t>
            </a:r>
            <a:r>
              <a:rPr lang="en-US" sz="1800" b="0" i="0" dirty="0">
                <a:effectLst/>
                <a:latin typeface="Menlo"/>
              </a:rPr>
              <a:t>, 2);</a:t>
            </a:r>
          </a:p>
          <a:p>
            <a:r>
              <a:rPr lang="en-US" sz="1800" b="0" i="0" dirty="0" err="1">
                <a:effectLst/>
                <a:latin typeface="Menlo"/>
              </a:rPr>
              <a:t>xlabel</a:t>
            </a:r>
            <a:r>
              <a:rPr lang="en-US" sz="1800" b="0" i="0" dirty="0">
                <a:effectLst/>
                <a:latin typeface="Menlo"/>
              </a:rPr>
              <a:t>(</a:t>
            </a:r>
            <a:r>
              <a:rPr lang="en-US" sz="1800" b="0" i="0" dirty="0">
                <a:solidFill>
                  <a:srgbClr val="A709F5"/>
                </a:solidFill>
                <a:effectLst/>
                <a:latin typeface="Menlo"/>
              </a:rPr>
              <a:t>'Iteration'</a:t>
            </a:r>
            <a:r>
              <a:rPr lang="en-US" sz="1800" b="0" i="0" dirty="0">
                <a:effectLst/>
                <a:latin typeface="Menlo"/>
              </a:rPr>
              <a:t>);</a:t>
            </a:r>
          </a:p>
          <a:p>
            <a:r>
              <a:rPr lang="en-US" sz="1800" b="0" i="0" dirty="0" err="1">
                <a:effectLst/>
                <a:latin typeface="Menlo"/>
              </a:rPr>
              <a:t>ylabel</a:t>
            </a:r>
            <a:r>
              <a:rPr lang="en-US" sz="1800" b="0" i="0" dirty="0">
                <a:effectLst/>
                <a:latin typeface="Menlo"/>
              </a:rPr>
              <a:t>(</a:t>
            </a:r>
            <a:r>
              <a:rPr lang="en-US" sz="1800" b="0" i="0" dirty="0">
                <a:solidFill>
                  <a:srgbClr val="A709F5"/>
                </a:solidFill>
                <a:effectLst/>
                <a:latin typeface="Menlo"/>
              </a:rPr>
              <a:t>'Error (log scale)'</a:t>
            </a:r>
            <a:r>
              <a:rPr lang="en-US" sz="1800" b="0" i="0" dirty="0">
                <a:effectLst/>
                <a:latin typeface="Menlo"/>
              </a:rPr>
              <a:t>);</a:t>
            </a:r>
          </a:p>
          <a:p>
            <a:r>
              <a:rPr lang="en-US" sz="1800" b="0" i="0" dirty="0">
                <a:effectLst/>
                <a:latin typeface="Menlo"/>
              </a:rPr>
              <a:t>title(</a:t>
            </a:r>
            <a:r>
              <a:rPr lang="en-US" sz="1800" b="0" i="0" dirty="0">
                <a:solidFill>
                  <a:srgbClr val="A709F5"/>
                </a:solidFill>
                <a:effectLst/>
                <a:latin typeface="Menlo"/>
              </a:rPr>
              <a:t>'Convergence Comparison'</a:t>
            </a:r>
            <a:r>
              <a:rPr lang="en-US" sz="1800" b="0" i="0" dirty="0">
                <a:effectLst/>
                <a:latin typeface="Menlo"/>
              </a:rPr>
              <a:t>);</a:t>
            </a:r>
          </a:p>
          <a:p>
            <a:r>
              <a:rPr lang="en-US" sz="1800" b="0" i="0" dirty="0">
                <a:effectLst/>
                <a:latin typeface="Menlo"/>
              </a:rPr>
              <a:t>legend(</a:t>
            </a:r>
            <a:r>
              <a:rPr lang="en-US" sz="1800" b="0" i="0" dirty="0">
                <a:solidFill>
                  <a:srgbClr val="A709F5"/>
                </a:solidFill>
                <a:effectLst/>
                <a:latin typeface="Menlo"/>
              </a:rPr>
              <a:t>'Newton-Raphson'</a:t>
            </a:r>
            <a:r>
              <a:rPr lang="en-US" sz="1800" b="0" i="0" dirty="0">
                <a:effectLst/>
                <a:latin typeface="Menlo"/>
              </a:rPr>
              <a:t>, </a:t>
            </a:r>
            <a:r>
              <a:rPr lang="en-US" sz="1800" b="0" i="0" dirty="0">
                <a:solidFill>
                  <a:srgbClr val="A709F5"/>
                </a:solidFill>
                <a:effectLst/>
                <a:latin typeface="Menlo"/>
              </a:rPr>
              <a:t>'Secant'</a:t>
            </a:r>
            <a:r>
              <a:rPr lang="en-US" sz="1800" b="0" i="0" dirty="0">
                <a:effectLst/>
                <a:latin typeface="Menlo"/>
              </a:rPr>
              <a:t>, </a:t>
            </a:r>
            <a:r>
              <a:rPr lang="en-US" sz="1800" b="0" i="0" dirty="0">
                <a:solidFill>
                  <a:srgbClr val="A709F5"/>
                </a:solidFill>
                <a:effectLst/>
                <a:latin typeface="Menlo"/>
              </a:rPr>
              <a:t>'Location'</a:t>
            </a:r>
            <a:r>
              <a:rPr lang="en-US" sz="1800" b="0" i="0" dirty="0">
                <a:effectLst/>
                <a:latin typeface="Menlo"/>
              </a:rPr>
              <a:t>, </a:t>
            </a:r>
            <a:r>
              <a:rPr lang="en-US" sz="1800" b="0" i="0" dirty="0">
                <a:solidFill>
                  <a:srgbClr val="A709F5"/>
                </a:solidFill>
                <a:effectLst/>
                <a:latin typeface="Menlo"/>
              </a:rPr>
              <a:t>'best'</a:t>
            </a:r>
            <a:r>
              <a:rPr lang="en-US" sz="1800" b="0" i="0" dirty="0">
                <a:effectLst/>
                <a:latin typeface="Menlo"/>
              </a:rPr>
              <a:t>);</a:t>
            </a:r>
          </a:p>
          <a:p>
            <a:r>
              <a:rPr lang="en-US" sz="1800" b="0" i="0" dirty="0">
                <a:effectLst/>
                <a:latin typeface="Menlo"/>
              </a:rPr>
              <a:t>grid </a:t>
            </a:r>
            <a:r>
              <a:rPr lang="en-US" sz="1800" b="0" i="0" dirty="0">
                <a:solidFill>
                  <a:srgbClr val="A709F5"/>
                </a:solidFill>
                <a:effectLst/>
                <a:latin typeface="Menlo"/>
              </a:rPr>
              <a:t>on</a:t>
            </a:r>
            <a:r>
              <a:rPr lang="en-US" sz="1800" b="0" i="0" dirty="0">
                <a:effectLst/>
                <a:latin typeface="Menlo"/>
              </a:rPr>
              <a:t>;</a:t>
            </a:r>
          </a:p>
        </p:txBody>
      </p:sp>
    </p:spTree>
    <p:extLst>
      <p:ext uri="{BB962C8B-B14F-4D97-AF65-F5344CB8AC3E}">
        <p14:creationId xmlns:p14="http://schemas.microsoft.com/office/powerpoint/2010/main" val="646535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DB51D-B822-AF9E-5B50-4EC29ECC261F}"/>
              </a:ext>
            </a:extLst>
          </p:cNvPr>
          <p:cNvSpPr>
            <a:spLocks noGrp="1"/>
          </p:cNvSpPr>
          <p:nvPr>
            <p:ph type="title"/>
          </p:nvPr>
        </p:nvSpPr>
        <p:spPr/>
        <p:txBody>
          <a:bodyPr/>
          <a:lstStyle/>
          <a:p>
            <a:r>
              <a:rPr lang="en-US" dirty="0">
                <a:solidFill>
                  <a:schemeClr val="tx1"/>
                </a:solidFill>
              </a:rPr>
              <a:t>VERIFICATION</a:t>
            </a:r>
            <a:br>
              <a:rPr lang="en-US" dirty="0"/>
            </a:br>
            <a:endParaRPr lang="en-US" dirty="0"/>
          </a:p>
        </p:txBody>
      </p:sp>
      <p:pic>
        <p:nvPicPr>
          <p:cNvPr id="5" name="Picture 4">
            <a:extLst>
              <a:ext uri="{FF2B5EF4-FFF2-40B4-BE49-F238E27FC236}">
                <a16:creationId xmlns:a16="http://schemas.microsoft.com/office/drawing/2014/main" id="{B23EF0FE-B854-5A50-6180-7BAA748F53D3}"/>
              </a:ext>
            </a:extLst>
          </p:cNvPr>
          <p:cNvPicPr>
            <a:picLocks noChangeAspect="1"/>
          </p:cNvPicPr>
          <p:nvPr/>
        </p:nvPicPr>
        <p:blipFill>
          <a:blip r:embed="rId2"/>
          <a:stretch>
            <a:fillRect/>
          </a:stretch>
        </p:blipFill>
        <p:spPr>
          <a:xfrm>
            <a:off x="6494106" y="2042717"/>
            <a:ext cx="5020560" cy="3998645"/>
          </a:xfrm>
          <a:prstGeom prst="rect">
            <a:avLst/>
          </a:prstGeom>
        </p:spPr>
      </p:pic>
      <p:sp>
        <p:nvSpPr>
          <p:cNvPr id="8" name="TextBox 7">
            <a:extLst>
              <a:ext uri="{FF2B5EF4-FFF2-40B4-BE49-F238E27FC236}">
                <a16:creationId xmlns:a16="http://schemas.microsoft.com/office/drawing/2014/main" id="{68ACBE3F-A73B-B146-27CC-F82AFCF81AD3}"/>
              </a:ext>
            </a:extLst>
          </p:cNvPr>
          <p:cNvSpPr txBox="1"/>
          <p:nvPr/>
        </p:nvSpPr>
        <p:spPr>
          <a:xfrm>
            <a:off x="969579" y="2303402"/>
            <a:ext cx="6101254" cy="3139321"/>
          </a:xfrm>
          <a:prstGeom prst="rect">
            <a:avLst/>
          </a:prstGeom>
          <a:noFill/>
        </p:spPr>
        <p:txBody>
          <a:bodyPr wrap="square">
            <a:spAutoFit/>
          </a:bodyPr>
          <a:lstStyle/>
          <a:p>
            <a:r>
              <a:rPr lang="en-US" sz="1800" b="0" i="0" dirty="0">
                <a:effectLst/>
                <a:latin typeface="Menlo"/>
              </a:rPr>
              <a:t>figure;</a:t>
            </a:r>
          </a:p>
          <a:p>
            <a:r>
              <a:rPr lang="en-US" sz="1800" b="0" i="0" dirty="0" err="1">
                <a:effectLst/>
                <a:latin typeface="Menlo"/>
              </a:rPr>
              <a:t>r_analytical</a:t>
            </a:r>
            <a:r>
              <a:rPr lang="en-US" sz="1800" b="0" i="0" dirty="0">
                <a:effectLst/>
                <a:latin typeface="Menlo"/>
              </a:rPr>
              <a:t> = </a:t>
            </a:r>
            <a:r>
              <a:rPr lang="en-US" sz="1800" b="0" i="0" dirty="0" err="1">
                <a:effectLst/>
                <a:latin typeface="Menlo"/>
              </a:rPr>
              <a:t>fzero</a:t>
            </a:r>
            <a:r>
              <a:rPr lang="en-US" sz="1800" b="0" i="0" dirty="0">
                <a:effectLst/>
                <a:latin typeface="Menlo"/>
              </a:rPr>
              <a:t>(f, 0.05); </a:t>
            </a:r>
            <a:r>
              <a:rPr lang="en-US" sz="1800" b="0" i="0" dirty="0">
                <a:solidFill>
                  <a:srgbClr val="008013"/>
                </a:solidFill>
                <a:effectLst/>
                <a:latin typeface="Menlo"/>
              </a:rPr>
              <a:t>% MATLAB's built-in function</a:t>
            </a:r>
            <a:endParaRPr lang="en-US" sz="1800" b="0" i="0" dirty="0">
              <a:effectLst/>
              <a:latin typeface="Menlo"/>
            </a:endParaRPr>
          </a:p>
          <a:p>
            <a:r>
              <a:rPr lang="en-US" sz="1800" b="0" i="0" dirty="0">
                <a:effectLst/>
                <a:latin typeface="Menlo"/>
              </a:rPr>
              <a:t>methods = {</a:t>
            </a:r>
            <a:r>
              <a:rPr lang="en-US" sz="1800" b="0" i="0" dirty="0">
                <a:solidFill>
                  <a:srgbClr val="A709F5"/>
                </a:solidFill>
                <a:effectLst/>
                <a:latin typeface="Menlo"/>
              </a:rPr>
              <a:t>'Newton-Raphson'</a:t>
            </a:r>
            <a:r>
              <a:rPr lang="en-US" sz="1800" b="0" i="0" dirty="0">
                <a:effectLst/>
                <a:latin typeface="Menlo"/>
              </a:rPr>
              <a:t>, </a:t>
            </a:r>
            <a:r>
              <a:rPr lang="en-US" sz="1800" b="0" i="0" dirty="0">
                <a:solidFill>
                  <a:srgbClr val="A709F5"/>
                </a:solidFill>
                <a:effectLst/>
                <a:latin typeface="Menlo"/>
              </a:rPr>
              <a:t>'Secant'</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fzero</a:t>
            </a:r>
            <a:r>
              <a:rPr lang="en-US" sz="1800" b="0" i="0" dirty="0">
                <a:solidFill>
                  <a:srgbClr val="A709F5"/>
                </a:solidFill>
                <a:effectLst/>
                <a:latin typeface="Menlo"/>
              </a:rPr>
              <a:t>'</a:t>
            </a:r>
            <a:r>
              <a:rPr lang="en-US" sz="1800" b="0" i="0" dirty="0">
                <a:effectLst/>
                <a:latin typeface="Menlo"/>
              </a:rPr>
              <a:t>};</a:t>
            </a:r>
          </a:p>
          <a:p>
            <a:r>
              <a:rPr lang="en-US" sz="1800" b="0" i="0" dirty="0">
                <a:effectLst/>
                <a:latin typeface="Menlo"/>
              </a:rPr>
              <a:t>roots = [r0, </a:t>
            </a:r>
            <a:r>
              <a:rPr lang="en-US" sz="1800" b="0" i="0" dirty="0" err="1">
                <a:effectLst/>
                <a:latin typeface="Menlo"/>
              </a:rPr>
              <a:t>r_secant</a:t>
            </a:r>
            <a:r>
              <a:rPr lang="en-US" sz="1800" b="0" i="0" dirty="0">
                <a:effectLst/>
                <a:latin typeface="Menlo"/>
              </a:rPr>
              <a:t>(end), </a:t>
            </a:r>
            <a:r>
              <a:rPr lang="en-US" sz="1800" b="0" i="0" dirty="0" err="1">
                <a:effectLst/>
                <a:latin typeface="Menlo"/>
              </a:rPr>
              <a:t>r_analytical</a:t>
            </a:r>
            <a:r>
              <a:rPr lang="en-US" sz="1800" b="0" i="0" dirty="0">
                <a:effectLst/>
                <a:latin typeface="Menlo"/>
              </a:rPr>
              <a:t>];</a:t>
            </a:r>
          </a:p>
          <a:p>
            <a:r>
              <a:rPr lang="en-US" sz="1800" b="0" i="0" dirty="0">
                <a:effectLst/>
                <a:latin typeface="Menlo"/>
              </a:rPr>
              <a:t>times = [</a:t>
            </a:r>
            <a:r>
              <a:rPr lang="en-US" sz="1800" b="0" i="0" dirty="0" err="1">
                <a:effectLst/>
                <a:latin typeface="Menlo"/>
              </a:rPr>
              <a:t>time_newton</a:t>
            </a:r>
            <a:r>
              <a:rPr lang="en-US" sz="1800" b="0" i="0" dirty="0">
                <a:effectLst/>
                <a:latin typeface="Menlo"/>
              </a:rPr>
              <a:t>, </a:t>
            </a:r>
            <a:r>
              <a:rPr lang="en-US" sz="1800" b="0" i="0" dirty="0" err="1">
                <a:effectLst/>
                <a:latin typeface="Menlo"/>
              </a:rPr>
              <a:t>time_secant</a:t>
            </a:r>
            <a:r>
              <a:rPr lang="en-US" sz="1800" b="0" i="0" dirty="0">
                <a:effectLst/>
                <a:latin typeface="Menlo"/>
              </a:rPr>
              <a:t>, 0.001]; </a:t>
            </a:r>
            <a:r>
              <a:rPr lang="en-US" sz="1800" b="0" i="0" dirty="0">
                <a:solidFill>
                  <a:srgbClr val="008013"/>
                </a:solidFill>
                <a:effectLst/>
                <a:latin typeface="Menlo"/>
              </a:rPr>
              <a:t>% Approximate </a:t>
            </a:r>
            <a:r>
              <a:rPr lang="en-US" sz="1800" b="0" i="0" dirty="0" err="1">
                <a:solidFill>
                  <a:srgbClr val="008013"/>
                </a:solidFill>
                <a:effectLst/>
                <a:latin typeface="Menlo"/>
              </a:rPr>
              <a:t>fzero</a:t>
            </a:r>
            <a:r>
              <a:rPr lang="en-US" sz="1800" b="0" i="0" dirty="0">
                <a:solidFill>
                  <a:srgbClr val="008013"/>
                </a:solidFill>
                <a:effectLst/>
                <a:latin typeface="Menlo"/>
              </a:rPr>
              <a:t> time</a:t>
            </a:r>
            <a:endParaRPr lang="en-US" sz="1800" b="0" i="0" dirty="0">
              <a:effectLst/>
              <a:latin typeface="Menlo"/>
            </a:endParaRPr>
          </a:p>
          <a:p>
            <a:r>
              <a:rPr lang="en-US" sz="1800" b="0" i="0" dirty="0">
                <a:effectLst/>
                <a:latin typeface="Menlo"/>
              </a:rPr>
              <a:t>bar(roots*100);</a:t>
            </a:r>
          </a:p>
          <a:p>
            <a:r>
              <a:rPr lang="en-US" sz="1800" b="0" i="0" dirty="0">
                <a:effectLst/>
                <a:latin typeface="Menlo"/>
              </a:rPr>
              <a:t>set(</a:t>
            </a:r>
            <a:r>
              <a:rPr lang="en-US" sz="1800" b="0" i="0" dirty="0" err="1">
                <a:effectLst/>
                <a:latin typeface="Menlo"/>
              </a:rPr>
              <a:t>gca</a:t>
            </a:r>
            <a:r>
              <a:rPr lang="en-US" sz="1800" b="0" i="0" dirty="0">
                <a:effectLst/>
                <a:latin typeface="Menlo"/>
              </a:rPr>
              <a:t>, </a:t>
            </a:r>
            <a:r>
              <a:rPr lang="en-US" sz="1800" b="0" i="0" dirty="0">
                <a:solidFill>
                  <a:srgbClr val="A709F5"/>
                </a:solidFill>
                <a:effectLst/>
                <a:latin typeface="Menlo"/>
              </a:rPr>
              <a:t>'</a:t>
            </a:r>
            <a:r>
              <a:rPr lang="en-US" sz="1800" b="0" i="0" dirty="0" err="1">
                <a:solidFill>
                  <a:srgbClr val="A709F5"/>
                </a:solidFill>
                <a:effectLst/>
                <a:latin typeface="Menlo"/>
              </a:rPr>
              <a:t>XTickLabel</a:t>
            </a:r>
            <a:r>
              <a:rPr lang="en-US" sz="1800" b="0" i="0" dirty="0">
                <a:solidFill>
                  <a:srgbClr val="A709F5"/>
                </a:solidFill>
                <a:effectLst/>
                <a:latin typeface="Menlo"/>
              </a:rPr>
              <a:t>'</a:t>
            </a:r>
            <a:r>
              <a:rPr lang="en-US" sz="1800" b="0" i="0" dirty="0">
                <a:effectLst/>
                <a:latin typeface="Menlo"/>
              </a:rPr>
              <a:t>, methods);</a:t>
            </a:r>
          </a:p>
          <a:p>
            <a:r>
              <a:rPr lang="en-US" sz="1800" b="0" i="0" dirty="0" err="1">
                <a:effectLst/>
                <a:latin typeface="Menlo"/>
              </a:rPr>
              <a:t>ylabel</a:t>
            </a:r>
            <a:r>
              <a:rPr lang="en-US" sz="1800" b="0" i="0" dirty="0">
                <a:effectLst/>
                <a:latin typeface="Menlo"/>
              </a:rPr>
              <a:t>(</a:t>
            </a:r>
            <a:r>
              <a:rPr lang="en-US" sz="1800" b="0" i="0" dirty="0">
                <a:solidFill>
                  <a:srgbClr val="A709F5"/>
                </a:solidFill>
                <a:effectLst/>
                <a:latin typeface="Menlo"/>
              </a:rPr>
              <a:t>'Interest Rate (%)'</a:t>
            </a:r>
            <a:r>
              <a:rPr lang="en-US" sz="1800" b="0" i="0" dirty="0">
                <a:effectLst/>
                <a:latin typeface="Menlo"/>
              </a:rPr>
              <a:t>);</a:t>
            </a:r>
          </a:p>
          <a:p>
            <a:r>
              <a:rPr lang="en-US" sz="1800" b="0" i="0" dirty="0">
                <a:effectLst/>
                <a:latin typeface="Menlo"/>
              </a:rPr>
              <a:t>title(</a:t>
            </a:r>
            <a:r>
              <a:rPr lang="en-US" sz="1800" b="0" i="0" dirty="0">
                <a:solidFill>
                  <a:srgbClr val="A709F5"/>
                </a:solidFill>
                <a:effectLst/>
                <a:latin typeface="Menlo"/>
              </a:rPr>
              <a:t>'Root Comparison'</a:t>
            </a:r>
            <a:r>
              <a:rPr lang="en-US" sz="1800" b="0" i="0" dirty="0">
                <a:effectLst/>
                <a:latin typeface="Menlo"/>
              </a:rPr>
              <a:t>);</a:t>
            </a:r>
          </a:p>
          <a:p>
            <a:r>
              <a:rPr lang="en-US" sz="1800" b="0" i="0" dirty="0">
                <a:effectLst/>
                <a:latin typeface="Menlo"/>
              </a:rPr>
              <a:t>grid </a:t>
            </a:r>
            <a:r>
              <a:rPr lang="en-US" sz="1800" b="0" i="0" dirty="0">
                <a:solidFill>
                  <a:srgbClr val="A709F5"/>
                </a:solidFill>
                <a:effectLst/>
                <a:latin typeface="Menlo"/>
              </a:rPr>
              <a:t>on</a:t>
            </a:r>
            <a:r>
              <a:rPr lang="en-US" sz="1800" b="0" i="0" dirty="0">
                <a:effectLst/>
                <a:latin typeface="Menlo"/>
              </a:rPr>
              <a:t>;</a:t>
            </a:r>
          </a:p>
        </p:txBody>
      </p:sp>
      <p:sp>
        <p:nvSpPr>
          <p:cNvPr id="9" name="TextBox 8">
            <a:extLst>
              <a:ext uri="{FF2B5EF4-FFF2-40B4-BE49-F238E27FC236}">
                <a16:creationId xmlns:a16="http://schemas.microsoft.com/office/drawing/2014/main" id="{D5388758-C9DA-10A3-06D5-E482AA5335C7}"/>
              </a:ext>
            </a:extLst>
          </p:cNvPr>
          <p:cNvSpPr txBox="1"/>
          <p:nvPr/>
        </p:nvSpPr>
        <p:spPr>
          <a:xfrm>
            <a:off x="10058399" y="6314078"/>
            <a:ext cx="1989221" cy="369332"/>
          </a:xfrm>
          <a:prstGeom prst="rect">
            <a:avLst/>
          </a:prstGeom>
          <a:noFill/>
        </p:spPr>
        <p:txBody>
          <a:bodyPr wrap="square" rtlCol="0">
            <a:spAutoFit/>
          </a:bodyPr>
          <a:lstStyle/>
          <a:p>
            <a:r>
              <a:rPr lang="en-US" b="1" dirty="0"/>
              <a:t>GROUP 17</a:t>
            </a:r>
          </a:p>
        </p:txBody>
      </p:sp>
    </p:spTree>
    <p:extLst>
      <p:ext uri="{BB962C8B-B14F-4D97-AF65-F5344CB8AC3E}">
        <p14:creationId xmlns:p14="http://schemas.microsoft.com/office/powerpoint/2010/main" val="835949339"/>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335</TotalTime>
  <Words>2813</Words>
  <Application>Microsoft Office PowerPoint</Application>
  <PresentationFormat>Widescreen</PresentationFormat>
  <Paragraphs>333</Paragraphs>
  <Slides>23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23</vt:i4>
      </vt:variant>
    </vt:vector>
  </HeadingPairs>
  <TitlesOfParts>
    <vt:vector size="37" baseType="lpstr">
      <vt:lpstr>Arial</vt:lpstr>
      <vt:lpstr>Arial Unicode MS</vt:lpstr>
      <vt:lpstr>Copperplate Gothic Bold</vt:lpstr>
      <vt:lpstr>Helvetica</vt:lpstr>
      <vt:lpstr>Menlo</vt:lpstr>
      <vt:lpstr>Monospac821 BT</vt:lpstr>
      <vt:lpstr>Segoe Script</vt:lpstr>
      <vt:lpstr>Segoe UI</vt:lpstr>
      <vt:lpstr>Segoe UI Semibold</vt:lpstr>
      <vt:lpstr>Times New Roman</vt:lpstr>
      <vt:lpstr>Trebuchet MS</vt:lpstr>
      <vt:lpstr>Wingdings</vt:lpstr>
      <vt:lpstr>Wingdings 3</vt:lpstr>
      <vt:lpstr>Facet</vt:lpstr>
      <vt:lpstr>Faculty of Engineering and Technology</vt:lpstr>
      <vt:lpstr>Group 17 Members</vt:lpstr>
      <vt:lpstr>     MATLAB</vt:lpstr>
      <vt:lpstr>Root finding Methods for financial Modeling</vt:lpstr>
      <vt:lpstr>The Newton Raphson Method</vt:lpstr>
      <vt:lpstr>2. SECANT METHOD</vt:lpstr>
      <vt:lpstr>Visualization - Root Finding Comparison </vt:lpstr>
      <vt:lpstr>CONVERGENCE COMPARISON </vt:lpstr>
      <vt:lpstr>VERIFICATION </vt:lpstr>
      <vt:lpstr>TIME COMPARISON </vt:lpstr>
      <vt:lpstr>FINAL VERIFICATION </vt:lpstr>
      <vt:lpstr>POPULATION GROWTH </vt:lpstr>
      <vt:lpstr>PART B. EULER'S METHOD  </vt:lpstr>
      <vt:lpstr>THE RUNGE-KUTTA</vt:lpstr>
      <vt:lpstr>ERROR ANALYSIS OF THE TWO METHODS</vt:lpstr>
      <vt:lpstr>PLOTTING RESULTS FOR DIFFERENT EQUATIONS. </vt:lpstr>
      <vt:lpstr>ERROR COMPARISON </vt:lpstr>
      <vt:lpstr>COMPUTATION TIME </vt:lpstr>
      <vt:lpstr>PHASE PORTRAIT</vt:lpstr>
      <vt:lpstr>FINAL VALUES COMPARISON</vt:lpstr>
      <vt:lpstr>Relative error over time</vt:lpstr>
      <vt:lpstr>              Conclusion </vt:lpstr>
      <vt:lpstr>                       GROUP 17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atatiedwin899@gmail.com</cp:lastModifiedBy>
  <cp:revision>7</cp:revision>
  <dcterms:created xsi:type="dcterms:W3CDTF">2025-09-30T03:40:47Z</dcterms:created>
  <dcterms:modified xsi:type="dcterms:W3CDTF">2025-09-30T02:28:16Z</dcterms:modified>
</cp:coreProperties>
</file>