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77" r:id="rId6"/>
    <p:sldId id="276" r:id="rId7"/>
    <p:sldId id="260" r:id="rId8"/>
    <p:sldId id="273" r:id="rId9"/>
    <p:sldId id="261" r:id="rId10"/>
    <p:sldId id="262" r:id="rId11"/>
    <p:sldId id="263" r:id="rId12"/>
    <p:sldId id="274" r:id="rId13"/>
    <p:sldId id="275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0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5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7688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2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5826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26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42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0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3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6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2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1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3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5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9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4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8794A-A4A4-4230-9E4F-29B6D133D34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2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lbertopokupmachinelearning/" TargetMode="External"/><Relationship Id="rId2" Type="http://schemas.openxmlformats.org/officeDocument/2006/relationships/hyperlink" Target="https://twitter.com/opalber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okualbert.com/" TargetMode="External"/><Relationship Id="rId4" Type="http://schemas.openxmlformats.org/officeDocument/2006/relationships/hyperlink" Target="mailto:opalkabert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3C45D-0226-4E64-B83A-C7F7BD0D4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366" y="1272209"/>
            <a:ext cx="9197008" cy="277862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Predictive Analytics / Machine Learning</a:t>
            </a:r>
            <a:br>
              <a:rPr lang="en-US" b="1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35D8C-F2CB-4C6D-A468-D286858A64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/>
              <a:t>Discovery, Exploration and  Prediction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63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43F5-E856-41C4-A32F-C50274271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86" y="1537252"/>
            <a:ext cx="8596668" cy="622852"/>
          </a:xfrm>
        </p:spPr>
        <p:txBody>
          <a:bodyPr>
            <a:normAutofit fontScale="90000"/>
          </a:bodyPr>
          <a:lstStyle/>
          <a:p>
            <a:r>
              <a:rPr lang="en-US" dirty="0"/>
              <a:t>Discover data for the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4CEE9-3756-4825-96AC-C13DCD52C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803" y="320167"/>
            <a:ext cx="8596668" cy="1217085"/>
          </a:xfrm>
        </p:spPr>
        <p:txBody>
          <a:bodyPr/>
          <a:lstStyle/>
          <a:p>
            <a:r>
              <a:rPr lang="en-US" dirty="0"/>
              <a:t>Assess the deployment environment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Batch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Transactional or near real time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E1B933-C1AD-4A43-939F-1063A845ED1B}"/>
              </a:ext>
            </a:extLst>
          </p:cNvPr>
          <p:cNvSpPr txBox="1"/>
          <p:nvPr/>
        </p:nvSpPr>
        <p:spPr>
          <a:xfrm>
            <a:off x="491803" y="2160104"/>
            <a:ext cx="11700197" cy="4826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task takes a lot of your time.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Assemble Data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Relevant data may live in </a:t>
            </a:r>
            <a:r>
              <a:rPr lang="en-US" dirty="0">
                <a:solidFill>
                  <a:srgbClr val="FF0000"/>
                </a:solidFill>
              </a:rPr>
              <a:t>diverse sources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inside and outside the organization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Investigating potential sources, understand how the data was captured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times data is </a:t>
            </a:r>
            <a:r>
              <a:rPr lang="en-US" dirty="0">
                <a:solidFill>
                  <a:srgbClr val="FF0000"/>
                </a:solidFill>
              </a:rPr>
              <a:t>messy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needs cleaning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Involves collecting and consolidating data 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Secure data documentation and permission to use the data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the Data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Determine the presence or absence of a </a:t>
            </a:r>
            <a:r>
              <a:rPr lang="en-US" dirty="0">
                <a:solidFill>
                  <a:srgbClr val="FF0000"/>
                </a:solidFill>
              </a:rPr>
              <a:t>key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if there will be a join of two or more tables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 sure the fields are </a:t>
            </a:r>
            <a:r>
              <a:rPr lang="en-US" dirty="0">
                <a:solidFill>
                  <a:srgbClr val="FF0000"/>
                </a:solidFill>
              </a:rPr>
              <a:t>populated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Fields with no value throughout can be dropped.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for </a:t>
            </a:r>
            <a:r>
              <a:rPr lang="en-US" dirty="0">
                <a:solidFill>
                  <a:srgbClr val="FF0000"/>
                </a:solidFill>
              </a:rPr>
              <a:t>variance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the fields. Drop fields with same value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569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E1B933-C1AD-4A43-939F-1063A845ED1B}"/>
              </a:ext>
            </a:extLst>
          </p:cNvPr>
          <p:cNvSpPr txBox="1"/>
          <p:nvPr/>
        </p:nvSpPr>
        <p:spPr>
          <a:xfrm>
            <a:off x="491803" y="816638"/>
            <a:ext cx="11700197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Determine the type of data in the fields.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E.g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float, int, character/string, date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etc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Does the data have the response measure?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8191A1-7EEC-4622-80FD-3517F7F3E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86" y="2557670"/>
            <a:ext cx="7534223" cy="42008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F88E37-1B30-4B5C-9715-790D491C1566}"/>
              </a:ext>
            </a:extLst>
          </p:cNvPr>
          <p:cNvSpPr txBox="1"/>
          <p:nvPr/>
        </p:nvSpPr>
        <p:spPr>
          <a:xfrm>
            <a:off x="9342782" y="2040835"/>
            <a:ext cx="112643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F4268EF-0942-4A69-9381-76D250E66A42}"/>
              </a:ext>
            </a:extLst>
          </p:cNvPr>
          <p:cNvSpPr/>
          <p:nvPr/>
        </p:nvSpPr>
        <p:spPr>
          <a:xfrm rot="3227344">
            <a:off x="8652142" y="1992653"/>
            <a:ext cx="294602" cy="145961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0FE6C3-9978-44D3-B5AC-B15374B345D7}"/>
              </a:ext>
            </a:extLst>
          </p:cNvPr>
          <p:cNvSpPr txBox="1"/>
          <p:nvPr/>
        </p:nvSpPr>
        <p:spPr>
          <a:xfrm>
            <a:off x="7427842" y="1876048"/>
            <a:ext cx="112643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Float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9326521-05D5-4F75-A34E-E8746B9F9A25}"/>
              </a:ext>
            </a:extLst>
          </p:cNvPr>
          <p:cNvSpPr/>
          <p:nvPr/>
        </p:nvSpPr>
        <p:spPr>
          <a:xfrm rot="1273209">
            <a:off x="7288525" y="2228047"/>
            <a:ext cx="360156" cy="57383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FB73A5-12D6-4343-AB03-AD8D78459FF1}"/>
              </a:ext>
            </a:extLst>
          </p:cNvPr>
          <p:cNvSpPr txBox="1"/>
          <p:nvPr/>
        </p:nvSpPr>
        <p:spPr>
          <a:xfrm>
            <a:off x="91124" y="2100447"/>
            <a:ext cx="112643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080527A-E92E-4D13-B5A5-600078CA2625}"/>
              </a:ext>
            </a:extLst>
          </p:cNvPr>
          <p:cNvSpPr/>
          <p:nvPr/>
        </p:nvSpPr>
        <p:spPr>
          <a:xfrm rot="19348354">
            <a:off x="682287" y="2380722"/>
            <a:ext cx="378796" cy="952409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2861EC8-2ADF-452D-AAD6-5010CBA3D1F0}"/>
              </a:ext>
            </a:extLst>
          </p:cNvPr>
          <p:cNvSpPr txBox="1">
            <a:spLocks/>
          </p:cNvSpPr>
          <p:nvPr/>
        </p:nvSpPr>
        <p:spPr>
          <a:xfrm>
            <a:off x="330973" y="491409"/>
            <a:ext cx="8596668" cy="6228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Data Exploratory and Feature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FFD00-A72A-4C47-A993-EDE47AF9872E}"/>
              </a:ext>
            </a:extLst>
          </p:cNvPr>
          <p:cNvSpPr txBox="1"/>
          <p:nvPr/>
        </p:nvSpPr>
        <p:spPr>
          <a:xfrm>
            <a:off x="330973" y="1088835"/>
            <a:ext cx="11700197" cy="6042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the Data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Look for and investigate </a:t>
            </a:r>
            <a:r>
              <a:rPr lang="en-US" dirty="0">
                <a:solidFill>
                  <a:srgbClr val="FF0000"/>
                </a:solidFill>
              </a:rPr>
              <a:t>outliers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some cases you don’t have to remove  them</a:t>
            </a: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 the Data</a:t>
            </a:r>
          </a:p>
          <a:p>
            <a:pPr marL="0"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Here are the reasons the data may be transformed: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data from the source not conforming to the business rules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Improve model accuracy and precision </a:t>
            </a:r>
          </a:p>
          <a:p>
            <a:pPr marL="0"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Possible transformation include: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 transform or Z score scaling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Binning numeric features like age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Encoding of categorical variables </a:t>
            </a:r>
          </a:p>
          <a:p>
            <a:pPr marL="457200" lvl="2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e.g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one-hot-encoding or embeddings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EA5BEC-1BF7-45D5-AA0F-781E8280C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191" y="948840"/>
            <a:ext cx="3785169" cy="22217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593CB6-4AD6-4410-B89E-EAAA1B002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783" y="4110175"/>
            <a:ext cx="4731025" cy="2438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8E308B-91D8-4A00-94C0-2B831E3ED7DF}"/>
              </a:ext>
            </a:extLst>
          </p:cNvPr>
          <p:cNvSpPr txBox="1"/>
          <p:nvPr/>
        </p:nvSpPr>
        <p:spPr>
          <a:xfrm>
            <a:off x="7434801" y="3753556"/>
            <a:ext cx="230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Binning or Bucketing</a:t>
            </a:r>
          </a:p>
        </p:txBody>
      </p:sp>
    </p:spTree>
    <p:extLst>
      <p:ext uri="{BB962C8B-B14F-4D97-AF65-F5344CB8AC3E}">
        <p14:creationId xmlns:p14="http://schemas.microsoft.com/office/powerpoint/2010/main" val="1712344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C720D8-68EB-4400-9FC5-362A4CC342A9}"/>
              </a:ext>
            </a:extLst>
          </p:cNvPr>
          <p:cNvSpPr/>
          <p:nvPr/>
        </p:nvSpPr>
        <p:spPr>
          <a:xfrm>
            <a:off x="3757898" y="637166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one-hot-encoding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F99F2F-BCBE-4651-97A1-EBCBA6245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1881187"/>
            <a:ext cx="11413849" cy="402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9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AFFD00-A72A-4C47-A993-EDE47AF9872E}"/>
              </a:ext>
            </a:extLst>
          </p:cNvPr>
          <p:cNvSpPr txBox="1"/>
          <p:nvPr/>
        </p:nvSpPr>
        <p:spPr>
          <a:xfrm>
            <a:off x="533363" y="497958"/>
            <a:ext cx="11700197" cy="6853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 Table Operation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Join and append tables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Select/drop rows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calculated field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Drop columns that are not relevant for the project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 by a key if there is the need</a:t>
            </a: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Treat Missing Data </a:t>
            </a:r>
          </a:p>
          <a:p>
            <a:pPr marL="0"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Sometimes, the missing chunk is a </a:t>
            </a:r>
            <a:r>
              <a:rPr lang="en-US" dirty="0">
                <a:solidFill>
                  <a:srgbClr val="FF0000"/>
                </a:solidFill>
              </a:rPr>
              <a:t>signal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itself </a:t>
            </a:r>
          </a:p>
          <a:p>
            <a:pPr marL="0"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 you can binarize the column.</a:t>
            </a:r>
          </a:p>
          <a:p>
            <a:pPr marL="0"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following techniques can be used to treat missing values: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Impute with a simple mean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 nearest neighbor could be used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 techniques are also acceptable 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2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REMEMBER TO APPLY THESE TRANSFORMATIONS TO THE DEPLOYMENT ENVIRONMENT</a:t>
            </a: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726E93-F9DF-469D-BAC9-3DCC550A9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638" y="645619"/>
            <a:ext cx="5080901" cy="3422798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9029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2861EC8-2ADF-452D-AAD6-5010CBA3D1F0}"/>
              </a:ext>
            </a:extLst>
          </p:cNvPr>
          <p:cNvSpPr txBox="1">
            <a:spLocks/>
          </p:cNvSpPr>
          <p:nvPr/>
        </p:nvSpPr>
        <p:spPr>
          <a:xfrm>
            <a:off x="450243" y="22767"/>
            <a:ext cx="8596668" cy="6228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Model building Process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FFD00-A72A-4C47-A993-EDE47AF9872E}"/>
              </a:ext>
            </a:extLst>
          </p:cNvPr>
          <p:cNvSpPr txBox="1"/>
          <p:nvPr/>
        </p:nvSpPr>
        <p:spPr>
          <a:xfrm>
            <a:off x="165906" y="483990"/>
            <a:ext cx="11700197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Popular Model Techniques</a:t>
            </a: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Selection </a:t>
            </a:r>
          </a:p>
          <a:p>
            <a:pPr marL="0"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may have multiple features and you will have to reduce them to a sizable and easy to explain number and also avoid a curse of dimensionality. The following techniques may be used: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 Value using Weight of evidence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 Importance using Random Forest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Recursive Feature Elimination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 Importance using Extra trees classifier 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D9C8DD6-D9F3-483F-8BA0-B13353344EDD}"/>
              </a:ext>
            </a:extLst>
          </p:cNvPr>
          <p:cNvSpPr/>
          <p:nvPr/>
        </p:nvSpPr>
        <p:spPr>
          <a:xfrm>
            <a:off x="4263525" y="1108917"/>
            <a:ext cx="1802295" cy="66280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AD022-5862-4C19-AC89-6A26E35FA6EC}"/>
              </a:ext>
            </a:extLst>
          </p:cNvPr>
          <p:cNvSpPr txBox="1"/>
          <p:nvPr/>
        </p:nvSpPr>
        <p:spPr>
          <a:xfrm>
            <a:off x="4313342" y="1283732"/>
            <a:ext cx="1702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Classification problem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F5C451-C511-445E-A3F7-F74ED0E3E914}"/>
              </a:ext>
            </a:extLst>
          </p:cNvPr>
          <p:cNvSpPr/>
          <p:nvPr/>
        </p:nvSpPr>
        <p:spPr>
          <a:xfrm>
            <a:off x="4313342" y="2095829"/>
            <a:ext cx="1802295" cy="66280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0DF690-6BFB-44B5-A3C7-29334BDE649D}"/>
              </a:ext>
            </a:extLst>
          </p:cNvPr>
          <p:cNvSpPr txBox="1"/>
          <p:nvPr/>
        </p:nvSpPr>
        <p:spPr>
          <a:xfrm>
            <a:off x="4459313" y="2309199"/>
            <a:ext cx="1955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Regression Problem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10F193-C80B-487D-BFEA-95E1DC572AD6}"/>
              </a:ext>
            </a:extLst>
          </p:cNvPr>
          <p:cNvSpPr/>
          <p:nvPr/>
        </p:nvSpPr>
        <p:spPr>
          <a:xfrm>
            <a:off x="4313342" y="3083895"/>
            <a:ext cx="1802295" cy="66280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F86E4C-729A-498B-B711-E40ACE9C9F58}"/>
              </a:ext>
            </a:extLst>
          </p:cNvPr>
          <p:cNvSpPr txBox="1"/>
          <p:nvPr/>
        </p:nvSpPr>
        <p:spPr>
          <a:xfrm>
            <a:off x="4384190" y="3284492"/>
            <a:ext cx="1955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Clustering problem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22DA593-7A03-406B-A284-4B67494E29DE}"/>
              </a:ext>
            </a:extLst>
          </p:cNvPr>
          <p:cNvSpPr/>
          <p:nvPr/>
        </p:nvSpPr>
        <p:spPr>
          <a:xfrm>
            <a:off x="1784251" y="1032127"/>
            <a:ext cx="1802295" cy="7153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CD07C3-FF51-4E5E-8BAA-A73F5ECDD856}"/>
              </a:ext>
            </a:extLst>
          </p:cNvPr>
          <p:cNvSpPr txBox="1"/>
          <p:nvPr/>
        </p:nvSpPr>
        <p:spPr>
          <a:xfrm>
            <a:off x="1883882" y="1135956"/>
            <a:ext cx="18022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Insurance fraud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Customer attrition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Campaign response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60D3706-E2F5-4ED0-AACE-F0703ABA29D3}"/>
              </a:ext>
            </a:extLst>
          </p:cNvPr>
          <p:cNvSpPr/>
          <p:nvPr/>
        </p:nvSpPr>
        <p:spPr>
          <a:xfrm>
            <a:off x="1784251" y="2108602"/>
            <a:ext cx="1802295" cy="66280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07D5D7-C13F-430B-B4C3-3A3CE52E51A4}"/>
              </a:ext>
            </a:extLst>
          </p:cNvPr>
          <p:cNvSpPr txBox="1"/>
          <p:nvPr/>
        </p:nvSpPr>
        <p:spPr>
          <a:xfrm>
            <a:off x="1883882" y="2159866"/>
            <a:ext cx="18022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House value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Customer spend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Temperature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2A15153-047E-4DF1-A2AB-66B0A0DFD36B}"/>
              </a:ext>
            </a:extLst>
          </p:cNvPr>
          <p:cNvSpPr/>
          <p:nvPr/>
        </p:nvSpPr>
        <p:spPr>
          <a:xfrm>
            <a:off x="1804131" y="3065885"/>
            <a:ext cx="1802295" cy="66280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3EED05-ABA8-4D49-BE21-71A07E0A1F0B}"/>
              </a:ext>
            </a:extLst>
          </p:cNvPr>
          <p:cNvSpPr txBox="1"/>
          <p:nvPr/>
        </p:nvSpPr>
        <p:spPr>
          <a:xfrm>
            <a:off x="1903762" y="3117149"/>
            <a:ext cx="18022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Segmentation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Association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Text mining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3A9A42C-1CDF-42A7-9666-D861D113B1FB}"/>
              </a:ext>
            </a:extLst>
          </p:cNvPr>
          <p:cNvSpPr/>
          <p:nvPr/>
        </p:nvSpPr>
        <p:spPr>
          <a:xfrm>
            <a:off x="6891965" y="1032126"/>
            <a:ext cx="2003482" cy="820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AA2442-70B3-4394-A250-4D0905B87188}"/>
              </a:ext>
            </a:extLst>
          </p:cNvPr>
          <p:cNvSpPr txBox="1"/>
          <p:nvPr/>
        </p:nvSpPr>
        <p:spPr>
          <a:xfrm>
            <a:off x="6991596" y="1083391"/>
            <a:ext cx="2086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Logistics Regression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Decision Trees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Random Forest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Support Vector Machines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F98CB1A-D1EB-4814-86D8-CEA3509B97F1}"/>
              </a:ext>
            </a:extLst>
          </p:cNvPr>
          <p:cNvSpPr/>
          <p:nvPr/>
        </p:nvSpPr>
        <p:spPr>
          <a:xfrm>
            <a:off x="6852208" y="2017581"/>
            <a:ext cx="2003482" cy="820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E41928-690B-49FB-863C-015D5A2C681C}"/>
              </a:ext>
            </a:extLst>
          </p:cNvPr>
          <p:cNvSpPr txBox="1"/>
          <p:nvPr/>
        </p:nvSpPr>
        <p:spPr>
          <a:xfrm>
            <a:off x="6991596" y="2286831"/>
            <a:ext cx="2086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D32E6AF-5487-4D12-8375-25D82BB3C0CE}"/>
              </a:ext>
            </a:extLst>
          </p:cNvPr>
          <p:cNvSpPr/>
          <p:nvPr/>
        </p:nvSpPr>
        <p:spPr>
          <a:xfrm>
            <a:off x="6819077" y="3039833"/>
            <a:ext cx="2003482" cy="820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6309C6-1268-46F9-99B2-CD7B52215416}"/>
              </a:ext>
            </a:extLst>
          </p:cNvPr>
          <p:cNvSpPr txBox="1"/>
          <p:nvPr/>
        </p:nvSpPr>
        <p:spPr>
          <a:xfrm>
            <a:off x="6918708" y="3091098"/>
            <a:ext cx="2086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K-Means Clustering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Hierarchical Clustering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Apriori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Language Models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1720BAF-F41B-49E0-90F1-59334DC5A5F3}"/>
              </a:ext>
            </a:extLst>
          </p:cNvPr>
          <p:cNvSpPr/>
          <p:nvPr/>
        </p:nvSpPr>
        <p:spPr>
          <a:xfrm>
            <a:off x="3606426" y="1283732"/>
            <a:ext cx="657099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F6AD308-D2BC-4AEF-92ED-FD01C06A2A21}"/>
              </a:ext>
            </a:extLst>
          </p:cNvPr>
          <p:cNvSpPr/>
          <p:nvPr/>
        </p:nvSpPr>
        <p:spPr>
          <a:xfrm>
            <a:off x="3616507" y="3310408"/>
            <a:ext cx="693359" cy="235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AE06E3A3-F196-4F34-A7E4-C99860307A74}"/>
              </a:ext>
            </a:extLst>
          </p:cNvPr>
          <p:cNvSpPr/>
          <p:nvPr/>
        </p:nvSpPr>
        <p:spPr>
          <a:xfrm>
            <a:off x="3616507" y="2286831"/>
            <a:ext cx="706610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DA240004-B0C4-4690-B920-34DCE5BE99B9}"/>
              </a:ext>
            </a:extLst>
          </p:cNvPr>
          <p:cNvSpPr/>
          <p:nvPr/>
        </p:nvSpPr>
        <p:spPr>
          <a:xfrm>
            <a:off x="6094666" y="1376984"/>
            <a:ext cx="797299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1677A79-B390-49D4-8460-3A693BBBBD0C}"/>
              </a:ext>
            </a:extLst>
          </p:cNvPr>
          <p:cNvSpPr/>
          <p:nvPr/>
        </p:nvSpPr>
        <p:spPr>
          <a:xfrm>
            <a:off x="6094666" y="3335400"/>
            <a:ext cx="724411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30F6107C-E5F7-43DE-8EA7-2CDABAEFC449}"/>
              </a:ext>
            </a:extLst>
          </p:cNvPr>
          <p:cNvSpPr/>
          <p:nvPr/>
        </p:nvSpPr>
        <p:spPr>
          <a:xfrm>
            <a:off x="6115638" y="2278693"/>
            <a:ext cx="703440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80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AFFD00-A72A-4C47-A993-EDE47AF9872E}"/>
              </a:ext>
            </a:extLst>
          </p:cNvPr>
          <p:cNvSpPr txBox="1"/>
          <p:nvPr/>
        </p:nvSpPr>
        <p:spPr>
          <a:xfrm>
            <a:off x="533363" y="497958"/>
            <a:ext cx="11700197" cy="7166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Extra trees classifier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Chi Square best variables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L1 based feature selection</a:t>
            </a:r>
          </a:p>
          <a:p>
            <a:pPr marL="0"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use the </a:t>
            </a:r>
            <a:r>
              <a:rPr lang="en-US" dirty="0">
                <a:solidFill>
                  <a:srgbClr val="FF0000"/>
                </a:solidFill>
              </a:rPr>
              <a:t>vote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based approach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for Multicollinearity </a:t>
            </a:r>
          </a:p>
          <a:p>
            <a:pPr marL="0"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two or more feature are linearly correlated</a:t>
            </a:r>
          </a:p>
          <a:p>
            <a:pPr marL="0"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Two or more </a:t>
            </a:r>
            <a:r>
              <a:rPr lang="en-US" dirty="0">
                <a:solidFill>
                  <a:srgbClr val="FF0000"/>
                </a:solidFill>
              </a:rPr>
              <a:t>variables correlate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 much that  they</a:t>
            </a:r>
          </a:p>
          <a:p>
            <a:pPr marL="0"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give almost the </a:t>
            </a:r>
            <a:r>
              <a:rPr lang="en-US" dirty="0">
                <a:solidFill>
                  <a:srgbClr val="FF0000"/>
                </a:solidFill>
              </a:rPr>
              <a:t>same information </a:t>
            </a: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Sampling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data must be a representation of the population you are predicting for</a:t>
            </a:r>
          </a:p>
          <a:p>
            <a:pPr marL="1200150" lvl="3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avoid biases in your outcome, </a:t>
            </a:r>
          </a:p>
          <a:p>
            <a:pPr marL="914400" lvl="3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sample should have a balance representation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Down-sample or up-sample if your lable is unbalanced 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your dataset is large, sample a sizeable part for your </a:t>
            </a:r>
          </a:p>
          <a:p>
            <a:pPr marL="457200" lvl="2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Training.</a:t>
            </a:r>
          </a:p>
          <a:p>
            <a:pPr marL="457200" lvl="2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C64D07-4F58-4664-8809-0D0791E4D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722" y="152409"/>
            <a:ext cx="6268278" cy="2905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C19437-9235-4FC5-88BF-883BA7476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938" y="4127156"/>
            <a:ext cx="4833767" cy="273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80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7522E4-A0A8-44E5-81D1-47A2D8211886}"/>
              </a:ext>
            </a:extLst>
          </p:cNvPr>
          <p:cNvSpPr/>
          <p:nvPr/>
        </p:nvSpPr>
        <p:spPr>
          <a:xfrm>
            <a:off x="362108" y="261306"/>
            <a:ext cx="6096000" cy="51244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Partition the Dataset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set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Intime Validation set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 of time Validation set</a:t>
            </a:r>
          </a:p>
          <a:p>
            <a:pPr marL="0" lvl="1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Execute your model and evaluate the results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 on your data and model goal, use the appropriate technique to build your model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may explore multiple algorithms(model selection)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classification model, accuracy and ROC are not enough, complement with confusion matrix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regression problems, use Root Mean Squared Error – RMSE for your evaluation</a:t>
            </a:r>
          </a:p>
        </p:txBody>
      </p:sp>
    </p:spTree>
    <p:extLst>
      <p:ext uri="{BB962C8B-B14F-4D97-AF65-F5344CB8AC3E}">
        <p14:creationId xmlns:p14="http://schemas.microsoft.com/office/powerpoint/2010/main" val="392104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25875-8ED5-4B2C-8E34-E8DF2729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A1AAFA-35DF-43C7-AF6B-77623D4B9F7B}"/>
              </a:ext>
            </a:extLst>
          </p:cNvPr>
          <p:cNvSpPr/>
          <p:nvPr/>
        </p:nvSpPr>
        <p:spPr>
          <a:xfrm>
            <a:off x="677334" y="2108200"/>
            <a:ext cx="874802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inherit"/>
              </a:rPr>
              <a:t>Albert Opoku </a:t>
            </a:r>
          </a:p>
          <a:p>
            <a:r>
              <a:rPr lang="en-US" sz="2000" b="1" dirty="0">
                <a:latin typeface="inherit"/>
              </a:rPr>
              <a:t>Senior Statistical Consultant at Alliance data Inc</a:t>
            </a:r>
          </a:p>
          <a:p>
            <a:endParaRPr lang="en-US" sz="2000" b="1" dirty="0">
              <a:latin typeface="inherit"/>
            </a:endParaRPr>
          </a:p>
          <a:p>
            <a:r>
              <a:rPr lang="en-US" dirty="0"/>
              <a:t>Masters in Financial Economics from Ohio University</a:t>
            </a:r>
            <a:endParaRPr lang="en-US" sz="2000" b="1" dirty="0">
              <a:latin typeface="inherit"/>
            </a:endParaRPr>
          </a:p>
          <a:p>
            <a:r>
              <a:rPr lang="en-US" dirty="0"/>
              <a:t>Bachelors in Economics from Kwame Nkrumah University of Science and Technology</a:t>
            </a:r>
          </a:p>
          <a:p>
            <a:endParaRPr lang="en-US" sz="2000" b="1" dirty="0">
              <a:latin typeface="inherit"/>
            </a:endParaRPr>
          </a:p>
          <a:p>
            <a:r>
              <a:rPr lang="en-US" b="1" dirty="0">
                <a:latin typeface="inherit"/>
              </a:rPr>
              <a:t>Contact me:</a:t>
            </a:r>
          </a:p>
          <a:p>
            <a:r>
              <a:rPr lang="en-US" dirty="0">
                <a:solidFill>
                  <a:srgbClr val="000000"/>
                </a:solidFill>
                <a:latin typeface="&amp;quot"/>
              </a:rPr>
              <a:t>Twitter  </a:t>
            </a:r>
            <a:r>
              <a:rPr lang="en-US" u="sng" dirty="0">
                <a:solidFill>
                  <a:schemeClr val="accent1"/>
                </a:solidFill>
                <a:latin typeface="&amp;quo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US" u="sng" dirty="0" err="1">
                <a:solidFill>
                  <a:schemeClr val="accent1"/>
                </a:solidFill>
                <a:latin typeface="&amp;quo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opalbert</a:t>
            </a:r>
            <a:endParaRPr lang="en-US" dirty="0">
              <a:solidFill>
                <a:schemeClr val="accent1"/>
              </a:solidFill>
              <a:latin typeface="&amp;quot"/>
            </a:endParaRPr>
          </a:p>
          <a:p>
            <a:r>
              <a:rPr lang="en-US" dirty="0">
                <a:solidFill>
                  <a:srgbClr val="000000"/>
                </a:solidFill>
                <a:latin typeface="&amp;quot"/>
              </a:rPr>
              <a:t>LinkedIn  </a:t>
            </a:r>
            <a:r>
              <a:rPr lang="en-US" u="sng" dirty="0">
                <a:solidFill>
                  <a:schemeClr val="accent1"/>
                </a:solidFill>
                <a:latin typeface="&amp;quo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Albert Opoku</a:t>
            </a:r>
            <a:endParaRPr lang="en-US" dirty="0">
              <a:solidFill>
                <a:schemeClr val="accent1"/>
              </a:solidFill>
              <a:latin typeface="&amp;quot"/>
            </a:endParaRPr>
          </a:p>
          <a:p>
            <a:r>
              <a:rPr lang="en-US" dirty="0">
                <a:solidFill>
                  <a:srgbClr val="000000"/>
                </a:solidFill>
                <a:latin typeface="&amp;quot"/>
              </a:rPr>
              <a:t>Email  </a:t>
            </a:r>
            <a:r>
              <a:rPr lang="en-US" u="sng" dirty="0">
                <a:solidFill>
                  <a:schemeClr val="accent1"/>
                </a:solidFill>
                <a:latin typeface="&amp;quo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opalkabert@gmail.com</a:t>
            </a:r>
            <a:endParaRPr lang="en-US" dirty="0">
              <a:solidFill>
                <a:schemeClr val="accent1"/>
              </a:solidFill>
              <a:latin typeface="&amp;quot"/>
            </a:endParaRPr>
          </a:p>
          <a:p>
            <a:r>
              <a:rPr lang="en-US" dirty="0">
                <a:solidFill>
                  <a:srgbClr val="000000"/>
                </a:solidFill>
                <a:latin typeface="&amp;quot"/>
              </a:rPr>
              <a:t>Website  </a:t>
            </a:r>
            <a:r>
              <a:rPr lang="en-US" u="sng" dirty="0">
                <a:solidFill>
                  <a:schemeClr val="accent1"/>
                </a:solidFill>
                <a:latin typeface="&amp;quo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www.opokualbert.com</a:t>
            </a:r>
            <a:endParaRPr lang="en-US" b="0" i="0" u="none" strike="noStrike" dirty="0">
              <a:solidFill>
                <a:schemeClr val="accent1"/>
              </a:solidFill>
              <a:effectLst/>
              <a:latin typeface="&amp;quot"/>
            </a:endParaRPr>
          </a:p>
        </p:txBody>
      </p:sp>
    </p:spTree>
    <p:extLst>
      <p:ext uri="{BB962C8B-B14F-4D97-AF65-F5344CB8AC3E}">
        <p14:creationId xmlns:p14="http://schemas.microsoft.com/office/powerpoint/2010/main" val="246455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B9A9-CBF9-49E5-ABE4-831B1F6E2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F0AF2-7A1C-4101-97A9-B02F4F93A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746826" cy="3880773"/>
          </a:xfrm>
        </p:spPr>
        <p:txBody>
          <a:bodyPr/>
          <a:lstStyle/>
          <a:p>
            <a:pPr fontAlgn="ctr">
              <a:lnSpc>
                <a:spcPct val="150000"/>
              </a:lnSpc>
            </a:pPr>
            <a:r>
              <a:rPr lang="en-US" dirty="0"/>
              <a:t>Overview of Predictive Analytics/ Machine learning.</a:t>
            </a:r>
          </a:p>
          <a:p>
            <a:pPr fontAlgn="ctr">
              <a:lnSpc>
                <a:spcPct val="150000"/>
              </a:lnSpc>
            </a:pPr>
            <a:r>
              <a:rPr lang="en-US" dirty="0"/>
              <a:t>Business Need  </a:t>
            </a:r>
          </a:p>
          <a:p>
            <a:pPr fontAlgn="ctr">
              <a:lnSpc>
                <a:spcPct val="150000"/>
              </a:lnSpc>
            </a:pPr>
            <a:r>
              <a:rPr lang="en-US" dirty="0"/>
              <a:t>Data Discovery.</a:t>
            </a:r>
          </a:p>
          <a:p>
            <a:pPr fontAlgn="ctr">
              <a:lnSpc>
                <a:spcPct val="150000"/>
              </a:lnSpc>
            </a:pPr>
            <a:r>
              <a:rPr lang="en-US" dirty="0"/>
              <a:t>Data Exploration.</a:t>
            </a:r>
          </a:p>
          <a:p>
            <a:pPr fontAlgn="ctr">
              <a:lnSpc>
                <a:spcPct val="150000"/>
              </a:lnSpc>
            </a:pPr>
            <a:r>
              <a:rPr lang="en-US" dirty="0"/>
              <a:t>Model building Process.</a:t>
            </a:r>
          </a:p>
          <a:p>
            <a:pPr fontAlgn="ctr">
              <a:lnSpc>
                <a:spcPct val="150000"/>
              </a:lnSpc>
            </a:pPr>
            <a:r>
              <a:rPr lang="en-US" dirty="0"/>
              <a:t>Model Serving or Production.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998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8D2A-01C4-4EAE-A771-D2BA2542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163957"/>
            <a:ext cx="9845300" cy="81123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Predictive Analytics/Machine learning - Insight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63B98-EDC5-4535-9166-167ACAA6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860931"/>
            <a:ext cx="10984783" cy="1977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Predictive analytics attempts to predict something you do not know from facts you do know.</a:t>
            </a:r>
          </a:p>
          <a:p>
            <a:r>
              <a:rPr lang="en-US" dirty="0"/>
              <a:t>Characteristics of a house to predict the value</a:t>
            </a:r>
          </a:p>
          <a:p>
            <a:r>
              <a:rPr lang="en-US" dirty="0"/>
              <a:t>Whether a patient will develop diabetes or not </a:t>
            </a:r>
          </a:p>
          <a:p>
            <a:r>
              <a:rPr lang="en-US" dirty="0"/>
              <a:t>Monthly minutes a cell phone customer would consume</a:t>
            </a:r>
          </a:p>
          <a:p>
            <a:r>
              <a:rPr lang="en-US" dirty="0"/>
              <a:t>Whether a borrower would make monthly payment or default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9C217F-EF0E-4B0F-B9E9-403F0FF23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670" y="3072733"/>
            <a:ext cx="6573078" cy="362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5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7E7D6BD-5E44-499D-B30E-A6AFA4812B6F}"/>
              </a:ext>
            </a:extLst>
          </p:cNvPr>
          <p:cNvSpPr txBox="1">
            <a:spLocks/>
          </p:cNvSpPr>
          <p:nvPr/>
        </p:nvSpPr>
        <p:spPr>
          <a:xfrm>
            <a:off x="677332" y="524476"/>
            <a:ext cx="9845300" cy="8112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/>
              <a:t>Business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52935-D13B-430E-9CBD-C7496ACA4FD6}"/>
              </a:ext>
            </a:extLst>
          </p:cNvPr>
          <p:cNvSpPr txBox="1"/>
          <p:nvPr/>
        </p:nvSpPr>
        <p:spPr>
          <a:xfrm rot="10800000" flipH="1" flipV="1">
            <a:off x="677333" y="1354072"/>
            <a:ext cx="8161867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Reliable prediction</a:t>
            </a:r>
            <a:r>
              <a:rPr lang="en-US" dirty="0"/>
              <a:t> leads to </a:t>
            </a:r>
            <a:r>
              <a:rPr lang="en-US" b="1" dirty="0">
                <a:solidFill>
                  <a:srgbClr val="FF0000"/>
                </a:solidFill>
              </a:rPr>
              <a:t>better decision</a:t>
            </a:r>
            <a:r>
              <a:rPr lang="en-US" dirty="0"/>
              <a:t>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you can predict the value of a house you can set the asking price with confidence.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Predicting disease, cell phone usage, payment behavior helps in making treatment decisions, price cell phone products, decide to approve a loan or not.</a:t>
            </a:r>
          </a:p>
        </p:txBody>
      </p:sp>
    </p:spTree>
    <p:extLst>
      <p:ext uri="{BB962C8B-B14F-4D97-AF65-F5344CB8AC3E}">
        <p14:creationId xmlns:p14="http://schemas.microsoft.com/office/powerpoint/2010/main" val="188882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6FC28B4-23DD-4956-97E1-EDC80C06A2BD}"/>
              </a:ext>
            </a:extLst>
          </p:cNvPr>
          <p:cNvSpPr txBox="1">
            <a:spLocks/>
          </p:cNvSpPr>
          <p:nvPr/>
        </p:nvSpPr>
        <p:spPr>
          <a:xfrm>
            <a:off x="225287" y="154171"/>
            <a:ext cx="9845300" cy="8112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/>
              <a:t>Types of Machine Learning and Business Use Cases</a:t>
            </a:r>
            <a:endParaRPr lang="en-US" sz="2400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BD9C26A-5530-464C-943C-7D737026C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3" y="874646"/>
            <a:ext cx="10084904" cy="574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0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6FC28B4-23DD-4956-97E1-EDC80C06A2BD}"/>
              </a:ext>
            </a:extLst>
          </p:cNvPr>
          <p:cNvSpPr txBox="1">
            <a:spLocks/>
          </p:cNvSpPr>
          <p:nvPr/>
        </p:nvSpPr>
        <p:spPr>
          <a:xfrm>
            <a:off x="225287" y="154171"/>
            <a:ext cx="9845300" cy="8112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/>
              <a:t>Types of Machine Learning and Business Use Cases</a:t>
            </a:r>
            <a:endParaRPr 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D0D9295-8261-4460-A288-2F357EF0A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6" y="2755426"/>
            <a:ext cx="5403160" cy="27462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9617375-E9E0-4ED0-B20C-54DD30CC3B26}"/>
              </a:ext>
            </a:extLst>
          </p:cNvPr>
          <p:cNvSpPr txBox="1"/>
          <p:nvPr/>
        </p:nvSpPr>
        <p:spPr>
          <a:xfrm>
            <a:off x="1179183" y="1356276"/>
            <a:ext cx="423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Supervised Learning - House Value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E83CD9-1CC3-4F84-BCB7-112E592195B0}"/>
              </a:ext>
            </a:extLst>
          </p:cNvPr>
          <p:cNvSpPr txBox="1"/>
          <p:nvPr/>
        </p:nvSpPr>
        <p:spPr>
          <a:xfrm>
            <a:off x="45199" y="1867115"/>
            <a:ext cx="986754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CCBCFE1-B13F-4791-BB2D-A7B8BD875284}"/>
              </a:ext>
            </a:extLst>
          </p:cNvPr>
          <p:cNvSpPr/>
          <p:nvPr/>
        </p:nvSpPr>
        <p:spPr>
          <a:xfrm rot="3915514">
            <a:off x="364483" y="2359283"/>
            <a:ext cx="795130" cy="227954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E0416D-8DC2-49CB-AF09-86312B204658}"/>
              </a:ext>
            </a:extLst>
          </p:cNvPr>
          <p:cNvSpPr txBox="1"/>
          <p:nvPr/>
        </p:nvSpPr>
        <p:spPr>
          <a:xfrm>
            <a:off x="3028268" y="1787389"/>
            <a:ext cx="986754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9976AECB-2D8B-4A8A-919F-5172D7AA46A0}"/>
              </a:ext>
            </a:extLst>
          </p:cNvPr>
          <p:cNvSpPr/>
          <p:nvPr/>
        </p:nvSpPr>
        <p:spPr>
          <a:xfrm rot="16200000">
            <a:off x="3187018" y="111488"/>
            <a:ext cx="636104" cy="46517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79A7DB6-C95C-4C0F-8E27-4E31296A7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742" y="2345634"/>
            <a:ext cx="5302682" cy="31560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A660C0B-F2FD-43B7-985C-6966C10D459D}"/>
              </a:ext>
            </a:extLst>
          </p:cNvPr>
          <p:cNvSpPr txBox="1"/>
          <p:nvPr/>
        </p:nvSpPr>
        <p:spPr>
          <a:xfrm>
            <a:off x="6517947" y="1462367"/>
            <a:ext cx="513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Unsupervised Learning – Telco Customers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C83A94C-3E5B-4334-8333-EEB51CF22A7B}"/>
              </a:ext>
            </a:extLst>
          </p:cNvPr>
          <p:cNvCxnSpPr>
            <a:cxnSpLocks/>
          </p:cNvCxnSpPr>
          <p:nvPr/>
        </p:nvCxnSpPr>
        <p:spPr>
          <a:xfrm>
            <a:off x="6096000" y="1462367"/>
            <a:ext cx="0" cy="48059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716D621-9A5D-4620-85B8-37746F76777B}"/>
              </a:ext>
            </a:extLst>
          </p:cNvPr>
          <p:cNvSpPr txBox="1"/>
          <p:nvPr/>
        </p:nvSpPr>
        <p:spPr>
          <a:xfrm>
            <a:off x="225287" y="850549"/>
            <a:ext cx="571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 help the algorithm to learn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8E02BC-C59C-48AB-B2DE-8C22C676F35A}"/>
              </a:ext>
            </a:extLst>
          </p:cNvPr>
          <p:cNvSpPr txBox="1"/>
          <p:nvPr/>
        </p:nvSpPr>
        <p:spPr>
          <a:xfrm>
            <a:off x="6350742" y="818446"/>
            <a:ext cx="571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 do not know what is hidden in the data. Let algorithm learn on its own and tell you what is there</a:t>
            </a:r>
          </a:p>
        </p:txBody>
      </p:sp>
    </p:spTree>
    <p:extLst>
      <p:ext uri="{BB962C8B-B14F-4D97-AF65-F5344CB8AC3E}">
        <p14:creationId xmlns:p14="http://schemas.microsoft.com/office/powerpoint/2010/main" val="420667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D64C5D0-C56E-44E7-B8FC-C86F614D8BF1}"/>
              </a:ext>
            </a:extLst>
          </p:cNvPr>
          <p:cNvSpPr txBox="1">
            <a:spLocks/>
          </p:cNvSpPr>
          <p:nvPr/>
        </p:nvSpPr>
        <p:spPr>
          <a:xfrm>
            <a:off x="94234" y="4629767"/>
            <a:ext cx="9845300" cy="8112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/>
              <a:t>3 Components</a:t>
            </a:r>
            <a:endParaRPr lang="en-US" sz="2400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9CEBDC14-9A01-4E98-9A21-D3DEDFEA756F}"/>
              </a:ext>
            </a:extLst>
          </p:cNvPr>
          <p:cNvSpPr/>
          <p:nvPr/>
        </p:nvSpPr>
        <p:spPr>
          <a:xfrm>
            <a:off x="371059" y="5308152"/>
            <a:ext cx="2478156" cy="138858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Data</a:t>
            </a:r>
            <a:r>
              <a:rPr lang="en-US" sz="1200" dirty="0"/>
              <a:t>: </a:t>
            </a:r>
          </a:p>
          <a:p>
            <a:r>
              <a:rPr lang="en-US" sz="1200" dirty="0"/>
              <a:t>Strongly depends on the historical data quality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F5055165-CB17-40B0-A19B-DEDD91A887B1}"/>
              </a:ext>
            </a:extLst>
          </p:cNvPr>
          <p:cNvSpPr/>
          <p:nvPr/>
        </p:nvSpPr>
        <p:spPr>
          <a:xfrm>
            <a:off x="7129669" y="5345385"/>
            <a:ext cx="2809865" cy="13513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Expectation: </a:t>
            </a:r>
          </a:p>
          <a:p>
            <a:r>
              <a:rPr lang="en-US" sz="1200" b="1" dirty="0"/>
              <a:t>The future will follow a pattern related to the past.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8077C8E5-7EDE-4A80-B4C6-E0D6CD785FA4}"/>
              </a:ext>
            </a:extLst>
          </p:cNvPr>
          <p:cNvSpPr/>
          <p:nvPr/>
        </p:nvSpPr>
        <p:spPr>
          <a:xfrm>
            <a:off x="3389241" y="5345384"/>
            <a:ext cx="2723325" cy="138858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Modeling:</a:t>
            </a:r>
            <a:r>
              <a:rPr lang="en-US" sz="1200" b="1" dirty="0"/>
              <a:t> </a:t>
            </a:r>
          </a:p>
          <a:p>
            <a:r>
              <a:rPr lang="en-US" sz="1200" b="1" dirty="0"/>
              <a:t>Simple and complex modeling techniques are used to get insights and inference from data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B5E95B-BF36-4911-86FC-DCDD70CF4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59" y="713960"/>
            <a:ext cx="4664767" cy="29436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B81EB2-07F1-4E31-92F9-5E80F3CC607F}"/>
              </a:ext>
            </a:extLst>
          </p:cNvPr>
          <p:cNvSpPr txBox="1"/>
          <p:nvPr/>
        </p:nvSpPr>
        <p:spPr>
          <a:xfrm>
            <a:off x="3498574" y="363976"/>
            <a:ext cx="466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 and Clustering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73A8C-B141-4C99-8408-BE8282BB0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566" y="733308"/>
            <a:ext cx="5178290" cy="292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88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A91AAFE-04EC-477F-88B6-1916CB4385D5}"/>
              </a:ext>
            </a:extLst>
          </p:cNvPr>
          <p:cNvSpPr txBox="1">
            <a:spLocks/>
          </p:cNvSpPr>
          <p:nvPr/>
        </p:nvSpPr>
        <p:spPr>
          <a:xfrm>
            <a:off x="399038" y="0"/>
            <a:ext cx="9845300" cy="8112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/>
              <a:t>Define business needs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F238F-EE07-42B0-A59C-816C0192F7E2}"/>
              </a:ext>
            </a:extLst>
          </p:cNvPr>
          <p:cNvSpPr txBox="1"/>
          <p:nvPr/>
        </p:nvSpPr>
        <p:spPr>
          <a:xfrm>
            <a:off x="399038" y="539205"/>
            <a:ext cx="10760765" cy="6042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Understand the business problem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Improve</a:t>
            </a:r>
            <a:r>
              <a:rPr lang="en-US" dirty="0"/>
              <a:t> marketing campaign </a:t>
            </a:r>
            <a:r>
              <a:rPr lang="en-US" dirty="0">
                <a:solidFill>
                  <a:srgbClr val="FF0000"/>
                </a:solidFill>
              </a:rPr>
              <a:t>response rate </a:t>
            </a:r>
            <a:r>
              <a:rPr lang="en-US" dirty="0"/>
              <a:t>by at least 10%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Reduce</a:t>
            </a:r>
            <a:r>
              <a:rPr lang="en-US" dirty="0"/>
              <a:t> loan </a:t>
            </a:r>
            <a:r>
              <a:rPr lang="en-US" dirty="0">
                <a:solidFill>
                  <a:srgbClr val="FF0000"/>
                </a:solidFill>
              </a:rPr>
              <a:t>losses</a:t>
            </a:r>
            <a:r>
              <a:rPr lang="en-US" dirty="0"/>
              <a:t> by 15%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Increase</a:t>
            </a:r>
            <a:r>
              <a:rPr lang="en-US" dirty="0"/>
              <a:t> customer </a:t>
            </a:r>
            <a:r>
              <a:rPr lang="en-US" dirty="0">
                <a:solidFill>
                  <a:srgbClr val="FF0000"/>
                </a:solidFill>
              </a:rPr>
              <a:t>retention</a:t>
            </a:r>
            <a:r>
              <a:rPr lang="en-US" dirty="0"/>
              <a:t> by 8%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Define response measure  - sometimes multiple measures.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/>
              <a:t>Example a university wants to </a:t>
            </a:r>
            <a:r>
              <a:rPr lang="en-US" dirty="0">
                <a:solidFill>
                  <a:srgbClr val="FF0000"/>
                </a:solidFill>
              </a:rPr>
              <a:t>maximize ROI </a:t>
            </a:r>
            <a:r>
              <a:rPr lang="en-US" dirty="0"/>
              <a:t>in an alumni donor campaign. Strategies: 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likelihood to respond</a:t>
            </a:r>
            <a:r>
              <a:rPr lang="en-US" dirty="0"/>
              <a:t> to the campaign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amount</a:t>
            </a:r>
            <a:r>
              <a:rPr lang="en-US" dirty="0"/>
              <a:t> that will be donated if responded.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Cost of Error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/>
              <a:t>Does the prediction development cost outweigh its improvement in decision making?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/>
              <a:t>If the value at risk is low, model provides no economic benefit. Example email campaign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Determine the prediction window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/>
              <a:t>Lengthy prediction window leads to model precision decline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/>
              <a:t>The window also determine the data you will use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0422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18239</TotalTime>
  <Words>1010</Words>
  <Application>Microsoft Office PowerPoint</Application>
  <PresentationFormat>Widescreen</PresentationFormat>
  <Paragraphs>178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&amp;quot</vt:lpstr>
      <vt:lpstr>Arial</vt:lpstr>
      <vt:lpstr>Courier New</vt:lpstr>
      <vt:lpstr>inherit</vt:lpstr>
      <vt:lpstr>Trebuchet MS</vt:lpstr>
      <vt:lpstr>Wingdings</vt:lpstr>
      <vt:lpstr>Wingdings 3</vt:lpstr>
      <vt:lpstr>Facet</vt:lpstr>
      <vt:lpstr>Predictive Analytics / Machine Learning </vt:lpstr>
      <vt:lpstr>About me</vt:lpstr>
      <vt:lpstr>Agenda </vt:lpstr>
      <vt:lpstr>Predictive Analytics/Machine learning - Insight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Discover data for the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Topic Modeling  Non-Negative Matrix Factorization</dc:title>
  <dc:creator>Albert Opoku</dc:creator>
  <cp:lastModifiedBy>Albert Opoku</cp:lastModifiedBy>
  <cp:revision>132</cp:revision>
  <dcterms:created xsi:type="dcterms:W3CDTF">2019-03-08T01:23:08Z</dcterms:created>
  <dcterms:modified xsi:type="dcterms:W3CDTF">2019-04-09T07:34:00Z</dcterms:modified>
</cp:coreProperties>
</file>