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7" r:id="rId6"/>
    <p:sldId id="276" r:id="rId7"/>
    <p:sldId id="260" r:id="rId8"/>
    <p:sldId id="273" r:id="rId9"/>
    <p:sldId id="261" r:id="rId10"/>
    <p:sldId id="262" r:id="rId11"/>
    <p:sldId id="263" r:id="rId12"/>
    <p:sldId id="274" r:id="rId13"/>
    <p:sldId id="275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68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82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794A-A4A4-4230-9E4F-29B6D133D34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bertopokupmachinelearning/" TargetMode="External"/><Relationship Id="rId2" Type="http://schemas.openxmlformats.org/officeDocument/2006/relationships/hyperlink" Target="https://twitter.com/opal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okualbert.com/" TargetMode="External"/><Relationship Id="rId4" Type="http://schemas.openxmlformats.org/officeDocument/2006/relationships/hyperlink" Target="mailto:opalkabert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C45D-0226-4E64-B83A-C7F7BD0D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6" y="1272209"/>
            <a:ext cx="9197008" cy="27786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Predictive Analytics / Machine Learning</a:t>
            </a:r>
            <a:br>
              <a:rPr lang="en-US" b="1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5D8C-F2CB-4C6D-A468-D286858A6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Discovery, Exploration and  Prediction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43F5-E856-41C4-A32F-C5027427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6" y="1537252"/>
            <a:ext cx="8596668" cy="622852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 data for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CEE9-3756-4825-96AC-C13DCD52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320167"/>
            <a:ext cx="8596668" cy="1217085"/>
          </a:xfrm>
        </p:spPr>
        <p:txBody>
          <a:bodyPr/>
          <a:lstStyle/>
          <a:p>
            <a:r>
              <a:rPr lang="en-US" dirty="0"/>
              <a:t>Assess the deployment 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Batch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Transactional or near real time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1B933-C1AD-4A43-939F-1063A845ED1B}"/>
              </a:ext>
            </a:extLst>
          </p:cNvPr>
          <p:cNvSpPr txBox="1"/>
          <p:nvPr/>
        </p:nvSpPr>
        <p:spPr>
          <a:xfrm>
            <a:off x="491803" y="2160104"/>
            <a:ext cx="11700197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task takes a lot of your time.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Assemble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data may live in </a:t>
            </a:r>
            <a:r>
              <a:rPr lang="en-US" dirty="0">
                <a:solidFill>
                  <a:srgbClr val="FF0000"/>
                </a:solidFill>
              </a:rPr>
              <a:t>diverse sources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inside and outside the organization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Investigating potential sources, understand how the data was captured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times data is </a:t>
            </a:r>
            <a:r>
              <a:rPr lang="en-US" dirty="0">
                <a:solidFill>
                  <a:srgbClr val="FF0000"/>
                </a:solidFill>
              </a:rPr>
              <a:t>messy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needs cleaning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Involves collecting and consolidating data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data documentation and permission to use the data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presence or absence of a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there will be a join of two or more tables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the fields are </a:t>
            </a:r>
            <a:r>
              <a:rPr lang="en-US" dirty="0">
                <a:solidFill>
                  <a:srgbClr val="FF0000"/>
                </a:solidFill>
              </a:rPr>
              <a:t>populated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Fields with no value throughout can be dropped.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for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fields. Drop fields with same value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6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E1B933-C1AD-4A43-939F-1063A845ED1B}"/>
              </a:ext>
            </a:extLst>
          </p:cNvPr>
          <p:cNvSpPr txBox="1"/>
          <p:nvPr/>
        </p:nvSpPr>
        <p:spPr>
          <a:xfrm>
            <a:off x="491803" y="816638"/>
            <a:ext cx="1170019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type of data in the fields.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float, int, character/string, date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data have the response measure?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191A1-7EEC-4622-80FD-3517F7F3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6" y="2557670"/>
            <a:ext cx="7534223" cy="42008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88E37-1B30-4B5C-9715-790D491C1566}"/>
              </a:ext>
            </a:extLst>
          </p:cNvPr>
          <p:cNvSpPr txBox="1"/>
          <p:nvPr/>
        </p:nvSpPr>
        <p:spPr>
          <a:xfrm>
            <a:off x="9342782" y="2040835"/>
            <a:ext cx="112643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F4268EF-0942-4A69-9381-76D250E66A42}"/>
              </a:ext>
            </a:extLst>
          </p:cNvPr>
          <p:cNvSpPr/>
          <p:nvPr/>
        </p:nvSpPr>
        <p:spPr>
          <a:xfrm rot="3227344">
            <a:off x="8652142" y="1992653"/>
            <a:ext cx="294602" cy="145961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FE6C3-9978-44D3-B5AC-B15374B345D7}"/>
              </a:ext>
            </a:extLst>
          </p:cNvPr>
          <p:cNvSpPr txBox="1"/>
          <p:nvPr/>
        </p:nvSpPr>
        <p:spPr>
          <a:xfrm>
            <a:off x="7427842" y="1876048"/>
            <a:ext cx="112643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9326521-05D5-4F75-A34E-E8746B9F9A25}"/>
              </a:ext>
            </a:extLst>
          </p:cNvPr>
          <p:cNvSpPr/>
          <p:nvPr/>
        </p:nvSpPr>
        <p:spPr>
          <a:xfrm rot="1273209">
            <a:off x="7288525" y="2228047"/>
            <a:ext cx="360156" cy="57383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B73A5-12D6-4343-AB03-AD8D78459FF1}"/>
              </a:ext>
            </a:extLst>
          </p:cNvPr>
          <p:cNvSpPr txBox="1"/>
          <p:nvPr/>
        </p:nvSpPr>
        <p:spPr>
          <a:xfrm>
            <a:off x="91124" y="2100447"/>
            <a:ext cx="112643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080527A-E92E-4D13-B5A5-600078CA2625}"/>
              </a:ext>
            </a:extLst>
          </p:cNvPr>
          <p:cNvSpPr/>
          <p:nvPr/>
        </p:nvSpPr>
        <p:spPr>
          <a:xfrm rot="19348354">
            <a:off x="682287" y="2380722"/>
            <a:ext cx="378796" cy="95240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61EC8-2ADF-452D-AAD6-5010CBA3D1F0}"/>
              </a:ext>
            </a:extLst>
          </p:cNvPr>
          <p:cNvSpPr txBox="1">
            <a:spLocks/>
          </p:cNvSpPr>
          <p:nvPr/>
        </p:nvSpPr>
        <p:spPr>
          <a:xfrm>
            <a:off x="330973" y="491409"/>
            <a:ext cx="8596668" cy="622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Data Exploratory and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330973" y="1088835"/>
            <a:ext cx="11700197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for and investigate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 you don’t have to remove  them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the Data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the reasons the data may be transformed: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from the source not conforming to the business rules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model accuracy and precision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transformation include: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transform or Z score scaling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Binning numeric features like age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 of categorical variables 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one-hot-encoding or embeddings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A5BEC-1BF7-45D5-AA0F-781E8280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1" y="948840"/>
            <a:ext cx="3785169" cy="222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93CB6-4AD6-4410-B89E-EAAA1B002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3" y="4110175"/>
            <a:ext cx="4731025" cy="2438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E308B-91D8-4A00-94C0-2B831E3ED7DF}"/>
              </a:ext>
            </a:extLst>
          </p:cNvPr>
          <p:cNvSpPr txBox="1"/>
          <p:nvPr/>
        </p:nvSpPr>
        <p:spPr>
          <a:xfrm>
            <a:off x="7434801" y="3753556"/>
            <a:ext cx="230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Binning or Bucketing</a:t>
            </a:r>
          </a:p>
        </p:txBody>
      </p:sp>
    </p:spTree>
    <p:extLst>
      <p:ext uri="{BB962C8B-B14F-4D97-AF65-F5344CB8AC3E}">
        <p14:creationId xmlns:p14="http://schemas.microsoft.com/office/powerpoint/2010/main" val="171234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C720D8-68EB-4400-9FC5-362A4CC342A9}"/>
              </a:ext>
            </a:extLst>
          </p:cNvPr>
          <p:cNvSpPr/>
          <p:nvPr/>
        </p:nvSpPr>
        <p:spPr>
          <a:xfrm>
            <a:off x="3757898" y="637166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one-hot-encoding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99F2F-BCBE-4651-97A1-EBCBA624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881187"/>
            <a:ext cx="11413849" cy="40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61EC8-2ADF-452D-AAD6-5010CBA3D1F0}"/>
              </a:ext>
            </a:extLst>
          </p:cNvPr>
          <p:cNvSpPr txBox="1">
            <a:spLocks/>
          </p:cNvSpPr>
          <p:nvPr/>
        </p:nvSpPr>
        <p:spPr>
          <a:xfrm>
            <a:off x="450243" y="22767"/>
            <a:ext cx="8596668" cy="622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Data Exploration and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533363" y="497958"/>
            <a:ext cx="11700197" cy="685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Table Operation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and append tables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Select/drop rows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calculated field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columns that are not relevant for the project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a key if there is the need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Treat Missing Data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Sometimes, the missing chunk is 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itself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you can binarize the column.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techniques can be used to treat missing values: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Impute with a simple mean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nearest neighbor could be used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techniques are also acceptable 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REMEMBER TO APPLY THESE TRANSFORMATIONS TO THE DEPLOYMENT ENVIRONMENT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26E93-F9DF-469D-BAC9-3DCC550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38" y="645619"/>
            <a:ext cx="5080901" cy="3422798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902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61EC8-2ADF-452D-AAD6-5010CBA3D1F0}"/>
              </a:ext>
            </a:extLst>
          </p:cNvPr>
          <p:cNvSpPr txBox="1">
            <a:spLocks/>
          </p:cNvSpPr>
          <p:nvPr/>
        </p:nvSpPr>
        <p:spPr>
          <a:xfrm>
            <a:off x="450243" y="22767"/>
            <a:ext cx="8596668" cy="622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Model building Process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165906" y="483990"/>
            <a:ext cx="1170019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Model Techniques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have multiple features and you will have to reduce them to a sizable and easy to explain number and also avoid a curse of dimensionality. The following techniques may be used: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Value using Weight of evidence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Importance using Random Forest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Feature Elimination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Importance using Extra trees classifier 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9C8DD6-D9F3-483F-8BA0-B13353344EDD}"/>
              </a:ext>
            </a:extLst>
          </p:cNvPr>
          <p:cNvSpPr/>
          <p:nvPr/>
        </p:nvSpPr>
        <p:spPr>
          <a:xfrm>
            <a:off x="4263525" y="1108917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AD022-5862-4C19-AC89-6A26E35FA6EC}"/>
              </a:ext>
            </a:extLst>
          </p:cNvPr>
          <p:cNvSpPr txBox="1"/>
          <p:nvPr/>
        </p:nvSpPr>
        <p:spPr>
          <a:xfrm>
            <a:off x="4313342" y="1283732"/>
            <a:ext cx="1702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Classification problem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F5C451-C511-445E-A3F7-F74ED0E3E914}"/>
              </a:ext>
            </a:extLst>
          </p:cNvPr>
          <p:cNvSpPr/>
          <p:nvPr/>
        </p:nvSpPr>
        <p:spPr>
          <a:xfrm>
            <a:off x="4313342" y="2095829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DF690-6BFB-44B5-A3C7-29334BDE649D}"/>
              </a:ext>
            </a:extLst>
          </p:cNvPr>
          <p:cNvSpPr txBox="1"/>
          <p:nvPr/>
        </p:nvSpPr>
        <p:spPr>
          <a:xfrm>
            <a:off x="4459313" y="2309199"/>
            <a:ext cx="195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Regression Problem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10F193-C80B-487D-BFEA-95E1DC572AD6}"/>
              </a:ext>
            </a:extLst>
          </p:cNvPr>
          <p:cNvSpPr/>
          <p:nvPr/>
        </p:nvSpPr>
        <p:spPr>
          <a:xfrm>
            <a:off x="4313342" y="3083895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86E4C-729A-498B-B711-E40ACE9C9F58}"/>
              </a:ext>
            </a:extLst>
          </p:cNvPr>
          <p:cNvSpPr txBox="1"/>
          <p:nvPr/>
        </p:nvSpPr>
        <p:spPr>
          <a:xfrm>
            <a:off x="4384190" y="3284492"/>
            <a:ext cx="195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Clustering problem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2DA593-7A03-406B-A284-4B67494E29DE}"/>
              </a:ext>
            </a:extLst>
          </p:cNvPr>
          <p:cNvSpPr/>
          <p:nvPr/>
        </p:nvSpPr>
        <p:spPr>
          <a:xfrm>
            <a:off x="1784251" y="1032127"/>
            <a:ext cx="1802295" cy="7153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D07C3-FF51-4E5E-8BAA-A73F5ECDD856}"/>
              </a:ext>
            </a:extLst>
          </p:cNvPr>
          <p:cNvSpPr txBox="1"/>
          <p:nvPr/>
        </p:nvSpPr>
        <p:spPr>
          <a:xfrm>
            <a:off x="1883882" y="1135956"/>
            <a:ext cx="1802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Insurance fraud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Customer attrition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Campaign response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D3706-E2F5-4ED0-AACE-F0703ABA29D3}"/>
              </a:ext>
            </a:extLst>
          </p:cNvPr>
          <p:cNvSpPr/>
          <p:nvPr/>
        </p:nvSpPr>
        <p:spPr>
          <a:xfrm>
            <a:off x="1784251" y="2108602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07D5D7-C13F-430B-B4C3-3A3CE52E51A4}"/>
              </a:ext>
            </a:extLst>
          </p:cNvPr>
          <p:cNvSpPr txBox="1"/>
          <p:nvPr/>
        </p:nvSpPr>
        <p:spPr>
          <a:xfrm>
            <a:off x="1883882" y="2159866"/>
            <a:ext cx="1802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House value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Customer spend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Temperature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A15153-047E-4DF1-A2AB-66B0A0DFD36B}"/>
              </a:ext>
            </a:extLst>
          </p:cNvPr>
          <p:cNvSpPr/>
          <p:nvPr/>
        </p:nvSpPr>
        <p:spPr>
          <a:xfrm>
            <a:off x="1804131" y="3065885"/>
            <a:ext cx="1802295" cy="662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EED05-ABA8-4D49-BE21-71A07E0A1F0B}"/>
              </a:ext>
            </a:extLst>
          </p:cNvPr>
          <p:cNvSpPr txBox="1"/>
          <p:nvPr/>
        </p:nvSpPr>
        <p:spPr>
          <a:xfrm>
            <a:off x="1903762" y="3117149"/>
            <a:ext cx="1802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Segmentation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Association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Text mining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A9A42C-1CDF-42A7-9666-D861D113B1FB}"/>
              </a:ext>
            </a:extLst>
          </p:cNvPr>
          <p:cNvSpPr/>
          <p:nvPr/>
        </p:nvSpPr>
        <p:spPr>
          <a:xfrm>
            <a:off x="6891965" y="1032126"/>
            <a:ext cx="2003482" cy="820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A2442-70B3-4394-A250-4D0905B87188}"/>
              </a:ext>
            </a:extLst>
          </p:cNvPr>
          <p:cNvSpPr txBox="1"/>
          <p:nvPr/>
        </p:nvSpPr>
        <p:spPr>
          <a:xfrm>
            <a:off x="6991596" y="1083391"/>
            <a:ext cx="208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Logistics Regression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Decision Trees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98CB1A-D1EB-4814-86D8-CEA3509B97F1}"/>
              </a:ext>
            </a:extLst>
          </p:cNvPr>
          <p:cNvSpPr/>
          <p:nvPr/>
        </p:nvSpPr>
        <p:spPr>
          <a:xfrm>
            <a:off x="6852208" y="2017581"/>
            <a:ext cx="2003482" cy="820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41928-690B-49FB-863C-015D5A2C681C}"/>
              </a:ext>
            </a:extLst>
          </p:cNvPr>
          <p:cNvSpPr txBox="1"/>
          <p:nvPr/>
        </p:nvSpPr>
        <p:spPr>
          <a:xfrm>
            <a:off x="6991596" y="2286831"/>
            <a:ext cx="2086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32E6AF-5487-4D12-8375-25D82BB3C0CE}"/>
              </a:ext>
            </a:extLst>
          </p:cNvPr>
          <p:cNvSpPr/>
          <p:nvPr/>
        </p:nvSpPr>
        <p:spPr>
          <a:xfrm>
            <a:off x="6819077" y="3039833"/>
            <a:ext cx="2003482" cy="820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6309C6-1268-46F9-99B2-CD7B52215416}"/>
              </a:ext>
            </a:extLst>
          </p:cNvPr>
          <p:cNvSpPr txBox="1"/>
          <p:nvPr/>
        </p:nvSpPr>
        <p:spPr>
          <a:xfrm>
            <a:off x="6918708" y="3091098"/>
            <a:ext cx="208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K-Means Clustering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Hierarchical Clustering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Apriori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Language Models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720BAF-F41B-49E0-90F1-59334DC5A5F3}"/>
              </a:ext>
            </a:extLst>
          </p:cNvPr>
          <p:cNvSpPr/>
          <p:nvPr/>
        </p:nvSpPr>
        <p:spPr>
          <a:xfrm>
            <a:off x="3606426" y="1283732"/>
            <a:ext cx="657099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6AD308-D2BC-4AEF-92ED-FD01C06A2A21}"/>
              </a:ext>
            </a:extLst>
          </p:cNvPr>
          <p:cNvSpPr/>
          <p:nvPr/>
        </p:nvSpPr>
        <p:spPr>
          <a:xfrm>
            <a:off x="3616507" y="3310408"/>
            <a:ext cx="693359" cy="235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06E3A3-F196-4F34-A7E4-C99860307A74}"/>
              </a:ext>
            </a:extLst>
          </p:cNvPr>
          <p:cNvSpPr/>
          <p:nvPr/>
        </p:nvSpPr>
        <p:spPr>
          <a:xfrm>
            <a:off x="3616507" y="2286831"/>
            <a:ext cx="70661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A240004-B0C4-4690-B920-34DCE5BE99B9}"/>
              </a:ext>
            </a:extLst>
          </p:cNvPr>
          <p:cNvSpPr/>
          <p:nvPr/>
        </p:nvSpPr>
        <p:spPr>
          <a:xfrm>
            <a:off x="6094666" y="1376984"/>
            <a:ext cx="797299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1677A79-B390-49D4-8460-3A693BBBBD0C}"/>
              </a:ext>
            </a:extLst>
          </p:cNvPr>
          <p:cNvSpPr/>
          <p:nvPr/>
        </p:nvSpPr>
        <p:spPr>
          <a:xfrm>
            <a:off x="6094666" y="3335400"/>
            <a:ext cx="724411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0F6107C-E5F7-43DE-8EA7-2CDABAEFC449}"/>
              </a:ext>
            </a:extLst>
          </p:cNvPr>
          <p:cNvSpPr/>
          <p:nvPr/>
        </p:nvSpPr>
        <p:spPr>
          <a:xfrm>
            <a:off x="6115638" y="2278693"/>
            <a:ext cx="70344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AFFD00-A72A-4C47-A993-EDE47AF9872E}"/>
              </a:ext>
            </a:extLst>
          </p:cNvPr>
          <p:cNvSpPr txBox="1"/>
          <p:nvPr/>
        </p:nvSpPr>
        <p:spPr>
          <a:xfrm>
            <a:off x="533363" y="497958"/>
            <a:ext cx="11700197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trees classifier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 Square best variables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 based feature selection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use the </a:t>
            </a:r>
            <a:r>
              <a:rPr lang="en-US" dirty="0">
                <a:solidFill>
                  <a:srgbClr val="FF0000"/>
                </a:solidFill>
              </a:rPr>
              <a:t>vote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approach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for Multicollinearity 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two or more feature are linearly correlated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data must be a representative of the population you are predicting for</a:t>
            </a:r>
          </a:p>
          <a:p>
            <a:pPr marL="12001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avoid biases in your outcome, </a:t>
            </a:r>
          </a:p>
          <a:p>
            <a:pPr marL="914400" lvl="3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sample should have a balance representation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Down-sample or up-sample if your lable is unbalanced 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your dataset is large, sample a sizeable part for your 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Training.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64D07-4F58-4664-8809-0D0791E4D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07" y="152409"/>
            <a:ext cx="6358293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19437-9235-4FC5-88BF-883BA7476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38" y="4127156"/>
            <a:ext cx="4833767" cy="2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522E4-A0A8-44E5-81D1-47A2D8211886}"/>
              </a:ext>
            </a:extLst>
          </p:cNvPr>
          <p:cNvSpPr/>
          <p:nvPr/>
        </p:nvSpPr>
        <p:spPr>
          <a:xfrm>
            <a:off x="362108" y="261306"/>
            <a:ext cx="6096000" cy="48474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 the Dataset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Intime Validation set</a:t>
            </a: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 of time Validation set</a:t>
            </a:r>
          </a:p>
          <a:p>
            <a:pPr marL="0"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your model and evaluate the results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on your data and model goal, use the appropriate technique to build your model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explore multiple algorithms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classification model, accuracy and ROC are not enough, complement with confusion matrix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regression problems, use Root Mean Squared Error – RMSE for your evaluation</a:t>
            </a:r>
          </a:p>
        </p:txBody>
      </p:sp>
    </p:spTree>
    <p:extLst>
      <p:ext uri="{BB962C8B-B14F-4D97-AF65-F5344CB8AC3E}">
        <p14:creationId xmlns:p14="http://schemas.microsoft.com/office/powerpoint/2010/main" val="39210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5875-8ED5-4B2C-8E34-E8DF272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1AAFA-35DF-43C7-AF6B-77623D4B9F7B}"/>
              </a:ext>
            </a:extLst>
          </p:cNvPr>
          <p:cNvSpPr/>
          <p:nvPr/>
        </p:nvSpPr>
        <p:spPr>
          <a:xfrm>
            <a:off x="677334" y="2108200"/>
            <a:ext cx="874802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inherit"/>
              </a:rPr>
              <a:t>Albert Opoku </a:t>
            </a:r>
          </a:p>
          <a:p>
            <a:r>
              <a:rPr lang="en-US" sz="2000" b="1" dirty="0">
                <a:latin typeface="inherit"/>
              </a:rPr>
              <a:t>Senior Statistical Consultant at Alliance data Inc</a:t>
            </a:r>
          </a:p>
          <a:p>
            <a:endParaRPr lang="en-US" sz="2000" b="1" dirty="0">
              <a:latin typeface="inherit"/>
            </a:endParaRPr>
          </a:p>
          <a:p>
            <a:r>
              <a:rPr lang="en-US" dirty="0"/>
              <a:t>Masters in Financial Economics from Ohio University</a:t>
            </a:r>
            <a:endParaRPr lang="en-US" sz="2000" b="1" dirty="0">
              <a:latin typeface="inherit"/>
            </a:endParaRPr>
          </a:p>
          <a:p>
            <a:r>
              <a:rPr lang="en-US" dirty="0"/>
              <a:t>Bachelors in Economics from Kwame Nkrumah University of Science and Technology</a:t>
            </a:r>
          </a:p>
          <a:p>
            <a:endParaRPr lang="en-US" sz="2000" b="1" dirty="0">
              <a:latin typeface="inherit"/>
            </a:endParaRPr>
          </a:p>
          <a:p>
            <a:r>
              <a:rPr lang="en-US" b="1" dirty="0">
                <a:latin typeface="inherit"/>
              </a:rPr>
              <a:t>Contact me:</a:t>
            </a: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Twitter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u="sng" dirty="0" err="1">
                <a:solidFill>
                  <a:schemeClr val="accent1"/>
                </a:solidFill>
                <a:latin typeface="&amp;quo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opalbert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LinkedIn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Albert Opoku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Email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opalkabert@gmail.com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Website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www.opokualbert.com</a:t>
            </a:r>
            <a:endParaRPr lang="en-US" b="0" i="0" u="none" strike="noStrike" dirty="0">
              <a:solidFill>
                <a:schemeClr val="accent1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246455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9A9-CBF9-49E5-ABE4-831B1F6E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0AF2-7A1C-4101-97A9-B02F4F93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46826" cy="3880773"/>
          </a:xfrm>
        </p:spPr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/>
              <a:t>Overview of Predictive Analytics/ Machine learning.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Business Need  and Data Discovery.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Data Exploration.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Model building Process.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Model Serving or Production.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8D2A-01C4-4EAE-A771-D2BA2542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163957"/>
            <a:ext cx="9845300" cy="811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Predictive Analytics/Machine learning - Insight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3B98-EDC5-4535-9166-167ACAA6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860931"/>
            <a:ext cx="10984783" cy="197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Predictive analytics attempts to predict something you do not know from facts you do know.</a:t>
            </a:r>
          </a:p>
          <a:p>
            <a:r>
              <a:rPr lang="en-US" dirty="0"/>
              <a:t>Characteristics of a house to predict the value</a:t>
            </a:r>
          </a:p>
          <a:p>
            <a:r>
              <a:rPr lang="en-US" dirty="0"/>
              <a:t>Whether a patient will develop diabetes or not </a:t>
            </a:r>
          </a:p>
          <a:p>
            <a:r>
              <a:rPr lang="en-US" dirty="0"/>
              <a:t>Monthly minutes a cell phone customer would consume</a:t>
            </a:r>
          </a:p>
          <a:p>
            <a:r>
              <a:rPr lang="en-US" dirty="0"/>
              <a:t>Whether a borrower would make monthly payment or 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C217F-EF0E-4B0F-B9E9-403F0FF23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3072733"/>
            <a:ext cx="6573078" cy="3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E7D6BD-5E44-499D-B30E-A6AFA4812B6F}"/>
              </a:ext>
            </a:extLst>
          </p:cNvPr>
          <p:cNvSpPr txBox="1">
            <a:spLocks/>
          </p:cNvSpPr>
          <p:nvPr/>
        </p:nvSpPr>
        <p:spPr>
          <a:xfrm>
            <a:off x="677332" y="524476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Business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52935-D13B-430E-9CBD-C7496ACA4FD6}"/>
              </a:ext>
            </a:extLst>
          </p:cNvPr>
          <p:cNvSpPr txBox="1"/>
          <p:nvPr/>
        </p:nvSpPr>
        <p:spPr>
          <a:xfrm rot="10800000" flipH="1" flipV="1">
            <a:off x="677333" y="1215573"/>
            <a:ext cx="816186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</a:t>
            </a:r>
            <a:r>
              <a:rPr lang="en-US" dirty="0"/>
              <a:t> analytics </a:t>
            </a:r>
            <a:r>
              <a:rPr lang="en-US" b="1" dirty="0"/>
              <a:t>drives business value</a:t>
            </a:r>
            <a:r>
              <a:rPr lang="en-US" dirty="0"/>
              <a:t> because </a:t>
            </a:r>
            <a:r>
              <a:rPr lang="en-US" dirty="0">
                <a:solidFill>
                  <a:srgbClr val="FF0000"/>
                </a:solidFill>
              </a:rPr>
              <a:t>reliable prediction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better decision</a:t>
            </a:r>
            <a:r>
              <a:rPr lang="en-US" dirty="0"/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can predict the value of a house you can set the asking price with confidence.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disease, cell phone usage, payment behavior helps in making treatment decisions, price cell phone products, decide to approve a loan or not.</a:t>
            </a:r>
          </a:p>
        </p:txBody>
      </p:sp>
    </p:spTree>
    <p:extLst>
      <p:ext uri="{BB962C8B-B14F-4D97-AF65-F5344CB8AC3E}">
        <p14:creationId xmlns:p14="http://schemas.microsoft.com/office/powerpoint/2010/main" val="188882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FC28B4-23DD-4956-97E1-EDC80C06A2BD}"/>
              </a:ext>
            </a:extLst>
          </p:cNvPr>
          <p:cNvSpPr txBox="1">
            <a:spLocks/>
          </p:cNvSpPr>
          <p:nvPr/>
        </p:nvSpPr>
        <p:spPr>
          <a:xfrm>
            <a:off x="225287" y="154171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Types of Machine Learning and Business Use Cases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D9C26A-5530-464C-943C-7D737026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3" y="874646"/>
            <a:ext cx="10084904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FC28B4-23DD-4956-97E1-EDC80C06A2BD}"/>
              </a:ext>
            </a:extLst>
          </p:cNvPr>
          <p:cNvSpPr txBox="1">
            <a:spLocks/>
          </p:cNvSpPr>
          <p:nvPr/>
        </p:nvSpPr>
        <p:spPr>
          <a:xfrm>
            <a:off x="225287" y="154171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Types of Machine Learning and Business Use Cases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0D9295-8261-4460-A288-2F357EF0A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6" y="2755426"/>
            <a:ext cx="5403160" cy="2746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617375-E9E0-4ED0-B20C-54DD30CC3B26}"/>
              </a:ext>
            </a:extLst>
          </p:cNvPr>
          <p:cNvSpPr txBox="1"/>
          <p:nvPr/>
        </p:nvSpPr>
        <p:spPr>
          <a:xfrm>
            <a:off x="1179183" y="1356276"/>
            <a:ext cx="42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 - House Value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83CD9-1CC3-4F84-BCB7-112E592195B0}"/>
              </a:ext>
            </a:extLst>
          </p:cNvPr>
          <p:cNvSpPr txBox="1"/>
          <p:nvPr/>
        </p:nvSpPr>
        <p:spPr>
          <a:xfrm>
            <a:off x="45199" y="1867115"/>
            <a:ext cx="9867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CCBCFE1-B13F-4791-BB2D-A7B8BD875284}"/>
              </a:ext>
            </a:extLst>
          </p:cNvPr>
          <p:cNvSpPr/>
          <p:nvPr/>
        </p:nvSpPr>
        <p:spPr>
          <a:xfrm rot="3915514">
            <a:off x="364483" y="2359283"/>
            <a:ext cx="795130" cy="22795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0416D-8DC2-49CB-AF09-86312B204658}"/>
              </a:ext>
            </a:extLst>
          </p:cNvPr>
          <p:cNvSpPr txBox="1"/>
          <p:nvPr/>
        </p:nvSpPr>
        <p:spPr>
          <a:xfrm>
            <a:off x="3028268" y="1787389"/>
            <a:ext cx="9867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976AECB-2D8B-4A8A-919F-5172D7AA46A0}"/>
              </a:ext>
            </a:extLst>
          </p:cNvPr>
          <p:cNvSpPr/>
          <p:nvPr/>
        </p:nvSpPr>
        <p:spPr>
          <a:xfrm rot="16200000">
            <a:off x="3187018" y="111488"/>
            <a:ext cx="636104" cy="465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9A7DB6-C95C-4C0F-8E27-4E31296A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42" y="2345634"/>
            <a:ext cx="5302682" cy="31560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660C0B-F2FD-43B7-985C-6966C10D459D}"/>
              </a:ext>
            </a:extLst>
          </p:cNvPr>
          <p:cNvSpPr txBox="1"/>
          <p:nvPr/>
        </p:nvSpPr>
        <p:spPr>
          <a:xfrm>
            <a:off x="6517947" y="1462367"/>
            <a:ext cx="51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 Learning – Telco 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83A94C-3E5B-4334-8333-EEB51CF22A7B}"/>
              </a:ext>
            </a:extLst>
          </p:cNvPr>
          <p:cNvCxnSpPr>
            <a:cxnSpLocks/>
          </p:cNvCxnSpPr>
          <p:nvPr/>
        </p:nvCxnSpPr>
        <p:spPr>
          <a:xfrm>
            <a:off x="6096000" y="1462367"/>
            <a:ext cx="0" cy="4805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16D621-9A5D-4620-85B8-37746F76777B}"/>
              </a:ext>
            </a:extLst>
          </p:cNvPr>
          <p:cNvSpPr txBox="1"/>
          <p:nvPr/>
        </p:nvSpPr>
        <p:spPr>
          <a:xfrm>
            <a:off x="225287" y="850549"/>
            <a:ext cx="571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help the algorithm 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E02BC-C59C-48AB-B2DE-8C22C676F35A}"/>
              </a:ext>
            </a:extLst>
          </p:cNvPr>
          <p:cNvSpPr txBox="1"/>
          <p:nvPr/>
        </p:nvSpPr>
        <p:spPr>
          <a:xfrm>
            <a:off x="6350742" y="818446"/>
            <a:ext cx="571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do not know what is hidden in the data. Let algorithm learn on its own and tell you what is there</a:t>
            </a:r>
          </a:p>
        </p:txBody>
      </p:sp>
    </p:spTree>
    <p:extLst>
      <p:ext uri="{BB962C8B-B14F-4D97-AF65-F5344CB8AC3E}">
        <p14:creationId xmlns:p14="http://schemas.microsoft.com/office/powerpoint/2010/main" val="420667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64C5D0-C56E-44E7-B8FC-C86F614D8BF1}"/>
              </a:ext>
            </a:extLst>
          </p:cNvPr>
          <p:cNvSpPr txBox="1">
            <a:spLocks/>
          </p:cNvSpPr>
          <p:nvPr/>
        </p:nvSpPr>
        <p:spPr>
          <a:xfrm>
            <a:off x="94234" y="4629767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3 Components</a:t>
            </a:r>
            <a:endParaRPr lang="en-US" sz="2400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CEBDC14-9A01-4E98-9A21-D3DEDFEA756F}"/>
              </a:ext>
            </a:extLst>
          </p:cNvPr>
          <p:cNvSpPr/>
          <p:nvPr/>
        </p:nvSpPr>
        <p:spPr>
          <a:xfrm>
            <a:off x="371059" y="5308152"/>
            <a:ext cx="2478156" cy="1388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  <a:r>
              <a:rPr lang="en-US" sz="1200" dirty="0"/>
              <a:t>: </a:t>
            </a:r>
          </a:p>
          <a:p>
            <a:r>
              <a:rPr lang="en-US" sz="1200" dirty="0"/>
              <a:t>Strongly depends on the historical data quality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5055165-CB17-40B0-A19B-DEDD91A887B1}"/>
              </a:ext>
            </a:extLst>
          </p:cNvPr>
          <p:cNvSpPr/>
          <p:nvPr/>
        </p:nvSpPr>
        <p:spPr>
          <a:xfrm>
            <a:off x="7129669" y="5345385"/>
            <a:ext cx="2809865" cy="13513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Expectation: </a:t>
            </a:r>
          </a:p>
          <a:p>
            <a:r>
              <a:rPr lang="en-US" sz="1200" b="1" dirty="0"/>
              <a:t>The future will follow a pattern related to the past.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077C8E5-7EDE-4A80-B4C6-E0D6CD785FA4}"/>
              </a:ext>
            </a:extLst>
          </p:cNvPr>
          <p:cNvSpPr/>
          <p:nvPr/>
        </p:nvSpPr>
        <p:spPr>
          <a:xfrm>
            <a:off x="3389241" y="5345384"/>
            <a:ext cx="2723325" cy="1388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Modeling: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Simple and complex modeling techniques are used to get insights and inference from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5E95B-BF36-4911-86FC-DCDD70CF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9" y="713960"/>
            <a:ext cx="4664767" cy="2943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61735-3AC8-4572-9A86-3384B1D0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01" y="925325"/>
            <a:ext cx="5715000" cy="3143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81EB2-07F1-4E31-92F9-5E80F3CC607F}"/>
              </a:ext>
            </a:extLst>
          </p:cNvPr>
          <p:cNvSpPr txBox="1"/>
          <p:nvPr/>
        </p:nvSpPr>
        <p:spPr>
          <a:xfrm>
            <a:off x="3498574" y="363976"/>
            <a:ext cx="46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and Clustering Example</a:t>
            </a:r>
          </a:p>
        </p:txBody>
      </p:sp>
    </p:spTree>
    <p:extLst>
      <p:ext uri="{BB962C8B-B14F-4D97-AF65-F5344CB8AC3E}">
        <p14:creationId xmlns:p14="http://schemas.microsoft.com/office/powerpoint/2010/main" val="221678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91AAFE-04EC-477F-88B6-1916CB4385D5}"/>
              </a:ext>
            </a:extLst>
          </p:cNvPr>
          <p:cNvSpPr txBox="1">
            <a:spLocks/>
          </p:cNvSpPr>
          <p:nvPr/>
        </p:nvSpPr>
        <p:spPr>
          <a:xfrm>
            <a:off x="399038" y="0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Define business needs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F238F-EE07-42B0-A59C-816C0192F7E2}"/>
              </a:ext>
            </a:extLst>
          </p:cNvPr>
          <p:cNvSpPr txBox="1"/>
          <p:nvPr/>
        </p:nvSpPr>
        <p:spPr>
          <a:xfrm>
            <a:off x="399038" y="539205"/>
            <a:ext cx="10760765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Understand the business problem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Improve</a:t>
            </a:r>
            <a:r>
              <a:rPr lang="en-US" dirty="0"/>
              <a:t> marketing campaign </a:t>
            </a:r>
            <a:r>
              <a:rPr lang="en-US" dirty="0">
                <a:solidFill>
                  <a:srgbClr val="FF0000"/>
                </a:solidFill>
              </a:rPr>
              <a:t>response rate </a:t>
            </a:r>
            <a:r>
              <a:rPr lang="en-US" dirty="0"/>
              <a:t>by at least 10%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loan </a:t>
            </a:r>
            <a:r>
              <a:rPr lang="en-US" dirty="0">
                <a:solidFill>
                  <a:srgbClr val="FF0000"/>
                </a:solidFill>
              </a:rPr>
              <a:t>losses</a:t>
            </a:r>
            <a:r>
              <a:rPr lang="en-US" dirty="0"/>
              <a:t> by 15%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Increase</a:t>
            </a:r>
            <a:r>
              <a:rPr lang="en-US" dirty="0"/>
              <a:t> customer </a:t>
            </a:r>
            <a:r>
              <a:rPr lang="en-US" dirty="0">
                <a:solidFill>
                  <a:srgbClr val="FF0000"/>
                </a:solidFill>
              </a:rPr>
              <a:t>retention</a:t>
            </a:r>
            <a:r>
              <a:rPr lang="en-US" dirty="0"/>
              <a:t> by 8%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Define response measure  - sometimes multiple measures.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Example a university wants to </a:t>
            </a:r>
            <a:r>
              <a:rPr lang="en-US" dirty="0">
                <a:solidFill>
                  <a:srgbClr val="FF0000"/>
                </a:solidFill>
              </a:rPr>
              <a:t>maximize ROI </a:t>
            </a:r>
            <a:r>
              <a:rPr lang="en-US" dirty="0"/>
              <a:t>in an alumni donor campaign. Strategies: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likelihood to respond</a:t>
            </a:r>
            <a:r>
              <a:rPr lang="en-US" dirty="0"/>
              <a:t> to the campaign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amount</a:t>
            </a:r>
            <a:r>
              <a:rPr lang="en-US" dirty="0"/>
              <a:t> that will be donated if responded.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Cost of Error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Does the prediction development cost outweigh its improvement in decision making?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If the value at risk is low, model provides no economic benefit. Example email campaign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Determine the prediction window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Lengthy prediction window leads to model precision decline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The window also determine the data you will use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42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17733</TotalTime>
  <Words>1007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&amp;quot</vt:lpstr>
      <vt:lpstr>Arial</vt:lpstr>
      <vt:lpstr>Courier New</vt:lpstr>
      <vt:lpstr>inherit</vt:lpstr>
      <vt:lpstr>Trebuchet MS</vt:lpstr>
      <vt:lpstr>Wingdings</vt:lpstr>
      <vt:lpstr>Wingdings 3</vt:lpstr>
      <vt:lpstr>Facet</vt:lpstr>
      <vt:lpstr>Predictive Analytics / Machine Learning </vt:lpstr>
      <vt:lpstr>About me</vt:lpstr>
      <vt:lpstr>Agenda </vt:lpstr>
      <vt:lpstr>Predictive Analytics/Machine learning - Insight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Discover data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Topic Modeling  Non-Negative Matrix Factorization</dc:title>
  <dc:creator>Albert Opoku</dc:creator>
  <cp:lastModifiedBy>Albert Opoku</cp:lastModifiedBy>
  <cp:revision>128</cp:revision>
  <dcterms:created xsi:type="dcterms:W3CDTF">2019-03-08T01:23:08Z</dcterms:created>
  <dcterms:modified xsi:type="dcterms:W3CDTF">2019-04-08T23:07:18Z</dcterms:modified>
</cp:coreProperties>
</file>