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9" r:id="rId4"/>
    <p:sldId id="265" r:id="rId5"/>
    <p:sldId id="258" r:id="rId6"/>
    <p:sldId id="261" r:id="rId7"/>
    <p:sldId id="266" r:id="rId8"/>
    <p:sldId id="262" r:id="rId9"/>
    <p:sldId id="264" r:id="rId10"/>
    <p:sldId id="263" r:id="rId11"/>
    <p:sldId id="260" r:id="rId12"/>
  </p:sldIdLst>
  <p:sldSz cx="9144000" cy="5143500" type="screen16x9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333333"/>
    <a:srgbClr val="EAEAEA"/>
    <a:srgbClr val="FDBB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55" autoAdjust="0"/>
  </p:normalViewPr>
  <p:slideViewPr>
    <p:cSldViewPr snapToGrid="0" snapToObjects="1">
      <p:cViewPr varScale="1">
        <p:scale>
          <a:sx n="139" d="100"/>
          <a:sy n="139" d="100"/>
        </p:scale>
        <p:origin x="102" y="25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51660-0934-124D-A4B3-496C7F320307}" type="datetimeFigureOut">
              <a:rPr lang="de-DE" smtClean="0"/>
              <a:t>23.10.2023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A3EDE-7EBB-0F4A-80C2-34DB9D2E2E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8215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828EF-C252-394A-93BF-1C478CFA0896}" type="datetimeFigureOut">
              <a:rPr lang="de-DE" smtClean="0"/>
              <a:t>23.10.2023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02386-BEE7-5D4D-B4E7-4BB579C478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0198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7040B52E-6118-F844-8FBE-85B6AFDC9E2A}"/>
              </a:ext>
            </a:extLst>
          </p:cNvPr>
          <p:cNvGrpSpPr/>
          <p:nvPr userDrawn="1"/>
        </p:nvGrpSpPr>
        <p:grpSpPr>
          <a:xfrm>
            <a:off x="1502578" y="976199"/>
            <a:ext cx="7426269" cy="3877686"/>
            <a:chOff x="1502578" y="976199"/>
            <a:chExt cx="7426269" cy="3877686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3FAB316F-95F1-6040-AB6B-EF23A5D58FAF}"/>
                </a:ext>
              </a:extLst>
            </p:cNvPr>
            <p:cNvSpPr/>
            <p:nvPr userDrawn="1"/>
          </p:nvSpPr>
          <p:spPr>
            <a:xfrm>
              <a:off x="7781365" y="3854824"/>
              <a:ext cx="1147482" cy="9990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/>
            </a:p>
          </p:txBody>
        </p:sp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9DE39F29-B8C0-C64D-ADFE-A8AFF963CB1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502578" y="976199"/>
              <a:ext cx="6099496" cy="3877686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151529" y="2738074"/>
            <a:ext cx="4303059" cy="584900"/>
          </a:xfrm>
        </p:spPr>
        <p:txBody>
          <a:bodyPr anchor="b" anchorCtr="0">
            <a:noAutofit/>
          </a:bodyPr>
          <a:lstStyle>
            <a:lvl1pPr algn="ctr">
              <a:defRPr sz="2400">
                <a:solidFill>
                  <a:srgbClr val="66666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151529" y="3322973"/>
            <a:ext cx="4303060" cy="531851"/>
          </a:xfrm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bg1">
                    <a:lumMod val="6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13" name="Rechteck 12"/>
          <p:cNvSpPr/>
          <p:nvPr userDrawn="1"/>
        </p:nvSpPr>
        <p:spPr>
          <a:xfrm>
            <a:off x="404091" y="4987636"/>
            <a:ext cx="3371273" cy="155864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</p:spTree>
    <p:extLst>
      <p:ext uri="{BB962C8B-B14F-4D97-AF65-F5344CB8AC3E}">
        <p14:creationId xmlns:p14="http://schemas.microsoft.com/office/powerpoint/2010/main" val="2409936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2568" y="230397"/>
            <a:ext cx="6700979" cy="590668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CBDDA-5CCF-8748-8988-9DC6C8981774}" type="slidenum">
              <a:rPr lang="de-DE" smtClean="0"/>
              <a:t>‹Nr.›</a:t>
            </a:fld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>
          <a:xfrm>
            <a:off x="7123547" y="4914483"/>
            <a:ext cx="82528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r>
              <a:rPr lang="de-DE"/>
              <a:t>31.03.14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3962401" y="4920459"/>
            <a:ext cx="3136599" cy="2678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rgbClr val="333333"/>
                </a:solidFill>
              </a:defRPr>
            </a:lvl1pPr>
          </a:lstStyle>
          <a:p>
            <a:pPr algn="l"/>
            <a:r>
              <a:rPr lang="de-DE"/>
              <a:t>Name/Vortragstitel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766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CBDDA-5CCF-8748-8988-9DC6C8981774}" type="slidenum">
              <a:rPr lang="de-DE" smtClean="0"/>
              <a:t>‹Nr.›</a:t>
            </a:fld>
            <a:endParaRPr lang="de-DE"/>
          </a:p>
        </p:txBody>
      </p:sp>
      <p:sp>
        <p:nvSpPr>
          <p:cNvPr id="6" name="Datumsplatzhalter 4"/>
          <p:cNvSpPr>
            <a:spLocks noGrp="1"/>
          </p:cNvSpPr>
          <p:nvPr>
            <p:ph type="dt" sz="half" idx="13"/>
          </p:nvPr>
        </p:nvSpPr>
        <p:spPr>
          <a:xfrm>
            <a:off x="7099001" y="4914483"/>
            <a:ext cx="84983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r>
              <a:rPr lang="de-DE"/>
              <a:t>31.03.14</a:t>
            </a:r>
            <a:endParaRPr lang="de-DE" dirty="0"/>
          </a:p>
        </p:txBody>
      </p:sp>
      <p:sp>
        <p:nvSpPr>
          <p:cNvPr id="9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3962401" y="4920459"/>
            <a:ext cx="3136599" cy="2678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rgbClr val="333333"/>
                </a:solidFill>
              </a:defRPr>
            </a:lvl1pPr>
          </a:lstStyle>
          <a:p>
            <a:pPr algn="l"/>
            <a:r>
              <a:rPr lang="de-DE"/>
              <a:t>Name/Vortragstitel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6025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CBDDA-5CCF-8748-8988-9DC6C8981774}" type="slidenum">
              <a:rPr lang="de-DE" smtClean="0"/>
              <a:t>‹Nr.›</a:t>
            </a:fld>
            <a:endParaRPr lang="de-DE"/>
          </a:p>
        </p:txBody>
      </p:sp>
      <p:sp>
        <p:nvSpPr>
          <p:cNvPr id="4" name="Datumsplatzhalter 4"/>
          <p:cNvSpPr>
            <a:spLocks noGrp="1"/>
          </p:cNvSpPr>
          <p:nvPr>
            <p:ph type="dt" sz="half" idx="2"/>
          </p:nvPr>
        </p:nvSpPr>
        <p:spPr>
          <a:xfrm>
            <a:off x="7099001" y="4914483"/>
            <a:ext cx="84983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r>
              <a:rPr lang="de-DE"/>
              <a:t>31.03.14</a:t>
            </a:r>
            <a:endParaRPr lang="de-DE" dirty="0"/>
          </a:p>
        </p:txBody>
      </p:sp>
      <p:sp>
        <p:nvSpPr>
          <p:cNvPr id="7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3962401" y="4920459"/>
            <a:ext cx="3136599" cy="2678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rgbClr val="333333"/>
                </a:solidFill>
              </a:defRPr>
            </a:lvl1pPr>
          </a:lstStyle>
          <a:p>
            <a:pPr algn="l"/>
            <a:r>
              <a:rPr lang="de-DE"/>
              <a:t>Name/Vortragstitel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9792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943494DA-FA9D-1447-B70B-2896FD77F5D0}"/>
              </a:ext>
            </a:extLst>
          </p:cNvPr>
          <p:cNvCxnSpPr/>
          <p:nvPr userDrawn="1"/>
        </p:nvCxnSpPr>
        <p:spPr>
          <a:xfrm>
            <a:off x="0" y="5049583"/>
            <a:ext cx="9144000" cy="0"/>
          </a:xfrm>
          <a:prstGeom prst="line">
            <a:avLst/>
          </a:prstGeom>
          <a:ln w="203200">
            <a:solidFill>
              <a:srgbClr val="EAEAE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Bild 6" descr="GSI_Logo_rgb.png">
            <a:extLst>
              <a:ext uri="{FF2B5EF4-FFF2-40B4-BE49-F238E27FC236}">
                <a16:creationId xmlns:a16="http://schemas.microsoft.com/office/drawing/2014/main" id="{0E0D4DB1-EEDA-A644-B002-75EBF9968E0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839" y="363875"/>
            <a:ext cx="1129081" cy="376361"/>
          </a:xfrm>
          <a:prstGeom prst="rect">
            <a:avLst/>
          </a:prstGeom>
        </p:spPr>
      </p:pic>
      <p:cxnSp>
        <p:nvCxnSpPr>
          <p:cNvPr id="23" name="Gerade Verbindung 22">
            <a:extLst>
              <a:ext uri="{FF2B5EF4-FFF2-40B4-BE49-F238E27FC236}">
                <a16:creationId xmlns:a16="http://schemas.microsoft.com/office/drawing/2014/main" id="{2AC6B5F8-0827-6645-B5C9-ED4385971D8F}"/>
              </a:ext>
            </a:extLst>
          </p:cNvPr>
          <p:cNvCxnSpPr/>
          <p:nvPr userDrawn="1"/>
        </p:nvCxnSpPr>
        <p:spPr>
          <a:xfrm>
            <a:off x="0" y="826224"/>
            <a:ext cx="9144000" cy="0"/>
          </a:xfrm>
          <a:prstGeom prst="line">
            <a:avLst/>
          </a:prstGeom>
          <a:ln w="203200">
            <a:solidFill>
              <a:srgbClr val="EAEAE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CC9BBC89-C94F-2342-BFB0-0C52DC04C485}"/>
              </a:ext>
            </a:extLst>
          </p:cNvPr>
          <p:cNvSpPr>
            <a:spLocks/>
          </p:cNvSpPr>
          <p:nvPr userDrawn="1"/>
        </p:nvSpPr>
        <p:spPr>
          <a:xfrm>
            <a:off x="-1" y="727074"/>
            <a:ext cx="201600" cy="201600"/>
          </a:xfrm>
          <a:prstGeom prst="rect">
            <a:avLst/>
          </a:prstGeom>
          <a:solidFill>
            <a:srgbClr val="FDBB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5E807027-043F-224A-B8A1-2EA6FD7AA9B7}"/>
              </a:ext>
            </a:extLst>
          </p:cNvPr>
          <p:cNvSpPr>
            <a:spLocks/>
          </p:cNvSpPr>
          <p:nvPr userDrawn="1"/>
        </p:nvSpPr>
        <p:spPr>
          <a:xfrm>
            <a:off x="-1" y="4949824"/>
            <a:ext cx="203277" cy="203277"/>
          </a:xfrm>
          <a:prstGeom prst="rect">
            <a:avLst/>
          </a:prstGeom>
          <a:solidFill>
            <a:srgbClr val="FDBB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17635" y="1088015"/>
            <a:ext cx="8420176" cy="3677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015792" y="4914482"/>
            <a:ext cx="74489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fld id="{125CBDDA-5CCF-8748-8988-9DC6C898177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435270" y="4950517"/>
            <a:ext cx="3527133" cy="20774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750" dirty="0">
                <a:solidFill>
                  <a:srgbClr val="333333"/>
                </a:solidFill>
                <a:latin typeface="Arial"/>
                <a:cs typeface="Arial"/>
              </a:rPr>
              <a:t>GSI Helmholtzzentrum für Schwerionenforschung GmbH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17638" y="231075"/>
            <a:ext cx="6129236" cy="59066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>
          <a:xfrm>
            <a:off x="7151256" y="4914482"/>
            <a:ext cx="84837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rgbClr val="333333"/>
                </a:solidFill>
              </a:defRPr>
            </a:lvl1pPr>
          </a:lstStyle>
          <a:p>
            <a:r>
              <a:rPr lang="de-DE"/>
              <a:t>31.03.14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4013201" y="4920458"/>
            <a:ext cx="3136599" cy="2678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rgbClr val="333333"/>
                </a:solidFill>
              </a:defRPr>
            </a:lvl1pPr>
          </a:lstStyle>
          <a:p>
            <a:pPr algn="l"/>
            <a:r>
              <a:rPr lang="de-DE"/>
              <a:t>Name/Vortragstitel</a:t>
            </a:r>
            <a:endParaRPr lang="de-DE" dirty="0"/>
          </a:p>
        </p:txBody>
      </p:sp>
      <p:pic>
        <p:nvPicPr>
          <p:cNvPr id="13" name="Bild 12" descr="FAIR_Logo_rgb.png">
            <a:extLst>
              <a:ext uri="{FF2B5EF4-FFF2-40B4-BE49-F238E27FC236}">
                <a16:creationId xmlns:a16="http://schemas.microsoft.com/office/drawing/2014/main" id="{6EBF7B64-1F60-354C-83F5-CFA893F204B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40829" y="206825"/>
            <a:ext cx="775055" cy="64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886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1800" b="1" kern="1200">
          <a:solidFill>
            <a:srgbClr val="333333"/>
          </a:solidFill>
          <a:latin typeface="Arial"/>
          <a:ea typeface="+mj-ea"/>
          <a:cs typeface="Arial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Clr>
          <a:srgbClr val="FDBB63"/>
        </a:buClr>
        <a:buFont typeface="Wingdings" charset="2"/>
        <a:buChar char="§"/>
        <a:defRPr sz="1800" kern="1200">
          <a:solidFill>
            <a:srgbClr val="333333"/>
          </a:solidFill>
          <a:latin typeface="Arial"/>
          <a:ea typeface="+mn-ea"/>
          <a:cs typeface="Arial"/>
        </a:defRPr>
      </a:lvl1pPr>
      <a:lvl2pPr marL="557213" indent="-214313" algn="l" defTabSz="342900" rtl="0" eaLnBrk="1" latinLnBrk="0" hangingPunct="1">
        <a:spcBef>
          <a:spcPct val="20000"/>
        </a:spcBef>
        <a:buClr>
          <a:srgbClr val="FDBB63"/>
        </a:buClr>
        <a:buFont typeface="Wingdings" charset="2"/>
        <a:buChar char="§"/>
        <a:defRPr sz="1500" kern="1200">
          <a:solidFill>
            <a:srgbClr val="333333"/>
          </a:solidFill>
          <a:latin typeface="Arial"/>
          <a:ea typeface="+mn-ea"/>
          <a:cs typeface="Arial"/>
        </a:defRPr>
      </a:lvl2pPr>
      <a:lvl3pPr marL="857250" indent="-171450" algn="l" defTabSz="342900" rtl="0" eaLnBrk="1" latinLnBrk="0" hangingPunct="1">
        <a:spcBef>
          <a:spcPct val="20000"/>
        </a:spcBef>
        <a:buClr>
          <a:srgbClr val="FDBB63"/>
        </a:buClr>
        <a:buFont typeface="Wingdings" charset="2"/>
        <a:buChar char="§"/>
        <a:defRPr sz="1350" kern="1200">
          <a:solidFill>
            <a:srgbClr val="333333"/>
          </a:solidFill>
          <a:latin typeface="Arial"/>
          <a:ea typeface="+mn-ea"/>
          <a:cs typeface="Arial"/>
        </a:defRPr>
      </a:lvl3pPr>
      <a:lvl4pPr marL="1200150" indent="-171450" algn="l" defTabSz="342900" rtl="0" eaLnBrk="1" latinLnBrk="0" hangingPunct="1">
        <a:spcBef>
          <a:spcPct val="20000"/>
        </a:spcBef>
        <a:buClr>
          <a:srgbClr val="FDBB63"/>
        </a:buClr>
        <a:buFont typeface="Wingdings" charset="2"/>
        <a:buChar char="§"/>
        <a:defRPr sz="1200" kern="1200">
          <a:solidFill>
            <a:srgbClr val="333333"/>
          </a:solidFill>
          <a:latin typeface="Arial"/>
          <a:ea typeface="+mn-ea"/>
          <a:cs typeface="Arial"/>
        </a:defRPr>
      </a:lvl4pPr>
      <a:lvl5pPr marL="1543050" indent="-171450" algn="l" defTabSz="342900" rtl="0" eaLnBrk="1" latinLnBrk="0" hangingPunct="1">
        <a:spcBef>
          <a:spcPct val="20000"/>
        </a:spcBef>
        <a:buClr>
          <a:srgbClr val="FDBB63"/>
        </a:buClr>
        <a:buFont typeface="Wingdings" charset="2"/>
        <a:buChar char="§"/>
        <a:defRPr sz="1050" kern="1200">
          <a:solidFill>
            <a:srgbClr val="333333"/>
          </a:solidFill>
          <a:latin typeface="Arial"/>
          <a:ea typeface="+mn-ea"/>
          <a:cs typeface="Arial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7" Type="http://schemas.openxmlformats.org/officeDocument/2006/relationships/image" Target="../media/image27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151529" y="3387102"/>
            <a:ext cx="4303059" cy="320877"/>
          </a:xfrm>
        </p:spPr>
        <p:txBody>
          <a:bodyPr/>
          <a:lstStyle/>
          <a:p>
            <a:r>
              <a:rPr lang="de-DE" sz="1400" dirty="0"/>
              <a:t>THRILL WP 3.4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151529" y="3652983"/>
            <a:ext cx="4303060" cy="320877"/>
          </a:xfrm>
        </p:spPr>
        <p:txBody>
          <a:bodyPr/>
          <a:lstStyle/>
          <a:p>
            <a:r>
              <a:rPr lang="de-DE" dirty="0"/>
              <a:t>Udo Eisenbarth, Yannik Zobus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AF1A219-36EC-4763-9389-2E65923C57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51530" y="2250367"/>
            <a:ext cx="4303059" cy="106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199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DACEB8-D172-4E49-B819-AE4A0A0F2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Outlook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F4AFA8-D129-4BB0-9DA8-97D9440E9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planned</a:t>
            </a:r>
            <a:r>
              <a:rPr lang="de-DE" dirty="0"/>
              <a:t> </a:t>
            </a:r>
            <a:r>
              <a:rPr lang="de-DE" dirty="0" err="1"/>
              <a:t>milestones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v0.3: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basic</a:t>
            </a:r>
            <a:r>
              <a:rPr lang="de-DE" dirty="0"/>
              <a:t> </a:t>
            </a:r>
            <a:r>
              <a:rPr lang="de-DE" dirty="0" err="1"/>
              <a:t>ray</a:t>
            </a:r>
            <a:r>
              <a:rPr lang="de-DE" dirty="0"/>
              <a:t> </a:t>
            </a:r>
            <a:r>
              <a:rPr lang="de-DE" dirty="0" err="1"/>
              <a:t>tracing</a:t>
            </a:r>
            <a:r>
              <a:rPr lang="de-DE" dirty="0"/>
              <a:t> (</a:t>
            </a:r>
            <a:r>
              <a:rPr lang="de-DE" dirty="0" err="1"/>
              <a:t>wavelength</a:t>
            </a:r>
            <a:r>
              <a:rPr lang="de-DE" dirty="0"/>
              <a:t> and </a:t>
            </a:r>
            <a:r>
              <a:rPr lang="de-DE" dirty="0" err="1"/>
              <a:t>polarization</a:t>
            </a:r>
            <a:r>
              <a:rPr lang="de-DE" dirty="0"/>
              <a:t> </a:t>
            </a:r>
            <a:r>
              <a:rPr lang="de-DE" dirty="0" err="1"/>
              <a:t>dependent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v0.4: </a:t>
            </a:r>
            <a:r>
              <a:rPr lang="de-DE" dirty="0" err="1"/>
              <a:t>inclusion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external code (Python </a:t>
            </a:r>
            <a:r>
              <a:rPr lang="de-DE" dirty="0" err="1"/>
              <a:t>module</a:t>
            </a:r>
            <a:r>
              <a:rPr lang="de-DE" dirty="0"/>
              <a:t>: SHG </a:t>
            </a:r>
            <a:r>
              <a:rPr lang="de-DE" dirty="0" err="1"/>
              <a:t>simulation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M. Malki)</a:t>
            </a:r>
          </a:p>
          <a:p>
            <a:pPr lvl="1"/>
            <a:r>
              <a:rPr lang="de-DE" dirty="0"/>
              <a:t>v0.5: </a:t>
            </a:r>
            <a:r>
              <a:rPr lang="de-DE" dirty="0" err="1"/>
              <a:t>connection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Materialdb</a:t>
            </a:r>
            <a:r>
              <a:rPr lang="de-DE" dirty="0"/>
              <a:t>, 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6595470-9348-41C7-A073-677AC1627B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64785" y="2571749"/>
            <a:ext cx="1938373" cy="193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657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Simulating</a:t>
            </a:r>
            <a:r>
              <a:rPr lang="de-DE" dirty="0"/>
              <a:t> double-pass </a:t>
            </a:r>
            <a:r>
              <a:rPr lang="de-DE" dirty="0" err="1"/>
              <a:t>systems</a:t>
            </a:r>
            <a:endParaRPr lang="en-US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46" y="947873"/>
            <a:ext cx="2666418" cy="847495"/>
          </a:xfrm>
          <a:prstGeom prst="rect">
            <a:avLst/>
          </a:prstGeom>
        </p:spPr>
      </p:pic>
      <p:pic>
        <p:nvPicPr>
          <p:cNvPr id="6" name="Inhaltsplatzhalt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08" y="2052164"/>
            <a:ext cx="1048492" cy="2659439"/>
          </a:xfrm>
        </p:spPr>
      </p:pic>
      <p:sp>
        <p:nvSpPr>
          <p:cNvPr id="8" name="Ellipse 7"/>
          <p:cNvSpPr/>
          <p:nvPr/>
        </p:nvSpPr>
        <p:spPr>
          <a:xfrm>
            <a:off x="286183" y="2589637"/>
            <a:ext cx="670095" cy="432769"/>
          </a:xfrm>
          <a:prstGeom prst="ellipse">
            <a:avLst/>
          </a:prstGeom>
          <a:solidFill>
            <a:srgbClr val="FDBB63">
              <a:alpha val="50196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0" name="Gerade Verbindung mit Pfeil 9"/>
          <p:cNvCxnSpPr/>
          <p:nvPr/>
        </p:nvCxnSpPr>
        <p:spPr>
          <a:xfrm flipH="1" flipV="1">
            <a:off x="1088902" y="2806021"/>
            <a:ext cx="467575" cy="1605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1556477" y="2643399"/>
            <a:ext cx="2159566" cy="64633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de-DE" dirty="0" err="1">
                <a:solidFill>
                  <a:srgbClr val="FF0000"/>
                </a:solidFill>
              </a:rPr>
              <a:t>Does</a:t>
            </a:r>
            <a:r>
              <a:rPr lang="de-DE" dirty="0">
                <a:solidFill>
                  <a:srgbClr val="FF0000"/>
                </a:solidFill>
              </a:rPr>
              <a:t> not </a:t>
            </a:r>
            <a:r>
              <a:rPr lang="de-DE" dirty="0" err="1">
                <a:solidFill>
                  <a:srgbClr val="FF0000"/>
                </a:solidFill>
              </a:rPr>
              <a:t>work</a:t>
            </a:r>
            <a:r>
              <a:rPr lang="de-DE" dirty="0">
                <a:solidFill>
                  <a:srgbClr val="FF0000"/>
                </a:solidFill>
              </a:rPr>
              <a:t>!</a:t>
            </a:r>
          </a:p>
          <a:p>
            <a:pPr algn="l"/>
            <a:r>
              <a:rPr lang="de-DE" dirty="0">
                <a:solidFill>
                  <a:srgbClr val="FF0000"/>
                </a:solidFill>
              </a:rPr>
              <a:t>(</a:t>
            </a:r>
            <a:r>
              <a:rPr lang="de-DE" dirty="0" err="1">
                <a:solidFill>
                  <a:srgbClr val="FF0000"/>
                </a:solidFill>
              </a:rPr>
              <a:t>would</a:t>
            </a:r>
            <a:r>
              <a:rPr lang="de-DE" dirty="0">
                <a:solidFill>
                  <a:srgbClr val="FF0000"/>
                </a:solidFill>
              </a:rPr>
              <a:t> form a </a:t>
            </a:r>
            <a:r>
              <a:rPr lang="de-DE" dirty="0" err="1">
                <a:solidFill>
                  <a:srgbClr val="FF0000"/>
                </a:solidFill>
              </a:rPr>
              <a:t>loop</a:t>
            </a:r>
            <a:r>
              <a:rPr lang="de-DE" dirty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4220188" y="1075560"/>
            <a:ext cx="3057247" cy="369332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de-DE" dirty="0"/>
              <a:t>Solution: „Reference </a:t>
            </a:r>
            <a:r>
              <a:rPr lang="de-DE" dirty="0" err="1"/>
              <a:t>nodes</a:t>
            </a:r>
            <a:r>
              <a:rPr lang="de-DE" dirty="0"/>
              <a:t>“</a:t>
            </a: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986" y="997642"/>
            <a:ext cx="712921" cy="3777302"/>
          </a:xfrm>
          <a:prstGeom prst="rect">
            <a:avLst/>
          </a:prstGeom>
        </p:spPr>
      </p:pic>
      <p:cxnSp>
        <p:nvCxnSpPr>
          <p:cNvPr id="17" name="Gerade Verbindung mit Pfeil 16"/>
          <p:cNvCxnSpPr/>
          <p:nvPr/>
        </p:nvCxnSpPr>
        <p:spPr>
          <a:xfrm>
            <a:off x="5814467" y="2966565"/>
            <a:ext cx="1844519" cy="14030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 flipV="1">
            <a:off x="5814467" y="1371620"/>
            <a:ext cx="1898602" cy="15949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 flipV="1">
            <a:off x="6545951" y="2052164"/>
            <a:ext cx="1113035" cy="8341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>
            <a:off x="6545951" y="2886293"/>
            <a:ext cx="1111872" cy="7590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4097594" y="2561197"/>
            <a:ext cx="1787669" cy="64633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de-DE" dirty="0" err="1"/>
              <a:t>linked</a:t>
            </a:r>
            <a:r>
              <a:rPr lang="de-DE" dirty="0"/>
              <a:t> </a:t>
            </a:r>
            <a:r>
              <a:rPr lang="de-DE" dirty="0" err="1"/>
              <a:t>elements</a:t>
            </a:r>
            <a:endParaRPr lang="de-DE" dirty="0"/>
          </a:p>
          <a:p>
            <a:pPr algn="l"/>
            <a:r>
              <a:rPr lang="de-DE" dirty="0"/>
              <a:t>(</a:t>
            </a:r>
            <a:r>
              <a:rPr lang="de-DE" dirty="0" err="1"/>
              <a:t>inverted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08887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Yet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optics</a:t>
            </a:r>
            <a:r>
              <a:rPr lang="de-DE" dirty="0"/>
              <a:t> </a:t>
            </a:r>
            <a:r>
              <a:rPr lang="de-DE" dirty="0" err="1"/>
              <a:t>simulation</a:t>
            </a:r>
            <a:r>
              <a:rPr lang="de-DE" dirty="0"/>
              <a:t> </a:t>
            </a:r>
            <a:r>
              <a:rPr lang="de-DE" dirty="0" err="1"/>
              <a:t>software</a:t>
            </a:r>
            <a:r>
              <a:rPr lang="de-DE" dirty="0"/>
              <a:t> ? 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B43CB012-0C6C-49E5-BCC8-F3E0612310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038" t="20003" r="20713" b="17526"/>
          <a:stretch/>
        </p:blipFill>
        <p:spPr>
          <a:xfrm>
            <a:off x="62979" y="1104504"/>
            <a:ext cx="1099064" cy="5906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DB14A6D-B081-452C-8C30-1AFAE0C35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951" y="2767802"/>
            <a:ext cx="824056" cy="8240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EE2C09B-C437-4D45-B610-18EE6C29C6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5759" b="26868"/>
          <a:stretch/>
        </p:blipFill>
        <p:spPr>
          <a:xfrm>
            <a:off x="110507" y="2042971"/>
            <a:ext cx="1595043" cy="4250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F39EA06-C50B-4AD2-9A0D-F2665E623A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883" y="3816379"/>
            <a:ext cx="1794424" cy="8972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692F2912-DC7E-4AF3-B2D5-F62DB15C3A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3144" y="1215172"/>
            <a:ext cx="1524000" cy="857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A251BE50-88BF-4223-907E-CBC4261A94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74054" y="2607161"/>
            <a:ext cx="762180" cy="7621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334A73B5-34FC-4482-B4BD-E778BFA6DC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33699" y="3239199"/>
            <a:ext cx="801149" cy="801149"/>
          </a:xfrm>
          <a:prstGeom prst="rect">
            <a:avLst/>
          </a:prstGeom>
        </p:spPr>
      </p:pic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EDAFBF36-9B6A-4097-A370-DB814BC38C5C}"/>
              </a:ext>
            </a:extLst>
          </p:cNvPr>
          <p:cNvSpPr txBox="1">
            <a:spLocks/>
          </p:cNvSpPr>
          <p:nvPr/>
        </p:nvSpPr>
        <p:spPr>
          <a:xfrm>
            <a:off x="3173235" y="1327121"/>
            <a:ext cx="4961039" cy="19433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342900" rtl="0" eaLnBrk="1" latinLnBrk="0" hangingPunct="1">
              <a:spcBef>
                <a:spcPct val="20000"/>
              </a:spcBef>
              <a:buClr>
                <a:srgbClr val="FDBB63"/>
              </a:buClr>
              <a:buFont typeface="Wingdings" charset="2"/>
              <a:buChar char="§"/>
              <a:defRPr sz="1800" kern="1200">
                <a:solidFill>
                  <a:srgbClr val="333333"/>
                </a:solidFill>
                <a:latin typeface="Arial"/>
                <a:ea typeface="+mn-ea"/>
                <a:cs typeface="Arial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Clr>
                <a:srgbClr val="FDBB63"/>
              </a:buClr>
              <a:buFont typeface="Wingdings" charset="2"/>
              <a:buChar char="§"/>
              <a:defRPr sz="1500" kern="1200">
                <a:solidFill>
                  <a:srgbClr val="333333"/>
                </a:solidFill>
                <a:latin typeface="Arial"/>
                <a:ea typeface="+mn-ea"/>
                <a:cs typeface="Arial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Clr>
                <a:srgbClr val="FDBB63"/>
              </a:buClr>
              <a:buFont typeface="Wingdings" charset="2"/>
              <a:buChar char="§"/>
              <a:defRPr sz="1350" kern="1200">
                <a:solidFill>
                  <a:srgbClr val="333333"/>
                </a:solidFill>
                <a:latin typeface="Arial"/>
                <a:ea typeface="+mn-ea"/>
                <a:cs typeface="Arial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Clr>
                <a:srgbClr val="FDBB63"/>
              </a:buClr>
              <a:buFont typeface="Wingdings" charset="2"/>
              <a:buChar char="§"/>
              <a:defRPr sz="1200" kern="1200">
                <a:solidFill>
                  <a:srgbClr val="333333"/>
                </a:solidFill>
                <a:latin typeface="Arial"/>
                <a:ea typeface="+mn-ea"/>
                <a:cs typeface="Arial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Clr>
                <a:srgbClr val="FDBB63"/>
              </a:buClr>
              <a:buFont typeface="Wingdings" charset="2"/>
              <a:buChar char="§"/>
              <a:defRPr sz="1050" kern="1200">
                <a:solidFill>
                  <a:srgbClr val="333333"/>
                </a:solidFill>
                <a:latin typeface="Arial"/>
                <a:ea typeface="+mn-ea"/>
                <a:cs typeface="Arial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Proprietary</a:t>
            </a:r>
            <a:r>
              <a:rPr lang="de-DE" dirty="0"/>
              <a:t> </a:t>
            </a:r>
            <a:r>
              <a:rPr lang="de-DE" dirty="0" err="1"/>
              <a:t>licences</a:t>
            </a:r>
            <a:endParaRPr lang="de-DE" dirty="0"/>
          </a:p>
          <a:p>
            <a:r>
              <a:rPr lang="de-DE" dirty="0"/>
              <a:t>Not well-</a:t>
            </a:r>
            <a:r>
              <a:rPr lang="de-DE" dirty="0" err="1"/>
              <a:t>suited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large </a:t>
            </a:r>
            <a:r>
              <a:rPr lang="de-DE" dirty="0" err="1"/>
              <a:t>size</a:t>
            </a:r>
            <a:r>
              <a:rPr lang="de-DE" dirty="0"/>
              <a:t> </a:t>
            </a:r>
            <a:r>
              <a:rPr lang="de-DE" dirty="0" err="1"/>
              <a:t>laser</a:t>
            </a:r>
            <a:r>
              <a:rPr lang="de-DE" dirty="0"/>
              <a:t> </a:t>
            </a:r>
            <a:r>
              <a:rPr lang="de-DE" dirty="0" err="1"/>
              <a:t>systems</a:t>
            </a:r>
            <a:r>
              <a:rPr lang="de-DE" dirty="0"/>
              <a:t> (e.g. ghost </a:t>
            </a:r>
            <a:r>
              <a:rPr lang="de-DE" dirty="0" err="1"/>
              <a:t>focus</a:t>
            </a:r>
            <a:r>
              <a:rPr lang="de-DE" dirty="0"/>
              <a:t> </a:t>
            </a:r>
            <a:r>
              <a:rPr lang="de-DE" dirty="0" err="1"/>
              <a:t>calculation</a:t>
            </a:r>
            <a:r>
              <a:rPr lang="de-DE" dirty="0"/>
              <a:t> </a:t>
            </a:r>
            <a:r>
              <a:rPr lang="de-DE" dirty="0" err="1"/>
              <a:t>difficult</a:t>
            </a:r>
            <a:r>
              <a:rPr lang="de-DE" dirty="0"/>
              <a:t>)</a:t>
            </a:r>
          </a:p>
          <a:p>
            <a:r>
              <a:rPr lang="de-DE" dirty="0"/>
              <a:t>Custom code </a:t>
            </a:r>
            <a:r>
              <a:rPr lang="de-DE" dirty="0" err="1"/>
              <a:t>hard</a:t>
            </a:r>
            <a:r>
              <a:rPr lang="de-DE" dirty="0"/>
              <a:t> / impossible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integrate</a:t>
            </a:r>
            <a:endParaRPr lang="de-DE" dirty="0"/>
          </a:p>
          <a:p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E17EB67-D035-4ABE-B08B-B3B0A0D61284}"/>
              </a:ext>
            </a:extLst>
          </p:cNvPr>
          <p:cNvSpPr txBox="1"/>
          <p:nvPr/>
        </p:nvSpPr>
        <p:spPr>
          <a:xfrm>
            <a:off x="3206131" y="949728"/>
            <a:ext cx="2249334" cy="369332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de-DE" b="1" dirty="0" err="1"/>
              <a:t>Existing</a:t>
            </a:r>
            <a:r>
              <a:rPr lang="de-DE" b="1" dirty="0"/>
              <a:t> </a:t>
            </a:r>
            <a:r>
              <a:rPr lang="de-DE" b="1" dirty="0" err="1"/>
              <a:t>solutions</a:t>
            </a:r>
            <a:r>
              <a:rPr lang="de-DE" b="1" dirty="0"/>
              <a:t>: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2313EBB-81A0-4DF1-8E57-88F805BB07C4}"/>
              </a:ext>
            </a:extLst>
          </p:cNvPr>
          <p:cNvSpPr txBox="1"/>
          <p:nvPr/>
        </p:nvSpPr>
        <p:spPr>
          <a:xfrm>
            <a:off x="3206131" y="2734921"/>
            <a:ext cx="1774845" cy="369332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de-DE" b="1" dirty="0" err="1"/>
              <a:t>Our</a:t>
            </a:r>
            <a:r>
              <a:rPr lang="de-DE" b="1" dirty="0"/>
              <a:t> </a:t>
            </a:r>
            <a:r>
              <a:rPr lang="de-DE" b="1" dirty="0" err="1"/>
              <a:t>approach</a:t>
            </a:r>
            <a:r>
              <a:rPr lang="de-DE" b="1" dirty="0"/>
              <a:t>: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2176B2A1-4950-4D0E-8D53-6F08A1147725}"/>
              </a:ext>
            </a:extLst>
          </p:cNvPr>
          <p:cNvSpPr txBox="1">
            <a:spLocks/>
          </p:cNvSpPr>
          <p:nvPr/>
        </p:nvSpPr>
        <p:spPr>
          <a:xfrm>
            <a:off x="3206130" y="3104253"/>
            <a:ext cx="5625049" cy="1609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342900" rtl="0" eaLnBrk="1" latinLnBrk="0" hangingPunct="1">
              <a:spcBef>
                <a:spcPct val="20000"/>
              </a:spcBef>
              <a:buClr>
                <a:srgbClr val="FDBB63"/>
              </a:buClr>
              <a:buFont typeface="Wingdings" charset="2"/>
              <a:buChar char="§"/>
              <a:defRPr sz="1800" kern="1200">
                <a:solidFill>
                  <a:srgbClr val="333333"/>
                </a:solidFill>
                <a:latin typeface="Arial"/>
                <a:ea typeface="+mn-ea"/>
                <a:cs typeface="Arial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Clr>
                <a:srgbClr val="FDBB63"/>
              </a:buClr>
              <a:buFont typeface="Wingdings" charset="2"/>
              <a:buChar char="§"/>
              <a:defRPr sz="1500" kern="1200">
                <a:solidFill>
                  <a:srgbClr val="333333"/>
                </a:solidFill>
                <a:latin typeface="Arial"/>
                <a:ea typeface="+mn-ea"/>
                <a:cs typeface="Arial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Clr>
                <a:srgbClr val="FDBB63"/>
              </a:buClr>
              <a:buFont typeface="Wingdings" charset="2"/>
              <a:buChar char="§"/>
              <a:defRPr sz="1350" kern="1200">
                <a:solidFill>
                  <a:srgbClr val="333333"/>
                </a:solidFill>
                <a:latin typeface="Arial"/>
                <a:ea typeface="+mn-ea"/>
                <a:cs typeface="Arial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Clr>
                <a:srgbClr val="FDBB63"/>
              </a:buClr>
              <a:buFont typeface="Wingdings" charset="2"/>
              <a:buChar char="§"/>
              <a:defRPr sz="1200" kern="1200">
                <a:solidFill>
                  <a:srgbClr val="333333"/>
                </a:solidFill>
                <a:latin typeface="Arial"/>
                <a:ea typeface="+mn-ea"/>
                <a:cs typeface="Arial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Clr>
                <a:srgbClr val="FDBB63"/>
              </a:buClr>
              <a:buFont typeface="Wingdings" charset="2"/>
              <a:buChar char="§"/>
              <a:defRPr sz="1050" kern="1200">
                <a:solidFill>
                  <a:srgbClr val="333333"/>
                </a:solidFill>
                <a:latin typeface="Arial"/>
                <a:ea typeface="+mn-ea"/>
                <a:cs typeface="Arial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Open source</a:t>
            </a:r>
          </a:p>
          <a:p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custom</a:t>
            </a:r>
            <a:r>
              <a:rPr lang="de-DE" dirty="0"/>
              <a:t> code </a:t>
            </a:r>
            <a:r>
              <a:rPr lang="de-DE" dirty="0" err="1"/>
              <a:t>integration</a:t>
            </a:r>
            <a:endParaRPr lang="de-DE" dirty="0"/>
          </a:p>
          <a:p>
            <a:r>
              <a:rPr lang="de-DE" dirty="0"/>
              <a:t>Extensible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needs</a:t>
            </a:r>
            <a:endParaRPr lang="de-DE" dirty="0"/>
          </a:p>
          <a:p>
            <a:r>
              <a:rPr lang="de-DE" dirty="0"/>
              <a:t>Model </a:t>
            </a:r>
            <a:r>
              <a:rPr lang="de-DE" dirty="0" err="1"/>
              <a:t>once</a:t>
            </a:r>
            <a:r>
              <a:rPr lang="de-DE" dirty="0"/>
              <a:t> – Use different </a:t>
            </a:r>
            <a:r>
              <a:rPr lang="de-DE" dirty="0" err="1"/>
              <a:t>analysis</a:t>
            </a:r>
            <a:r>
              <a:rPr lang="de-DE" dirty="0"/>
              <a:t> </a:t>
            </a:r>
            <a:r>
              <a:rPr lang="de-DE" dirty="0" err="1"/>
              <a:t>methods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044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9A233B-1925-499B-8229-207F5718A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Simulation 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approach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E00B2C-449E-40C8-A609-75241BD6E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635" y="902389"/>
            <a:ext cx="8420176" cy="1285661"/>
          </a:xfrm>
        </p:spPr>
        <p:txBody>
          <a:bodyPr/>
          <a:lstStyle/>
          <a:p>
            <a:r>
              <a:rPr lang="de-DE" dirty="0"/>
              <a:t>Model </a:t>
            </a:r>
            <a:r>
              <a:rPr lang="de-DE" dirty="0" err="1"/>
              <a:t>arbitrary</a:t>
            </a:r>
            <a:r>
              <a:rPr lang="de-DE" dirty="0"/>
              <a:t> </a:t>
            </a:r>
            <a:r>
              <a:rPr lang="de-DE" dirty="0" err="1"/>
              <a:t>optical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acyclic</a:t>
            </a:r>
            <a:r>
              <a:rPr lang="de-DE" dirty="0"/>
              <a:t> </a:t>
            </a:r>
            <a:r>
              <a:rPr lang="de-DE" dirty="0" err="1"/>
              <a:t>directed</a:t>
            </a:r>
            <a:r>
              <a:rPr lang="de-DE" dirty="0"/>
              <a:t> </a:t>
            </a:r>
            <a:r>
              <a:rPr lang="de-DE" dirty="0" err="1"/>
              <a:t>graphs</a:t>
            </a:r>
            <a:endParaRPr lang="de-DE" dirty="0"/>
          </a:p>
          <a:p>
            <a:pPr lvl="1"/>
            <a:r>
              <a:rPr lang="de-DE" dirty="0"/>
              <a:t>„light“ </a:t>
            </a:r>
            <a:r>
              <a:rPr lang="de-DE" dirty="0" err="1"/>
              <a:t>flowing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nodes</a:t>
            </a:r>
            <a:endParaRPr lang="de-DE" dirty="0"/>
          </a:p>
          <a:p>
            <a:pPr lvl="1"/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a </a:t>
            </a:r>
            <a:r>
              <a:rPr lang="de-DE" dirty="0" err="1"/>
              <a:t>specific</a:t>
            </a:r>
            <a:r>
              <a:rPr lang="de-DE" dirty="0"/>
              <a:t> „</a:t>
            </a:r>
            <a:r>
              <a:rPr lang="de-DE" dirty="0" err="1"/>
              <a:t>analyze</a:t>
            </a:r>
            <a:r>
              <a:rPr lang="de-DE" dirty="0"/>
              <a:t>“ </a:t>
            </a:r>
            <a:r>
              <a:rPr lang="de-DE" dirty="0" err="1"/>
              <a:t>function</a:t>
            </a:r>
            <a:endParaRPr lang="de-DE" dirty="0"/>
          </a:p>
          <a:p>
            <a:pPr lvl="1"/>
            <a:r>
              <a:rPr lang="de-DE" dirty="0"/>
              <a:t>external code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included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custom</a:t>
            </a:r>
            <a:r>
              <a:rPr lang="de-DE" dirty="0"/>
              <a:t> </a:t>
            </a:r>
            <a:r>
              <a:rPr lang="de-DE" dirty="0" err="1"/>
              <a:t>nodes</a:t>
            </a:r>
            <a:endParaRPr lang="de-DE" dirty="0"/>
          </a:p>
          <a:p>
            <a:pPr lvl="1"/>
            <a:r>
              <a:rPr lang="de-DE" dirty="0"/>
              <a:t>different </a:t>
            </a:r>
            <a:r>
              <a:rPr lang="de-DE" dirty="0" err="1"/>
              <a:t>analyzer</a:t>
            </a:r>
            <a:r>
              <a:rPr lang="de-DE" dirty="0"/>
              <a:t> </a:t>
            </a:r>
            <a:r>
              <a:rPr lang="de-DE" dirty="0" err="1"/>
              <a:t>modes</a:t>
            </a:r>
            <a:r>
              <a:rPr lang="de-DE" dirty="0"/>
              <a:t>: </a:t>
            </a:r>
            <a:r>
              <a:rPr lang="de-DE" dirty="0" err="1"/>
              <a:t>energy</a:t>
            </a:r>
            <a:r>
              <a:rPr lang="de-DE" dirty="0"/>
              <a:t>, </a:t>
            </a:r>
            <a:r>
              <a:rPr lang="de-DE" dirty="0" err="1"/>
              <a:t>raytracing</a:t>
            </a:r>
            <a:r>
              <a:rPr lang="de-DE" dirty="0"/>
              <a:t>, </a:t>
            </a:r>
            <a:r>
              <a:rPr lang="de-DE" dirty="0" err="1"/>
              <a:t>fourier</a:t>
            </a:r>
            <a:r>
              <a:rPr lang="de-DE" dirty="0"/>
              <a:t>, …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47D2B3C-10CA-42FC-9CC0-19806F40B1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056" t="9260" b="21521"/>
          <a:stretch/>
        </p:blipFill>
        <p:spPr>
          <a:xfrm>
            <a:off x="1743594" y="2481938"/>
            <a:ext cx="5656811" cy="1285661"/>
          </a:xfrm>
          <a:prstGeom prst="rect">
            <a:avLst/>
          </a:prstGeom>
        </p:spPr>
      </p:pic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8DAAC21A-9928-418B-8A6D-2F7042C2348D}"/>
              </a:ext>
            </a:extLst>
          </p:cNvPr>
          <p:cNvCxnSpPr>
            <a:cxnSpLocks/>
          </p:cNvCxnSpPr>
          <p:nvPr/>
        </p:nvCxnSpPr>
        <p:spPr>
          <a:xfrm flipV="1">
            <a:off x="2681323" y="3251960"/>
            <a:ext cx="598142" cy="797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03FFA897-753D-46FB-8EB4-EEA820B3D017}"/>
              </a:ext>
            </a:extLst>
          </p:cNvPr>
          <p:cNvSpPr txBox="1"/>
          <p:nvPr/>
        </p:nvSpPr>
        <p:spPr>
          <a:xfrm>
            <a:off x="941195" y="4096731"/>
            <a:ext cx="2861488" cy="553998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ctr"/>
            <a:r>
              <a:rPr lang="de-DE" dirty="0"/>
              <a:t>„light“ </a:t>
            </a:r>
            <a:r>
              <a:rPr lang="de-DE" dirty="0" err="1"/>
              <a:t>data</a:t>
            </a:r>
            <a:endParaRPr lang="de-DE" dirty="0"/>
          </a:p>
          <a:p>
            <a:pPr algn="ctr"/>
            <a:r>
              <a:rPr lang="de-DE" sz="1200" dirty="0" err="1"/>
              <a:t>energy</a:t>
            </a:r>
            <a:r>
              <a:rPr lang="de-DE" sz="1200" dirty="0"/>
              <a:t>, </a:t>
            </a:r>
            <a:r>
              <a:rPr lang="de-DE" sz="1200" dirty="0" err="1"/>
              <a:t>spectrum</a:t>
            </a:r>
            <a:r>
              <a:rPr lang="de-DE" sz="1200" dirty="0"/>
              <a:t>, </a:t>
            </a:r>
            <a:r>
              <a:rPr lang="de-DE" sz="1200" dirty="0" err="1"/>
              <a:t>nearfield</a:t>
            </a:r>
            <a:r>
              <a:rPr lang="de-DE" sz="1200" dirty="0"/>
              <a:t>, </a:t>
            </a:r>
            <a:r>
              <a:rPr lang="de-DE" sz="1200" dirty="0" err="1"/>
              <a:t>phase</a:t>
            </a:r>
            <a:r>
              <a:rPr lang="de-DE" sz="1200" dirty="0"/>
              <a:t>, …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0CDA12C-44D6-4C56-9114-80FFAE03D83D}"/>
              </a:ext>
            </a:extLst>
          </p:cNvPr>
          <p:cNvCxnSpPr>
            <a:cxnSpLocks/>
          </p:cNvCxnSpPr>
          <p:nvPr/>
        </p:nvCxnSpPr>
        <p:spPr>
          <a:xfrm flipH="1" flipV="1">
            <a:off x="4426243" y="3687304"/>
            <a:ext cx="517018" cy="7208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19588B8C-3CEF-4993-9B81-6D0AD15B4048}"/>
              </a:ext>
            </a:extLst>
          </p:cNvPr>
          <p:cNvSpPr txBox="1"/>
          <p:nvPr/>
        </p:nvSpPr>
        <p:spPr>
          <a:xfrm>
            <a:off x="4010319" y="4384577"/>
            <a:ext cx="2005677" cy="553998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ctr"/>
            <a:r>
              <a:rPr lang="de-DE" dirty="0"/>
              <a:t>„</a:t>
            </a:r>
            <a:r>
              <a:rPr lang="de-DE" dirty="0" err="1"/>
              <a:t>analyze</a:t>
            </a:r>
            <a:r>
              <a:rPr lang="de-DE" dirty="0"/>
              <a:t>“ </a:t>
            </a:r>
            <a:r>
              <a:rPr lang="de-DE" dirty="0" err="1"/>
              <a:t>function</a:t>
            </a:r>
            <a:endParaRPr lang="de-DE" dirty="0"/>
          </a:p>
          <a:p>
            <a:pPr algn="ctr"/>
            <a:r>
              <a:rPr lang="de-DE" sz="1200" dirty="0"/>
              <a:t>internal / external code, …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996795F4-5721-45D7-8293-E73A439BE46A}"/>
              </a:ext>
            </a:extLst>
          </p:cNvPr>
          <p:cNvCxnSpPr>
            <a:cxnSpLocks/>
          </p:cNvCxnSpPr>
          <p:nvPr/>
        </p:nvCxnSpPr>
        <p:spPr>
          <a:xfrm flipH="1" flipV="1">
            <a:off x="6582027" y="3687304"/>
            <a:ext cx="334412" cy="547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F5A1A9A5-621A-415F-877D-332684F5D04D}"/>
              </a:ext>
            </a:extLst>
          </p:cNvPr>
          <p:cNvSpPr txBox="1"/>
          <p:nvPr/>
        </p:nvSpPr>
        <p:spPr>
          <a:xfrm>
            <a:off x="6265663" y="4259978"/>
            <a:ext cx="2005677" cy="553998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ctr"/>
            <a:r>
              <a:rPr lang="de-DE" dirty="0"/>
              <a:t>„</a:t>
            </a:r>
            <a:r>
              <a:rPr lang="de-DE" dirty="0" err="1"/>
              <a:t>report</a:t>
            </a:r>
            <a:r>
              <a:rPr lang="de-DE" dirty="0"/>
              <a:t>“ </a:t>
            </a:r>
            <a:r>
              <a:rPr lang="de-DE" dirty="0" err="1"/>
              <a:t>function</a:t>
            </a:r>
            <a:endParaRPr lang="de-DE" dirty="0"/>
          </a:p>
          <a:p>
            <a:pPr algn="ctr"/>
            <a:r>
              <a:rPr lang="de-DE" sz="1200" dirty="0"/>
              <a:t>internal / external code, …</a:t>
            </a:r>
          </a:p>
        </p:txBody>
      </p:sp>
    </p:spTree>
    <p:extLst>
      <p:ext uri="{BB962C8B-B14F-4D97-AF65-F5344CB8AC3E}">
        <p14:creationId xmlns:p14="http://schemas.microsoft.com/office/powerpoint/2010/main" val="2311273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38662E-3984-423A-88B2-EA83EF2A6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 </a:t>
            </a:r>
            <a:r>
              <a:rPr lang="de-DE" dirty="0" err="1"/>
              <a:t>base</a:t>
            </a:r>
            <a:endParaRPr lang="de-DE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715D74FD-1EE1-4CA9-83CA-714C1F1AE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635" y="1088015"/>
            <a:ext cx="8420176" cy="3677689"/>
          </a:xfrm>
        </p:spPr>
        <p:txBody>
          <a:bodyPr/>
          <a:lstStyle/>
          <a:p>
            <a:r>
              <a:rPr lang="de-DE" dirty="0"/>
              <a:t>Software </a:t>
            </a:r>
            <a:r>
              <a:rPr lang="de-DE" dirty="0" err="1"/>
              <a:t>written</a:t>
            </a:r>
            <a:r>
              <a:rPr lang="de-DE" dirty="0"/>
              <a:t> in Rust</a:t>
            </a:r>
          </a:p>
          <a:p>
            <a:pPr lvl="1"/>
            <a:r>
              <a:rPr lang="de-DE" dirty="0" err="1"/>
              <a:t>memory</a:t>
            </a:r>
            <a:r>
              <a:rPr lang="de-DE" dirty="0"/>
              <a:t> </a:t>
            </a:r>
            <a:r>
              <a:rPr lang="de-DE" dirty="0" err="1"/>
              <a:t>safety</a:t>
            </a:r>
            <a:r>
              <a:rPr lang="de-DE" dirty="0"/>
              <a:t> / </a:t>
            </a:r>
            <a:r>
              <a:rPr lang="de-DE" dirty="0" err="1"/>
              <a:t>efficiency</a:t>
            </a:r>
            <a:r>
              <a:rPr lang="de-DE" dirty="0"/>
              <a:t>,</a:t>
            </a:r>
          </a:p>
          <a:p>
            <a:pPr lvl="1"/>
            <a:r>
              <a:rPr lang="de-DE" dirty="0" err="1"/>
              <a:t>speed</a:t>
            </a:r>
            <a:endParaRPr lang="de-DE" dirty="0"/>
          </a:p>
          <a:p>
            <a:pPr lvl="1"/>
            <a:r>
              <a:rPr lang="de-DE" dirty="0"/>
              <a:t>modern </a:t>
            </a:r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environment</a:t>
            </a:r>
            <a:endParaRPr lang="de-DE" dirty="0"/>
          </a:p>
          <a:p>
            <a:pPr lvl="1"/>
            <a:r>
              <a:rPr lang="de-DE" dirty="0"/>
              <a:t>easy </a:t>
            </a:r>
            <a:r>
              <a:rPr lang="de-DE" dirty="0" err="1"/>
              <a:t>inclusion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external code (e.g. C/C++, Python, Julia, … )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202C494-4F67-4C77-9476-2C6B385AA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325" y="2674464"/>
            <a:ext cx="3059350" cy="203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862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CA8EC1-3CF4-458A-8FA1-BFA50B8DB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setup</a:t>
            </a:r>
            <a:r>
              <a:rPr lang="de-DE" dirty="0"/>
              <a:t> (</a:t>
            </a:r>
            <a:r>
              <a:rPr lang="de-DE" dirty="0" err="1"/>
              <a:t>filter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)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FBF90D8D-D4E5-4491-B633-ECA309A180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81"/>
          <a:stretch/>
        </p:blipFill>
        <p:spPr>
          <a:xfrm>
            <a:off x="632517" y="976235"/>
            <a:ext cx="1553793" cy="3918034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03EA5486-25D6-4B81-9D7D-FAFD5DEEA887}"/>
              </a:ext>
            </a:extLst>
          </p:cNvPr>
          <p:cNvSpPr txBox="1"/>
          <p:nvPr/>
        </p:nvSpPr>
        <p:spPr>
          <a:xfrm>
            <a:off x="2086571" y="1145163"/>
            <a:ext cx="1838965" cy="369332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de-DE" dirty="0"/>
              <a:t>Input </a:t>
            </a:r>
            <a:r>
              <a:rPr lang="de-DE" dirty="0" err="1"/>
              <a:t>energy</a:t>
            </a:r>
            <a:r>
              <a:rPr lang="de-DE" dirty="0"/>
              <a:t>: 1J</a:t>
            </a:r>
            <a:endParaRPr lang="en-US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D9BDB9B-7CD8-44F7-B5C7-2A1FCB99F2C7}"/>
              </a:ext>
            </a:extLst>
          </p:cNvPr>
          <p:cNvSpPr txBox="1"/>
          <p:nvPr/>
        </p:nvSpPr>
        <p:spPr>
          <a:xfrm>
            <a:off x="2059281" y="2141427"/>
            <a:ext cx="2146742" cy="369332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de-DE" dirty="0"/>
              <a:t>60/40 beam </a:t>
            </a:r>
            <a:r>
              <a:rPr lang="de-DE" dirty="0" err="1"/>
              <a:t>splitter</a:t>
            </a:r>
            <a:endParaRPr lang="en-U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AB62811-5299-4BA6-A8A1-70FC3FDBF726}"/>
              </a:ext>
            </a:extLst>
          </p:cNvPr>
          <p:cNvSpPr txBox="1"/>
          <p:nvPr/>
        </p:nvSpPr>
        <p:spPr>
          <a:xfrm>
            <a:off x="2113746" y="3262478"/>
            <a:ext cx="1146468" cy="369332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de-DE" dirty="0"/>
              <a:t>50% </a:t>
            </a:r>
            <a:r>
              <a:rPr lang="de-DE" dirty="0" err="1"/>
              <a:t>filter</a:t>
            </a: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B449A2E-D34E-4ED2-A7E1-F8509FC02F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069" y="1541995"/>
            <a:ext cx="2581635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478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Michaelson</a:t>
            </a:r>
            <a:r>
              <a:rPr lang="de-DE" dirty="0"/>
              <a:t> Interferometer</a:t>
            </a:r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48" y="986151"/>
            <a:ext cx="3547669" cy="1800452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1936AD83-B84D-416A-A530-FBEAF1EF0F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b="11531"/>
          <a:stretch/>
        </p:blipFill>
        <p:spPr>
          <a:xfrm>
            <a:off x="247507" y="2957175"/>
            <a:ext cx="8648986" cy="1917978"/>
          </a:xfrm>
          <a:prstGeom prst="rect">
            <a:avLst/>
          </a:prstGeom>
        </p:spPr>
      </p:pic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7DF3F5CC-B349-422A-AD84-B0B81B0AF217}"/>
              </a:ext>
            </a:extLst>
          </p:cNvPr>
          <p:cNvCxnSpPr>
            <a:cxnSpLocks/>
          </p:cNvCxnSpPr>
          <p:nvPr/>
        </p:nvCxnSpPr>
        <p:spPr>
          <a:xfrm>
            <a:off x="5122015" y="1766923"/>
            <a:ext cx="646268" cy="1430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604D7F32-432F-49B9-A69D-AB16DDF187F6}"/>
              </a:ext>
            </a:extLst>
          </p:cNvPr>
          <p:cNvCxnSpPr>
            <a:cxnSpLocks/>
          </p:cNvCxnSpPr>
          <p:nvPr/>
        </p:nvCxnSpPr>
        <p:spPr>
          <a:xfrm flipH="1">
            <a:off x="3300091" y="1766923"/>
            <a:ext cx="1821924" cy="14300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0A0347D8-5AE8-4CA2-800A-9157ABF146A7}"/>
              </a:ext>
            </a:extLst>
          </p:cNvPr>
          <p:cNvSpPr txBox="1"/>
          <p:nvPr/>
        </p:nvSpPr>
        <p:spPr>
          <a:xfrm>
            <a:off x="3952464" y="1058747"/>
            <a:ext cx="2339102" cy="64633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de-DE" dirty="0"/>
              <a:t>„</a:t>
            </a:r>
            <a:r>
              <a:rPr lang="de-DE" dirty="0" err="1"/>
              <a:t>reference</a:t>
            </a:r>
            <a:r>
              <a:rPr lang="de-DE" dirty="0"/>
              <a:t>“ </a:t>
            </a:r>
            <a:r>
              <a:rPr lang="de-DE" dirty="0" err="1"/>
              <a:t>nodes</a:t>
            </a:r>
            <a:r>
              <a:rPr lang="de-DE" dirty="0"/>
              <a:t> </a:t>
            </a:r>
            <a:r>
              <a:rPr lang="de-DE" dirty="0" err="1"/>
              <a:t>for</a:t>
            </a:r>
            <a:endParaRPr lang="de-DE" dirty="0"/>
          </a:p>
          <a:p>
            <a:pPr algn="l"/>
            <a:r>
              <a:rPr lang="de-DE" dirty="0"/>
              <a:t>double-pass </a:t>
            </a:r>
            <a:r>
              <a:rPr lang="de-DE" dirty="0" err="1"/>
              <a:t>systems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1841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798A57-AD7B-4FFF-8ED9-54AE6477A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groups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D819B0-18D4-41D3-8447-28A876755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635" y="964263"/>
            <a:ext cx="8420176" cy="397025"/>
          </a:xfrm>
        </p:spPr>
        <p:txBody>
          <a:bodyPr/>
          <a:lstStyle/>
          <a:p>
            <a:r>
              <a:rPr lang="de-DE" dirty="0"/>
              <a:t>Nodes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grouped</a:t>
            </a:r>
            <a:r>
              <a:rPr lang="de-DE" dirty="0"/>
              <a:t> and </a:t>
            </a:r>
            <a:r>
              <a:rPr lang="de-DE" dirty="0" err="1"/>
              <a:t>infinitely</a:t>
            </a:r>
            <a:r>
              <a:rPr lang="de-DE" dirty="0"/>
              <a:t> </a:t>
            </a:r>
            <a:r>
              <a:rPr lang="de-DE" dirty="0" err="1"/>
              <a:t>nested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797082F-37A8-46EE-ADE3-16AFCD6502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8314"/>
          <a:stretch/>
        </p:blipFill>
        <p:spPr>
          <a:xfrm>
            <a:off x="644548" y="1314710"/>
            <a:ext cx="7854903" cy="1778778"/>
          </a:xfrm>
          <a:prstGeom prst="rect">
            <a:avLst/>
          </a:prstGeo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4154630D-5B9F-4295-A596-3319451CCC24}"/>
              </a:ext>
            </a:extLst>
          </p:cNvPr>
          <p:cNvSpPr txBox="1">
            <a:spLocks/>
          </p:cNvSpPr>
          <p:nvPr/>
        </p:nvSpPr>
        <p:spPr>
          <a:xfrm>
            <a:off x="325660" y="3082967"/>
            <a:ext cx="8420176" cy="3970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342900" rtl="0" eaLnBrk="1" latinLnBrk="0" hangingPunct="1">
              <a:spcBef>
                <a:spcPct val="20000"/>
              </a:spcBef>
              <a:buClr>
                <a:srgbClr val="FDBB63"/>
              </a:buClr>
              <a:buFont typeface="Wingdings" charset="2"/>
              <a:buChar char="§"/>
              <a:defRPr sz="1800" kern="1200">
                <a:solidFill>
                  <a:srgbClr val="333333"/>
                </a:solidFill>
                <a:latin typeface="Arial"/>
                <a:ea typeface="+mn-ea"/>
                <a:cs typeface="Arial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Clr>
                <a:srgbClr val="FDBB63"/>
              </a:buClr>
              <a:buFont typeface="Wingdings" charset="2"/>
              <a:buChar char="§"/>
              <a:defRPr sz="1500" kern="1200">
                <a:solidFill>
                  <a:srgbClr val="333333"/>
                </a:solidFill>
                <a:latin typeface="Arial"/>
                <a:ea typeface="+mn-ea"/>
                <a:cs typeface="Arial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Clr>
                <a:srgbClr val="FDBB63"/>
              </a:buClr>
              <a:buFont typeface="Wingdings" charset="2"/>
              <a:buChar char="§"/>
              <a:defRPr sz="1350" kern="1200">
                <a:solidFill>
                  <a:srgbClr val="333333"/>
                </a:solidFill>
                <a:latin typeface="Arial"/>
                <a:ea typeface="+mn-ea"/>
                <a:cs typeface="Arial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Clr>
                <a:srgbClr val="FDBB63"/>
              </a:buClr>
              <a:buFont typeface="Wingdings" charset="2"/>
              <a:buChar char="§"/>
              <a:defRPr sz="1200" kern="1200">
                <a:solidFill>
                  <a:srgbClr val="333333"/>
                </a:solidFill>
                <a:latin typeface="Arial"/>
                <a:ea typeface="+mn-ea"/>
                <a:cs typeface="Arial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Clr>
                <a:srgbClr val="FDBB63"/>
              </a:buClr>
              <a:buFont typeface="Wingdings" charset="2"/>
              <a:buChar char="§"/>
              <a:defRPr sz="1050" kern="1200">
                <a:solidFill>
                  <a:srgbClr val="333333"/>
                </a:solidFill>
                <a:latin typeface="Arial"/>
                <a:ea typeface="+mn-ea"/>
                <a:cs typeface="Arial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Example</a:t>
            </a:r>
            <a:r>
              <a:rPr lang="de-DE" dirty="0"/>
              <a:t> „real </a:t>
            </a:r>
            <a:r>
              <a:rPr lang="de-DE" dirty="0" err="1"/>
              <a:t>lens</a:t>
            </a:r>
            <a:r>
              <a:rPr lang="de-DE" dirty="0"/>
              <a:t>“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C89F4CA-68F2-453E-A29B-459B42641A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02391" y="3570237"/>
            <a:ext cx="581025" cy="9906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FBBD814-DD47-403F-B8AA-CD32485D02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86514" y="3261920"/>
            <a:ext cx="4026209" cy="1436690"/>
          </a:xfrm>
          <a:prstGeom prst="rect">
            <a:avLst/>
          </a:prstGeom>
        </p:spPr>
      </p:pic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DB5B4C82-2C24-4092-B319-1E6CE90C559F}"/>
              </a:ext>
            </a:extLst>
          </p:cNvPr>
          <p:cNvSpPr/>
          <p:nvPr/>
        </p:nvSpPr>
        <p:spPr>
          <a:xfrm>
            <a:off x="3065264" y="3821468"/>
            <a:ext cx="680644" cy="488138"/>
          </a:xfrm>
          <a:prstGeom prst="rightArrow">
            <a:avLst/>
          </a:prstGeom>
          <a:solidFill>
            <a:srgbClr val="FDBB6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1904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1A6D0C-D6FE-4F95-9CB3-A4591AB30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 </a:t>
            </a:r>
            <a:r>
              <a:rPr lang="de-DE" dirty="0" err="1"/>
              <a:t>status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DF750B-6CEA-4320-8D3A-E04D835AA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" y="973714"/>
            <a:ext cx="4977499" cy="3875012"/>
          </a:xfrm>
        </p:spPr>
        <p:txBody>
          <a:bodyPr/>
          <a:lstStyle/>
          <a:p>
            <a:r>
              <a:rPr lang="de-DE" dirty="0"/>
              <a:t>Project plan</a:t>
            </a:r>
          </a:p>
          <a:p>
            <a:r>
              <a:rPr lang="de-DE" dirty="0"/>
              <a:t>Optical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concept</a:t>
            </a:r>
            <a:r>
              <a:rPr lang="de-DE" dirty="0"/>
              <a:t> </a:t>
            </a:r>
            <a:r>
              <a:rPr lang="de-DE" dirty="0" err="1"/>
              <a:t>worked</a:t>
            </a:r>
            <a:r>
              <a:rPr lang="de-DE" dirty="0"/>
              <a:t> out</a:t>
            </a:r>
          </a:p>
          <a:p>
            <a:r>
              <a:rPr lang="de-DE" dirty="0"/>
              <a:t>OPOSSUM v0.2.0</a:t>
            </a:r>
          </a:p>
          <a:p>
            <a:pPr lvl="1"/>
            <a:r>
              <a:rPr lang="de-DE" dirty="0" err="1"/>
              <a:t>technical</a:t>
            </a:r>
            <a:r>
              <a:rPr lang="de-DE" dirty="0"/>
              <a:t> </a:t>
            </a:r>
            <a:r>
              <a:rPr lang="de-DE" dirty="0" err="1"/>
              <a:t>concept</a:t>
            </a:r>
            <a:r>
              <a:rPr lang="de-DE" dirty="0"/>
              <a:t> </a:t>
            </a:r>
            <a:r>
              <a:rPr lang="de-DE" dirty="0" err="1"/>
              <a:t>preview</a:t>
            </a:r>
            <a:r>
              <a:rPr lang="de-DE" dirty="0"/>
              <a:t> (&gt; 6000 </a:t>
            </a:r>
            <a:r>
              <a:rPr lang="de-DE" dirty="0" err="1"/>
              <a:t>lines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code)</a:t>
            </a:r>
          </a:p>
          <a:p>
            <a:pPr lvl="1"/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basic</a:t>
            </a:r>
            <a:r>
              <a:rPr lang="de-DE" dirty="0"/>
              <a:t> </a:t>
            </a:r>
            <a:r>
              <a:rPr lang="de-DE" dirty="0" err="1"/>
              <a:t>command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interface (CLI)</a:t>
            </a:r>
          </a:p>
          <a:p>
            <a:pPr lvl="1"/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 simple </a:t>
            </a:r>
            <a:r>
              <a:rPr lang="de-DE" dirty="0" err="1"/>
              <a:t>nodes</a:t>
            </a:r>
            <a:r>
              <a:rPr lang="de-DE" dirty="0"/>
              <a:t> (source, </a:t>
            </a:r>
            <a:r>
              <a:rPr lang="de-DE" dirty="0" err="1"/>
              <a:t>detector</a:t>
            </a:r>
            <a:r>
              <a:rPr lang="de-DE" dirty="0"/>
              <a:t>, </a:t>
            </a:r>
            <a:r>
              <a:rPr lang="de-DE" dirty="0" err="1"/>
              <a:t>filter</a:t>
            </a:r>
            <a:r>
              <a:rPr lang="de-DE" dirty="0"/>
              <a:t>, beam </a:t>
            </a:r>
            <a:r>
              <a:rPr lang="de-DE" dirty="0" err="1"/>
              <a:t>splitter</a:t>
            </a:r>
            <a:r>
              <a:rPr lang="de-DE" dirty="0"/>
              <a:t>, etc..)</a:t>
            </a:r>
          </a:p>
          <a:p>
            <a:pPr lvl="1"/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&amp; </a:t>
            </a:r>
            <a:r>
              <a:rPr lang="de-DE" dirty="0" err="1"/>
              <a:t>reference</a:t>
            </a:r>
            <a:r>
              <a:rPr lang="de-DE" dirty="0"/>
              <a:t> </a:t>
            </a:r>
            <a:r>
              <a:rPr lang="de-DE" dirty="0" err="1"/>
              <a:t>nodes</a:t>
            </a:r>
            <a:endParaRPr lang="de-DE" dirty="0"/>
          </a:p>
          <a:p>
            <a:pPr lvl="1"/>
            <a:r>
              <a:rPr lang="de-DE" dirty="0" err="1"/>
              <a:t>energy</a:t>
            </a:r>
            <a:r>
              <a:rPr lang="de-DE" dirty="0"/>
              <a:t> </a:t>
            </a:r>
            <a:r>
              <a:rPr lang="de-DE" dirty="0" err="1"/>
              <a:t>analyzer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318842A-4BAF-4BA9-AD9D-CAB17C9F51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7" r="1649" b="795"/>
          <a:stretch/>
        </p:blipFill>
        <p:spPr>
          <a:xfrm>
            <a:off x="5114658" y="980087"/>
            <a:ext cx="3938533" cy="344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685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503747-5C14-46FE-93EE-221C93D17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OPOSSUM </a:t>
            </a:r>
            <a:r>
              <a:rPr lang="de-DE" dirty="0" err="1"/>
              <a:t>ecosystem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929AA6-BB27-4CD5-BE91-C5B21D3BC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635" y="1215189"/>
            <a:ext cx="4609297" cy="3550515"/>
          </a:xfrm>
        </p:spPr>
        <p:txBody>
          <a:bodyPr/>
          <a:lstStyle/>
          <a:p>
            <a:r>
              <a:rPr lang="de-DE" dirty="0"/>
              <a:t> </a:t>
            </a:r>
          </a:p>
          <a:p>
            <a:pPr lvl="1"/>
            <a:r>
              <a:rPr lang="de-DE" dirty="0" err="1"/>
              <a:t>database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arbitrary</a:t>
            </a:r>
            <a:r>
              <a:rPr lang="de-DE" dirty="0"/>
              <a:t> material </a:t>
            </a:r>
            <a:r>
              <a:rPr lang="de-DE" dirty="0" err="1"/>
              <a:t>parameters</a:t>
            </a:r>
            <a:endParaRPr lang="de-DE" dirty="0"/>
          </a:p>
          <a:p>
            <a:pPr lvl="1"/>
            <a:r>
              <a:rPr lang="de-DE" dirty="0" err="1"/>
              <a:t>db</a:t>
            </a:r>
            <a:r>
              <a:rPr lang="de-DE" dirty="0"/>
              <a:t> backend / web </a:t>
            </a:r>
            <a:r>
              <a:rPr lang="de-DE" dirty="0" err="1"/>
              <a:t>frontend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endParaRPr lang="de-DE" dirty="0"/>
          </a:p>
          <a:p>
            <a:pPr lvl="1"/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preview</a:t>
            </a:r>
            <a:r>
              <a:rPr lang="de-DE" dirty="0"/>
              <a:t> </a:t>
            </a:r>
            <a:r>
              <a:rPr lang="de-DE" dirty="0" err="1"/>
              <a:t>version</a:t>
            </a:r>
            <a:r>
              <a:rPr lang="de-DE" dirty="0"/>
              <a:t> </a:t>
            </a:r>
            <a:r>
              <a:rPr lang="de-DE" dirty="0" err="1"/>
              <a:t>available</a:t>
            </a:r>
            <a:endParaRPr lang="de-DE" dirty="0"/>
          </a:p>
          <a:p>
            <a:r>
              <a:rPr lang="de-DE" dirty="0" err="1"/>
              <a:t>OpticDB</a:t>
            </a:r>
            <a:endParaRPr lang="de-DE" dirty="0"/>
          </a:p>
          <a:p>
            <a:pPr lvl="1"/>
            <a:r>
              <a:rPr lang="de-DE" dirty="0" err="1"/>
              <a:t>database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standard</a:t>
            </a:r>
            <a:r>
              <a:rPr lang="de-DE" dirty="0"/>
              <a:t> </a:t>
            </a:r>
            <a:r>
              <a:rPr lang="de-DE" dirty="0" err="1"/>
              <a:t>optical</a:t>
            </a:r>
            <a:r>
              <a:rPr lang="de-DE" dirty="0"/>
              <a:t> </a:t>
            </a:r>
            <a:r>
              <a:rPr lang="de-DE" dirty="0" err="1"/>
              <a:t>elements</a:t>
            </a:r>
            <a:endParaRPr lang="de-DE" dirty="0"/>
          </a:p>
          <a:p>
            <a:pPr lvl="1"/>
            <a:r>
              <a:rPr lang="de-DE" dirty="0"/>
              <a:t>in </a:t>
            </a:r>
            <a:r>
              <a:rPr lang="de-DE" dirty="0" err="1"/>
              <a:t>conception</a:t>
            </a:r>
            <a:r>
              <a:rPr lang="de-DE" dirty="0"/>
              <a:t> / </a:t>
            </a:r>
            <a:r>
              <a:rPr lang="de-DE" dirty="0" err="1"/>
              <a:t>planning</a:t>
            </a:r>
            <a:endParaRPr lang="de-DE" dirty="0"/>
          </a:p>
          <a:p>
            <a:r>
              <a:rPr lang="de-DE" dirty="0"/>
              <a:t>OPOSSUM Reporter</a:t>
            </a:r>
          </a:p>
          <a:p>
            <a:pPr lvl="1"/>
            <a:r>
              <a:rPr lang="de-DE" dirty="0" err="1"/>
              <a:t>generation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OPOSSUM </a:t>
            </a:r>
            <a:r>
              <a:rPr lang="de-DE" dirty="0" err="1"/>
              <a:t>analysis</a:t>
            </a:r>
            <a:r>
              <a:rPr lang="de-DE" dirty="0"/>
              <a:t> </a:t>
            </a:r>
            <a:r>
              <a:rPr lang="de-DE" dirty="0" err="1"/>
              <a:t>reports</a:t>
            </a:r>
            <a:endParaRPr lang="de-DE" dirty="0"/>
          </a:p>
          <a:p>
            <a:pPr lvl="1"/>
            <a:r>
              <a:rPr lang="de-DE" dirty="0"/>
              <a:t>in </a:t>
            </a:r>
            <a:r>
              <a:rPr lang="de-DE" dirty="0" err="1"/>
              <a:t>conception</a:t>
            </a:r>
            <a:r>
              <a:rPr lang="de-DE" dirty="0"/>
              <a:t> / </a:t>
            </a:r>
            <a:r>
              <a:rPr lang="de-DE" dirty="0" err="1"/>
              <a:t>planning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DA796A3-7668-4FB0-99A7-A6EFD550B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773" y="1068082"/>
            <a:ext cx="1579145" cy="52638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9F99E7F-2C47-4B10-8852-6831034EBB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459" r="14991" b="8001"/>
          <a:stretch/>
        </p:blipFill>
        <p:spPr>
          <a:xfrm>
            <a:off x="4899279" y="1068081"/>
            <a:ext cx="4004089" cy="359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766969"/>
      </p:ext>
    </p:extLst>
  </p:cSld>
  <p:clrMapOvr>
    <a:masterClrMapping/>
  </p:clrMapOvr>
</p:sld>
</file>

<file path=ppt/theme/theme1.xml><?xml version="1.0" encoding="utf-8"?>
<a:theme xmlns:a="http://schemas.openxmlformats.org/drawingml/2006/main" name="fair-gsi-folienmaster_2017_onering">
  <a:themeElements>
    <a:clrScheme name="Benutzerdefiniert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66666"/>
      </a:hlink>
      <a:folHlink>
        <a:srgbClr val="800080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DBB63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t"/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8" id="{88F67082-FAA7-774F-81ED-C94DAF9F09F3}" vid="{76C6051D-27C6-564A-8764-CCBC0645D37F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fair-gsi-folienmaster_2019_16zu9</Template>
  <TotalTime>0</TotalTime>
  <Words>378</Words>
  <Application>Microsoft Office PowerPoint</Application>
  <PresentationFormat>Bildschirmpräsentation (16:9)</PresentationFormat>
  <Paragraphs>71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fair-gsi-folienmaster_2017_onering</vt:lpstr>
      <vt:lpstr>THRILL WP 3.4</vt:lpstr>
      <vt:lpstr>Yet another optics simulation software ? </vt:lpstr>
      <vt:lpstr>Simulation platform approach</vt:lpstr>
      <vt:lpstr>Software base</vt:lpstr>
      <vt:lpstr>Example setup (filter system)</vt:lpstr>
      <vt:lpstr>Example: Michaelson Interferometer</vt:lpstr>
      <vt:lpstr>Node groups</vt:lpstr>
      <vt:lpstr>Project status</vt:lpstr>
      <vt:lpstr>OPOSSUM ecosystem</vt:lpstr>
      <vt:lpstr>Outlook</vt:lpstr>
      <vt:lpstr>Simulating double-pass systems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Eisenbarth, Udo Dr.</dc:creator>
  <cp:lastModifiedBy>Eisenbarth, Udo Dr.</cp:lastModifiedBy>
  <cp:revision>41</cp:revision>
  <dcterms:created xsi:type="dcterms:W3CDTF">2023-10-19T05:41:06Z</dcterms:created>
  <dcterms:modified xsi:type="dcterms:W3CDTF">2023-10-23T08:54:30Z</dcterms:modified>
</cp:coreProperties>
</file>