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33"/>
    <a:srgbClr val="EAEAEA"/>
    <a:srgbClr val="FDB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55" autoAdjust="0"/>
  </p:normalViewPr>
  <p:slideViewPr>
    <p:cSldViewPr snapToGrid="0" snapToObjects="1">
      <p:cViewPr varScale="1">
        <p:scale>
          <a:sx n="139" d="100"/>
          <a:sy n="139" d="100"/>
        </p:scale>
        <p:origin x="102" y="2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51660-0934-124D-A4B3-496C7F320307}" type="datetimeFigureOut">
              <a:rPr lang="de-DE" smtClean="0"/>
              <a:t>19.10.2023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A3EDE-7EBB-0F4A-80C2-34DB9D2E2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1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28EF-C252-394A-93BF-1C478CFA0896}" type="datetimeFigureOut">
              <a:rPr lang="de-DE" smtClean="0"/>
              <a:t>19.10.2023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02386-BEE7-5D4D-B4E7-4BB579C47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01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040B52E-6118-F844-8FBE-85B6AFDC9E2A}"/>
              </a:ext>
            </a:extLst>
          </p:cNvPr>
          <p:cNvGrpSpPr/>
          <p:nvPr userDrawn="1"/>
        </p:nvGrpSpPr>
        <p:grpSpPr>
          <a:xfrm>
            <a:off x="1502578" y="976199"/>
            <a:ext cx="7426269" cy="3877686"/>
            <a:chOff x="1502578" y="976199"/>
            <a:chExt cx="7426269" cy="38776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AB316F-95F1-6040-AB6B-EF23A5D58FAF}"/>
                </a:ext>
              </a:extLst>
            </p:cNvPr>
            <p:cNvSpPr/>
            <p:nvPr userDrawn="1"/>
          </p:nvSpPr>
          <p:spPr>
            <a:xfrm>
              <a:off x="7781365" y="3854824"/>
              <a:ext cx="1147482" cy="999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DE39F29-B8C0-C64D-ADFE-A8AFF963CB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02578" y="976199"/>
              <a:ext cx="6099496" cy="387768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1529" y="2738074"/>
            <a:ext cx="4303059" cy="584900"/>
          </a:xfrm>
        </p:spPr>
        <p:txBody>
          <a:bodyPr anchor="b" anchorCtr="0">
            <a:noAutofit/>
          </a:bodyPr>
          <a:lstStyle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1529" y="3322973"/>
            <a:ext cx="4303060" cy="531851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404091" y="4987636"/>
            <a:ext cx="3371273" cy="15586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24099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2568" y="230397"/>
            <a:ext cx="6700979" cy="59066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7123547" y="4914483"/>
            <a:ext cx="82528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6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3"/>
          </p:nvPr>
        </p:nvSpPr>
        <p:spPr>
          <a:xfrm>
            <a:off x="7099001" y="4914483"/>
            <a:ext cx="849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0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7099001" y="4914483"/>
            <a:ext cx="849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79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943494DA-FA9D-1447-B70B-2896FD77F5D0}"/>
              </a:ext>
            </a:extLst>
          </p:cNvPr>
          <p:cNvCxnSpPr/>
          <p:nvPr userDrawn="1"/>
        </p:nvCxnSpPr>
        <p:spPr>
          <a:xfrm>
            <a:off x="0" y="5049583"/>
            <a:ext cx="9144000" cy="0"/>
          </a:xfrm>
          <a:prstGeom prst="line">
            <a:avLst/>
          </a:prstGeom>
          <a:ln w="203200">
            <a:solidFill>
              <a:srgbClr val="EAEA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Bild 6" descr="GSI_Logo_rgb.png">
            <a:extLst>
              <a:ext uri="{FF2B5EF4-FFF2-40B4-BE49-F238E27FC236}">
                <a16:creationId xmlns:a16="http://schemas.microsoft.com/office/drawing/2014/main" id="{0E0D4DB1-EEDA-A644-B002-75EBF9968E0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39" y="363875"/>
            <a:ext cx="1129081" cy="376361"/>
          </a:xfrm>
          <a:prstGeom prst="rect">
            <a:avLst/>
          </a:prstGeom>
        </p:spPr>
      </p:pic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2AC6B5F8-0827-6645-B5C9-ED4385971D8F}"/>
              </a:ext>
            </a:extLst>
          </p:cNvPr>
          <p:cNvCxnSpPr/>
          <p:nvPr userDrawn="1"/>
        </p:nvCxnSpPr>
        <p:spPr>
          <a:xfrm>
            <a:off x="0" y="826224"/>
            <a:ext cx="9144000" cy="0"/>
          </a:xfrm>
          <a:prstGeom prst="line">
            <a:avLst/>
          </a:prstGeom>
          <a:ln w="203200">
            <a:solidFill>
              <a:srgbClr val="EAEA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CC9BBC89-C94F-2342-BFB0-0C52DC04C485}"/>
              </a:ext>
            </a:extLst>
          </p:cNvPr>
          <p:cNvSpPr>
            <a:spLocks/>
          </p:cNvSpPr>
          <p:nvPr userDrawn="1"/>
        </p:nvSpPr>
        <p:spPr>
          <a:xfrm>
            <a:off x="-1" y="727074"/>
            <a:ext cx="201600" cy="201600"/>
          </a:xfrm>
          <a:prstGeom prst="rect">
            <a:avLst/>
          </a:prstGeom>
          <a:solidFill>
            <a:srgbClr val="FDBB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807027-043F-224A-B8A1-2EA6FD7AA9B7}"/>
              </a:ext>
            </a:extLst>
          </p:cNvPr>
          <p:cNvSpPr>
            <a:spLocks/>
          </p:cNvSpPr>
          <p:nvPr userDrawn="1"/>
        </p:nvSpPr>
        <p:spPr>
          <a:xfrm>
            <a:off x="-1" y="4949824"/>
            <a:ext cx="203277" cy="203277"/>
          </a:xfrm>
          <a:prstGeom prst="rect">
            <a:avLst/>
          </a:prstGeom>
          <a:solidFill>
            <a:srgbClr val="FDBB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7635" y="1088015"/>
            <a:ext cx="8420176" cy="367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15792" y="4914482"/>
            <a:ext cx="744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fld id="{125CBDDA-5CCF-8748-8988-9DC6C898177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5270" y="4950517"/>
            <a:ext cx="3527133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50" dirty="0">
                <a:solidFill>
                  <a:srgbClr val="333333"/>
                </a:solidFill>
                <a:latin typeface="Arial"/>
                <a:cs typeface="Arial"/>
              </a:rPr>
              <a:t>GSI Helmholtzzentrum für Schwerionenforschung GmbH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7638" y="231075"/>
            <a:ext cx="6129236" cy="5906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7151256" y="4914482"/>
            <a:ext cx="848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333333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4013201" y="4920458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  <p:pic>
        <p:nvPicPr>
          <p:cNvPr id="13" name="Bild 12" descr="FAIR_Logo_rgb.png">
            <a:extLst>
              <a:ext uri="{FF2B5EF4-FFF2-40B4-BE49-F238E27FC236}">
                <a16:creationId xmlns:a16="http://schemas.microsoft.com/office/drawing/2014/main" id="{6EBF7B64-1F60-354C-83F5-CFA893F204B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829" y="206825"/>
            <a:ext cx="775055" cy="6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8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1800" b="1" kern="1200">
          <a:solidFill>
            <a:srgbClr val="333333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800" kern="1200">
          <a:solidFill>
            <a:srgbClr val="333333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500" kern="1200">
          <a:solidFill>
            <a:srgbClr val="333333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350" kern="1200">
          <a:solidFill>
            <a:srgbClr val="333333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200" kern="1200">
          <a:solidFill>
            <a:srgbClr val="333333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050" kern="1200">
          <a:solidFill>
            <a:srgbClr val="333333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1529" y="3387102"/>
            <a:ext cx="4303059" cy="320877"/>
          </a:xfrm>
        </p:spPr>
        <p:txBody>
          <a:bodyPr/>
          <a:lstStyle/>
          <a:p>
            <a:r>
              <a:rPr lang="de-DE" sz="1400" dirty="0"/>
              <a:t>THRILL WP 3.4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1529" y="3652983"/>
            <a:ext cx="4303060" cy="320877"/>
          </a:xfrm>
        </p:spPr>
        <p:txBody>
          <a:bodyPr/>
          <a:lstStyle/>
          <a:p>
            <a:r>
              <a:rPr lang="de-DE" dirty="0"/>
              <a:t>Udo Eisenbarth, Yannik Zobus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AF1A219-36EC-4763-9389-2E65923C5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1530" y="2250367"/>
            <a:ext cx="4303059" cy="10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9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optics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?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3CB012-0C6C-49E5-BCC8-F3E061231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38" t="20003" r="20713" b="17526"/>
          <a:stretch/>
        </p:blipFill>
        <p:spPr>
          <a:xfrm>
            <a:off x="62979" y="1104504"/>
            <a:ext cx="1099064" cy="59066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B14A6D-B081-452C-8C30-1AFAE0C3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5" y="2483340"/>
            <a:ext cx="824056" cy="82405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EE2C09B-C437-4D45-B610-18EE6C29C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759" b="26868"/>
          <a:stretch/>
        </p:blipFill>
        <p:spPr>
          <a:xfrm>
            <a:off x="330694" y="1766092"/>
            <a:ext cx="1595043" cy="4250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F39EA06-C50B-4AD2-9A0D-F2665E623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86" y="3686223"/>
            <a:ext cx="1794424" cy="8972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92F2912-DC7E-4AF3-B2D5-F62DB15C3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4482" y="1094943"/>
            <a:ext cx="1524000" cy="857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251BE50-88BF-4223-907E-CBC4261A9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442" y="2226071"/>
            <a:ext cx="762180" cy="76218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34A73B5-34FC-4482-B4BD-E778BFA6D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95413" y="1104504"/>
            <a:ext cx="801149" cy="801149"/>
          </a:xfrm>
          <a:prstGeom prst="rect">
            <a:avLst/>
          </a:prstGeom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DAFBF36-9B6A-4097-A370-DB814BC38C5C}"/>
              </a:ext>
            </a:extLst>
          </p:cNvPr>
          <p:cNvSpPr txBox="1">
            <a:spLocks/>
          </p:cNvSpPr>
          <p:nvPr/>
        </p:nvSpPr>
        <p:spPr>
          <a:xfrm>
            <a:off x="4455814" y="1505078"/>
            <a:ext cx="2762449" cy="334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8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5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3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2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0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sdf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A233B-1925-499B-8229-207F5718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E00B2C-449E-40C8-A609-75241BD6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sdf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27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A8EC1-3CF4-458A-8FA1-BFA50B8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F90D8D-D4E5-4491-B633-ECA309A18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9" y="1087438"/>
            <a:ext cx="1402077" cy="367823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3EA5486-25D6-4B81-9D7D-FAFD5DEEA887}"/>
              </a:ext>
            </a:extLst>
          </p:cNvPr>
          <p:cNvSpPr txBox="1"/>
          <p:nvPr/>
        </p:nvSpPr>
        <p:spPr>
          <a:xfrm>
            <a:off x="2024696" y="1172663"/>
            <a:ext cx="1838965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Input </a:t>
            </a:r>
            <a:r>
              <a:rPr lang="de-DE" dirty="0" err="1"/>
              <a:t>energy</a:t>
            </a:r>
            <a:r>
              <a:rPr lang="de-DE" dirty="0"/>
              <a:t>: 1J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9BDB9B-7CD8-44F7-B5C7-2A1FCB99F2C7}"/>
              </a:ext>
            </a:extLst>
          </p:cNvPr>
          <p:cNvSpPr txBox="1"/>
          <p:nvPr/>
        </p:nvSpPr>
        <p:spPr>
          <a:xfrm>
            <a:off x="2038656" y="2127677"/>
            <a:ext cx="2146742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60/40 beam </a:t>
            </a:r>
            <a:r>
              <a:rPr lang="de-DE" dirty="0" err="1"/>
              <a:t>splitter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B62811-5299-4BA6-A8A1-70FC3FDBF726}"/>
              </a:ext>
            </a:extLst>
          </p:cNvPr>
          <p:cNvSpPr txBox="1"/>
          <p:nvPr/>
        </p:nvSpPr>
        <p:spPr>
          <a:xfrm>
            <a:off x="2079371" y="3138728"/>
            <a:ext cx="1146468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50% </a:t>
            </a:r>
            <a:r>
              <a:rPr lang="de-DE" dirty="0" err="1"/>
              <a:t>filter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449A2E-D34E-4ED2-A7E1-F8509FC02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69" y="1541995"/>
            <a:ext cx="258163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7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Simulating</a:t>
            </a:r>
            <a:r>
              <a:rPr lang="de-DE" dirty="0"/>
              <a:t> double-pass </a:t>
            </a:r>
            <a:r>
              <a:rPr lang="de-DE" dirty="0" err="1"/>
              <a:t>systems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" y="947873"/>
            <a:ext cx="2666418" cy="847495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" y="2052164"/>
            <a:ext cx="1048492" cy="2659439"/>
          </a:xfrm>
        </p:spPr>
      </p:pic>
      <p:sp>
        <p:nvSpPr>
          <p:cNvPr id="8" name="Ellipse 7"/>
          <p:cNvSpPr/>
          <p:nvPr/>
        </p:nvSpPr>
        <p:spPr>
          <a:xfrm>
            <a:off x="286183" y="2589637"/>
            <a:ext cx="670095" cy="432769"/>
          </a:xfrm>
          <a:prstGeom prst="ellipse">
            <a:avLst/>
          </a:prstGeom>
          <a:solidFill>
            <a:srgbClr val="FDBB63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1088902" y="2806021"/>
            <a:ext cx="467575" cy="16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556477" y="2643399"/>
            <a:ext cx="2159566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err="1">
                <a:solidFill>
                  <a:srgbClr val="FF0000"/>
                </a:solidFill>
              </a:rPr>
              <a:t>Does</a:t>
            </a:r>
            <a:r>
              <a:rPr lang="de-DE" dirty="0">
                <a:solidFill>
                  <a:srgbClr val="FF0000"/>
                </a:solidFill>
              </a:rPr>
              <a:t> not </a:t>
            </a:r>
            <a:r>
              <a:rPr lang="de-DE" dirty="0" err="1">
                <a:solidFill>
                  <a:srgbClr val="FF0000"/>
                </a:solidFill>
              </a:rPr>
              <a:t>work</a:t>
            </a:r>
            <a:r>
              <a:rPr lang="de-DE" dirty="0">
                <a:solidFill>
                  <a:srgbClr val="FF0000"/>
                </a:solidFill>
              </a:rPr>
              <a:t>!</a:t>
            </a:r>
          </a:p>
          <a:p>
            <a:pPr algn="l"/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would</a:t>
            </a:r>
            <a:r>
              <a:rPr lang="de-DE" dirty="0">
                <a:solidFill>
                  <a:srgbClr val="FF0000"/>
                </a:solidFill>
              </a:rPr>
              <a:t> form a </a:t>
            </a:r>
            <a:r>
              <a:rPr lang="de-DE" dirty="0" err="1">
                <a:solidFill>
                  <a:srgbClr val="FF0000"/>
                </a:solidFill>
              </a:rPr>
              <a:t>loop</a:t>
            </a:r>
            <a:r>
              <a:rPr lang="de-DE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20188" y="1075560"/>
            <a:ext cx="3057247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Solution: „Reference </a:t>
            </a:r>
            <a:r>
              <a:rPr lang="de-DE" dirty="0" err="1"/>
              <a:t>nodes</a:t>
            </a:r>
            <a:r>
              <a:rPr lang="de-DE" dirty="0"/>
              <a:t>“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86" y="997642"/>
            <a:ext cx="712921" cy="3777302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>
            <a:off x="5814467" y="2966565"/>
            <a:ext cx="1844519" cy="140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814467" y="1371620"/>
            <a:ext cx="1898602" cy="159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545951" y="2052164"/>
            <a:ext cx="1113035" cy="83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6545951" y="2886293"/>
            <a:ext cx="1111872" cy="75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097594" y="2561197"/>
            <a:ext cx="1787669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algn="l"/>
            <a:r>
              <a:rPr lang="de-DE" dirty="0"/>
              <a:t>(</a:t>
            </a:r>
            <a:r>
              <a:rPr lang="de-DE" dirty="0" err="1"/>
              <a:t>inverted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88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Michaelson</a:t>
            </a:r>
            <a:r>
              <a:rPr lang="de-DE" dirty="0"/>
              <a:t> Interferometer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03" y="1087438"/>
            <a:ext cx="782402" cy="367823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9" y="1543041"/>
            <a:ext cx="3547669" cy="18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4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03747-5C14-46FE-93EE-221C93D1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OPOSSUM </a:t>
            </a:r>
            <a:r>
              <a:rPr lang="de-DE" dirty="0" err="1"/>
              <a:t>ecosystem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29AA6-BB27-4CD5-BE91-C5B21D3B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MaterialDB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76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A6D0C-D6FE-4F95-9CB3-A4591AB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F750B-6CEA-4320-8D3A-E04D835A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Project plan</a:t>
            </a:r>
          </a:p>
          <a:p>
            <a:r>
              <a:rPr lang="de-DE" dirty="0"/>
              <a:t>Optical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out</a:t>
            </a:r>
          </a:p>
          <a:p>
            <a:r>
              <a:rPr lang="de-DE" dirty="0"/>
              <a:t>OPOSSUM v0.2.0</a:t>
            </a:r>
          </a:p>
          <a:p>
            <a:pPr lvl="1"/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preview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 (CLI)</a:t>
            </a:r>
          </a:p>
          <a:p>
            <a:pPr lvl="1"/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simple </a:t>
            </a:r>
            <a:r>
              <a:rPr lang="de-DE" dirty="0" err="1"/>
              <a:t>nodes</a:t>
            </a:r>
            <a:r>
              <a:rPr lang="de-DE" dirty="0"/>
              <a:t> (source, </a:t>
            </a:r>
            <a:r>
              <a:rPr lang="de-DE" dirty="0" err="1"/>
              <a:t>detector</a:t>
            </a:r>
            <a:r>
              <a:rPr lang="de-DE" dirty="0"/>
              <a:t>, </a:t>
            </a:r>
            <a:r>
              <a:rPr lang="de-DE" dirty="0" err="1"/>
              <a:t>filter</a:t>
            </a:r>
            <a:r>
              <a:rPr lang="de-DE" dirty="0"/>
              <a:t>, beam </a:t>
            </a:r>
            <a:r>
              <a:rPr lang="de-DE" dirty="0" err="1"/>
              <a:t>splitter</a:t>
            </a:r>
            <a:r>
              <a:rPr lang="de-DE" dirty="0"/>
              <a:t>, etc..)</a:t>
            </a:r>
          </a:p>
          <a:p>
            <a:pPr lvl="1"/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&amp;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/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68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ACEB8-D172-4E49-B819-AE4A0A0F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4AFA8-D129-4BB0-9DA8-97D9440E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milestones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v0.3: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ray</a:t>
            </a:r>
            <a:r>
              <a:rPr lang="de-DE" dirty="0"/>
              <a:t> </a:t>
            </a:r>
            <a:r>
              <a:rPr lang="de-DE" dirty="0" err="1"/>
              <a:t>tracing</a:t>
            </a:r>
            <a:r>
              <a:rPr lang="de-DE" dirty="0"/>
              <a:t> (</a:t>
            </a:r>
            <a:r>
              <a:rPr lang="de-DE" dirty="0" err="1"/>
              <a:t>wavelength</a:t>
            </a:r>
            <a:r>
              <a:rPr lang="de-DE" dirty="0"/>
              <a:t> and </a:t>
            </a:r>
            <a:r>
              <a:rPr lang="de-DE" dirty="0" err="1"/>
              <a:t>polarization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v0.4: </a:t>
            </a:r>
            <a:r>
              <a:rPr lang="de-DE" dirty="0" err="1"/>
              <a:t>inclusion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external code (Python </a:t>
            </a:r>
            <a:r>
              <a:rPr lang="de-DE" dirty="0" err="1"/>
              <a:t>module</a:t>
            </a:r>
            <a:r>
              <a:rPr lang="de-DE" dirty="0"/>
              <a:t>: SHG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M. Malki)</a:t>
            </a:r>
          </a:p>
        </p:txBody>
      </p:sp>
    </p:spTree>
    <p:extLst>
      <p:ext uri="{BB962C8B-B14F-4D97-AF65-F5344CB8AC3E}">
        <p14:creationId xmlns:p14="http://schemas.microsoft.com/office/powerpoint/2010/main" val="1056657431"/>
      </p:ext>
    </p:extLst>
  </p:cSld>
  <p:clrMapOvr>
    <a:masterClrMapping/>
  </p:clrMapOvr>
</p:sld>
</file>

<file path=ppt/theme/theme1.xml><?xml version="1.0" encoding="utf-8"?>
<a:theme xmlns:a="http://schemas.openxmlformats.org/drawingml/2006/main" name="fair-gsi-folienmaster_2017_onering">
  <a:themeElements>
    <a:clrScheme name="Benutzerdefiniert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66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BB6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8" id="{88F67082-FAA7-774F-81ED-C94DAF9F09F3}" vid="{76C6051D-27C6-564A-8764-CCBC0645D37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fair-gsi-folienmaster_2019_16zu9</Template>
  <TotalTime>0</TotalTime>
  <Words>147</Words>
  <Application>Microsoft Office PowerPoint</Application>
  <PresentationFormat>Bildschirmpräsentation (16:9)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fair-gsi-folienmaster_2017_onering</vt:lpstr>
      <vt:lpstr>THRILL WP 3.4</vt:lpstr>
      <vt:lpstr>Yet another optics simulation software ? </vt:lpstr>
      <vt:lpstr>Simulation platform approach</vt:lpstr>
      <vt:lpstr>Simple setup (filter system)</vt:lpstr>
      <vt:lpstr>Simulating double-pass systems</vt:lpstr>
      <vt:lpstr>Example: Michaelson Interferometer</vt:lpstr>
      <vt:lpstr>OPOSSUM ecosystem</vt:lpstr>
      <vt:lpstr>Project status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Eisenbarth, Udo Dr.</dc:creator>
  <cp:lastModifiedBy>Eisenbarth, Udo Dr.</cp:lastModifiedBy>
  <cp:revision>14</cp:revision>
  <dcterms:created xsi:type="dcterms:W3CDTF">2023-10-19T05:41:06Z</dcterms:created>
  <dcterms:modified xsi:type="dcterms:W3CDTF">2023-10-19T07:38:23Z</dcterms:modified>
</cp:coreProperties>
</file>