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handoutMasterIdLst>
    <p:handoutMasterId r:id="rId19"/>
  </p:handoutMasterIdLst>
  <p:sldIdLst>
    <p:sldId id="256" r:id="rId2"/>
    <p:sldId id="262" r:id="rId3"/>
    <p:sldId id="272" r:id="rId4"/>
    <p:sldId id="265" r:id="rId5"/>
    <p:sldId id="266" r:id="rId6"/>
    <p:sldId id="267" r:id="rId7"/>
    <p:sldId id="268" r:id="rId8"/>
    <p:sldId id="269" r:id="rId9"/>
    <p:sldId id="270" r:id="rId10"/>
    <p:sldId id="264" r:id="rId11"/>
    <p:sldId id="271" r:id="rId12"/>
    <p:sldId id="273" r:id="rId13"/>
    <p:sldId id="274" r:id="rId14"/>
    <p:sldId id="275" r:id="rId15"/>
    <p:sldId id="277" r:id="rId16"/>
    <p:sldId id="27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597"/>
    <a:srgbClr val="A5A5A5"/>
    <a:srgbClr val="252525"/>
    <a:srgbClr val="37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0698" autoAdjust="0"/>
  </p:normalViewPr>
  <p:slideViewPr>
    <p:cSldViewPr snapToGrid="0">
      <p:cViewPr>
        <p:scale>
          <a:sx n="100" d="100"/>
          <a:sy n="100" d="100"/>
        </p:scale>
        <p:origin x="282" y="-144"/>
      </p:cViewPr>
      <p:guideLst/>
    </p:cSldViewPr>
  </p:slideViewPr>
  <p:notesTextViewPr>
    <p:cViewPr>
      <p:scale>
        <a:sx n="3" d="2"/>
        <a:sy n="3" d="2"/>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86463-8E31-481F-B621-2A31CFB0E0C8}" type="datetimeFigureOut">
              <a:rPr lang="de-DE" smtClean="0"/>
              <a:t>25.10.2024</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AFE192-0DE5-42F6-A4DE-4AF0780728EE}" type="slidenum">
              <a:rPr lang="de-DE" smtClean="0"/>
              <a:t>‹Nr.›</a:t>
            </a:fld>
            <a:endParaRPr lang="de-DE"/>
          </a:p>
        </p:txBody>
      </p:sp>
    </p:spTree>
    <p:extLst>
      <p:ext uri="{BB962C8B-B14F-4D97-AF65-F5344CB8AC3E}">
        <p14:creationId xmlns:p14="http://schemas.microsoft.com/office/powerpoint/2010/main" val="2766457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B859A-A014-4C8D-BDA1-7B690D8459F6}" type="datetimeFigureOut">
              <a:rPr lang="de-DE" smtClean="0"/>
              <a:t>25.10.2024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9A9CB-7EAA-4AEB-930C-33BDE432CDED}" type="slidenum">
              <a:rPr lang="de-DE" smtClean="0"/>
              <a:t>‹Nr.›</a:t>
            </a:fld>
            <a:endParaRPr lang="de-DE"/>
          </a:p>
        </p:txBody>
      </p:sp>
    </p:spTree>
    <p:extLst>
      <p:ext uri="{BB962C8B-B14F-4D97-AF65-F5344CB8AC3E}">
        <p14:creationId xmlns:p14="http://schemas.microsoft.com/office/powerpoint/2010/main" val="244740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2</a:t>
            </a:fld>
            <a:endParaRPr lang="de-DE"/>
          </a:p>
        </p:txBody>
      </p:sp>
    </p:spTree>
    <p:extLst>
      <p:ext uri="{BB962C8B-B14F-4D97-AF65-F5344CB8AC3E}">
        <p14:creationId xmlns:p14="http://schemas.microsoft.com/office/powerpoint/2010/main" val="4094933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14</a:t>
            </a:fld>
            <a:endParaRPr lang="de-DE"/>
          </a:p>
        </p:txBody>
      </p:sp>
    </p:spTree>
    <p:extLst>
      <p:ext uri="{BB962C8B-B14F-4D97-AF65-F5344CB8AC3E}">
        <p14:creationId xmlns:p14="http://schemas.microsoft.com/office/powerpoint/2010/main" val="122974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15</a:t>
            </a:fld>
            <a:endParaRPr lang="de-DE"/>
          </a:p>
        </p:txBody>
      </p:sp>
    </p:spTree>
    <p:extLst>
      <p:ext uri="{BB962C8B-B14F-4D97-AF65-F5344CB8AC3E}">
        <p14:creationId xmlns:p14="http://schemas.microsoft.com/office/powerpoint/2010/main" val="302169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16</a:t>
            </a:fld>
            <a:endParaRPr lang="de-DE"/>
          </a:p>
        </p:txBody>
      </p:sp>
    </p:spTree>
    <p:extLst>
      <p:ext uri="{BB962C8B-B14F-4D97-AF65-F5344CB8AC3E}">
        <p14:creationId xmlns:p14="http://schemas.microsoft.com/office/powerpoint/2010/main" val="122238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6</a:t>
            </a:fld>
            <a:endParaRPr lang="de-DE"/>
          </a:p>
        </p:txBody>
      </p:sp>
    </p:spTree>
    <p:extLst>
      <p:ext uri="{BB962C8B-B14F-4D97-AF65-F5344CB8AC3E}">
        <p14:creationId xmlns:p14="http://schemas.microsoft.com/office/powerpoint/2010/main" val="3980141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7</a:t>
            </a:fld>
            <a:endParaRPr lang="de-DE"/>
          </a:p>
        </p:txBody>
      </p:sp>
    </p:spTree>
    <p:extLst>
      <p:ext uri="{BB962C8B-B14F-4D97-AF65-F5344CB8AC3E}">
        <p14:creationId xmlns:p14="http://schemas.microsoft.com/office/powerpoint/2010/main" val="32948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8</a:t>
            </a:fld>
            <a:endParaRPr lang="de-DE"/>
          </a:p>
        </p:txBody>
      </p:sp>
    </p:spTree>
    <p:extLst>
      <p:ext uri="{BB962C8B-B14F-4D97-AF65-F5344CB8AC3E}">
        <p14:creationId xmlns:p14="http://schemas.microsoft.com/office/powerpoint/2010/main" val="219844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9</a:t>
            </a:fld>
            <a:endParaRPr lang="de-DE"/>
          </a:p>
        </p:txBody>
      </p:sp>
    </p:spTree>
    <p:extLst>
      <p:ext uri="{BB962C8B-B14F-4D97-AF65-F5344CB8AC3E}">
        <p14:creationId xmlns:p14="http://schemas.microsoft.com/office/powerpoint/2010/main" val="295369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10</a:t>
            </a:fld>
            <a:endParaRPr lang="de-DE"/>
          </a:p>
        </p:txBody>
      </p:sp>
    </p:spTree>
    <p:extLst>
      <p:ext uri="{BB962C8B-B14F-4D97-AF65-F5344CB8AC3E}">
        <p14:creationId xmlns:p14="http://schemas.microsoft.com/office/powerpoint/2010/main" val="20041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11</a:t>
            </a:fld>
            <a:endParaRPr lang="de-DE"/>
          </a:p>
        </p:txBody>
      </p:sp>
    </p:spTree>
    <p:extLst>
      <p:ext uri="{BB962C8B-B14F-4D97-AF65-F5344CB8AC3E}">
        <p14:creationId xmlns:p14="http://schemas.microsoft.com/office/powerpoint/2010/main" val="189445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12</a:t>
            </a:fld>
            <a:endParaRPr lang="de-DE"/>
          </a:p>
        </p:txBody>
      </p:sp>
    </p:spTree>
    <p:extLst>
      <p:ext uri="{BB962C8B-B14F-4D97-AF65-F5344CB8AC3E}">
        <p14:creationId xmlns:p14="http://schemas.microsoft.com/office/powerpoint/2010/main" val="130035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13</a:t>
            </a:fld>
            <a:endParaRPr lang="de-DE"/>
          </a:p>
        </p:txBody>
      </p:sp>
    </p:spTree>
    <p:extLst>
      <p:ext uri="{BB962C8B-B14F-4D97-AF65-F5344CB8AC3E}">
        <p14:creationId xmlns:p14="http://schemas.microsoft.com/office/powerpoint/2010/main" val="395254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t>Click to edit Master title style</a:t>
            </a:r>
            <a:endParaRPr lang="de-DE"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6" name="Slide Number Placeholder 5"/>
          <p:cNvSpPr>
            <a:spLocks noGrp="1"/>
          </p:cNvSpPr>
          <p:nvPr>
            <p:ph type="sldNum" sz="quarter" idx="12"/>
          </p:nvPr>
        </p:nvSpPr>
        <p:spPr/>
        <p:txBody>
          <a:bodyPr/>
          <a:lstStyle>
            <a:lvl1pPr>
              <a:defRPr/>
            </a:lvl1pPr>
          </a:lstStyle>
          <a:p>
            <a:fld id="{9ADA9C95-772A-47A9-AD15-555E5871AF08}" type="slidenum">
              <a:rPr lang="de-DE" smtClean="0"/>
              <a:pPr/>
              <a:t>‹Nr.›</a:t>
            </a:fld>
            <a:endParaRPr lang="de-DE" dirty="0"/>
          </a:p>
        </p:txBody>
      </p:sp>
    </p:spTree>
    <p:extLst>
      <p:ext uri="{BB962C8B-B14F-4D97-AF65-F5344CB8AC3E}">
        <p14:creationId xmlns:p14="http://schemas.microsoft.com/office/powerpoint/2010/main" val="245651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12F79BF1-A2CE-427C-87BA-8B0D038BBC0D}" type="slidenum">
              <a:rPr lang="de-DE" smtClean="0"/>
              <a:pPr/>
              <a:t>‹Nr.›</a:t>
            </a:fld>
            <a:endParaRPr lang="de-DE" dirty="0"/>
          </a:p>
        </p:txBody>
      </p:sp>
    </p:spTree>
    <p:extLst>
      <p:ext uri="{BB962C8B-B14F-4D97-AF65-F5344CB8AC3E}">
        <p14:creationId xmlns:p14="http://schemas.microsoft.com/office/powerpoint/2010/main" val="5145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 + Fundin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4A0D76FC-2569-42A8-BD24-0C9D41943EA1}" type="slidenum">
              <a:rPr lang="de-DE" smtClean="0"/>
              <a:pPr/>
              <a:t>‹Nr.›</a:t>
            </a:fld>
            <a:endParaRPr lang="de-DE"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3540250"/>
            <a:ext cx="3752850" cy="787330"/>
          </a:xfrm>
          <a:prstGeom prst="rect">
            <a:avLst/>
          </a:prstGeom>
        </p:spPr>
      </p:pic>
      <p:sp>
        <p:nvSpPr>
          <p:cNvPr id="9" name="TextBox 8"/>
          <p:cNvSpPr txBox="1"/>
          <p:nvPr userDrawn="1"/>
        </p:nvSpPr>
        <p:spPr>
          <a:xfrm>
            <a:off x="6096000" y="4683201"/>
            <a:ext cx="5257798" cy="1384995"/>
          </a:xfrm>
          <a:prstGeom prst="rect">
            <a:avLst/>
          </a:prstGeom>
          <a:noFill/>
        </p:spPr>
        <p:txBody>
          <a:bodyPr wrap="square" lIns="54000" rtlCol="0">
            <a:spAutoFit/>
          </a:bodyPr>
          <a:lstStyle/>
          <a:p>
            <a:pPr lvl="0"/>
            <a:r>
              <a:rPr lang="en-US" sz="1200" dirty="0">
                <a:solidFill>
                  <a:srgbClr val="005597"/>
                </a:solidFill>
              </a:rPr>
              <a:t>This project has received funding by the European Union’s HORIZON-INFRA-2022-TECH-01 call under grant agreement number 101095207.</a:t>
            </a:r>
          </a:p>
          <a:p>
            <a:pPr lvl="0"/>
            <a:endParaRPr lang="en-US" sz="1200" dirty="0">
              <a:solidFill>
                <a:srgbClr val="005597"/>
              </a:solidFill>
            </a:endParaRPr>
          </a:p>
          <a:p>
            <a:pPr lvl="0"/>
            <a:r>
              <a:rPr lang="en-US" sz="1200" dirty="0">
                <a:solidFill>
                  <a:srgbClr val="005597"/>
                </a:solidFill>
              </a:rPr>
              <a:t>Views and opinions expressed are however those of the author(s) only and do not necessarily reflect those of the European Union or the European Commission. Neither the European Union nor the granting authority can be held responsible for them.</a:t>
            </a:r>
          </a:p>
        </p:txBody>
      </p:sp>
      <p:sp>
        <p:nvSpPr>
          <p:cNvPr id="2" name="TextBox 1"/>
          <p:cNvSpPr txBox="1"/>
          <p:nvPr userDrawn="1"/>
        </p:nvSpPr>
        <p:spPr>
          <a:xfrm>
            <a:off x="838800" y="363600"/>
            <a:ext cx="10515600" cy="813600"/>
          </a:xfrm>
          <a:prstGeom prst="rect">
            <a:avLst/>
          </a:prstGeom>
          <a:noFill/>
        </p:spPr>
        <p:txBody>
          <a:bodyPr wrap="none" rtlCol="0">
            <a:spAutoFit/>
          </a:bodyPr>
          <a:lstStyle/>
          <a:p>
            <a:r>
              <a:rPr lang="de-DE" sz="4000" b="1" kern="1200" cap="all" baseline="0" dirty="0">
                <a:solidFill>
                  <a:schemeClr val="accent1"/>
                </a:solidFill>
                <a:latin typeface="+mj-lt"/>
                <a:ea typeface="+mj-ea"/>
                <a:cs typeface="+mj-cs"/>
              </a:rPr>
              <a:t>Thank yOU!</a:t>
            </a:r>
            <a:endParaRPr lang="de-DE" dirty="0"/>
          </a:p>
        </p:txBody>
      </p:sp>
      <p:sp>
        <p:nvSpPr>
          <p:cNvPr id="5" name="TextBox 4"/>
          <p:cNvSpPr txBox="1"/>
          <p:nvPr userDrawn="1"/>
        </p:nvSpPr>
        <p:spPr>
          <a:xfrm>
            <a:off x="838800" y="1371600"/>
            <a:ext cx="1938351" cy="1015663"/>
          </a:xfrm>
          <a:prstGeom prst="rect">
            <a:avLst/>
          </a:prstGeom>
          <a:noFill/>
        </p:spPr>
        <p:txBody>
          <a:bodyPr wrap="none" rtlCol="0">
            <a:spAutoFit/>
          </a:bodyPr>
          <a:lstStyle/>
          <a:p>
            <a:r>
              <a:rPr lang="de-DE" sz="2000" dirty="0">
                <a:solidFill>
                  <a:srgbClr val="005597"/>
                </a:solidFill>
              </a:rPr>
              <a:t>Any questions?</a:t>
            </a:r>
          </a:p>
          <a:p>
            <a:endParaRPr lang="de-DE" sz="2000" dirty="0">
              <a:solidFill>
                <a:srgbClr val="005597"/>
              </a:solidFill>
            </a:endParaRPr>
          </a:p>
          <a:p>
            <a:r>
              <a:rPr lang="de-DE" sz="2000" baseline="0" dirty="0">
                <a:solidFill>
                  <a:srgbClr val="005597"/>
                </a:solidFill>
              </a:rPr>
              <a:t>Contact me:</a:t>
            </a:r>
          </a:p>
        </p:txBody>
      </p:sp>
      <p:sp>
        <p:nvSpPr>
          <p:cNvPr id="10" name="Text Placeholder 9"/>
          <p:cNvSpPr>
            <a:spLocks noGrp="1"/>
          </p:cNvSpPr>
          <p:nvPr>
            <p:ph type="body" sz="quarter" idx="12" hasCustomPrompt="1"/>
          </p:nvPr>
        </p:nvSpPr>
        <p:spPr>
          <a:xfrm>
            <a:off x="838799" y="2667472"/>
            <a:ext cx="4470179" cy="3400723"/>
          </a:xfrm>
        </p:spPr>
        <p:txBody>
          <a:bodyPr>
            <a:normAutofit/>
          </a:bodyPr>
          <a:lstStyle>
            <a:lvl1pPr marL="0" indent="0">
              <a:buFont typeface="Arial" panose="020B0604020202020204" pitchFamily="34" charset="0"/>
              <a:buNone/>
              <a:defRPr sz="2000" baseline="0"/>
            </a:lvl1pPr>
          </a:lstStyle>
          <a:p>
            <a:pPr lvl="0"/>
            <a:r>
              <a:rPr lang="de-DE" dirty="0"/>
              <a:t>Insert contact details</a:t>
            </a:r>
          </a:p>
        </p:txBody>
      </p:sp>
    </p:spTree>
    <p:extLst>
      <p:ext uri="{BB962C8B-B14F-4D97-AF65-F5344CB8AC3E}">
        <p14:creationId xmlns:p14="http://schemas.microsoft.com/office/powerpoint/2010/main" val="161293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3198" y="1560911"/>
            <a:ext cx="2371727" cy="813593"/>
          </a:xfrm>
        </p:spPr>
        <p:txBody>
          <a:bodyPr/>
          <a:lstStyle>
            <a:lvl1pPr>
              <a:defRPr/>
            </a:lvl1pPr>
          </a:lstStyle>
          <a:p>
            <a:r>
              <a:rPr lang="en-US" dirty="0"/>
              <a:t>Agenda</a:t>
            </a:r>
            <a:endParaRPr lang="de-DE" dirty="0"/>
          </a:p>
        </p:txBody>
      </p:sp>
      <p:sp>
        <p:nvSpPr>
          <p:cNvPr id="4" name="Slide Number Placeholder 3"/>
          <p:cNvSpPr>
            <a:spLocks noGrp="1"/>
          </p:cNvSpPr>
          <p:nvPr>
            <p:ph type="sldNum" sz="quarter" idx="11"/>
          </p:nvPr>
        </p:nvSpPr>
        <p:spPr/>
        <p:txBody>
          <a:bodyPr/>
          <a:lstStyle>
            <a:lvl1pPr>
              <a:defRPr/>
            </a:lvl1pPr>
          </a:lstStyle>
          <a:p>
            <a:fld id="{570F6720-1405-4D16-AD99-17E6C8C7F65C}" type="slidenum">
              <a:rPr lang="de-DE" smtClean="0"/>
              <a:pPr/>
              <a:t>‹Nr.›</a:t>
            </a:fld>
            <a:endParaRPr lang="de-DE" dirty="0"/>
          </a:p>
        </p:txBody>
      </p:sp>
      <p:sp>
        <p:nvSpPr>
          <p:cNvPr id="6" name="Picture Placeholder 5"/>
          <p:cNvSpPr>
            <a:spLocks noGrp="1"/>
          </p:cNvSpPr>
          <p:nvPr>
            <p:ph type="pic" sz="quarter" idx="12" hasCustomPrompt="1"/>
          </p:nvPr>
        </p:nvSpPr>
        <p:spPr>
          <a:xfrm>
            <a:off x="0" y="0"/>
            <a:ext cx="6105526" cy="6343649"/>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hasCustomPrompt="1"/>
          </p:nvPr>
        </p:nvSpPr>
        <p:spPr>
          <a:xfrm>
            <a:off x="6553198" y="2667001"/>
            <a:ext cx="4857750" cy="2609850"/>
          </a:xfrm>
        </p:spPr>
        <p:txBody>
          <a:bodyPr/>
          <a:lstStyle>
            <a:lvl1pPr>
              <a:defRPr/>
            </a:lvl1pPr>
          </a:lstStyle>
          <a:p>
            <a:pPr lvl="0"/>
            <a:r>
              <a:rPr lang="en-US" dirty="0"/>
              <a:t>Topic 1</a:t>
            </a:r>
          </a:p>
          <a:p>
            <a:pPr lvl="0"/>
            <a:r>
              <a:rPr lang="en-US" dirty="0"/>
              <a:t>Topic 2</a:t>
            </a:r>
          </a:p>
          <a:p>
            <a:pPr lvl="0"/>
            <a:r>
              <a:rPr lang="en-US" dirty="0"/>
              <a:t>Topic 3</a:t>
            </a:r>
          </a:p>
          <a:p>
            <a:pPr lvl="0"/>
            <a:r>
              <a:rPr lang="en-US" dirty="0"/>
              <a:t>Topic 4</a:t>
            </a:r>
          </a:p>
          <a:p>
            <a:pPr lvl="0"/>
            <a:r>
              <a:rPr lang="en-US" dirty="0"/>
              <a:t>Topic 5</a:t>
            </a:r>
            <a:endParaRPr lang="de-DE" dirty="0"/>
          </a:p>
        </p:txBody>
      </p:sp>
    </p:spTree>
    <p:extLst>
      <p:ext uri="{BB962C8B-B14F-4D97-AF65-F5344CB8AC3E}">
        <p14:creationId xmlns:p14="http://schemas.microsoft.com/office/powerpoint/2010/main" val="9075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Slide Number Placeholder 5"/>
          <p:cNvSpPr>
            <a:spLocks noGrp="1"/>
          </p:cNvSpPr>
          <p:nvPr>
            <p:ph type="sldNum" sz="quarter" idx="12"/>
          </p:nvPr>
        </p:nvSpPr>
        <p:spPr/>
        <p:txBody>
          <a:bodyPr/>
          <a:lstStyle>
            <a:lvl1pPr>
              <a:defRPr/>
            </a:lvl1pPr>
          </a:lstStyle>
          <a:p>
            <a:fld id="{EC5B15BB-6B6E-4ECE-9DE6-799FAF01EBD9}" type="slidenum">
              <a:rPr lang="de-DE" smtClean="0"/>
              <a:pPr/>
              <a:t>‹Nr.›</a:t>
            </a:fld>
            <a:endParaRPr lang="de-DE" dirty="0"/>
          </a:p>
        </p:txBody>
      </p:sp>
    </p:spTree>
    <p:extLst>
      <p:ext uri="{BB962C8B-B14F-4D97-AF65-F5344CB8AC3E}">
        <p14:creationId xmlns:p14="http://schemas.microsoft.com/office/powerpoint/2010/main" val="58477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dirty="0"/>
              <a:t>Click to edit Master title style</a:t>
            </a:r>
            <a:endParaRPr lang="de-D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rgbClr val="00559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p:txBody>
          <a:bodyPr/>
          <a:lstStyle>
            <a:lvl1pPr>
              <a:defRPr/>
            </a:lvl1pPr>
          </a:lstStyle>
          <a:p>
            <a:fld id="{0E1A82E5-E37E-48D0-BAA1-152CADA91FDC}" type="slidenum">
              <a:rPr lang="de-DE" smtClean="0"/>
              <a:pPr/>
              <a:t>‹Nr.›</a:t>
            </a:fld>
            <a:endParaRPr lang="de-DE" dirty="0"/>
          </a:p>
        </p:txBody>
      </p:sp>
    </p:spTree>
    <p:extLst>
      <p:ext uri="{BB962C8B-B14F-4D97-AF65-F5344CB8AC3E}">
        <p14:creationId xmlns:p14="http://schemas.microsoft.com/office/powerpoint/2010/main" val="245111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4" name="Slide Number Placeholder 3"/>
          <p:cNvSpPr>
            <a:spLocks noGrp="1"/>
          </p:cNvSpPr>
          <p:nvPr>
            <p:ph type="sldNum" sz="quarter" idx="11"/>
          </p:nvPr>
        </p:nvSpPr>
        <p:spPr/>
        <p:txBody>
          <a:bodyPr/>
          <a:lstStyle>
            <a:lvl1pPr>
              <a:defRPr/>
            </a:lvl1pPr>
          </a:lstStyle>
          <a:p>
            <a:fld id="{B7B9D68D-A9E2-4D20-A28B-EE5DB10D54AA}" type="slidenum">
              <a:rPr lang="de-DE" smtClean="0"/>
              <a:pPr/>
              <a:t>‹Nr.›</a:t>
            </a:fld>
            <a:endParaRPr lang="de-DE" dirty="0"/>
          </a:p>
        </p:txBody>
      </p:sp>
      <p:sp>
        <p:nvSpPr>
          <p:cNvPr id="6" name="Picture Placeholder 5"/>
          <p:cNvSpPr>
            <a:spLocks noGrp="1"/>
          </p:cNvSpPr>
          <p:nvPr>
            <p:ph type="pic" sz="quarter" idx="12" hasCustomPrompt="1"/>
          </p:nvPr>
        </p:nvSpPr>
        <p:spPr>
          <a:xfrm>
            <a:off x="838200" y="1485105"/>
            <a:ext cx="3933825" cy="4629150"/>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p:nvPr>
        </p:nvSpPr>
        <p:spPr>
          <a:xfrm>
            <a:off x="5010148" y="1485105"/>
            <a:ext cx="6343650" cy="46291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1980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0CFC6FB3-9999-49A7-A73E-2B93016B0323}" type="slidenum">
              <a:rPr lang="de-DE" smtClean="0"/>
              <a:pPr/>
              <a:t>‹Nr.›</a:t>
            </a:fld>
            <a:endParaRPr lang="de-DE" dirty="0"/>
          </a:p>
        </p:txBody>
      </p:sp>
      <p:sp>
        <p:nvSpPr>
          <p:cNvPr id="6" name="Picture Placeholder 5"/>
          <p:cNvSpPr>
            <a:spLocks noGrp="1"/>
          </p:cNvSpPr>
          <p:nvPr>
            <p:ph type="pic" sz="quarter" idx="12" hasCustomPrompt="1"/>
          </p:nvPr>
        </p:nvSpPr>
        <p:spPr>
          <a:xfrm>
            <a:off x="0" y="0"/>
            <a:ext cx="12192000" cy="6353175"/>
          </a:xfrm>
          <a:solidFill>
            <a:schemeClr val="bg1">
              <a:lumMod val="95000"/>
            </a:schemeClr>
          </a:solidFill>
        </p:spPr>
        <p:txBody>
          <a:bodyPr anchor="ctr"/>
          <a:lstStyle>
            <a:lvl1pPr algn="ctr">
              <a:defRPr/>
            </a:lvl1pPr>
          </a:lstStyle>
          <a:p>
            <a:r>
              <a:rPr lang="de-DE" dirty="0"/>
              <a:t>Insert picture</a:t>
            </a:r>
          </a:p>
        </p:txBody>
      </p:sp>
    </p:spTree>
    <p:extLst>
      <p:ext uri="{BB962C8B-B14F-4D97-AF65-F5344CB8AC3E}">
        <p14:creationId xmlns:p14="http://schemas.microsoft.com/office/powerpoint/2010/main" val="257120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Slide Number Placeholder 6"/>
          <p:cNvSpPr>
            <a:spLocks noGrp="1"/>
          </p:cNvSpPr>
          <p:nvPr>
            <p:ph type="sldNum" sz="quarter" idx="12"/>
          </p:nvPr>
        </p:nvSpPr>
        <p:spPr/>
        <p:txBody>
          <a:bodyPr/>
          <a:lstStyle>
            <a:lvl1pPr>
              <a:defRPr/>
            </a:lvl1pPr>
          </a:lstStyle>
          <a:p>
            <a:fld id="{F243238E-2D45-437B-B899-6BA22959758D}" type="slidenum">
              <a:rPr lang="de-DE" smtClean="0"/>
              <a:pPr/>
              <a:t>‹Nr.›</a:t>
            </a:fld>
            <a:endParaRPr lang="de-DE" dirty="0"/>
          </a:p>
        </p:txBody>
      </p:sp>
    </p:spTree>
    <p:extLst>
      <p:ext uri="{BB962C8B-B14F-4D97-AF65-F5344CB8AC3E}">
        <p14:creationId xmlns:p14="http://schemas.microsoft.com/office/powerpoint/2010/main" val="32383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de-DE" dirty="0"/>
          </a:p>
        </p:txBody>
      </p:sp>
      <p:sp>
        <p:nvSpPr>
          <p:cNvPr id="5" name="Slide Number Placeholder 4"/>
          <p:cNvSpPr>
            <a:spLocks noGrp="1"/>
          </p:cNvSpPr>
          <p:nvPr>
            <p:ph type="sldNum" sz="quarter" idx="12"/>
          </p:nvPr>
        </p:nvSpPr>
        <p:spPr/>
        <p:txBody>
          <a:bodyPr/>
          <a:lstStyle>
            <a:lvl1pPr>
              <a:defRPr/>
            </a:lvl1pPr>
          </a:lstStyle>
          <a:p>
            <a:fld id="{4E7890BF-F280-4011-953D-1CEA2C09C70B}" type="slidenum">
              <a:rPr lang="de-DE" smtClean="0"/>
              <a:pPr/>
              <a:t>‹Nr.›</a:t>
            </a:fld>
            <a:endParaRPr lang="de-DE" dirty="0"/>
          </a:p>
        </p:txBody>
      </p:sp>
    </p:spTree>
    <p:extLst>
      <p:ext uri="{BB962C8B-B14F-4D97-AF65-F5344CB8AC3E}">
        <p14:creationId xmlns:p14="http://schemas.microsoft.com/office/powerpoint/2010/main" val="308416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de-DE" dirty="0"/>
          </a:p>
        </p:txBody>
      </p:sp>
      <p:sp>
        <p:nvSpPr>
          <p:cNvPr id="3" name="Picture Placeholder 2"/>
          <p:cNvSpPr>
            <a:spLocks noGrp="1"/>
          </p:cNvSpPr>
          <p:nvPr>
            <p:ph type="pic" idx="1" hasCustomPrompt="1"/>
          </p:nvPr>
        </p:nvSpPr>
        <p:spPr>
          <a:xfrm>
            <a:off x="5183188" y="987425"/>
            <a:ext cx="6172200" cy="4873625"/>
          </a:xfrm>
          <a:solidFill>
            <a:schemeClr val="bg1">
              <a:lumMod val="95000"/>
            </a:schemeClr>
          </a:solidFill>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Insert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p:txBody>
          <a:bodyPr/>
          <a:lstStyle>
            <a:lvl1pPr>
              <a:defRPr/>
            </a:lvl1pPr>
          </a:lstStyle>
          <a:p>
            <a:fld id="{1345116D-6FF5-4B6F-A5E3-E28E5007D906}" type="slidenum">
              <a:rPr lang="de-DE" smtClean="0"/>
              <a:pPr/>
              <a:t>‹Nr.›</a:t>
            </a:fld>
            <a:endParaRPr lang="de-DE" dirty="0"/>
          </a:p>
        </p:txBody>
      </p:sp>
    </p:spTree>
    <p:extLst>
      <p:ext uri="{BB962C8B-B14F-4D97-AF65-F5344CB8AC3E}">
        <p14:creationId xmlns:p14="http://schemas.microsoft.com/office/powerpoint/2010/main" val="306731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356350"/>
            <a:ext cx="121920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laceholder 1"/>
          <p:cNvSpPr>
            <a:spLocks noGrp="1"/>
          </p:cNvSpPr>
          <p:nvPr>
            <p:ph type="title"/>
          </p:nvPr>
        </p:nvSpPr>
        <p:spPr>
          <a:xfrm>
            <a:off x="838200" y="365125"/>
            <a:ext cx="10515600" cy="813593"/>
          </a:xfrm>
          <a:prstGeom prst="rect">
            <a:avLst/>
          </a:prstGeom>
        </p:spPr>
        <p:txBody>
          <a:bodyPr vert="horz" lIns="91440" tIns="45720" rIns="91440" bIns="45720" rtlCol="0" anchor="ctr">
            <a:normAutofit/>
          </a:bodyPr>
          <a:lstStyle/>
          <a:p>
            <a:r>
              <a:rPr lang="en-US" dirty="0"/>
              <a:t>Click to edit Master title style</a:t>
            </a:r>
            <a:endParaRPr lang="de-DE" dirty="0"/>
          </a:p>
        </p:txBody>
      </p:sp>
      <p:sp>
        <p:nvSpPr>
          <p:cNvPr id="3" name="Text Placeholder 2"/>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6" name="Slide Number Placeholder 5"/>
          <p:cNvSpPr>
            <a:spLocks noGrp="1"/>
          </p:cNvSpPr>
          <p:nvPr>
            <p:ph type="sldNum" sz="quarter" idx="4"/>
          </p:nvPr>
        </p:nvSpPr>
        <p:spPr>
          <a:xfrm>
            <a:off x="10848973" y="6420642"/>
            <a:ext cx="504825" cy="365125"/>
          </a:xfrm>
          <a:prstGeom prst="rect">
            <a:avLst/>
          </a:prstGeom>
        </p:spPr>
        <p:txBody>
          <a:bodyPr vert="horz" lIns="91440" tIns="45720" rIns="0" bIns="45720" rtlCol="0" anchor="ctr"/>
          <a:lstStyle>
            <a:lvl1pPr algn="r">
              <a:defRPr sz="1000" b="1" baseline="0">
                <a:solidFill>
                  <a:schemeClr val="bg1"/>
                </a:solidFill>
              </a:defRPr>
            </a:lvl1pPr>
          </a:lstStyle>
          <a:p>
            <a:fld id="{AB9FAE4E-508E-477F-9F1C-41A32CF2CA03}" type="slidenum">
              <a:rPr lang="de-DE" smtClean="0"/>
              <a:pPr/>
              <a:t>‹Nr.›</a:t>
            </a:fld>
            <a:endParaRPr lang="de-DE" dirty="0"/>
          </a:p>
        </p:txBody>
      </p:sp>
      <p:sp>
        <p:nvSpPr>
          <p:cNvPr id="7" name="Rectangle 6"/>
          <p:cNvSpPr/>
          <p:nvPr userDrawn="1"/>
        </p:nvSpPr>
        <p:spPr>
          <a:xfrm>
            <a:off x="1842090" y="-510366"/>
            <a:ext cx="1658679" cy="39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34</a:t>
            </a:r>
            <a:r>
              <a:rPr lang="de-DE" sz="1400" baseline="0" dirty="0"/>
              <a:t> / 179 / 201</a:t>
            </a:r>
            <a:endParaRPr lang="de-DE" sz="1400" dirty="0"/>
          </a:p>
        </p:txBody>
      </p:sp>
      <p:sp>
        <p:nvSpPr>
          <p:cNvPr id="10" name="Rectangle 9"/>
          <p:cNvSpPr/>
          <p:nvPr userDrawn="1"/>
        </p:nvSpPr>
        <p:spPr>
          <a:xfrm>
            <a:off x="15063" y="-510366"/>
            <a:ext cx="1646274" cy="393405"/>
          </a:xfrm>
          <a:prstGeom prst="rect">
            <a:avLst/>
          </a:prstGeom>
          <a:solidFill>
            <a:srgbClr val="00559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0</a:t>
            </a:r>
            <a:r>
              <a:rPr lang="de-DE" sz="1400" baseline="0" dirty="0"/>
              <a:t> / 85 / 151</a:t>
            </a:r>
            <a:endParaRPr lang="de-DE" sz="1400" dirty="0"/>
          </a:p>
        </p:txBody>
      </p:sp>
      <p:sp>
        <p:nvSpPr>
          <p:cNvPr id="11" name="Rectangle 10"/>
          <p:cNvSpPr/>
          <p:nvPr userDrawn="1"/>
        </p:nvSpPr>
        <p:spPr>
          <a:xfrm>
            <a:off x="3681522" y="-510366"/>
            <a:ext cx="1690577" cy="39340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242 / 242 / 242</a:t>
            </a:r>
          </a:p>
        </p:txBody>
      </p:sp>
      <p:pic>
        <p:nvPicPr>
          <p:cNvPr id="15" name="Picture 14"/>
          <p:cNvPicPr>
            <a:picLocks noChangeAspect="1"/>
          </p:cNvPicPr>
          <p:nvPr userDrawn="1"/>
        </p:nvPicPr>
        <p:blipFill>
          <a:blip r:embed="rId13"/>
          <a:stretch>
            <a:fillRect/>
          </a:stretch>
        </p:blipFill>
        <p:spPr>
          <a:xfrm>
            <a:off x="9897664" y="386558"/>
            <a:ext cx="1902617" cy="634206"/>
          </a:xfrm>
          <a:prstGeom prst="rect">
            <a:avLst/>
          </a:prstGeom>
        </p:spPr>
      </p:pic>
      <p:sp>
        <p:nvSpPr>
          <p:cNvPr id="16" name="Date Placeholder 3"/>
          <p:cNvSpPr txBox="1">
            <a:spLocks/>
          </p:cNvSpPr>
          <p:nvPr userDrawn="1"/>
        </p:nvSpPr>
        <p:spPr>
          <a:xfrm>
            <a:off x="3410495" y="6420642"/>
            <a:ext cx="5370757" cy="365125"/>
          </a:xfrm>
          <a:prstGeom prst="rect">
            <a:avLst/>
          </a:prstGeom>
        </p:spPr>
        <p:txBody>
          <a:bodyPr vert="horz" lIns="0" tIns="45720" rIns="91440" bIns="45720" rtlCol="0" anchor="ctr"/>
          <a:lstStyle>
            <a:defPPr>
              <a:defRPr lang="de-DE"/>
            </a:defPPr>
            <a:lvl1pPr marL="0" algn="l" defTabSz="914400" rtl="0" eaLnBrk="1" latinLnBrk="0" hangingPunct="1">
              <a:defRPr sz="12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b="1" baseline="0" dirty="0">
                <a:solidFill>
                  <a:schemeClr val="bg1"/>
                </a:solidFill>
              </a:rPr>
              <a:t>www.thrill-project.eu – Technology for High-Repetition Rate Intense Laser Laboratories</a:t>
            </a: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4729" y="6412096"/>
            <a:ext cx="1853013" cy="412829"/>
          </a:xfrm>
          <a:prstGeom prst="rect">
            <a:avLst/>
          </a:prstGeom>
        </p:spPr>
      </p:pic>
    </p:spTree>
    <p:extLst>
      <p:ext uri="{BB962C8B-B14F-4D97-AF65-F5344CB8AC3E}">
        <p14:creationId xmlns:p14="http://schemas.microsoft.com/office/powerpoint/2010/main" val="382573187"/>
      </p:ext>
    </p:extLst>
  </p:cSld>
  <p:clrMap bg1="lt1" tx1="dk1" bg2="lt2" tx2="dk2" accent1="accent1" accent2="accent2" accent3="accent3" accent4="accent4" accent5="accent5" accent6="accent6" hlink="hlink" folHlink="folHlink"/>
  <p:sldLayoutIdLst>
    <p:sldLayoutId id="2147483678" r:id="rId1"/>
    <p:sldLayoutId id="2147483689" r:id="rId2"/>
    <p:sldLayoutId id="2147483679" r:id="rId3"/>
    <p:sldLayoutId id="2147483680" r:id="rId4"/>
    <p:sldLayoutId id="2147483688" r:id="rId5"/>
    <p:sldLayoutId id="2147483687" r:id="rId6"/>
    <p:sldLayoutId id="2147483681" r:id="rId7"/>
    <p:sldLayoutId id="2147483683" r:id="rId8"/>
    <p:sldLayoutId id="2147483686" r:id="rId9"/>
    <p:sldLayoutId id="2147483684" r:id="rId10"/>
    <p:sldLayoutId id="2147483690" r:id="rId11"/>
  </p:sldLayoutIdLst>
  <p:hf hdr="0" ftr="0"/>
  <p:txStyles>
    <p:title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6166"/>
            <a:ext cx="9144000" cy="1383330"/>
          </a:xfrm>
        </p:spPr>
        <p:txBody>
          <a:bodyPr>
            <a:normAutofit/>
          </a:bodyPr>
          <a:lstStyle/>
          <a:p>
            <a:r>
              <a:rPr lang="de-DE" dirty="0"/>
              <a:t>Project Update</a:t>
            </a:r>
          </a:p>
        </p:txBody>
      </p:sp>
      <p:sp>
        <p:nvSpPr>
          <p:cNvPr id="3" name="Subtitle 2"/>
          <p:cNvSpPr>
            <a:spLocks noGrp="1"/>
          </p:cNvSpPr>
          <p:nvPr>
            <p:ph type="subTitle" idx="1"/>
          </p:nvPr>
        </p:nvSpPr>
        <p:spPr>
          <a:xfrm>
            <a:off x="1524000" y="5585214"/>
            <a:ext cx="9144000" cy="1655762"/>
          </a:xfrm>
        </p:spPr>
        <p:txBody>
          <a:bodyPr/>
          <a:lstStyle/>
          <a:p>
            <a:r>
              <a:rPr lang="de-DE" dirty="0"/>
              <a:t>Yannik Zobus, Udo Eisenbarth</a:t>
            </a:r>
          </a:p>
        </p:txBody>
      </p:sp>
      <p:sp>
        <p:nvSpPr>
          <p:cNvPr id="5" name="Slide Number Placeholder 4"/>
          <p:cNvSpPr>
            <a:spLocks noGrp="1"/>
          </p:cNvSpPr>
          <p:nvPr>
            <p:ph type="sldNum" sz="quarter" idx="12"/>
          </p:nvPr>
        </p:nvSpPr>
        <p:spPr/>
        <p:txBody>
          <a:bodyPr/>
          <a:lstStyle/>
          <a:p>
            <a:fld id="{9ADA9C95-772A-47A9-AD15-555E5871AF08}" type="slidenum">
              <a:rPr lang="de-DE" smtClean="0"/>
              <a:pPr/>
              <a:t>1</a:t>
            </a:fld>
            <a:endParaRPr lang="de-DE" dirty="0"/>
          </a:p>
        </p:txBody>
      </p:sp>
      <p:sp>
        <p:nvSpPr>
          <p:cNvPr id="6" name="Titel 1">
            <a:extLst>
              <a:ext uri="{FF2B5EF4-FFF2-40B4-BE49-F238E27FC236}">
                <a16:creationId xmlns:a16="http://schemas.microsoft.com/office/drawing/2014/main" id="{428BC03E-B9B5-4CBE-952A-F5C406EF335E}"/>
              </a:ext>
            </a:extLst>
          </p:cNvPr>
          <p:cNvSpPr txBox="1">
            <a:spLocks/>
          </p:cNvSpPr>
          <p:nvPr/>
        </p:nvSpPr>
        <p:spPr>
          <a:xfrm>
            <a:off x="1439209" y="4954662"/>
            <a:ext cx="9313582" cy="3208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accent1"/>
                </a:solidFill>
                <a:latin typeface="+mj-lt"/>
                <a:ea typeface="+mj-ea"/>
                <a:cs typeface="+mj-cs"/>
              </a:defRPr>
            </a:lvl1pPr>
          </a:lstStyle>
          <a:p>
            <a:r>
              <a:rPr lang="de-DE" sz="2400" dirty="0"/>
              <a:t>THRILL WP 3.4  </a:t>
            </a:r>
          </a:p>
          <a:p>
            <a:r>
              <a:rPr lang="en-US" sz="2400" dirty="0"/>
              <a:t>“Supporting calculations for system design”</a:t>
            </a:r>
            <a:endParaRPr lang="de-DE" sz="2400" dirty="0"/>
          </a:p>
        </p:txBody>
      </p:sp>
      <p:pic>
        <p:nvPicPr>
          <p:cNvPr id="7" name="Grafik 6">
            <a:extLst>
              <a:ext uri="{FF2B5EF4-FFF2-40B4-BE49-F238E27FC236}">
                <a16:creationId xmlns:a16="http://schemas.microsoft.com/office/drawing/2014/main" id="{E8147C97-D4E3-4558-A0A7-3DE7F1BD2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381" y="1108821"/>
            <a:ext cx="9014467" cy="2238458"/>
          </a:xfrm>
          <a:prstGeom prst="rect">
            <a:avLst/>
          </a:prstGeom>
        </p:spPr>
      </p:pic>
    </p:spTree>
    <p:extLst>
      <p:ext uri="{BB962C8B-B14F-4D97-AF65-F5344CB8AC3E}">
        <p14:creationId xmlns:p14="http://schemas.microsoft.com/office/powerpoint/2010/main" val="294914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surfaces</a:t>
            </a:r>
            <a:r>
              <a:rPr lang="de-DE" dirty="0"/>
              <a:t> &amp;  </a:t>
            </a:r>
            <a:r>
              <a:rPr lang="de-DE" dirty="0" err="1"/>
              <a:t>Refraction</a:t>
            </a:r>
            <a:endParaRPr lang="de-DE" dirty="0"/>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Every </a:t>
            </a:r>
            <a:r>
              <a:rPr lang="de-DE" sz="2000" dirty="0" err="1"/>
              <a:t>node</a:t>
            </a:r>
            <a:r>
              <a:rPr lang="de-DE" sz="2000" dirty="0"/>
              <a:t> </a:t>
            </a:r>
            <a:r>
              <a:rPr lang="de-DE" sz="2000" dirty="0" err="1"/>
              <a:t>holds</a:t>
            </a:r>
            <a:r>
              <a:rPr lang="de-DE" sz="2000" dirty="0"/>
              <a:t> </a:t>
            </a:r>
            <a:r>
              <a:rPr lang="de-DE" sz="2000" dirty="0" err="1"/>
              <a:t>one</a:t>
            </a:r>
            <a:r>
              <a:rPr lang="de-DE" sz="2000" dirty="0"/>
              <a:t> </a:t>
            </a:r>
            <a:r>
              <a:rPr lang="de-DE" sz="2000" dirty="0" err="1"/>
              <a:t>or</a:t>
            </a:r>
            <a:r>
              <a:rPr lang="de-DE" sz="2000" dirty="0"/>
              <a:t> multiple </a:t>
            </a:r>
            <a:r>
              <a:rPr lang="de-DE" sz="2000" dirty="0" err="1"/>
              <a:t>optical</a:t>
            </a:r>
            <a:r>
              <a:rPr lang="de-DE" sz="2000" dirty="0"/>
              <a:t> </a:t>
            </a:r>
            <a:r>
              <a:rPr lang="de-DE" sz="2000" dirty="0" err="1"/>
              <a:t>surfaces</a:t>
            </a:r>
            <a:endParaRPr lang="de-DE" sz="2000" dirty="0"/>
          </a:p>
          <a:p>
            <a:endParaRPr lang="de-DE" sz="2000" dirty="0"/>
          </a:p>
          <a:p>
            <a:r>
              <a:rPr lang="de-DE" sz="2000" dirty="0"/>
              <a:t>An </a:t>
            </a:r>
            <a:r>
              <a:rPr lang="de-DE" sz="2000" dirty="0" err="1"/>
              <a:t>optical</a:t>
            </a:r>
            <a:r>
              <a:rPr lang="de-DE" sz="2000" dirty="0"/>
              <a:t> </a:t>
            </a:r>
            <a:r>
              <a:rPr lang="de-DE" sz="2000" dirty="0" err="1"/>
              <a:t>surface</a:t>
            </a:r>
            <a:r>
              <a:rPr lang="de-DE" sz="2000" dirty="0"/>
              <a:t> </a:t>
            </a:r>
            <a:r>
              <a:rPr lang="de-DE" sz="2000" dirty="0" err="1"/>
              <a:t>consists</a:t>
            </a:r>
            <a:r>
              <a:rPr lang="de-DE" sz="2000" dirty="0"/>
              <a:t> </a:t>
            </a:r>
            <a:r>
              <a:rPr lang="de-DE" sz="2000" dirty="0" err="1"/>
              <a:t>of</a:t>
            </a:r>
            <a:r>
              <a:rPr lang="de-DE" sz="2000" dirty="0"/>
              <a:t>:</a:t>
            </a:r>
          </a:p>
          <a:p>
            <a:pPr lvl="1"/>
            <a:r>
              <a:rPr lang="de-DE" sz="1600" dirty="0"/>
              <a:t>A </a:t>
            </a:r>
            <a:r>
              <a:rPr lang="de-DE" sz="1600" dirty="0" err="1"/>
              <a:t>geometrical</a:t>
            </a:r>
            <a:r>
              <a:rPr lang="de-DE" sz="1600" dirty="0"/>
              <a:t> </a:t>
            </a:r>
            <a:r>
              <a:rPr lang="de-DE" sz="1600" dirty="0" err="1"/>
              <a:t>surface</a:t>
            </a:r>
            <a:r>
              <a:rPr lang="de-DE" sz="1600" dirty="0"/>
              <a:t>: E.g., a plane, a </a:t>
            </a:r>
            <a:r>
              <a:rPr lang="de-DE" sz="1600" dirty="0" err="1"/>
              <a:t>sphere</a:t>
            </a:r>
            <a:r>
              <a:rPr lang="de-DE" sz="1600" dirty="0"/>
              <a:t>, </a:t>
            </a:r>
            <a:r>
              <a:rPr lang="de-DE" sz="1600" dirty="0" err="1"/>
              <a:t>cylinder</a:t>
            </a:r>
            <a:r>
              <a:rPr lang="de-DE" sz="1600" dirty="0"/>
              <a:t>…</a:t>
            </a:r>
          </a:p>
          <a:p>
            <a:pPr lvl="1"/>
            <a:r>
              <a:rPr lang="de-DE" sz="1600" dirty="0"/>
              <a:t>An </a:t>
            </a:r>
            <a:r>
              <a:rPr lang="de-DE" sz="1600" dirty="0" err="1"/>
              <a:t>aperture</a:t>
            </a:r>
            <a:endParaRPr lang="de-DE" sz="1600" dirty="0"/>
          </a:p>
          <a:p>
            <a:pPr lvl="1"/>
            <a:r>
              <a:rPr lang="de-DE" sz="1600" dirty="0"/>
              <a:t>A </a:t>
            </a:r>
            <a:r>
              <a:rPr lang="de-DE" sz="1600" dirty="0" err="1"/>
              <a:t>coating</a:t>
            </a:r>
            <a:r>
              <a:rPr lang="de-DE" sz="1600" dirty="0"/>
              <a:t>: Ideal-Ar, </a:t>
            </a:r>
            <a:r>
              <a:rPr lang="de-DE" sz="1600" dirty="0" err="1"/>
              <a:t>constant</a:t>
            </a:r>
            <a:r>
              <a:rPr lang="de-DE" sz="1600" dirty="0"/>
              <a:t> </a:t>
            </a:r>
            <a:r>
              <a:rPr lang="de-DE" sz="1600" dirty="0" err="1"/>
              <a:t>reflectivity</a:t>
            </a:r>
            <a:r>
              <a:rPr lang="de-DE" sz="1600" dirty="0"/>
              <a:t> </a:t>
            </a:r>
            <a:r>
              <a:rPr lang="de-DE" sz="1600" dirty="0" err="1"/>
              <a:t>or</a:t>
            </a:r>
            <a:r>
              <a:rPr lang="de-DE" sz="1600" dirty="0"/>
              <a:t> Fresnel</a:t>
            </a:r>
          </a:p>
          <a:p>
            <a:pPr lvl="1"/>
            <a:r>
              <a:rPr lang="de-DE" sz="1600" dirty="0"/>
              <a:t>LIDT </a:t>
            </a:r>
            <a:r>
              <a:rPr lang="de-DE" sz="1600" dirty="0" err="1"/>
              <a:t>information</a:t>
            </a:r>
            <a:r>
              <a:rPr lang="de-DE" sz="1600" dirty="0"/>
              <a:t> (</a:t>
            </a:r>
            <a:r>
              <a:rPr lang="de-DE" sz="1600" dirty="0" err="1"/>
              <a:t>as</a:t>
            </a:r>
            <a:r>
              <a:rPr lang="de-DE" sz="1600" dirty="0"/>
              <a:t> </a:t>
            </a:r>
            <a:r>
              <a:rPr lang="de-DE" sz="1600" dirty="0" err="1"/>
              <a:t>input</a:t>
            </a:r>
            <a:r>
              <a:rPr lang="de-DE" sz="1600" dirty="0"/>
              <a:t> </a:t>
            </a:r>
            <a:r>
              <a:rPr lang="de-DE" sz="1600" dirty="0" err="1"/>
              <a:t>parameter</a:t>
            </a:r>
            <a:r>
              <a:rPr lang="de-DE" sz="1600" dirty="0"/>
              <a:t>, not </a:t>
            </a:r>
            <a:r>
              <a:rPr lang="de-DE" sz="1600" dirty="0" err="1"/>
              <a:t>yet</a:t>
            </a:r>
            <a:r>
              <a:rPr lang="de-DE" sz="1600" dirty="0"/>
              <a:t> </a:t>
            </a:r>
            <a:r>
              <a:rPr lang="de-DE" sz="1600" dirty="0" err="1"/>
              <a:t>calculated</a:t>
            </a:r>
            <a:r>
              <a:rPr lang="de-DE" sz="1600" dirty="0"/>
              <a:t>)</a:t>
            </a:r>
          </a:p>
          <a:p>
            <a:endParaRPr lang="de-DE" sz="2000" dirty="0"/>
          </a:p>
          <a:p>
            <a:r>
              <a:rPr lang="de-DE" sz="2000" dirty="0"/>
              <a:t>The </a:t>
            </a:r>
            <a:r>
              <a:rPr lang="de-DE" sz="2000" dirty="0" err="1"/>
              <a:t>refractive</a:t>
            </a:r>
            <a:r>
              <a:rPr lang="de-DE" sz="2000" dirty="0"/>
              <a:t> </a:t>
            </a:r>
            <a:r>
              <a:rPr lang="de-DE" sz="2000" dirty="0" err="1"/>
              <a:t>index</a:t>
            </a:r>
            <a:r>
              <a:rPr lang="de-DE" sz="2000" dirty="0"/>
              <a:t> </a:t>
            </a:r>
            <a:r>
              <a:rPr lang="de-DE" sz="2000" dirty="0" err="1"/>
              <a:t>of</a:t>
            </a:r>
            <a:r>
              <a:rPr lang="de-DE" sz="2000" dirty="0"/>
              <a:t> a </a:t>
            </a:r>
            <a:r>
              <a:rPr lang="de-DE" sz="2000" dirty="0" err="1"/>
              <a:t>node</a:t>
            </a:r>
            <a:r>
              <a:rPr lang="de-DE" sz="2000" dirty="0"/>
              <a:t> </a:t>
            </a:r>
            <a:r>
              <a:rPr lang="de-DE" sz="2000" dirty="0" err="1"/>
              <a:t>can</a:t>
            </a:r>
            <a:r>
              <a:rPr lang="de-DE" sz="2000" dirty="0"/>
              <a:t> </a:t>
            </a:r>
            <a:r>
              <a:rPr lang="de-DE" sz="2000" dirty="0" err="1"/>
              <a:t>be</a:t>
            </a:r>
            <a:r>
              <a:rPr lang="de-DE" sz="2000" dirty="0"/>
              <a:t> </a:t>
            </a:r>
            <a:r>
              <a:rPr lang="de-DE" sz="2000" dirty="0" err="1"/>
              <a:t>described</a:t>
            </a:r>
            <a:r>
              <a:rPr lang="de-DE" sz="2000" dirty="0"/>
              <a:t> </a:t>
            </a:r>
            <a:r>
              <a:rPr lang="de-DE" sz="2000" dirty="0" err="1"/>
              <a:t>by</a:t>
            </a:r>
            <a:r>
              <a:rPr lang="de-DE" sz="2000" dirty="0"/>
              <a:t>:</a:t>
            </a:r>
          </a:p>
          <a:p>
            <a:pPr lvl="1"/>
            <a:r>
              <a:rPr lang="de-DE" sz="1600" dirty="0"/>
              <a:t>A </a:t>
            </a:r>
            <a:r>
              <a:rPr lang="de-DE" sz="1600" dirty="0" err="1"/>
              <a:t>constant</a:t>
            </a:r>
            <a:r>
              <a:rPr lang="de-DE" sz="1600" dirty="0"/>
              <a:t> </a:t>
            </a:r>
            <a:r>
              <a:rPr lang="de-DE" sz="1600" dirty="0" err="1"/>
              <a:t>value</a:t>
            </a:r>
            <a:endParaRPr lang="de-DE" sz="1600" dirty="0"/>
          </a:p>
          <a:p>
            <a:pPr lvl="1"/>
            <a:r>
              <a:rPr lang="de-DE" sz="1600" dirty="0"/>
              <a:t>Sellmeier </a:t>
            </a:r>
            <a:r>
              <a:rPr lang="de-DE" sz="1600" dirty="0" err="1"/>
              <a:t>equations</a:t>
            </a:r>
            <a:endParaRPr lang="de-DE" sz="1600" dirty="0"/>
          </a:p>
          <a:p>
            <a:pPr lvl="1"/>
            <a:r>
              <a:rPr lang="de-DE" sz="1600" dirty="0"/>
              <a:t>Schott </a:t>
            </a:r>
            <a:r>
              <a:rPr lang="de-DE" sz="1600" dirty="0" err="1"/>
              <a:t>formula</a:t>
            </a:r>
            <a:endParaRPr lang="de-DE" sz="1600" dirty="0"/>
          </a:p>
          <a:p>
            <a:pPr lvl="1"/>
            <a:r>
              <a:rPr lang="de-DE" sz="1600" dirty="0"/>
              <a:t>Conrady </a:t>
            </a:r>
            <a:r>
              <a:rPr lang="de-DE" sz="1600" dirty="0" err="1"/>
              <a:t>formula</a:t>
            </a:r>
            <a:endParaRPr lang="de-DE" sz="1600" dirty="0"/>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10</a:t>
            </a:fld>
            <a:endParaRPr lang="de-DE" dirty="0"/>
          </a:p>
        </p:txBody>
      </p:sp>
    </p:spTree>
    <p:extLst>
      <p:ext uri="{BB962C8B-B14F-4D97-AF65-F5344CB8AC3E}">
        <p14:creationId xmlns:p14="http://schemas.microsoft.com/office/powerpoint/2010/main" val="20174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Analyzer</a:t>
            </a:r>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Simple </a:t>
            </a:r>
            <a:r>
              <a:rPr lang="de-DE" sz="2000" dirty="0" err="1"/>
              <a:t>energy</a:t>
            </a:r>
            <a:r>
              <a:rPr lang="de-DE" sz="2000" dirty="0"/>
              <a:t> </a:t>
            </a:r>
            <a:r>
              <a:rPr lang="de-DE" sz="2000" dirty="0" err="1"/>
              <a:t>analyzer</a:t>
            </a:r>
            <a:endParaRPr lang="de-DE" sz="2000" dirty="0"/>
          </a:p>
          <a:p>
            <a:pPr lvl="1"/>
            <a:r>
              <a:rPr lang="de-DE" sz="1600" dirty="0">
                <a:sym typeface="Wingdings" panose="05000000000000000000" pitchFamily="2" charset="2"/>
              </a:rPr>
              <a:t>Energy </a:t>
            </a:r>
            <a:r>
              <a:rPr lang="de-DE" sz="1600" dirty="0" err="1">
                <a:sym typeface="Wingdings" panose="05000000000000000000" pitchFamily="2" charset="2"/>
              </a:rPr>
              <a:t>flow</a:t>
            </a:r>
            <a:r>
              <a:rPr lang="de-DE" sz="1600" dirty="0">
                <a:sym typeface="Wingdings" panose="05000000000000000000" pitchFamily="2" charset="2"/>
              </a:rPr>
              <a:t> and </a:t>
            </a:r>
            <a:r>
              <a:rPr lang="de-DE" sz="1600" dirty="0" err="1">
                <a:sym typeface="Wingdings" panose="05000000000000000000" pitchFamily="2" charset="2"/>
              </a:rPr>
              <a:t>splitting</a:t>
            </a:r>
            <a:r>
              <a:rPr lang="de-DE" sz="1600" dirty="0">
                <a:sym typeface="Wingdings" panose="05000000000000000000" pitchFamily="2" charset="2"/>
              </a:rPr>
              <a:t> </a:t>
            </a:r>
            <a:r>
              <a:rPr lang="de-DE" sz="1600" dirty="0" err="1">
                <a:sym typeface="Wingdings" panose="05000000000000000000" pitchFamily="2" charset="2"/>
              </a:rPr>
              <a:t>between</a:t>
            </a:r>
            <a:r>
              <a:rPr lang="de-DE" sz="1600" dirty="0">
                <a:sym typeface="Wingdings" panose="05000000000000000000" pitchFamily="2" charset="2"/>
              </a:rPr>
              <a:t> </a:t>
            </a:r>
            <a:r>
              <a:rPr lang="de-DE" sz="1600" dirty="0" err="1">
                <a:sym typeface="Wingdings" panose="05000000000000000000" pitchFamily="2" charset="2"/>
              </a:rPr>
              <a:t>nodes</a:t>
            </a:r>
            <a:endParaRPr lang="de-DE" sz="1600" dirty="0">
              <a:sym typeface="Wingdings" panose="05000000000000000000" pitchFamily="2" charset="2"/>
            </a:endParaRPr>
          </a:p>
          <a:p>
            <a:pPr lvl="1"/>
            <a:r>
              <a:rPr lang="de-DE" sz="1600" dirty="0" err="1">
                <a:sym typeface="Wingdings" panose="05000000000000000000" pitchFamily="2" charset="2"/>
              </a:rPr>
              <a:t>rudimentary</a:t>
            </a:r>
            <a:r>
              <a:rPr lang="de-DE" sz="1600" dirty="0">
                <a:sym typeface="Wingdings" panose="05000000000000000000" pitchFamily="2" charset="2"/>
              </a:rPr>
              <a:t> but </a:t>
            </a:r>
            <a:r>
              <a:rPr lang="de-DE" sz="1600" dirty="0" err="1">
                <a:sym typeface="Wingdings" panose="05000000000000000000" pitchFamily="2" charset="2"/>
              </a:rPr>
              <a:t>very</a:t>
            </a:r>
            <a:r>
              <a:rPr lang="de-DE" sz="1600" dirty="0">
                <a:sym typeface="Wingdings" panose="05000000000000000000" pitchFamily="2" charset="2"/>
              </a:rPr>
              <a:t> fast </a:t>
            </a:r>
            <a:endParaRPr lang="de-DE" sz="2000" dirty="0">
              <a:sym typeface="Wingdings" panose="05000000000000000000" pitchFamily="2" charset="2"/>
            </a:endParaRPr>
          </a:p>
          <a:p>
            <a:pPr>
              <a:spcBef>
                <a:spcPts val="2400"/>
              </a:spcBef>
            </a:pPr>
            <a:r>
              <a:rPr lang="de-DE" sz="2000" dirty="0" err="1">
                <a:sym typeface="Wingdings" panose="05000000000000000000" pitchFamily="2" charset="2"/>
              </a:rPr>
              <a:t>Sequential</a:t>
            </a:r>
            <a:r>
              <a:rPr lang="de-DE" sz="2000" dirty="0">
                <a:sym typeface="Wingdings" panose="05000000000000000000" pitchFamily="2" charset="2"/>
              </a:rPr>
              <a:t> Ray-tracing </a:t>
            </a:r>
            <a:r>
              <a:rPr lang="de-DE" sz="2000" dirty="0" err="1">
                <a:sym typeface="Wingdings" panose="05000000000000000000" pitchFamily="2" charset="2"/>
              </a:rPr>
              <a:t>analyzer</a:t>
            </a:r>
            <a:r>
              <a:rPr lang="de-DE" sz="2000" dirty="0">
                <a:sym typeface="Wingdings" panose="05000000000000000000" pitchFamily="2" charset="2"/>
              </a:rPr>
              <a:t>:</a:t>
            </a:r>
          </a:p>
          <a:p>
            <a:pPr lvl="1"/>
            <a:r>
              <a:rPr lang="de-DE" sz="1600" dirty="0">
                <a:sym typeface="Wingdings" panose="05000000000000000000" pitchFamily="2" charset="2"/>
              </a:rPr>
              <a:t>Rays </a:t>
            </a:r>
            <a:r>
              <a:rPr lang="de-DE" sz="1600" dirty="0" err="1">
                <a:sym typeface="Wingdings" panose="05000000000000000000" pitchFamily="2" charset="2"/>
              </a:rPr>
              <a:t>propagate</a:t>
            </a:r>
            <a:r>
              <a:rPr lang="de-DE" sz="1600" dirty="0">
                <a:sym typeface="Wingdings" panose="05000000000000000000" pitchFamily="2" charset="2"/>
              </a:rPr>
              <a:t> </a:t>
            </a:r>
            <a:r>
              <a:rPr lang="de-DE" sz="1600" dirty="0" err="1">
                <a:sym typeface="Wingdings" panose="05000000000000000000" pitchFamily="2" charset="2"/>
              </a:rPr>
              <a:t>from</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to</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guided</a:t>
            </a:r>
            <a:r>
              <a:rPr lang="de-DE" sz="1600" dirty="0">
                <a:sym typeface="Wingdings" panose="05000000000000000000" pitchFamily="2" charset="2"/>
              </a:rPr>
              <a:t> </a:t>
            </a:r>
            <a:r>
              <a:rPr lang="de-DE" sz="1600" dirty="0" err="1">
                <a:sym typeface="Wingdings" panose="05000000000000000000" pitchFamily="2" charset="2"/>
              </a:rPr>
              <a:t>along</a:t>
            </a:r>
            <a:r>
              <a:rPr lang="de-DE" sz="1600" dirty="0">
                <a:sym typeface="Wingdings" panose="05000000000000000000" pitchFamily="2" charset="2"/>
              </a:rPr>
              <a:t> </a:t>
            </a:r>
            <a:br>
              <a:rPr lang="de-DE" sz="1600" dirty="0">
                <a:sym typeface="Wingdings" panose="05000000000000000000" pitchFamily="2" charset="2"/>
              </a:rPr>
            </a:br>
            <a:r>
              <a:rPr lang="de-DE" sz="1600" dirty="0">
                <a:sym typeface="Wingdings" panose="05000000000000000000" pitchFamily="2" charset="2"/>
              </a:rPr>
              <a:t>a </a:t>
            </a:r>
            <a:r>
              <a:rPr lang="de-DE" sz="1600" dirty="0" err="1">
                <a:sym typeface="Wingdings" panose="05000000000000000000" pitchFamily="2" charset="2"/>
              </a:rPr>
              <a:t>topologically</a:t>
            </a:r>
            <a:r>
              <a:rPr lang="de-DE" sz="1600" dirty="0">
                <a:sym typeface="Wingdings" panose="05000000000000000000" pitchFamily="2" charset="2"/>
              </a:rPr>
              <a:t> </a:t>
            </a:r>
            <a:r>
              <a:rPr lang="de-DE" sz="1600" dirty="0" err="1">
                <a:sym typeface="Wingdings" panose="05000000000000000000" pitchFamily="2" charset="2"/>
              </a:rPr>
              <a:t>sorted</a:t>
            </a:r>
            <a:r>
              <a:rPr lang="de-DE" sz="1600" dirty="0">
                <a:sym typeface="Wingdings" panose="05000000000000000000" pitchFamily="2" charset="2"/>
              </a:rPr>
              <a:t> </a:t>
            </a:r>
            <a:r>
              <a:rPr lang="de-DE" sz="1600" dirty="0" err="1">
                <a:sym typeface="Wingdings" panose="05000000000000000000" pitchFamily="2" charset="2"/>
              </a:rPr>
              <a:t>flow</a:t>
            </a:r>
            <a:r>
              <a:rPr lang="de-DE" sz="1600" dirty="0">
                <a:sym typeface="Wingdings" panose="05000000000000000000" pitchFamily="2" charset="2"/>
              </a:rPr>
              <a:t>-graph</a:t>
            </a:r>
          </a:p>
          <a:p>
            <a:pPr lvl="1"/>
            <a:r>
              <a:rPr lang="de-DE" sz="1600" dirty="0">
                <a:sym typeface="Wingdings" panose="05000000000000000000" pitchFamily="2" charset="2"/>
              </a:rPr>
              <a:t>Implementation </a:t>
            </a:r>
            <a:r>
              <a:rPr lang="de-DE" sz="1600" dirty="0" err="1">
                <a:sym typeface="Wingdings" panose="05000000000000000000" pitchFamily="2" charset="2"/>
              </a:rPr>
              <a:t>of</a:t>
            </a:r>
            <a:r>
              <a:rPr lang="de-DE" sz="1600" dirty="0">
                <a:sym typeface="Wingdings" panose="05000000000000000000" pitchFamily="2" charset="2"/>
              </a:rPr>
              <a:t> </a:t>
            </a:r>
            <a:r>
              <a:rPr lang="de-DE" sz="1600" dirty="0" err="1">
                <a:sym typeface="Wingdings" panose="05000000000000000000" pitchFamily="2" charset="2"/>
              </a:rPr>
              <a:t>detectors</a:t>
            </a:r>
            <a:r>
              <a:rPr lang="de-DE" sz="1600" dirty="0">
                <a:sym typeface="Wingdings" panose="05000000000000000000" pitchFamily="2" charset="2"/>
              </a:rPr>
              <a:t> </a:t>
            </a:r>
            <a:r>
              <a:rPr lang="de-DE" sz="1600" dirty="0" err="1">
                <a:sym typeface="Wingdings" panose="05000000000000000000" pitchFamily="2" charset="2"/>
              </a:rPr>
              <a:t>allow</a:t>
            </a:r>
            <a:r>
              <a:rPr lang="de-DE" sz="1600" dirty="0">
                <a:sym typeface="Wingdings" panose="05000000000000000000" pitchFamily="2" charset="2"/>
              </a:rPr>
              <a:t> </a:t>
            </a:r>
            <a:r>
              <a:rPr lang="de-DE" sz="1600" dirty="0" err="1">
                <a:sym typeface="Wingdings" panose="05000000000000000000" pitchFamily="2" charset="2"/>
              </a:rPr>
              <a:t>to</a:t>
            </a:r>
            <a:r>
              <a:rPr lang="de-DE" sz="1600" dirty="0">
                <a:sym typeface="Wingdings" panose="05000000000000000000" pitchFamily="2" charset="2"/>
              </a:rPr>
              <a:t> </a:t>
            </a:r>
            <a:r>
              <a:rPr lang="de-DE" sz="1600" dirty="0" err="1">
                <a:sym typeface="Wingdings" panose="05000000000000000000" pitchFamily="2" charset="2"/>
              </a:rPr>
              <a:t>evaluate</a:t>
            </a:r>
            <a:r>
              <a:rPr lang="de-DE" sz="1600" dirty="0">
                <a:sym typeface="Wingdings" panose="05000000000000000000" pitchFamily="2" charset="2"/>
              </a:rPr>
              <a:t> </a:t>
            </a:r>
            <a:br>
              <a:rPr lang="de-DE" sz="1600" dirty="0">
                <a:sym typeface="Wingdings" panose="05000000000000000000" pitchFamily="2" charset="2"/>
              </a:rPr>
            </a:br>
            <a:r>
              <a:rPr lang="de-DE" sz="1600" dirty="0" err="1">
                <a:sym typeface="Wingdings" panose="05000000000000000000" pitchFamily="2" charset="2"/>
              </a:rPr>
              <a:t>parameters</a:t>
            </a:r>
            <a:r>
              <a:rPr lang="de-DE" sz="1600" dirty="0">
                <a:sym typeface="Wingdings" panose="05000000000000000000" pitchFamily="2" charset="2"/>
              </a:rPr>
              <a:t> such </a:t>
            </a:r>
            <a:r>
              <a:rPr lang="de-DE" sz="1600" dirty="0" err="1">
                <a:sym typeface="Wingdings" panose="05000000000000000000" pitchFamily="2" charset="2"/>
              </a:rPr>
              <a:t>as</a:t>
            </a:r>
            <a:r>
              <a:rPr lang="de-DE" sz="1600" dirty="0">
                <a:sym typeface="Wingdings" panose="05000000000000000000" pitchFamily="2" charset="2"/>
              </a:rPr>
              <a:t> </a:t>
            </a:r>
            <a:r>
              <a:rPr lang="de-DE" sz="1600" dirty="0" err="1">
                <a:sym typeface="Wingdings" panose="05000000000000000000" pitchFamily="2" charset="2"/>
              </a:rPr>
              <a:t>fluence</a:t>
            </a:r>
            <a:r>
              <a:rPr lang="de-DE" sz="1600" dirty="0">
                <a:sym typeface="Wingdings" panose="05000000000000000000" pitchFamily="2" charset="2"/>
              </a:rPr>
              <a:t>, </a:t>
            </a:r>
            <a:r>
              <a:rPr lang="de-DE" sz="1600" dirty="0" err="1">
                <a:sym typeface="Wingdings" panose="05000000000000000000" pitchFamily="2" charset="2"/>
              </a:rPr>
              <a:t>energy</a:t>
            </a:r>
            <a:r>
              <a:rPr lang="de-DE" sz="1600" dirty="0">
                <a:sym typeface="Wingdings" panose="05000000000000000000" pitchFamily="2" charset="2"/>
              </a:rPr>
              <a:t>, </a:t>
            </a:r>
            <a:r>
              <a:rPr lang="de-DE" sz="1600" dirty="0" err="1">
                <a:sym typeface="Wingdings" panose="05000000000000000000" pitchFamily="2" charset="2"/>
              </a:rPr>
              <a:t>wavefront</a:t>
            </a:r>
            <a:r>
              <a:rPr lang="de-DE" sz="1600" dirty="0">
                <a:sym typeface="Wingdings" panose="05000000000000000000" pitchFamily="2" charset="2"/>
              </a:rPr>
              <a:t> </a:t>
            </a:r>
            <a:r>
              <a:rPr lang="de-DE" sz="1600" dirty="0" err="1">
                <a:sym typeface="Wingdings" panose="05000000000000000000" pitchFamily="2" charset="2"/>
              </a:rPr>
              <a:t>etc</a:t>
            </a:r>
            <a:endParaRPr lang="de-DE" sz="2000" dirty="0">
              <a:sym typeface="Wingdings" panose="05000000000000000000" pitchFamily="2" charset="2"/>
            </a:endParaRPr>
          </a:p>
          <a:p>
            <a:pPr>
              <a:spcBef>
                <a:spcPts val="2400"/>
              </a:spcBef>
            </a:pPr>
            <a:r>
              <a:rPr lang="de-DE" sz="2000" dirty="0">
                <a:sym typeface="Wingdings" panose="05000000000000000000" pitchFamily="2" charset="2"/>
              </a:rPr>
              <a:t>Semi-</a:t>
            </a:r>
            <a:r>
              <a:rPr lang="de-DE" sz="2000" dirty="0" err="1">
                <a:sym typeface="Wingdings" panose="05000000000000000000" pitchFamily="2" charset="2"/>
              </a:rPr>
              <a:t>sequential</a:t>
            </a:r>
            <a:r>
              <a:rPr lang="de-DE" sz="2000" dirty="0">
                <a:sym typeface="Wingdings" panose="05000000000000000000" pitchFamily="2" charset="2"/>
              </a:rPr>
              <a:t> ghost-focus / </a:t>
            </a:r>
            <a:r>
              <a:rPr lang="de-DE" sz="2000" dirty="0" err="1">
                <a:sym typeface="Wingdings" panose="05000000000000000000" pitchFamily="2" charset="2"/>
              </a:rPr>
              <a:t>lidt</a:t>
            </a:r>
            <a:r>
              <a:rPr lang="de-DE" sz="2000" dirty="0">
                <a:sym typeface="Wingdings" panose="05000000000000000000" pitchFamily="2" charset="2"/>
              </a:rPr>
              <a:t> </a:t>
            </a:r>
            <a:r>
              <a:rPr lang="de-DE" sz="2000" dirty="0" err="1">
                <a:sym typeface="Wingdings" panose="05000000000000000000" pitchFamily="2" charset="2"/>
              </a:rPr>
              <a:t>analyzer</a:t>
            </a:r>
            <a:endParaRPr lang="de-DE" sz="2000" dirty="0">
              <a:sym typeface="Wingdings" panose="05000000000000000000" pitchFamily="2" charset="2"/>
            </a:endParaRPr>
          </a:p>
          <a:p>
            <a:pPr lvl="1"/>
            <a:r>
              <a:rPr lang="de-DE" sz="1600" dirty="0"/>
              <a:t>Rays </a:t>
            </a:r>
            <a:r>
              <a:rPr lang="de-DE" sz="1600" dirty="0" err="1"/>
              <a:t>propagate</a:t>
            </a:r>
            <a:r>
              <a:rPr lang="de-DE" sz="1600" dirty="0"/>
              <a:t> </a:t>
            </a:r>
            <a:r>
              <a:rPr lang="de-DE" sz="1600" dirty="0" err="1"/>
              <a:t>similar</a:t>
            </a:r>
            <a:r>
              <a:rPr lang="de-DE" sz="1600" dirty="0"/>
              <a:t> </a:t>
            </a:r>
            <a:r>
              <a:rPr lang="de-DE" sz="1600" dirty="0" err="1"/>
              <a:t>to</a:t>
            </a:r>
            <a:r>
              <a:rPr lang="de-DE" sz="1600" dirty="0"/>
              <a:t> </a:t>
            </a:r>
            <a:r>
              <a:rPr lang="de-DE" sz="1600" dirty="0" err="1"/>
              <a:t>ray</a:t>
            </a:r>
            <a:r>
              <a:rPr lang="de-DE" sz="1600" dirty="0"/>
              <a:t>-tracing </a:t>
            </a:r>
            <a:r>
              <a:rPr lang="de-DE" sz="1600" dirty="0" err="1"/>
              <a:t>analyzer</a:t>
            </a:r>
            <a:r>
              <a:rPr lang="de-DE" sz="1600" dirty="0"/>
              <a:t> but </a:t>
            </a:r>
            <a:br>
              <a:rPr lang="de-DE" sz="1600" dirty="0"/>
            </a:br>
            <a:r>
              <a:rPr lang="de-DE" sz="1600" dirty="0" err="1"/>
              <a:t>can</a:t>
            </a:r>
            <a:r>
              <a:rPr lang="de-DE" sz="1600" dirty="0"/>
              <a:t> bounce off </a:t>
            </a:r>
            <a:r>
              <a:rPr lang="de-DE" sz="1600" dirty="0" err="1"/>
              <a:t>of</a:t>
            </a:r>
            <a:r>
              <a:rPr lang="de-DE" sz="1600" dirty="0"/>
              <a:t> </a:t>
            </a:r>
            <a:r>
              <a:rPr lang="de-DE" sz="1600" dirty="0" err="1"/>
              <a:t>surfaces</a:t>
            </a:r>
            <a:endParaRPr lang="de-DE" sz="1600" dirty="0"/>
          </a:p>
          <a:p>
            <a:pPr lvl="1"/>
            <a:r>
              <a:rPr lang="de-DE" sz="1600" dirty="0"/>
              <a:t>Propagation </a:t>
            </a:r>
            <a:r>
              <a:rPr lang="de-DE" sz="1600" dirty="0" err="1"/>
              <a:t>is</a:t>
            </a:r>
            <a:r>
              <a:rPr lang="de-DE" sz="1600" dirty="0"/>
              <a:t> </a:t>
            </a:r>
            <a:r>
              <a:rPr lang="de-DE" sz="1600" dirty="0" err="1"/>
              <a:t>handled</a:t>
            </a:r>
            <a:r>
              <a:rPr lang="de-DE" sz="1600" dirty="0"/>
              <a:t> </a:t>
            </a:r>
            <a:r>
              <a:rPr lang="de-DE" sz="1600" dirty="0" err="1"/>
              <a:t>iteratively</a:t>
            </a:r>
            <a:r>
              <a:rPr lang="de-DE" sz="1600" dirty="0"/>
              <a:t> in </a:t>
            </a:r>
            <a:r>
              <a:rPr lang="de-DE" sz="1600" dirty="0" err="1"/>
              <a:t>forward</a:t>
            </a:r>
            <a:r>
              <a:rPr lang="de-DE" sz="1600" dirty="0"/>
              <a:t> and </a:t>
            </a:r>
            <a:br>
              <a:rPr lang="de-DE" sz="1600" dirty="0"/>
            </a:br>
            <a:r>
              <a:rPr lang="de-DE" sz="1600" dirty="0" err="1"/>
              <a:t>backward</a:t>
            </a:r>
            <a:r>
              <a:rPr lang="de-DE" sz="1600" dirty="0"/>
              <a:t> </a:t>
            </a:r>
            <a:r>
              <a:rPr lang="de-DE" sz="1600" dirty="0" err="1"/>
              <a:t>direction</a:t>
            </a:r>
            <a:endParaRPr lang="de-DE" sz="1600" dirty="0"/>
          </a:p>
          <a:p>
            <a:pPr lvl="1"/>
            <a:r>
              <a:rPr lang="de-DE" sz="1600" dirty="0" err="1"/>
              <a:t>Fluence</a:t>
            </a:r>
            <a:r>
              <a:rPr lang="de-DE" sz="1600" dirty="0"/>
              <a:t> on </a:t>
            </a:r>
            <a:r>
              <a:rPr lang="de-DE" sz="1600" dirty="0" err="1"/>
              <a:t>optical</a:t>
            </a:r>
            <a:r>
              <a:rPr lang="de-DE" sz="1600" dirty="0"/>
              <a:t> </a:t>
            </a:r>
            <a:r>
              <a:rPr lang="de-DE" sz="1600" dirty="0" err="1"/>
              <a:t>surfaces</a:t>
            </a:r>
            <a:r>
              <a:rPr lang="de-DE" sz="1600" dirty="0"/>
              <a:t> </a:t>
            </a:r>
            <a:r>
              <a:rPr lang="de-DE" sz="1600" dirty="0" err="1"/>
              <a:t>is</a:t>
            </a:r>
            <a:r>
              <a:rPr lang="de-DE" sz="1600" dirty="0"/>
              <a:t> </a:t>
            </a:r>
            <a:r>
              <a:rPr lang="de-DE" sz="1600" dirty="0" err="1"/>
              <a:t>evaluated</a:t>
            </a:r>
            <a:r>
              <a:rPr lang="de-DE" sz="1600" dirty="0"/>
              <a:t> and a </a:t>
            </a:r>
            <a:r>
              <a:rPr lang="de-DE" sz="1600" dirty="0" err="1"/>
              <a:t>report</a:t>
            </a:r>
            <a:r>
              <a:rPr lang="de-DE" sz="1600" dirty="0"/>
              <a:t> </a:t>
            </a:r>
            <a:br>
              <a:rPr lang="de-DE" sz="1600" dirty="0"/>
            </a:br>
            <a:r>
              <a:rPr lang="de-DE" sz="1600" dirty="0" err="1"/>
              <a:t>is</a:t>
            </a:r>
            <a:r>
              <a:rPr lang="de-DE" sz="1600" dirty="0"/>
              <a:t> </a:t>
            </a:r>
            <a:r>
              <a:rPr lang="de-DE" sz="1600" dirty="0" err="1"/>
              <a:t>generated</a:t>
            </a:r>
            <a:r>
              <a:rPr lang="de-DE" sz="1600" dirty="0"/>
              <a:t> </a:t>
            </a:r>
            <a:r>
              <a:rPr lang="de-DE" sz="1600" dirty="0" err="1"/>
              <a:t>if</a:t>
            </a:r>
            <a:r>
              <a:rPr lang="de-DE" sz="1600" dirty="0"/>
              <a:t> </a:t>
            </a:r>
            <a:r>
              <a:rPr lang="de-DE" sz="1600" dirty="0" err="1"/>
              <a:t>the</a:t>
            </a:r>
            <a:r>
              <a:rPr lang="de-DE" sz="1600" dirty="0"/>
              <a:t> </a:t>
            </a:r>
            <a:r>
              <a:rPr lang="de-DE" sz="1600" dirty="0" err="1"/>
              <a:t>fluence</a:t>
            </a:r>
            <a:r>
              <a:rPr lang="de-DE" sz="1600" dirty="0"/>
              <a:t> </a:t>
            </a:r>
            <a:r>
              <a:rPr lang="de-DE" sz="1600" dirty="0" err="1"/>
              <a:t>exceeds</a:t>
            </a:r>
            <a:r>
              <a:rPr lang="de-DE" sz="1600" dirty="0"/>
              <a:t> </a:t>
            </a:r>
            <a:r>
              <a:rPr lang="de-DE" sz="1600" dirty="0" err="1"/>
              <a:t>the</a:t>
            </a:r>
            <a:r>
              <a:rPr lang="de-DE" sz="1600" dirty="0"/>
              <a:t> LIDT</a:t>
            </a:r>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11</a:t>
            </a:fld>
            <a:endParaRPr lang="de-DE" dirty="0"/>
          </a:p>
        </p:txBody>
      </p:sp>
      <p:grpSp>
        <p:nvGrpSpPr>
          <p:cNvPr id="16" name="Gruppieren 15">
            <a:extLst>
              <a:ext uri="{FF2B5EF4-FFF2-40B4-BE49-F238E27FC236}">
                <a16:creationId xmlns:a16="http://schemas.microsoft.com/office/drawing/2014/main" id="{CAF572BB-C068-4D43-A4F7-4A46A9586B3C}"/>
              </a:ext>
            </a:extLst>
          </p:cNvPr>
          <p:cNvGrpSpPr/>
          <p:nvPr/>
        </p:nvGrpSpPr>
        <p:grpSpPr>
          <a:xfrm>
            <a:off x="6870700" y="1270515"/>
            <a:ext cx="4184650" cy="824985"/>
            <a:chOff x="6388100" y="1270515"/>
            <a:chExt cx="4184650" cy="824985"/>
          </a:xfrm>
        </p:grpSpPr>
        <p:sp>
          <p:nvSpPr>
            <p:cNvPr id="4" name="Rechteck 3">
              <a:extLst>
                <a:ext uri="{FF2B5EF4-FFF2-40B4-BE49-F238E27FC236}">
                  <a16:creationId xmlns:a16="http://schemas.microsoft.com/office/drawing/2014/main" id="{B4792907-55C0-41F3-B2C2-AD365F1990F4}"/>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6" name="Rechteck 5">
              <a:extLst>
                <a:ext uri="{FF2B5EF4-FFF2-40B4-BE49-F238E27FC236}">
                  <a16:creationId xmlns:a16="http://schemas.microsoft.com/office/drawing/2014/main" id="{4639CA9C-9517-4DE1-B5C7-30FDE027E568}"/>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7" name="Rechteck 6">
              <a:extLst>
                <a:ext uri="{FF2B5EF4-FFF2-40B4-BE49-F238E27FC236}">
                  <a16:creationId xmlns:a16="http://schemas.microsoft.com/office/drawing/2014/main" id="{2FEBE87F-E2B3-4282-B709-79B89B3B4AC3}"/>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9" name="Gerade Verbindung mit Pfeil 8">
              <a:extLst>
                <a:ext uri="{FF2B5EF4-FFF2-40B4-BE49-F238E27FC236}">
                  <a16:creationId xmlns:a16="http://schemas.microsoft.com/office/drawing/2014/main" id="{48E4A50C-AB83-4415-9AAE-B9A0F3C31077}"/>
                </a:ext>
              </a:extLst>
            </p:cNvPr>
            <p:cNvCxnSpPr>
              <a:cxnSpLocks/>
              <a:stCxn id="4"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AEE1069-2C7B-401A-8675-90522479A3D4}"/>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98CA4B89-BF1A-4781-9752-32D542D04297}"/>
                </a:ext>
              </a:extLst>
            </p:cNvPr>
            <p:cNvSpPr txBox="1"/>
            <p:nvPr/>
          </p:nvSpPr>
          <p:spPr>
            <a:xfrm>
              <a:off x="6471178" y="1270515"/>
              <a:ext cx="914400" cy="369332"/>
            </a:xfrm>
            <a:prstGeom prst="rect">
              <a:avLst/>
            </a:prstGeom>
            <a:noFill/>
          </p:spPr>
          <p:txBody>
            <a:bodyPr wrap="square" rtlCol="0">
              <a:spAutoFit/>
            </a:bodyPr>
            <a:lstStyle/>
            <a:p>
              <a:pPr algn="ctr"/>
              <a:r>
                <a:rPr lang="en-US" dirty="0"/>
                <a:t>E</a:t>
              </a:r>
              <a:r>
                <a:rPr lang="en-US" baseline="-25000" dirty="0"/>
                <a:t>1</a:t>
              </a:r>
            </a:p>
          </p:txBody>
        </p:sp>
        <p:sp>
          <p:nvSpPr>
            <p:cNvPr id="14" name="Textfeld 13">
              <a:extLst>
                <a:ext uri="{FF2B5EF4-FFF2-40B4-BE49-F238E27FC236}">
                  <a16:creationId xmlns:a16="http://schemas.microsoft.com/office/drawing/2014/main" id="{A7B84505-A3ED-4AE4-A0BD-C1C95E3A6172}"/>
                </a:ext>
              </a:extLst>
            </p:cNvPr>
            <p:cNvSpPr txBox="1"/>
            <p:nvPr/>
          </p:nvSpPr>
          <p:spPr>
            <a:xfrm>
              <a:off x="8016504" y="1285638"/>
              <a:ext cx="914400" cy="369332"/>
            </a:xfrm>
            <a:prstGeom prst="rect">
              <a:avLst/>
            </a:prstGeom>
            <a:noFill/>
          </p:spPr>
          <p:txBody>
            <a:bodyPr wrap="square" rtlCol="0">
              <a:spAutoFit/>
            </a:bodyPr>
            <a:lstStyle/>
            <a:p>
              <a:pPr algn="ctr"/>
              <a:r>
                <a:rPr lang="en-US" dirty="0"/>
                <a:t>E</a:t>
              </a:r>
              <a:r>
                <a:rPr lang="en-US" baseline="-25000" dirty="0"/>
                <a:t>2</a:t>
              </a:r>
            </a:p>
          </p:txBody>
        </p:sp>
        <p:sp>
          <p:nvSpPr>
            <p:cNvPr id="15" name="Textfeld 14">
              <a:extLst>
                <a:ext uri="{FF2B5EF4-FFF2-40B4-BE49-F238E27FC236}">
                  <a16:creationId xmlns:a16="http://schemas.microsoft.com/office/drawing/2014/main" id="{3587DB23-AFC6-428B-A4E8-93E42E67B790}"/>
                </a:ext>
              </a:extLst>
            </p:cNvPr>
            <p:cNvSpPr txBox="1"/>
            <p:nvPr/>
          </p:nvSpPr>
          <p:spPr>
            <a:xfrm>
              <a:off x="9543679" y="1277938"/>
              <a:ext cx="914400" cy="369332"/>
            </a:xfrm>
            <a:prstGeom prst="rect">
              <a:avLst/>
            </a:prstGeom>
            <a:noFill/>
          </p:spPr>
          <p:txBody>
            <a:bodyPr wrap="square" rtlCol="0">
              <a:spAutoFit/>
            </a:bodyPr>
            <a:lstStyle/>
            <a:p>
              <a:pPr algn="ctr"/>
              <a:r>
                <a:rPr lang="en-US" dirty="0"/>
                <a:t>E</a:t>
              </a:r>
              <a:r>
                <a:rPr lang="en-US" baseline="-25000" dirty="0"/>
                <a:t>3</a:t>
              </a:r>
            </a:p>
          </p:txBody>
        </p:sp>
      </p:grpSp>
      <p:grpSp>
        <p:nvGrpSpPr>
          <p:cNvPr id="17" name="Gruppieren 16">
            <a:extLst>
              <a:ext uri="{FF2B5EF4-FFF2-40B4-BE49-F238E27FC236}">
                <a16:creationId xmlns:a16="http://schemas.microsoft.com/office/drawing/2014/main" id="{60ED49A8-DEBB-492E-9B15-186E6560D12E}"/>
              </a:ext>
            </a:extLst>
          </p:cNvPr>
          <p:cNvGrpSpPr/>
          <p:nvPr/>
        </p:nvGrpSpPr>
        <p:grpSpPr>
          <a:xfrm>
            <a:off x="6863979" y="2798505"/>
            <a:ext cx="4184650" cy="824985"/>
            <a:chOff x="6388100" y="1270515"/>
            <a:chExt cx="4184650" cy="824985"/>
          </a:xfrm>
        </p:grpSpPr>
        <p:sp>
          <p:nvSpPr>
            <p:cNvPr id="18" name="Rechteck 17">
              <a:extLst>
                <a:ext uri="{FF2B5EF4-FFF2-40B4-BE49-F238E27FC236}">
                  <a16:creationId xmlns:a16="http://schemas.microsoft.com/office/drawing/2014/main" id="{3CFFC9FE-BEF6-47D0-8B54-13E1CF3309D1}"/>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19" name="Rechteck 18">
              <a:extLst>
                <a:ext uri="{FF2B5EF4-FFF2-40B4-BE49-F238E27FC236}">
                  <a16:creationId xmlns:a16="http://schemas.microsoft.com/office/drawing/2014/main" id="{59C067ED-1A44-42B0-B62F-528D2953BA17}"/>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0" name="Rechteck 19">
              <a:extLst>
                <a:ext uri="{FF2B5EF4-FFF2-40B4-BE49-F238E27FC236}">
                  <a16:creationId xmlns:a16="http://schemas.microsoft.com/office/drawing/2014/main" id="{8829029E-1FD4-48A0-A7A4-E634A27FB14F}"/>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21" name="Gerade Verbindung mit Pfeil 20">
              <a:extLst>
                <a:ext uri="{FF2B5EF4-FFF2-40B4-BE49-F238E27FC236}">
                  <a16:creationId xmlns:a16="http://schemas.microsoft.com/office/drawing/2014/main" id="{CF426283-A6F1-465C-AFA0-89B2ECAC40CA}"/>
                </a:ext>
              </a:extLst>
            </p:cNvPr>
            <p:cNvCxnSpPr>
              <a:cxnSpLocks/>
              <a:stCxn id="18"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CD14EE43-AF8C-4685-8073-8799AB0A167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E51BD46-34BB-4E5D-9E1F-38181AA4BF5B}"/>
                </a:ext>
              </a:extLst>
            </p:cNvPr>
            <p:cNvSpPr txBox="1"/>
            <p:nvPr/>
          </p:nvSpPr>
          <p:spPr>
            <a:xfrm>
              <a:off x="6471178" y="1270515"/>
              <a:ext cx="914400" cy="369332"/>
            </a:xfrm>
            <a:prstGeom prst="rect">
              <a:avLst/>
            </a:prstGeom>
            <a:noFill/>
          </p:spPr>
          <p:txBody>
            <a:bodyPr wrap="square" rtlCol="0">
              <a:spAutoFit/>
            </a:bodyPr>
            <a:lstStyle/>
            <a:p>
              <a:pPr algn="ctr"/>
              <a:r>
                <a:rPr lang="en-US" dirty="0"/>
                <a:t>Rays</a:t>
              </a:r>
              <a:r>
                <a:rPr lang="en-US" baseline="-25000" dirty="0"/>
                <a:t>1</a:t>
              </a:r>
            </a:p>
          </p:txBody>
        </p:sp>
        <p:sp>
          <p:nvSpPr>
            <p:cNvPr id="24" name="Textfeld 23">
              <a:extLst>
                <a:ext uri="{FF2B5EF4-FFF2-40B4-BE49-F238E27FC236}">
                  <a16:creationId xmlns:a16="http://schemas.microsoft.com/office/drawing/2014/main" id="{4D4F4B02-1FBB-4F2E-BD63-1E8EF325AC8A}"/>
                </a:ext>
              </a:extLst>
            </p:cNvPr>
            <p:cNvSpPr txBox="1"/>
            <p:nvPr/>
          </p:nvSpPr>
          <p:spPr>
            <a:xfrm>
              <a:off x="8016504" y="1285638"/>
              <a:ext cx="914400" cy="369332"/>
            </a:xfrm>
            <a:prstGeom prst="rect">
              <a:avLst/>
            </a:prstGeom>
            <a:noFill/>
          </p:spPr>
          <p:txBody>
            <a:bodyPr wrap="square" rtlCol="0">
              <a:spAutoFit/>
            </a:bodyPr>
            <a:lstStyle/>
            <a:p>
              <a:pPr algn="ctr"/>
              <a:r>
                <a:rPr lang="en-US" dirty="0"/>
                <a:t>Rays</a:t>
              </a:r>
              <a:r>
                <a:rPr lang="en-US" baseline="-25000" dirty="0"/>
                <a:t>2</a:t>
              </a:r>
            </a:p>
          </p:txBody>
        </p:sp>
        <p:sp>
          <p:nvSpPr>
            <p:cNvPr id="25" name="Textfeld 24">
              <a:extLst>
                <a:ext uri="{FF2B5EF4-FFF2-40B4-BE49-F238E27FC236}">
                  <a16:creationId xmlns:a16="http://schemas.microsoft.com/office/drawing/2014/main" id="{A173AEE6-15D3-4107-B419-95663E6060DC}"/>
                </a:ext>
              </a:extLst>
            </p:cNvPr>
            <p:cNvSpPr txBox="1"/>
            <p:nvPr/>
          </p:nvSpPr>
          <p:spPr>
            <a:xfrm>
              <a:off x="9543679" y="1277938"/>
              <a:ext cx="914400" cy="369332"/>
            </a:xfrm>
            <a:prstGeom prst="rect">
              <a:avLst/>
            </a:prstGeom>
            <a:noFill/>
          </p:spPr>
          <p:txBody>
            <a:bodyPr wrap="square" rtlCol="0">
              <a:spAutoFit/>
            </a:bodyPr>
            <a:lstStyle/>
            <a:p>
              <a:pPr algn="ctr"/>
              <a:r>
                <a:rPr lang="en-US" dirty="0"/>
                <a:t>Rays</a:t>
              </a:r>
              <a:r>
                <a:rPr lang="en-US" baseline="-25000" dirty="0"/>
                <a:t>3</a:t>
              </a:r>
            </a:p>
          </p:txBody>
        </p:sp>
      </p:grpSp>
      <p:grpSp>
        <p:nvGrpSpPr>
          <p:cNvPr id="78" name="Gruppieren 77">
            <a:extLst>
              <a:ext uri="{FF2B5EF4-FFF2-40B4-BE49-F238E27FC236}">
                <a16:creationId xmlns:a16="http://schemas.microsoft.com/office/drawing/2014/main" id="{E4BA49C0-31A1-4545-953A-364279B055E1}"/>
              </a:ext>
            </a:extLst>
          </p:cNvPr>
          <p:cNvGrpSpPr/>
          <p:nvPr/>
        </p:nvGrpSpPr>
        <p:grpSpPr>
          <a:xfrm>
            <a:off x="6867814" y="4049433"/>
            <a:ext cx="4187536" cy="2294418"/>
            <a:chOff x="6867814" y="4049433"/>
            <a:chExt cx="4187536" cy="2294418"/>
          </a:xfrm>
        </p:grpSpPr>
        <p:grpSp>
          <p:nvGrpSpPr>
            <p:cNvPr id="26" name="Gruppieren 25">
              <a:extLst>
                <a:ext uri="{FF2B5EF4-FFF2-40B4-BE49-F238E27FC236}">
                  <a16:creationId xmlns:a16="http://schemas.microsoft.com/office/drawing/2014/main" id="{61C060C5-E410-40B3-A36A-7FA96698E42F}"/>
                </a:ext>
              </a:extLst>
            </p:cNvPr>
            <p:cNvGrpSpPr/>
            <p:nvPr/>
          </p:nvGrpSpPr>
          <p:grpSpPr>
            <a:xfrm>
              <a:off x="6870700" y="4437642"/>
              <a:ext cx="4184650" cy="457200"/>
              <a:chOff x="6388100" y="1638300"/>
              <a:chExt cx="4184650" cy="457200"/>
            </a:xfrm>
          </p:grpSpPr>
          <p:sp>
            <p:nvSpPr>
              <p:cNvPr id="27" name="Rechteck 26">
                <a:extLst>
                  <a:ext uri="{FF2B5EF4-FFF2-40B4-BE49-F238E27FC236}">
                    <a16:creationId xmlns:a16="http://schemas.microsoft.com/office/drawing/2014/main" id="{93FB0257-5965-474C-9C1C-B61C4EBA3BD7}"/>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28" name="Rechteck 27">
                <a:extLst>
                  <a:ext uri="{FF2B5EF4-FFF2-40B4-BE49-F238E27FC236}">
                    <a16:creationId xmlns:a16="http://schemas.microsoft.com/office/drawing/2014/main" id="{653B1DE6-83CD-4768-B80A-E857914F359B}"/>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9" name="Rechteck 28">
                <a:extLst>
                  <a:ext uri="{FF2B5EF4-FFF2-40B4-BE49-F238E27FC236}">
                    <a16:creationId xmlns:a16="http://schemas.microsoft.com/office/drawing/2014/main" id="{9BB48CD6-98D8-4049-AF3C-BD6070E45562}"/>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30" name="Gerade Verbindung mit Pfeil 29">
                <a:extLst>
                  <a:ext uri="{FF2B5EF4-FFF2-40B4-BE49-F238E27FC236}">
                    <a16:creationId xmlns:a16="http://schemas.microsoft.com/office/drawing/2014/main" id="{652CCA7F-41B6-48D9-B84B-8F04E37890D5}"/>
                  </a:ext>
                </a:extLst>
              </p:cNvPr>
              <p:cNvCxnSpPr>
                <a:cxnSpLocks/>
                <a:stCxn id="27"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C8ADAB7B-F776-4DF3-8331-6A7D6A243D9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Rechteck 35">
              <a:extLst>
                <a:ext uri="{FF2B5EF4-FFF2-40B4-BE49-F238E27FC236}">
                  <a16:creationId xmlns:a16="http://schemas.microsoft.com/office/drawing/2014/main" id="{40BA14A9-DDA4-4C9B-BC4E-D374BB559F6D}"/>
                </a:ext>
              </a:extLst>
            </p:cNvPr>
            <p:cNvSpPr/>
            <p:nvPr/>
          </p:nvSpPr>
          <p:spPr>
            <a:xfrm>
              <a:off x="687070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37" name="Rechteck 36">
              <a:extLst>
                <a:ext uri="{FF2B5EF4-FFF2-40B4-BE49-F238E27FC236}">
                  <a16:creationId xmlns:a16="http://schemas.microsoft.com/office/drawing/2014/main" id="{2B5DBA6D-C8C8-4973-BCFB-7C520E6389FE}"/>
                </a:ext>
              </a:extLst>
            </p:cNvPr>
            <p:cNvSpPr/>
            <p:nvPr/>
          </p:nvSpPr>
          <p:spPr>
            <a:xfrm>
              <a:off x="8397875"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38" name="Rechteck 37">
              <a:extLst>
                <a:ext uri="{FF2B5EF4-FFF2-40B4-BE49-F238E27FC236}">
                  <a16:creationId xmlns:a16="http://schemas.microsoft.com/office/drawing/2014/main" id="{83DE5A50-9C32-41D0-B6AD-98AE4A3A6A1C}"/>
                </a:ext>
              </a:extLst>
            </p:cNvPr>
            <p:cNvSpPr/>
            <p:nvPr/>
          </p:nvSpPr>
          <p:spPr>
            <a:xfrm>
              <a:off x="992505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40" name="Gerade Verbindung mit Pfeil 39">
              <a:extLst>
                <a:ext uri="{FF2B5EF4-FFF2-40B4-BE49-F238E27FC236}">
                  <a16:creationId xmlns:a16="http://schemas.microsoft.com/office/drawing/2014/main" id="{EC5C4F55-E5FF-49CA-88B4-4FDC3951E903}"/>
                </a:ext>
              </a:extLst>
            </p:cNvPr>
            <p:cNvCxnSpPr>
              <a:cxnSpLocks/>
            </p:cNvCxnSpPr>
            <p:nvPr/>
          </p:nvCxnSpPr>
          <p:spPr>
            <a:xfrm flipH="1">
              <a:off x="9528175" y="565771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F7820B85-D3CF-497A-BF5A-A5438466C4F1}"/>
                </a:ext>
              </a:extLst>
            </p:cNvPr>
            <p:cNvCxnSpPr>
              <a:cxnSpLocks/>
            </p:cNvCxnSpPr>
            <p:nvPr/>
          </p:nvCxnSpPr>
          <p:spPr>
            <a:xfrm flipH="1" flipV="1">
              <a:off x="9611283" y="4561961"/>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4A8AF60-7E7F-43B1-94A7-698859A8D6D0}"/>
                </a:ext>
              </a:extLst>
            </p:cNvPr>
            <p:cNvCxnSpPr>
              <a:cxnSpLocks/>
            </p:cNvCxnSpPr>
            <p:nvPr/>
          </p:nvCxnSpPr>
          <p:spPr>
            <a:xfrm flipH="1" flipV="1">
              <a:off x="8068893" y="454814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a:extLst>
                <a:ext uri="{FF2B5EF4-FFF2-40B4-BE49-F238E27FC236}">
                  <a16:creationId xmlns:a16="http://schemas.microsoft.com/office/drawing/2014/main" id="{BC09E51F-C84B-4B26-9A73-8723DECE2E3A}"/>
                </a:ext>
              </a:extLst>
            </p:cNvPr>
            <p:cNvCxnSpPr>
              <a:cxnSpLocks/>
            </p:cNvCxnSpPr>
            <p:nvPr/>
          </p:nvCxnSpPr>
          <p:spPr>
            <a:xfrm flipH="1">
              <a:off x="8004943" y="568043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18440A5A-80B4-4A9E-8F78-4E978D2B9F07}"/>
                </a:ext>
              </a:extLst>
            </p:cNvPr>
            <p:cNvCxnSpPr>
              <a:cxnSpLocks/>
            </p:cNvCxnSpPr>
            <p:nvPr/>
          </p:nvCxnSpPr>
          <p:spPr>
            <a:xfrm flipH="1">
              <a:off x="8004943" y="559675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8995F207-64D4-4FA4-9A33-CBD12CD1F754}"/>
                </a:ext>
              </a:extLst>
            </p:cNvPr>
            <p:cNvCxnSpPr>
              <a:cxnSpLocks/>
            </p:cNvCxnSpPr>
            <p:nvPr/>
          </p:nvCxnSpPr>
          <p:spPr>
            <a:xfrm flipH="1" flipV="1">
              <a:off x="10720574" y="454570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0605C767-405D-4E3E-A823-D73F937B1FA2}"/>
                </a:ext>
              </a:extLst>
            </p:cNvPr>
            <p:cNvCxnSpPr>
              <a:cxnSpLocks/>
            </p:cNvCxnSpPr>
            <p:nvPr/>
          </p:nvCxnSpPr>
          <p:spPr>
            <a:xfrm flipH="1" flipV="1">
              <a:off x="9214408" y="4543068"/>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437099CB-2077-4BA3-B9A1-DB45D1AFC6D5}"/>
                </a:ext>
              </a:extLst>
            </p:cNvPr>
            <p:cNvCxnSpPr>
              <a:cxnSpLocks/>
            </p:cNvCxnSpPr>
            <p:nvPr/>
          </p:nvCxnSpPr>
          <p:spPr>
            <a:xfrm flipH="1" flipV="1">
              <a:off x="7689533" y="4555779"/>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2EA84057-20F1-42ED-AE59-1C88B674F255}"/>
                </a:ext>
              </a:extLst>
            </p:cNvPr>
            <p:cNvCxnSpPr>
              <a:cxnSpLocks/>
            </p:cNvCxnSpPr>
            <p:nvPr/>
          </p:nvCxnSpPr>
          <p:spPr>
            <a:xfrm flipH="1">
              <a:off x="9528175" y="560042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1E6420CF-8E5E-4537-BB35-F2E36CB4DC60}"/>
                </a:ext>
              </a:extLst>
            </p:cNvPr>
            <p:cNvCxnSpPr>
              <a:cxnSpLocks/>
            </p:cNvCxnSpPr>
            <p:nvPr/>
          </p:nvCxnSpPr>
          <p:spPr>
            <a:xfrm flipH="1">
              <a:off x="8011532" y="55281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80D3B593-432D-42CC-8E65-186BBFD0DAAB}"/>
                </a:ext>
              </a:extLst>
            </p:cNvPr>
            <p:cNvCxnSpPr>
              <a:cxnSpLocks/>
            </p:cNvCxnSpPr>
            <p:nvPr/>
          </p:nvCxnSpPr>
          <p:spPr>
            <a:xfrm flipH="1">
              <a:off x="8011532" y="57567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91385268-19F4-41DC-9E48-6FCF3D8553F5}"/>
                </a:ext>
              </a:extLst>
            </p:cNvPr>
            <p:cNvSpPr txBox="1"/>
            <p:nvPr/>
          </p:nvSpPr>
          <p:spPr>
            <a:xfrm>
              <a:off x="7560942" y="4049433"/>
              <a:ext cx="2488725" cy="369332"/>
            </a:xfrm>
            <a:prstGeom prst="rect">
              <a:avLst/>
            </a:prstGeom>
            <a:noFill/>
          </p:spPr>
          <p:txBody>
            <a:bodyPr wrap="square" rtlCol="0">
              <a:spAutoFit/>
            </a:bodyPr>
            <a:lstStyle/>
            <a:p>
              <a:pPr algn="ctr"/>
              <a:r>
                <a:rPr lang="en-US" dirty="0"/>
                <a:t>Iteration 1: forward</a:t>
              </a:r>
              <a:endParaRPr lang="en-US" baseline="-25000" dirty="0"/>
            </a:p>
          </p:txBody>
        </p:sp>
        <p:sp>
          <p:nvSpPr>
            <p:cNvPr id="60" name="Textfeld 59">
              <a:extLst>
                <a:ext uri="{FF2B5EF4-FFF2-40B4-BE49-F238E27FC236}">
                  <a16:creationId xmlns:a16="http://schemas.microsoft.com/office/drawing/2014/main" id="{826BAF27-B49F-4246-BB6F-9AFC595B41EF}"/>
                </a:ext>
              </a:extLst>
            </p:cNvPr>
            <p:cNvSpPr txBox="1"/>
            <p:nvPr/>
          </p:nvSpPr>
          <p:spPr>
            <a:xfrm>
              <a:off x="7560942" y="5071398"/>
              <a:ext cx="2488725" cy="369332"/>
            </a:xfrm>
            <a:prstGeom prst="rect">
              <a:avLst/>
            </a:prstGeom>
            <a:noFill/>
          </p:spPr>
          <p:txBody>
            <a:bodyPr wrap="square" rtlCol="0">
              <a:spAutoFit/>
            </a:bodyPr>
            <a:lstStyle/>
            <a:p>
              <a:pPr algn="ctr"/>
              <a:r>
                <a:rPr lang="en-US" dirty="0"/>
                <a:t>Iteration 2: backward</a:t>
              </a:r>
              <a:endParaRPr lang="en-US" baseline="-25000" dirty="0"/>
            </a:p>
          </p:txBody>
        </p:sp>
        <p:cxnSp>
          <p:nvCxnSpPr>
            <p:cNvPr id="61" name="Gerade Verbindung mit Pfeil 60">
              <a:extLst>
                <a:ext uri="{FF2B5EF4-FFF2-40B4-BE49-F238E27FC236}">
                  <a16:creationId xmlns:a16="http://schemas.microsoft.com/office/drawing/2014/main" id="{142F4B8B-3675-42BE-A81F-762C297FD34C}"/>
                </a:ext>
              </a:extLst>
            </p:cNvPr>
            <p:cNvCxnSpPr>
              <a:cxnSpLocks/>
            </p:cNvCxnSpPr>
            <p:nvPr/>
          </p:nvCxnSpPr>
          <p:spPr>
            <a:xfrm flipV="1">
              <a:off x="9925050" y="550554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1963D490-2EA2-457D-A521-884921D3D375}"/>
                </a:ext>
              </a:extLst>
            </p:cNvPr>
            <p:cNvCxnSpPr>
              <a:cxnSpLocks/>
            </p:cNvCxnSpPr>
            <p:nvPr/>
          </p:nvCxnSpPr>
          <p:spPr>
            <a:xfrm flipV="1">
              <a:off x="9535637" y="551855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99677857-3406-4E37-923F-AEB41B21703A}"/>
                </a:ext>
              </a:extLst>
            </p:cNvPr>
            <p:cNvCxnSpPr>
              <a:cxnSpLocks/>
            </p:cNvCxnSpPr>
            <p:nvPr/>
          </p:nvCxnSpPr>
          <p:spPr>
            <a:xfrm flipV="1">
              <a:off x="9535663" y="557168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F3F46ABC-0E05-4FEC-A2A1-824FF04F41BF}"/>
                </a:ext>
              </a:extLst>
            </p:cNvPr>
            <p:cNvCxnSpPr>
              <a:cxnSpLocks/>
            </p:cNvCxnSpPr>
            <p:nvPr/>
          </p:nvCxnSpPr>
          <p:spPr>
            <a:xfrm flipV="1">
              <a:off x="8407267" y="5372578"/>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3671103-7217-4567-A07A-3C821D828847}"/>
                </a:ext>
              </a:extLst>
            </p:cNvPr>
            <p:cNvCxnSpPr>
              <a:cxnSpLocks/>
            </p:cNvCxnSpPr>
            <p:nvPr/>
          </p:nvCxnSpPr>
          <p:spPr>
            <a:xfrm flipV="1">
              <a:off x="8400176" y="545627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FCD44804-B125-4BE1-8A06-BEB347E1E8A9}"/>
                </a:ext>
              </a:extLst>
            </p:cNvPr>
            <p:cNvCxnSpPr>
              <a:cxnSpLocks/>
            </p:cNvCxnSpPr>
            <p:nvPr/>
          </p:nvCxnSpPr>
          <p:spPr>
            <a:xfrm flipV="1">
              <a:off x="8400176" y="554074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4D3420CF-3891-4AA2-A15F-0D604DC53ED6}"/>
                </a:ext>
              </a:extLst>
            </p:cNvPr>
            <p:cNvCxnSpPr>
              <a:cxnSpLocks/>
            </p:cNvCxnSpPr>
            <p:nvPr/>
          </p:nvCxnSpPr>
          <p:spPr>
            <a:xfrm flipV="1">
              <a:off x="8003301" y="5437586"/>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8D5FB49D-77D8-48E4-BABB-5DCB82D6AF3B}"/>
                </a:ext>
              </a:extLst>
            </p:cNvPr>
            <p:cNvCxnSpPr>
              <a:cxnSpLocks/>
            </p:cNvCxnSpPr>
            <p:nvPr/>
          </p:nvCxnSpPr>
          <p:spPr>
            <a:xfrm flipV="1">
              <a:off x="8004624" y="5502335"/>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89DD3D30-A118-4311-94D4-885B3FA8BB1F}"/>
                </a:ext>
              </a:extLst>
            </p:cNvPr>
            <p:cNvCxnSpPr>
              <a:cxnSpLocks/>
            </p:cNvCxnSpPr>
            <p:nvPr/>
          </p:nvCxnSpPr>
          <p:spPr>
            <a:xfrm flipV="1">
              <a:off x="8008488" y="558922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B0419F8-7B0E-430C-AF6F-213DE2174B1D}"/>
                </a:ext>
              </a:extLst>
            </p:cNvPr>
            <p:cNvCxnSpPr>
              <a:cxnSpLocks/>
            </p:cNvCxnSpPr>
            <p:nvPr/>
          </p:nvCxnSpPr>
          <p:spPr>
            <a:xfrm flipV="1">
              <a:off x="8013687" y="566200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216224F-24E3-4399-998F-0B8E5D2CDC86}"/>
                </a:ext>
              </a:extLst>
            </p:cNvPr>
            <p:cNvCxnSpPr>
              <a:cxnSpLocks/>
            </p:cNvCxnSpPr>
            <p:nvPr/>
          </p:nvCxnSpPr>
          <p:spPr>
            <a:xfrm flipV="1">
              <a:off x="6867814" y="538910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07018A82-DE90-4FBC-90D1-2DB99B19BFF9}"/>
                </a:ext>
              </a:extLst>
            </p:cNvPr>
            <p:cNvCxnSpPr>
              <a:cxnSpLocks/>
            </p:cNvCxnSpPr>
            <p:nvPr/>
          </p:nvCxnSpPr>
          <p:spPr>
            <a:xfrm flipV="1">
              <a:off x="6869137" y="5453850"/>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55862405-74C0-4FCD-BD60-53C76CB62EE3}"/>
                </a:ext>
              </a:extLst>
            </p:cNvPr>
            <p:cNvCxnSpPr>
              <a:cxnSpLocks/>
            </p:cNvCxnSpPr>
            <p:nvPr/>
          </p:nvCxnSpPr>
          <p:spPr>
            <a:xfrm flipV="1">
              <a:off x="6873001" y="554074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4CA0BCF6-4E98-47D3-803B-F52559AE6FC8}"/>
                </a:ext>
              </a:extLst>
            </p:cNvPr>
            <p:cNvCxnSpPr>
              <a:cxnSpLocks/>
            </p:cNvCxnSpPr>
            <p:nvPr/>
          </p:nvCxnSpPr>
          <p:spPr>
            <a:xfrm flipV="1">
              <a:off x="6878200" y="5613519"/>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8B9C9FE7-3252-4DCB-BDA5-2356A6AB2D75}"/>
                </a:ext>
              </a:extLst>
            </p:cNvPr>
            <p:cNvCxnSpPr>
              <a:cxnSpLocks/>
            </p:cNvCxnSpPr>
            <p:nvPr/>
          </p:nvCxnSpPr>
          <p:spPr>
            <a:xfrm flipV="1">
              <a:off x="6873001" y="5692383"/>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EC084969-A727-4FB0-97E9-6624CB684D12}"/>
                </a:ext>
              </a:extLst>
            </p:cNvPr>
            <p:cNvSpPr txBox="1"/>
            <p:nvPr/>
          </p:nvSpPr>
          <p:spPr>
            <a:xfrm>
              <a:off x="7637141" y="5974519"/>
              <a:ext cx="2488725" cy="369332"/>
            </a:xfrm>
            <a:prstGeom prst="rect">
              <a:avLst/>
            </a:prstGeom>
            <a:noFill/>
          </p:spPr>
          <p:txBody>
            <a:bodyPr wrap="square" rtlCol="0">
              <a:spAutoFit/>
            </a:bodyPr>
            <a:lstStyle/>
            <a:p>
              <a:pPr algn="ctr"/>
              <a:r>
                <a:rPr lang="en-US" dirty="0"/>
                <a:t>Iteration 3: forward…</a:t>
              </a:r>
              <a:endParaRPr lang="en-US" baseline="-25000" dirty="0"/>
            </a:p>
          </p:txBody>
        </p:sp>
      </p:grpSp>
    </p:spTree>
    <p:extLst>
      <p:ext uri="{BB962C8B-B14F-4D97-AF65-F5344CB8AC3E}">
        <p14:creationId xmlns:p14="http://schemas.microsoft.com/office/powerpoint/2010/main" val="17022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Reports</a:t>
            </a:r>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Reports </a:t>
            </a:r>
            <a:r>
              <a:rPr lang="de-DE" sz="2000" dirty="0" err="1"/>
              <a:t>are</a:t>
            </a:r>
            <a:r>
              <a:rPr lang="de-DE" sz="2000" dirty="0"/>
              <a:t> </a:t>
            </a:r>
            <a:r>
              <a:rPr lang="de-DE" sz="2000" dirty="0" err="1"/>
              <a:t>generated</a:t>
            </a:r>
            <a:r>
              <a:rPr lang="de-DE" sz="2000" dirty="0"/>
              <a:t> </a:t>
            </a:r>
            <a:r>
              <a:rPr lang="de-DE" sz="2000" dirty="0" err="1"/>
              <a:t>as</a:t>
            </a:r>
            <a:r>
              <a:rPr lang="de-DE" sz="2000" dirty="0"/>
              <a:t> HTML </a:t>
            </a:r>
            <a:r>
              <a:rPr lang="de-DE" sz="2000" dirty="0" err="1"/>
              <a:t>to</a:t>
            </a:r>
            <a:r>
              <a:rPr lang="de-DE" sz="2000" dirty="0"/>
              <a:t> </a:t>
            </a:r>
            <a:r>
              <a:rPr lang="de-DE" sz="2000" dirty="0" err="1"/>
              <a:t>be</a:t>
            </a:r>
            <a:r>
              <a:rPr lang="de-DE" sz="2000" dirty="0"/>
              <a:t> </a:t>
            </a:r>
            <a:br>
              <a:rPr lang="de-DE" sz="2000" dirty="0"/>
            </a:br>
            <a:r>
              <a:rPr lang="de-DE" sz="2000" dirty="0" err="1"/>
              <a:t>viewed</a:t>
            </a:r>
            <a:r>
              <a:rPr lang="de-DE" sz="2000" dirty="0"/>
              <a:t> in a web </a:t>
            </a:r>
            <a:r>
              <a:rPr lang="de-DE" sz="2000" dirty="0" err="1"/>
              <a:t>browser</a:t>
            </a:r>
            <a:endParaRPr lang="de-DE" sz="2000" dirty="0"/>
          </a:p>
          <a:p>
            <a:endParaRPr lang="de-DE" sz="2000" dirty="0"/>
          </a:p>
          <a:p>
            <a:r>
              <a:rPr lang="de-DE" sz="2000" dirty="0" err="1"/>
              <a:t>Reported</a:t>
            </a:r>
            <a:r>
              <a:rPr lang="de-DE" sz="2000" dirty="0"/>
              <a:t> </a:t>
            </a:r>
            <a:r>
              <a:rPr lang="de-DE" sz="2000" dirty="0" err="1"/>
              <a:t>data</a:t>
            </a:r>
            <a:r>
              <a:rPr lang="de-DE" sz="2000" dirty="0"/>
              <a:t> </a:t>
            </a:r>
            <a:r>
              <a:rPr lang="de-DE" sz="2000" dirty="0" err="1"/>
              <a:t>is</a:t>
            </a:r>
            <a:r>
              <a:rPr lang="de-DE" sz="2000" dirty="0"/>
              <a:t> </a:t>
            </a:r>
            <a:r>
              <a:rPr lang="de-DE" sz="2000" dirty="0" err="1"/>
              <a:t>sorted</a:t>
            </a:r>
            <a:r>
              <a:rPr lang="de-DE" sz="2000" dirty="0"/>
              <a:t> </a:t>
            </a:r>
            <a:r>
              <a:rPr lang="de-DE" sz="2000" dirty="0" err="1"/>
              <a:t>by</a:t>
            </a:r>
            <a:r>
              <a:rPr lang="de-DE" sz="2000" dirty="0"/>
              <a:t> </a:t>
            </a:r>
            <a:r>
              <a:rPr lang="de-DE" sz="2000" dirty="0" err="1"/>
              <a:t>its</a:t>
            </a:r>
            <a:r>
              <a:rPr lang="de-DE" sz="2000" dirty="0"/>
              <a:t> </a:t>
            </a:r>
            <a:br>
              <a:rPr lang="de-DE" sz="2000" dirty="0"/>
            </a:br>
            <a:r>
              <a:rPr lang="de-DE" sz="2000" dirty="0" err="1"/>
              <a:t>position</a:t>
            </a:r>
            <a:r>
              <a:rPr lang="de-DE" sz="2000" dirty="0"/>
              <a:t> in </a:t>
            </a:r>
            <a:r>
              <a:rPr lang="de-DE" sz="2000" dirty="0" err="1"/>
              <a:t>groups</a:t>
            </a:r>
            <a:r>
              <a:rPr lang="de-DE" sz="2000" dirty="0"/>
              <a:t> and </a:t>
            </a:r>
            <a:r>
              <a:rPr lang="de-DE" sz="2000" dirty="0" err="1"/>
              <a:t>nodes</a:t>
            </a:r>
            <a:endParaRPr lang="de-DE" sz="2000" dirty="0"/>
          </a:p>
          <a:p>
            <a:endParaRPr lang="de-DE" sz="2000" dirty="0"/>
          </a:p>
          <a:p>
            <a:r>
              <a:rPr lang="de-DE" sz="2000" dirty="0"/>
              <a:t>Specialized </a:t>
            </a:r>
            <a:r>
              <a:rPr lang="de-DE" sz="2000" dirty="0" err="1"/>
              <a:t>analyzers</a:t>
            </a:r>
            <a:r>
              <a:rPr lang="de-DE" sz="2000" dirty="0"/>
              <a:t>, such </a:t>
            </a:r>
            <a:r>
              <a:rPr lang="de-DE" sz="2000" dirty="0" err="1"/>
              <a:t>as</a:t>
            </a:r>
            <a:r>
              <a:rPr lang="de-DE" sz="2000" dirty="0"/>
              <a:t> </a:t>
            </a:r>
            <a:r>
              <a:rPr lang="de-DE" sz="2000" dirty="0" err="1"/>
              <a:t>the</a:t>
            </a:r>
            <a:r>
              <a:rPr lang="de-DE" sz="2000" dirty="0"/>
              <a:t> </a:t>
            </a:r>
            <a:br>
              <a:rPr lang="de-DE" sz="2000" dirty="0"/>
            </a:br>
            <a:r>
              <a:rPr lang="de-DE" sz="2000" dirty="0"/>
              <a:t>ghost </a:t>
            </a:r>
            <a:r>
              <a:rPr lang="de-DE" sz="2000" dirty="0" err="1"/>
              <a:t>focus</a:t>
            </a:r>
            <a:r>
              <a:rPr lang="de-DE" sz="2000" dirty="0"/>
              <a:t> </a:t>
            </a:r>
            <a:r>
              <a:rPr lang="de-DE" sz="2000" dirty="0" err="1"/>
              <a:t>analyzer</a:t>
            </a:r>
            <a:r>
              <a:rPr lang="de-DE" sz="2000" dirty="0"/>
              <a:t>, </a:t>
            </a:r>
            <a:r>
              <a:rPr lang="de-DE" sz="2000" dirty="0" err="1"/>
              <a:t>create</a:t>
            </a:r>
            <a:r>
              <a:rPr lang="de-DE" sz="2000" dirty="0"/>
              <a:t> </a:t>
            </a:r>
            <a:r>
              <a:rPr lang="de-DE" sz="2000" dirty="0" err="1"/>
              <a:t>the</a:t>
            </a:r>
            <a:r>
              <a:rPr lang="de-DE" sz="2000" dirty="0"/>
              <a:t> </a:t>
            </a:r>
            <a:r>
              <a:rPr lang="de-DE" sz="2000" dirty="0" err="1"/>
              <a:t>reports</a:t>
            </a:r>
            <a:r>
              <a:rPr lang="de-DE" sz="2000" dirty="0"/>
              <a:t> </a:t>
            </a:r>
            <a:br>
              <a:rPr lang="de-DE" sz="2000" dirty="0"/>
            </a:br>
            <a:r>
              <a:rPr lang="de-DE" sz="2000" dirty="0" err="1"/>
              <a:t>depending</a:t>
            </a:r>
            <a:r>
              <a:rPr lang="de-DE" sz="2000" dirty="0"/>
              <a:t> </a:t>
            </a:r>
            <a:r>
              <a:rPr lang="de-DE" sz="2000" dirty="0" err="1"/>
              <a:t>only</a:t>
            </a:r>
            <a:r>
              <a:rPr lang="de-DE" sz="2000" dirty="0"/>
              <a:t> on </a:t>
            </a:r>
            <a:r>
              <a:rPr lang="de-DE" sz="2000" dirty="0" err="1"/>
              <a:t>their</a:t>
            </a:r>
            <a:r>
              <a:rPr lang="de-DE" sz="2000" dirty="0"/>
              <a:t> </a:t>
            </a:r>
            <a:r>
              <a:rPr lang="de-DE" sz="2000" dirty="0" err="1"/>
              <a:t>analysis</a:t>
            </a:r>
            <a:r>
              <a:rPr lang="de-DE" sz="2000" dirty="0"/>
              <a:t> </a:t>
            </a:r>
            <a:r>
              <a:rPr lang="de-DE" sz="2000" dirty="0" err="1"/>
              <a:t>purpose</a:t>
            </a:r>
            <a:r>
              <a:rPr lang="de-DE" sz="2000" dirty="0"/>
              <a:t>, </a:t>
            </a:r>
            <a:br>
              <a:rPr lang="de-DE" sz="2000" dirty="0"/>
            </a:br>
            <a:r>
              <a:rPr lang="de-DE" sz="2000" dirty="0"/>
              <a:t>but not on </a:t>
            </a:r>
            <a:r>
              <a:rPr lang="de-DE" sz="2000" dirty="0" err="1"/>
              <a:t>the</a:t>
            </a:r>
            <a:r>
              <a:rPr lang="de-DE" sz="2000" dirty="0"/>
              <a:t> </a:t>
            </a:r>
            <a:r>
              <a:rPr lang="de-DE" sz="2000" dirty="0" err="1"/>
              <a:t>detectors</a:t>
            </a:r>
            <a:r>
              <a:rPr lang="de-DE" sz="2000" dirty="0"/>
              <a:t> in </a:t>
            </a:r>
            <a:r>
              <a:rPr lang="de-DE" sz="2000" dirty="0" err="1"/>
              <a:t>the</a:t>
            </a:r>
            <a:r>
              <a:rPr lang="de-DE" sz="2000" dirty="0"/>
              <a:t> </a:t>
            </a:r>
            <a:r>
              <a:rPr lang="de-DE" sz="2000" dirty="0" err="1"/>
              <a:t>system</a:t>
            </a:r>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12</a:t>
            </a:fld>
            <a:endParaRPr lang="de-DE" dirty="0"/>
          </a:p>
        </p:txBody>
      </p:sp>
      <p:pic>
        <p:nvPicPr>
          <p:cNvPr id="6" name="Grafik 5">
            <a:extLst>
              <a:ext uri="{FF2B5EF4-FFF2-40B4-BE49-F238E27FC236}">
                <a16:creationId xmlns:a16="http://schemas.microsoft.com/office/drawing/2014/main" id="{D1AD6CCA-9EB8-4058-B0DB-353F02C07325}"/>
              </a:ext>
            </a:extLst>
          </p:cNvPr>
          <p:cNvPicPr>
            <a:picLocks noChangeAspect="1"/>
          </p:cNvPicPr>
          <p:nvPr/>
        </p:nvPicPr>
        <p:blipFill>
          <a:blip r:embed="rId3"/>
          <a:stretch>
            <a:fillRect/>
          </a:stretch>
        </p:blipFill>
        <p:spPr>
          <a:xfrm>
            <a:off x="5909832" y="1591073"/>
            <a:ext cx="6032584" cy="4707730"/>
          </a:xfrm>
          <a:prstGeom prst="rect">
            <a:avLst/>
          </a:prstGeom>
        </p:spPr>
      </p:pic>
      <p:sp>
        <p:nvSpPr>
          <p:cNvPr id="7" name="Textfeld 6">
            <a:extLst>
              <a:ext uri="{FF2B5EF4-FFF2-40B4-BE49-F238E27FC236}">
                <a16:creationId xmlns:a16="http://schemas.microsoft.com/office/drawing/2014/main" id="{6138C214-8F43-46F9-AEBA-AA84A570A6AC}"/>
              </a:ext>
            </a:extLst>
          </p:cNvPr>
          <p:cNvSpPr txBox="1"/>
          <p:nvPr/>
        </p:nvSpPr>
        <p:spPr>
          <a:xfrm>
            <a:off x="5909832" y="1221741"/>
            <a:ext cx="5673349" cy="369332"/>
          </a:xfrm>
          <a:prstGeom prst="rect">
            <a:avLst/>
          </a:prstGeom>
          <a:noFill/>
        </p:spPr>
        <p:txBody>
          <a:bodyPr wrap="none" rtlCol="0">
            <a:spAutoFit/>
          </a:bodyPr>
          <a:lstStyle/>
          <a:p>
            <a:pPr algn="ctr"/>
            <a:r>
              <a:rPr lang="en-US" dirty="0"/>
              <a:t>Example: FF spot diagram in the 1w arm of the HHTS</a:t>
            </a:r>
          </a:p>
        </p:txBody>
      </p:sp>
    </p:spTree>
    <p:extLst>
      <p:ext uri="{BB962C8B-B14F-4D97-AF65-F5344CB8AC3E}">
        <p14:creationId xmlns:p14="http://schemas.microsoft.com/office/powerpoint/2010/main" val="402003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Reports</a:t>
            </a:r>
          </a:p>
        </p:txBody>
      </p:sp>
      <p:sp>
        <p:nvSpPr>
          <p:cNvPr id="3" name="Content Placeholder 2"/>
          <p:cNvSpPr>
            <a:spLocks noGrp="1"/>
          </p:cNvSpPr>
          <p:nvPr>
            <p:ph idx="1"/>
          </p:nvPr>
        </p:nvSpPr>
        <p:spPr>
          <a:xfrm>
            <a:off x="838200" y="1371600"/>
            <a:ext cx="10419608" cy="4805363"/>
          </a:xfrm>
        </p:spPr>
        <p:txBody>
          <a:bodyPr>
            <a:normAutofit/>
          </a:bodyPr>
          <a:lstStyle/>
          <a:p>
            <a:pPr marL="0" indent="0">
              <a:buNone/>
            </a:pPr>
            <a:r>
              <a:rPr lang="de-DE" sz="2000" dirty="0" err="1"/>
              <a:t>Example</a:t>
            </a:r>
            <a:r>
              <a:rPr lang="de-DE" sz="2000" dirty="0"/>
              <a:t> Ghost Focus </a:t>
            </a:r>
            <a:r>
              <a:rPr lang="de-DE" sz="2000" dirty="0" err="1"/>
              <a:t>analyzer</a:t>
            </a:r>
            <a:endParaRPr lang="de-DE" sz="2000" dirty="0"/>
          </a:p>
          <a:p>
            <a:r>
              <a:rPr lang="de-DE" sz="2000" dirty="0" err="1"/>
              <a:t>Telescope</a:t>
            </a:r>
            <a:r>
              <a:rPr lang="de-DE" sz="2000" dirty="0"/>
              <a:t> </a:t>
            </a:r>
            <a:r>
              <a:rPr lang="de-DE" sz="2000" dirty="0" err="1"/>
              <a:t>with</a:t>
            </a:r>
            <a:r>
              <a:rPr lang="de-DE" sz="2000" dirty="0"/>
              <a:t> </a:t>
            </a:r>
            <a:r>
              <a:rPr lang="de-DE" sz="2000" dirty="0" err="1"/>
              <a:t>two</a:t>
            </a:r>
            <a:r>
              <a:rPr lang="de-DE" sz="2000" dirty="0"/>
              <a:t> bi-</a:t>
            </a:r>
            <a:r>
              <a:rPr lang="de-DE" sz="2000" dirty="0" err="1"/>
              <a:t>convex</a:t>
            </a:r>
            <a:r>
              <a:rPr lang="de-DE" sz="2000" dirty="0"/>
              <a:t> </a:t>
            </a:r>
            <a:r>
              <a:rPr lang="de-DE" sz="2000" dirty="0" err="1"/>
              <a:t>lenses</a:t>
            </a:r>
            <a:endParaRPr lang="de-DE" sz="2000" dirty="0"/>
          </a:p>
          <a:p>
            <a:r>
              <a:rPr lang="de-DE" sz="2000" dirty="0"/>
              <a:t>Wedge after </a:t>
            </a:r>
            <a:r>
              <a:rPr lang="de-DE" sz="2000" dirty="0" err="1"/>
              <a:t>telescope</a:t>
            </a:r>
            <a:endParaRPr lang="de-DE" sz="2000" dirty="0"/>
          </a:p>
          <a:p>
            <a:endParaRPr lang="de-DE" sz="2000" dirty="0"/>
          </a:p>
          <a:p>
            <a:pPr marL="0" indent="0">
              <a:buNone/>
            </a:pPr>
            <a:r>
              <a:rPr lang="de-DE" sz="2000" dirty="0"/>
              <a:t>Every </a:t>
            </a:r>
            <a:r>
              <a:rPr lang="de-DE" sz="2000" dirty="0" err="1"/>
              <a:t>damaging</a:t>
            </a:r>
            <a:r>
              <a:rPr lang="de-DE" sz="2000" dirty="0"/>
              <a:t> </a:t>
            </a:r>
            <a:r>
              <a:rPr lang="de-DE" sz="2000" dirty="0" err="1"/>
              <a:t>ray</a:t>
            </a:r>
            <a:r>
              <a:rPr lang="de-DE" sz="2000" dirty="0"/>
              <a:t> </a:t>
            </a:r>
            <a:r>
              <a:rPr lang="de-DE" sz="2000" dirty="0" err="1"/>
              <a:t>bundle</a:t>
            </a:r>
            <a:r>
              <a:rPr lang="de-DE" sz="2000" dirty="0"/>
              <a:t> </a:t>
            </a:r>
            <a:r>
              <a:rPr lang="de-DE" sz="2000" dirty="0" err="1"/>
              <a:t>can</a:t>
            </a:r>
            <a:r>
              <a:rPr lang="de-DE" sz="2000" dirty="0"/>
              <a:t> </a:t>
            </a:r>
            <a:r>
              <a:rPr lang="de-DE" sz="2000" dirty="0" err="1"/>
              <a:t>be</a:t>
            </a:r>
            <a:br>
              <a:rPr lang="de-DE" sz="2000" dirty="0"/>
            </a:br>
            <a:r>
              <a:rPr lang="de-DE" sz="2000" dirty="0" err="1"/>
              <a:t>traced</a:t>
            </a:r>
            <a:r>
              <a:rPr lang="de-DE" sz="2000" dirty="0"/>
              <a:t> back </a:t>
            </a:r>
            <a:r>
              <a:rPr lang="de-DE" sz="2000" dirty="0" err="1"/>
              <a:t>to</a:t>
            </a:r>
            <a:r>
              <a:rPr lang="de-DE" sz="2000" dirty="0"/>
              <a:t> </a:t>
            </a:r>
            <a:r>
              <a:rPr lang="de-DE" sz="2000" dirty="0" err="1"/>
              <a:t>its</a:t>
            </a:r>
            <a:r>
              <a:rPr lang="de-DE" sz="2000" dirty="0"/>
              <a:t> </a:t>
            </a:r>
            <a:r>
              <a:rPr lang="de-DE" sz="2000" dirty="0" err="1"/>
              <a:t>origin</a:t>
            </a:r>
            <a:r>
              <a:rPr lang="de-DE" sz="2000" dirty="0"/>
              <a:t>, </a:t>
            </a:r>
            <a:r>
              <a:rPr lang="de-DE" sz="2000" dirty="0" err="1"/>
              <a:t>including</a:t>
            </a:r>
            <a:r>
              <a:rPr lang="de-DE" sz="2000" dirty="0"/>
              <a:t> </a:t>
            </a:r>
            <a:r>
              <a:rPr lang="de-DE" sz="2000" dirty="0" err="1"/>
              <a:t>the</a:t>
            </a:r>
            <a:r>
              <a:rPr lang="de-DE" sz="2000" dirty="0"/>
              <a:t> </a:t>
            </a:r>
            <a:br>
              <a:rPr lang="de-DE" sz="2000" dirty="0"/>
            </a:br>
            <a:r>
              <a:rPr lang="de-DE" sz="2000" dirty="0" err="1"/>
              <a:t>bounces</a:t>
            </a:r>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13</a:t>
            </a:fld>
            <a:endParaRPr lang="de-DE" dirty="0"/>
          </a:p>
        </p:txBody>
      </p:sp>
      <p:pic>
        <p:nvPicPr>
          <p:cNvPr id="8" name="Grafik 7">
            <a:extLst>
              <a:ext uri="{FF2B5EF4-FFF2-40B4-BE49-F238E27FC236}">
                <a16:creationId xmlns:a16="http://schemas.microsoft.com/office/drawing/2014/main" id="{8F51E742-57AC-42D6-8BCF-FCF51BD73C7B}"/>
              </a:ext>
            </a:extLst>
          </p:cNvPr>
          <p:cNvPicPr>
            <a:picLocks noChangeAspect="1"/>
          </p:cNvPicPr>
          <p:nvPr/>
        </p:nvPicPr>
        <p:blipFill>
          <a:blip r:embed="rId3"/>
          <a:stretch>
            <a:fillRect/>
          </a:stretch>
        </p:blipFill>
        <p:spPr>
          <a:xfrm>
            <a:off x="5457371" y="1105569"/>
            <a:ext cx="6502400" cy="5193234"/>
          </a:xfrm>
          <a:prstGeom prst="rect">
            <a:avLst/>
          </a:prstGeom>
        </p:spPr>
      </p:pic>
      <p:pic>
        <p:nvPicPr>
          <p:cNvPr id="6" name="Grafik 5">
            <a:extLst>
              <a:ext uri="{FF2B5EF4-FFF2-40B4-BE49-F238E27FC236}">
                <a16:creationId xmlns:a16="http://schemas.microsoft.com/office/drawing/2014/main" id="{CB3BC234-A979-4E1A-936D-308C2E7BC1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3944679"/>
            <a:ext cx="4629312" cy="2046389"/>
          </a:xfrm>
          <a:prstGeom prst="rect">
            <a:avLst/>
          </a:prstGeom>
        </p:spPr>
      </p:pic>
    </p:spTree>
    <p:extLst>
      <p:ext uri="{BB962C8B-B14F-4D97-AF65-F5344CB8AC3E}">
        <p14:creationId xmlns:p14="http://schemas.microsoft.com/office/powerpoint/2010/main" val="259674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Code examples</a:t>
            </a:r>
          </a:p>
        </p:txBody>
      </p:sp>
      <p:pic>
        <p:nvPicPr>
          <p:cNvPr id="6" name="Inhaltsplatzhalter 5">
            <a:extLst>
              <a:ext uri="{FF2B5EF4-FFF2-40B4-BE49-F238E27FC236}">
                <a16:creationId xmlns:a16="http://schemas.microsoft.com/office/drawing/2014/main" id="{7E3E06F3-B16B-47AF-A2B5-5FA4309EB398}"/>
              </a:ext>
            </a:extLst>
          </p:cNvPr>
          <p:cNvPicPr>
            <a:picLocks noGrp="1" noChangeAspect="1"/>
          </p:cNvPicPr>
          <p:nvPr>
            <p:ph idx="1"/>
          </p:nvPr>
        </p:nvPicPr>
        <p:blipFill>
          <a:blip r:embed="rId3"/>
          <a:stretch>
            <a:fillRect/>
          </a:stretch>
        </p:blipFill>
        <p:spPr>
          <a:xfrm>
            <a:off x="838200" y="1574799"/>
            <a:ext cx="7400960" cy="4610558"/>
          </a:xfrm>
        </p:spPr>
      </p:pic>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a:xfrm>
            <a:off x="10172698" y="4114581"/>
            <a:ext cx="504825" cy="365125"/>
          </a:xfrm>
        </p:spPr>
        <p:txBody>
          <a:bodyPr/>
          <a:lstStyle/>
          <a:p>
            <a:fld id="{EC5B15BB-6B6E-4ECE-9DE6-799FAF01EBD9}" type="slidenum">
              <a:rPr lang="de-DE" smtClean="0"/>
              <a:pPr/>
              <a:t>14</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dirty="0" err="1"/>
              <a:t>Only</a:t>
            </a:r>
            <a:r>
              <a:rPr lang="de-DE" sz="2000" dirty="0"/>
              <a:t> </a:t>
            </a:r>
            <a:r>
              <a:rPr lang="de-DE" sz="2000" dirty="0" err="1"/>
              <a:t>few</a:t>
            </a:r>
            <a:r>
              <a:rPr lang="de-DE" sz="2000" dirty="0"/>
              <a:t> </a:t>
            </a:r>
            <a:r>
              <a:rPr lang="de-DE" sz="2000" dirty="0" err="1"/>
              <a:t>lines</a:t>
            </a:r>
            <a:r>
              <a:rPr lang="de-DE" sz="2000" dirty="0"/>
              <a:t> </a:t>
            </a:r>
            <a:r>
              <a:rPr lang="de-DE" sz="2000" dirty="0" err="1"/>
              <a:t>of</a:t>
            </a:r>
            <a:r>
              <a:rPr lang="de-DE" sz="2000" dirty="0"/>
              <a:t> code </a:t>
            </a:r>
            <a:r>
              <a:rPr lang="de-DE" sz="2000" dirty="0" err="1"/>
              <a:t>to</a:t>
            </a:r>
            <a:r>
              <a:rPr lang="de-DE" sz="2000" dirty="0"/>
              <a:t> </a:t>
            </a:r>
            <a:r>
              <a:rPr lang="de-DE" sz="2000" dirty="0" err="1"/>
              <a:t>define</a:t>
            </a:r>
            <a:r>
              <a:rPr lang="de-DE" sz="2000" dirty="0"/>
              <a:t> a </a:t>
            </a:r>
            <a:r>
              <a:rPr lang="de-DE" sz="2000" dirty="0" err="1"/>
              <a:t>treacy</a:t>
            </a:r>
            <a:r>
              <a:rPr lang="de-DE" sz="2000" dirty="0"/>
              <a:t> </a:t>
            </a:r>
            <a:r>
              <a:rPr lang="de-DE" sz="2000" dirty="0" err="1"/>
              <a:t>compressor</a:t>
            </a:r>
            <a:endParaRPr lang="de-DE" sz="2000" dirty="0"/>
          </a:p>
        </p:txBody>
      </p:sp>
      <p:pic>
        <p:nvPicPr>
          <p:cNvPr id="8" name="Grafik 7">
            <a:extLst>
              <a:ext uri="{FF2B5EF4-FFF2-40B4-BE49-F238E27FC236}">
                <a16:creationId xmlns:a16="http://schemas.microsoft.com/office/drawing/2014/main" id="{E7A06D50-6AFA-4C78-998B-A0B6E5C0E8D9}"/>
              </a:ext>
            </a:extLst>
          </p:cNvPr>
          <p:cNvPicPr>
            <a:picLocks noChangeAspect="1"/>
          </p:cNvPicPr>
          <p:nvPr/>
        </p:nvPicPr>
        <p:blipFill>
          <a:blip r:embed="rId4"/>
          <a:stretch>
            <a:fillRect/>
          </a:stretch>
        </p:blipFill>
        <p:spPr>
          <a:xfrm>
            <a:off x="991689" y="4238793"/>
            <a:ext cx="10524036" cy="2088816"/>
          </a:xfrm>
          <a:prstGeom prst="rect">
            <a:avLst/>
          </a:prstGeom>
        </p:spPr>
      </p:pic>
      <p:pic>
        <p:nvPicPr>
          <p:cNvPr id="12" name="Grafik 11">
            <a:extLst>
              <a:ext uri="{FF2B5EF4-FFF2-40B4-BE49-F238E27FC236}">
                <a16:creationId xmlns:a16="http://schemas.microsoft.com/office/drawing/2014/main" id="{046F7EE4-253F-4017-8F2F-8EFD171ADF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1736782"/>
            <a:ext cx="10677526" cy="1750000"/>
          </a:xfrm>
          <a:prstGeom prst="rect">
            <a:avLst/>
          </a:prstGeom>
        </p:spPr>
      </p:pic>
      <p:sp>
        <p:nvSpPr>
          <p:cNvPr id="13" name="Textfeld 12">
            <a:extLst>
              <a:ext uri="{FF2B5EF4-FFF2-40B4-BE49-F238E27FC236}">
                <a16:creationId xmlns:a16="http://schemas.microsoft.com/office/drawing/2014/main" id="{5168ECCD-2885-4A4B-A21D-EE1E45BCBC7B}"/>
              </a:ext>
            </a:extLst>
          </p:cNvPr>
          <p:cNvSpPr txBox="1"/>
          <p:nvPr/>
        </p:nvSpPr>
        <p:spPr>
          <a:xfrm>
            <a:off x="3505696" y="1370852"/>
            <a:ext cx="5019324" cy="369332"/>
          </a:xfrm>
          <a:prstGeom prst="rect">
            <a:avLst/>
          </a:prstGeom>
          <a:noFill/>
        </p:spPr>
        <p:txBody>
          <a:bodyPr wrap="none" rtlCol="0">
            <a:spAutoFit/>
          </a:bodyPr>
          <a:lstStyle/>
          <a:p>
            <a:pPr algn="ctr"/>
            <a:r>
              <a:rPr lang="en-US" dirty="0"/>
              <a:t>Flowgraph representation of </a:t>
            </a:r>
            <a:r>
              <a:rPr lang="en-US" dirty="0" err="1"/>
              <a:t>treacy</a:t>
            </a:r>
            <a:r>
              <a:rPr lang="en-US" dirty="0"/>
              <a:t> compressor</a:t>
            </a:r>
          </a:p>
        </p:txBody>
      </p:sp>
      <p:sp>
        <p:nvSpPr>
          <p:cNvPr id="14" name="Textfeld 13">
            <a:extLst>
              <a:ext uri="{FF2B5EF4-FFF2-40B4-BE49-F238E27FC236}">
                <a16:creationId xmlns:a16="http://schemas.microsoft.com/office/drawing/2014/main" id="{7724FBC3-8BF1-4023-8959-29DF5BC98485}"/>
              </a:ext>
            </a:extLst>
          </p:cNvPr>
          <p:cNvSpPr txBox="1"/>
          <p:nvPr/>
        </p:nvSpPr>
        <p:spPr>
          <a:xfrm>
            <a:off x="2011710" y="4058733"/>
            <a:ext cx="8007320" cy="369332"/>
          </a:xfrm>
          <a:prstGeom prst="rect">
            <a:avLst/>
          </a:prstGeom>
          <a:noFill/>
        </p:spPr>
        <p:txBody>
          <a:bodyPr wrap="none" rtlCol="0">
            <a:spAutoFit/>
          </a:bodyPr>
          <a:lstStyle/>
          <a:p>
            <a:pPr algn="ctr"/>
            <a:r>
              <a:rPr lang="en-US" dirty="0"/>
              <a:t>Ray tracing output of Beam with Gaussian spectrum (8nm </a:t>
            </a:r>
            <a:r>
              <a:rPr lang="en-US" dirty="0" err="1"/>
              <a:t>fwhm</a:t>
            </a:r>
            <a:r>
              <a:rPr lang="en-US" dirty="0"/>
              <a:t> at 1054 nm)</a:t>
            </a:r>
          </a:p>
        </p:txBody>
      </p:sp>
    </p:spTree>
    <p:extLst>
      <p:ext uri="{BB962C8B-B14F-4D97-AF65-F5344CB8AC3E}">
        <p14:creationId xmlns:p14="http://schemas.microsoft.com/office/powerpoint/2010/main" val="381232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Code Statistics</a:t>
            </a:r>
          </a:p>
        </p:txBody>
      </p:sp>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p:txBody>
          <a:bodyPr/>
          <a:lstStyle/>
          <a:p>
            <a:fld id="{EC5B15BB-6B6E-4ECE-9DE6-799FAF01EBD9}" type="slidenum">
              <a:rPr lang="de-DE" smtClean="0"/>
              <a:pPr/>
              <a:t>15</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31600 </a:t>
            </a:r>
            <a:r>
              <a:rPr lang="de-DE" sz="2000" dirty="0" err="1"/>
              <a:t>lines</a:t>
            </a:r>
            <a:r>
              <a:rPr lang="de-DE" sz="2000" dirty="0"/>
              <a:t> </a:t>
            </a:r>
            <a:r>
              <a:rPr lang="de-DE" sz="2000" dirty="0" err="1"/>
              <a:t>of</a:t>
            </a:r>
            <a:r>
              <a:rPr lang="de-DE" sz="2000" dirty="0"/>
              <a:t> code</a:t>
            </a:r>
          </a:p>
          <a:p>
            <a:r>
              <a:rPr lang="de-DE" sz="2000" dirty="0"/>
              <a:t>4500 </a:t>
            </a:r>
            <a:r>
              <a:rPr lang="de-DE" sz="2000" dirty="0" err="1"/>
              <a:t>lines</a:t>
            </a:r>
            <a:r>
              <a:rPr lang="de-DE" sz="2000" dirty="0"/>
              <a:t> </a:t>
            </a:r>
            <a:r>
              <a:rPr lang="de-DE" sz="2000" dirty="0" err="1"/>
              <a:t>of</a:t>
            </a:r>
            <a:r>
              <a:rPr lang="de-DE" sz="2000" dirty="0"/>
              <a:t> </a:t>
            </a:r>
            <a:r>
              <a:rPr lang="de-DE" sz="2000" dirty="0" err="1"/>
              <a:t>comments</a:t>
            </a:r>
            <a:endParaRPr lang="de-DE" sz="2000" dirty="0"/>
          </a:p>
          <a:p>
            <a:r>
              <a:rPr lang="de-DE" sz="2000" dirty="0"/>
              <a:t>1098 </a:t>
            </a:r>
            <a:r>
              <a:rPr lang="de-DE" sz="2000" dirty="0" err="1"/>
              <a:t>commits</a:t>
            </a:r>
            <a:r>
              <a:rPr lang="de-DE" sz="2000" dirty="0"/>
              <a:t>, </a:t>
            </a:r>
            <a:r>
              <a:rPr lang="de-DE" sz="2000" dirty="0" err="1"/>
              <a:t>average</a:t>
            </a:r>
            <a:r>
              <a:rPr lang="de-DE" sz="2000" dirty="0"/>
              <a:t> </a:t>
            </a:r>
            <a:r>
              <a:rPr lang="de-DE" sz="2000" dirty="0" err="1"/>
              <a:t>of</a:t>
            </a:r>
            <a:r>
              <a:rPr lang="de-DE" sz="2000" dirty="0"/>
              <a:t> 2 </a:t>
            </a:r>
            <a:r>
              <a:rPr lang="de-DE" sz="2000" dirty="0" err="1"/>
              <a:t>commits</a:t>
            </a:r>
            <a:r>
              <a:rPr lang="de-DE" sz="2000" dirty="0"/>
              <a:t> per </a:t>
            </a:r>
            <a:r>
              <a:rPr lang="de-DE" sz="2000" dirty="0" err="1"/>
              <a:t>day</a:t>
            </a:r>
            <a:endParaRPr lang="de-DE" sz="2000" dirty="0"/>
          </a:p>
          <a:p>
            <a:r>
              <a:rPr lang="de-DE" sz="2000" dirty="0"/>
              <a:t>255 </a:t>
            </a:r>
            <a:r>
              <a:rPr lang="de-DE" sz="2000" dirty="0" err="1"/>
              <a:t>tickets</a:t>
            </a:r>
            <a:r>
              <a:rPr lang="de-DE" sz="2000" dirty="0"/>
              <a:t> </a:t>
            </a:r>
            <a:r>
              <a:rPr lang="de-DE" sz="2000" dirty="0" err="1"/>
              <a:t>closed</a:t>
            </a:r>
            <a:endParaRPr lang="de-DE" sz="2000" dirty="0"/>
          </a:p>
          <a:p>
            <a:r>
              <a:rPr lang="de-DE" sz="2000" dirty="0"/>
              <a:t>&gt; 630 </a:t>
            </a:r>
            <a:r>
              <a:rPr lang="de-DE" sz="2000" dirty="0" err="1"/>
              <a:t>unit</a:t>
            </a:r>
            <a:r>
              <a:rPr lang="de-DE" sz="2000" dirty="0"/>
              <a:t> </a:t>
            </a:r>
            <a:r>
              <a:rPr lang="de-DE" sz="2000" dirty="0" err="1"/>
              <a:t>tests</a:t>
            </a:r>
            <a:endParaRPr lang="de-DE" sz="2000" dirty="0"/>
          </a:p>
          <a:p>
            <a:endParaRPr lang="de-DE" sz="2000" dirty="0"/>
          </a:p>
        </p:txBody>
      </p:sp>
    </p:spTree>
    <p:extLst>
      <p:ext uri="{BB962C8B-B14F-4D97-AF65-F5344CB8AC3E}">
        <p14:creationId xmlns:p14="http://schemas.microsoft.com/office/powerpoint/2010/main" val="406924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Near-Future plans</a:t>
            </a:r>
          </a:p>
        </p:txBody>
      </p:sp>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p:txBody>
          <a:bodyPr/>
          <a:lstStyle/>
          <a:p>
            <a:fld id="{EC5B15BB-6B6E-4ECE-9DE6-799FAF01EBD9}" type="slidenum">
              <a:rPr lang="de-DE" smtClean="0"/>
              <a:pPr/>
              <a:t>16</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GUI implementation for drag &amp; drop optical-system design</a:t>
            </a:r>
            <a:endParaRPr lang="de-DE" sz="2000" dirty="0"/>
          </a:p>
          <a:p>
            <a:r>
              <a:rPr lang="de-DE" sz="2000" dirty="0" err="1"/>
              <a:t>Polarization</a:t>
            </a:r>
            <a:r>
              <a:rPr lang="de-DE" sz="2000" dirty="0"/>
              <a:t> </a:t>
            </a:r>
            <a:r>
              <a:rPr lang="de-DE" sz="2000" dirty="0" err="1"/>
              <a:t>handling</a:t>
            </a:r>
            <a:endParaRPr lang="de-DE" sz="2000" dirty="0"/>
          </a:p>
          <a:p>
            <a:r>
              <a:rPr lang="de-DE" sz="2000" dirty="0"/>
              <a:t>Real beam </a:t>
            </a:r>
            <a:r>
              <a:rPr lang="de-DE" sz="2000" dirty="0" err="1"/>
              <a:t>splitters</a:t>
            </a:r>
            <a:endParaRPr lang="de-DE" sz="2000" dirty="0"/>
          </a:p>
          <a:p>
            <a:r>
              <a:rPr lang="de-DE" sz="2000" dirty="0"/>
              <a:t>Amplifier via Frantz-</a:t>
            </a:r>
            <a:r>
              <a:rPr lang="de-DE" sz="2000" dirty="0" err="1"/>
              <a:t>Nodvik</a:t>
            </a:r>
            <a:r>
              <a:rPr lang="de-DE" sz="2000" dirty="0"/>
              <a:t> </a:t>
            </a:r>
            <a:r>
              <a:rPr lang="de-DE" sz="2000" dirty="0" err="1"/>
              <a:t>implementation</a:t>
            </a:r>
            <a:endParaRPr lang="de-DE" sz="2000" dirty="0"/>
          </a:p>
          <a:p>
            <a:r>
              <a:rPr lang="en-US" sz="2000" dirty="0"/>
              <a:t>Additional nodes: parabolas, polarizers, etc.</a:t>
            </a:r>
          </a:p>
          <a:p>
            <a:r>
              <a:rPr lang="en-US" sz="2000" dirty="0"/>
              <a:t>Full code coverage with unit tests</a:t>
            </a:r>
          </a:p>
          <a:p>
            <a:endParaRPr lang="de-DE" sz="2000" dirty="0"/>
          </a:p>
        </p:txBody>
      </p:sp>
    </p:spTree>
    <p:extLst>
      <p:ext uri="{BB962C8B-B14F-4D97-AF65-F5344CB8AC3E}">
        <p14:creationId xmlns:p14="http://schemas.microsoft.com/office/powerpoint/2010/main" val="36346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Outline</a:t>
            </a:r>
          </a:p>
        </p:txBody>
      </p:sp>
      <p:sp>
        <p:nvSpPr>
          <p:cNvPr id="3" name="Content Placeholder 2"/>
          <p:cNvSpPr>
            <a:spLocks noGrp="1"/>
          </p:cNvSpPr>
          <p:nvPr>
            <p:ph idx="1"/>
          </p:nvPr>
        </p:nvSpPr>
        <p:spPr/>
        <p:txBody>
          <a:bodyPr>
            <a:normAutofit/>
          </a:bodyPr>
          <a:lstStyle/>
          <a:p>
            <a:r>
              <a:rPr lang="de-DE" sz="2000" dirty="0" err="1"/>
              <a:t>Introduction</a:t>
            </a:r>
            <a:endParaRPr lang="de-DE" sz="2000" dirty="0"/>
          </a:p>
          <a:p>
            <a:r>
              <a:rPr lang="de-DE" sz="2000" dirty="0"/>
              <a:t>Nodes</a:t>
            </a:r>
          </a:p>
          <a:p>
            <a:r>
              <a:rPr lang="de-DE" sz="2000" dirty="0"/>
              <a:t>Analyzer</a:t>
            </a:r>
          </a:p>
          <a:p>
            <a:r>
              <a:rPr lang="de-DE" sz="2000" dirty="0"/>
              <a:t>Report</a:t>
            </a:r>
          </a:p>
          <a:p>
            <a:r>
              <a:rPr lang="de-DE" sz="2000" dirty="0"/>
              <a:t>Code </a:t>
            </a:r>
            <a:r>
              <a:rPr lang="de-DE" sz="2000" dirty="0" err="1"/>
              <a:t>examples</a:t>
            </a:r>
            <a:endParaRPr lang="de-DE" sz="2000" dirty="0"/>
          </a:p>
          <a:p>
            <a:r>
              <a:rPr lang="de-DE" sz="2000" dirty="0"/>
              <a:t>Code-</a:t>
            </a:r>
            <a:r>
              <a:rPr lang="de-DE" sz="2000" dirty="0" err="1"/>
              <a:t>Statistics</a:t>
            </a:r>
            <a:endParaRPr lang="de-DE" sz="2000" dirty="0"/>
          </a:p>
          <a:p>
            <a:r>
              <a:rPr lang="de-DE" sz="2000" dirty="0" err="1"/>
              <a:t>Near</a:t>
            </a:r>
            <a:r>
              <a:rPr lang="de-DE" sz="2000" dirty="0"/>
              <a:t>-future </a:t>
            </a:r>
            <a:r>
              <a:rPr lang="de-DE" sz="2000" dirty="0" err="1"/>
              <a:t>plans</a:t>
            </a:r>
            <a:endParaRPr lang="de-DE" sz="2000" dirty="0"/>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2</a:t>
            </a:fld>
            <a:endParaRPr lang="de-DE" dirty="0"/>
          </a:p>
        </p:txBody>
      </p:sp>
    </p:spTree>
    <p:extLst>
      <p:ext uri="{BB962C8B-B14F-4D97-AF65-F5344CB8AC3E}">
        <p14:creationId xmlns:p14="http://schemas.microsoft.com/office/powerpoint/2010/main" val="174119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98CA17-C709-47B1-87EF-13CECDA0AD9D}"/>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endParaRPr lang="en-US" dirty="0"/>
          </a:p>
        </p:txBody>
      </p:sp>
      <p:sp>
        <p:nvSpPr>
          <p:cNvPr id="3" name="Inhaltsplatzhalter 2">
            <a:extLst>
              <a:ext uri="{FF2B5EF4-FFF2-40B4-BE49-F238E27FC236}">
                <a16:creationId xmlns:a16="http://schemas.microsoft.com/office/drawing/2014/main" id="{9750C6D4-8B7F-4955-A994-4B1C2F54B8F3}"/>
              </a:ext>
            </a:extLst>
          </p:cNvPr>
          <p:cNvSpPr>
            <a:spLocks noGrp="1"/>
          </p:cNvSpPr>
          <p:nvPr>
            <p:ph idx="1"/>
          </p:nvPr>
        </p:nvSpPr>
        <p:spPr>
          <a:xfrm>
            <a:off x="838200" y="3345249"/>
            <a:ext cx="10515600" cy="2772116"/>
          </a:xfrm>
        </p:spPr>
        <p:txBody>
          <a:bodyPr/>
          <a:lstStyle/>
          <a:p>
            <a:r>
              <a:rPr lang="de-DE" sz="2400" dirty="0"/>
              <a:t>„</a:t>
            </a:r>
            <a:r>
              <a:rPr lang="de-DE" sz="2400" dirty="0" err="1"/>
              <a:t>Conventional</a:t>
            </a:r>
            <a:r>
              <a:rPr lang="de-DE" sz="2400" dirty="0"/>
              <a:t>“ Approach (ZEMAX, Code V, OSLO,…)</a:t>
            </a:r>
          </a:p>
          <a:p>
            <a:pPr lvl="1"/>
            <a:r>
              <a:rPr lang="en-US" sz="1800" dirty="0"/>
              <a:t>Using absolute coordinates</a:t>
            </a:r>
          </a:p>
          <a:p>
            <a:pPr lvl="1"/>
            <a:r>
              <a:rPr lang="en-US" sz="1800" dirty="0"/>
              <a:t>Using coordinate breaks</a:t>
            </a:r>
          </a:p>
          <a:p>
            <a:r>
              <a:rPr lang="en-US" sz="2400" dirty="0"/>
              <a:t>Our Approach</a:t>
            </a:r>
          </a:p>
          <a:p>
            <a:pPr lvl="1"/>
            <a:r>
              <a:rPr lang="en-US" sz="1800" dirty="0"/>
              <a:t>Use relative positioning through calculation of an optical axis</a:t>
            </a:r>
          </a:p>
          <a:p>
            <a:pPr lvl="1"/>
            <a:r>
              <a:rPr lang="en-US" sz="1800" dirty="0"/>
              <a:t>Most optical systems easy to model</a:t>
            </a:r>
          </a:p>
          <a:p>
            <a:pPr lvl="1"/>
            <a:r>
              <a:rPr lang="en-US" sz="1800" dirty="0"/>
              <a:t>Absolute positioning still possible</a:t>
            </a:r>
          </a:p>
          <a:p>
            <a:pPr lvl="1"/>
            <a:r>
              <a:rPr lang="en-US" sz="1800" dirty="0"/>
              <a:t>Needs testing for inconsistencies </a:t>
            </a:r>
          </a:p>
        </p:txBody>
      </p:sp>
      <p:sp>
        <p:nvSpPr>
          <p:cNvPr id="4" name="Foliennummernplatzhalter 3">
            <a:extLst>
              <a:ext uri="{FF2B5EF4-FFF2-40B4-BE49-F238E27FC236}">
                <a16:creationId xmlns:a16="http://schemas.microsoft.com/office/drawing/2014/main" id="{0B80AE49-D93A-4248-ADF1-434C3394232F}"/>
              </a:ext>
            </a:extLst>
          </p:cNvPr>
          <p:cNvSpPr>
            <a:spLocks noGrp="1"/>
          </p:cNvSpPr>
          <p:nvPr>
            <p:ph type="sldNum" sz="quarter" idx="12"/>
          </p:nvPr>
        </p:nvSpPr>
        <p:spPr/>
        <p:txBody>
          <a:bodyPr/>
          <a:lstStyle/>
          <a:p>
            <a:fld id="{EC5B15BB-6B6E-4ECE-9DE6-799FAF01EBD9}" type="slidenum">
              <a:rPr lang="de-DE" smtClean="0"/>
              <a:pPr/>
              <a:t>3</a:t>
            </a:fld>
            <a:endParaRPr lang="de-DE" dirty="0"/>
          </a:p>
        </p:txBody>
      </p:sp>
      <p:sp>
        <p:nvSpPr>
          <p:cNvPr id="5" name="Pfeil: nach rechts 4">
            <a:extLst>
              <a:ext uri="{FF2B5EF4-FFF2-40B4-BE49-F238E27FC236}">
                <a16:creationId xmlns:a16="http://schemas.microsoft.com/office/drawing/2014/main" id="{8EBE22D5-A907-41F9-BF32-274BB855804A}"/>
              </a:ext>
            </a:extLst>
          </p:cNvPr>
          <p:cNvSpPr/>
          <p:nvPr/>
        </p:nvSpPr>
        <p:spPr>
          <a:xfrm>
            <a:off x="4562950" y="3784349"/>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feil: nach rechts 5">
            <a:extLst>
              <a:ext uri="{FF2B5EF4-FFF2-40B4-BE49-F238E27FC236}">
                <a16:creationId xmlns:a16="http://schemas.microsoft.com/office/drawing/2014/main" id="{F6C941BE-1080-4A96-A171-26C091D7DBB1}"/>
              </a:ext>
            </a:extLst>
          </p:cNvPr>
          <p:cNvSpPr/>
          <p:nvPr/>
        </p:nvSpPr>
        <p:spPr>
          <a:xfrm>
            <a:off x="4572004" y="4093417"/>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descr="Trauriges Gesicht mit einfarbiger Füllung mit einfarbiger Füllung">
            <a:extLst>
              <a:ext uri="{FF2B5EF4-FFF2-40B4-BE49-F238E27FC236}">
                <a16:creationId xmlns:a16="http://schemas.microsoft.com/office/drawing/2014/main" id="{64828072-D6DF-4D90-9455-6897353D30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4249" y="3729013"/>
            <a:ext cx="367418" cy="367418"/>
          </a:xfrm>
          <a:prstGeom prst="rect">
            <a:avLst/>
          </a:prstGeom>
        </p:spPr>
      </p:pic>
      <p:pic>
        <p:nvPicPr>
          <p:cNvPr id="9" name="Grafik 8" descr="Trauriges Gesicht mit einfarbiger Füllung mit einfarbiger Füllung">
            <a:extLst>
              <a:ext uri="{FF2B5EF4-FFF2-40B4-BE49-F238E27FC236}">
                <a16:creationId xmlns:a16="http://schemas.microsoft.com/office/drawing/2014/main" id="{932B331A-2ECF-4B5E-929D-D00E4AD233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4257" y="4030046"/>
            <a:ext cx="369332" cy="369332"/>
          </a:xfrm>
          <a:prstGeom prst="rect">
            <a:avLst/>
          </a:prstGeom>
        </p:spPr>
      </p:pic>
      <p:sp>
        <p:nvSpPr>
          <p:cNvPr id="11" name="Textfeld 10">
            <a:extLst>
              <a:ext uri="{FF2B5EF4-FFF2-40B4-BE49-F238E27FC236}">
                <a16:creationId xmlns:a16="http://schemas.microsoft.com/office/drawing/2014/main" id="{61689C9D-5D3B-45B4-ABEB-23DE61522C11}"/>
              </a:ext>
            </a:extLst>
          </p:cNvPr>
          <p:cNvSpPr txBox="1"/>
          <p:nvPr/>
        </p:nvSpPr>
        <p:spPr>
          <a:xfrm>
            <a:off x="5589016" y="3700520"/>
            <a:ext cx="4836058" cy="369332"/>
          </a:xfrm>
          <a:prstGeom prst="rect">
            <a:avLst/>
          </a:prstGeom>
          <a:noFill/>
        </p:spPr>
        <p:txBody>
          <a:bodyPr wrap="square">
            <a:spAutoFit/>
          </a:bodyPr>
          <a:lstStyle/>
          <a:p>
            <a:r>
              <a:rPr lang="de-DE" dirty="0">
                <a:solidFill>
                  <a:srgbClr val="005597"/>
                </a:solidFill>
              </a:rPr>
              <a:t>n</a:t>
            </a:r>
            <a:r>
              <a:rPr lang="en-US" dirty="0">
                <a:solidFill>
                  <a:srgbClr val="005597"/>
                </a:solidFill>
              </a:rPr>
              <a:t>on flexible (but sometimes necessary…)</a:t>
            </a:r>
          </a:p>
        </p:txBody>
      </p:sp>
      <p:sp>
        <p:nvSpPr>
          <p:cNvPr id="12" name="Textfeld 11">
            <a:extLst>
              <a:ext uri="{FF2B5EF4-FFF2-40B4-BE49-F238E27FC236}">
                <a16:creationId xmlns:a16="http://schemas.microsoft.com/office/drawing/2014/main" id="{199738EE-82A3-4593-9D1B-C750B7AC6278}"/>
              </a:ext>
            </a:extLst>
          </p:cNvPr>
          <p:cNvSpPr txBox="1"/>
          <p:nvPr/>
        </p:nvSpPr>
        <p:spPr>
          <a:xfrm>
            <a:off x="5589012" y="4005642"/>
            <a:ext cx="4836058" cy="369332"/>
          </a:xfrm>
          <a:prstGeom prst="rect">
            <a:avLst/>
          </a:prstGeom>
          <a:noFill/>
        </p:spPr>
        <p:txBody>
          <a:bodyPr wrap="square">
            <a:spAutoFit/>
          </a:bodyPr>
          <a:lstStyle/>
          <a:p>
            <a:r>
              <a:rPr lang="en-US" dirty="0">
                <a:solidFill>
                  <a:srgbClr val="005597"/>
                </a:solidFill>
              </a:rPr>
              <a:t>causes headache …!!!</a:t>
            </a:r>
          </a:p>
        </p:txBody>
      </p:sp>
      <p:sp>
        <p:nvSpPr>
          <p:cNvPr id="13" name="Inhaltsplatzhalter 2">
            <a:extLst>
              <a:ext uri="{FF2B5EF4-FFF2-40B4-BE49-F238E27FC236}">
                <a16:creationId xmlns:a16="http://schemas.microsoft.com/office/drawing/2014/main" id="{9CB12F62-C4B8-49FB-B2BF-07DE714311D7}"/>
              </a:ext>
            </a:extLst>
          </p:cNvPr>
          <p:cNvSpPr txBox="1">
            <a:spLocks/>
          </p:cNvSpPr>
          <p:nvPr/>
        </p:nvSpPr>
        <p:spPr>
          <a:xfrm>
            <a:off x="838198" y="1115647"/>
            <a:ext cx="10515600" cy="366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800" dirty="0" err="1"/>
              <a:t>How</a:t>
            </a:r>
            <a:r>
              <a:rPr lang="de-DE" sz="1800" dirty="0"/>
              <a:t> </a:t>
            </a:r>
            <a:r>
              <a:rPr lang="de-DE" sz="1800" dirty="0" err="1"/>
              <a:t>to</a:t>
            </a:r>
            <a:r>
              <a:rPr lang="de-DE" sz="1800" dirty="0"/>
              <a:t> </a:t>
            </a:r>
            <a:r>
              <a:rPr lang="de-DE" sz="1800" dirty="0" err="1"/>
              <a:t>define</a:t>
            </a:r>
            <a:r>
              <a:rPr lang="de-DE" sz="1800" dirty="0"/>
              <a:t> a </a:t>
            </a:r>
            <a:r>
              <a:rPr lang="de-DE" sz="1800" dirty="0" err="1"/>
              <a:t>node</a:t>
            </a:r>
            <a:r>
              <a:rPr lang="de-DE" sz="1800" dirty="0"/>
              <a:t> </a:t>
            </a:r>
            <a:r>
              <a:rPr lang="de-DE" sz="1800" dirty="0" err="1"/>
              <a:t>position</a:t>
            </a:r>
            <a:r>
              <a:rPr lang="de-DE" sz="1800" dirty="0"/>
              <a:t> in 3D </a:t>
            </a:r>
            <a:r>
              <a:rPr lang="de-DE" sz="1800" dirty="0" err="1"/>
              <a:t>space</a:t>
            </a:r>
            <a:r>
              <a:rPr lang="de-DE" sz="1800" dirty="0"/>
              <a:t>?</a:t>
            </a:r>
          </a:p>
          <a:p>
            <a:pPr lvl="1"/>
            <a:endParaRPr lang="en-US" dirty="0"/>
          </a:p>
        </p:txBody>
      </p:sp>
      <p:pic>
        <p:nvPicPr>
          <p:cNvPr id="17" name="Grafik 16">
            <a:extLst>
              <a:ext uri="{FF2B5EF4-FFF2-40B4-BE49-F238E27FC236}">
                <a16:creationId xmlns:a16="http://schemas.microsoft.com/office/drawing/2014/main" id="{388CC97B-BCE2-4BE2-B3A2-DFE090C989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0550" y="1145281"/>
            <a:ext cx="6054446" cy="1724674"/>
          </a:xfrm>
          <a:prstGeom prst="rect">
            <a:avLst/>
          </a:prstGeom>
        </p:spPr>
      </p:pic>
      <p:sp>
        <p:nvSpPr>
          <p:cNvPr id="18" name="Pfeil: nach rechts 17">
            <a:extLst>
              <a:ext uri="{FF2B5EF4-FFF2-40B4-BE49-F238E27FC236}">
                <a16:creationId xmlns:a16="http://schemas.microsoft.com/office/drawing/2014/main" id="{7669C9BB-E3E4-4903-AA14-00ADC0727C5D}"/>
              </a:ext>
            </a:extLst>
          </p:cNvPr>
          <p:cNvSpPr/>
          <p:nvPr/>
        </p:nvSpPr>
        <p:spPr>
          <a:xfrm>
            <a:off x="5360753" y="5165476"/>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fik 20" descr="Grinsendes Gesicht mit einfarbiger Füllung mit einfarbiger Füllung">
            <a:extLst>
              <a:ext uri="{FF2B5EF4-FFF2-40B4-BE49-F238E27FC236}">
                <a16:creationId xmlns:a16="http://schemas.microsoft.com/office/drawing/2014/main" id="{E2390590-1B09-461D-85F2-2B666971F8A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1332" y="5106427"/>
            <a:ext cx="369332" cy="369332"/>
          </a:xfrm>
          <a:prstGeom prst="rect">
            <a:avLst/>
          </a:prstGeom>
        </p:spPr>
      </p:pic>
      <p:sp>
        <p:nvSpPr>
          <p:cNvPr id="22" name="Pfeil: nach rechts 21">
            <a:extLst>
              <a:ext uri="{FF2B5EF4-FFF2-40B4-BE49-F238E27FC236}">
                <a16:creationId xmlns:a16="http://schemas.microsoft.com/office/drawing/2014/main" id="{5945E132-669D-41A2-908D-52C28401B9A4}"/>
              </a:ext>
            </a:extLst>
          </p:cNvPr>
          <p:cNvSpPr/>
          <p:nvPr/>
        </p:nvSpPr>
        <p:spPr>
          <a:xfrm>
            <a:off x="5365541" y="5491118"/>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fik 22" descr="Grinsendes Gesicht mit einfarbiger Füllung mit einfarbiger Füllung">
            <a:extLst>
              <a:ext uri="{FF2B5EF4-FFF2-40B4-BE49-F238E27FC236}">
                <a16:creationId xmlns:a16="http://schemas.microsoft.com/office/drawing/2014/main" id="{5F151BEF-3786-45AF-9BF7-C0606888135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1332" y="5438403"/>
            <a:ext cx="369332" cy="369332"/>
          </a:xfrm>
          <a:prstGeom prst="rect">
            <a:avLst/>
          </a:prstGeom>
        </p:spPr>
      </p:pic>
      <p:sp>
        <p:nvSpPr>
          <p:cNvPr id="24" name="Pfeil: nach rechts 23">
            <a:extLst>
              <a:ext uri="{FF2B5EF4-FFF2-40B4-BE49-F238E27FC236}">
                <a16:creationId xmlns:a16="http://schemas.microsoft.com/office/drawing/2014/main" id="{71EC515A-B27F-413D-B7C1-D1807D0CBB80}"/>
              </a:ext>
            </a:extLst>
          </p:cNvPr>
          <p:cNvSpPr/>
          <p:nvPr/>
        </p:nvSpPr>
        <p:spPr>
          <a:xfrm>
            <a:off x="5373087" y="5824582"/>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fik 24" descr="Trauriges Gesicht mit einfarbiger Füllung mit einfarbiger Füllung">
            <a:extLst>
              <a:ext uri="{FF2B5EF4-FFF2-40B4-BE49-F238E27FC236}">
                <a16:creationId xmlns:a16="http://schemas.microsoft.com/office/drawing/2014/main" id="{90DE8EDC-4D04-45B6-8F08-6D20FC94C3B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3246" y="5747156"/>
            <a:ext cx="367418" cy="367418"/>
          </a:xfrm>
          <a:prstGeom prst="rect">
            <a:avLst/>
          </a:prstGeom>
        </p:spPr>
      </p:pic>
    </p:spTree>
    <p:extLst>
      <p:ext uri="{BB962C8B-B14F-4D97-AF65-F5344CB8AC3E}">
        <p14:creationId xmlns:p14="http://schemas.microsoft.com/office/powerpoint/2010/main" val="23632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A666F-3482-4CFE-BC4D-106F9669674E}"/>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II</a:t>
            </a:r>
            <a:endParaRPr lang="en-US" dirty="0"/>
          </a:p>
        </p:txBody>
      </p:sp>
      <p:sp>
        <p:nvSpPr>
          <p:cNvPr id="3" name="Inhaltsplatzhalter 2">
            <a:extLst>
              <a:ext uri="{FF2B5EF4-FFF2-40B4-BE49-F238E27FC236}">
                <a16:creationId xmlns:a16="http://schemas.microsoft.com/office/drawing/2014/main" id="{21366E28-8480-4E73-BD3F-8DB680A72209}"/>
              </a:ext>
            </a:extLst>
          </p:cNvPr>
          <p:cNvSpPr>
            <a:spLocks noGrp="1"/>
          </p:cNvSpPr>
          <p:nvPr>
            <p:ph idx="1"/>
          </p:nvPr>
        </p:nvSpPr>
        <p:spPr>
          <a:xfrm>
            <a:off x="258784" y="1145269"/>
            <a:ext cx="6024321" cy="348554"/>
          </a:xfrm>
        </p:spPr>
        <p:txBody>
          <a:bodyPr>
            <a:normAutofit/>
          </a:bodyPr>
          <a:lstStyle/>
          <a:p>
            <a:r>
              <a:rPr lang="de-DE" sz="1800" dirty="0"/>
              <a:t>Position </a:t>
            </a:r>
            <a:r>
              <a:rPr lang="de-DE" sz="1800" dirty="0" err="1"/>
              <a:t>first</a:t>
            </a:r>
            <a:r>
              <a:rPr lang="de-DE" sz="1800" dirty="0"/>
              <a:t> </a:t>
            </a:r>
            <a:r>
              <a:rPr lang="de-DE" sz="1800" dirty="0" err="1"/>
              <a:t>node</a:t>
            </a:r>
            <a:r>
              <a:rPr lang="de-DE" sz="1800" dirty="0"/>
              <a:t> (typ. source) </a:t>
            </a:r>
            <a:r>
              <a:rPr lang="de-DE" sz="1800" dirty="0" err="1"/>
              <a:t>absolutely</a:t>
            </a:r>
            <a:r>
              <a:rPr lang="de-DE" sz="1800" dirty="0"/>
              <a:t> in 3D </a:t>
            </a:r>
            <a:r>
              <a:rPr lang="de-DE" sz="1800" dirty="0" err="1"/>
              <a:t>space</a:t>
            </a:r>
            <a:r>
              <a:rPr lang="de-DE" sz="1800" dirty="0"/>
              <a:t>.</a:t>
            </a:r>
          </a:p>
        </p:txBody>
      </p:sp>
      <p:sp>
        <p:nvSpPr>
          <p:cNvPr id="4" name="Foliennummernplatzhalter 3">
            <a:extLst>
              <a:ext uri="{FF2B5EF4-FFF2-40B4-BE49-F238E27FC236}">
                <a16:creationId xmlns:a16="http://schemas.microsoft.com/office/drawing/2014/main" id="{1149E3FC-9C4C-4A6C-834D-91BC0E38C892}"/>
              </a:ext>
            </a:extLst>
          </p:cNvPr>
          <p:cNvSpPr>
            <a:spLocks noGrp="1"/>
          </p:cNvSpPr>
          <p:nvPr>
            <p:ph type="sldNum" sz="quarter" idx="12"/>
          </p:nvPr>
        </p:nvSpPr>
        <p:spPr/>
        <p:txBody>
          <a:bodyPr/>
          <a:lstStyle/>
          <a:p>
            <a:fld id="{EC5B15BB-6B6E-4ECE-9DE6-799FAF01EBD9}" type="slidenum">
              <a:rPr lang="de-DE" smtClean="0"/>
              <a:pPr/>
              <a:t>4</a:t>
            </a:fld>
            <a:endParaRPr lang="de-DE" dirty="0"/>
          </a:p>
        </p:txBody>
      </p:sp>
      <p:sp>
        <p:nvSpPr>
          <p:cNvPr id="5" name="Inhaltsplatzhalter 2">
            <a:extLst>
              <a:ext uri="{FF2B5EF4-FFF2-40B4-BE49-F238E27FC236}">
                <a16:creationId xmlns:a16="http://schemas.microsoft.com/office/drawing/2014/main" id="{93F6F63E-F8C5-4B5D-B1CD-A367BB93E71E}"/>
              </a:ext>
            </a:extLst>
          </p:cNvPr>
          <p:cNvSpPr txBox="1">
            <a:spLocks/>
          </p:cNvSpPr>
          <p:nvPr/>
        </p:nvSpPr>
        <p:spPr>
          <a:xfrm>
            <a:off x="258784" y="2239800"/>
            <a:ext cx="625971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r>
              <a:rPr lang="de-DE" sz="1800" dirty="0"/>
              <a:t>.</a:t>
            </a:r>
          </a:p>
        </p:txBody>
      </p:sp>
      <p:sp>
        <p:nvSpPr>
          <p:cNvPr id="6" name="Inhaltsplatzhalter 2">
            <a:extLst>
              <a:ext uri="{FF2B5EF4-FFF2-40B4-BE49-F238E27FC236}">
                <a16:creationId xmlns:a16="http://schemas.microsoft.com/office/drawing/2014/main" id="{EC2D1676-2D5E-44B5-A7F1-B4DA5A06A600}"/>
              </a:ext>
            </a:extLst>
          </p:cNvPr>
          <p:cNvSpPr txBox="1">
            <a:spLocks/>
          </p:cNvSpPr>
          <p:nvPr/>
        </p:nvSpPr>
        <p:spPr>
          <a:xfrm>
            <a:off x="258784" y="3582058"/>
            <a:ext cx="602432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a:t>
            </a:r>
            <a:r>
              <a:rPr lang="de-DE" sz="1800" dirty="0" err="1"/>
              <a:t>local</a:t>
            </a:r>
            <a:r>
              <a:rPr lang="de-DE" sz="1800" dirty="0"/>
              <a:t> </a:t>
            </a:r>
            <a:r>
              <a:rPr lang="de-DE" sz="1800" dirty="0" err="1"/>
              <a:t>orientation</a:t>
            </a:r>
            <a:r>
              <a:rPr lang="de-DE" sz="1800" dirty="0"/>
              <a:t> </a:t>
            </a:r>
            <a:r>
              <a:rPr lang="de-DE" sz="1800" dirty="0" err="1"/>
              <a:t>of</a:t>
            </a:r>
            <a:r>
              <a:rPr lang="de-DE" sz="1800" dirty="0"/>
              <a:t> </a:t>
            </a:r>
            <a:r>
              <a:rPr lang="de-DE" sz="1800"/>
              <a:t>node </a:t>
            </a:r>
            <a:r>
              <a:rPr lang="de-DE" sz="1800" dirty="0"/>
              <a:t>(</a:t>
            </a:r>
            <a:r>
              <a:rPr lang="de-DE" sz="1800" dirty="0" err="1"/>
              <a:t>tilt</a:t>
            </a:r>
            <a:r>
              <a:rPr lang="de-DE" sz="1800" dirty="0"/>
              <a:t>, </a:t>
            </a:r>
            <a:r>
              <a:rPr lang="de-DE" sz="1800" dirty="0" err="1"/>
              <a:t>decenter</a:t>
            </a:r>
            <a:r>
              <a:rPr lang="de-DE" sz="1800" dirty="0"/>
              <a:t> </a:t>
            </a:r>
            <a:r>
              <a:rPr lang="de-DE" sz="1800" dirty="0" err="1"/>
              <a:t>of</a:t>
            </a:r>
            <a:r>
              <a:rPr lang="de-DE" sz="1800" dirty="0"/>
              <a:t> </a:t>
            </a:r>
            <a:r>
              <a:rPr lang="de-DE" sz="1800" dirty="0" err="1"/>
              <a:t>anchor</a:t>
            </a:r>
            <a:r>
              <a:rPr lang="de-DE" sz="1800" dirty="0"/>
              <a:t> </a:t>
            </a:r>
            <a:r>
              <a:rPr lang="de-DE" sz="1800" dirty="0" err="1"/>
              <a:t>point</a:t>
            </a:r>
            <a:r>
              <a:rPr lang="de-DE" sz="1800" dirty="0"/>
              <a:t>)</a:t>
            </a:r>
            <a:endParaRPr lang="en-US" sz="1800" dirty="0"/>
          </a:p>
        </p:txBody>
      </p:sp>
      <p:sp>
        <p:nvSpPr>
          <p:cNvPr id="16" name="Inhaltsplatzhalter 2">
            <a:extLst>
              <a:ext uri="{FF2B5EF4-FFF2-40B4-BE49-F238E27FC236}">
                <a16:creationId xmlns:a16="http://schemas.microsoft.com/office/drawing/2014/main" id="{088BA467-7C4F-435B-9724-6D19EAE56EF0}"/>
              </a:ext>
            </a:extLst>
          </p:cNvPr>
          <p:cNvSpPr txBox="1">
            <a:spLocks/>
          </p:cNvSpPr>
          <p:nvPr/>
        </p:nvSpPr>
        <p:spPr>
          <a:xfrm>
            <a:off x="258784" y="4922326"/>
            <a:ext cx="6259711" cy="717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r>
              <a:rPr lang="de-DE" sz="1800" dirty="0"/>
              <a:t>.</a:t>
            </a:r>
          </a:p>
        </p:txBody>
      </p:sp>
      <p:pic>
        <p:nvPicPr>
          <p:cNvPr id="24" name="Grafik 23">
            <a:extLst>
              <a:ext uri="{FF2B5EF4-FFF2-40B4-BE49-F238E27FC236}">
                <a16:creationId xmlns:a16="http://schemas.microsoft.com/office/drawing/2014/main" id="{1143FEDA-6765-4CC1-AAA6-2B1DCDF63B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2766" y="1053352"/>
            <a:ext cx="1235599" cy="956519"/>
          </a:xfrm>
          <a:prstGeom prst="rect">
            <a:avLst/>
          </a:prstGeom>
        </p:spPr>
      </p:pic>
      <p:pic>
        <p:nvPicPr>
          <p:cNvPr id="28" name="Grafik 27">
            <a:extLst>
              <a:ext uri="{FF2B5EF4-FFF2-40B4-BE49-F238E27FC236}">
                <a16:creationId xmlns:a16="http://schemas.microsoft.com/office/drawing/2014/main" id="{6597E070-F66A-4D4D-BB0D-A44C8AC31C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1819" y="2148489"/>
            <a:ext cx="2374419" cy="956519"/>
          </a:xfrm>
          <a:prstGeom prst="rect">
            <a:avLst/>
          </a:prstGeom>
        </p:spPr>
      </p:pic>
      <p:pic>
        <p:nvPicPr>
          <p:cNvPr id="30" name="Grafik 29">
            <a:extLst>
              <a:ext uri="{FF2B5EF4-FFF2-40B4-BE49-F238E27FC236}">
                <a16:creationId xmlns:a16="http://schemas.microsoft.com/office/drawing/2014/main" id="{30367EF2-B381-4C95-8F7A-AA5B4FE9B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1819" y="3408996"/>
            <a:ext cx="2385981" cy="1247841"/>
          </a:xfrm>
          <a:prstGeom prst="rect">
            <a:avLst/>
          </a:prstGeom>
        </p:spPr>
      </p:pic>
      <p:pic>
        <p:nvPicPr>
          <p:cNvPr id="34" name="Grafik 33">
            <a:extLst>
              <a:ext uri="{FF2B5EF4-FFF2-40B4-BE49-F238E27FC236}">
                <a16:creationId xmlns:a16="http://schemas.microsoft.com/office/drawing/2014/main" id="{A7BEE510-B63A-4067-8D7D-07EEEBBAD4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1819" y="4434599"/>
            <a:ext cx="2290875" cy="1247841"/>
          </a:xfrm>
          <a:prstGeom prst="rect">
            <a:avLst/>
          </a:prstGeom>
        </p:spPr>
      </p:pic>
    </p:spTree>
    <p:extLst>
      <p:ext uri="{BB962C8B-B14F-4D97-AF65-F5344CB8AC3E}">
        <p14:creationId xmlns:p14="http://schemas.microsoft.com/office/powerpoint/2010/main" val="11086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C4121D-D492-4527-9635-27BEF5631401}"/>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II</a:t>
            </a:r>
            <a:endParaRPr lang="en-US" dirty="0"/>
          </a:p>
        </p:txBody>
      </p:sp>
      <p:sp>
        <p:nvSpPr>
          <p:cNvPr id="3" name="Inhaltsplatzhalter 2">
            <a:extLst>
              <a:ext uri="{FF2B5EF4-FFF2-40B4-BE49-F238E27FC236}">
                <a16:creationId xmlns:a16="http://schemas.microsoft.com/office/drawing/2014/main" id="{0F70D992-F3B9-4911-8ABF-091598FBC94C}"/>
              </a:ext>
            </a:extLst>
          </p:cNvPr>
          <p:cNvSpPr>
            <a:spLocks noGrp="1"/>
          </p:cNvSpPr>
          <p:nvPr>
            <p:ph idx="1"/>
          </p:nvPr>
        </p:nvSpPr>
        <p:spPr>
          <a:xfrm>
            <a:off x="838200" y="1045678"/>
            <a:ext cx="10515600" cy="4805363"/>
          </a:xfrm>
        </p:spPr>
        <p:txBody>
          <a:bodyPr/>
          <a:lstStyle/>
          <a:p>
            <a:r>
              <a:rPr lang="de-DE" sz="1800" dirty="0" err="1"/>
              <a:t>Examples</a:t>
            </a:r>
            <a:endParaRPr lang="de-DE" sz="1800" dirty="0"/>
          </a:p>
          <a:p>
            <a:endParaRPr lang="de-DE" dirty="0"/>
          </a:p>
          <a:p>
            <a:endParaRPr lang="de-DE" dirty="0"/>
          </a:p>
          <a:p>
            <a:pPr marL="0" indent="0">
              <a:buNone/>
            </a:pPr>
            <a:endParaRPr lang="de-DE" dirty="0"/>
          </a:p>
          <a:p>
            <a:pPr marL="0" indent="0">
              <a:buNone/>
            </a:pPr>
            <a:endParaRPr lang="de-DE" sz="1800" dirty="0"/>
          </a:p>
          <a:p>
            <a:pPr marL="0" indent="0">
              <a:buNone/>
            </a:pPr>
            <a:endParaRPr lang="de-DE" sz="1800" dirty="0"/>
          </a:p>
          <a:p>
            <a:pPr marL="0" indent="0">
              <a:buNone/>
            </a:pPr>
            <a:endParaRPr lang="de-DE" sz="1800" dirty="0"/>
          </a:p>
          <a:p>
            <a:pPr marL="0" indent="0">
              <a:buNone/>
            </a:pPr>
            <a:endParaRPr lang="de-DE" sz="1800" dirty="0"/>
          </a:p>
          <a:p>
            <a:r>
              <a:rPr lang="de-DE" sz="1800" dirty="0"/>
              <a:t>Minor </a:t>
            </a:r>
            <a:r>
              <a:rPr lang="de-DE" sz="1800" dirty="0" err="1"/>
              <a:t>drawback</a:t>
            </a:r>
            <a:r>
              <a:rPr lang="de-DE" sz="1800" dirty="0"/>
              <a:t>: </a:t>
            </a:r>
            <a:r>
              <a:rPr lang="de-DE" sz="1800" dirty="0" err="1"/>
              <a:t>inconsistencies</a:t>
            </a:r>
            <a:r>
              <a:rPr lang="de-DE" sz="1800" dirty="0"/>
              <a:t> </a:t>
            </a:r>
            <a:r>
              <a:rPr lang="de-DE" sz="1800" dirty="0" err="1"/>
              <a:t>may</a:t>
            </a:r>
            <a:r>
              <a:rPr lang="de-DE" sz="1800" dirty="0"/>
              <a:t> </a:t>
            </a:r>
            <a:r>
              <a:rPr lang="de-DE" sz="1800" dirty="0" err="1"/>
              <a:t>occur</a:t>
            </a:r>
            <a:r>
              <a:rPr lang="de-DE" sz="1800" dirty="0"/>
              <a:t> (but </a:t>
            </a:r>
            <a:r>
              <a:rPr lang="de-DE" sz="1800" dirty="0" err="1"/>
              <a:t>can</a:t>
            </a:r>
            <a:r>
              <a:rPr lang="de-DE" sz="1800" dirty="0"/>
              <a:t> </a:t>
            </a:r>
            <a:r>
              <a:rPr lang="de-DE" sz="1800" dirty="0" err="1"/>
              <a:t>be</a:t>
            </a:r>
            <a:r>
              <a:rPr lang="de-DE" sz="1800" dirty="0"/>
              <a:t> </a:t>
            </a:r>
            <a:r>
              <a:rPr lang="de-DE" sz="1800" dirty="0" err="1"/>
              <a:t>checked</a:t>
            </a:r>
            <a:r>
              <a:rPr lang="de-DE" sz="1800" dirty="0"/>
              <a:t> </a:t>
            </a:r>
            <a:r>
              <a:rPr lang="de-DE" sz="1800" dirty="0" err="1"/>
              <a:t>for</a:t>
            </a:r>
            <a:r>
              <a:rPr lang="de-DE" sz="1800" dirty="0"/>
              <a:t>):</a:t>
            </a:r>
          </a:p>
          <a:p>
            <a:endParaRPr lang="de-DE" sz="1800" dirty="0"/>
          </a:p>
        </p:txBody>
      </p:sp>
      <p:sp>
        <p:nvSpPr>
          <p:cNvPr id="4" name="Foliennummernplatzhalter 3">
            <a:extLst>
              <a:ext uri="{FF2B5EF4-FFF2-40B4-BE49-F238E27FC236}">
                <a16:creationId xmlns:a16="http://schemas.microsoft.com/office/drawing/2014/main" id="{4DAA71F1-193A-40DD-8E22-27BDD378E791}"/>
              </a:ext>
            </a:extLst>
          </p:cNvPr>
          <p:cNvSpPr>
            <a:spLocks noGrp="1"/>
          </p:cNvSpPr>
          <p:nvPr>
            <p:ph type="sldNum" sz="quarter" idx="12"/>
          </p:nvPr>
        </p:nvSpPr>
        <p:spPr/>
        <p:txBody>
          <a:bodyPr/>
          <a:lstStyle/>
          <a:p>
            <a:fld id="{EC5B15BB-6B6E-4ECE-9DE6-799FAF01EBD9}" type="slidenum">
              <a:rPr lang="de-DE" smtClean="0"/>
              <a:pPr/>
              <a:t>5</a:t>
            </a:fld>
            <a:endParaRPr lang="de-DE" dirty="0"/>
          </a:p>
        </p:txBody>
      </p:sp>
      <p:grpSp>
        <p:nvGrpSpPr>
          <p:cNvPr id="16" name="Gruppieren 15">
            <a:extLst>
              <a:ext uri="{FF2B5EF4-FFF2-40B4-BE49-F238E27FC236}">
                <a16:creationId xmlns:a16="http://schemas.microsoft.com/office/drawing/2014/main" id="{A3311F9E-22B3-4BBD-A178-1C68467AD274}"/>
              </a:ext>
            </a:extLst>
          </p:cNvPr>
          <p:cNvGrpSpPr/>
          <p:nvPr/>
        </p:nvGrpSpPr>
        <p:grpSpPr>
          <a:xfrm>
            <a:off x="4448230" y="5132900"/>
            <a:ext cx="2704295" cy="1002941"/>
            <a:chOff x="3405659" y="1566228"/>
            <a:chExt cx="4095090" cy="1518744"/>
          </a:xfrm>
        </p:grpSpPr>
        <p:pic>
          <p:nvPicPr>
            <p:cNvPr id="10" name="Grafik 9">
              <a:extLst>
                <a:ext uri="{FF2B5EF4-FFF2-40B4-BE49-F238E27FC236}">
                  <a16:creationId xmlns:a16="http://schemas.microsoft.com/office/drawing/2014/main" id="{8432F37D-09B6-4D8E-892D-F3CC147B04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5659" y="1566228"/>
              <a:ext cx="4095090" cy="1518744"/>
            </a:xfrm>
            <a:prstGeom prst="rect">
              <a:avLst/>
            </a:prstGeom>
          </p:spPr>
        </p:pic>
        <p:sp>
          <p:nvSpPr>
            <p:cNvPr id="11" name="Gewitterblitz 10">
              <a:extLst>
                <a:ext uri="{FF2B5EF4-FFF2-40B4-BE49-F238E27FC236}">
                  <a16:creationId xmlns:a16="http://schemas.microsoft.com/office/drawing/2014/main" id="{E8721CC9-3DB9-431D-995C-72B4D62AF0B6}"/>
                </a:ext>
              </a:extLst>
            </p:cNvPr>
            <p:cNvSpPr/>
            <p:nvPr/>
          </p:nvSpPr>
          <p:spPr>
            <a:xfrm>
              <a:off x="5933035" y="1894445"/>
              <a:ext cx="398353" cy="387036"/>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fik 12">
            <a:extLst>
              <a:ext uri="{FF2B5EF4-FFF2-40B4-BE49-F238E27FC236}">
                <a16:creationId xmlns:a16="http://schemas.microsoft.com/office/drawing/2014/main" id="{185F960B-85BC-4DAC-A86A-5C0D525A05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4050" y="1006959"/>
            <a:ext cx="3476532" cy="2923800"/>
          </a:xfrm>
          <a:prstGeom prst="rect">
            <a:avLst/>
          </a:prstGeom>
        </p:spPr>
      </p:pic>
      <p:pic>
        <p:nvPicPr>
          <p:cNvPr id="15" name="Grafik 14">
            <a:extLst>
              <a:ext uri="{FF2B5EF4-FFF2-40B4-BE49-F238E27FC236}">
                <a16:creationId xmlns:a16="http://schemas.microsoft.com/office/drawing/2014/main" id="{AC4A9703-15C2-4C21-AE00-8D1CA2FC1D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8064" y="1045677"/>
            <a:ext cx="3058848" cy="2831873"/>
          </a:xfrm>
          <a:prstGeom prst="rect">
            <a:avLst/>
          </a:prstGeom>
        </p:spPr>
      </p:pic>
      <p:sp>
        <p:nvSpPr>
          <p:cNvPr id="18" name="Textfeld 17">
            <a:extLst>
              <a:ext uri="{FF2B5EF4-FFF2-40B4-BE49-F238E27FC236}">
                <a16:creationId xmlns:a16="http://schemas.microsoft.com/office/drawing/2014/main" id="{B0BB335B-11A1-431F-B277-ED8D29A2FAE8}"/>
              </a:ext>
            </a:extLst>
          </p:cNvPr>
          <p:cNvSpPr txBox="1"/>
          <p:nvPr/>
        </p:nvSpPr>
        <p:spPr>
          <a:xfrm>
            <a:off x="6817258" y="3877550"/>
            <a:ext cx="3476532" cy="369332"/>
          </a:xfrm>
          <a:prstGeom prst="rect">
            <a:avLst/>
          </a:prstGeom>
          <a:noFill/>
        </p:spPr>
        <p:txBody>
          <a:bodyPr wrap="square">
            <a:spAutoFit/>
          </a:bodyPr>
          <a:lstStyle/>
          <a:p>
            <a:r>
              <a:rPr lang="de-DE" sz="1800" dirty="0" err="1">
                <a:solidFill>
                  <a:srgbClr val="005597"/>
                </a:solidFill>
              </a:rPr>
              <a:t>mirrors</a:t>
            </a:r>
            <a:r>
              <a:rPr lang="de-DE" sz="1800" dirty="0">
                <a:solidFill>
                  <a:srgbClr val="005597"/>
                </a:solidFill>
              </a:rPr>
              <a:t> in double-pass</a:t>
            </a:r>
            <a:endParaRPr lang="en-US" dirty="0">
              <a:solidFill>
                <a:srgbClr val="005597"/>
              </a:solidFill>
            </a:endParaRPr>
          </a:p>
        </p:txBody>
      </p:sp>
      <p:sp>
        <p:nvSpPr>
          <p:cNvPr id="19" name="Textfeld 18">
            <a:extLst>
              <a:ext uri="{FF2B5EF4-FFF2-40B4-BE49-F238E27FC236}">
                <a16:creationId xmlns:a16="http://schemas.microsoft.com/office/drawing/2014/main" id="{C90FF1BD-2EE8-424C-AA2F-8595612A881E}"/>
              </a:ext>
            </a:extLst>
          </p:cNvPr>
          <p:cNvSpPr txBox="1"/>
          <p:nvPr/>
        </p:nvSpPr>
        <p:spPr>
          <a:xfrm>
            <a:off x="2428064" y="3877550"/>
            <a:ext cx="3476532" cy="369332"/>
          </a:xfrm>
          <a:prstGeom prst="rect">
            <a:avLst/>
          </a:prstGeom>
          <a:noFill/>
        </p:spPr>
        <p:txBody>
          <a:bodyPr wrap="square">
            <a:spAutoFit/>
          </a:bodyPr>
          <a:lstStyle/>
          <a:p>
            <a:r>
              <a:rPr lang="de-DE" sz="1800" dirty="0">
                <a:solidFill>
                  <a:srgbClr val="005597"/>
                </a:solidFill>
              </a:rPr>
              <a:t>flat -&gt; </a:t>
            </a:r>
            <a:r>
              <a:rPr lang="de-DE" sz="1800" dirty="0" err="1">
                <a:solidFill>
                  <a:srgbClr val="005597"/>
                </a:solidFill>
              </a:rPr>
              <a:t>curved</a:t>
            </a:r>
            <a:r>
              <a:rPr lang="de-DE" sz="1800" dirty="0">
                <a:solidFill>
                  <a:srgbClr val="005597"/>
                </a:solidFill>
              </a:rPr>
              <a:t> </a:t>
            </a:r>
            <a:r>
              <a:rPr lang="de-DE" sz="1800" dirty="0" err="1">
                <a:solidFill>
                  <a:srgbClr val="005597"/>
                </a:solidFill>
              </a:rPr>
              <a:t>mirror</a:t>
            </a:r>
            <a:endParaRPr lang="en-US" dirty="0">
              <a:solidFill>
                <a:srgbClr val="005597"/>
              </a:solidFill>
            </a:endParaRPr>
          </a:p>
        </p:txBody>
      </p:sp>
    </p:spTree>
    <p:extLst>
      <p:ext uri="{BB962C8B-B14F-4D97-AF65-F5344CB8AC3E}">
        <p14:creationId xmlns:p14="http://schemas.microsoft.com/office/powerpoint/2010/main" val="11139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6</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pPr lvl="1"/>
            <a:endParaRPr lang="de-DE" sz="1600" dirty="0"/>
          </a:p>
        </p:txBody>
      </p:sp>
      <p:pic>
        <p:nvPicPr>
          <p:cNvPr id="12" name="Grafik 11">
            <a:extLst>
              <a:ext uri="{FF2B5EF4-FFF2-40B4-BE49-F238E27FC236}">
                <a16:creationId xmlns:a16="http://schemas.microsoft.com/office/drawing/2014/main" id="{FF296C36-D236-434F-B6AF-E475839BB6AF}"/>
              </a:ext>
            </a:extLst>
          </p:cNvPr>
          <p:cNvPicPr>
            <a:picLocks noChangeAspect="1"/>
          </p:cNvPicPr>
          <p:nvPr/>
        </p:nvPicPr>
        <p:blipFill>
          <a:blip r:embed="rId3"/>
          <a:stretch>
            <a:fillRect/>
          </a:stretch>
        </p:blipFill>
        <p:spPr>
          <a:xfrm>
            <a:off x="8787711" y="1178718"/>
            <a:ext cx="2709288" cy="2400635"/>
          </a:xfrm>
          <a:prstGeom prst="rect">
            <a:avLst/>
          </a:prstGeom>
        </p:spPr>
      </p:pic>
      <p:pic>
        <p:nvPicPr>
          <p:cNvPr id="18" name="Grafik 17">
            <a:extLst>
              <a:ext uri="{FF2B5EF4-FFF2-40B4-BE49-F238E27FC236}">
                <a16:creationId xmlns:a16="http://schemas.microsoft.com/office/drawing/2014/main" id="{6426ADC0-CE42-4648-88C6-AE78D9808EA5}"/>
              </a:ext>
            </a:extLst>
          </p:cNvPr>
          <p:cNvPicPr>
            <a:picLocks noChangeAspect="1"/>
          </p:cNvPicPr>
          <p:nvPr/>
        </p:nvPicPr>
        <p:blipFill>
          <a:blip r:embed="rId4"/>
          <a:stretch>
            <a:fillRect/>
          </a:stretch>
        </p:blipFill>
        <p:spPr>
          <a:xfrm>
            <a:off x="5362501" y="1239242"/>
            <a:ext cx="2976025" cy="2431119"/>
          </a:xfrm>
          <a:prstGeom prst="rect">
            <a:avLst/>
          </a:prstGeom>
        </p:spPr>
      </p:pic>
      <p:sp>
        <p:nvSpPr>
          <p:cNvPr id="19" name="Textfeld 18">
            <a:extLst>
              <a:ext uri="{FF2B5EF4-FFF2-40B4-BE49-F238E27FC236}">
                <a16:creationId xmlns:a16="http://schemas.microsoft.com/office/drawing/2014/main" id="{A08F449D-6A91-462F-9B67-A72433EC0562}"/>
              </a:ext>
            </a:extLst>
          </p:cNvPr>
          <p:cNvSpPr txBox="1"/>
          <p:nvPr/>
        </p:nvSpPr>
        <p:spPr>
          <a:xfrm>
            <a:off x="9670315" y="942360"/>
            <a:ext cx="1236236" cy="369332"/>
          </a:xfrm>
          <a:prstGeom prst="rect">
            <a:avLst/>
          </a:prstGeom>
          <a:noFill/>
        </p:spPr>
        <p:txBody>
          <a:bodyPr wrap="none" rtlCol="0">
            <a:spAutoFit/>
          </a:bodyPr>
          <a:lstStyle/>
          <a:p>
            <a:pPr algn="ctr"/>
            <a:r>
              <a:rPr lang="en-US" dirty="0"/>
              <a:t>Hexapolar</a:t>
            </a:r>
          </a:p>
        </p:txBody>
      </p:sp>
      <p:sp>
        <p:nvSpPr>
          <p:cNvPr id="21" name="Textfeld 20">
            <a:extLst>
              <a:ext uri="{FF2B5EF4-FFF2-40B4-BE49-F238E27FC236}">
                <a16:creationId xmlns:a16="http://schemas.microsoft.com/office/drawing/2014/main" id="{A6F00E51-F316-4060-97F4-F772FD7DD8E8}"/>
              </a:ext>
            </a:extLst>
          </p:cNvPr>
          <p:cNvSpPr txBox="1"/>
          <p:nvPr/>
        </p:nvSpPr>
        <p:spPr>
          <a:xfrm>
            <a:off x="5648906" y="931114"/>
            <a:ext cx="2403223" cy="369332"/>
          </a:xfrm>
          <a:prstGeom prst="rect">
            <a:avLst/>
          </a:prstGeom>
          <a:noFill/>
        </p:spPr>
        <p:txBody>
          <a:bodyPr wrap="none" rtlCol="0">
            <a:spAutoFit/>
          </a:bodyPr>
          <a:lstStyle/>
          <a:p>
            <a:pPr algn="ctr"/>
            <a:r>
              <a:rPr lang="en-US" dirty="0"/>
              <a:t>General 2D Gaussian</a:t>
            </a:r>
          </a:p>
        </p:txBody>
      </p:sp>
      <p:pic>
        <p:nvPicPr>
          <p:cNvPr id="23" name="Grafik 22">
            <a:extLst>
              <a:ext uri="{FF2B5EF4-FFF2-40B4-BE49-F238E27FC236}">
                <a16:creationId xmlns:a16="http://schemas.microsoft.com/office/drawing/2014/main" id="{031817E8-023E-458D-B36A-129115FDA53C}"/>
              </a:ext>
            </a:extLst>
          </p:cNvPr>
          <p:cNvPicPr>
            <a:picLocks noChangeAspect="1"/>
          </p:cNvPicPr>
          <p:nvPr/>
        </p:nvPicPr>
        <p:blipFill>
          <a:blip r:embed="rId5"/>
          <a:stretch>
            <a:fillRect/>
          </a:stretch>
        </p:blipFill>
        <p:spPr>
          <a:xfrm>
            <a:off x="5362501" y="3932919"/>
            <a:ext cx="2762636" cy="2381582"/>
          </a:xfrm>
          <a:prstGeom prst="rect">
            <a:avLst/>
          </a:prstGeom>
        </p:spPr>
      </p:pic>
      <p:sp>
        <p:nvSpPr>
          <p:cNvPr id="24" name="Textfeld 23">
            <a:extLst>
              <a:ext uri="{FF2B5EF4-FFF2-40B4-BE49-F238E27FC236}">
                <a16:creationId xmlns:a16="http://schemas.microsoft.com/office/drawing/2014/main" id="{9A762E81-0C93-4904-8CC4-9C2CB60490F6}"/>
              </a:ext>
            </a:extLst>
          </p:cNvPr>
          <p:cNvSpPr txBox="1"/>
          <p:nvPr/>
        </p:nvSpPr>
        <p:spPr>
          <a:xfrm>
            <a:off x="6215179" y="3614155"/>
            <a:ext cx="1223413" cy="369332"/>
          </a:xfrm>
          <a:prstGeom prst="rect">
            <a:avLst/>
          </a:prstGeom>
          <a:noFill/>
        </p:spPr>
        <p:txBody>
          <a:bodyPr wrap="none" rtlCol="0">
            <a:spAutoFit/>
          </a:bodyPr>
          <a:lstStyle/>
          <a:p>
            <a:pPr algn="ctr"/>
            <a:r>
              <a:rPr lang="en-US" dirty="0"/>
              <a:t>Rectangle</a:t>
            </a:r>
          </a:p>
        </p:txBody>
      </p:sp>
      <p:pic>
        <p:nvPicPr>
          <p:cNvPr id="26" name="Grafik 25">
            <a:extLst>
              <a:ext uri="{FF2B5EF4-FFF2-40B4-BE49-F238E27FC236}">
                <a16:creationId xmlns:a16="http://schemas.microsoft.com/office/drawing/2014/main" id="{D75381D6-1E79-4F98-AC74-A287909A7E69}"/>
              </a:ext>
            </a:extLst>
          </p:cNvPr>
          <p:cNvPicPr>
            <a:picLocks noChangeAspect="1"/>
          </p:cNvPicPr>
          <p:nvPr/>
        </p:nvPicPr>
        <p:blipFill>
          <a:blip r:embed="rId6"/>
          <a:stretch>
            <a:fillRect/>
          </a:stretch>
        </p:blipFill>
        <p:spPr>
          <a:xfrm>
            <a:off x="8410718" y="4062474"/>
            <a:ext cx="3327377" cy="2217091"/>
          </a:xfrm>
          <a:prstGeom prst="rect">
            <a:avLst/>
          </a:prstGeom>
        </p:spPr>
      </p:pic>
      <p:sp>
        <p:nvSpPr>
          <p:cNvPr id="27" name="Textfeld 26">
            <a:extLst>
              <a:ext uri="{FF2B5EF4-FFF2-40B4-BE49-F238E27FC236}">
                <a16:creationId xmlns:a16="http://schemas.microsoft.com/office/drawing/2014/main" id="{58C173C8-9972-489E-A24A-1CC6296E995C}"/>
              </a:ext>
            </a:extLst>
          </p:cNvPr>
          <p:cNvSpPr txBox="1"/>
          <p:nvPr/>
        </p:nvSpPr>
        <p:spPr>
          <a:xfrm>
            <a:off x="9556296" y="3681110"/>
            <a:ext cx="1172117" cy="369332"/>
          </a:xfrm>
          <a:prstGeom prst="rect">
            <a:avLst/>
          </a:prstGeom>
          <a:noFill/>
        </p:spPr>
        <p:txBody>
          <a:bodyPr wrap="none" rtlCol="0">
            <a:spAutoFit/>
          </a:bodyPr>
          <a:lstStyle/>
          <a:p>
            <a:pPr algn="ctr"/>
            <a:r>
              <a:rPr lang="en-US" dirty="0"/>
              <a:t>Spectrum</a:t>
            </a:r>
          </a:p>
        </p:txBody>
      </p:sp>
    </p:spTree>
    <p:extLst>
      <p:ext uri="{BB962C8B-B14F-4D97-AF65-F5344CB8AC3E}">
        <p14:creationId xmlns:p14="http://schemas.microsoft.com/office/powerpoint/2010/main" val="26951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fade">
                                      <p:cBhvr>
                                        <p:cTn id="29" dur="500"/>
                                        <p:tgtEl>
                                          <p:spTgt spid="10">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fade">
                                      <p:cBhvr>
                                        <p:cTn id="40" dur="500"/>
                                        <p:tgtEl>
                                          <p:spTgt spid="10">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4"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7</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pic>
        <p:nvPicPr>
          <p:cNvPr id="13" name="Grafik 12">
            <a:extLst>
              <a:ext uri="{FF2B5EF4-FFF2-40B4-BE49-F238E27FC236}">
                <a16:creationId xmlns:a16="http://schemas.microsoft.com/office/drawing/2014/main" id="{8DFF5791-CB25-4950-B44D-9B1DB62DA3CC}"/>
              </a:ext>
            </a:extLst>
          </p:cNvPr>
          <p:cNvPicPr>
            <a:picLocks noChangeAspect="1"/>
          </p:cNvPicPr>
          <p:nvPr/>
        </p:nvPicPr>
        <p:blipFill>
          <a:blip r:embed="rId3"/>
          <a:stretch>
            <a:fillRect/>
          </a:stretch>
        </p:blipFill>
        <p:spPr>
          <a:xfrm>
            <a:off x="5896421" y="1157725"/>
            <a:ext cx="2237980" cy="5019236"/>
          </a:xfrm>
          <a:prstGeom prst="rect">
            <a:avLst/>
          </a:prstGeom>
        </p:spPr>
      </p:pic>
      <p:sp>
        <p:nvSpPr>
          <p:cNvPr id="14" name="Textfeld 13">
            <a:extLst>
              <a:ext uri="{FF2B5EF4-FFF2-40B4-BE49-F238E27FC236}">
                <a16:creationId xmlns:a16="http://schemas.microsoft.com/office/drawing/2014/main" id="{1CB36D21-91B7-4E79-B111-CB2325187664}"/>
              </a:ext>
            </a:extLst>
          </p:cNvPr>
          <p:cNvSpPr txBox="1"/>
          <p:nvPr/>
        </p:nvSpPr>
        <p:spPr>
          <a:xfrm>
            <a:off x="4552320" y="1120662"/>
            <a:ext cx="1838966" cy="369332"/>
          </a:xfrm>
          <a:prstGeom prst="rect">
            <a:avLst/>
          </a:prstGeom>
          <a:noFill/>
        </p:spPr>
        <p:txBody>
          <a:bodyPr wrap="none" rtlCol="0">
            <a:spAutoFit/>
          </a:bodyPr>
          <a:lstStyle/>
          <a:p>
            <a:pPr algn="ctr"/>
            <a:r>
              <a:rPr lang="en-US" dirty="0"/>
              <a:t>Example: HHTS</a:t>
            </a:r>
          </a:p>
        </p:txBody>
      </p:sp>
      <p:pic>
        <p:nvPicPr>
          <p:cNvPr id="7" name="Grafik 6">
            <a:extLst>
              <a:ext uri="{FF2B5EF4-FFF2-40B4-BE49-F238E27FC236}">
                <a16:creationId xmlns:a16="http://schemas.microsoft.com/office/drawing/2014/main" id="{2634008B-05E4-475B-B7E1-CEDEEA36408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58581" y="1183697"/>
            <a:ext cx="1474051" cy="4645603"/>
          </a:xfrm>
          <a:prstGeom prst="rect">
            <a:avLst/>
          </a:prstGeom>
        </p:spPr>
      </p:pic>
      <p:cxnSp>
        <p:nvCxnSpPr>
          <p:cNvPr id="12" name="Gerader Verbinder 11">
            <a:extLst>
              <a:ext uri="{FF2B5EF4-FFF2-40B4-BE49-F238E27FC236}">
                <a16:creationId xmlns:a16="http://schemas.microsoft.com/office/drawing/2014/main" id="{631A0A49-5214-491B-A576-7422A43E3A28}"/>
              </a:ext>
            </a:extLst>
          </p:cNvPr>
          <p:cNvCxnSpPr>
            <a:cxnSpLocks/>
          </p:cNvCxnSpPr>
          <p:nvPr/>
        </p:nvCxnSpPr>
        <p:spPr>
          <a:xfrm flipV="1">
            <a:off x="8001000" y="1178720"/>
            <a:ext cx="1568302" cy="4774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8EA666E1-65C6-47C6-B538-1BBAEE22A4D1}"/>
              </a:ext>
            </a:extLst>
          </p:cNvPr>
          <p:cNvCxnSpPr>
            <a:cxnSpLocks/>
          </p:cNvCxnSpPr>
          <p:nvPr/>
        </p:nvCxnSpPr>
        <p:spPr>
          <a:xfrm flipV="1">
            <a:off x="8048625" y="5819775"/>
            <a:ext cx="1543050" cy="2476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04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8</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sp>
        <p:nvSpPr>
          <p:cNvPr id="7" name="Content Placeholder 2">
            <a:extLst>
              <a:ext uri="{FF2B5EF4-FFF2-40B4-BE49-F238E27FC236}">
                <a16:creationId xmlns:a16="http://schemas.microsoft.com/office/drawing/2014/main" id="{F152D6A2-8367-4C29-AF8F-F872DE757B9D}"/>
              </a:ext>
            </a:extLst>
          </p:cNvPr>
          <p:cNvSpPr txBox="1">
            <a:spLocks/>
          </p:cNvSpPr>
          <p:nvPr/>
        </p:nvSpPr>
        <p:spPr>
          <a:xfrm>
            <a:off x="4786743"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err="1"/>
              <a:t>Detector</a:t>
            </a:r>
            <a:r>
              <a:rPr lang="de-DE" sz="2000" dirty="0"/>
              <a:t> </a:t>
            </a:r>
            <a:r>
              <a:rPr lang="de-DE" sz="2000" dirty="0" err="1"/>
              <a:t>nodes</a:t>
            </a:r>
            <a:r>
              <a:rPr lang="de-DE" sz="2000" dirty="0"/>
              <a:t>:</a:t>
            </a:r>
          </a:p>
          <a:p>
            <a:r>
              <a:rPr lang="de-DE" sz="1600" dirty="0"/>
              <a:t>Energy</a:t>
            </a:r>
          </a:p>
          <a:p>
            <a:r>
              <a:rPr lang="de-DE" sz="1600" dirty="0" err="1"/>
              <a:t>Fluence</a:t>
            </a:r>
            <a:endParaRPr lang="de-DE" sz="1600" dirty="0"/>
          </a:p>
          <a:p>
            <a:r>
              <a:rPr lang="de-DE" sz="1600" dirty="0" err="1"/>
              <a:t>Spectrum</a:t>
            </a:r>
            <a:endParaRPr lang="de-DE" sz="1600" dirty="0"/>
          </a:p>
          <a:p>
            <a:r>
              <a:rPr lang="de-DE" sz="1600" dirty="0"/>
              <a:t>Spot </a:t>
            </a:r>
            <a:r>
              <a:rPr lang="de-DE" sz="1600" dirty="0" err="1"/>
              <a:t>diagram</a:t>
            </a:r>
            <a:endParaRPr lang="de-DE" sz="1600" dirty="0"/>
          </a:p>
          <a:p>
            <a:r>
              <a:rPr lang="de-DE" sz="1600" dirty="0" err="1"/>
              <a:t>Wavefront</a:t>
            </a:r>
            <a:endParaRPr lang="de-DE" sz="2000" dirty="0"/>
          </a:p>
        </p:txBody>
      </p:sp>
      <p:pic>
        <p:nvPicPr>
          <p:cNvPr id="4" name="Grafik 3">
            <a:extLst>
              <a:ext uri="{FF2B5EF4-FFF2-40B4-BE49-F238E27FC236}">
                <a16:creationId xmlns:a16="http://schemas.microsoft.com/office/drawing/2014/main" id="{573CB14C-45CE-488A-82EE-F61BE81147FB}"/>
              </a:ext>
            </a:extLst>
          </p:cNvPr>
          <p:cNvPicPr>
            <a:picLocks noChangeAspect="1"/>
          </p:cNvPicPr>
          <p:nvPr/>
        </p:nvPicPr>
        <p:blipFill>
          <a:blip r:embed="rId3"/>
          <a:stretch>
            <a:fillRect/>
          </a:stretch>
        </p:blipFill>
        <p:spPr>
          <a:xfrm>
            <a:off x="8537444" y="1340352"/>
            <a:ext cx="2937678" cy="2357250"/>
          </a:xfrm>
          <a:prstGeom prst="rect">
            <a:avLst/>
          </a:prstGeom>
        </p:spPr>
      </p:pic>
      <p:sp>
        <p:nvSpPr>
          <p:cNvPr id="11" name="Textfeld 10">
            <a:extLst>
              <a:ext uri="{FF2B5EF4-FFF2-40B4-BE49-F238E27FC236}">
                <a16:creationId xmlns:a16="http://schemas.microsoft.com/office/drawing/2014/main" id="{F11B0C2F-81C0-40AF-B26E-DC76AAA1E952}"/>
              </a:ext>
            </a:extLst>
          </p:cNvPr>
          <p:cNvSpPr txBox="1"/>
          <p:nvPr/>
        </p:nvSpPr>
        <p:spPr>
          <a:xfrm>
            <a:off x="9392461" y="970821"/>
            <a:ext cx="1227644" cy="369332"/>
          </a:xfrm>
          <a:prstGeom prst="rect">
            <a:avLst/>
          </a:prstGeom>
          <a:noFill/>
        </p:spPr>
        <p:txBody>
          <a:bodyPr wrap="none" rtlCol="0">
            <a:spAutoFit/>
          </a:bodyPr>
          <a:lstStyle/>
          <a:p>
            <a:pPr algn="ctr"/>
            <a:r>
              <a:rPr lang="en-US" dirty="0"/>
              <a:t>Wavefront</a:t>
            </a:r>
          </a:p>
        </p:txBody>
      </p:sp>
      <p:pic>
        <p:nvPicPr>
          <p:cNvPr id="8" name="Grafik 7">
            <a:extLst>
              <a:ext uri="{FF2B5EF4-FFF2-40B4-BE49-F238E27FC236}">
                <a16:creationId xmlns:a16="http://schemas.microsoft.com/office/drawing/2014/main" id="{896C35A0-9377-4C8C-92DA-0AA3F291D5C9}"/>
              </a:ext>
            </a:extLst>
          </p:cNvPr>
          <p:cNvPicPr>
            <a:picLocks noChangeAspect="1"/>
          </p:cNvPicPr>
          <p:nvPr/>
        </p:nvPicPr>
        <p:blipFill>
          <a:blip r:embed="rId4"/>
          <a:stretch>
            <a:fillRect/>
          </a:stretch>
        </p:blipFill>
        <p:spPr>
          <a:xfrm>
            <a:off x="5889931" y="3960701"/>
            <a:ext cx="2274174" cy="2299668"/>
          </a:xfrm>
          <a:prstGeom prst="rect">
            <a:avLst/>
          </a:prstGeom>
        </p:spPr>
      </p:pic>
      <p:pic>
        <p:nvPicPr>
          <p:cNvPr id="12" name="Grafik 11">
            <a:extLst>
              <a:ext uri="{FF2B5EF4-FFF2-40B4-BE49-F238E27FC236}">
                <a16:creationId xmlns:a16="http://schemas.microsoft.com/office/drawing/2014/main" id="{D0E0703C-BE56-4FBA-868B-D6AEE5A37CB7}"/>
              </a:ext>
            </a:extLst>
          </p:cNvPr>
          <p:cNvPicPr>
            <a:picLocks noChangeAspect="1"/>
          </p:cNvPicPr>
          <p:nvPr/>
        </p:nvPicPr>
        <p:blipFill>
          <a:blip r:embed="rId5"/>
          <a:stretch>
            <a:fillRect/>
          </a:stretch>
        </p:blipFill>
        <p:spPr>
          <a:xfrm>
            <a:off x="8543806" y="3921870"/>
            <a:ext cx="2924954" cy="2377330"/>
          </a:xfrm>
          <a:prstGeom prst="rect">
            <a:avLst/>
          </a:prstGeom>
        </p:spPr>
      </p:pic>
      <p:sp>
        <p:nvSpPr>
          <p:cNvPr id="15" name="Textfeld 14">
            <a:extLst>
              <a:ext uri="{FF2B5EF4-FFF2-40B4-BE49-F238E27FC236}">
                <a16:creationId xmlns:a16="http://schemas.microsoft.com/office/drawing/2014/main" id="{E022F494-7B0A-4B69-AF87-B8BAFE598DA5}"/>
              </a:ext>
            </a:extLst>
          </p:cNvPr>
          <p:cNvSpPr txBox="1"/>
          <p:nvPr/>
        </p:nvSpPr>
        <p:spPr>
          <a:xfrm>
            <a:off x="9296846" y="3644491"/>
            <a:ext cx="1351652" cy="369332"/>
          </a:xfrm>
          <a:prstGeom prst="rect">
            <a:avLst/>
          </a:prstGeom>
          <a:noFill/>
        </p:spPr>
        <p:txBody>
          <a:bodyPr wrap="none" rtlCol="0">
            <a:spAutoFit/>
          </a:bodyPr>
          <a:lstStyle/>
          <a:p>
            <a:pPr algn="ctr"/>
            <a:r>
              <a:rPr lang="en-US" dirty="0"/>
              <a:t>FF Fluence</a:t>
            </a:r>
          </a:p>
        </p:txBody>
      </p:sp>
      <p:sp>
        <p:nvSpPr>
          <p:cNvPr id="16" name="Textfeld 15">
            <a:extLst>
              <a:ext uri="{FF2B5EF4-FFF2-40B4-BE49-F238E27FC236}">
                <a16:creationId xmlns:a16="http://schemas.microsoft.com/office/drawing/2014/main" id="{60DA4901-8EBD-41DA-A1D4-3D7A69AD2C7A}"/>
              </a:ext>
            </a:extLst>
          </p:cNvPr>
          <p:cNvSpPr txBox="1"/>
          <p:nvPr/>
        </p:nvSpPr>
        <p:spPr>
          <a:xfrm>
            <a:off x="6213058" y="3553103"/>
            <a:ext cx="1903086" cy="369332"/>
          </a:xfrm>
          <a:prstGeom prst="rect">
            <a:avLst/>
          </a:prstGeom>
          <a:noFill/>
        </p:spPr>
        <p:txBody>
          <a:bodyPr wrap="none" rtlCol="0">
            <a:spAutoFit/>
          </a:bodyPr>
          <a:lstStyle/>
          <a:p>
            <a:pPr algn="ctr"/>
            <a:r>
              <a:rPr lang="en-US" dirty="0"/>
              <a:t>FF Spot diagram</a:t>
            </a:r>
          </a:p>
        </p:txBody>
      </p:sp>
    </p:spTree>
    <p:extLst>
      <p:ext uri="{BB962C8B-B14F-4D97-AF65-F5344CB8AC3E}">
        <p14:creationId xmlns:p14="http://schemas.microsoft.com/office/powerpoint/2010/main" val="346528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9</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sp>
        <p:nvSpPr>
          <p:cNvPr id="7" name="Content Placeholder 2">
            <a:extLst>
              <a:ext uri="{FF2B5EF4-FFF2-40B4-BE49-F238E27FC236}">
                <a16:creationId xmlns:a16="http://schemas.microsoft.com/office/drawing/2014/main" id="{F152D6A2-8367-4C29-AF8F-F872DE757B9D}"/>
              </a:ext>
            </a:extLst>
          </p:cNvPr>
          <p:cNvSpPr txBox="1">
            <a:spLocks/>
          </p:cNvSpPr>
          <p:nvPr/>
        </p:nvSpPr>
        <p:spPr>
          <a:xfrm>
            <a:off x="4786743"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err="1"/>
              <a:t>Detector</a:t>
            </a:r>
            <a:r>
              <a:rPr lang="de-DE" sz="2000" dirty="0"/>
              <a:t> </a:t>
            </a:r>
            <a:r>
              <a:rPr lang="de-DE" sz="2000" dirty="0" err="1"/>
              <a:t>nodes</a:t>
            </a:r>
            <a:r>
              <a:rPr lang="de-DE" sz="2000" dirty="0"/>
              <a:t>:</a:t>
            </a:r>
          </a:p>
          <a:p>
            <a:r>
              <a:rPr lang="de-DE" sz="1600" dirty="0"/>
              <a:t>Energy</a:t>
            </a:r>
          </a:p>
          <a:p>
            <a:r>
              <a:rPr lang="de-DE" sz="1600" dirty="0" err="1"/>
              <a:t>Fluence</a:t>
            </a:r>
            <a:endParaRPr lang="de-DE" sz="1600" dirty="0"/>
          </a:p>
          <a:p>
            <a:r>
              <a:rPr lang="de-DE" sz="1600" dirty="0" err="1"/>
              <a:t>Spectrum</a:t>
            </a:r>
            <a:endParaRPr lang="de-DE" sz="1600" dirty="0"/>
          </a:p>
          <a:p>
            <a:r>
              <a:rPr lang="de-DE" sz="1600" dirty="0"/>
              <a:t>Spot </a:t>
            </a:r>
            <a:r>
              <a:rPr lang="de-DE" sz="1600" dirty="0" err="1"/>
              <a:t>diagram</a:t>
            </a:r>
            <a:endParaRPr lang="de-DE" sz="1600" dirty="0"/>
          </a:p>
          <a:p>
            <a:r>
              <a:rPr lang="de-DE" sz="1600" dirty="0" err="1"/>
              <a:t>Wavefront</a:t>
            </a:r>
            <a:endParaRPr lang="de-DE" sz="2000" dirty="0"/>
          </a:p>
        </p:txBody>
      </p:sp>
      <p:sp>
        <p:nvSpPr>
          <p:cNvPr id="13" name="Content Placeholder 2">
            <a:extLst>
              <a:ext uri="{FF2B5EF4-FFF2-40B4-BE49-F238E27FC236}">
                <a16:creationId xmlns:a16="http://schemas.microsoft.com/office/drawing/2014/main" id="{B9181300-2DD4-4219-8C63-0A98DF434A54}"/>
              </a:ext>
            </a:extLst>
          </p:cNvPr>
          <p:cNvSpPr>
            <a:spLocks noGrp="1"/>
          </p:cNvSpPr>
          <p:nvPr>
            <p:ph idx="1"/>
          </p:nvPr>
        </p:nvSpPr>
        <p:spPr>
          <a:xfrm>
            <a:off x="8129649" y="1371598"/>
            <a:ext cx="3710049" cy="4805363"/>
          </a:xfrm>
        </p:spPr>
        <p:txBody>
          <a:bodyPr>
            <a:normAutofit/>
          </a:bodyPr>
          <a:lstStyle/>
          <a:p>
            <a:pPr marL="0" indent="0">
              <a:buNone/>
            </a:pPr>
            <a:r>
              <a:rPr lang="de-DE" sz="2000" dirty="0" err="1"/>
              <a:t>Generic</a:t>
            </a:r>
            <a:r>
              <a:rPr lang="de-DE" sz="2000" dirty="0"/>
              <a:t> </a:t>
            </a:r>
            <a:r>
              <a:rPr lang="de-DE" sz="2000" dirty="0" err="1"/>
              <a:t>nodes</a:t>
            </a:r>
            <a:r>
              <a:rPr lang="de-DE" sz="2000" dirty="0"/>
              <a:t>:</a:t>
            </a:r>
          </a:p>
          <a:p>
            <a:r>
              <a:rPr lang="de-DE" sz="1600" dirty="0" err="1"/>
              <a:t>Spherical</a:t>
            </a:r>
            <a:r>
              <a:rPr lang="de-DE" sz="1600" dirty="0"/>
              <a:t> </a:t>
            </a:r>
            <a:r>
              <a:rPr lang="de-DE" sz="1600" dirty="0" err="1"/>
              <a:t>lens</a:t>
            </a:r>
            <a:endParaRPr lang="de-DE" sz="1600" dirty="0"/>
          </a:p>
          <a:p>
            <a:r>
              <a:rPr lang="de-DE" sz="1600" dirty="0" err="1"/>
              <a:t>Cylindrical</a:t>
            </a:r>
            <a:r>
              <a:rPr lang="de-DE" sz="1600" dirty="0"/>
              <a:t> </a:t>
            </a:r>
            <a:r>
              <a:rPr lang="de-DE" sz="1600" dirty="0" err="1"/>
              <a:t>lens</a:t>
            </a:r>
            <a:endParaRPr lang="de-DE" sz="1600" dirty="0"/>
          </a:p>
          <a:p>
            <a:r>
              <a:rPr lang="de-DE" sz="1600" dirty="0"/>
              <a:t>Paraxial Lens</a:t>
            </a:r>
          </a:p>
          <a:p>
            <a:r>
              <a:rPr lang="de-DE" sz="1600" dirty="0"/>
              <a:t>Wedge</a:t>
            </a:r>
          </a:p>
          <a:p>
            <a:r>
              <a:rPr lang="de-DE" sz="1600" dirty="0" err="1"/>
              <a:t>Thin</a:t>
            </a:r>
            <a:r>
              <a:rPr lang="de-DE" sz="1600" dirty="0"/>
              <a:t> </a:t>
            </a:r>
            <a:r>
              <a:rPr lang="de-DE" sz="1600" dirty="0" err="1"/>
              <a:t>mirror</a:t>
            </a:r>
            <a:r>
              <a:rPr lang="de-DE" sz="1600" dirty="0"/>
              <a:t> (</a:t>
            </a:r>
            <a:r>
              <a:rPr lang="de-DE" sz="1600" dirty="0" err="1"/>
              <a:t>single</a:t>
            </a:r>
            <a:r>
              <a:rPr lang="de-DE" sz="1600" dirty="0"/>
              <a:t> </a:t>
            </a:r>
            <a:r>
              <a:rPr lang="de-DE" sz="1600" dirty="0" err="1"/>
              <a:t>surface</a:t>
            </a:r>
            <a:r>
              <a:rPr lang="de-DE" sz="1600" dirty="0"/>
              <a:t>)</a:t>
            </a:r>
          </a:p>
          <a:p>
            <a:r>
              <a:rPr lang="de-DE" sz="1600" dirty="0"/>
              <a:t>Ideal </a:t>
            </a:r>
            <a:r>
              <a:rPr lang="de-DE" sz="1600" dirty="0" err="1"/>
              <a:t>filter</a:t>
            </a:r>
            <a:endParaRPr lang="de-DE" sz="1600" dirty="0"/>
          </a:p>
          <a:p>
            <a:r>
              <a:rPr lang="de-DE" sz="1600" dirty="0" err="1"/>
              <a:t>Reflective</a:t>
            </a:r>
            <a:r>
              <a:rPr lang="de-DE" sz="1600" dirty="0"/>
              <a:t> </a:t>
            </a:r>
            <a:r>
              <a:rPr lang="de-DE" sz="1600" dirty="0" err="1"/>
              <a:t>grating</a:t>
            </a:r>
            <a:endParaRPr lang="de-DE" sz="1600" dirty="0"/>
          </a:p>
          <a:p>
            <a:r>
              <a:rPr lang="de-DE" sz="1600" dirty="0"/>
              <a:t>Ideal beam </a:t>
            </a:r>
            <a:r>
              <a:rPr lang="de-DE" sz="1600" dirty="0" err="1"/>
              <a:t>splitter</a:t>
            </a:r>
            <a:endParaRPr lang="de-DE" sz="2000" dirty="0"/>
          </a:p>
        </p:txBody>
      </p:sp>
    </p:spTree>
    <p:extLst>
      <p:ext uri="{BB962C8B-B14F-4D97-AF65-F5344CB8AC3E}">
        <p14:creationId xmlns:p14="http://schemas.microsoft.com/office/powerpoint/2010/main" val="300489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THRILL">
      <a:dk1>
        <a:srgbClr val="373737"/>
      </a:dk1>
      <a:lt1>
        <a:sysClr val="window" lastClr="FFFFFF"/>
      </a:lt1>
      <a:dk2>
        <a:srgbClr val="005597"/>
      </a:dk2>
      <a:lt2>
        <a:srgbClr val="E7E6E6"/>
      </a:lt2>
      <a:accent1>
        <a:srgbClr val="22B3C9"/>
      </a:accent1>
      <a:accent2>
        <a:srgbClr val="167180"/>
      </a:accent2>
      <a:accent3>
        <a:srgbClr val="A5A5A5"/>
      </a:accent3>
      <a:accent4>
        <a:srgbClr val="D4E3E1"/>
      </a:accent4>
      <a:accent5>
        <a:srgbClr val="86B0AA"/>
      </a:accent5>
      <a:accent6>
        <a:srgbClr val="003E6C"/>
      </a:accent6>
      <a:hlink>
        <a:srgbClr val="22B3C9"/>
      </a:hlink>
      <a:folHlink>
        <a:srgbClr val="22B3C9"/>
      </a:folHlink>
    </a:clrScheme>
    <a:fontScheme name="THRILL">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913</Words>
  <Application>Microsoft Office PowerPoint</Application>
  <PresentationFormat>Breitbild</PresentationFormat>
  <Paragraphs>215</Paragraphs>
  <Slides>16</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Arial Narrow</vt:lpstr>
      <vt:lpstr>Calibri</vt:lpstr>
      <vt:lpstr>Office Theme</vt:lpstr>
      <vt:lpstr>Project Update</vt:lpstr>
      <vt:lpstr>Outline</vt:lpstr>
      <vt:lpstr>Node Geometry / Positioning</vt:lpstr>
      <vt:lpstr>Node Geometry / Positioning II</vt:lpstr>
      <vt:lpstr>Node Geometry / Positioning II</vt:lpstr>
      <vt:lpstr>Nodes – Node types</vt:lpstr>
      <vt:lpstr>Nodes – Node types</vt:lpstr>
      <vt:lpstr>Nodes – Node types</vt:lpstr>
      <vt:lpstr>Nodes – Node types</vt:lpstr>
      <vt:lpstr>Nodes – surfaces &amp;  Refraction</vt:lpstr>
      <vt:lpstr>Analyzer</vt:lpstr>
      <vt:lpstr>Reports</vt:lpstr>
      <vt:lpstr>Reports</vt:lpstr>
      <vt:lpstr>Code examples</vt:lpstr>
      <vt:lpstr>Code Statistics</vt:lpstr>
      <vt:lpstr>Near-Future plans</vt:lpstr>
    </vt:vector>
  </TitlesOfParts>
  <Company>MBI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Fischer</dc:creator>
  <cp:lastModifiedBy>Eisenbarth, Udo Dr.</cp:lastModifiedBy>
  <cp:revision>73</cp:revision>
  <dcterms:created xsi:type="dcterms:W3CDTF">2023-03-28T12:52:20Z</dcterms:created>
  <dcterms:modified xsi:type="dcterms:W3CDTF">2024-10-25T09:13:48Z</dcterms:modified>
</cp:coreProperties>
</file>