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B63"/>
    <a:srgbClr val="666666"/>
    <a:srgbClr val="3333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55" autoAdjust="0"/>
  </p:normalViewPr>
  <p:slideViewPr>
    <p:cSldViewPr snapToGrid="0" snapToObjects="1">
      <p:cViewPr varScale="1">
        <p:scale>
          <a:sx n="137" d="100"/>
          <a:sy n="137" d="100"/>
        </p:scale>
        <p:origin x="96" y="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1660-0934-124D-A4B3-496C7F320307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A3EDE-7EBB-0F4A-80C2-34DB9D2E2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28EF-C252-394A-93BF-1C478CFA0896}" type="datetimeFigureOut">
              <a:rPr lang="de-DE" smtClean="0"/>
              <a:t>12.07.2023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2386-BEE7-5D4D-B4E7-4BB579C47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1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040B52E-6118-F844-8FBE-85B6AFDC9E2A}"/>
              </a:ext>
            </a:extLst>
          </p:cNvPr>
          <p:cNvGrpSpPr/>
          <p:nvPr userDrawn="1"/>
        </p:nvGrpSpPr>
        <p:grpSpPr>
          <a:xfrm>
            <a:off x="1502578" y="976199"/>
            <a:ext cx="7426269" cy="3877686"/>
            <a:chOff x="1502578" y="976199"/>
            <a:chExt cx="7426269" cy="38776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AB316F-95F1-6040-AB6B-EF23A5D58FAF}"/>
                </a:ext>
              </a:extLst>
            </p:cNvPr>
            <p:cNvSpPr/>
            <p:nvPr userDrawn="1"/>
          </p:nvSpPr>
          <p:spPr>
            <a:xfrm>
              <a:off x="7781365" y="3854824"/>
              <a:ext cx="1147482" cy="999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DE39F29-B8C0-C64D-ADFE-A8AFF963CB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2578" y="976199"/>
              <a:ext cx="6099496" cy="387768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2738074"/>
            <a:ext cx="4303059" cy="584900"/>
          </a:xfrm>
        </p:spPr>
        <p:txBody>
          <a:bodyPr anchor="b" anchorCtr="0">
            <a:noAutofit/>
          </a:bodyPr>
          <a:lstStyle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322973"/>
            <a:ext cx="4303060" cy="53185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404091" y="4987636"/>
            <a:ext cx="3371273" cy="1558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4099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568" y="230397"/>
            <a:ext cx="6700979" cy="59066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23547" y="4914483"/>
            <a:ext cx="8252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3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943494DA-FA9D-1447-B70B-2896FD77F5D0}"/>
              </a:ext>
            </a:extLst>
          </p:cNvPr>
          <p:cNvCxnSpPr/>
          <p:nvPr userDrawn="1"/>
        </p:nvCxnSpPr>
        <p:spPr>
          <a:xfrm>
            <a:off x="0" y="5049583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6" descr="GSI_Logo_rgb.png">
            <a:extLst>
              <a:ext uri="{FF2B5EF4-FFF2-40B4-BE49-F238E27FC236}">
                <a16:creationId xmlns:a16="http://schemas.microsoft.com/office/drawing/2014/main" id="{0E0D4DB1-EEDA-A644-B002-75EBF9968E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9" y="363875"/>
            <a:ext cx="1129081" cy="376361"/>
          </a:xfrm>
          <a:prstGeom prst="rect">
            <a:avLst/>
          </a:prstGeom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AC6B5F8-0827-6645-B5C9-ED4385971D8F}"/>
              </a:ext>
            </a:extLst>
          </p:cNvPr>
          <p:cNvCxnSpPr/>
          <p:nvPr userDrawn="1"/>
        </p:nvCxnSpPr>
        <p:spPr>
          <a:xfrm>
            <a:off x="0" y="826224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C9BBC89-C94F-2342-BFB0-0C52DC04C485}"/>
              </a:ext>
            </a:extLst>
          </p:cNvPr>
          <p:cNvSpPr>
            <a:spLocks/>
          </p:cNvSpPr>
          <p:nvPr userDrawn="1"/>
        </p:nvSpPr>
        <p:spPr>
          <a:xfrm>
            <a:off x="-1" y="727074"/>
            <a:ext cx="201600" cy="201600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807027-043F-224A-B8A1-2EA6FD7AA9B7}"/>
              </a:ext>
            </a:extLst>
          </p:cNvPr>
          <p:cNvSpPr>
            <a:spLocks/>
          </p:cNvSpPr>
          <p:nvPr userDrawn="1"/>
        </p:nvSpPr>
        <p:spPr>
          <a:xfrm>
            <a:off x="-1" y="4949824"/>
            <a:ext cx="203277" cy="203277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7635" y="1088015"/>
            <a:ext cx="8420176" cy="367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15792" y="4914482"/>
            <a:ext cx="744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fld id="{125CBDDA-5CCF-8748-8988-9DC6C898177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5270" y="4950517"/>
            <a:ext cx="352713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50" dirty="0">
                <a:solidFill>
                  <a:srgbClr val="333333"/>
                </a:solidFill>
                <a:latin typeface="Arial"/>
                <a:cs typeface="Arial"/>
              </a:rPr>
              <a:t>GSI Helmholtzzentrum für Schwerionenforschung GmbH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7638" y="231075"/>
            <a:ext cx="6129236" cy="5906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51256" y="4914482"/>
            <a:ext cx="848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4013201" y="4920458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  <p:pic>
        <p:nvPicPr>
          <p:cNvPr id="13" name="Bild 12" descr="FAIR_Logo_rgb.png">
            <a:extLst>
              <a:ext uri="{FF2B5EF4-FFF2-40B4-BE49-F238E27FC236}">
                <a16:creationId xmlns:a16="http://schemas.microsoft.com/office/drawing/2014/main" id="{6EBF7B64-1F60-354C-83F5-CFA893F204B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829" y="206825"/>
            <a:ext cx="775055" cy="6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1800" b="1" kern="1200">
          <a:solidFill>
            <a:srgbClr val="333333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800" kern="1200">
          <a:solidFill>
            <a:srgbClr val="333333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500" kern="1200">
          <a:solidFill>
            <a:srgbClr val="333333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350" kern="1200">
          <a:solidFill>
            <a:srgbClr val="333333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200" kern="1200">
          <a:solidFill>
            <a:srgbClr val="333333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050" kern="1200">
          <a:solidFill>
            <a:srgbClr val="333333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Simple </a:t>
            </a:r>
            <a:r>
              <a:rPr lang="de-DE" dirty="0" err="1" smtClean="0"/>
              <a:t>setup</a:t>
            </a:r>
            <a:r>
              <a:rPr lang="de-DE" dirty="0" smtClean="0"/>
              <a:t> (</a:t>
            </a:r>
            <a:r>
              <a:rPr lang="de-DE" dirty="0" err="1" smtClean="0"/>
              <a:t>filter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)</a:t>
            </a:r>
            <a:r>
              <a:rPr lang="de-DE" dirty="0" smtClean="0"/>
              <a:t> 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19" y="1087438"/>
            <a:ext cx="1402077" cy="3678237"/>
          </a:xfrm>
        </p:spPr>
      </p:pic>
      <p:sp>
        <p:nvSpPr>
          <p:cNvPr id="5" name="Textfeld 4"/>
          <p:cNvSpPr txBox="1"/>
          <p:nvPr/>
        </p:nvSpPr>
        <p:spPr>
          <a:xfrm>
            <a:off x="2024696" y="1172663"/>
            <a:ext cx="183896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smtClean="0"/>
              <a:t>Input </a:t>
            </a:r>
            <a:r>
              <a:rPr lang="de-DE" dirty="0" err="1" smtClean="0"/>
              <a:t>energy</a:t>
            </a:r>
            <a:r>
              <a:rPr lang="de-DE" dirty="0" smtClean="0"/>
              <a:t>: 1J</a:t>
            </a:r>
            <a:endParaRPr lang="en-US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2038656" y="2127677"/>
            <a:ext cx="2172390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smtClean="0"/>
              <a:t>60/40 Beam </a:t>
            </a:r>
            <a:r>
              <a:rPr lang="de-DE" dirty="0" err="1" smtClean="0"/>
              <a:t>splitter</a:t>
            </a:r>
            <a:endParaRPr lang="en-US" dirty="0" smtClean="0"/>
          </a:p>
        </p:txBody>
      </p:sp>
      <p:sp>
        <p:nvSpPr>
          <p:cNvPr id="7" name="Textfeld 6"/>
          <p:cNvSpPr txBox="1"/>
          <p:nvPr/>
        </p:nvSpPr>
        <p:spPr>
          <a:xfrm>
            <a:off x="2079371" y="3138728"/>
            <a:ext cx="114646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smtClean="0"/>
              <a:t>50% </a:t>
            </a:r>
            <a:r>
              <a:rPr lang="de-DE" dirty="0" err="1" smtClean="0"/>
              <a:t>filter</a:t>
            </a:r>
            <a:endParaRPr lang="en-US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9" y="1541995"/>
            <a:ext cx="2581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Simulating</a:t>
            </a:r>
            <a:r>
              <a:rPr lang="de-DE" dirty="0" smtClean="0"/>
              <a:t> double-pass </a:t>
            </a:r>
            <a:r>
              <a:rPr lang="de-DE" dirty="0" err="1" smtClean="0"/>
              <a:t>systems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" y="947873"/>
            <a:ext cx="2666418" cy="847495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" y="2052164"/>
            <a:ext cx="1048492" cy="2659439"/>
          </a:xfrm>
        </p:spPr>
      </p:pic>
      <p:sp>
        <p:nvSpPr>
          <p:cNvPr id="8" name="Ellipse 7"/>
          <p:cNvSpPr/>
          <p:nvPr/>
        </p:nvSpPr>
        <p:spPr>
          <a:xfrm>
            <a:off x="286183" y="2589637"/>
            <a:ext cx="670095" cy="432769"/>
          </a:xfrm>
          <a:prstGeom prst="ellipse">
            <a:avLst/>
          </a:prstGeom>
          <a:solidFill>
            <a:srgbClr val="FDBB63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1088902" y="2806021"/>
            <a:ext cx="467575" cy="16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556477" y="2643399"/>
            <a:ext cx="2159566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 smtClean="0">
                <a:solidFill>
                  <a:srgbClr val="FF0000"/>
                </a:solidFill>
              </a:rPr>
              <a:t>Does</a:t>
            </a:r>
            <a:r>
              <a:rPr lang="de-DE" dirty="0" smtClean="0">
                <a:solidFill>
                  <a:srgbClr val="FF0000"/>
                </a:solidFill>
              </a:rPr>
              <a:t> not </a:t>
            </a:r>
            <a:r>
              <a:rPr lang="de-DE" dirty="0" err="1" smtClean="0">
                <a:solidFill>
                  <a:srgbClr val="FF0000"/>
                </a:solidFill>
              </a:rPr>
              <a:t>work</a:t>
            </a:r>
            <a:r>
              <a:rPr lang="de-DE" dirty="0" smtClean="0">
                <a:solidFill>
                  <a:srgbClr val="FF0000"/>
                </a:solidFill>
              </a:rPr>
              <a:t>!</a:t>
            </a:r>
          </a:p>
          <a:p>
            <a:pPr algn="l"/>
            <a:r>
              <a:rPr lang="de-DE" dirty="0" smtClean="0">
                <a:solidFill>
                  <a:srgbClr val="FF0000"/>
                </a:solidFill>
              </a:rPr>
              <a:t>(</a:t>
            </a:r>
            <a:r>
              <a:rPr lang="de-DE" dirty="0" err="1" smtClean="0">
                <a:solidFill>
                  <a:srgbClr val="FF0000"/>
                </a:solidFill>
              </a:rPr>
              <a:t>would</a:t>
            </a:r>
            <a:r>
              <a:rPr lang="de-DE" dirty="0" smtClean="0">
                <a:solidFill>
                  <a:srgbClr val="FF0000"/>
                </a:solidFill>
              </a:rPr>
              <a:t> form a </a:t>
            </a:r>
            <a:r>
              <a:rPr lang="de-DE" dirty="0" err="1" smtClean="0">
                <a:solidFill>
                  <a:srgbClr val="FF0000"/>
                </a:solidFill>
              </a:rPr>
              <a:t>loop</a:t>
            </a:r>
            <a:r>
              <a:rPr lang="de-DE" dirty="0" smtClean="0">
                <a:solidFill>
                  <a:srgbClr val="FF0000"/>
                </a:solidFill>
              </a:rPr>
              <a:t>)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20188" y="1075560"/>
            <a:ext cx="3057247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smtClean="0"/>
              <a:t>Solution: „Reference </a:t>
            </a:r>
            <a:r>
              <a:rPr lang="de-DE" dirty="0" err="1" smtClean="0"/>
              <a:t>nodes</a:t>
            </a:r>
            <a:r>
              <a:rPr lang="de-DE" dirty="0" smtClean="0"/>
              <a:t>“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86" y="997642"/>
            <a:ext cx="712921" cy="377730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>
            <a:off x="5814467" y="2966565"/>
            <a:ext cx="1844519" cy="140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814467" y="1371620"/>
            <a:ext cx="1898602" cy="159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545951" y="2052164"/>
            <a:ext cx="1113035" cy="83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545951" y="2886293"/>
            <a:ext cx="1111872" cy="7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097594" y="2561197"/>
            <a:ext cx="1787669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 smtClean="0"/>
              <a:t>linked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endParaRPr lang="de-DE" dirty="0" smtClean="0"/>
          </a:p>
          <a:p>
            <a:pPr algn="l"/>
            <a:r>
              <a:rPr lang="de-DE" dirty="0" smtClean="0"/>
              <a:t>(</a:t>
            </a:r>
            <a:r>
              <a:rPr lang="de-DE" dirty="0" err="1" smtClean="0"/>
              <a:t>inverted</a:t>
            </a:r>
            <a:r>
              <a:rPr lang="de-DE" dirty="0" smtClean="0"/>
              <a:t>)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60888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Michaelson</a:t>
            </a:r>
            <a:r>
              <a:rPr lang="de-DE" dirty="0" smtClean="0"/>
              <a:t> Interferometer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503" y="1087438"/>
            <a:ext cx="782402" cy="3678237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29" y="1543041"/>
            <a:ext cx="3547669" cy="18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4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Further Nodes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Group </a:t>
            </a:r>
            <a:r>
              <a:rPr lang="de-DE" dirty="0" err="1" smtClean="0"/>
              <a:t>nodes</a:t>
            </a:r>
            <a:r>
              <a:rPr lang="de-DE" dirty="0" smtClean="0"/>
              <a:t>: </a:t>
            </a:r>
            <a:r>
              <a:rPr lang="de-DE" dirty="0" err="1" smtClean="0"/>
              <a:t>Nesting</a:t>
            </a:r>
            <a:r>
              <a:rPr lang="de-DE" dirty="0" smtClean="0"/>
              <a:t> </a:t>
            </a:r>
            <a:r>
              <a:rPr lang="de-DE" dirty="0" err="1" smtClean="0"/>
              <a:t>optical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 in a </a:t>
            </a:r>
            <a:r>
              <a:rPr lang="de-DE" dirty="0" err="1" smtClean="0"/>
              <a:t>node</a:t>
            </a:r>
            <a:r>
              <a:rPr lang="de-DE" dirty="0" smtClean="0"/>
              <a:t> (</a:t>
            </a:r>
            <a:r>
              <a:rPr lang="de-DE" dirty="0" err="1" smtClean="0"/>
              <a:t>using</a:t>
            </a:r>
            <a:r>
              <a:rPr lang="de-DE" dirty="0" smtClean="0"/>
              <a:t> sub-graphs)</a:t>
            </a:r>
          </a:p>
          <a:p>
            <a:r>
              <a:rPr lang="de-DE" dirty="0" smtClean="0"/>
              <a:t>Non-</a:t>
            </a:r>
            <a:r>
              <a:rPr lang="de-DE" dirty="0" err="1" smtClean="0"/>
              <a:t>sequential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: </a:t>
            </a:r>
          </a:p>
          <a:p>
            <a:pPr lvl="1"/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raytracing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ports</a:t>
            </a:r>
            <a:endParaRPr lang="de-DE" dirty="0" smtClean="0"/>
          </a:p>
          <a:p>
            <a:pPr lvl="1"/>
            <a:r>
              <a:rPr lang="de-DE" dirty="0" smtClean="0"/>
              <a:t>e.g. </a:t>
            </a:r>
            <a:r>
              <a:rPr lang="de-DE" dirty="0" err="1" smtClean="0"/>
              <a:t>illumination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pump </a:t>
            </a:r>
            <a:r>
              <a:rPr lang="de-DE" dirty="0" err="1" smtClean="0"/>
              <a:t>cavities</a:t>
            </a:r>
            <a:endParaRPr lang="de-DE" dirty="0" smtClean="0"/>
          </a:p>
          <a:p>
            <a:r>
              <a:rPr lang="de-DE" dirty="0" smtClean="0"/>
              <a:t>Non-linear </a:t>
            </a:r>
            <a:r>
              <a:rPr lang="de-DE" dirty="0" err="1" smtClean="0"/>
              <a:t>optic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 (SHG…)</a:t>
            </a:r>
          </a:p>
          <a:p>
            <a:r>
              <a:rPr lang="de-DE" dirty="0" smtClean="0"/>
              <a:t>Real </a:t>
            </a:r>
            <a:r>
              <a:rPr lang="de-DE" dirty="0" err="1" smtClean="0"/>
              <a:t>lenses</a:t>
            </a:r>
            <a:endParaRPr lang="de-DE" dirty="0" smtClean="0"/>
          </a:p>
          <a:p>
            <a:pPr lvl="1"/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groups</a:t>
            </a:r>
            <a:r>
              <a:rPr lang="de-DE" dirty="0" smtClean="0"/>
              <a:t> (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-&gt; </a:t>
            </a:r>
            <a:r>
              <a:rPr lang="de-DE" dirty="0" err="1" smtClean="0"/>
              <a:t>propagation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-&gt;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Undirected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resonators</a:t>
            </a:r>
            <a:r>
              <a:rPr lang="de-DE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2505"/>
      </p:ext>
    </p:extLst>
  </p:cSld>
  <p:clrMapOvr>
    <a:masterClrMapping/>
  </p:clrMapOvr>
</p:sld>
</file>

<file path=ppt/theme/theme1.xml><?xml version="1.0" encoding="utf-8"?>
<a:theme xmlns:a="http://schemas.openxmlformats.org/drawingml/2006/main" name="fair-gsi-folienmaster_2017_onering">
  <a:themeElements>
    <a:clrScheme name="Benutzerdefini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BB6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8" id="{88F67082-FAA7-774F-81ED-C94DAF9F09F3}" vid="{76C6051D-27C6-564A-8764-CCBC0645D37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fair-gsi-folienmaster_2019_16zu9</Template>
  <TotalTime>0</TotalTime>
  <Words>101</Words>
  <Application>Microsoft Office PowerPoint</Application>
  <PresentationFormat>Bildschirmpräsentation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fair-gsi-folienmaster_2017_onering</vt:lpstr>
      <vt:lpstr>Simple setup (filter system) </vt:lpstr>
      <vt:lpstr>Simulating double-pass systems</vt:lpstr>
      <vt:lpstr>Example: Michaelson Interferometer</vt:lpstr>
      <vt:lpstr>Further Nodes</vt:lpstr>
    </vt:vector>
  </TitlesOfParts>
  <Company>GSI Helmholtzzentrum für Schwerionenforschung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setup</dc:title>
  <dc:creator>Eisenbarth, Udo Dr.</dc:creator>
  <cp:lastModifiedBy>Eisenbarth, Udo Dr.</cp:lastModifiedBy>
  <cp:revision>8</cp:revision>
  <dcterms:created xsi:type="dcterms:W3CDTF">2023-07-12T11:20:03Z</dcterms:created>
  <dcterms:modified xsi:type="dcterms:W3CDTF">2023-07-12T13:17:26Z</dcterms:modified>
</cp:coreProperties>
</file>