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0"/>
  </p:notesMasterIdLst>
  <p:handoutMasterIdLst>
    <p:handoutMasterId r:id="rId11"/>
  </p:handoutMasterIdLst>
  <p:sldIdLst>
    <p:sldId id="256" r:id="rId2"/>
    <p:sldId id="275" r:id="rId3"/>
    <p:sldId id="274" r:id="rId4"/>
    <p:sldId id="277" r:id="rId5"/>
    <p:sldId id="278" r:id="rId6"/>
    <p:sldId id="279" r:id="rId7"/>
    <p:sldId id="280" r:id="rId8"/>
    <p:sldId id="281"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97"/>
    <a:srgbClr val="A5A5A5"/>
    <a:srgbClr val="252525"/>
    <a:srgbClr val="3737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2CED07-139A-4E6D-A79A-7908201F16F7}" v="44" dt="2023-10-23T12:21:57.698"/>
    <p1510:client id="{F09EF2F1-07FB-497E-804E-90F88C38F29B}" v="1766" dt="2023-10-23T12:15:48.3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03" autoAdjust="0"/>
    <p:restoredTop sz="86456" autoAdjust="0"/>
  </p:normalViewPr>
  <p:slideViewPr>
    <p:cSldViewPr snapToGrid="0">
      <p:cViewPr varScale="1">
        <p:scale>
          <a:sx n="103" d="100"/>
          <a:sy n="103" d="100"/>
        </p:scale>
        <p:origin x="114" y="402"/>
      </p:cViewPr>
      <p:guideLst/>
    </p:cSldViewPr>
  </p:slideViewPr>
  <p:outlineViewPr>
    <p:cViewPr>
      <p:scale>
        <a:sx n="33" d="100"/>
        <a:sy n="33" d="100"/>
      </p:scale>
      <p:origin x="0" y="0"/>
    </p:cViewPr>
    <p:sldLst>
      <p:sld r:id="rId1" collapse="1"/>
    </p:sldLst>
  </p:outlineViewPr>
  <p:notesTextViewPr>
    <p:cViewPr>
      <p:scale>
        <a:sx n="3" d="2"/>
        <a:sy n="3" d="2"/>
      </p:scale>
      <p:origin x="0" y="0"/>
    </p:cViewPr>
  </p:notesText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86463-8E31-481F-B621-2A31CFB0E0C8}" type="datetimeFigureOut">
              <a:rPr lang="de-DE" smtClean="0"/>
              <a:t>23.10.2023</a:t>
            </a:fld>
            <a:endParaRPr lang="de-D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AFE192-0DE5-42F6-A4DE-4AF0780728EE}" type="slidenum">
              <a:rPr lang="de-DE" smtClean="0"/>
              <a:t>‹Nr.›</a:t>
            </a:fld>
            <a:endParaRPr lang="de-DE"/>
          </a:p>
        </p:txBody>
      </p:sp>
    </p:spTree>
    <p:extLst>
      <p:ext uri="{BB962C8B-B14F-4D97-AF65-F5344CB8AC3E}">
        <p14:creationId xmlns:p14="http://schemas.microsoft.com/office/powerpoint/2010/main" val="2766457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B859A-A014-4C8D-BDA1-7B690D8459F6}" type="datetimeFigureOut">
              <a:rPr lang="de-DE" smtClean="0"/>
              <a:t>23.10.2023</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9A9CB-7EAA-4AEB-930C-33BDE432CDED}" type="slidenum">
              <a:rPr lang="de-DE" smtClean="0"/>
              <a:t>‹Nr.›</a:t>
            </a:fld>
            <a:endParaRPr lang="de-DE"/>
          </a:p>
        </p:txBody>
      </p:sp>
    </p:spTree>
    <p:extLst>
      <p:ext uri="{BB962C8B-B14F-4D97-AF65-F5344CB8AC3E}">
        <p14:creationId xmlns:p14="http://schemas.microsoft.com/office/powerpoint/2010/main" val="244740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979A9CB-7EAA-4AEB-930C-33BDE432CDED}" type="slidenum">
              <a:rPr lang="de-DE" smtClean="0"/>
              <a:t>1</a:t>
            </a:fld>
            <a:endParaRPr lang="de-DE" dirty="0"/>
          </a:p>
        </p:txBody>
      </p:sp>
    </p:spTree>
    <p:extLst>
      <p:ext uri="{BB962C8B-B14F-4D97-AF65-F5344CB8AC3E}">
        <p14:creationId xmlns:p14="http://schemas.microsoft.com/office/powerpoint/2010/main" val="2867665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2</a:t>
            </a:fld>
            <a:endParaRPr lang="de-DE"/>
          </a:p>
        </p:txBody>
      </p:sp>
    </p:spTree>
    <p:extLst>
      <p:ext uri="{BB962C8B-B14F-4D97-AF65-F5344CB8AC3E}">
        <p14:creationId xmlns:p14="http://schemas.microsoft.com/office/powerpoint/2010/main" val="3833469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3</a:t>
            </a:fld>
            <a:endParaRPr lang="de-DE"/>
          </a:p>
        </p:txBody>
      </p:sp>
    </p:spTree>
    <p:extLst>
      <p:ext uri="{BB962C8B-B14F-4D97-AF65-F5344CB8AC3E}">
        <p14:creationId xmlns:p14="http://schemas.microsoft.com/office/powerpoint/2010/main" val="1917599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4</a:t>
            </a:fld>
            <a:endParaRPr lang="de-DE"/>
          </a:p>
        </p:txBody>
      </p:sp>
    </p:spTree>
    <p:extLst>
      <p:ext uri="{BB962C8B-B14F-4D97-AF65-F5344CB8AC3E}">
        <p14:creationId xmlns:p14="http://schemas.microsoft.com/office/powerpoint/2010/main" val="2418647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5</a:t>
            </a:fld>
            <a:endParaRPr lang="de-DE"/>
          </a:p>
        </p:txBody>
      </p:sp>
    </p:spTree>
    <p:extLst>
      <p:ext uri="{BB962C8B-B14F-4D97-AF65-F5344CB8AC3E}">
        <p14:creationId xmlns:p14="http://schemas.microsoft.com/office/powerpoint/2010/main" val="506275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6</a:t>
            </a:fld>
            <a:endParaRPr lang="de-DE"/>
          </a:p>
        </p:txBody>
      </p:sp>
    </p:spTree>
    <p:extLst>
      <p:ext uri="{BB962C8B-B14F-4D97-AF65-F5344CB8AC3E}">
        <p14:creationId xmlns:p14="http://schemas.microsoft.com/office/powerpoint/2010/main" val="1793960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7</a:t>
            </a:fld>
            <a:endParaRPr lang="de-DE"/>
          </a:p>
        </p:txBody>
      </p:sp>
    </p:spTree>
    <p:extLst>
      <p:ext uri="{BB962C8B-B14F-4D97-AF65-F5344CB8AC3E}">
        <p14:creationId xmlns:p14="http://schemas.microsoft.com/office/powerpoint/2010/main" val="8886651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8</a:t>
            </a:fld>
            <a:endParaRPr lang="de-DE"/>
          </a:p>
        </p:txBody>
      </p:sp>
    </p:spTree>
    <p:extLst>
      <p:ext uri="{BB962C8B-B14F-4D97-AF65-F5344CB8AC3E}">
        <p14:creationId xmlns:p14="http://schemas.microsoft.com/office/powerpoint/2010/main" val="1854899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6000"/>
            </a:lvl1pPr>
          </a:lstStyle>
          <a:p>
            <a:r>
              <a:rPr lang="en-US" dirty="0"/>
              <a:t>Click to edit Master title style</a:t>
            </a:r>
            <a:endParaRPr lang="de-DE"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p:cNvSpPr>
            <a:spLocks noGrp="1"/>
          </p:cNvSpPr>
          <p:nvPr>
            <p:ph type="dt" sz="half" idx="10"/>
          </p:nvPr>
        </p:nvSpPr>
        <p:spPr/>
        <p:txBody>
          <a:bodyPr/>
          <a:lstStyle/>
          <a:p>
            <a:r>
              <a:rPr lang="de-DE"/>
              <a:t>6 April, 2023</a:t>
            </a:r>
            <a:endParaRPr lang="de-DE" dirty="0"/>
          </a:p>
        </p:txBody>
      </p:sp>
      <p:sp>
        <p:nvSpPr>
          <p:cNvPr id="6" name="Slide Number Placeholder 5"/>
          <p:cNvSpPr>
            <a:spLocks noGrp="1"/>
          </p:cNvSpPr>
          <p:nvPr>
            <p:ph type="sldNum" sz="quarter" idx="12"/>
          </p:nvPr>
        </p:nvSpPr>
        <p:spPr/>
        <p:txBody>
          <a:bodyPr/>
          <a:lstStyle>
            <a:lvl1pPr>
              <a:defRPr/>
            </a:lvl1pPr>
          </a:lstStyle>
          <a:p>
            <a:fld id="{9ADA9C95-772A-47A9-AD15-555E5871AF08}" type="slidenum">
              <a:rPr lang="de-DE" smtClean="0"/>
              <a:pPr/>
              <a:t>‹Nr.›</a:t>
            </a:fld>
            <a:endParaRPr lang="de-DE" dirty="0"/>
          </a:p>
        </p:txBody>
      </p:sp>
    </p:spTree>
    <p:extLst>
      <p:ext uri="{BB962C8B-B14F-4D97-AF65-F5344CB8AC3E}">
        <p14:creationId xmlns:p14="http://schemas.microsoft.com/office/powerpoint/2010/main" val="245651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de-DE"/>
              <a:t>6 April, 2023</a:t>
            </a:r>
            <a:endParaRPr lang="de-DE" dirty="0"/>
          </a:p>
        </p:txBody>
      </p:sp>
      <p:sp>
        <p:nvSpPr>
          <p:cNvPr id="4" name="Slide Number Placeholder 3"/>
          <p:cNvSpPr>
            <a:spLocks noGrp="1"/>
          </p:cNvSpPr>
          <p:nvPr>
            <p:ph type="sldNum" sz="quarter" idx="12"/>
          </p:nvPr>
        </p:nvSpPr>
        <p:spPr/>
        <p:txBody>
          <a:bodyPr/>
          <a:lstStyle>
            <a:lvl1pPr>
              <a:defRPr/>
            </a:lvl1pPr>
          </a:lstStyle>
          <a:p>
            <a:fld id="{12F79BF1-A2CE-427C-87BA-8B0D038BBC0D}" type="slidenum">
              <a:rPr lang="de-DE" smtClean="0"/>
              <a:pPr/>
              <a:t>‹Nr.›</a:t>
            </a:fld>
            <a:endParaRPr lang="de-DE" dirty="0"/>
          </a:p>
        </p:txBody>
      </p:sp>
    </p:spTree>
    <p:extLst>
      <p:ext uri="{BB962C8B-B14F-4D97-AF65-F5344CB8AC3E}">
        <p14:creationId xmlns:p14="http://schemas.microsoft.com/office/powerpoint/2010/main" val="51455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Contact + Fund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de-DE"/>
              <a:t>6 April, 2023</a:t>
            </a:r>
            <a:endParaRPr lang="de-DE" dirty="0"/>
          </a:p>
        </p:txBody>
      </p:sp>
      <p:sp>
        <p:nvSpPr>
          <p:cNvPr id="4" name="Slide Number Placeholder 3"/>
          <p:cNvSpPr>
            <a:spLocks noGrp="1"/>
          </p:cNvSpPr>
          <p:nvPr>
            <p:ph type="sldNum" sz="quarter" idx="11"/>
          </p:nvPr>
        </p:nvSpPr>
        <p:spPr/>
        <p:txBody>
          <a:bodyPr/>
          <a:lstStyle>
            <a:lvl1pPr>
              <a:defRPr/>
            </a:lvl1pPr>
          </a:lstStyle>
          <a:p>
            <a:fld id="{4A0D76FC-2569-42A8-BD24-0C9D41943EA1}" type="slidenum">
              <a:rPr lang="de-DE" smtClean="0"/>
              <a:pPr/>
              <a:t>‹Nr.›</a:t>
            </a:fld>
            <a:endParaRPr lang="de-DE"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3540250"/>
            <a:ext cx="3752850" cy="787330"/>
          </a:xfrm>
          <a:prstGeom prst="rect">
            <a:avLst/>
          </a:prstGeom>
        </p:spPr>
      </p:pic>
      <p:sp>
        <p:nvSpPr>
          <p:cNvPr id="9" name="TextBox 8"/>
          <p:cNvSpPr txBox="1"/>
          <p:nvPr userDrawn="1"/>
        </p:nvSpPr>
        <p:spPr>
          <a:xfrm>
            <a:off x="6096000" y="4683201"/>
            <a:ext cx="5257798" cy="1384995"/>
          </a:xfrm>
          <a:prstGeom prst="rect">
            <a:avLst/>
          </a:prstGeom>
          <a:noFill/>
        </p:spPr>
        <p:txBody>
          <a:bodyPr wrap="square" lIns="54000" rtlCol="0">
            <a:spAutoFit/>
          </a:bodyPr>
          <a:lstStyle/>
          <a:p>
            <a:pPr lvl="0"/>
            <a:r>
              <a:rPr lang="en-US" sz="1200" dirty="0">
                <a:solidFill>
                  <a:srgbClr val="005597"/>
                </a:solidFill>
              </a:rPr>
              <a:t>This project has received funding by the European Union’s HORIZON-INFRA-2022-TECH-01 call under grant agreement number 101095207.</a:t>
            </a:r>
          </a:p>
          <a:p>
            <a:pPr lvl="0"/>
            <a:endParaRPr lang="en-US" sz="1200" dirty="0">
              <a:solidFill>
                <a:srgbClr val="005597"/>
              </a:solidFill>
            </a:endParaRPr>
          </a:p>
          <a:p>
            <a:pPr lvl="0"/>
            <a:r>
              <a:rPr lang="en-US" sz="1200" dirty="0">
                <a:solidFill>
                  <a:srgbClr val="005597"/>
                </a:solidFill>
              </a:rPr>
              <a:t>Views and opinions expressed are however those of the author(s) only and do not necessarily reflect those of the European Union or the European Commission. Neither the European Union nor the granting authority can be held responsible for them.</a:t>
            </a:r>
          </a:p>
        </p:txBody>
      </p:sp>
      <p:sp>
        <p:nvSpPr>
          <p:cNvPr id="2" name="TextBox 1"/>
          <p:cNvSpPr txBox="1"/>
          <p:nvPr userDrawn="1"/>
        </p:nvSpPr>
        <p:spPr>
          <a:xfrm>
            <a:off x="838800" y="363600"/>
            <a:ext cx="10515600" cy="813600"/>
          </a:xfrm>
          <a:prstGeom prst="rect">
            <a:avLst/>
          </a:prstGeom>
          <a:noFill/>
        </p:spPr>
        <p:txBody>
          <a:bodyPr wrap="none" rtlCol="0">
            <a:spAutoFit/>
          </a:bodyPr>
          <a:lstStyle/>
          <a:p>
            <a:r>
              <a:rPr lang="de-DE" sz="4000" b="1" kern="1200" cap="all" baseline="0" dirty="0">
                <a:solidFill>
                  <a:schemeClr val="accent1"/>
                </a:solidFill>
                <a:latin typeface="+mj-lt"/>
                <a:ea typeface="+mj-ea"/>
                <a:cs typeface="+mj-cs"/>
              </a:rPr>
              <a:t>Thank yOU!</a:t>
            </a:r>
            <a:endParaRPr lang="de-DE" dirty="0"/>
          </a:p>
        </p:txBody>
      </p:sp>
      <p:sp>
        <p:nvSpPr>
          <p:cNvPr id="5" name="TextBox 4"/>
          <p:cNvSpPr txBox="1"/>
          <p:nvPr userDrawn="1"/>
        </p:nvSpPr>
        <p:spPr>
          <a:xfrm>
            <a:off x="838800" y="1371600"/>
            <a:ext cx="1938351" cy="1015663"/>
          </a:xfrm>
          <a:prstGeom prst="rect">
            <a:avLst/>
          </a:prstGeom>
          <a:noFill/>
        </p:spPr>
        <p:txBody>
          <a:bodyPr wrap="none" rtlCol="0">
            <a:spAutoFit/>
          </a:bodyPr>
          <a:lstStyle/>
          <a:p>
            <a:r>
              <a:rPr lang="de-DE" sz="2000" dirty="0">
                <a:solidFill>
                  <a:srgbClr val="005597"/>
                </a:solidFill>
              </a:rPr>
              <a:t>Any questions?</a:t>
            </a:r>
          </a:p>
          <a:p>
            <a:endParaRPr lang="de-DE" sz="2000" dirty="0">
              <a:solidFill>
                <a:srgbClr val="005597"/>
              </a:solidFill>
            </a:endParaRPr>
          </a:p>
          <a:p>
            <a:r>
              <a:rPr lang="de-DE" sz="2000" baseline="0" dirty="0">
                <a:solidFill>
                  <a:srgbClr val="005597"/>
                </a:solidFill>
              </a:rPr>
              <a:t>Contact me:</a:t>
            </a:r>
          </a:p>
        </p:txBody>
      </p:sp>
      <p:sp>
        <p:nvSpPr>
          <p:cNvPr id="10" name="Text Placeholder 9"/>
          <p:cNvSpPr>
            <a:spLocks noGrp="1"/>
          </p:cNvSpPr>
          <p:nvPr>
            <p:ph type="body" sz="quarter" idx="12" hasCustomPrompt="1"/>
          </p:nvPr>
        </p:nvSpPr>
        <p:spPr>
          <a:xfrm>
            <a:off x="838799" y="2667472"/>
            <a:ext cx="4470179" cy="3400723"/>
          </a:xfrm>
        </p:spPr>
        <p:txBody>
          <a:bodyPr>
            <a:normAutofit/>
          </a:bodyPr>
          <a:lstStyle>
            <a:lvl1pPr marL="0" indent="0">
              <a:buFont typeface="Arial" panose="020B0604020202020204" pitchFamily="34" charset="0"/>
              <a:buNone/>
              <a:defRPr sz="2000" baseline="0"/>
            </a:lvl1pPr>
          </a:lstStyle>
          <a:p>
            <a:pPr lvl="0"/>
            <a:r>
              <a:rPr lang="de-DE" dirty="0"/>
              <a:t>Insert contact details</a:t>
            </a:r>
          </a:p>
        </p:txBody>
      </p:sp>
    </p:spTree>
    <p:extLst>
      <p:ext uri="{BB962C8B-B14F-4D97-AF65-F5344CB8AC3E}">
        <p14:creationId xmlns:p14="http://schemas.microsoft.com/office/powerpoint/2010/main" val="161293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53198" y="1560911"/>
            <a:ext cx="2371727" cy="813593"/>
          </a:xfrm>
        </p:spPr>
        <p:txBody>
          <a:bodyPr/>
          <a:lstStyle>
            <a:lvl1pPr>
              <a:defRPr/>
            </a:lvl1pPr>
          </a:lstStyle>
          <a:p>
            <a:r>
              <a:rPr lang="en-US" dirty="0"/>
              <a:t>Agenda</a:t>
            </a:r>
            <a:endParaRPr lang="de-DE" dirty="0"/>
          </a:p>
        </p:txBody>
      </p:sp>
      <p:sp>
        <p:nvSpPr>
          <p:cNvPr id="3" name="Date Placeholder 2"/>
          <p:cNvSpPr>
            <a:spLocks noGrp="1"/>
          </p:cNvSpPr>
          <p:nvPr>
            <p:ph type="dt" sz="half" idx="10"/>
          </p:nvPr>
        </p:nvSpPr>
        <p:spPr/>
        <p:txBody>
          <a:bodyPr/>
          <a:lstStyle/>
          <a:p>
            <a:r>
              <a:rPr lang="de-DE"/>
              <a:t>6 April, 2023</a:t>
            </a:r>
            <a:endParaRPr lang="de-DE" dirty="0"/>
          </a:p>
        </p:txBody>
      </p:sp>
      <p:sp>
        <p:nvSpPr>
          <p:cNvPr id="4" name="Slide Number Placeholder 3"/>
          <p:cNvSpPr>
            <a:spLocks noGrp="1"/>
          </p:cNvSpPr>
          <p:nvPr>
            <p:ph type="sldNum" sz="quarter" idx="11"/>
          </p:nvPr>
        </p:nvSpPr>
        <p:spPr/>
        <p:txBody>
          <a:bodyPr/>
          <a:lstStyle>
            <a:lvl1pPr>
              <a:defRPr/>
            </a:lvl1pPr>
          </a:lstStyle>
          <a:p>
            <a:fld id="{570F6720-1405-4D16-AD99-17E6C8C7F65C}" type="slidenum">
              <a:rPr lang="de-DE" smtClean="0"/>
              <a:pPr/>
              <a:t>‹Nr.›</a:t>
            </a:fld>
            <a:endParaRPr lang="de-DE" dirty="0"/>
          </a:p>
        </p:txBody>
      </p:sp>
      <p:sp>
        <p:nvSpPr>
          <p:cNvPr id="6" name="Picture Placeholder 5"/>
          <p:cNvSpPr>
            <a:spLocks noGrp="1"/>
          </p:cNvSpPr>
          <p:nvPr>
            <p:ph type="pic" sz="quarter" idx="12" hasCustomPrompt="1"/>
          </p:nvPr>
        </p:nvSpPr>
        <p:spPr>
          <a:xfrm>
            <a:off x="0" y="0"/>
            <a:ext cx="6105526" cy="6343649"/>
          </a:xfrm>
          <a:solidFill>
            <a:schemeClr val="bg1">
              <a:lumMod val="95000"/>
            </a:schemeClr>
          </a:solidFill>
        </p:spPr>
        <p:txBody>
          <a:bodyPr/>
          <a:lstStyle>
            <a:lvl1pPr>
              <a:defRPr/>
            </a:lvl1pPr>
          </a:lstStyle>
          <a:p>
            <a:r>
              <a:rPr lang="de-DE" dirty="0"/>
              <a:t>Insert picture</a:t>
            </a:r>
          </a:p>
        </p:txBody>
      </p:sp>
      <p:sp>
        <p:nvSpPr>
          <p:cNvPr id="8" name="Text Placeholder 7"/>
          <p:cNvSpPr>
            <a:spLocks noGrp="1"/>
          </p:cNvSpPr>
          <p:nvPr>
            <p:ph type="body" sz="quarter" idx="13" hasCustomPrompt="1"/>
          </p:nvPr>
        </p:nvSpPr>
        <p:spPr>
          <a:xfrm>
            <a:off x="6553198" y="2667001"/>
            <a:ext cx="4857750" cy="2609850"/>
          </a:xfrm>
        </p:spPr>
        <p:txBody>
          <a:bodyPr/>
          <a:lstStyle>
            <a:lvl1pPr>
              <a:defRPr/>
            </a:lvl1pPr>
          </a:lstStyle>
          <a:p>
            <a:pPr lvl="0"/>
            <a:r>
              <a:rPr lang="en-US" dirty="0"/>
              <a:t>Topic 1</a:t>
            </a:r>
          </a:p>
          <a:p>
            <a:pPr lvl="0"/>
            <a:r>
              <a:rPr lang="en-US" dirty="0"/>
              <a:t>Topic 2</a:t>
            </a:r>
          </a:p>
          <a:p>
            <a:pPr lvl="0"/>
            <a:r>
              <a:rPr lang="en-US" dirty="0"/>
              <a:t>Topic 3</a:t>
            </a:r>
          </a:p>
          <a:p>
            <a:pPr lvl="0"/>
            <a:r>
              <a:rPr lang="en-US" dirty="0"/>
              <a:t>Topic 4</a:t>
            </a:r>
          </a:p>
          <a:p>
            <a:pPr lvl="0"/>
            <a:r>
              <a:rPr lang="en-US" dirty="0"/>
              <a:t>Topic 5</a:t>
            </a:r>
            <a:endParaRPr lang="de-DE" dirty="0"/>
          </a:p>
        </p:txBody>
      </p:sp>
    </p:spTree>
    <p:extLst>
      <p:ext uri="{BB962C8B-B14F-4D97-AF65-F5344CB8AC3E}">
        <p14:creationId xmlns:p14="http://schemas.microsoft.com/office/powerpoint/2010/main" val="907576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Date Placeholder 3"/>
          <p:cNvSpPr>
            <a:spLocks noGrp="1"/>
          </p:cNvSpPr>
          <p:nvPr>
            <p:ph type="dt" sz="half" idx="10"/>
          </p:nvPr>
        </p:nvSpPr>
        <p:spPr/>
        <p:txBody>
          <a:bodyPr/>
          <a:lstStyle/>
          <a:p>
            <a:r>
              <a:rPr lang="de-DE"/>
              <a:t>6 April, 2023</a:t>
            </a:r>
            <a:endParaRPr lang="de-DE" dirty="0"/>
          </a:p>
        </p:txBody>
      </p:sp>
      <p:sp>
        <p:nvSpPr>
          <p:cNvPr id="6" name="Slide Number Placeholder 5"/>
          <p:cNvSpPr>
            <a:spLocks noGrp="1"/>
          </p:cNvSpPr>
          <p:nvPr>
            <p:ph type="sldNum" sz="quarter" idx="12"/>
          </p:nvPr>
        </p:nvSpPr>
        <p:spPr/>
        <p:txBody>
          <a:bodyPr/>
          <a:lstStyle>
            <a:lvl1pPr>
              <a:defRPr/>
            </a:lvl1pPr>
          </a:lstStyle>
          <a:p>
            <a:fld id="{EC5B15BB-6B6E-4ECE-9DE6-799FAF01EBD9}" type="slidenum">
              <a:rPr lang="de-DE" smtClean="0"/>
              <a:pPr/>
              <a:t>‹Nr.›</a:t>
            </a:fld>
            <a:endParaRPr lang="de-DE" dirty="0"/>
          </a:p>
        </p:txBody>
      </p:sp>
    </p:spTree>
    <p:extLst>
      <p:ext uri="{BB962C8B-B14F-4D97-AF65-F5344CB8AC3E}">
        <p14:creationId xmlns:p14="http://schemas.microsoft.com/office/powerpoint/2010/main" val="584774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lvl1pPr>
          </a:lstStyle>
          <a:p>
            <a:r>
              <a:rPr lang="en-US" dirty="0"/>
              <a:t>Click to edit Master title style</a:t>
            </a:r>
            <a:endParaRPr lang="de-DE"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rgbClr val="005597"/>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r>
              <a:rPr lang="de-DE"/>
              <a:t>6 April, 2023</a:t>
            </a:r>
            <a:endParaRPr lang="de-DE" dirty="0"/>
          </a:p>
        </p:txBody>
      </p:sp>
      <p:sp>
        <p:nvSpPr>
          <p:cNvPr id="6" name="Slide Number Placeholder 5"/>
          <p:cNvSpPr>
            <a:spLocks noGrp="1"/>
          </p:cNvSpPr>
          <p:nvPr>
            <p:ph type="sldNum" sz="quarter" idx="12"/>
          </p:nvPr>
        </p:nvSpPr>
        <p:spPr/>
        <p:txBody>
          <a:bodyPr/>
          <a:lstStyle>
            <a:lvl1pPr>
              <a:defRPr/>
            </a:lvl1pPr>
          </a:lstStyle>
          <a:p>
            <a:fld id="{0E1A82E5-E37E-48D0-BAA1-152CADA91FDC}" type="slidenum">
              <a:rPr lang="de-DE" smtClean="0"/>
              <a:pPr/>
              <a:t>‹Nr.›</a:t>
            </a:fld>
            <a:endParaRPr lang="de-DE" dirty="0"/>
          </a:p>
        </p:txBody>
      </p:sp>
    </p:spTree>
    <p:extLst>
      <p:ext uri="{BB962C8B-B14F-4D97-AF65-F5344CB8AC3E}">
        <p14:creationId xmlns:p14="http://schemas.microsoft.com/office/powerpoint/2010/main" val="245111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Date Placeholder 2"/>
          <p:cNvSpPr>
            <a:spLocks noGrp="1"/>
          </p:cNvSpPr>
          <p:nvPr>
            <p:ph type="dt" sz="half" idx="10"/>
          </p:nvPr>
        </p:nvSpPr>
        <p:spPr/>
        <p:txBody>
          <a:bodyPr/>
          <a:lstStyle/>
          <a:p>
            <a:r>
              <a:rPr lang="de-DE"/>
              <a:t>6 April, 2023</a:t>
            </a:r>
            <a:endParaRPr lang="de-DE" dirty="0"/>
          </a:p>
        </p:txBody>
      </p:sp>
      <p:sp>
        <p:nvSpPr>
          <p:cNvPr id="4" name="Slide Number Placeholder 3"/>
          <p:cNvSpPr>
            <a:spLocks noGrp="1"/>
          </p:cNvSpPr>
          <p:nvPr>
            <p:ph type="sldNum" sz="quarter" idx="11"/>
          </p:nvPr>
        </p:nvSpPr>
        <p:spPr/>
        <p:txBody>
          <a:bodyPr/>
          <a:lstStyle>
            <a:lvl1pPr>
              <a:defRPr/>
            </a:lvl1pPr>
          </a:lstStyle>
          <a:p>
            <a:fld id="{B7B9D68D-A9E2-4D20-A28B-EE5DB10D54AA}" type="slidenum">
              <a:rPr lang="de-DE" smtClean="0"/>
              <a:pPr/>
              <a:t>‹Nr.›</a:t>
            </a:fld>
            <a:endParaRPr lang="de-DE" dirty="0"/>
          </a:p>
        </p:txBody>
      </p:sp>
      <p:sp>
        <p:nvSpPr>
          <p:cNvPr id="6" name="Picture Placeholder 5"/>
          <p:cNvSpPr>
            <a:spLocks noGrp="1"/>
          </p:cNvSpPr>
          <p:nvPr>
            <p:ph type="pic" sz="quarter" idx="12" hasCustomPrompt="1"/>
          </p:nvPr>
        </p:nvSpPr>
        <p:spPr>
          <a:xfrm>
            <a:off x="838200" y="1485105"/>
            <a:ext cx="3933825" cy="4629150"/>
          </a:xfrm>
          <a:solidFill>
            <a:schemeClr val="bg1">
              <a:lumMod val="95000"/>
            </a:schemeClr>
          </a:solidFill>
        </p:spPr>
        <p:txBody>
          <a:bodyPr/>
          <a:lstStyle>
            <a:lvl1pPr>
              <a:defRPr/>
            </a:lvl1pPr>
          </a:lstStyle>
          <a:p>
            <a:r>
              <a:rPr lang="de-DE" dirty="0"/>
              <a:t>Insert picture</a:t>
            </a:r>
          </a:p>
        </p:txBody>
      </p:sp>
      <p:sp>
        <p:nvSpPr>
          <p:cNvPr id="8" name="Text Placeholder 7"/>
          <p:cNvSpPr>
            <a:spLocks noGrp="1"/>
          </p:cNvSpPr>
          <p:nvPr>
            <p:ph type="body" sz="quarter" idx="13"/>
          </p:nvPr>
        </p:nvSpPr>
        <p:spPr>
          <a:xfrm>
            <a:off x="5010148" y="1485105"/>
            <a:ext cx="6343650" cy="46291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1980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de-DE"/>
              <a:t>6 April, 2023</a:t>
            </a:r>
            <a:endParaRPr lang="de-DE" dirty="0"/>
          </a:p>
        </p:txBody>
      </p:sp>
      <p:sp>
        <p:nvSpPr>
          <p:cNvPr id="4" name="Slide Number Placeholder 3"/>
          <p:cNvSpPr>
            <a:spLocks noGrp="1"/>
          </p:cNvSpPr>
          <p:nvPr>
            <p:ph type="sldNum" sz="quarter" idx="11"/>
          </p:nvPr>
        </p:nvSpPr>
        <p:spPr/>
        <p:txBody>
          <a:bodyPr/>
          <a:lstStyle>
            <a:lvl1pPr>
              <a:defRPr/>
            </a:lvl1pPr>
          </a:lstStyle>
          <a:p>
            <a:fld id="{0CFC6FB3-9999-49A7-A73E-2B93016B0323}" type="slidenum">
              <a:rPr lang="de-DE" smtClean="0"/>
              <a:pPr/>
              <a:t>‹Nr.›</a:t>
            </a:fld>
            <a:endParaRPr lang="de-DE" dirty="0"/>
          </a:p>
        </p:txBody>
      </p:sp>
      <p:sp>
        <p:nvSpPr>
          <p:cNvPr id="6" name="Picture Placeholder 5"/>
          <p:cNvSpPr>
            <a:spLocks noGrp="1"/>
          </p:cNvSpPr>
          <p:nvPr>
            <p:ph type="pic" sz="quarter" idx="12" hasCustomPrompt="1"/>
          </p:nvPr>
        </p:nvSpPr>
        <p:spPr>
          <a:xfrm>
            <a:off x="0" y="0"/>
            <a:ext cx="12192000" cy="6353175"/>
          </a:xfrm>
          <a:solidFill>
            <a:schemeClr val="bg1">
              <a:lumMod val="95000"/>
            </a:schemeClr>
          </a:solidFill>
        </p:spPr>
        <p:txBody>
          <a:bodyPr anchor="ctr"/>
          <a:lstStyle>
            <a:lvl1pPr algn="ctr">
              <a:defRPr/>
            </a:lvl1pPr>
          </a:lstStyle>
          <a:p>
            <a:r>
              <a:rPr lang="de-DE" dirty="0"/>
              <a:t>Insert picture</a:t>
            </a:r>
          </a:p>
        </p:txBody>
      </p:sp>
    </p:spTree>
    <p:extLst>
      <p:ext uri="{BB962C8B-B14F-4D97-AF65-F5344CB8AC3E}">
        <p14:creationId xmlns:p14="http://schemas.microsoft.com/office/powerpoint/2010/main" val="257120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Content Placeholder 3"/>
          <p:cNvSpPr>
            <a:spLocks noGrp="1"/>
          </p:cNvSpPr>
          <p:nvPr>
            <p:ph sz="half" idx="2"/>
          </p:nvPr>
        </p:nvSpPr>
        <p:spPr>
          <a:xfrm>
            <a:off x="6172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5" name="Date Placeholder 4"/>
          <p:cNvSpPr>
            <a:spLocks noGrp="1"/>
          </p:cNvSpPr>
          <p:nvPr>
            <p:ph type="dt" sz="half" idx="10"/>
          </p:nvPr>
        </p:nvSpPr>
        <p:spPr/>
        <p:txBody>
          <a:bodyPr/>
          <a:lstStyle/>
          <a:p>
            <a:r>
              <a:rPr lang="de-DE"/>
              <a:t>6 April, 2023</a:t>
            </a:r>
            <a:endParaRPr lang="de-DE" dirty="0"/>
          </a:p>
        </p:txBody>
      </p:sp>
      <p:sp>
        <p:nvSpPr>
          <p:cNvPr id="7" name="Slide Number Placeholder 6"/>
          <p:cNvSpPr>
            <a:spLocks noGrp="1"/>
          </p:cNvSpPr>
          <p:nvPr>
            <p:ph type="sldNum" sz="quarter" idx="12"/>
          </p:nvPr>
        </p:nvSpPr>
        <p:spPr/>
        <p:txBody>
          <a:bodyPr/>
          <a:lstStyle>
            <a:lvl1pPr>
              <a:defRPr/>
            </a:lvl1pPr>
          </a:lstStyle>
          <a:p>
            <a:fld id="{F243238E-2D45-437B-B899-6BA22959758D}" type="slidenum">
              <a:rPr lang="de-DE" smtClean="0"/>
              <a:pPr/>
              <a:t>‹Nr.›</a:t>
            </a:fld>
            <a:endParaRPr lang="de-DE" dirty="0"/>
          </a:p>
        </p:txBody>
      </p:sp>
    </p:spTree>
    <p:extLst>
      <p:ext uri="{BB962C8B-B14F-4D97-AF65-F5344CB8AC3E}">
        <p14:creationId xmlns:p14="http://schemas.microsoft.com/office/powerpoint/2010/main" val="323836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de-DE" dirty="0"/>
          </a:p>
        </p:txBody>
      </p:sp>
      <p:sp>
        <p:nvSpPr>
          <p:cNvPr id="3" name="Date Placeholder 2"/>
          <p:cNvSpPr>
            <a:spLocks noGrp="1"/>
          </p:cNvSpPr>
          <p:nvPr>
            <p:ph type="dt" sz="half" idx="10"/>
          </p:nvPr>
        </p:nvSpPr>
        <p:spPr/>
        <p:txBody>
          <a:bodyPr/>
          <a:lstStyle/>
          <a:p>
            <a:r>
              <a:rPr lang="de-DE"/>
              <a:t>6 April, 2023</a:t>
            </a:r>
            <a:endParaRPr lang="de-DE" dirty="0"/>
          </a:p>
        </p:txBody>
      </p:sp>
      <p:sp>
        <p:nvSpPr>
          <p:cNvPr id="5" name="Slide Number Placeholder 4"/>
          <p:cNvSpPr>
            <a:spLocks noGrp="1"/>
          </p:cNvSpPr>
          <p:nvPr>
            <p:ph type="sldNum" sz="quarter" idx="12"/>
          </p:nvPr>
        </p:nvSpPr>
        <p:spPr/>
        <p:txBody>
          <a:bodyPr/>
          <a:lstStyle>
            <a:lvl1pPr>
              <a:defRPr/>
            </a:lvl1pPr>
          </a:lstStyle>
          <a:p>
            <a:fld id="{4E7890BF-F280-4011-953D-1CEA2C09C70B}" type="slidenum">
              <a:rPr lang="de-DE" smtClean="0"/>
              <a:pPr/>
              <a:t>‹Nr.›</a:t>
            </a:fld>
            <a:endParaRPr lang="de-DE" dirty="0"/>
          </a:p>
        </p:txBody>
      </p:sp>
    </p:spTree>
    <p:extLst>
      <p:ext uri="{BB962C8B-B14F-4D97-AF65-F5344CB8AC3E}">
        <p14:creationId xmlns:p14="http://schemas.microsoft.com/office/powerpoint/2010/main" val="308416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dirty="0"/>
              <a:t>Click to edit Master title style</a:t>
            </a:r>
            <a:endParaRPr lang="de-DE" dirty="0"/>
          </a:p>
        </p:txBody>
      </p:sp>
      <p:sp>
        <p:nvSpPr>
          <p:cNvPr id="3" name="Picture Placeholder 2"/>
          <p:cNvSpPr>
            <a:spLocks noGrp="1"/>
          </p:cNvSpPr>
          <p:nvPr>
            <p:ph type="pic" idx="1" hasCustomPrompt="1"/>
          </p:nvPr>
        </p:nvSpPr>
        <p:spPr>
          <a:xfrm>
            <a:off x="5183188" y="987425"/>
            <a:ext cx="6172200" cy="4873625"/>
          </a:xfrm>
          <a:solidFill>
            <a:schemeClr val="bg1">
              <a:lumMod val="95000"/>
            </a:schemeClr>
          </a:solidFill>
        </p:spPr>
        <p:txBody>
          <a:bodyPr anchor="ct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Insert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r>
              <a:rPr lang="de-DE"/>
              <a:t>6 April, 2023</a:t>
            </a:r>
            <a:endParaRPr lang="de-DE" dirty="0"/>
          </a:p>
        </p:txBody>
      </p:sp>
      <p:sp>
        <p:nvSpPr>
          <p:cNvPr id="7" name="Slide Number Placeholder 6"/>
          <p:cNvSpPr>
            <a:spLocks noGrp="1"/>
          </p:cNvSpPr>
          <p:nvPr>
            <p:ph type="sldNum" sz="quarter" idx="12"/>
          </p:nvPr>
        </p:nvSpPr>
        <p:spPr/>
        <p:txBody>
          <a:bodyPr/>
          <a:lstStyle>
            <a:lvl1pPr>
              <a:defRPr/>
            </a:lvl1pPr>
          </a:lstStyle>
          <a:p>
            <a:fld id="{1345116D-6FF5-4B6F-A5E3-E28E5007D906}" type="slidenum">
              <a:rPr lang="de-DE" smtClean="0"/>
              <a:pPr/>
              <a:t>‹Nr.›</a:t>
            </a:fld>
            <a:endParaRPr lang="de-DE" dirty="0"/>
          </a:p>
        </p:txBody>
      </p:sp>
    </p:spTree>
    <p:extLst>
      <p:ext uri="{BB962C8B-B14F-4D97-AF65-F5344CB8AC3E}">
        <p14:creationId xmlns:p14="http://schemas.microsoft.com/office/powerpoint/2010/main" val="3067313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356350"/>
            <a:ext cx="1219200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Placeholder 1"/>
          <p:cNvSpPr>
            <a:spLocks noGrp="1"/>
          </p:cNvSpPr>
          <p:nvPr>
            <p:ph type="title"/>
          </p:nvPr>
        </p:nvSpPr>
        <p:spPr>
          <a:xfrm>
            <a:off x="838200" y="365125"/>
            <a:ext cx="10515600" cy="813593"/>
          </a:xfrm>
          <a:prstGeom prst="rect">
            <a:avLst/>
          </a:prstGeom>
        </p:spPr>
        <p:txBody>
          <a:bodyPr vert="horz" lIns="91440" tIns="45720" rIns="91440" bIns="45720" rtlCol="0" anchor="ctr">
            <a:normAutofit/>
          </a:bodyPr>
          <a:lstStyle/>
          <a:p>
            <a:r>
              <a:rPr lang="en-US" dirty="0"/>
              <a:t>Click to edit Master title style</a:t>
            </a:r>
            <a:endParaRPr lang="de-DE" dirty="0"/>
          </a:p>
        </p:txBody>
      </p:sp>
      <p:sp>
        <p:nvSpPr>
          <p:cNvPr id="3" name="Text Placeholder 2"/>
          <p:cNvSpPr>
            <a:spLocks noGrp="1"/>
          </p:cNvSpPr>
          <p:nvPr>
            <p:ph type="body" idx="1"/>
          </p:nvPr>
        </p:nvSpPr>
        <p:spPr>
          <a:xfrm>
            <a:off x="838200" y="1371600"/>
            <a:ext cx="10515600" cy="48053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Date Placeholder 3"/>
          <p:cNvSpPr>
            <a:spLocks noGrp="1"/>
          </p:cNvSpPr>
          <p:nvPr>
            <p:ph type="dt" sz="half" idx="2"/>
          </p:nvPr>
        </p:nvSpPr>
        <p:spPr>
          <a:xfrm>
            <a:off x="9397259" y="6423817"/>
            <a:ext cx="1156798" cy="365125"/>
          </a:xfrm>
          <a:prstGeom prst="rect">
            <a:avLst/>
          </a:prstGeom>
        </p:spPr>
        <p:txBody>
          <a:bodyPr vert="horz" lIns="91440" tIns="45720" rIns="91440" bIns="45720" rtlCol="0" anchor="ctr"/>
          <a:lstStyle>
            <a:lvl1pPr algn="l">
              <a:defRPr sz="1000" b="1" baseline="0">
                <a:solidFill>
                  <a:schemeClr val="bg1"/>
                </a:solidFill>
              </a:defRPr>
            </a:lvl1pPr>
          </a:lstStyle>
          <a:p>
            <a:r>
              <a:rPr lang="de-DE" dirty="0"/>
              <a:t>6 April, 2023</a:t>
            </a:r>
          </a:p>
        </p:txBody>
      </p:sp>
      <p:sp>
        <p:nvSpPr>
          <p:cNvPr id="6" name="Slide Number Placeholder 5"/>
          <p:cNvSpPr>
            <a:spLocks noGrp="1"/>
          </p:cNvSpPr>
          <p:nvPr>
            <p:ph type="sldNum" sz="quarter" idx="4"/>
          </p:nvPr>
        </p:nvSpPr>
        <p:spPr>
          <a:xfrm>
            <a:off x="10848973" y="6420642"/>
            <a:ext cx="504825" cy="365125"/>
          </a:xfrm>
          <a:prstGeom prst="rect">
            <a:avLst/>
          </a:prstGeom>
        </p:spPr>
        <p:txBody>
          <a:bodyPr vert="horz" lIns="91440" tIns="45720" rIns="0" bIns="45720" rtlCol="0" anchor="ctr"/>
          <a:lstStyle>
            <a:lvl1pPr algn="r">
              <a:defRPr sz="1000" b="1" baseline="0">
                <a:solidFill>
                  <a:schemeClr val="bg1"/>
                </a:solidFill>
              </a:defRPr>
            </a:lvl1pPr>
          </a:lstStyle>
          <a:p>
            <a:fld id="{AB9FAE4E-508E-477F-9F1C-41A32CF2CA03}" type="slidenum">
              <a:rPr lang="de-DE" smtClean="0"/>
              <a:pPr/>
              <a:t>‹Nr.›</a:t>
            </a:fld>
            <a:endParaRPr lang="de-DE" dirty="0"/>
          </a:p>
        </p:txBody>
      </p:sp>
      <p:sp>
        <p:nvSpPr>
          <p:cNvPr id="7" name="Rectangle 6"/>
          <p:cNvSpPr/>
          <p:nvPr userDrawn="1"/>
        </p:nvSpPr>
        <p:spPr>
          <a:xfrm>
            <a:off x="1842090" y="-510366"/>
            <a:ext cx="1658679" cy="393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34</a:t>
            </a:r>
            <a:r>
              <a:rPr lang="de-DE" sz="1400" baseline="0" dirty="0"/>
              <a:t> / 179 / 201</a:t>
            </a:r>
            <a:endParaRPr lang="de-DE" sz="1400" dirty="0"/>
          </a:p>
        </p:txBody>
      </p:sp>
      <p:sp>
        <p:nvSpPr>
          <p:cNvPr id="10" name="Rectangle 9"/>
          <p:cNvSpPr/>
          <p:nvPr userDrawn="1"/>
        </p:nvSpPr>
        <p:spPr>
          <a:xfrm>
            <a:off x="15063" y="-510366"/>
            <a:ext cx="1646274" cy="393405"/>
          </a:xfrm>
          <a:prstGeom prst="rect">
            <a:avLst/>
          </a:prstGeom>
          <a:solidFill>
            <a:srgbClr val="00559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400" dirty="0"/>
              <a:t>0</a:t>
            </a:r>
            <a:r>
              <a:rPr lang="de-DE" sz="1400" baseline="0" dirty="0"/>
              <a:t> / 85 / 151</a:t>
            </a:r>
            <a:endParaRPr lang="de-DE" sz="1400" dirty="0"/>
          </a:p>
        </p:txBody>
      </p:sp>
      <p:sp>
        <p:nvSpPr>
          <p:cNvPr id="11" name="Rectangle 10"/>
          <p:cNvSpPr/>
          <p:nvPr userDrawn="1"/>
        </p:nvSpPr>
        <p:spPr>
          <a:xfrm>
            <a:off x="3681522" y="-510366"/>
            <a:ext cx="1690577" cy="393405"/>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1400" dirty="0"/>
              <a:t>242 / 242 / 242</a:t>
            </a:r>
          </a:p>
        </p:txBody>
      </p:sp>
      <p:pic>
        <p:nvPicPr>
          <p:cNvPr id="15" name="Picture 14"/>
          <p:cNvPicPr>
            <a:picLocks noChangeAspect="1"/>
          </p:cNvPicPr>
          <p:nvPr userDrawn="1"/>
        </p:nvPicPr>
        <p:blipFill>
          <a:blip r:embed="rId13"/>
          <a:stretch>
            <a:fillRect/>
          </a:stretch>
        </p:blipFill>
        <p:spPr>
          <a:xfrm>
            <a:off x="9897664" y="386558"/>
            <a:ext cx="1902617" cy="634206"/>
          </a:xfrm>
          <a:prstGeom prst="rect">
            <a:avLst/>
          </a:prstGeom>
        </p:spPr>
      </p:pic>
      <p:sp>
        <p:nvSpPr>
          <p:cNvPr id="16" name="Date Placeholder 3"/>
          <p:cNvSpPr txBox="1">
            <a:spLocks/>
          </p:cNvSpPr>
          <p:nvPr userDrawn="1"/>
        </p:nvSpPr>
        <p:spPr>
          <a:xfrm>
            <a:off x="3410495" y="6420642"/>
            <a:ext cx="5370757" cy="365125"/>
          </a:xfrm>
          <a:prstGeom prst="rect">
            <a:avLst/>
          </a:prstGeom>
        </p:spPr>
        <p:txBody>
          <a:bodyPr vert="horz" lIns="0" tIns="45720" rIns="91440" bIns="45720" rtlCol="0" anchor="ctr"/>
          <a:lstStyle>
            <a:defPPr>
              <a:defRPr lang="de-DE"/>
            </a:defPPr>
            <a:lvl1pPr marL="0" algn="l" defTabSz="914400" rtl="0" eaLnBrk="1" latinLnBrk="0" hangingPunct="1">
              <a:defRPr sz="1200" kern="12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000" b="1" baseline="0" dirty="0">
                <a:solidFill>
                  <a:schemeClr val="bg1"/>
                </a:solidFill>
              </a:rPr>
              <a:t>www.thrill-project.eu – Technology for High-Repetition Rate Intense Laser Laboratories</a:t>
            </a:r>
          </a:p>
        </p:txBody>
      </p:sp>
      <p:pic>
        <p:nvPicPr>
          <p:cNvPr id="12" name="Pictur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04729" y="6412096"/>
            <a:ext cx="1853013" cy="412829"/>
          </a:xfrm>
          <a:prstGeom prst="rect">
            <a:avLst/>
          </a:prstGeom>
        </p:spPr>
      </p:pic>
    </p:spTree>
    <p:extLst>
      <p:ext uri="{BB962C8B-B14F-4D97-AF65-F5344CB8AC3E}">
        <p14:creationId xmlns:p14="http://schemas.microsoft.com/office/powerpoint/2010/main" val="382573187"/>
      </p:ext>
    </p:extLst>
  </p:cSld>
  <p:clrMap bg1="lt1" tx1="dk1" bg2="lt2" tx2="dk2" accent1="accent1" accent2="accent2" accent3="accent3" accent4="accent4" accent5="accent5" accent6="accent6" hlink="hlink" folHlink="folHlink"/>
  <p:sldLayoutIdLst>
    <p:sldLayoutId id="2147483678" r:id="rId1"/>
    <p:sldLayoutId id="2147483689" r:id="rId2"/>
    <p:sldLayoutId id="2147483679" r:id="rId3"/>
    <p:sldLayoutId id="2147483680" r:id="rId4"/>
    <p:sldLayoutId id="2147483688" r:id="rId5"/>
    <p:sldLayoutId id="2147483687" r:id="rId6"/>
    <p:sldLayoutId id="2147483681" r:id="rId7"/>
    <p:sldLayoutId id="2147483683" r:id="rId8"/>
    <p:sldLayoutId id="2147483686" r:id="rId9"/>
    <p:sldLayoutId id="2147483684" r:id="rId10"/>
    <p:sldLayoutId id="2147483690" r:id="rId11"/>
  </p:sldLayoutIdLst>
  <p:hf hdr="0" ftr="0"/>
  <p:txStyles>
    <p:titleStyle>
      <a:lvl1pPr algn="l" defTabSz="914400" rtl="0" eaLnBrk="1" latinLnBrk="0" hangingPunct="1">
        <a:lnSpc>
          <a:spcPct val="90000"/>
        </a:lnSpc>
        <a:spcBef>
          <a:spcPct val="0"/>
        </a:spcBef>
        <a:buNone/>
        <a:defRPr sz="4000" b="1" kern="1200" cap="all" baseline="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de-DE" dirty="0"/>
              <a:t>6 April, 2023</a:t>
            </a:r>
          </a:p>
        </p:txBody>
      </p:sp>
      <p:sp>
        <p:nvSpPr>
          <p:cNvPr id="5" name="Slide Number Placeholder 4"/>
          <p:cNvSpPr>
            <a:spLocks noGrp="1"/>
          </p:cNvSpPr>
          <p:nvPr>
            <p:ph type="sldNum" sz="quarter" idx="12"/>
          </p:nvPr>
        </p:nvSpPr>
        <p:spPr/>
        <p:txBody>
          <a:bodyPr/>
          <a:lstStyle/>
          <a:p>
            <a:fld id="{9ADA9C95-772A-47A9-AD15-555E5871AF08}" type="slidenum">
              <a:rPr lang="de-DE" smtClean="0"/>
              <a:pPr/>
              <a:t>1</a:t>
            </a:fld>
            <a:endParaRPr lang="de-DE" dirty="0"/>
          </a:p>
        </p:txBody>
      </p:sp>
      <p:sp>
        <p:nvSpPr>
          <p:cNvPr id="6" name="Titel 1"/>
          <p:cNvSpPr txBox="1">
            <a:spLocks/>
          </p:cNvSpPr>
          <p:nvPr/>
        </p:nvSpPr>
        <p:spPr>
          <a:xfrm>
            <a:off x="1439209" y="4396518"/>
            <a:ext cx="9313582" cy="3208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cap="all" baseline="0">
                <a:solidFill>
                  <a:schemeClr val="accent1"/>
                </a:solidFill>
                <a:latin typeface="+mj-lt"/>
                <a:ea typeface="+mj-ea"/>
                <a:cs typeface="+mj-cs"/>
              </a:defRPr>
            </a:lvl1pPr>
          </a:lstStyle>
          <a:p>
            <a:r>
              <a:rPr lang="de-DE" sz="2400" dirty="0"/>
              <a:t>THRILL WP 3.4  </a:t>
            </a:r>
          </a:p>
          <a:p>
            <a:r>
              <a:rPr lang="en-US" sz="2400" dirty="0"/>
              <a:t>“Supporting calculations for system design”</a:t>
            </a:r>
            <a:endParaRPr lang="de-DE" sz="2400" dirty="0"/>
          </a:p>
        </p:txBody>
      </p:sp>
      <p:sp>
        <p:nvSpPr>
          <p:cNvPr id="7" name="Untertitel 2"/>
          <p:cNvSpPr txBox="1">
            <a:spLocks/>
          </p:cNvSpPr>
          <p:nvPr/>
        </p:nvSpPr>
        <p:spPr>
          <a:xfrm>
            <a:off x="3944470" y="4713218"/>
            <a:ext cx="4303060" cy="32087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Clr>
                <a:schemeClr val="accent1"/>
              </a:buClr>
              <a:buFont typeface="Arial" panose="020B0604020202020204" pitchFamily="34" charset="0"/>
              <a:buNone/>
              <a:defRPr sz="2400" kern="1200" baseline="0">
                <a:solidFill>
                  <a:srgbClr val="005597"/>
                </a:solidFill>
                <a:latin typeface="+mn-lt"/>
                <a:ea typeface="+mn-ea"/>
                <a:cs typeface="+mn-cs"/>
              </a:defRPr>
            </a:lvl1pPr>
            <a:lvl2pPr marL="457200" indent="0" algn="ctr" defTabSz="914400" rtl="0" eaLnBrk="1" latinLnBrk="0" hangingPunct="1">
              <a:lnSpc>
                <a:spcPct val="90000"/>
              </a:lnSpc>
              <a:spcBef>
                <a:spcPts val="500"/>
              </a:spcBef>
              <a:buClr>
                <a:schemeClr val="accent1"/>
              </a:buClr>
              <a:buFont typeface="Arial" panose="020B0604020202020204" pitchFamily="34" charset="0"/>
              <a:buNone/>
              <a:defRPr sz="2000" kern="1200" baseline="0">
                <a:solidFill>
                  <a:srgbClr val="005597"/>
                </a:solidFill>
                <a:latin typeface="+mn-lt"/>
                <a:ea typeface="+mn-ea"/>
                <a:cs typeface="+mn-cs"/>
              </a:defRPr>
            </a:lvl2pPr>
            <a:lvl3pPr marL="914400" indent="0" algn="ctr" defTabSz="914400" rtl="0" eaLnBrk="1" latinLnBrk="0" hangingPunct="1">
              <a:lnSpc>
                <a:spcPct val="90000"/>
              </a:lnSpc>
              <a:spcBef>
                <a:spcPts val="500"/>
              </a:spcBef>
              <a:buClr>
                <a:schemeClr val="accent1"/>
              </a:buClr>
              <a:buFont typeface="Arial" panose="020B0604020202020204" pitchFamily="34" charset="0"/>
              <a:buNone/>
              <a:defRPr sz="1800" kern="1200" baseline="0">
                <a:solidFill>
                  <a:srgbClr val="005597"/>
                </a:solidFill>
                <a:latin typeface="+mn-lt"/>
                <a:ea typeface="+mn-ea"/>
                <a:cs typeface="+mn-cs"/>
              </a:defRPr>
            </a:lvl3pPr>
            <a:lvl4pPr marL="1371600" indent="0" algn="ctr" defTabSz="914400" rtl="0" eaLnBrk="1" latinLnBrk="0" hangingPunct="1">
              <a:lnSpc>
                <a:spcPct val="90000"/>
              </a:lnSpc>
              <a:spcBef>
                <a:spcPts val="500"/>
              </a:spcBef>
              <a:buClr>
                <a:schemeClr val="accent1"/>
              </a:buClr>
              <a:buFont typeface="Arial" panose="020B0604020202020204" pitchFamily="34" charset="0"/>
              <a:buNone/>
              <a:defRPr sz="1600" kern="1200" baseline="0">
                <a:solidFill>
                  <a:srgbClr val="005597"/>
                </a:solidFill>
                <a:latin typeface="+mn-lt"/>
                <a:ea typeface="+mn-ea"/>
                <a:cs typeface="+mn-cs"/>
              </a:defRPr>
            </a:lvl4pPr>
            <a:lvl5pPr marL="1828800" indent="0" algn="ctr" defTabSz="914400" rtl="0" eaLnBrk="1" latinLnBrk="0" hangingPunct="1">
              <a:lnSpc>
                <a:spcPct val="90000"/>
              </a:lnSpc>
              <a:spcBef>
                <a:spcPts val="500"/>
              </a:spcBef>
              <a:buClr>
                <a:schemeClr val="accent1"/>
              </a:buClr>
              <a:buFont typeface="Arial" panose="020B0604020202020204" pitchFamily="34" charset="0"/>
              <a:buNone/>
              <a:defRPr sz="1600" kern="1200" baseline="0">
                <a:solidFill>
                  <a:srgbClr val="005597"/>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dirty="0"/>
              <a:t>Udo Eisenbarth, Yannik Zobus</a:t>
            </a:r>
          </a:p>
        </p:txBody>
      </p:sp>
      <p:pic>
        <p:nvPicPr>
          <p:cNvPr id="8" name="Grafik 7">
            <a:extLst>
              <a:ext uri="{FF2B5EF4-FFF2-40B4-BE49-F238E27FC236}">
                <a16:creationId xmlns:a16="http://schemas.microsoft.com/office/drawing/2014/main" id="{CAF1A219-36EC-4763-9389-2E65923C5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2381" y="1298825"/>
            <a:ext cx="9014467" cy="2238458"/>
          </a:xfrm>
          <a:prstGeom prst="rect">
            <a:avLst/>
          </a:prstGeom>
        </p:spPr>
      </p:pic>
    </p:spTree>
    <p:extLst>
      <p:ext uri="{BB962C8B-B14F-4D97-AF65-F5344CB8AC3E}">
        <p14:creationId xmlns:p14="http://schemas.microsoft.com/office/powerpoint/2010/main" val="2949149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a:t>Opossum</a:t>
            </a:r>
            <a:br>
              <a:rPr lang="en-US" noProof="0" dirty="0"/>
            </a:br>
            <a:r>
              <a:rPr lang="en-US" sz="2700" noProof="0" dirty="0"/>
              <a:t>Yet another optics simulation software ? </a:t>
            </a:r>
            <a:endParaRPr lang="en-US" noProof="0" dirty="0"/>
          </a:p>
        </p:txBody>
      </p:sp>
      <p:sp>
        <p:nvSpPr>
          <p:cNvPr id="3" name="Date Placeholder 2"/>
          <p:cNvSpPr>
            <a:spLocks noGrp="1"/>
          </p:cNvSpPr>
          <p:nvPr>
            <p:ph type="dt" sz="half" idx="10"/>
          </p:nvPr>
        </p:nvSpPr>
        <p:spPr/>
        <p:txBody>
          <a:bodyPr/>
          <a:lstStyle/>
          <a:p>
            <a:r>
              <a:rPr lang="de-DE" dirty="0"/>
              <a:t>6 April, 2023</a:t>
            </a:r>
          </a:p>
        </p:txBody>
      </p:sp>
      <p:sp>
        <p:nvSpPr>
          <p:cNvPr id="4" name="Slide Number Placeholder 3"/>
          <p:cNvSpPr>
            <a:spLocks noGrp="1"/>
          </p:cNvSpPr>
          <p:nvPr>
            <p:ph type="sldNum" sz="quarter" idx="11"/>
          </p:nvPr>
        </p:nvSpPr>
        <p:spPr/>
        <p:txBody>
          <a:bodyPr/>
          <a:lstStyle/>
          <a:p>
            <a:fld id="{B7B9D68D-A9E2-4D20-A28B-EE5DB10D54AA}" type="slidenum">
              <a:rPr lang="de-DE" smtClean="0"/>
              <a:pPr/>
              <a:t>2</a:t>
            </a:fld>
            <a:endParaRPr lang="de-DE" dirty="0"/>
          </a:p>
        </p:txBody>
      </p:sp>
      <p:sp>
        <p:nvSpPr>
          <p:cNvPr id="9" name="TextBox 8"/>
          <p:cNvSpPr txBox="1"/>
          <p:nvPr/>
        </p:nvSpPr>
        <p:spPr>
          <a:xfrm>
            <a:off x="742666" y="6066487"/>
            <a:ext cx="1151277" cy="200055"/>
          </a:xfrm>
          <a:prstGeom prst="rect">
            <a:avLst/>
          </a:prstGeom>
          <a:noFill/>
        </p:spPr>
        <p:txBody>
          <a:bodyPr wrap="none" rtlCol="0">
            <a:spAutoFit/>
          </a:bodyPr>
          <a:lstStyle/>
          <a:p>
            <a:r>
              <a:rPr lang="de-DE" sz="700" dirty="0">
                <a:solidFill>
                  <a:srgbClr val="005597"/>
                </a:solidFill>
              </a:rPr>
              <a:t>Photo by GSI / J. Hosan</a:t>
            </a:r>
          </a:p>
        </p:txBody>
      </p:sp>
      <p:pic>
        <p:nvPicPr>
          <p:cNvPr id="10" name="Inhaltsplatzhalter 4">
            <a:extLst>
              <a:ext uri="{FF2B5EF4-FFF2-40B4-BE49-F238E27FC236}">
                <a16:creationId xmlns:a16="http://schemas.microsoft.com/office/drawing/2014/main" id="{B43CB012-0C6C-49E5-BCC8-F3E061231025}"/>
              </a:ext>
            </a:extLst>
          </p:cNvPr>
          <p:cNvPicPr>
            <a:picLocks noChangeAspect="1"/>
          </p:cNvPicPr>
          <p:nvPr/>
        </p:nvPicPr>
        <p:blipFill rotWithShape="1">
          <a:blip r:embed="rId3"/>
          <a:srcRect l="18038" t="20003" r="20713" b="17526"/>
          <a:stretch/>
        </p:blipFill>
        <p:spPr>
          <a:xfrm>
            <a:off x="10535773" y="1966032"/>
            <a:ext cx="1186486" cy="637651"/>
          </a:xfrm>
          <a:prstGeom prst="rect">
            <a:avLst/>
          </a:prstGeom>
          <a:ln>
            <a:noFill/>
          </a:ln>
          <a:effectLst>
            <a:outerShdw blurRad="292100" dist="139700" dir="2700000" algn="tl" rotWithShape="0">
              <a:srgbClr val="333333">
                <a:alpha val="65000"/>
              </a:srgbClr>
            </a:outerShdw>
          </a:effectLst>
        </p:spPr>
      </p:pic>
      <p:pic>
        <p:nvPicPr>
          <p:cNvPr id="11" name="Grafik 10">
            <a:extLst>
              <a:ext uri="{FF2B5EF4-FFF2-40B4-BE49-F238E27FC236}">
                <a16:creationId xmlns:a16="http://schemas.microsoft.com/office/drawing/2014/main" id="{7DB14A6D-B081-452C-8C30-1AFAE0C3552D}"/>
              </a:ext>
            </a:extLst>
          </p:cNvPr>
          <p:cNvPicPr>
            <a:picLocks noChangeAspect="1"/>
          </p:cNvPicPr>
          <p:nvPr/>
        </p:nvPicPr>
        <p:blipFill>
          <a:blip r:embed="rId4"/>
          <a:stretch>
            <a:fillRect/>
          </a:stretch>
        </p:blipFill>
        <p:spPr>
          <a:xfrm>
            <a:off x="8632941" y="1551243"/>
            <a:ext cx="889603" cy="889603"/>
          </a:xfrm>
          <a:prstGeom prst="rect">
            <a:avLst/>
          </a:prstGeom>
          <a:ln>
            <a:noFill/>
          </a:ln>
          <a:effectLst>
            <a:outerShdw blurRad="292100" dist="139700" dir="2700000" algn="tl" rotWithShape="0">
              <a:srgbClr val="333333">
                <a:alpha val="65000"/>
              </a:srgbClr>
            </a:outerShdw>
          </a:effectLst>
        </p:spPr>
      </p:pic>
      <p:pic>
        <p:nvPicPr>
          <p:cNvPr id="12" name="Grafik 11">
            <a:extLst>
              <a:ext uri="{FF2B5EF4-FFF2-40B4-BE49-F238E27FC236}">
                <a16:creationId xmlns:a16="http://schemas.microsoft.com/office/drawing/2014/main" id="{DEE2C09B-C437-4D45-B610-18EE6C29C6EB}"/>
              </a:ext>
            </a:extLst>
          </p:cNvPr>
          <p:cNvPicPr>
            <a:picLocks noChangeAspect="1"/>
          </p:cNvPicPr>
          <p:nvPr/>
        </p:nvPicPr>
        <p:blipFill rotWithShape="1">
          <a:blip r:embed="rId5"/>
          <a:srcRect t="25759" b="26868"/>
          <a:stretch/>
        </p:blipFill>
        <p:spPr>
          <a:xfrm>
            <a:off x="6824280" y="3637123"/>
            <a:ext cx="1721915" cy="458845"/>
          </a:xfrm>
          <a:prstGeom prst="rect">
            <a:avLst/>
          </a:prstGeom>
          <a:ln>
            <a:noFill/>
          </a:ln>
          <a:effectLst>
            <a:outerShdw blurRad="292100" dist="139700" dir="2700000" algn="tl" rotWithShape="0">
              <a:srgbClr val="333333">
                <a:alpha val="65000"/>
              </a:srgbClr>
            </a:outerShdw>
          </a:effectLst>
        </p:spPr>
      </p:pic>
      <p:pic>
        <p:nvPicPr>
          <p:cNvPr id="13" name="Grafik 12">
            <a:extLst>
              <a:ext uri="{FF2B5EF4-FFF2-40B4-BE49-F238E27FC236}">
                <a16:creationId xmlns:a16="http://schemas.microsoft.com/office/drawing/2014/main" id="{BF39EA06-C50B-4AD2-9A0D-F2665E623ADE}"/>
              </a:ext>
            </a:extLst>
          </p:cNvPr>
          <p:cNvPicPr>
            <a:picLocks noChangeAspect="1"/>
          </p:cNvPicPr>
          <p:nvPr/>
        </p:nvPicPr>
        <p:blipFill>
          <a:blip r:embed="rId6"/>
          <a:stretch>
            <a:fillRect/>
          </a:stretch>
        </p:blipFill>
        <p:spPr>
          <a:xfrm>
            <a:off x="9727556" y="4095167"/>
            <a:ext cx="1937156" cy="968578"/>
          </a:xfrm>
          <a:prstGeom prst="rect">
            <a:avLst/>
          </a:prstGeom>
          <a:ln>
            <a:noFill/>
          </a:ln>
          <a:effectLst>
            <a:outerShdw blurRad="292100" dist="139700" dir="2700000" algn="tl" rotWithShape="0">
              <a:srgbClr val="333333">
                <a:alpha val="65000"/>
              </a:srgbClr>
            </a:outerShdw>
          </a:effectLst>
        </p:spPr>
      </p:pic>
      <p:pic>
        <p:nvPicPr>
          <p:cNvPr id="15" name="Grafik 14">
            <a:extLst>
              <a:ext uri="{FF2B5EF4-FFF2-40B4-BE49-F238E27FC236}">
                <a16:creationId xmlns:a16="http://schemas.microsoft.com/office/drawing/2014/main" id="{692F2912-DC7E-4AF3-B2D5-F62DB15C3AA3}"/>
              </a:ext>
            </a:extLst>
          </p:cNvPr>
          <p:cNvPicPr>
            <a:picLocks noChangeAspect="1"/>
          </p:cNvPicPr>
          <p:nvPr/>
        </p:nvPicPr>
        <p:blipFill>
          <a:blip r:embed="rId7"/>
          <a:stretch>
            <a:fillRect/>
          </a:stretch>
        </p:blipFill>
        <p:spPr>
          <a:xfrm>
            <a:off x="6617051" y="2040681"/>
            <a:ext cx="1645221" cy="925437"/>
          </a:xfrm>
          <a:prstGeom prst="rect">
            <a:avLst/>
          </a:prstGeom>
          <a:ln>
            <a:noFill/>
          </a:ln>
          <a:effectLst>
            <a:outerShdw blurRad="292100" dist="139700" dir="2700000" algn="tl" rotWithShape="0">
              <a:srgbClr val="333333">
                <a:alpha val="65000"/>
              </a:srgbClr>
            </a:outerShdw>
          </a:effectLst>
        </p:spPr>
      </p:pic>
      <p:pic>
        <p:nvPicPr>
          <p:cNvPr id="16" name="Grafik 15">
            <a:extLst>
              <a:ext uri="{FF2B5EF4-FFF2-40B4-BE49-F238E27FC236}">
                <a16:creationId xmlns:a16="http://schemas.microsoft.com/office/drawing/2014/main" id="{A251BE50-88BF-4223-907E-CBC4261A9448}"/>
              </a:ext>
            </a:extLst>
          </p:cNvPr>
          <p:cNvPicPr>
            <a:picLocks noChangeAspect="1"/>
          </p:cNvPicPr>
          <p:nvPr/>
        </p:nvPicPr>
        <p:blipFill>
          <a:blip r:embed="rId8"/>
          <a:stretch>
            <a:fillRect/>
          </a:stretch>
        </p:blipFill>
        <p:spPr>
          <a:xfrm>
            <a:off x="9316606" y="2759817"/>
            <a:ext cx="822805" cy="822805"/>
          </a:xfrm>
          <a:prstGeom prst="rect">
            <a:avLst/>
          </a:prstGeom>
          <a:ln>
            <a:noFill/>
          </a:ln>
          <a:effectLst>
            <a:outerShdw blurRad="292100" dist="139700" dir="2700000" algn="tl" rotWithShape="0">
              <a:srgbClr val="333333">
                <a:alpha val="65000"/>
              </a:srgbClr>
            </a:outerShdw>
          </a:effectLst>
        </p:spPr>
      </p:pic>
      <p:sp>
        <p:nvSpPr>
          <p:cNvPr id="19" name="Text Placeholder 5"/>
          <p:cNvSpPr txBox="1">
            <a:spLocks/>
          </p:cNvSpPr>
          <p:nvPr/>
        </p:nvSpPr>
        <p:spPr>
          <a:xfrm>
            <a:off x="838200" y="1480629"/>
            <a:ext cx="5478624" cy="3749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Existing solutions:</a:t>
            </a:r>
            <a:endParaRPr lang="en-US" sz="2000" dirty="0"/>
          </a:p>
          <a:p>
            <a:r>
              <a:rPr lang="en-US" sz="2000" dirty="0"/>
              <a:t>Proprietary </a:t>
            </a:r>
            <a:r>
              <a:rPr lang="en-US" sz="2000" dirty="0" err="1"/>
              <a:t>licences</a:t>
            </a:r>
            <a:r>
              <a:rPr lang="en-US" sz="2000" dirty="0"/>
              <a:t> </a:t>
            </a:r>
          </a:p>
          <a:p>
            <a:pPr lvl="1"/>
            <a:r>
              <a:rPr lang="en-US" sz="1600" dirty="0"/>
              <a:t>hard / impossible to integrate</a:t>
            </a:r>
          </a:p>
          <a:p>
            <a:pPr lvl="1"/>
            <a:r>
              <a:rPr lang="en-US" sz="1600" dirty="0"/>
              <a:t>expensive</a:t>
            </a:r>
          </a:p>
          <a:p>
            <a:r>
              <a:rPr lang="en-US" sz="2000" dirty="0"/>
              <a:t>Custom, self-written codes</a:t>
            </a:r>
          </a:p>
          <a:p>
            <a:pPr lvl="1"/>
            <a:r>
              <a:rPr lang="en-US" sz="1600" dirty="0"/>
              <a:t>Often „single-use“ during a thesis</a:t>
            </a:r>
          </a:p>
          <a:p>
            <a:pPr lvl="1"/>
            <a:r>
              <a:rPr lang="en-US" sz="1600" dirty="0"/>
              <a:t>not well maintained</a:t>
            </a:r>
          </a:p>
          <a:p>
            <a:pPr lvl="1"/>
            <a:r>
              <a:rPr lang="en-US" sz="1600" dirty="0"/>
              <a:t>mostly non-compatible with other code</a:t>
            </a:r>
          </a:p>
          <a:p>
            <a:r>
              <a:rPr lang="en-US" sz="2000" dirty="0"/>
              <a:t>Target specific problems</a:t>
            </a:r>
          </a:p>
          <a:p>
            <a:pPr lvl="1"/>
            <a:r>
              <a:rPr lang="en-US" sz="1600" dirty="0"/>
              <a:t>Often not well-suited for large-size laser systems</a:t>
            </a:r>
          </a:p>
        </p:txBody>
      </p:sp>
    </p:spTree>
    <p:extLst>
      <p:ext uri="{BB962C8B-B14F-4D97-AF65-F5344CB8AC3E}">
        <p14:creationId xmlns:p14="http://schemas.microsoft.com/office/powerpoint/2010/main" val="1131671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a:t>Opossum</a:t>
            </a:r>
            <a:br>
              <a:rPr lang="en-US" noProof="0" dirty="0"/>
            </a:br>
            <a:r>
              <a:rPr lang="en-US" sz="2700" noProof="0" dirty="0"/>
              <a:t>Yet another optics simulation software ? </a:t>
            </a:r>
            <a:endParaRPr lang="en-US" noProof="0" dirty="0"/>
          </a:p>
        </p:txBody>
      </p:sp>
      <p:sp>
        <p:nvSpPr>
          <p:cNvPr id="3" name="Date Placeholder 2"/>
          <p:cNvSpPr>
            <a:spLocks noGrp="1"/>
          </p:cNvSpPr>
          <p:nvPr>
            <p:ph type="dt" sz="half" idx="10"/>
          </p:nvPr>
        </p:nvSpPr>
        <p:spPr/>
        <p:txBody>
          <a:bodyPr/>
          <a:lstStyle/>
          <a:p>
            <a:r>
              <a:rPr lang="de-DE"/>
              <a:t>6 April, 2023</a:t>
            </a:r>
            <a:endParaRPr lang="de-DE" dirty="0"/>
          </a:p>
        </p:txBody>
      </p:sp>
      <p:sp>
        <p:nvSpPr>
          <p:cNvPr id="4" name="Slide Number Placeholder 3"/>
          <p:cNvSpPr>
            <a:spLocks noGrp="1"/>
          </p:cNvSpPr>
          <p:nvPr>
            <p:ph type="sldNum" sz="quarter" idx="11"/>
          </p:nvPr>
        </p:nvSpPr>
        <p:spPr/>
        <p:txBody>
          <a:bodyPr/>
          <a:lstStyle/>
          <a:p>
            <a:fld id="{B7B9D68D-A9E2-4D20-A28B-EE5DB10D54AA}" type="slidenum">
              <a:rPr lang="de-DE" smtClean="0"/>
              <a:pPr/>
              <a:t>3</a:t>
            </a:fld>
            <a:endParaRPr lang="de-DE" dirty="0"/>
          </a:p>
        </p:txBody>
      </p:sp>
      <p:sp>
        <p:nvSpPr>
          <p:cNvPr id="9" name="TextBox 8"/>
          <p:cNvSpPr txBox="1"/>
          <p:nvPr/>
        </p:nvSpPr>
        <p:spPr>
          <a:xfrm>
            <a:off x="742666" y="6066487"/>
            <a:ext cx="1151277" cy="200055"/>
          </a:xfrm>
          <a:prstGeom prst="rect">
            <a:avLst/>
          </a:prstGeom>
          <a:noFill/>
        </p:spPr>
        <p:txBody>
          <a:bodyPr wrap="none" rtlCol="0">
            <a:spAutoFit/>
          </a:bodyPr>
          <a:lstStyle/>
          <a:p>
            <a:r>
              <a:rPr lang="de-DE" sz="700" dirty="0">
                <a:solidFill>
                  <a:srgbClr val="005597"/>
                </a:solidFill>
              </a:rPr>
              <a:t>Photo by GSI / J. Hosan</a:t>
            </a:r>
          </a:p>
        </p:txBody>
      </p:sp>
      <p:pic>
        <p:nvPicPr>
          <p:cNvPr id="10" name="Inhaltsplatzhalter 4">
            <a:extLst>
              <a:ext uri="{FF2B5EF4-FFF2-40B4-BE49-F238E27FC236}">
                <a16:creationId xmlns:a16="http://schemas.microsoft.com/office/drawing/2014/main" id="{B43CB012-0C6C-49E5-BCC8-F3E061231025}"/>
              </a:ext>
            </a:extLst>
          </p:cNvPr>
          <p:cNvPicPr>
            <a:picLocks noChangeAspect="1"/>
          </p:cNvPicPr>
          <p:nvPr/>
        </p:nvPicPr>
        <p:blipFill rotWithShape="1">
          <a:blip r:embed="rId3"/>
          <a:srcRect l="18038" t="20003" r="20713" b="17526"/>
          <a:stretch/>
        </p:blipFill>
        <p:spPr>
          <a:xfrm>
            <a:off x="4798887" y="5559951"/>
            <a:ext cx="1076649" cy="582732"/>
          </a:xfrm>
          <a:prstGeom prst="rect">
            <a:avLst/>
          </a:prstGeom>
          <a:ln>
            <a:noFill/>
          </a:ln>
          <a:effectLst>
            <a:outerShdw blurRad="292100" dist="139700" dir="2700000" algn="tl" rotWithShape="0">
              <a:srgbClr val="333333">
                <a:alpha val="65000"/>
              </a:srgbClr>
            </a:outerShdw>
          </a:effectLst>
        </p:spPr>
      </p:pic>
      <p:pic>
        <p:nvPicPr>
          <p:cNvPr id="11" name="Grafik 10">
            <a:extLst>
              <a:ext uri="{FF2B5EF4-FFF2-40B4-BE49-F238E27FC236}">
                <a16:creationId xmlns:a16="http://schemas.microsoft.com/office/drawing/2014/main" id="{7DB14A6D-B081-452C-8C30-1AFAE0C3552D}"/>
              </a:ext>
            </a:extLst>
          </p:cNvPr>
          <p:cNvPicPr>
            <a:picLocks noChangeAspect="1"/>
          </p:cNvPicPr>
          <p:nvPr/>
        </p:nvPicPr>
        <p:blipFill>
          <a:blip r:embed="rId4"/>
          <a:stretch>
            <a:fillRect/>
          </a:stretch>
        </p:blipFill>
        <p:spPr>
          <a:xfrm>
            <a:off x="2468776" y="4785277"/>
            <a:ext cx="629349" cy="629349"/>
          </a:xfrm>
          <a:prstGeom prst="rect">
            <a:avLst/>
          </a:prstGeom>
          <a:ln>
            <a:noFill/>
          </a:ln>
          <a:effectLst>
            <a:outerShdw blurRad="292100" dist="139700" dir="2700000" algn="tl" rotWithShape="0">
              <a:srgbClr val="333333">
                <a:alpha val="65000"/>
              </a:srgbClr>
            </a:outerShdw>
          </a:effectLst>
        </p:spPr>
      </p:pic>
      <p:pic>
        <p:nvPicPr>
          <p:cNvPr id="12" name="Grafik 11">
            <a:extLst>
              <a:ext uri="{FF2B5EF4-FFF2-40B4-BE49-F238E27FC236}">
                <a16:creationId xmlns:a16="http://schemas.microsoft.com/office/drawing/2014/main" id="{DEE2C09B-C437-4D45-B610-18EE6C29C6EB}"/>
              </a:ext>
            </a:extLst>
          </p:cNvPr>
          <p:cNvPicPr>
            <a:picLocks noChangeAspect="1"/>
          </p:cNvPicPr>
          <p:nvPr/>
        </p:nvPicPr>
        <p:blipFill rotWithShape="1">
          <a:blip r:embed="rId5"/>
          <a:srcRect t="25759" b="26868"/>
          <a:stretch/>
        </p:blipFill>
        <p:spPr>
          <a:xfrm>
            <a:off x="1570906" y="5643829"/>
            <a:ext cx="1246710" cy="329442"/>
          </a:xfrm>
          <a:prstGeom prst="rect">
            <a:avLst/>
          </a:prstGeom>
          <a:ln>
            <a:noFill/>
          </a:ln>
          <a:effectLst>
            <a:outerShdw blurRad="292100" dist="139700" dir="2700000" algn="tl" rotWithShape="0">
              <a:srgbClr val="333333">
                <a:alpha val="65000"/>
              </a:srgbClr>
            </a:outerShdw>
          </a:effectLst>
        </p:spPr>
      </p:pic>
      <p:pic>
        <p:nvPicPr>
          <p:cNvPr id="13" name="Grafik 12">
            <a:extLst>
              <a:ext uri="{FF2B5EF4-FFF2-40B4-BE49-F238E27FC236}">
                <a16:creationId xmlns:a16="http://schemas.microsoft.com/office/drawing/2014/main" id="{BF39EA06-C50B-4AD2-9A0D-F2665E623ADE}"/>
              </a:ext>
            </a:extLst>
          </p:cNvPr>
          <p:cNvPicPr>
            <a:picLocks noChangeAspect="1"/>
          </p:cNvPicPr>
          <p:nvPr/>
        </p:nvPicPr>
        <p:blipFill>
          <a:blip r:embed="rId6"/>
          <a:stretch>
            <a:fillRect/>
          </a:stretch>
        </p:blipFill>
        <p:spPr>
          <a:xfrm>
            <a:off x="4150903" y="4786820"/>
            <a:ext cx="1354275" cy="697732"/>
          </a:xfrm>
          <a:prstGeom prst="rect">
            <a:avLst/>
          </a:prstGeom>
          <a:ln>
            <a:noFill/>
          </a:ln>
          <a:effectLst>
            <a:outerShdw blurRad="292100" dist="139700" dir="2700000" algn="tl" rotWithShape="0">
              <a:srgbClr val="333333">
                <a:alpha val="65000"/>
              </a:srgbClr>
            </a:outerShdw>
          </a:effectLst>
        </p:spPr>
      </p:pic>
      <p:pic>
        <p:nvPicPr>
          <p:cNvPr id="15" name="Grafik 14">
            <a:extLst>
              <a:ext uri="{FF2B5EF4-FFF2-40B4-BE49-F238E27FC236}">
                <a16:creationId xmlns:a16="http://schemas.microsoft.com/office/drawing/2014/main" id="{692F2912-DC7E-4AF3-B2D5-F62DB15C3AA3}"/>
              </a:ext>
            </a:extLst>
          </p:cNvPr>
          <p:cNvPicPr>
            <a:picLocks noChangeAspect="1"/>
          </p:cNvPicPr>
          <p:nvPr/>
        </p:nvPicPr>
        <p:blipFill>
          <a:blip r:embed="rId7"/>
          <a:stretch>
            <a:fillRect/>
          </a:stretch>
        </p:blipFill>
        <p:spPr>
          <a:xfrm>
            <a:off x="900557" y="4848266"/>
            <a:ext cx="1201451" cy="668522"/>
          </a:xfrm>
          <a:prstGeom prst="rect">
            <a:avLst/>
          </a:prstGeom>
          <a:ln>
            <a:noFill/>
          </a:ln>
          <a:effectLst>
            <a:outerShdw blurRad="292100" dist="139700" dir="2700000" algn="tl" rotWithShape="0">
              <a:srgbClr val="333333">
                <a:alpha val="65000"/>
              </a:srgbClr>
            </a:outerShdw>
          </a:effectLst>
        </p:spPr>
      </p:pic>
      <p:pic>
        <p:nvPicPr>
          <p:cNvPr id="16" name="Grafik 15">
            <a:extLst>
              <a:ext uri="{FF2B5EF4-FFF2-40B4-BE49-F238E27FC236}">
                <a16:creationId xmlns:a16="http://schemas.microsoft.com/office/drawing/2014/main" id="{A251BE50-88BF-4223-907E-CBC4261A9448}"/>
              </a:ext>
            </a:extLst>
          </p:cNvPr>
          <p:cNvPicPr>
            <a:picLocks noChangeAspect="1"/>
          </p:cNvPicPr>
          <p:nvPr/>
        </p:nvPicPr>
        <p:blipFill>
          <a:blip r:embed="rId8"/>
          <a:stretch>
            <a:fillRect/>
          </a:stretch>
        </p:blipFill>
        <p:spPr>
          <a:xfrm>
            <a:off x="3306566" y="5230261"/>
            <a:ext cx="666425" cy="666425"/>
          </a:xfrm>
          <a:prstGeom prst="rect">
            <a:avLst/>
          </a:prstGeom>
          <a:ln>
            <a:noFill/>
          </a:ln>
          <a:effectLst>
            <a:outerShdw blurRad="292100" dist="139700" dir="2700000" algn="tl" rotWithShape="0">
              <a:srgbClr val="333333">
                <a:alpha val="65000"/>
              </a:srgbClr>
            </a:outerShdw>
          </a:effectLst>
        </p:spPr>
      </p:pic>
      <p:sp>
        <p:nvSpPr>
          <p:cNvPr id="19" name="Text Placeholder 5"/>
          <p:cNvSpPr txBox="1">
            <a:spLocks/>
          </p:cNvSpPr>
          <p:nvPr/>
        </p:nvSpPr>
        <p:spPr>
          <a:xfrm>
            <a:off x="838200" y="1480629"/>
            <a:ext cx="5257800" cy="37499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Existing solutions:</a:t>
            </a:r>
            <a:endParaRPr lang="en-US" sz="2000" dirty="0"/>
          </a:p>
          <a:p>
            <a:r>
              <a:rPr lang="en-US" sz="2000" dirty="0"/>
              <a:t>Proprietary licenses </a:t>
            </a:r>
          </a:p>
          <a:p>
            <a:pPr lvl="1"/>
            <a:r>
              <a:rPr lang="en-US" sz="1600" dirty="0"/>
              <a:t>hard / impossible to integrate</a:t>
            </a:r>
          </a:p>
          <a:p>
            <a:pPr lvl="1"/>
            <a:r>
              <a:rPr lang="en-US" sz="1600" dirty="0"/>
              <a:t>expensive</a:t>
            </a:r>
          </a:p>
          <a:p>
            <a:r>
              <a:rPr lang="en-US" sz="2000" dirty="0"/>
              <a:t>Custom, self-written codes</a:t>
            </a:r>
          </a:p>
          <a:p>
            <a:pPr lvl="1"/>
            <a:r>
              <a:rPr lang="en-US" sz="1600" dirty="0"/>
              <a:t>Often „single-use“ during a thesis</a:t>
            </a:r>
          </a:p>
          <a:p>
            <a:pPr lvl="1"/>
            <a:r>
              <a:rPr lang="en-US" sz="1600" dirty="0"/>
              <a:t>not well maintained</a:t>
            </a:r>
          </a:p>
          <a:p>
            <a:pPr lvl="1"/>
            <a:r>
              <a:rPr lang="en-US" sz="1600" dirty="0"/>
              <a:t>mostly non-compatible with other code</a:t>
            </a:r>
          </a:p>
          <a:p>
            <a:r>
              <a:rPr lang="en-US" sz="2000" dirty="0"/>
              <a:t>Target specific problems</a:t>
            </a:r>
          </a:p>
          <a:p>
            <a:pPr lvl="1"/>
            <a:r>
              <a:rPr lang="en-US" sz="1600" dirty="0"/>
              <a:t>Often not well-suited for large-size laser systems</a:t>
            </a:r>
          </a:p>
        </p:txBody>
      </p:sp>
      <p:sp>
        <p:nvSpPr>
          <p:cNvPr id="20" name="Text Placeholder 5"/>
          <p:cNvSpPr txBox="1">
            <a:spLocks/>
          </p:cNvSpPr>
          <p:nvPr/>
        </p:nvSpPr>
        <p:spPr>
          <a:xfrm>
            <a:off x="6372487" y="1480629"/>
            <a:ext cx="5729317" cy="310070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Our Approach</a:t>
            </a:r>
            <a:endParaRPr lang="en-US" sz="2000" dirty="0"/>
          </a:p>
          <a:p>
            <a:r>
              <a:rPr lang="en-US" sz="2000" dirty="0"/>
              <a:t>Open Source</a:t>
            </a:r>
          </a:p>
          <a:p>
            <a:r>
              <a:rPr lang="en-US" sz="2000" dirty="0"/>
              <a:t>Platform for custom-code integration</a:t>
            </a:r>
          </a:p>
          <a:p>
            <a:r>
              <a:rPr lang="en-US" sz="2000" dirty="0"/>
              <a:t>Extensible to specific needs</a:t>
            </a:r>
          </a:p>
          <a:p>
            <a:r>
              <a:rPr lang="en-US" sz="2000" dirty="0"/>
              <a:t>Design once, use different analysis / modelling methods</a:t>
            </a:r>
          </a:p>
          <a:p>
            <a:r>
              <a:rPr lang="en-US" sz="2000" dirty="0"/>
              <a:t>Specifically target large laser systems</a:t>
            </a:r>
          </a:p>
          <a:p>
            <a:r>
              <a:rPr lang="en-US" sz="2000" dirty="0">
                <a:cs typeface="Arial"/>
              </a:rPr>
              <a:t>Holistic approach</a:t>
            </a:r>
          </a:p>
        </p:txBody>
      </p:sp>
      <p:pic>
        <p:nvPicPr>
          <p:cNvPr id="21" name="Grafik 20">
            <a:extLst>
              <a:ext uri="{FF2B5EF4-FFF2-40B4-BE49-F238E27FC236}">
                <a16:creationId xmlns:a16="http://schemas.microsoft.com/office/drawing/2014/main" id="{334A73B5-34FC-4482-B4BD-E778BFA6DCC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60538" y="4419726"/>
            <a:ext cx="2019213" cy="2012349"/>
          </a:xfrm>
          <a:prstGeom prst="rect">
            <a:avLst/>
          </a:prstGeom>
        </p:spPr>
      </p:pic>
    </p:spTree>
    <p:extLst>
      <p:ext uri="{BB962C8B-B14F-4D97-AF65-F5344CB8AC3E}">
        <p14:creationId xmlns:p14="http://schemas.microsoft.com/office/powerpoint/2010/main" val="3881244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noProof="0" dirty="0"/>
              <a:t>Simulation platform approach</a:t>
            </a:r>
          </a:p>
        </p:txBody>
      </p:sp>
      <p:sp>
        <p:nvSpPr>
          <p:cNvPr id="3" name="Date Placeholder 2"/>
          <p:cNvSpPr>
            <a:spLocks noGrp="1"/>
          </p:cNvSpPr>
          <p:nvPr>
            <p:ph type="dt" sz="half" idx="10"/>
          </p:nvPr>
        </p:nvSpPr>
        <p:spPr/>
        <p:txBody>
          <a:bodyPr/>
          <a:lstStyle/>
          <a:p>
            <a:r>
              <a:rPr lang="de-DE"/>
              <a:t>6 April, 2023</a:t>
            </a:r>
            <a:endParaRPr lang="de-DE" dirty="0"/>
          </a:p>
        </p:txBody>
      </p:sp>
      <p:sp>
        <p:nvSpPr>
          <p:cNvPr id="4" name="Slide Number Placeholder 3"/>
          <p:cNvSpPr>
            <a:spLocks noGrp="1"/>
          </p:cNvSpPr>
          <p:nvPr>
            <p:ph type="sldNum" sz="quarter" idx="11"/>
          </p:nvPr>
        </p:nvSpPr>
        <p:spPr/>
        <p:txBody>
          <a:bodyPr/>
          <a:lstStyle/>
          <a:p>
            <a:fld id="{B7B9D68D-A9E2-4D20-A28B-EE5DB10D54AA}" type="slidenum">
              <a:rPr lang="de-DE" smtClean="0"/>
              <a:pPr/>
              <a:t>4</a:t>
            </a:fld>
            <a:endParaRPr lang="de-DE" dirty="0"/>
          </a:p>
        </p:txBody>
      </p:sp>
      <p:sp>
        <p:nvSpPr>
          <p:cNvPr id="9" name="TextBox 8"/>
          <p:cNvSpPr txBox="1"/>
          <p:nvPr/>
        </p:nvSpPr>
        <p:spPr>
          <a:xfrm>
            <a:off x="742666" y="6066487"/>
            <a:ext cx="1151277" cy="200055"/>
          </a:xfrm>
          <a:prstGeom prst="rect">
            <a:avLst/>
          </a:prstGeom>
          <a:noFill/>
        </p:spPr>
        <p:txBody>
          <a:bodyPr wrap="none" rtlCol="0">
            <a:spAutoFit/>
          </a:bodyPr>
          <a:lstStyle/>
          <a:p>
            <a:r>
              <a:rPr lang="de-DE" sz="700" dirty="0">
                <a:solidFill>
                  <a:srgbClr val="005597"/>
                </a:solidFill>
              </a:rPr>
              <a:t>Photo by GSI / J. Hosan</a:t>
            </a:r>
          </a:p>
        </p:txBody>
      </p:sp>
      <p:sp>
        <p:nvSpPr>
          <p:cNvPr id="19" name="Text Placeholder 5"/>
          <p:cNvSpPr txBox="1">
            <a:spLocks/>
          </p:cNvSpPr>
          <p:nvPr/>
        </p:nvSpPr>
        <p:spPr>
          <a:xfrm>
            <a:off x="838200" y="1126957"/>
            <a:ext cx="9554118" cy="129205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Arial"/>
                <a:cs typeface="Arial"/>
              </a:rPr>
              <a:t>Complete/comprehensive modeling of high-intensity laser systems</a:t>
            </a:r>
          </a:p>
          <a:p>
            <a:r>
              <a:rPr lang="en-US" sz="2000" dirty="0">
                <a:cs typeface="Arial"/>
              </a:rPr>
              <a:t>Complex system, consisting of similarly complex sub-systems</a:t>
            </a:r>
          </a:p>
          <a:p>
            <a:r>
              <a:rPr lang="en-US" sz="2000" dirty="0">
                <a:cs typeface="Arial"/>
              </a:rPr>
              <a:t>Requires multitude of analyses/models/calculations</a:t>
            </a:r>
          </a:p>
        </p:txBody>
      </p:sp>
      <p:sp>
        <p:nvSpPr>
          <p:cNvPr id="23" name="Text Placeholder 5">
            <a:extLst>
              <a:ext uri="{FF2B5EF4-FFF2-40B4-BE49-F238E27FC236}">
                <a16:creationId xmlns:a16="http://schemas.microsoft.com/office/drawing/2014/main" id="{E065A194-F2DC-A579-8DD6-0D958F233E8B}"/>
              </a:ext>
            </a:extLst>
          </p:cNvPr>
          <p:cNvSpPr txBox="1">
            <a:spLocks/>
          </p:cNvSpPr>
          <p:nvPr/>
        </p:nvSpPr>
        <p:spPr>
          <a:xfrm>
            <a:off x="835377" y="2363275"/>
            <a:ext cx="6993007" cy="195849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cs typeface="Arial"/>
              </a:rPr>
              <a:t>OPOSSUM simulation platform</a:t>
            </a:r>
          </a:p>
          <a:p>
            <a:r>
              <a:rPr lang="en-US" sz="2000" dirty="0">
                <a:cs typeface="Arial"/>
              </a:rPr>
              <a:t>Model arbitrary optical systems as acyclic directed graphs</a:t>
            </a:r>
          </a:p>
          <a:p>
            <a:pPr lvl="1"/>
            <a:r>
              <a:rPr lang="en-US" sz="1600" dirty="0">
                <a:cs typeface="Arial"/>
              </a:rPr>
              <a:t>"light" flowing as data between nodes</a:t>
            </a:r>
          </a:p>
          <a:p>
            <a:pPr lvl="1"/>
            <a:r>
              <a:rPr lang="en-US" sz="1600" dirty="0">
                <a:cs typeface="Arial"/>
              </a:rPr>
              <a:t>Each node with specific "analyze" functions</a:t>
            </a:r>
          </a:p>
          <a:p>
            <a:pPr lvl="1"/>
            <a:r>
              <a:rPr lang="en-US" sz="1600" dirty="0">
                <a:cs typeface="Arial"/>
              </a:rPr>
              <a:t>Integration of external code as custom node</a:t>
            </a:r>
          </a:p>
          <a:p>
            <a:pPr lvl="1"/>
            <a:r>
              <a:rPr lang="en-US" sz="1600" dirty="0">
                <a:cs typeface="Arial"/>
              </a:rPr>
              <a:t>Different analyzer modes: energy, raytracing, </a:t>
            </a:r>
            <a:r>
              <a:rPr lang="en-US" sz="1600" dirty="0" err="1">
                <a:cs typeface="Arial"/>
              </a:rPr>
              <a:t>fourier</a:t>
            </a:r>
            <a:r>
              <a:rPr lang="en-US" sz="1600" dirty="0">
                <a:cs typeface="Arial"/>
              </a:rPr>
              <a:t> etc.</a:t>
            </a:r>
          </a:p>
          <a:p>
            <a:pPr lvl="1"/>
            <a:endParaRPr lang="en-US" sz="1600" dirty="0">
              <a:cs typeface="Arial"/>
            </a:endParaRPr>
          </a:p>
          <a:p>
            <a:endParaRPr lang="en-US" sz="2000" dirty="0">
              <a:cs typeface="Arial"/>
            </a:endParaRPr>
          </a:p>
          <a:p>
            <a:endParaRPr lang="en-US" sz="2000" b="1" dirty="0">
              <a:cs typeface="Arial"/>
            </a:endParaRPr>
          </a:p>
        </p:txBody>
      </p:sp>
      <p:pic>
        <p:nvPicPr>
          <p:cNvPr id="24" name="Grafik 23" descr="Ein Bild, das Screenshot, Text, Diagramm enthält.&#10;&#10;Beschreibung automatisch generiert.">
            <a:extLst>
              <a:ext uri="{FF2B5EF4-FFF2-40B4-BE49-F238E27FC236}">
                <a16:creationId xmlns:a16="http://schemas.microsoft.com/office/drawing/2014/main" id="{5A93E4CF-D8E2-35FD-C4E2-36D72BCFBDCE}"/>
              </a:ext>
            </a:extLst>
          </p:cNvPr>
          <p:cNvPicPr>
            <a:picLocks noChangeAspect="1"/>
          </p:cNvPicPr>
          <p:nvPr/>
        </p:nvPicPr>
        <p:blipFill>
          <a:blip r:embed="rId3"/>
          <a:stretch>
            <a:fillRect/>
          </a:stretch>
        </p:blipFill>
        <p:spPr>
          <a:xfrm>
            <a:off x="7019961" y="3521549"/>
            <a:ext cx="5015088" cy="1131454"/>
          </a:xfrm>
          <a:prstGeom prst="rect">
            <a:avLst/>
          </a:prstGeom>
        </p:spPr>
      </p:pic>
      <p:sp>
        <p:nvSpPr>
          <p:cNvPr id="26" name="Textfeld 25">
            <a:extLst>
              <a:ext uri="{FF2B5EF4-FFF2-40B4-BE49-F238E27FC236}">
                <a16:creationId xmlns:a16="http://schemas.microsoft.com/office/drawing/2014/main" id="{8E8CB6D4-D7D7-ABAC-147E-7C2B9FD03C3E}"/>
              </a:ext>
            </a:extLst>
          </p:cNvPr>
          <p:cNvSpPr txBox="1"/>
          <p:nvPr/>
        </p:nvSpPr>
        <p:spPr>
          <a:xfrm>
            <a:off x="5429249" y="4990222"/>
            <a:ext cx="436597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solidFill>
                  <a:srgbClr val="005597"/>
                </a:solidFill>
                <a:cs typeface="Arial"/>
              </a:rPr>
              <a:t>"light" </a:t>
            </a:r>
            <a:r>
              <a:rPr lang="de-DE" err="1">
                <a:solidFill>
                  <a:srgbClr val="005597"/>
                </a:solidFill>
                <a:cs typeface="Arial"/>
              </a:rPr>
              <a:t>data</a:t>
            </a:r>
            <a:endParaRPr lang="de-DE">
              <a:solidFill>
                <a:srgbClr val="005597"/>
              </a:solidFill>
              <a:cs typeface="Arial"/>
            </a:endParaRPr>
          </a:p>
          <a:p>
            <a:pPr algn="ctr"/>
            <a:r>
              <a:rPr lang="de-DE" sz="1400" dirty="0" err="1">
                <a:solidFill>
                  <a:srgbClr val="005597"/>
                </a:solidFill>
                <a:cs typeface="Arial"/>
              </a:rPr>
              <a:t>spectrum</a:t>
            </a:r>
            <a:r>
              <a:rPr lang="de-DE" sz="1400" dirty="0">
                <a:solidFill>
                  <a:srgbClr val="005597"/>
                </a:solidFill>
                <a:cs typeface="Arial"/>
              </a:rPr>
              <a:t>, </a:t>
            </a:r>
            <a:r>
              <a:rPr lang="de-DE" sz="1400" dirty="0" err="1">
                <a:solidFill>
                  <a:srgbClr val="005597"/>
                </a:solidFill>
                <a:cs typeface="Arial"/>
              </a:rPr>
              <a:t>energy</a:t>
            </a:r>
            <a:r>
              <a:rPr lang="de-DE" sz="1400" dirty="0">
                <a:solidFill>
                  <a:srgbClr val="005597"/>
                </a:solidFill>
                <a:cs typeface="Arial"/>
              </a:rPr>
              <a:t>, </a:t>
            </a:r>
            <a:r>
              <a:rPr lang="de-DE" sz="1400" dirty="0" err="1">
                <a:solidFill>
                  <a:srgbClr val="005597"/>
                </a:solidFill>
                <a:cs typeface="Arial"/>
              </a:rPr>
              <a:t>phase</a:t>
            </a:r>
            <a:r>
              <a:rPr lang="de-DE" sz="1400" dirty="0">
                <a:solidFill>
                  <a:srgbClr val="005597"/>
                </a:solidFill>
                <a:cs typeface="Arial"/>
              </a:rPr>
              <a:t>, </a:t>
            </a:r>
            <a:r>
              <a:rPr lang="de-DE" sz="1400" dirty="0" err="1">
                <a:solidFill>
                  <a:srgbClr val="005597"/>
                </a:solidFill>
                <a:cs typeface="Arial"/>
              </a:rPr>
              <a:t>nearfield</a:t>
            </a:r>
            <a:r>
              <a:rPr lang="de-DE" sz="1400" dirty="0">
                <a:solidFill>
                  <a:srgbClr val="005597"/>
                </a:solidFill>
                <a:cs typeface="Arial"/>
              </a:rPr>
              <a:t>...</a:t>
            </a:r>
          </a:p>
        </p:txBody>
      </p:sp>
      <p:sp>
        <p:nvSpPr>
          <p:cNvPr id="27" name="Textfeld 26">
            <a:extLst>
              <a:ext uri="{FF2B5EF4-FFF2-40B4-BE49-F238E27FC236}">
                <a16:creationId xmlns:a16="http://schemas.microsoft.com/office/drawing/2014/main" id="{699B44A5-4D7F-7E94-8839-3E9E25CE9BEF}"/>
              </a:ext>
            </a:extLst>
          </p:cNvPr>
          <p:cNvSpPr txBox="1"/>
          <p:nvPr/>
        </p:nvSpPr>
        <p:spPr>
          <a:xfrm>
            <a:off x="7291916" y="4700944"/>
            <a:ext cx="436597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solidFill>
                  <a:srgbClr val="005597"/>
                </a:solidFill>
                <a:cs typeface="Arial"/>
              </a:rPr>
              <a:t>"</a:t>
            </a:r>
            <a:r>
              <a:rPr lang="de-DE" dirty="0" err="1">
                <a:solidFill>
                  <a:srgbClr val="005597"/>
                </a:solidFill>
                <a:cs typeface="Arial"/>
              </a:rPr>
              <a:t>analyze</a:t>
            </a:r>
            <a:r>
              <a:rPr lang="de-DE" dirty="0">
                <a:solidFill>
                  <a:srgbClr val="005597"/>
                </a:solidFill>
                <a:cs typeface="Arial"/>
              </a:rPr>
              <a:t>" </a:t>
            </a:r>
            <a:r>
              <a:rPr lang="de-DE" dirty="0" err="1">
                <a:solidFill>
                  <a:srgbClr val="005597"/>
                </a:solidFill>
                <a:cs typeface="Arial"/>
              </a:rPr>
              <a:t>function</a:t>
            </a:r>
            <a:endParaRPr lang="de-DE" dirty="0">
              <a:solidFill>
                <a:srgbClr val="005597"/>
              </a:solidFill>
              <a:cs typeface="Arial"/>
            </a:endParaRPr>
          </a:p>
          <a:p>
            <a:pPr algn="ctr"/>
            <a:r>
              <a:rPr lang="de-DE" sz="1400" dirty="0">
                <a:solidFill>
                  <a:srgbClr val="005597"/>
                </a:solidFill>
                <a:cs typeface="Arial"/>
              </a:rPr>
              <a:t>Internal / external code</a:t>
            </a:r>
            <a:endParaRPr lang="de-DE" dirty="0"/>
          </a:p>
        </p:txBody>
      </p:sp>
      <p:sp>
        <p:nvSpPr>
          <p:cNvPr id="28" name="Textfeld 27">
            <a:extLst>
              <a:ext uri="{FF2B5EF4-FFF2-40B4-BE49-F238E27FC236}">
                <a16:creationId xmlns:a16="http://schemas.microsoft.com/office/drawing/2014/main" id="{1786A7F6-B1DF-526F-FA8E-1E1490E0CC36}"/>
              </a:ext>
            </a:extLst>
          </p:cNvPr>
          <p:cNvSpPr txBox="1"/>
          <p:nvPr/>
        </p:nvSpPr>
        <p:spPr>
          <a:xfrm>
            <a:off x="10252678" y="5240368"/>
            <a:ext cx="18822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dirty="0">
                <a:solidFill>
                  <a:srgbClr val="005597"/>
                </a:solidFill>
                <a:cs typeface="Arial"/>
              </a:rPr>
              <a:t>"</a:t>
            </a:r>
            <a:r>
              <a:rPr lang="de-DE" dirty="0" err="1">
                <a:solidFill>
                  <a:srgbClr val="005597"/>
                </a:solidFill>
                <a:cs typeface="Arial"/>
              </a:rPr>
              <a:t>report</a:t>
            </a:r>
            <a:r>
              <a:rPr lang="de-DE" dirty="0">
                <a:solidFill>
                  <a:srgbClr val="005597"/>
                </a:solidFill>
                <a:cs typeface="Arial"/>
              </a:rPr>
              <a:t>" </a:t>
            </a:r>
            <a:r>
              <a:rPr lang="de-DE" dirty="0" err="1">
                <a:solidFill>
                  <a:srgbClr val="005597"/>
                </a:solidFill>
                <a:cs typeface="Arial"/>
              </a:rPr>
              <a:t>function</a:t>
            </a:r>
            <a:endParaRPr lang="de-DE" dirty="0">
              <a:solidFill>
                <a:srgbClr val="005597"/>
              </a:solidFill>
              <a:cs typeface="Arial"/>
            </a:endParaRPr>
          </a:p>
        </p:txBody>
      </p:sp>
      <p:cxnSp>
        <p:nvCxnSpPr>
          <p:cNvPr id="29" name="Gerade Verbindung mit Pfeil 28">
            <a:extLst>
              <a:ext uri="{FF2B5EF4-FFF2-40B4-BE49-F238E27FC236}">
                <a16:creationId xmlns:a16="http://schemas.microsoft.com/office/drawing/2014/main" id="{03FB25E7-FADC-9EC3-0C0A-37CFF6B8A257}"/>
              </a:ext>
            </a:extLst>
          </p:cNvPr>
          <p:cNvCxnSpPr/>
          <p:nvPr/>
        </p:nvCxnSpPr>
        <p:spPr>
          <a:xfrm flipV="1">
            <a:off x="7637285" y="4286783"/>
            <a:ext cx="766233" cy="729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B1F5E707-528D-277C-4D08-F5A15F6BA8B7}"/>
              </a:ext>
            </a:extLst>
          </p:cNvPr>
          <p:cNvCxnSpPr>
            <a:cxnSpLocks/>
            <a:stCxn id="27" idx="0"/>
          </p:cNvCxnSpPr>
          <p:nvPr/>
        </p:nvCxnSpPr>
        <p:spPr>
          <a:xfrm flipH="1" flipV="1">
            <a:off x="9468908" y="4578008"/>
            <a:ext cx="5996" cy="122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3D2F38C4-D161-5C2F-ED9A-0C237998FF3C}"/>
              </a:ext>
            </a:extLst>
          </p:cNvPr>
          <p:cNvCxnSpPr>
            <a:cxnSpLocks/>
          </p:cNvCxnSpPr>
          <p:nvPr/>
        </p:nvCxnSpPr>
        <p:spPr>
          <a:xfrm flipH="1" flipV="1">
            <a:off x="11267587" y="4680920"/>
            <a:ext cx="2335" cy="512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Grafik 31" descr="Ein Bild, das Clipart, Cartoon, Darstellung enthält.&#10;&#10;Beschreibung automatisch generiert.">
            <a:extLst>
              <a:ext uri="{FF2B5EF4-FFF2-40B4-BE49-F238E27FC236}">
                <a16:creationId xmlns:a16="http://schemas.microsoft.com/office/drawing/2014/main" id="{EDE321AA-428A-17C6-B5B5-C7D1430A62A2}"/>
              </a:ext>
            </a:extLst>
          </p:cNvPr>
          <p:cNvPicPr>
            <a:picLocks noChangeAspect="1"/>
          </p:cNvPicPr>
          <p:nvPr/>
        </p:nvPicPr>
        <p:blipFill>
          <a:blip r:embed="rId4"/>
          <a:stretch>
            <a:fillRect/>
          </a:stretch>
        </p:blipFill>
        <p:spPr>
          <a:xfrm>
            <a:off x="4229493" y="4905562"/>
            <a:ext cx="1250623" cy="833306"/>
          </a:xfrm>
          <a:prstGeom prst="rect">
            <a:avLst/>
          </a:prstGeom>
        </p:spPr>
      </p:pic>
      <p:sp>
        <p:nvSpPr>
          <p:cNvPr id="35" name="Text Placeholder 5">
            <a:extLst>
              <a:ext uri="{FF2B5EF4-FFF2-40B4-BE49-F238E27FC236}">
                <a16:creationId xmlns:a16="http://schemas.microsoft.com/office/drawing/2014/main" id="{8F26B91F-EC29-C1C3-332A-ABAF641B07FC}"/>
              </a:ext>
            </a:extLst>
          </p:cNvPr>
          <p:cNvSpPr txBox="1">
            <a:spLocks/>
          </p:cNvSpPr>
          <p:nvPr/>
        </p:nvSpPr>
        <p:spPr>
          <a:xfrm>
            <a:off x="838519" y="4933333"/>
            <a:ext cx="6341313" cy="131455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err="1">
                <a:cs typeface="Arial"/>
              </a:rPr>
              <a:t>Written</a:t>
            </a:r>
            <a:r>
              <a:rPr lang="de-DE" sz="2000" dirty="0">
                <a:cs typeface="Arial"/>
              </a:rPr>
              <a:t> in Rust </a:t>
            </a:r>
            <a:endParaRPr lang="de-DE" dirty="0"/>
          </a:p>
          <a:p>
            <a:pPr lvl="1"/>
            <a:r>
              <a:rPr lang="de-DE" sz="1600" dirty="0">
                <a:cs typeface="Arial"/>
              </a:rPr>
              <a:t>Memory </a:t>
            </a:r>
            <a:r>
              <a:rPr lang="de-DE" sz="1600" dirty="0" err="1">
                <a:cs typeface="Arial"/>
              </a:rPr>
              <a:t>safe</a:t>
            </a:r>
            <a:r>
              <a:rPr lang="de-DE" sz="1600" dirty="0">
                <a:cs typeface="Arial"/>
              </a:rPr>
              <a:t> / </a:t>
            </a:r>
            <a:r>
              <a:rPr lang="de-DE" sz="1600" dirty="0" err="1">
                <a:cs typeface="Arial"/>
              </a:rPr>
              <a:t>efficient</a:t>
            </a:r>
            <a:r>
              <a:rPr lang="de-DE" sz="1600" dirty="0">
                <a:cs typeface="Arial"/>
              </a:rPr>
              <a:t> </a:t>
            </a:r>
          </a:p>
          <a:p>
            <a:pPr lvl="1"/>
            <a:r>
              <a:rPr lang="de-DE" sz="1600" dirty="0">
                <a:cs typeface="Arial"/>
              </a:rPr>
              <a:t>Fast, modern </a:t>
            </a:r>
          </a:p>
          <a:p>
            <a:pPr lvl="1">
              <a:lnSpc>
                <a:spcPct val="100000"/>
              </a:lnSpc>
              <a:spcBef>
                <a:spcPts val="0"/>
              </a:spcBef>
            </a:pPr>
            <a:r>
              <a:rPr lang="de-DE" sz="1600" dirty="0">
                <a:cs typeface="Arial"/>
              </a:rPr>
              <a:t>Easy </a:t>
            </a:r>
            <a:r>
              <a:rPr lang="de-DE" sz="1600" dirty="0" err="1">
                <a:cs typeface="Arial"/>
              </a:rPr>
              <a:t>inclusion</a:t>
            </a:r>
            <a:r>
              <a:rPr lang="de-DE" sz="1600" dirty="0">
                <a:cs typeface="Arial"/>
              </a:rPr>
              <a:t> </a:t>
            </a:r>
            <a:r>
              <a:rPr lang="de-DE" sz="1600" dirty="0" err="1">
                <a:cs typeface="Arial"/>
              </a:rPr>
              <a:t>of</a:t>
            </a:r>
            <a:r>
              <a:rPr lang="de-DE" sz="1600" dirty="0">
                <a:cs typeface="Arial"/>
              </a:rPr>
              <a:t> external code (e.g. C/C++, Python, Julia...)</a:t>
            </a:r>
            <a:endParaRPr lang="en-US" sz="1600" dirty="0">
              <a:cs typeface="Arial"/>
            </a:endParaRPr>
          </a:p>
          <a:p>
            <a:endParaRPr lang="de-DE" sz="2000" dirty="0">
              <a:cs typeface="Arial"/>
            </a:endParaRPr>
          </a:p>
          <a:p>
            <a:endParaRPr lang="de-DE" sz="2000" b="1" dirty="0">
              <a:cs typeface="Arial"/>
            </a:endParaRPr>
          </a:p>
        </p:txBody>
      </p:sp>
    </p:spTree>
    <p:extLst>
      <p:ext uri="{BB962C8B-B14F-4D97-AF65-F5344CB8AC3E}">
        <p14:creationId xmlns:p14="http://schemas.microsoft.com/office/powerpoint/2010/main" val="254877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7" grpId="0"/>
      <p:bldP spid="28"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de-DE"/>
              <a:t>6 April, 2023</a:t>
            </a:r>
            <a:endParaRPr lang="de-DE" dirty="0"/>
          </a:p>
        </p:txBody>
      </p:sp>
      <p:sp>
        <p:nvSpPr>
          <p:cNvPr id="4" name="Slide Number Placeholder 3"/>
          <p:cNvSpPr>
            <a:spLocks noGrp="1"/>
          </p:cNvSpPr>
          <p:nvPr>
            <p:ph type="sldNum" sz="quarter" idx="11"/>
          </p:nvPr>
        </p:nvSpPr>
        <p:spPr/>
        <p:txBody>
          <a:bodyPr/>
          <a:lstStyle/>
          <a:p>
            <a:fld id="{B7B9D68D-A9E2-4D20-A28B-EE5DB10D54AA}" type="slidenum">
              <a:rPr lang="de-DE" smtClean="0"/>
              <a:pPr/>
              <a:t>5</a:t>
            </a:fld>
            <a:endParaRPr lang="de-DE" dirty="0"/>
          </a:p>
        </p:txBody>
      </p:sp>
      <p:sp>
        <p:nvSpPr>
          <p:cNvPr id="9" name="TextBox 8"/>
          <p:cNvSpPr txBox="1"/>
          <p:nvPr/>
        </p:nvSpPr>
        <p:spPr>
          <a:xfrm>
            <a:off x="742666" y="6066487"/>
            <a:ext cx="1151277" cy="200055"/>
          </a:xfrm>
          <a:prstGeom prst="rect">
            <a:avLst/>
          </a:prstGeom>
          <a:noFill/>
        </p:spPr>
        <p:txBody>
          <a:bodyPr wrap="none" rtlCol="0">
            <a:spAutoFit/>
          </a:bodyPr>
          <a:lstStyle/>
          <a:p>
            <a:r>
              <a:rPr lang="de-DE" sz="700" dirty="0">
                <a:solidFill>
                  <a:srgbClr val="005597"/>
                </a:solidFill>
              </a:rPr>
              <a:t>Photo by GSI / J. Hosan</a:t>
            </a:r>
          </a:p>
        </p:txBody>
      </p:sp>
      <p:pic>
        <p:nvPicPr>
          <p:cNvPr id="10" name="Grafik 9" descr="Ein Bild, das Text, Screenshot, Schrift, Design enthält.&#10;&#10;Beschreibung automatisch generiert.">
            <a:extLst>
              <a:ext uri="{FF2B5EF4-FFF2-40B4-BE49-F238E27FC236}">
                <a16:creationId xmlns:a16="http://schemas.microsoft.com/office/drawing/2014/main" id="{F37C0597-3DFC-9C0F-7C8B-9C19DAEA9189}"/>
              </a:ext>
            </a:extLst>
          </p:cNvPr>
          <p:cNvPicPr>
            <a:picLocks noChangeAspect="1"/>
          </p:cNvPicPr>
          <p:nvPr/>
        </p:nvPicPr>
        <p:blipFill rotWithShape="1">
          <a:blip r:embed="rId3"/>
          <a:srcRect t="3889" r="20669" b="352"/>
          <a:stretch/>
        </p:blipFill>
        <p:spPr>
          <a:xfrm>
            <a:off x="8288697" y="985184"/>
            <a:ext cx="2560276" cy="2662572"/>
          </a:xfrm>
          <a:prstGeom prst="rect">
            <a:avLst/>
          </a:prstGeom>
        </p:spPr>
      </p:pic>
      <p:sp>
        <p:nvSpPr>
          <p:cNvPr id="2" name="Title 1"/>
          <p:cNvSpPr>
            <a:spLocks noGrp="1"/>
          </p:cNvSpPr>
          <p:nvPr>
            <p:ph type="title"/>
          </p:nvPr>
        </p:nvSpPr>
        <p:spPr/>
        <p:txBody>
          <a:bodyPr>
            <a:normAutofit/>
          </a:bodyPr>
          <a:lstStyle/>
          <a:p>
            <a:r>
              <a:rPr lang="en-US" sz="3600" noProof="0" dirty="0"/>
              <a:t>Examples</a:t>
            </a:r>
          </a:p>
        </p:txBody>
      </p:sp>
      <p:pic>
        <p:nvPicPr>
          <p:cNvPr id="15" name="Grafik 14" descr="Ein Bild, das Kreis, Electric Blue (Farbe) enthält.&#10;&#10;Beschreibung automatisch generiert.">
            <a:extLst>
              <a:ext uri="{FF2B5EF4-FFF2-40B4-BE49-F238E27FC236}">
                <a16:creationId xmlns:a16="http://schemas.microsoft.com/office/drawing/2014/main" id="{0C0C182A-3BCE-B13A-A41E-F57C39CFF62D}"/>
              </a:ext>
            </a:extLst>
          </p:cNvPr>
          <p:cNvPicPr>
            <a:picLocks noChangeAspect="1"/>
          </p:cNvPicPr>
          <p:nvPr/>
        </p:nvPicPr>
        <p:blipFill>
          <a:blip r:embed="rId4"/>
          <a:stretch>
            <a:fillRect/>
          </a:stretch>
        </p:blipFill>
        <p:spPr>
          <a:xfrm>
            <a:off x="3857179" y="5139408"/>
            <a:ext cx="581025" cy="990600"/>
          </a:xfrm>
          <a:prstGeom prst="rect">
            <a:avLst/>
          </a:prstGeom>
        </p:spPr>
      </p:pic>
      <p:pic>
        <p:nvPicPr>
          <p:cNvPr id="16" name="Grafik 15" descr="Ein Bild, das orange enthält.&#10;&#10;Beschreibung automatisch generiert.">
            <a:extLst>
              <a:ext uri="{FF2B5EF4-FFF2-40B4-BE49-F238E27FC236}">
                <a16:creationId xmlns:a16="http://schemas.microsoft.com/office/drawing/2014/main" id="{31FBB1B1-4660-E365-B0D7-3544153FEF2F}"/>
              </a:ext>
            </a:extLst>
          </p:cNvPr>
          <p:cNvPicPr>
            <a:picLocks noChangeAspect="1"/>
          </p:cNvPicPr>
          <p:nvPr/>
        </p:nvPicPr>
        <p:blipFill>
          <a:blip r:embed="rId5"/>
          <a:stretch>
            <a:fillRect/>
          </a:stretch>
        </p:blipFill>
        <p:spPr>
          <a:xfrm>
            <a:off x="4784677" y="5390291"/>
            <a:ext cx="676275" cy="485775"/>
          </a:xfrm>
          <a:prstGeom prst="rect">
            <a:avLst/>
          </a:prstGeom>
        </p:spPr>
      </p:pic>
      <p:pic>
        <p:nvPicPr>
          <p:cNvPr id="21" name="Grafik 20" descr="Ein Bild, das Text, Screenshot, Design enthält.&#10;&#10;Beschreibung automatisch generiert.">
            <a:extLst>
              <a:ext uri="{FF2B5EF4-FFF2-40B4-BE49-F238E27FC236}">
                <a16:creationId xmlns:a16="http://schemas.microsoft.com/office/drawing/2014/main" id="{9EEF83C2-0884-E512-7393-40917346CA97}"/>
              </a:ext>
            </a:extLst>
          </p:cNvPr>
          <p:cNvPicPr>
            <a:picLocks noChangeAspect="1"/>
          </p:cNvPicPr>
          <p:nvPr/>
        </p:nvPicPr>
        <p:blipFill>
          <a:blip r:embed="rId6"/>
          <a:stretch>
            <a:fillRect/>
          </a:stretch>
        </p:blipFill>
        <p:spPr>
          <a:xfrm>
            <a:off x="933306" y="1162469"/>
            <a:ext cx="6096000" cy="1580919"/>
          </a:xfrm>
          <a:prstGeom prst="rect">
            <a:avLst/>
          </a:prstGeom>
        </p:spPr>
      </p:pic>
      <p:pic>
        <p:nvPicPr>
          <p:cNvPr id="22" name="Grafik 21" descr="Ein Bild, das Text, Screenshot, Schrift, Grafiken enthält.&#10;&#10;Beschreibung automatisch generiert.">
            <a:extLst>
              <a:ext uri="{FF2B5EF4-FFF2-40B4-BE49-F238E27FC236}">
                <a16:creationId xmlns:a16="http://schemas.microsoft.com/office/drawing/2014/main" id="{8A05C1ED-6D6D-9AAB-6E15-FC7908F53F94}"/>
              </a:ext>
            </a:extLst>
          </p:cNvPr>
          <p:cNvPicPr>
            <a:picLocks noChangeAspect="1"/>
          </p:cNvPicPr>
          <p:nvPr/>
        </p:nvPicPr>
        <p:blipFill>
          <a:blip r:embed="rId7"/>
          <a:stretch>
            <a:fillRect/>
          </a:stretch>
        </p:blipFill>
        <p:spPr>
          <a:xfrm>
            <a:off x="5853850" y="5060073"/>
            <a:ext cx="3829793" cy="1156139"/>
          </a:xfrm>
          <a:prstGeom prst="rect">
            <a:avLst/>
          </a:prstGeom>
        </p:spPr>
      </p:pic>
      <p:pic>
        <p:nvPicPr>
          <p:cNvPr id="23" name="Grafik 22" descr="Ein Bild, das Screenshot, Grafiken, Schrift, Design enthält.&#10;&#10;Beschreibung automatisch generiert.">
            <a:extLst>
              <a:ext uri="{FF2B5EF4-FFF2-40B4-BE49-F238E27FC236}">
                <a16:creationId xmlns:a16="http://schemas.microsoft.com/office/drawing/2014/main" id="{F7D07A58-AB26-473F-1E6F-DAA044738C98}"/>
              </a:ext>
            </a:extLst>
          </p:cNvPr>
          <p:cNvPicPr>
            <a:picLocks noChangeAspect="1"/>
          </p:cNvPicPr>
          <p:nvPr/>
        </p:nvPicPr>
        <p:blipFill>
          <a:blip r:embed="rId8"/>
          <a:stretch>
            <a:fillRect/>
          </a:stretch>
        </p:blipFill>
        <p:spPr>
          <a:xfrm>
            <a:off x="921925" y="3441453"/>
            <a:ext cx="6096000" cy="1408198"/>
          </a:xfrm>
          <a:prstGeom prst="rect">
            <a:avLst/>
          </a:prstGeom>
        </p:spPr>
      </p:pic>
      <p:sp>
        <p:nvSpPr>
          <p:cNvPr id="24" name="Textfeld 23">
            <a:extLst>
              <a:ext uri="{FF2B5EF4-FFF2-40B4-BE49-F238E27FC236}">
                <a16:creationId xmlns:a16="http://schemas.microsoft.com/office/drawing/2014/main" id="{11017B47-9CA6-7047-41D7-160D8326CBC1}"/>
              </a:ext>
            </a:extLst>
          </p:cNvPr>
          <p:cNvSpPr txBox="1"/>
          <p:nvPr/>
        </p:nvSpPr>
        <p:spPr>
          <a:xfrm>
            <a:off x="835231" y="1005084"/>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000" b="1" dirty="0">
                <a:solidFill>
                  <a:srgbClr val="005597"/>
                </a:solidFill>
                <a:cs typeface="Arial"/>
              </a:rPr>
              <a:t>Simple </a:t>
            </a:r>
            <a:r>
              <a:rPr lang="de-DE" sz="2000" b="1" dirty="0" err="1">
                <a:solidFill>
                  <a:srgbClr val="005597"/>
                </a:solidFill>
                <a:cs typeface="Arial"/>
              </a:rPr>
              <a:t>filter</a:t>
            </a:r>
            <a:r>
              <a:rPr lang="de-DE" sz="2000" b="1" dirty="0">
                <a:solidFill>
                  <a:srgbClr val="005597"/>
                </a:solidFill>
                <a:cs typeface="Arial"/>
              </a:rPr>
              <a:t> </a:t>
            </a:r>
            <a:r>
              <a:rPr lang="de-DE" sz="2000" b="1" dirty="0" err="1">
                <a:solidFill>
                  <a:srgbClr val="005597"/>
                </a:solidFill>
                <a:cs typeface="Arial"/>
              </a:rPr>
              <a:t>system</a:t>
            </a:r>
            <a:endParaRPr lang="de-DE" dirty="0" err="1"/>
          </a:p>
        </p:txBody>
      </p:sp>
      <p:sp>
        <p:nvSpPr>
          <p:cNvPr id="25" name="Textfeld 24">
            <a:extLst>
              <a:ext uri="{FF2B5EF4-FFF2-40B4-BE49-F238E27FC236}">
                <a16:creationId xmlns:a16="http://schemas.microsoft.com/office/drawing/2014/main" id="{89B82B35-62C1-1A7B-498A-A9794A5AE012}"/>
              </a:ext>
            </a:extLst>
          </p:cNvPr>
          <p:cNvSpPr txBox="1"/>
          <p:nvPr/>
        </p:nvSpPr>
        <p:spPr>
          <a:xfrm>
            <a:off x="835231" y="3021556"/>
            <a:ext cx="551625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000" b="1" dirty="0">
                <a:solidFill>
                  <a:srgbClr val="005597"/>
                </a:solidFill>
                <a:cs typeface="Arial"/>
              </a:rPr>
              <a:t>Nodes </a:t>
            </a:r>
            <a:r>
              <a:rPr lang="de-DE" sz="2000" b="1" dirty="0" err="1">
                <a:solidFill>
                  <a:srgbClr val="005597"/>
                </a:solidFill>
                <a:cs typeface="Arial"/>
              </a:rPr>
              <a:t>can</a:t>
            </a:r>
            <a:r>
              <a:rPr lang="de-DE" sz="2000" b="1" dirty="0">
                <a:solidFill>
                  <a:srgbClr val="005597"/>
                </a:solidFill>
                <a:cs typeface="Arial"/>
              </a:rPr>
              <a:t> </a:t>
            </a:r>
            <a:r>
              <a:rPr lang="de-DE" sz="2000" b="1" dirty="0" err="1">
                <a:solidFill>
                  <a:srgbClr val="005597"/>
                </a:solidFill>
                <a:cs typeface="Arial"/>
              </a:rPr>
              <a:t>be</a:t>
            </a:r>
            <a:r>
              <a:rPr lang="de-DE" sz="2000" b="1" dirty="0">
                <a:solidFill>
                  <a:srgbClr val="005597"/>
                </a:solidFill>
                <a:cs typeface="Arial"/>
              </a:rPr>
              <a:t> </a:t>
            </a:r>
            <a:r>
              <a:rPr lang="de-DE" sz="2000" b="1" dirty="0" err="1">
                <a:solidFill>
                  <a:srgbClr val="005597"/>
                </a:solidFill>
                <a:cs typeface="Arial"/>
              </a:rPr>
              <a:t>grouped</a:t>
            </a:r>
            <a:r>
              <a:rPr lang="de-DE" sz="2000" b="1" dirty="0">
                <a:solidFill>
                  <a:srgbClr val="005597"/>
                </a:solidFill>
                <a:cs typeface="Arial"/>
              </a:rPr>
              <a:t> and </a:t>
            </a:r>
            <a:r>
              <a:rPr lang="de-DE" sz="2000" b="1" dirty="0" err="1">
                <a:solidFill>
                  <a:srgbClr val="005597"/>
                </a:solidFill>
                <a:cs typeface="Arial"/>
              </a:rPr>
              <a:t>infinitely</a:t>
            </a:r>
            <a:r>
              <a:rPr lang="de-DE" sz="2000" b="1" dirty="0">
                <a:solidFill>
                  <a:srgbClr val="005597"/>
                </a:solidFill>
                <a:cs typeface="Arial"/>
              </a:rPr>
              <a:t> </a:t>
            </a:r>
            <a:r>
              <a:rPr lang="de-DE" sz="2000" b="1" dirty="0" err="1">
                <a:solidFill>
                  <a:srgbClr val="005597"/>
                </a:solidFill>
                <a:cs typeface="Arial"/>
              </a:rPr>
              <a:t>nested</a:t>
            </a:r>
            <a:endParaRPr lang="de-DE" dirty="0" err="1"/>
          </a:p>
        </p:txBody>
      </p:sp>
      <p:sp>
        <p:nvSpPr>
          <p:cNvPr id="26" name="Textfeld 25">
            <a:extLst>
              <a:ext uri="{FF2B5EF4-FFF2-40B4-BE49-F238E27FC236}">
                <a16:creationId xmlns:a16="http://schemas.microsoft.com/office/drawing/2014/main" id="{BD4EB973-638A-022C-BC25-AC1B164865DC}"/>
              </a:ext>
            </a:extLst>
          </p:cNvPr>
          <p:cNvSpPr txBox="1"/>
          <p:nvPr/>
        </p:nvSpPr>
        <p:spPr>
          <a:xfrm>
            <a:off x="929498" y="5433247"/>
            <a:ext cx="2758911"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000" b="1" dirty="0" err="1">
                <a:solidFill>
                  <a:srgbClr val="005597"/>
                </a:solidFill>
                <a:cs typeface="Arial"/>
              </a:rPr>
              <a:t>Example</a:t>
            </a:r>
            <a:r>
              <a:rPr lang="de-DE" sz="2000" b="1" dirty="0">
                <a:solidFill>
                  <a:srgbClr val="005597"/>
                </a:solidFill>
                <a:cs typeface="Arial"/>
              </a:rPr>
              <a:t> "real" </a:t>
            </a:r>
            <a:r>
              <a:rPr lang="de-DE" sz="2000" b="1" dirty="0" err="1">
                <a:solidFill>
                  <a:srgbClr val="005597"/>
                </a:solidFill>
                <a:cs typeface="Arial"/>
              </a:rPr>
              <a:t>lens</a:t>
            </a:r>
            <a:r>
              <a:rPr lang="de-DE" sz="2000" b="1" dirty="0">
                <a:solidFill>
                  <a:srgbClr val="005597"/>
                </a:solidFill>
                <a:cs typeface="Arial"/>
              </a:rPr>
              <a:t>:</a:t>
            </a:r>
            <a:endParaRPr lang="de-DE" dirty="0" err="1"/>
          </a:p>
        </p:txBody>
      </p:sp>
      <p:pic>
        <p:nvPicPr>
          <p:cNvPr id="27" name="Grafik 26" descr="Ein Bild, das orange enthält.&#10;&#10;Beschreibung automatisch generiert.">
            <a:extLst>
              <a:ext uri="{FF2B5EF4-FFF2-40B4-BE49-F238E27FC236}">
                <a16:creationId xmlns:a16="http://schemas.microsoft.com/office/drawing/2014/main" id="{30E0EA67-3720-14A2-4368-9BE644579B6F}"/>
              </a:ext>
            </a:extLst>
          </p:cNvPr>
          <p:cNvPicPr>
            <a:picLocks noChangeAspect="1"/>
          </p:cNvPicPr>
          <p:nvPr/>
        </p:nvPicPr>
        <p:blipFill>
          <a:blip r:embed="rId5"/>
          <a:stretch>
            <a:fillRect/>
          </a:stretch>
        </p:blipFill>
        <p:spPr>
          <a:xfrm>
            <a:off x="7329914" y="1737405"/>
            <a:ext cx="676275" cy="485775"/>
          </a:xfrm>
          <a:prstGeom prst="rect">
            <a:avLst/>
          </a:prstGeom>
        </p:spPr>
      </p:pic>
      <p:sp>
        <p:nvSpPr>
          <p:cNvPr id="29" name="Textfeld 28">
            <a:extLst>
              <a:ext uri="{FF2B5EF4-FFF2-40B4-BE49-F238E27FC236}">
                <a16:creationId xmlns:a16="http://schemas.microsoft.com/office/drawing/2014/main" id="{6083B2F4-88F5-6EA1-23E5-83FF26D0F33C}"/>
              </a:ext>
            </a:extLst>
          </p:cNvPr>
          <p:cNvSpPr txBox="1"/>
          <p:nvPr/>
        </p:nvSpPr>
        <p:spPr>
          <a:xfrm>
            <a:off x="7159045" y="139543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000" b="1" dirty="0" err="1">
                <a:solidFill>
                  <a:srgbClr val="005597"/>
                </a:solidFill>
                <a:cs typeface="Arial"/>
              </a:rPr>
              <a:t>report</a:t>
            </a:r>
            <a:endParaRPr lang="de-DE" dirty="0" err="1"/>
          </a:p>
        </p:txBody>
      </p:sp>
      <p:sp>
        <p:nvSpPr>
          <p:cNvPr id="5" name="Textfeld 4">
            <a:extLst>
              <a:ext uri="{FF2B5EF4-FFF2-40B4-BE49-F238E27FC236}">
                <a16:creationId xmlns:a16="http://schemas.microsoft.com/office/drawing/2014/main" id="{CFD5474D-F440-41B9-B013-0BBD4FCE395E}"/>
              </a:ext>
            </a:extLst>
          </p:cNvPr>
          <p:cNvSpPr txBox="1"/>
          <p:nvPr/>
        </p:nvSpPr>
        <p:spPr>
          <a:xfrm>
            <a:off x="2192697" y="2313988"/>
            <a:ext cx="970137" cy="276999"/>
          </a:xfrm>
          <a:prstGeom prst="rect">
            <a:avLst/>
          </a:prstGeom>
          <a:noFill/>
        </p:spPr>
        <p:txBody>
          <a:bodyPr wrap="none" rtlCol="0">
            <a:spAutoFit/>
          </a:bodyPr>
          <a:lstStyle/>
          <a:p>
            <a:r>
              <a:rPr lang="de-DE" sz="1200" b="1" dirty="0"/>
              <a:t>60% / 40% </a:t>
            </a:r>
            <a:endParaRPr lang="en-US" sz="1200" b="1" dirty="0"/>
          </a:p>
        </p:txBody>
      </p:sp>
      <p:sp>
        <p:nvSpPr>
          <p:cNvPr id="20" name="Textfeld 19">
            <a:extLst>
              <a:ext uri="{FF2B5EF4-FFF2-40B4-BE49-F238E27FC236}">
                <a16:creationId xmlns:a16="http://schemas.microsoft.com/office/drawing/2014/main" id="{2B452569-776C-429B-872D-4FCB4C2F2D28}"/>
              </a:ext>
            </a:extLst>
          </p:cNvPr>
          <p:cNvSpPr txBox="1"/>
          <p:nvPr/>
        </p:nvSpPr>
        <p:spPr>
          <a:xfrm>
            <a:off x="3724505" y="2719357"/>
            <a:ext cx="490840" cy="276999"/>
          </a:xfrm>
          <a:prstGeom prst="rect">
            <a:avLst/>
          </a:prstGeom>
          <a:noFill/>
        </p:spPr>
        <p:txBody>
          <a:bodyPr wrap="none" rtlCol="0">
            <a:spAutoFit/>
          </a:bodyPr>
          <a:lstStyle/>
          <a:p>
            <a:r>
              <a:rPr lang="de-DE" sz="1200" b="1" dirty="0"/>
              <a:t>50%</a:t>
            </a:r>
            <a:endParaRPr lang="en-US" sz="1200" b="1" dirty="0"/>
          </a:p>
        </p:txBody>
      </p:sp>
    </p:spTree>
    <p:extLst>
      <p:ext uri="{BB962C8B-B14F-4D97-AF65-F5344CB8AC3E}">
        <p14:creationId xmlns:p14="http://schemas.microsoft.com/office/powerpoint/2010/main" val="101392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noProof="0" dirty="0"/>
              <a:t>Current Project Status</a:t>
            </a:r>
            <a:endParaRPr lang="en-US" noProof="0" dirty="0"/>
          </a:p>
        </p:txBody>
      </p:sp>
      <p:sp>
        <p:nvSpPr>
          <p:cNvPr id="3" name="Date Placeholder 2"/>
          <p:cNvSpPr>
            <a:spLocks noGrp="1"/>
          </p:cNvSpPr>
          <p:nvPr>
            <p:ph type="dt" sz="half" idx="10"/>
          </p:nvPr>
        </p:nvSpPr>
        <p:spPr/>
        <p:txBody>
          <a:bodyPr/>
          <a:lstStyle/>
          <a:p>
            <a:r>
              <a:rPr lang="de-DE"/>
              <a:t>6 April, 2023</a:t>
            </a:r>
            <a:endParaRPr lang="de-DE" dirty="0"/>
          </a:p>
        </p:txBody>
      </p:sp>
      <p:sp>
        <p:nvSpPr>
          <p:cNvPr id="4" name="Slide Number Placeholder 3"/>
          <p:cNvSpPr>
            <a:spLocks noGrp="1"/>
          </p:cNvSpPr>
          <p:nvPr>
            <p:ph type="sldNum" sz="quarter" idx="11"/>
          </p:nvPr>
        </p:nvSpPr>
        <p:spPr/>
        <p:txBody>
          <a:bodyPr/>
          <a:lstStyle/>
          <a:p>
            <a:fld id="{B7B9D68D-A9E2-4D20-A28B-EE5DB10D54AA}" type="slidenum">
              <a:rPr lang="de-DE" smtClean="0"/>
              <a:pPr/>
              <a:t>6</a:t>
            </a:fld>
            <a:endParaRPr lang="de-DE" dirty="0"/>
          </a:p>
        </p:txBody>
      </p:sp>
      <p:sp>
        <p:nvSpPr>
          <p:cNvPr id="9" name="TextBox 8"/>
          <p:cNvSpPr txBox="1"/>
          <p:nvPr/>
        </p:nvSpPr>
        <p:spPr>
          <a:xfrm>
            <a:off x="742666" y="6066487"/>
            <a:ext cx="1151277" cy="200055"/>
          </a:xfrm>
          <a:prstGeom prst="rect">
            <a:avLst/>
          </a:prstGeom>
          <a:noFill/>
        </p:spPr>
        <p:txBody>
          <a:bodyPr wrap="none" rtlCol="0">
            <a:spAutoFit/>
          </a:bodyPr>
          <a:lstStyle/>
          <a:p>
            <a:r>
              <a:rPr lang="de-DE" sz="700" dirty="0">
                <a:solidFill>
                  <a:srgbClr val="005597"/>
                </a:solidFill>
              </a:rPr>
              <a:t>Photo by GSI / J. Hosan</a:t>
            </a:r>
          </a:p>
        </p:txBody>
      </p:sp>
      <p:sp>
        <p:nvSpPr>
          <p:cNvPr id="19" name="Text Placeholder 5"/>
          <p:cNvSpPr txBox="1">
            <a:spLocks/>
          </p:cNvSpPr>
          <p:nvPr/>
        </p:nvSpPr>
        <p:spPr>
          <a:xfrm>
            <a:off x="838200" y="1480629"/>
            <a:ext cx="6626290" cy="374995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Arial"/>
                <a:cs typeface="Arial"/>
              </a:rPr>
              <a:t>Optical model concept worked out</a:t>
            </a:r>
            <a:endParaRPr lang="en-US" dirty="0"/>
          </a:p>
          <a:p>
            <a:pPr marL="0" indent="0">
              <a:buNone/>
            </a:pPr>
            <a:r>
              <a:rPr lang="en-US" sz="2000" b="1" dirty="0">
                <a:cs typeface="Arial"/>
              </a:rPr>
              <a:t>OPOSSUM v.0.2.0</a:t>
            </a:r>
          </a:p>
          <a:p>
            <a:r>
              <a:rPr lang="en-US" sz="2000" dirty="0">
                <a:cs typeface="Arial"/>
              </a:rPr>
              <a:t>Technical concept preview</a:t>
            </a:r>
          </a:p>
          <a:p>
            <a:pPr lvl="1"/>
            <a:r>
              <a:rPr lang="en-US" sz="1600" dirty="0">
                <a:cs typeface="Arial"/>
              </a:rPr>
              <a:t>&gt; 6000 lines of code</a:t>
            </a:r>
            <a:endParaRPr lang="en-US" sz="1600" dirty="0"/>
          </a:p>
          <a:p>
            <a:r>
              <a:rPr lang="en-US" sz="2000" dirty="0">
                <a:cs typeface="Arial"/>
              </a:rPr>
              <a:t>Basic command line interface (CLI)</a:t>
            </a:r>
          </a:p>
          <a:p>
            <a:pPr lvl="1"/>
            <a:r>
              <a:rPr lang="en-US" sz="1600" dirty="0">
                <a:cs typeface="Arial"/>
              </a:rPr>
              <a:t>Read-in of setup files, json-report output</a:t>
            </a:r>
          </a:p>
          <a:p>
            <a:r>
              <a:rPr lang="en-US" sz="2000" dirty="0">
                <a:cs typeface="Arial"/>
              </a:rPr>
              <a:t>Implementation of first simple nodes</a:t>
            </a:r>
          </a:p>
          <a:p>
            <a:pPr lvl="1"/>
            <a:r>
              <a:rPr lang="en-US" sz="1600" dirty="0">
                <a:cs typeface="Arial"/>
              </a:rPr>
              <a:t>light source, detector, ideal filter, beam splitter, node groups etc.</a:t>
            </a:r>
          </a:p>
          <a:p>
            <a:r>
              <a:rPr lang="en-US" sz="2000" dirty="0">
                <a:cs typeface="Arial"/>
              </a:rPr>
              <a:t>Energy analyzer</a:t>
            </a:r>
          </a:p>
        </p:txBody>
      </p:sp>
      <p:pic>
        <p:nvPicPr>
          <p:cNvPr id="5" name="Grafik 4" descr="Ein Bild, das Text, Screenshot, Design enthält.&#10;&#10;Beschreibung automatisch generiert.">
            <a:extLst>
              <a:ext uri="{FF2B5EF4-FFF2-40B4-BE49-F238E27FC236}">
                <a16:creationId xmlns:a16="http://schemas.microsoft.com/office/drawing/2014/main" id="{AEDE42F9-AC42-7640-89FC-206387B8E74F}"/>
              </a:ext>
            </a:extLst>
          </p:cNvPr>
          <p:cNvPicPr>
            <a:picLocks noChangeAspect="1"/>
          </p:cNvPicPr>
          <p:nvPr/>
        </p:nvPicPr>
        <p:blipFill>
          <a:blip r:embed="rId3"/>
          <a:stretch>
            <a:fillRect/>
          </a:stretch>
        </p:blipFill>
        <p:spPr>
          <a:xfrm>
            <a:off x="7592573" y="1256709"/>
            <a:ext cx="4366191" cy="4341657"/>
          </a:xfrm>
          <a:prstGeom prst="rect">
            <a:avLst/>
          </a:prstGeom>
        </p:spPr>
      </p:pic>
    </p:spTree>
    <p:extLst>
      <p:ext uri="{BB962C8B-B14F-4D97-AF65-F5344CB8AC3E}">
        <p14:creationId xmlns:p14="http://schemas.microsoft.com/office/powerpoint/2010/main" val="411879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noProof="0" dirty="0"/>
              <a:t>Opossum ecosystem</a:t>
            </a:r>
            <a:endParaRPr lang="en-US" noProof="0" dirty="0"/>
          </a:p>
        </p:txBody>
      </p:sp>
      <p:sp>
        <p:nvSpPr>
          <p:cNvPr id="3" name="Date Placeholder 2"/>
          <p:cNvSpPr>
            <a:spLocks noGrp="1"/>
          </p:cNvSpPr>
          <p:nvPr>
            <p:ph type="dt" sz="half" idx="10"/>
          </p:nvPr>
        </p:nvSpPr>
        <p:spPr/>
        <p:txBody>
          <a:bodyPr/>
          <a:lstStyle/>
          <a:p>
            <a:r>
              <a:rPr lang="de-DE"/>
              <a:t>6 April, 2023</a:t>
            </a:r>
            <a:endParaRPr lang="de-DE" dirty="0"/>
          </a:p>
        </p:txBody>
      </p:sp>
      <p:sp>
        <p:nvSpPr>
          <p:cNvPr id="4" name="Slide Number Placeholder 3"/>
          <p:cNvSpPr>
            <a:spLocks noGrp="1"/>
          </p:cNvSpPr>
          <p:nvPr>
            <p:ph type="sldNum" sz="quarter" idx="11"/>
          </p:nvPr>
        </p:nvSpPr>
        <p:spPr/>
        <p:txBody>
          <a:bodyPr/>
          <a:lstStyle/>
          <a:p>
            <a:fld id="{B7B9D68D-A9E2-4D20-A28B-EE5DB10D54AA}" type="slidenum">
              <a:rPr lang="de-DE" smtClean="0"/>
              <a:pPr/>
              <a:t>7</a:t>
            </a:fld>
            <a:endParaRPr lang="de-DE" dirty="0"/>
          </a:p>
        </p:txBody>
      </p:sp>
      <p:sp>
        <p:nvSpPr>
          <p:cNvPr id="9" name="TextBox 8"/>
          <p:cNvSpPr txBox="1"/>
          <p:nvPr/>
        </p:nvSpPr>
        <p:spPr>
          <a:xfrm>
            <a:off x="742666" y="6066487"/>
            <a:ext cx="1151277" cy="200055"/>
          </a:xfrm>
          <a:prstGeom prst="rect">
            <a:avLst/>
          </a:prstGeom>
          <a:noFill/>
        </p:spPr>
        <p:txBody>
          <a:bodyPr wrap="none" rtlCol="0">
            <a:spAutoFit/>
          </a:bodyPr>
          <a:lstStyle/>
          <a:p>
            <a:r>
              <a:rPr lang="de-DE" sz="700" dirty="0">
                <a:solidFill>
                  <a:srgbClr val="005597"/>
                </a:solidFill>
              </a:rPr>
              <a:t>Photo by GSI / J. Hosan</a:t>
            </a:r>
          </a:p>
        </p:txBody>
      </p:sp>
      <p:sp>
        <p:nvSpPr>
          <p:cNvPr id="19" name="Text Placeholder 5"/>
          <p:cNvSpPr txBox="1">
            <a:spLocks/>
          </p:cNvSpPr>
          <p:nvPr/>
        </p:nvSpPr>
        <p:spPr>
          <a:xfrm>
            <a:off x="838200" y="1480629"/>
            <a:ext cx="5366657" cy="478089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err="1">
                <a:latin typeface="Arial"/>
                <a:cs typeface="Arial"/>
              </a:rPr>
              <a:t>MaterialDB</a:t>
            </a:r>
            <a:endParaRPr lang="en-US" dirty="0"/>
          </a:p>
          <a:p>
            <a:r>
              <a:rPr lang="en-US" sz="2000" dirty="0">
                <a:cs typeface="Arial"/>
              </a:rPr>
              <a:t>Database for arbitrary material parameters</a:t>
            </a:r>
          </a:p>
          <a:p>
            <a:r>
              <a:rPr lang="en-US" sz="2000" dirty="0">
                <a:cs typeface="Arial"/>
              </a:rPr>
              <a:t>DB backend / web frontend architecture</a:t>
            </a:r>
          </a:p>
          <a:p>
            <a:pPr>
              <a:spcAft>
                <a:spcPts val="600"/>
              </a:spcAft>
            </a:pPr>
            <a:r>
              <a:rPr lang="en-US" sz="2000" dirty="0">
                <a:cs typeface="Arial"/>
              </a:rPr>
              <a:t>First preview version available</a:t>
            </a:r>
          </a:p>
          <a:p>
            <a:pPr marL="0" indent="0">
              <a:buNone/>
            </a:pPr>
            <a:r>
              <a:rPr lang="en-US" sz="2000" b="1" dirty="0" err="1">
                <a:cs typeface="Arial"/>
              </a:rPr>
              <a:t>OpticDB</a:t>
            </a:r>
            <a:endParaRPr lang="en-US" sz="2000" b="1" dirty="0">
              <a:cs typeface="Arial"/>
            </a:endParaRPr>
          </a:p>
          <a:p>
            <a:r>
              <a:rPr lang="en-US" sz="2000" dirty="0">
                <a:cs typeface="Arial"/>
              </a:rPr>
              <a:t>DB of standard optical elements</a:t>
            </a:r>
          </a:p>
          <a:p>
            <a:pPr>
              <a:spcAft>
                <a:spcPts val="600"/>
              </a:spcAft>
            </a:pPr>
            <a:r>
              <a:rPr lang="en-US" sz="2000" dirty="0">
                <a:cs typeface="Arial"/>
              </a:rPr>
              <a:t>In conception / planning</a:t>
            </a:r>
          </a:p>
          <a:p>
            <a:pPr marL="0" indent="0">
              <a:buNone/>
            </a:pPr>
            <a:r>
              <a:rPr lang="en-US" sz="2000" b="1" dirty="0">
                <a:cs typeface="Arial"/>
              </a:rPr>
              <a:t>OPOSSUM Reporter</a:t>
            </a:r>
            <a:endParaRPr lang="en-US" sz="2000" dirty="0">
              <a:cs typeface="Arial"/>
            </a:endParaRPr>
          </a:p>
          <a:p>
            <a:r>
              <a:rPr lang="en-US" sz="2000" dirty="0">
                <a:cs typeface="Arial"/>
              </a:rPr>
              <a:t>Generation of OPOSSUM analysis reports</a:t>
            </a:r>
          </a:p>
          <a:p>
            <a:r>
              <a:rPr lang="en-US" sz="2000" dirty="0">
                <a:cs typeface="Arial"/>
              </a:rPr>
              <a:t>In conception / planning</a:t>
            </a:r>
          </a:p>
          <a:p>
            <a:pPr marL="0" indent="0">
              <a:buNone/>
            </a:pPr>
            <a:endParaRPr lang="en-US" sz="2000" dirty="0">
              <a:cs typeface="Arial"/>
            </a:endParaRPr>
          </a:p>
        </p:txBody>
      </p:sp>
      <p:pic>
        <p:nvPicPr>
          <p:cNvPr id="7" name="Grafik 6" descr="Ein Bild, das Text, Screenshot, Software, Computersymbol enthält.&#10;&#10;Beschreibung automatisch generiert.">
            <a:extLst>
              <a:ext uri="{FF2B5EF4-FFF2-40B4-BE49-F238E27FC236}">
                <a16:creationId xmlns:a16="http://schemas.microsoft.com/office/drawing/2014/main" id="{8CEE8C19-672F-0A2F-CFBC-22FDB59B7510}"/>
              </a:ext>
            </a:extLst>
          </p:cNvPr>
          <p:cNvPicPr>
            <a:picLocks noChangeAspect="1"/>
          </p:cNvPicPr>
          <p:nvPr/>
        </p:nvPicPr>
        <p:blipFill>
          <a:blip r:embed="rId3"/>
          <a:stretch>
            <a:fillRect/>
          </a:stretch>
        </p:blipFill>
        <p:spPr>
          <a:xfrm>
            <a:off x="6404881" y="1178718"/>
            <a:ext cx="5454421" cy="4887769"/>
          </a:xfrm>
          <a:prstGeom prst="rect">
            <a:avLst/>
          </a:prstGeom>
        </p:spPr>
      </p:pic>
    </p:spTree>
    <p:extLst>
      <p:ext uri="{BB962C8B-B14F-4D97-AF65-F5344CB8AC3E}">
        <p14:creationId xmlns:p14="http://schemas.microsoft.com/office/powerpoint/2010/main" val="1231314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noProof="0" dirty="0"/>
              <a:t>ou</a:t>
            </a:r>
            <a:r>
              <a:rPr lang="en-US" sz="3600" dirty="0" err="1"/>
              <a:t>tlook</a:t>
            </a:r>
            <a:endParaRPr lang="en-US" sz="3600" dirty="0"/>
          </a:p>
        </p:txBody>
      </p:sp>
      <p:sp>
        <p:nvSpPr>
          <p:cNvPr id="3" name="Date Placeholder 2"/>
          <p:cNvSpPr>
            <a:spLocks noGrp="1"/>
          </p:cNvSpPr>
          <p:nvPr>
            <p:ph type="dt" sz="half" idx="10"/>
          </p:nvPr>
        </p:nvSpPr>
        <p:spPr/>
        <p:txBody>
          <a:bodyPr/>
          <a:lstStyle/>
          <a:p>
            <a:r>
              <a:rPr lang="de-DE"/>
              <a:t>6 April, 2023</a:t>
            </a:r>
            <a:endParaRPr lang="de-DE" dirty="0"/>
          </a:p>
        </p:txBody>
      </p:sp>
      <p:sp>
        <p:nvSpPr>
          <p:cNvPr id="4" name="Slide Number Placeholder 3"/>
          <p:cNvSpPr>
            <a:spLocks noGrp="1"/>
          </p:cNvSpPr>
          <p:nvPr>
            <p:ph type="sldNum" sz="quarter" idx="11"/>
          </p:nvPr>
        </p:nvSpPr>
        <p:spPr/>
        <p:txBody>
          <a:bodyPr/>
          <a:lstStyle/>
          <a:p>
            <a:fld id="{B7B9D68D-A9E2-4D20-A28B-EE5DB10D54AA}" type="slidenum">
              <a:rPr lang="de-DE" smtClean="0"/>
              <a:pPr/>
              <a:t>8</a:t>
            </a:fld>
            <a:endParaRPr lang="de-DE" dirty="0"/>
          </a:p>
        </p:txBody>
      </p:sp>
      <p:sp>
        <p:nvSpPr>
          <p:cNvPr id="9" name="TextBox 8"/>
          <p:cNvSpPr txBox="1"/>
          <p:nvPr/>
        </p:nvSpPr>
        <p:spPr>
          <a:xfrm>
            <a:off x="742666" y="6066487"/>
            <a:ext cx="1151277" cy="200055"/>
          </a:xfrm>
          <a:prstGeom prst="rect">
            <a:avLst/>
          </a:prstGeom>
          <a:noFill/>
        </p:spPr>
        <p:txBody>
          <a:bodyPr wrap="none" rtlCol="0">
            <a:spAutoFit/>
          </a:bodyPr>
          <a:lstStyle/>
          <a:p>
            <a:r>
              <a:rPr lang="de-DE" sz="700" dirty="0">
                <a:solidFill>
                  <a:srgbClr val="005597"/>
                </a:solidFill>
              </a:rPr>
              <a:t>Photo by GSI / J. Hosan</a:t>
            </a:r>
          </a:p>
        </p:txBody>
      </p:sp>
      <p:sp>
        <p:nvSpPr>
          <p:cNvPr id="19" name="Text Placeholder 5"/>
          <p:cNvSpPr txBox="1">
            <a:spLocks/>
          </p:cNvSpPr>
          <p:nvPr/>
        </p:nvSpPr>
        <p:spPr>
          <a:xfrm>
            <a:off x="838200" y="1480630"/>
            <a:ext cx="10365506" cy="387514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Arial"/>
                <a:cs typeface="Arial"/>
              </a:rPr>
              <a:t>Planned milestones</a:t>
            </a:r>
            <a:endParaRPr lang="en-US" dirty="0"/>
          </a:p>
          <a:p>
            <a:r>
              <a:rPr lang="en-US" sz="2000" dirty="0">
                <a:cs typeface="Arial"/>
              </a:rPr>
              <a:t>V0.3: implementation of basic ray-tracing (wavelength and polarization dependent)</a:t>
            </a:r>
          </a:p>
          <a:p>
            <a:r>
              <a:rPr lang="en-US" sz="2000" dirty="0">
                <a:cs typeface="Arial"/>
              </a:rPr>
              <a:t>V0.4: inclusion of first external code module (Python SHG simulation by M. </a:t>
            </a:r>
            <a:r>
              <a:rPr lang="en-US" sz="2000" dirty="0" err="1">
                <a:cs typeface="Arial"/>
              </a:rPr>
              <a:t>Malki</a:t>
            </a:r>
            <a:r>
              <a:rPr lang="en-US" sz="2000" dirty="0">
                <a:cs typeface="Arial"/>
              </a:rPr>
              <a:t>)</a:t>
            </a:r>
          </a:p>
          <a:p>
            <a:r>
              <a:rPr lang="en-US" sz="2000" dirty="0">
                <a:cs typeface="Arial"/>
              </a:rPr>
              <a:t>V0.5: connection to </a:t>
            </a:r>
            <a:r>
              <a:rPr lang="en-US" sz="2000" dirty="0" err="1">
                <a:cs typeface="Arial"/>
              </a:rPr>
              <a:t>MaterialDB</a:t>
            </a:r>
            <a:endParaRPr lang="en-US" sz="2000" dirty="0">
              <a:cs typeface="Arial"/>
            </a:endParaRPr>
          </a:p>
          <a:p>
            <a:endParaRPr lang="en-US" sz="2000" dirty="0">
              <a:cs typeface="Arial"/>
            </a:endParaRPr>
          </a:p>
          <a:p>
            <a:pPr marL="0" indent="0">
              <a:buNone/>
            </a:pPr>
            <a:r>
              <a:rPr lang="en-US" sz="2000" b="1" dirty="0">
                <a:cs typeface="Arial"/>
              </a:rPr>
              <a:t>Other implementations</a:t>
            </a:r>
          </a:p>
          <a:p>
            <a:r>
              <a:rPr lang="en-US" sz="2000" dirty="0">
                <a:cs typeface="Arial"/>
              </a:rPr>
              <a:t>GUI</a:t>
            </a:r>
          </a:p>
          <a:p>
            <a:r>
              <a:rPr lang="en-US" sz="2000" dirty="0">
                <a:cs typeface="Arial"/>
              </a:rPr>
              <a:t>Further node-analyzer options</a:t>
            </a:r>
          </a:p>
          <a:p>
            <a:r>
              <a:rPr lang="en-US" sz="2000" dirty="0">
                <a:cs typeface="Arial"/>
              </a:rPr>
              <a:t>Whole-system ghost-focus analysis</a:t>
            </a:r>
          </a:p>
          <a:p>
            <a:endParaRPr lang="en-US" sz="2000" dirty="0">
              <a:cs typeface="Arial"/>
            </a:endParaRPr>
          </a:p>
          <a:p>
            <a:endParaRPr lang="en-US" sz="2000" dirty="0">
              <a:cs typeface="Arial"/>
            </a:endParaRPr>
          </a:p>
          <a:p>
            <a:pPr marL="0" indent="0">
              <a:buNone/>
            </a:pPr>
            <a:endParaRPr lang="en-US" sz="2000" dirty="0">
              <a:cs typeface="Arial"/>
            </a:endParaRPr>
          </a:p>
        </p:txBody>
      </p:sp>
      <p:pic>
        <p:nvPicPr>
          <p:cNvPr id="6" name="Grafik 5" descr="Ein Bild, das Clipart, Säugetier, Darstellung, Cartoon enthält.&#10;&#10;Beschreibung automatisch generiert.">
            <a:extLst>
              <a:ext uri="{FF2B5EF4-FFF2-40B4-BE49-F238E27FC236}">
                <a16:creationId xmlns:a16="http://schemas.microsoft.com/office/drawing/2014/main" id="{B60BC8D1-7889-54BD-08FB-C1A81F3796E2}"/>
              </a:ext>
            </a:extLst>
          </p:cNvPr>
          <p:cNvPicPr>
            <a:picLocks noChangeAspect="1"/>
          </p:cNvPicPr>
          <p:nvPr/>
        </p:nvPicPr>
        <p:blipFill>
          <a:blip r:embed="rId3"/>
          <a:stretch>
            <a:fillRect/>
          </a:stretch>
        </p:blipFill>
        <p:spPr>
          <a:xfrm>
            <a:off x="6296025" y="2785382"/>
            <a:ext cx="2743200" cy="2743200"/>
          </a:xfrm>
          <a:prstGeom prst="rect">
            <a:avLst/>
          </a:prstGeom>
        </p:spPr>
      </p:pic>
    </p:spTree>
    <p:extLst>
      <p:ext uri="{BB962C8B-B14F-4D97-AF65-F5344CB8AC3E}">
        <p14:creationId xmlns:p14="http://schemas.microsoft.com/office/powerpoint/2010/main" val="3024054110"/>
      </p:ext>
    </p:extLst>
  </p:cSld>
  <p:clrMapOvr>
    <a:masterClrMapping/>
  </p:clrMapOvr>
</p:sld>
</file>

<file path=ppt/theme/theme1.xml><?xml version="1.0" encoding="utf-8"?>
<a:theme xmlns:a="http://schemas.openxmlformats.org/drawingml/2006/main" name="Office Theme">
  <a:themeElements>
    <a:clrScheme name="THRILL">
      <a:dk1>
        <a:srgbClr val="373737"/>
      </a:dk1>
      <a:lt1>
        <a:sysClr val="window" lastClr="FFFFFF"/>
      </a:lt1>
      <a:dk2>
        <a:srgbClr val="005597"/>
      </a:dk2>
      <a:lt2>
        <a:srgbClr val="E7E6E6"/>
      </a:lt2>
      <a:accent1>
        <a:srgbClr val="22B3C9"/>
      </a:accent1>
      <a:accent2>
        <a:srgbClr val="167180"/>
      </a:accent2>
      <a:accent3>
        <a:srgbClr val="A5A5A5"/>
      </a:accent3>
      <a:accent4>
        <a:srgbClr val="D4E3E1"/>
      </a:accent4>
      <a:accent5>
        <a:srgbClr val="86B0AA"/>
      </a:accent5>
      <a:accent6>
        <a:srgbClr val="003E6C"/>
      </a:accent6>
      <a:hlink>
        <a:srgbClr val="22B3C9"/>
      </a:hlink>
      <a:folHlink>
        <a:srgbClr val="22B3C9"/>
      </a:folHlink>
    </a:clrScheme>
    <a:fontScheme name="THRILL">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526</Words>
  <Application>Microsoft Office PowerPoint</Application>
  <PresentationFormat>Breitbild</PresentationFormat>
  <Paragraphs>122</Paragraphs>
  <Slides>8</Slides>
  <Notes>8</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Arial Narrow</vt:lpstr>
      <vt:lpstr>Calibri</vt:lpstr>
      <vt:lpstr>Office Theme</vt:lpstr>
      <vt:lpstr>PowerPoint-Präsentation</vt:lpstr>
      <vt:lpstr>Opossum Yet another optics simulation software ? </vt:lpstr>
      <vt:lpstr>Opossum Yet another optics simulation software ? </vt:lpstr>
      <vt:lpstr>Simulation platform approach</vt:lpstr>
      <vt:lpstr>Examples</vt:lpstr>
      <vt:lpstr>Current Project Status</vt:lpstr>
      <vt:lpstr>Opossum ecosystem</vt:lpstr>
      <vt:lpstr>outlook</vt:lpstr>
    </vt:vector>
  </TitlesOfParts>
  <Company>MBI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Marina Fischer</dc:creator>
  <cp:lastModifiedBy>Eisenbarth, Udo Dr.</cp:lastModifiedBy>
  <cp:revision>506</cp:revision>
  <dcterms:created xsi:type="dcterms:W3CDTF">2023-03-28T12:52:20Z</dcterms:created>
  <dcterms:modified xsi:type="dcterms:W3CDTF">2023-10-23T14:37:28Z</dcterms:modified>
</cp:coreProperties>
</file>