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handoutMasterIdLst>
    <p:handoutMasterId r:id="rId22"/>
  </p:handoutMasterIdLst>
  <p:sldIdLst>
    <p:sldId id="256" r:id="rId2"/>
    <p:sldId id="297" r:id="rId3"/>
    <p:sldId id="311" r:id="rId4"/>
    <p:sldId id="279" r:id="rId5"/>
    <p:sldId id="291" r:id="rId6"/>
    <p:sldId id="280" r:id="rId7"/>
    <p:sldId id="270" r:id="rId8"/>
    <p:sldId id="289" r:id="rId9"/>
    <p:sldId id="293" r:id="rId10"/>
    <p:sldId id="294" r:id="rId11"/>
    <p:sldId id="295" r:id="rId12"/>
    <p:sldId id="296" r:id="rId13"/>
    <p:sldId id="272" r:id="rId14"/>
    <p:sldId id="265" r:id="rId15"/>
    <p:sldId id="282" r:id="rId16"/>
    <p:sldId id="284" r:id="rId17"/>
    <p:sldId id="271" r:id="rId18"/>
    <p:sldId id="286" r:id="rId19"/>
    <p:sldId id="312"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bus, Yannik" initials="ZY" lastIdx="1" clrIdx="0">
    <p:extLst>
      <p:ext uri="{19B8F6BF-5375-455C-9EA6-DF929625EA0E}">
        <p15:presenceInfo xmlns:p15="http://schemas.microsoft.com/office/powerpoint/2012/main" userId="S-1-5-21-839522115-515967899-725345543-339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97"/>
    <a:srgbClr val="FF6699"/>
    <a:srgbClr val="DB114B"/>
    <a:srgbClr val="22B3C9"/>
    <a:srgbClr val="4AFFFF"/>
    <a:srgbClr val="3276AC"/>
    <a:srgbClr val="A5A5A5"/>
    <a:srgbClr val="252525"/>
    <a:srgbClr val="373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80698" autoAdjust="0"/>
  </p:normalViewPr>
  <p:slideViewPr>
    <p:cSldViewPr snapToGrid="0">
      <p:cViewPr varScale="1">
        <p:scale>
          <a:sx n="64" d="100"/>
          <a:sy n="64" d="100"/>
        </p:scale>
        <p:origin x="1258" y="77"/>
      </p:cViewPr>
      <p:guideLst/>
    </p:cSldViewPr>
  </p:slideViewPr>
  <p:notesTextViewPr>
    <p:cViewPr>
      <p:scale>
        <a:sx n="3" d="2"/>
        <a:sy n="3" d="2"/>
      </p:scale>
      <p:origin x="0" y="0"/>
    </p:cViewPr>
  </p:notesText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86463-8E31-481F-B621-2A31CFB0E0C8}" type="datetimeFigureOut">
              <a:rPr lang="de-DE" smtClean="0"/>
              <a:t>04.06.2025</a:t>
            </a:fld>
            <a:endParaRPr lang="de-D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AFE192-0DE5-42F6-A4DE-4AF0780728EE}" type="slidenum">
              <a:rPr lang="de-DE" smtClean="0"/>
              <a:t>‹Nr.›</a:t>
            </a:fld>
            <a:endParaRPr lang="de-DE"/>
          </a:p>
        </p:txBody>
      </p:sp>
    </p:spTree>
    <p:extLst>
      <p:ext uri="{BB962C8B-B14F-4D97-AF65-F5344CB8AC3E}">
        <p14:creationId xmlns:p14="http://schemas.microsoft.com/office/powerpoint/2010/main" val="2766457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B859A-A014-4C8D-BDA1-7B690D8459F6}" type="datetimeFigureOut">
              <a:rPr lang="de-DE" smtClean="0"/>
              <a:t>04.06.2025</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9A9CB-7EAA-4AEB-930C-33BDE432CDED}" type="slidenum">
              <a:rPr lang="de-DE" smtClean="0"/>
              <a:t>‹Nr.›</a:t>
            </a:fld>
            <a:endParaRPr lang="de-DE"/>
          </a:p>
        </p:txBody>
      </p:sp>
    </p:spTree>
    <p:extLst>
      <p:ext uri="{BB962C8B-B14F-4D97-AF65-F5344CB8AC3E}">
        <p14:creationId xmlns:p14="http://schemas.microsoft.com/office/powerpoint/2010/main" val="244740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979A9CB-7EAA-4AEB-930C-33BDE432CDED}" type="slidenum">
              <a:rPr lang="de-DE" smtClean="0"/>
              <a:t>1</a:t>
            </a:fld>
            <a:endParaRPr lang="de-DE"/>
          </a:p>
        </p:txBody>
      </p:sp>
    </p:spTree>
    <p:extLst>
      <p:ext uri="{BB962C8B-B14F-4D97-AF65-F5344CB8AC3E}">
        <p14:creationId xmlns:p14="http://schemas.microsoft.com/office/powerpoint/2010/main" val="1210255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81886-D001-396E-687C-79E46F4E84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649683-8113-9419-3B58-B855C198A6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7E1A17-15E3-7A63-8814-FB04A7EC8F33}"/>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81F4AE04-A9D2-A104-16BC-9A928AB7F151}"/>
              </a:ext>
            </a:extLst>
          </p:cNvPr>
          <p:cNvSpPr>
            <a:spLocks noGrp="1"/>
          </p:cNvSpPr>
          <p:nvPr>
            <p:ph type="sldNum" sz="quarter" idx="10"/>
          </p:nvPr>
        </p:nvSpPr>
        <p:spPr/>
        <p:txBody>
          <a:bodyPr/>
          <a:lstStyle/>
          <a:p>
            <a:fld id="{F979A9CB-7EAA-4AEB-930C-33BDE432CDED}" type="slidenum">
              <a:rPr lang="de-DE" smtClean="0"/>
              <a:t>12</a:t>
            </a:fld>
            <a:endParaRPr lang="de-DE"/>
          </a:p>
        </p:txBody>
      </p:sp>
    </p:spTree>
    <p:extLst>
      <p:ext uri="{BB962C8B-B14F-4D97-AF65-F5344CB8AC3E}">
        <p14:creationId xmlns:p14="http://schemas.microsoft.com/office/powerpoint/2010/main" val="1901859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17</a:t>
            </a:fld>
            <a:endParaRPr lang="de-DE"/>
          </a:p>
        </p:txBody>
      </p:sp>
    </p:spTree>
    <p:extLst>
      <p:ext uri="{BB962C8B-B14F-4D97-AF65-F5344CB8AC3E}">
        <p14:creationId xmlns:p14="http://schemas.microsoft.com/office/powerpoint/2010/main" val="1894456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18</a:t>
            </a:fld>
            <a:endParaRPr lang="de-DE"/>
          </a:p>
        </p:txBody>
      </p:sp>
    </p:spTree>
    <p:extLst>
      <p:ext uri="{BB962C8B-B14F-4D97-AF65-F5344CB8AC3E}">
        <p14:creationId xmlns:p14="http://schemas.microsoft.com/office/powerpoint/2010/main" val="11327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4</a:t>
            </a:fld>
            <a:endParaRPr lang="de-DE"/>
          </a:p>
        </p:txBody>
      </p:sp>
    </p:spTree>
    <p:extLst>
      <p:ext uri="{BB962C8B-B14F-4D97-AF65-F5344CB8AC3E}">
        <p14:creationId xmlns:p14="http://schemas.microsoft.com/office/powerpoint/2010/main" val="3833469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5</a:t>
            </a:fld>
            <a:endParaRPr lang="de-DE"/>
          </a:p>
        </p:txBody>
      </p:sp>
    </p:spTree>
    <p:extLst>
      <p:ext uri="{BB962C8B-B14F-4D97-AF65-F5344CB8AC3E}">
        <p14:creationId xmlns:p14="http://schemas.microsoft.com/office/powerpoint/2010/main" val="476383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6</a:t>
            </a:fld>
            <a:endParaRPr lang="de-DE"/>
          </a:p>
        </p:txBody>
      </p:sp>
    </p:spTree>
    <p:extLst>
      <p:ext uri="{BB962C8B-B14F-4D97-AF65-F5344CB8AC3E}">
        <p14:creationId xmlns:p14="http://schemas.microsoft.com/office/powerpoint/2010/main" val="2418647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7</a:t>
            </a:fld>
            <a:endParaRPr lang="de-DE"/>
          </a:p>
        </p:txBody>
      </p:sp>
    </p:spTree>
    <p:extLst>
      <p:ext uri="{BB962C8B-B14F-4D97-AF65-F5344CB8AC3E}">
        <p14:creationId xmlns:p14="http://schemas.microsoft.com/office/powerpoint/2010/main" val="2953691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8</a:t>
            </a:fld>
            <a:endParaRPr lang="de-DE"/>
          </a:p>
        </p:txBody>
      </p:sp>
    </p:spTree>
    <p:extLst>
      <p:ext uri="{BB962C8B-B14F-4D97-AF65-F5344CB8AC3E}">
        <p14:creationId xmlns:p14="http://schemas.microsoft.com/office/powerpoint/2010/main" val="2713530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57BFC-1426-098C-D5DD-C394768A6E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E39616-8F68-7E47-459F-F72AA7B46F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C04C14-AE14-FF0B-E1DE-26352BB2DF4E}"/>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21D67FEB-B016-0AFB-59F6-194CF721D302}"/>
              </a:ext>
            </a:extLst>
          </p:cNvPr>
          <p:cNvSpPr>
            <a:spLocks noGrp="1"/>
          </p:cNvSpPr>
          <p:nvPr>
            <p:ph type="sldNum" sz="quarter" idx="10"/>
          </p:nvPr>
        </p:nvSpPr>
        <p:spPr/>
        <p:txBody>
          <a:bodyPr/>
          <a:lstStyle/>
          <a:p>
            <a:fld id="{F979A9CB-7EAA-4AEB-930C-33BDE432CDED}" type="slidenum">
              <a:rPr lang="de-DE" smtClean="0"/>
              <a:t>9</a:t>
            </a:fld>
            <a:endParaRPr lang="de-DE"/>
          </a:p>
        </p:txBody>
      </p:sp>
    </p:spTree>
    <p:extLst>
      <p:ext uri="{BB962C8B-B14F-4D97-AF65-F5344CB8AC3E}">
        <p14:creationId xmlns:p14="http://schemas.microsoft.com/office/powerpoint/2010/main" val="3276075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E300C-8B0C-9AC0-26C2-EB55D2EE89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8674AE-A853-06E6-EDB4-4C6B565504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D47619-B78B-4F79-EFF4-B17BD4A9FB12}"/>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7CA1E4C2-6B09-A9AB-61FE-E4C50645E662}"/>
              </a:ext>
            </a:extLst>
          </p:cNvPr>
          <p:cNvSpPr>
            <a:spLocks noGrp="1"/>
          </p:cNvSpPr>
          <p:nvPr>
            <p:ph type="sldNum" sz="quarter" idx="10"/>
          </p:nvPr>
        </p:nvSpPr>
        <p:spPr/>
        <p:txBody>
          <a:bodyPr/>
          <a:lstStyle/>
          <a:p>
            <a:fld id="{F979A9CB-7EAA-4AEB-930C-33BDE432CDED}" type="slidenum">
              <a:rPr lang="de-DE" smtClean="0"/>
              <a:t>10</a:t>
            </a:fld>
            <a:endParaRPr lang="de-DE"/>
          </a:p>
        </p:txBody>
      </p:sp>
    </p:spTree>
    <p:extLst>
      <p:ext uri="{BB962C8B-B14F-4D97-AF65-F5344CB8AC3E}">
        <p14:creationId xmlns:p14="http://schemas.microsoft.com/office/powerpoint/2010/main" val="864164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0C983-3C85-91D8-46DF-2BCDCAA166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57C83A-80B4-9691-E502-F84DCC9E85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B048A9-A833-FE9A-C93C-1D6D425E3CDC}"/>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8C43D753-D488-5CDE-8537-AF3B5D291660}"/>
              </a:ext>
            </a:extLst>
          </p:cNvPr>
          <p:cNvSpPr>
            <a:spLocks noGrp="1"/>
          </p:cNvSpPr>
          <p:nvPr>
            <p:ph type="sldNum" sz="quarter" idx="10"/>
          </p:nvPr>
        </p:nvSpPr>
        <p:spPr/>
        <p:txBody>
          <a:bodyPr/>
          <a:lstStyle/>
          <a:p>
            <a:fld id="{F979A9CB-7EAA-4AEB-930C-33BDE432CDED}" type="slidenum">
              <a:rPr lang="de-DE" smtClean="0"/>
              <a:t>11</a:t>
            </a:fld>
            <a:endParaRPr lang="de-DE"/>
          </a:p>
        </p:txBody>
      </p:sp>
    </p:spTree>
    <p:extLst>
      <p:ext uri="{BB962C8B-B14F-4D97-AF65-F5344CB8AC3E}">
        <p14:creationId xmlns:p14="http://schemas.microsoft.com/office/powerpoint/2010/main" val="920789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6000"/>
            </a:lvl1pPr>
          </a:lstStyle>
          <a:p>
            <a:r>
              <a:rPr lang="en-US" dirty="0"/>
              <a:t>Click to edit Master title style</a:t>
            </a:r>
            <a:endParaRPr lang="de-DE"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6" name="Slide Number Placeholder 5"/>
          <p:cNvSpPr>
            <a:spLocks noGrp="1"/>
          </p:cNvSpPr>
          <p:nvPr>
            <p:ph type="sldNum" sz="quarter" idx="12"/>
          </p:nvPr>
        </p:nvSpPr>
        <p:spPr/>
        <p:txBody>
          <a:bodyPr/>
          <a:lstStyle>
            <a:lvl1pPr>
              <a:defRPr/>
            </a:lvl1pPr>
          </a:lstStyle>
          <a:p>
            <a:fld id="{9ADA9C95-772A-47A9-AD15-555E5871AF08}" type="slidenum">
              <a:rPr lang="de-DE" smtClean="0"/>
              <a:pPr/>
              <a:t>‹Nr.›</a:t>
            </a:fld>
            <a:endParaRPr lang="de-DE" dirty="0"/>
          </a:p>
        </p:txBody>
      </p:sp>
    </p:spTree>
    <p:extLst>
      <p:ext uri="{BB962C8B-B14F-4D97-AF65-F5344CB8AC3E}">
        <p14:creationId xmlns:p14="http://schemas.microsoft.com/office/powerpoint/2010/main" val="245651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12F79BF1-A2CE-427C-87BA-8B0D038BBC0D}" type="slidenum">
              <a:rPr lang="de-DE" smtClean="0"/>
              <a:pPr/>
              <a:t>‹Nr.›</a:t>
            </a:fld>
            <a:endParaRPr lang="de-DE" dirty="0"/>
          </a:p>
        </p:txBody>
      </p:sp>
    </p:spTree>
    <p:extLst>
      <p:ext uri="{BB962C8B-B14F-4D97-AF65-F5344CB8AC3E}">
        <p14:creationId xmlns:p14="http://schemas.microsoft.com/office/powerpoint/2010/main" val="51455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Contact + Fundin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vl1pPr>
          </a:lstStyle>
          <a:p>
            <a:fld id="{4A0D76FC-2569-42A8-BD24-0C9D41943EA1}" type="slidenum">
              <a:rPr lang="de-DE" smtClean="0"/>
              <a:pPr/>
              <a:t>‹Nr.›</a:t>
            </a:fld>
            <a:endParaRPr lang="de-DE"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3540250"/>
            <a:ext cx="3752850" cy="787330"/>
          </a:xfrm>
          <a:prstGeom prst="rect">
            <a:avLst/>
          </a:prstGeom>
        </p:spPr>
      </p:pic>
      <p:sp>
        <p:nvSpPr>
          <p:cNvPr id="9" name="TextBox 8"/>
          <p:cNvSpPr txBox="1"/>
          <p:nvPr userDrawn="1"/>
        </p:nvSpPr>
        <p:spPr>
          <a:xfrm>
            <a:off x="6096000" y="4683201"/>
            <a:ext cx="5257798" cy="1384995"/>
          </a:xfrm>
          <a:prstGeom prst="rect">
            <a:avLst/>
          </a:prstGeom>
          <a:noFill/>
        </p:spPr>
        <p:txBody>
          <a:bodyPr wrap="square" lIns="54000" rtlCol="0">
            <a:spAutoFit/>
          </a:bodyPr>
          <a:lstStyle/>
          <a:p>
            <a:pPr lvl="0"/>
            <a:r>
              <a:rPr lang="en-US" sz="1200" dirty="0">
                <a:solidFill>
                  <a:srgbClr val="005597"/>
                </a:solidFill>
              </a:rPr>
              <a:t>This project has received funding by the European Union’s HORIZON-INFRA-2022-TECH-01 call under grant agreement number 101095207.</a:t>
            </a:r>
          </a:p>
          <a:p>
            <a:pPr lvl="0"/>
            <a:endParaRPr lang="en-US" sz="1200" dirty="0">
              <a:solidFill>
                <a:srgbClr val="005597"/>
              </a:solidFill>
            </a:endParaRPr>
          </a:p>
          <a:p>
            <a:pPr lvl="0"/>
            <a:r>
              <a:rPr lang="en-US" sz="1200" dirty="0">
                <a:solidFill>
                  <a:srgbClr val="005597"/>
                </a:solidFill>
              </a:rPr>
              <a:t>Views and opinions expressed are however those of the author(s) only and do not necessarily reflect those of the European Union or the European Commission. Neither the European Union nor the granting authority can be held responsible for them.</a:t>
            </a:r>
          </a:p>
        </p:txBody>
      </p:sp>
      <p:sp>
        <p:nvSpPr>
          <p:cNvPr id="2" name="TextBox 1"/>
          <p:cNvSpPr txBox="1"/>
          <p:nvPr userDrawn="1"/>
        </p:nvSpPr>
        <p:spPr>
          <a:xfrm>
            <a:off x="838800" y="363600"/>
            <a:ext cx="10515600" cy="813600"/>
          </a:xfrm>
          <a:prstGeom prst="rect">
            <a:avLst/>
          </a:prstGeom>
          <a:noFill/>
        </p:spPr>
        <p:txBody>
          <a:bodyPr wrap="none" rtlCol="0">
            <a:spAutoFit/>
          </a:bodyPr>
          <a:lstStyle/>
          <a:p>
            <a:r>
              <a:rPr lang="de-DE" sz="4000" b="1" kern="1200" cap="all" baseline="0" dirty="0">
                <a:solidFill>
                  <a:schemeClr val="accent1"/>
                </a:solidFill>
                <a:latin typeface="+mj-lt"/>
                <a:ea typeface="+mj-ea"/>
                <a:cs typeface="+mj-cs"/>
              </a:rPr>
              <a:t>Thank yOU!</a:t>
            </a:r>
            <a:endParaRPr lang="de-DE" dirty="0"/>
          </a:p>
        </p:txBody>
      </p:sp>
      <p:sp>
        <p:nvSpPr>
          <p:cNvPr id="5" name="TextBox 4"/>
          <p:cNvSpPr txBox="1"/>
          <p:nvPr userDrawn="1"/>
        </p:nvSpPr>
        <p:spPr>
          <a:xfrm>
            <a:off x="838800" y="1371600"/>
            <a:ext cx="1938351" cy="1015663"/>
          </a:xfrm>
          <a:prstGeom prst="rect">
            <a:avLst/>
          </a:prstGeom>
          <a:noFill/>
        </p:spPr>
        <p:txBody>
          <a:bodyPr wrap="none" rtlCol="0">
            <a:spAutoFit/>
          </a:bodyPr>
          <a:lstStyle/>
          <a:p>
            <a:r>
              <a:rPr lang="de-DE" sz="2000" dirty="0">
                <a:solidFill>
                  <a:srgbClr val="005597"/>
                </a:solidFill>
              </a:rPr>
              <a:t>Any questions?</a:t>
            </a:r>
          </a:p>
          <a:p>
            <a:endParaRPr lang="de-DE" sz="2000" dirty="0">
              <a:solidFill>
                <a:srgbClr val="005597"/>
              </a:solidFill>
            </a:endParaRPr>
          </a:p>
          <a:p>
            <a:r>
              <a:rPr lang="de-DE" sz="2000" baseline="0" dirty="0">
                <a:solidFill>
                  <a:srgbClr val="005597"/>
                </a:solidFill>
              </a:rPr>
              <a:t>Contact me:</a:t>
            </a:r>
          </a:p>
        </p:txBody>
      </p:sp>
      <p:sp>
        <p:nvSpPr>
          <p:cNvPr id="10" name="Text Placeholder 9"/>
          <p:cNvSpPr>
            <a:spLocks noGrp="1"/>
          </p:cNvSpPr>
          <p:nvPr>
            <p:ph type="body" sz="quarter" idx="12" hasCustomPrompt="1"/>
          </p:nvPr>
        </p:nvSpPr>
        <p:spPr>
          <a:xfrm>
            <a:off x="838799" y="2667472"/>
            <a:ext cx="4470179" cy="3400723"/>
          </a:xfrm>
        </p:spPr>
        <p:txBody>
          <a:bodyPr>
            <a:normAutofit/>
          </a:bodyPr>
          <a:lstStyle>
            <a:lvl1pPr marL="0" indent="0">
              <a:buFont typeface="Arial" panose="020B0604020202020204" pitchFamily="34" charset="0"/>
              <a:buNone/>
              <a:defRPr sz="2000" baseline="0"/>
            </a:lvl1pPr>
          </a:lstStyle>
          <a:p>
            <a:pPr lvl="0"/>
            <a:r>
              <a:rPr lang="de-DE" dirty="0"/>
              <a:t>Insert contact details</a:t>
            </a:r>
          </a:p>
        </p:txBody>
      </p:sp>
    </p:spTree>
    <p:extLst>
      <p:ext uri="{BB962C8B-B14F-4D97-AF65-F5344CB8AC3E}">
        <p14:creationId xmlns:p14="http://schemas.microsoft.com/office/powerpoint/2010/main" val="161293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53198" y="1560911"/>
            <a:ext cx="2371727" cy="813593"/>
          </a:xfrm>
        </p:spPr>
        <p:txBody>
          <a:bodyPr/>
          <a:lstStyle>
            <a:lvl1pPr>
              <a:defRPr/>
            </a:lvl1pPr>
          </a:lstStyle>
          <a:p>
            <a:r>
              <a:rPr lang="en-US" dirty="0"/>
              <a:t>Agenda</a:t>
            </a:r>
            <a:endParaRPr lang="de-DE" dirty="0"/>
          </a:p>
        </p:txBody>
      </p:sp>
      <p:sp>
        <p:nvSpPr>
          <p:cNvPr id="4" name="Slide Number Placeholder 3"/>
          <p:cNvSpPr>
            <a:spLocks noGrp="1"/>
          </p:cNvSpPr>
          <p:nvPr>
            <p:ph type="sldNum" sz="quarter" idx="11"/>
          </p:nvPr>
        </p:nvSpPr>
        <p:spPr/>
        <p:txBody>
          <a:bodyPr/>
          <a:lstStyle>
            <a:lvl1pPr>
              <a:defRPr/>
            </a:lvl1pPr>
          </a:lstStyle>
          <a:p>
            <a:fld id="{570F6720-1405-4D16-AD99-17E6C8C7F65C}" type="slidenum">
              <a:rPr lang="de-DE" smtClean="0"/>
              <a:pPr/>
              <a:t>‹Nr.›</a:t>
            </a:fld>
            <a:endParaRPr lang="de-DE" dirty="0"/>
          </a:p>
        </p:txBody>
      </p:sp>
      <p:sp>
        <p:nvSpPr>
          <p:cNvPr id="6" name="Picture Placeholder 5"/>
          <p:cNvSpPr>
            <a:spLocks noGrp="1"/>
          </p:cNvSpPr>
          <p:nvPr>
            <p:ph type="pic" sz="quarter" idx="12" hasCustomPrompt="1"/>
          </p:nvPr>
        </p:nvSpPr>
        <p:spPr>
          <a:xfrm>
            <a:off x="0" y="0"/>
            <a:ext cx="6105526" cy="6343649"/>
          </a:xfrm>
          <a:solidFill>
            <a:schemeClr val="bg1">
              <a:lumMod val="95000"/>
            </a:schemeClr>
          </a:solidFill>
        </p:spPr>
        <p:txBody>
          <a:bodyPr/>
          <a:lstStyle>
            <a:lvl1pPr>
              <a:defRPr/>
            </a:lvl1pPr>
          </a:lstStyle>
          <a:p>
            <a:r>
              <a:rPr lang="de-DE" dirty="0"/>
              <a:t>Insert picture</a:t>
            </a:r>
          </a:p>
        </p:txBody>
      </p:sp>
      <p:sp>
        <p:nvSpPr>
          <p:cNvPr id="8" name="Text Placeholder 7"/>
          <p:cNvSpPr>
            <a:spLocks noGrp="1"/>
          </p:cNvSpPr>
          <p:nvPr>
            <p:ph type="body" sz="quarter" idx="13" hasCustomPrompt="1"/>
          </p:nvPr>
        </p:nvSpPr>
        <p:spPr>
          <a:xfrm>
            <a:off x="6553198" y="2667001"/>
            <a:ext cx="4857750" cy="2609850"/>
          </a:xfrm>
        </p:spPr>
        <p:txBody>
          <a:bodyPr/>
          <a:lstStyle>
            <a:lvl1pPr>
              <a:defRPr/>
            </a:lvl1pPr>
          </a:lstStyle>
          <a:p>
            <a:pPr lvl="0"/>
            <a:r>
              <a:rPr lang="en-US" dirty="0"/>
              <a:t>Topic 1</a:t>
            </a:r>
          </a:p>
          <a:p>
            <a:pPr lvl="0"/>
            <a:r>
              <a:rPr lang="en-US" dirty="0"/>
              <a:t>Topic 2</a:t>
            </a:r>
          </a:p>
          <a:p>
            <a:pPr lvl="0"/>
            <a:r>
              <a:rPr lang="en-US" dirty="0"/>
              <a:t>Topic 3</a:t>
            </a:r>
          </a:p>
          <a:p>
            <a:pPr lvl="0"/>
            <a:r>
              <a:rPr lang="en-US" dirty="0"/>
              <a:t>Topic 4</a:t>
            </a:r>
          </a:p>
          <a:p>
            <a:pPr lvl="0"/>
            <a:r>
              <a:rPr lang="en-US" dirty="0"/>
              <a:t>Topic 5</a:t>
            </a:r>
            <a:endParaRPr lang="de-DE" dirty="0"/>
          </a:p>
        </p:txBody>
      </p:sp>
    </p:spTree>
    <p:extLst>
      <p:ext uri="{BB962C8B-B14F-4D97-AF65-F5344CB8AC3E}">
        <p14:creationId xmlns:p14="http://schemas.microsoft.com/office/powerpoint/2010/main" val="90757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Slide Number Placeholder 5"/>
          <p:cNvSpPr>
            <a:spLocks noGrp="1"/>
          </p:cNvSpPr>
          <p:nvPr>
            <p:ph type="sldNum" sz="quarter" idx="12"/>
          </p:nvPr>
        </p:nvSpPr>
        <p:spPr/>
        <p:txBody>
          <a:bodyPr/>
          <a:lstStyle>
            <a:lvl1pPr>
              <a:defRPr/>
            </a:lvl1pPr>
          </a:lstStyle>
          <a:p>
            <a:fld id="{EC5B15BB-6B6E-4ECE-9DE6-799FAF01EBD9}" type="slidenum">
              <a:rPr lang="de-DE" smtClean="0"/>
              <a:pPr/>
              <a:t>‹Nr.›</a:t>
            </a:fld>
            <a:endParaRPr lang="de-DE" dirty="0"/>
          </a:p>
        </p:txBody>
      </p:sp>
    </p:spTree>
    <p:extLst>
      <p:ext uri="{BB962C8B-B14F-4D97-AF65-F5344CB8AC3E}">
        <p14:creationId xmlns:p14="http://schemas.microsoft.com/office/powerpoint/2010/main" val="58477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vl1pPr>
          </a:lstStyle>
          <a:p>
            <a:r>
              <a:rPr lang="en-US" dirty="0"/>
              <a:t>Click to edit Master title style</a:t>
            </a:r>
            <a:endParaRPr lang="de-D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rgbClr val="005597"/>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p:cNvSpPr>
            <a:spLocks noGrp="1"/>
          </p:cNvSpPr>
          <p:nvPr>
            <p:ph type="sldNum" sz="quarter" idx="12"/>
          </p:nvPr>
        </p:nvSpPr>
        <p:spPr/>
        <p:txBody>
          <a:bodyPr/>
          <a:lstStyle>
            <a:lvl1pPr>
              <a:defRPr/>
            </a:lvl1pPr>
          </a:lstStyle>
          <a:p>
            <a:fld id="{0E1A82E5-E37E-48D0-BAA1-152CADA91FDC}" type="slidenum">
              <a:rPr lang="de-DE" smtClean="0"/>
              <a:pPr/>
              <a:t>‹Nr.›</a:t>
            </a:fld>
            <a:endParaRPr lang="de-DE" dirty="0"/>
          </a:p>
        </p:txBody>
      </p:sp>
    </p:spTree>
    <p:extLst>
      <p:ext uri="{BB962C8B-B14F-4D97-AF65-F5344CB8AC3E}">
        <p14:creationId xmlns:p14="http://schemas.microsoft.com/office/powerpoint/2010/main" val="245111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4" name="Slide Number Placeholder 3"/>
          <p:cNvSpPr>
            <a:spLocks noGrp="1"/>
          </p:cNvSpPr>
          <p:nvPr>
            <p:ph type="sldNum" sz="quarter" idx="11"/>
          </p:nvPr>
        </p:nvSpPr>
        <p:spPr/>
        <p:txBody>
          <a:bodyPr/>
          <a:lstStyle>
            <a:lvl1pPr>
              <a:defRPr/>
            </a:lvl1pPr>
          </a:lstStyle>
          <a:p>
            <a:fld id="{B7B9D68D-A9E2-4D20-A28B-EE5DB10D54AA}" type="slidenum">
              <a:rPr lang="de-DE" smtClean="0"/>
              <a:pPr/>
              <a:t>‹Nr.›</a:t>
            </a:fld>
            <a:endParaRPr lang="de-DE" dirty="0"/>
          </a:p>
        </p:txBody>
      </p:sp>
      <p:sp>
        <p:nvSpPr>
          <p:cNvPr id="6" name="Picture Placeholder 5"/>
          <p:cNvSpPr>
            <a:spLocks noGrp="1"/>
          </p:cNvSpPr>
          <p:nvPr>
            <p:ph type="pic" sz="quarter" idx="12" hasCustomPrompt="1"/>
          </p:nvPr>
        </p:nvSpPr>
        <p:spPr>
          <a:xfrm>
            <a:off x="838200" y="1485105"/>
            <a:ext cx="3933825" cy="4629150"/>
          </a:xfrm>
          <a:solidFill>
            <a:schemeClr val="bg1">
              <a:lumMod val="95000"/>
            </a:schemeClr>
          </a:solidFill>
        </p:spPr>
        <p:txBody>
          <a:bodyPr/>
          <a:lstStyle>
            <a:lvl1pPr>
              <a:defRPr/>
            </a:lvl1pPr>
          </a:lstStyle>
          <a:p>
            <a:r>
              <a:rPr lang="de-DE" dirty="0"/>
              <a:t>Insert picture</a:t>
            </a:r>
          </a:p>
        </p:txBody>
      </p:sp>
      <p:sp>
        <p:nvSpPr>
          <p:cNvPr id="8" name="Text Placeholder 7"/>
          <p:cNvSpPr>
            <a:spLocks noGrp="1"/>
          </p:cNvSpPr>
          <p:nvPr>
            <p:ph type="body" sz="quarter" idx="13"/>
          </p:nvPr>
        </p:nvSpPr>
        <p:spPr>
          <a:xfrm>
            <a:off x="5010148" y="1485105"/>
            <a:ext cx="6343650" cy="46291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1980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vl1pPr>
          </a:lstStyle>
          <a:p>
            <a:fld id="{0CFC6FB3-9999-49A7-A73E-2B93016B0323}" type="slidenum">
              <a:rPr lang="de-DE" smtClean="0"/>
              <a:pPr/>
              <a:t>‹Nr.›</a:t>
            </a:fld>
            <a:endParaRPr lang="de-DE" dirty="0"/>
          </a:p>
        </p:txBody>
      </p:sp>
      <p:sp>
        <p:nvSpPr>
          <p:cNvPr id="6" name="Picture Placeholder 5"/>
          <p:cNvSpPr>
            <a:spLocks noGrp="1"/>
          </p:cNvSpPr>
          <p:nvPr>
            <p:ph type="pic" sz="quarter" idx="12" hasCustomPrompt="1"/>
          </p:nvPr>
        </p:nvSpPr>
        <p:spPr>
          <a:xfrm>
            <a:off x="0" y="0"/>
            <a:ext cx="12192000" cy="6353175"/>
          </a:xfrm>
          <a:solidFill>
            <a:schemeClr val="bg1">
              <a:lumMod val="95000"/>
            </a:schemeClr>
          </a:solidFill>
        </p:spPr>
        <p:txBody>
          <a:bodyPr anchor="ctr"/>
          <a:lstStyle>
            <a:lvl1pPr algn="ctr">
              <a:defRPr/>
            </a:lvl1pPr>
          </a:lstStyle>
          <a:p>
            <a:r>
              <a:rPr lang="de-DE" dirty="0"/>
              <a:t>Insert picture</a:t>
            </a:r>
          </a:p>
        </p:txBody>
      </p:sp>
    </p:spTree>
    <p:extLst>
      <p:ext uri="{BB962C8B-B14F-4D97-AF65-F5344CB8AC3E}">
        <p14:creationId xmlns:p14="http://schemas.microsoft.com/office/powerpoint/2010/main" val="257120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7" name="Slide Number Placeholder 6"/>
          <p:cNvSpPr>
            <a:spLocks noGrp="1"/>
          </p:cNvSpPr>
          <p:nvPr>
            <p:ph type="sldNum" sz="quarter" idx="12"/>
          </p:nvPr>
        </p:nvSpPr>
        <p:spPr/>
        <p:txBody>
          <a:bodyPr/>
          <a:lstStyle>
            <a:lvl1pPr>
              <a:defRPr/>
            </a:lvl1pPr>
          </a:lstStyle>
          <a:p>
            <a:fld id="{F243238E-2D45-437B-B899-6BA22959758D}" type="slidenum">
              <a:rPr lang="de-DE" smtClean="0"/>
              <a:pPr/>
              <a:t>‹Nr.›</a:t>
            </a:fld>
            <a:endParaRPr lang="de-DE" dirty="0"/>
          </a:p>
        </p:txBody>
      </p:sp>
    </p:spTree>
    <p:extLst>
      <p:ext uri="{BB962C8B-B14F-4D97-AF65-F5344CB8AC3E}">
        <p14:creationId xmlns:p14="http://schemas.microsoft.com/office/powerpoint/2010/main" val="323836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de-DE" dirty="0"/>
          </a:p>
        </p:txBody>
      </p:sp>
      <p:sp>
        <p:nvSpPr>
          <p:cNvPr id="5" name="Slide Number Placeholder 4"/>
          <p:cNvSpPr>
            <a:spLocks noGrp="1"/>
          </p:cNvSpPr>
          <p:nvPr>
            <p:ph type="sldNum" sz="quarter" idx="12"/>
          </p:nvPr>
        </p:nvSpPr>
        <p:spPr/>
        <p:txBody>
          <a:bodyPr/>
          <a:lstStyle>
            <a:lvl1pPr>
              <a:defRPr/>
            </a:lvl1pPr>
          </a:lstStyle>
          <a:p>
            <a:fld id="{4E7890BF-F280-4011-953D-1CEA2C09C70B}" type="slidenum">
              <a:rPr lang="de-DE" smtClean="0"/>
              <a:pPr/>
              <a:t>‹Nr.›</a:t>
            </a:fld>
            <a:endParaRPr lang="de-DE" dirty="0"/>
          </a:p>
        </p:txBody>
      </p:sp>
    </p:spTree>
    <p:extLst>
      <p:ext uri="{BB962C8B-B14F-4D97-AF65-F5344CB8AC3E}">
        <p14:creationId xmlns:p14="http://schemas.microsoft.com/office/powerpoint/2010/main" val="308416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dirty="0"/>
              <a:t>Click to edit Master title style</a:t>
            </a:r>
            <a:endParaRPr lang="de-DE" dirty="0"/>
          </a:p>
        </p:txBody>
      </p:sp>
      <p:sp>
        <p:nvSpPr>
          <p:cNvPr id="3" name="Picture Placeholder 2"/>
          <p:cNvSpPr>
            <a:spLocks noGrp="1"/>
          </p:cNvSpPr>
          <p:nvPr>
            <p:ph type="pic" idx="1" hasCustomPrompt="1"/>
          </p:nvPr>
        </p:nvSpPr>
        <p:spPr>
          <a:xfrm>
            <a:off x="5183188" y="987425"/>
            <a:ext cx="6172200" cy="4873625"/>
          </a:xfrm>
          <a:solidFill>
            <a:schemeClr val="bg1">
              <a:lumMod val="95000"/>
            </a:schemeClr>
          </a:solidFill>
        </p:spPr>
        <p:txBody>
          <a:bodyPr anchor="ct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Insert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p:txBody>
          <a:bodyPr/>
          <a:lstStyle>
            <a:lvl1pPr>
              <a:defRPr/>
            </a:lvl1pPr>
          </a:lstStyle>
          <a:p>
            <a:fld id="{1345116D-6FF5-4B6F-A5E3-E28E5007D906}" type="slidenum">
              <a:rPr lang="de-DE" smtClean="0"/>
              <a:pPr/>
              <a:t>‹Nr.›</a:t>
            </a:fld>
            <a:endParaRPr lang="de-DE" dirty="0"/>
          </a:p>
        </p:txBody>
      </p:sp>
    </p:spTree>
    <p:extLst>
      <p:ext uri="{BB962C8B-B14F-4D97-AF65-F5344CB8AC3E}">
        <p14:creationId xmlns:p14="http://schemas.microsoft.com/office/powerpoint/2010/main" val="306731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356350"/>
            <a:ext cx="1219200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Placeholder 1"/>
          <p:cNvSpPr>
            <a:spLocks noGrp="1"/>
          </p:cNvSpPr>
          <p:nvPr>
            <p:ph type="title"/>
          </p:nvPr>
        </p:nvSpPr>
        <p:spPr>
          <a:xfrm>
            <a:off x="838200" y="365125"/>
            <a:ext cx="10515600" cy="813593"/>
          </a:xfrm>
          <a:prstGeom prst="rect">
            <a:avLst/>
          </a:prstGeom>
        </p:spPr>
        <p:txBody>
          <a:bodyPr vert="horz" lIns="91440" tIns="45720" rIns="91440" bIns="45720" rtlCol="0" anchor="ctr">
            <a:normAutofit/>
          </a:bodyPr>
          <a:lstStyle/>
          <a:p>
            <a:r>
              <a:rPr lang="en-US" dirty="0"/>
              <a:t>Click to edit Master title style</a:t>
            </a:r>
            <a:endParaRPr lang="de-DE" dirty="0"/>
          </a:p>
        </p:txBody>
      </p:sp>
      <p:sp>
        <p:nvSpPr>
          <p:cNvPr id="3" name="Text Placeholder 2"/>
          <p:cNvSpPr>
            <a:spLocks noGrp="1"/>
          </p:cNvSpPr>
          <p:nvPr>
            <p:ph type="body" idx="1"/>
          </p:nvPr>
        </p:nvSpPr>
        <p:spPr>
          <a:xfrm>
            <a:off x="838200" y="1371600"/>
            <a:ext cx="10515600" cy="48053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6" name="Slide Number Placeholder 5"/>
          <p:cNvSpPr>
            <a:spLocks noGrp="1"/>
          </p:cNvSpPr>
          <p:nvPr>
            <p:ph type="sldNum" sz="quarter" idx="4"/>
          </p:nvPr>
        </p:nvSpPr>
        <p:spPr>
          <a:xfrm>
            <a:off x="10848973" y="6420642"/>
            <a:ext cx="504825" cy="365125"/>
          </a:xfrm>
          <a:prstGeom prst="rect">
            <a:avLst/>
          </a:prstGeom>
        </p:spPr>
        <p:txBody>
          <a:bodyPr vert="horz" lIns="91440" tIns="45720" rIns="0" bIns="45720" rtlCol="0" anchor="ctr"/>
          <a:lstStyle>
            <a:lvl1pPr algn="r">
              <a:defRPr sz="1000" b="1" baseline="0">
                <a:solidFill>
                  <a:schemeClr val="bg1"/>
                </a:solidFill>
              </a:defRPr>
            </a:lvl1pPr>
          </a:lstStyle>
          <a:p>
            <a:fld id="{AB9FAE4E-508E-477F-9F1C-41A32CF2CA03}" type="slidenum">
              <a:rPr lang="de-DE" smtClean="0"/>
              <a:pPr/>
              <a:t>‹Nr.›</a:t>
            </a:fld>
            <a:endParaRPr lang="de-DE" dirty="0"/>
          </a:p>
        </p:txBody>
      </p:sp>
      <p:sp>
        <p:nvSpPr>
          <p:cNvPr id="7" name="Rectangle 6"/>
          <p:cNvSpPr/>
          <p:nvPr userDrawn="1"/>
        </p:nvSpPr>
        <p:spPr>
          <a:xfrm>
            <a:off x="1842090" y="-510366"/>
            <a:ext cx="1658679" cy="393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34</a:t>
            </a:r>
            <a:r>
              <a:rPr lang="de-DE" sz="1400" baseline="0" dirty="0"/>
              <a:t> / 179 / 201</a:t>
            </a:r>
            <a:endParaRPr lang="de-DE" sz="1400" dirty="0"/>
          </a:p>
        </p:txBody>
      </p:sp>
      <p:sp>
        <p:nvSpPr>
          <p:cNvPr id="10" name="Rectangle 9"/>
          <p:cNvSpPr/>
          <p:nvPr userDrawn="1"/>
        </p:nvSpPr>
        <p:spPr>
          <a:xfrm>
            <a:off x="15063" y="-510366"/>
            <a:ext cx="1646274" cy="393405"/>
          </a:xfrm>
          <a:prstGeom prst="rect">
            <a:avLst/>
          </a:prstGeom>
          <a:solidFill>
            <a:srgbClr val="00559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400" dirty="0"/>
              <a:t>0</a:t>
            </a:r>
            <a:r>
              <a:rPr lang="de-DE" sz="1400" baseline="0" dirty="0"/>
              <a:t> / 85 / 151</a:t>
            </a:r>
            <a:endParaRPr lang="de-DE" sz="1400" dirty="0"/>
          </a:p>
        </p:txBody>
      </p:sp>
      <p:sp>
        <p:nvSpPr>
          <p:cNvPr id="11" name="Rectangle 10"/>
          <p:cNvSpPr/>
          <p:nvPr userDrawn="1"/>
        </p:nvSpPr>
        <p:spPr>
          <a:xfrm>
            <a:off x="3681522" y="-510366"/>
            <a:ext cx="1690577" cy="393405"/>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1400" dirty="0"/>
              <a:t>242 / 242 / 242</a:t>
            </a:r>
          </a:p>
        </p:txBody>
      </p:sp>
      <p:pic>
        <p:nvPicPr>
          <p:cNvPr id="15" name="Picture 14"/>
          <p:cNvPicPr>
            <a:picLocks noChangeAspect="1"/>
          </p:cNvPicPr>
          <p:nvPr userDrawn="1"/>
        </p:nvPicPr>
        <p:blipFill>
          <a:blip r:embed="rId13"/>
          <a:stretch>
            <a:fillRect/>
          </a:stretch>
        </p:blipFill>
        <p:spPr>
          <a:xfrm>
            <a:off x="9897664" y="386558"/>
            <a:ext cx="1902617" cy="634206"/>
          </a:xfrm>
          <a:prstGeom prst="rect">
            <a:avLst/>
          </a:prstGeom>
        </p:spPr>
      </p:pic>
      <p:sp>
        <p:nvSpPr>
          <p:cNvPr id="16" name="Date Placeholder 3"/>
          <p:cNvSpPr txBox="1">
            <a:spLocks/>
          </p:cNvSpPr>
          <p:nvPr userDrawn="1"/>
        </p:nvSpPr>
        <p:spPr>
          <a:xfrm>
            <a:off x="3354643" y="6435643"/>
            <a:ext cx="8541327" cy="365125"/>
          </a:xfrm>
          <a:prstGeom prst="rect">
            <a:avLst/>
          </a:prstGeom>
        </p:spPr>
        <p:txBody>
          <a:bodyPr vert="horz" lIns="0" tIns="45720" rIns="91440" bIns="45720" rtlCol="0" anchor="ctr"/>
          <a:lstStyle>
            <a:defPPr>
              <a:defRPr lang="de-DE"/>
            </a:defPPr>
            <a:lvl1pPr marL="0" algn="l" defTabSz="914400" rtl="0" eaLnBrk="1" latinLnBrk="0" hangingPunct="1">
              <a:defRPr sz="12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000" b="1" baseline="0" dirty="0">
                <a:solidFill>
                  <a:schemeClr val="bg1"/>
                </a:solidFill>
              </a:rPr>
              <a:t>Yannik Zobus, GSI Darmstadt, Plasma Physics | OPOSSUM Workshop 2025</a:t>
            </a:r>
          </a:p>
        </p:txBody>
      </p: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04729" y="6412096"/>
            <a:ext cx="1853013" cy="412829"/>
          </a:xfrm>
          <a:prstGeom prst="rect">
            <a:avLst/>
          </a:prstGeom>
        </p:spPr>
      </p:pic>
      <p:sp>
        <p:nvSpPr>
          <p:cNvPr id="13" name="Date Placeholder 3">
            <a:extLst>
              <a:ext uri="{FF2B5EF4-FFF2-40B4-BE49-F238E27FC236}">
                <a16:creationId xmlns:a16="http://schemas.microsoft.com/office/drawing/2014/main" id="{A0812545-5FA1-4CB7-948C-55FB59626779}"/>
              </a:ext>
            </a:extLst>
          </p:cNvPr>
          <p:cNvSpPr txBox="1">
            <a:spLocks/>
          </p:cNvSpPr>
          <p:nvPr userDrawn="1"/>
        </p:nvSpPr>
        <p:spPr>
          <a:xfrm>
            <a:off x="9423952" y="6420642"/>
            <a:ext cx="5370757" cy="365125"/>
          </a:xfrm>
          <a:prstGeom prst="rect">
            <a:avLst/>
          </a:prstGeom>
        </p:spPr>
        <p:txBody>
          <a:bodyPr vert="horz" lIns="0" tIns="45720" rIns="91440" bIns="45720" rtlCol="0" anchor="ctr"/>
          <a:lstStyle>
            <a:defPPr>
              <a:defRPr lang="de-DE"/>
            </a:defPPr>
            <a:lvl1pPr marL="0" algn="l" defTabSz="914400" rtl="0" eaLnBrk="1" latinLnBrk="0" hangingPunct="1">
              <a:defRPr sz="12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000" b="1" baseline="0" dirty="0">
                <a:solidFill>
                  <a:schemeClr val="bg1"/>
                </a:solidFill>
              </a:rPr>
              <a:t>www.thrill-project.eu</a:t>
            </a:r>
          </a:p>
        </p:txBody>
      </p:sp>
    </p:spTree>
    <p:extLst>
      <p:ext uri="{BB962C8B-B14F-4D97-AF65-F5344CB8AC3E}">
        <p14:creationId xmlns:p14="http://schemas.microsoft.com/office/powerpoint/2010/main" val="382573187"/>
      </p:ext>
    </p:extLst>
  </p:cSld>
  <p:clrMap bg1="lt1" tx1="dk1" bg2="lt2" tx2="dk2" accent1="accent1" accent2="accent2" accent3="accent3" accent4="accent4" accent5="accent5" accent6="accent6" hlink="hlink" folHlink="folHlink"/>
  <p:sldLayoutIdLst>
    <p:sldLayoutId id="2147483678" r:id="rId1"/>
    <p:sldLayoutId id="2147483689" r:id="rId2"/>
    <p:sldLayoutId id="2147483679" r:id="rId3"/>
    <p:sldLayoutId id="2147483680" r:id="rId4"/>
    <p:sldLayoutId id="2147483688" r:id="rId5"/>
    <p:sldLayoutId id="2147483687" r:id="rId6"/>
    <p:sldLayoutId id="2147483681" r:id="rId7"/>
    <p:sldLayoutId id="2147483683" r:id="rId8"/>
    <p:sldLayoutId id="2147483686" r:id="rId9"/>
    <p:sldLayoutId id="2147483684" r:id="rId10"/>
    <p:sldLayoutId id="2147483690" r:id="rId11"/>
  </p:sldLayoutIdLst>
  <p:hf hdr="0" ftr="0"/>
  <p:txStyles>
    <p:titleStyle>
      <a:lvl1pPr algn="l" defTabSz="914400" rtl="0" eaLnBrk="1" latinLnBrk="0" hangingPunct="1">
        <a:lnSpc>
          <a:spcPct val="90000"/>
        </a:lnSpc>
        <a:spcBef>
          <a:spcPct val="0"/>
        </a:spcBef>
        <a:buNone/>
        <a:defRPr sz="4000" b="1" kern="1200" cap="all" baseline="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8.xml"/><Relationship Id="rId7" Type="http://schemas.openxmlformats.org/officeDocument/2006/relationships/image" Target="../media/image61.png"/><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image" Target="../media/image60.png"/><Relationship Id="rId5" Type="http://schemas.openxmlformats.org/officeDocument/2006/relationships/image" Target="../media/image59.png"/><Relationship Id="rId10" Type="http://schemas.openxmlformats.org/officeDocument/2006/relationships/image" Target="../media/image30.svg"/><Relationship Id="rId4" Type="http://schemas.openxmlformats.org/officeDocument/2006/relationships/image" Target="../media/image58.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notesSlide" Target="../notesSlides/notesSlide9.xml"/><Relationship Id="rId7" Type="http://schemas.openxmlformats.org/officeDocument/2006/relationships/image" Target="../media/image39.png"/><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0.png"/><Relationship Id="rId9" Type="http://schemas.openxmlformats.org/officeDocument/2006/relationships/image" Target="../media/image63.sv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image" Target="../media/image67.svg"/><Relationship Id="rId11" Type="http://schemas.openxmlformats.org/officeDocument/2006/relationships/image" Target="../media/image30.svg"/><Relationship Id="rId5" Type="http://schemas.openxmlformats.org/officeDocument/2006/relationships/image" Target="../media/image66.png"/><Relationship Id="rId10" Type="http://schemas.openxmlformats.org/officeDocument/2006/relationships/image" Target="../media/image29.png"/><Relationship Id="rId4" Type="http://schemas.openxmlformats.org/officeDocument/2006/relationships/image" Target="../media/image65.sv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30.sv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0.png"/><Relationship Id="rId1" Type="http://schemas.openxmlformats.org/officeDocument/2006/relationships/slideLayout" Target="../slideLayouts/slideLayout3.xml"/><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3.xml"/><Relationship Id="rId1" Type="http://schemas.openxmlformats.org/officeDocument/2006/relationships/tags" Target="../tags/tag13.xml"/><Relationship Id="rId5" Type="http://schemas.openxmlformats.org/officeDocument/2006/relationships/image" Target="../media/image30.sv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notesSlide" Target="../notesSlides/notesSlide12.xml"/><Relationship Id="rId7" Type="http://schemas.openxmlformats.org/officeDocument/2006/relationships/image" Target="../media/image70.png"/><Relationship Id="rId2" Type="http://schemas.openxmlformats.org/officeDocument/2006/relationships/slideLayout" Target="../slideLayouts/slideLayout3.xml"/><Relationship Id="rId1" Type="http://schemas.openxmlformats.org/officeDocument/2006/relationships/tags" Target="../tags/tag15.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pn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jpeg"/><Relationship Id="rId17" Type="http://schemas.openxmlformats.org/officeDocument/2006/relationships/image" Target="../media/image19.png"/><Relationship Id="rId2" Type="http://schemas.openxmlformats.org/officeDocument/2006/relationships/slideLayout" Target="../slideLayouts/slideLayout3.xml"/><Relationship Id="rId16" Type="http://schemas.openxmlformats.org/officeDocument/2006/relationships/image" Target="../media/image18.jpeg"/><Relationship Id="rId1" Type="http://schemas.openxmlformats.org/officeDocument/2006/relationships/tags" Target="../tags/tag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5" Type="http://schemas.openxmlformats.org/officeDocument/2006/relationships/image" Target="../media/image17.jpeg"/><Relationship Id="rId10" Type="http://schemas.openxmlformats.org/officeDocument/2006/relationships/image" Target="../media/image12.png"/><Relationship Id="rId4" Type="http://schemas.openxmlformats.org/officeDocument/2006/relationships/image" Target="../media/image6.tiff"/><Relationship Id="rId9" Type="http://schemas.openxmlformats.org/officeDocument/2006/relationships/image" Target="../media/image11.png"/><Relationship Id="rId14" Type="http://schemas.openxmlformats.org/officeDocument/2006/relationships/image" Target="../media/image16.jpe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notesSlide" Target="../notesSlides/notesSlide2.xml"/><Relationship Id="rId21" Type="http://schemas.openxmlformats.org/officeDocument/2006/relationships/image" Target="../media/image37.png"/><Relationship Id="rId7" Type="http://schemas.openxmlformats.org/officeDocument/2006/relationships/image" Target="../media/image23.sv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slideLayout" Target="../slideLayouts/slideLayout5.xml"/><Relationship Id="rId16" Type="http://schemas.openxmlformats.org/officeDocument/2006/relationships/image" Target="../media/image32.png"/><Relationship Id="rId20" Type="http://schemas.openxmlformats.org/officeDocument/2006/relationships/image" Target="../media/image36.jpg"/><Relationship Id="rId1" Type="http://schemas.openxmlformats.org/officeDocument/2006/relationships/tags" Target="../tags/tag3.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jp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0.svg"/><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image" Target="../media/image29.png"/><Relationship Id="rId5" Type="http://schemas.openxmlformats.org/officeDocument/2006/relationships/image" Target="../media/image4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18" Type="http://schemas.openxmlformats.org/officeDocument/2006/relationships/image" Target="../media/image52.svg"/><Relationship Id="rId3" Type="http://schemas.openxmlformats.org/officeDocument/2006/relationships/notesSlide" Target="../notesSlides/notesSlide6.xml"/><Relationship Id="rId7" Type="http://schemas.openxmlformats.org/officeDocument/2006/relationships/image" Target="../media/image41.png"/><Relationship Id="rId12" Type="http://schemas.openxmlformats.org/officeDocument/2006/relationships/image" Target="../media/image46.svg"/><Relationship Id="rId17" Type="http://schemas.openxmlformats.org/officeDocument/2006/relationships/image" Target="../media/image51.png"/><Relationship Id="rId2" Type="http://schemas.openxmlformats.org/officeDocument/2006/relationships/slideLayout" Target="../slideLayouts/slideLayout3.xml"/><Relationship Id="rId16" Type="http://schemas.openxmlformats.org/officeDocument/2006/relationships/image" Target="../media/image50.svg"/><Relationship Id="rId20" Type="http://schemas.openxmlformats.org/officeDocument/2006/relationships/image" Target="../media/image54.svg"/><Relationship Id="rId1" Type="http://schemas.openxmlformats.org/officeDocument/2006/relationships/tags" Target="../tags/tag7.xml"/><Relationship Id="rId6" Type="http://schemas.openxmlformats.org/officeDocument/2006/relationships/image" Target="../media/image30.svg"/><Relationship Id="rId11" Type="http://schemas.openxmlformats.org/officeDocument/2006/relationships/image" Target="../media/image45.png"/><Relationship Id="rId5" Type="http://schemas.openxmlformats.org/officeDocument/2006/relationships/image" Target="../media/image29.png"/><Relationship Id="rId15" Type="http://schemas.openxmlformats.org/officeDocument/2006/relationships/image" Target="../media/image49.png"/><Relationship Id="rId10" Type="http://schemas.openxmlformats.org/officeDocument/2006/relationships/image" Target="../media/image44.svg"/><Relationship Id="rId19" Type="http://schemas.openxmlformats.org/officeDocument/2006/relationships/image" Target="../media/image53.png"/><Relationship Id="rId4" Type="http://schemas.openxmlformats.org/officeDocument/2006/relationships/image" Target="../media/image40.png"/><Relationship Id="rId9" Type="http://schemas.openxmlformats.org/officeDocument/2006/relationships/image" Target="../media/image43.png"/><Relationship Id="rId14" Type="http://schemas.openxmlformats.org/officeDocument/2006/relationships/image" Target="../media/image48.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7.xml"/><Relationship Id="rId7" Type="http://schemas.openxmlformats.org/officeDocument/2006/relationships/image" Target="../media/image40.png"/><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image" Target="../media/image57.png"/><Relationship Id="rId5" Type="http://schemas.openxmlformats.org/officeDocument/2006/relationships/image" Target="../media/image56.png"/><Relationship Id="rId10" Type="http://schemas.openxmlformats.org/officeDocument/2006/relationships/image" Target="../media/image58.png"/><Relationship Id="rId4" Type="http://schemas.openxmlformats.org/officeDocument/2006/relationships/image" Target="../media/image55.png"/><Relationship Id="rId9"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639149"/>
            <a:ext cx="9144000" cy="624833"/>
          </a:xfrm>
        </p:spPr>
        <p:txBody>
          <a:bodyPr>
            <a:normAutofit lnSpcReduction="10000"/>
          </a:bodyPr>
          <a:lstStyle/>
          <a:p>
            <a:r>
              <a:rPr lang="de-DE" sz="2000" b="1" dirty="0"/>
              <a:t>Yannik Zobus*,</a:t>
            </a:r>
            <a:br>
              <a:rPr lang="de-DE" sz="2000" b="1" dirty="0"/>
            </a:br>
            <a:r>
              <a:rPr lang="de-DE" sz="2000" dirty="0"/>
              <a:t>Udo Eisenbarth, Zsuzsanna Major, and Vincent Bagnoud</a:t>
            </a:r>
            <a:endParaRPr lang="de-DE" sz="2000" baseline="30000" dirty="0"/>
          </a:p>
        </p:txBody>
      </p:sp>
      <p:sp>
        <p:nvSpPr>
          <p:cNvPr id="5" name="Slide Number Placeholder 4"/>
          <p:cNvSpPr>
            <a:spLocks noGrp="1"/>
          </p:cNvSpPr>
          <p:nvPr>
            <p:ph type="sldNum" sz="quarter" idx="12"/>
          </p:nvPr>
        </p:nvSpPr>
        <p:spPr/>
        <p:txBody>
          <a:bodyPr/>
          <a:lstStyle/>
          <a:p>
            <a:fld id="{9ADA9C95-772A-47A9-AD15-555E5871AF08}" type="slidenum">
              <a:rPr lang="de-DE" smtClean="0"/>
              <a:pPr/>
              <a:t>1</a:t>
            </a:fld>
            <a:endParaRPr lang="de-DE" dirty="0"/>
          </a:p>
        </p:txBody>
      </p:sp>
      <p:sp>
        <p:nvSpPr>
          <p:cNvPr id="6" name="Titel 1">
            <a:extLst>
              <a:ext uri="{FF2B5EF4-FFF2-40B4-BE49-F238E27FC236}">
                <a16:creationId xmlns:a16="http://schemas.microsoft.com/office/drawing/2014/main" id="{428BC03E-B9B5-4CBE-952A-F5C406EF335E}"/>
              </a:ext>
            </a:extLst>
          </p:cNvPr>
          <p:cNvSpPr txBox="1">
            <a:spLocks/>
          </p:cNvSpPr>
          <p:nvPr/>
        </p:nvSpPr>
        <p:spPr>
          <a:xfrm>
            <a:off x="98855" y="1718626"/>
            <a:ext cx="12027242" cy="22463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cap="all" baseline="0">
                <a:solidFill>
                  <a:schemeClr val="accent1"/>
                </a:solidFill>
                <a:latin typeface="+mj-lt"/>
                <a:ea typeface="+mj-ea"/>
                <a:cs typeface="+mj-cs"/>
              </a:defRPr>
            </a:lvl1pPr>
          </a:lstStyle>
          <a:p>
            <a:br>
              <a:rPr lang="de-DE" sz="3600" dirty="0">
                <a:effectLst/>
                <a:latin typeface="Calibri" panose="020F0502020204030204" pitchFamily="34" charset="0"/>
                <a:ea typeface="DengXian" panose="02010600030101010101" pitchFamily="2" charset="-122"/>
                <a:cs typeface="Times New Roman" panose="02020603050405020304" pitchFamily="18" charset="0"/>
              </a:rPr>
            </a:br>
            <a:r>
              <a:rPr lang="de-DE" sz="3600" dirty="0">
                <a:effectLst/>
                <a:latin typeface="Calibri" panose="020F0502020204030204" pitchFamily="34" charset="0"/>
                <a:ea typeface="DengXian" panose="02010600030101010101" pitchFamily="2" charset="-122"/>
                <a:cs typeface="Times New Roman" panose="02020603050405020304" pitchFamily="18" charset="0"/>
              </a:rPr>
              <a:t>an open-source </a:t>
            </a:r>
            <a:br>
              <a:rPr lang="de-DE" sz="3600" dirty="0">
                <a:effectLst/>
                <a:latin typeface="Calibri" panose="020F0502020204030204" pitchFamily="34" charset="0"/>
                <a:ea typeface="DengXian" panose="02010600030101010101" pitchFamily="2" charset="-122"/>
                <a:cs typeface="Times New Roman" panose="02020603050405020304" pitchFamily="18" charset="0"/>
              </a:rPr>
            </a:br>
            <a:r>
              <a:rPr lang="de-DE" sz="3600" dirty="0" err="1">
                <a:effectLst/>
                <a:latin typeface="Calibri" panose="020F0502020204030204" pitchFamily="34" charset="0"/>
                <a:ea typeface="DengXian" panose="02010600030101010101" pitchFamily="2" charset="-122"/>
                <a:cs typeface="Times New Roman" panose="02020603050405020304" pitchFamily="18" charset="0"/>
              </a:rPr>
              <a:t>optical</a:t>
            </a:r>
            <a:r>
              <a:rPr lang="de-DE" sz="3600" dirty="0">
                <a:effectLst/>
                <a:latin typeface="Calibri" panose="020F0502020204030204" pitchFamily="34" charset="0"/>
                <a:ea typeface="DengXian" panose="02010600030101010101" pitchFamily="2" charset="-122"/>
                <a:cs typeface="Times New Roman" panose="02020603050405020304" pitchFamily="18" charset="0"/>
              </a:rPr>
              <a:t> </a:t>
            </a:r>
            <a:r>
              <a:rPr lang="de-DE" sz="3600" dirty="0" err="1">
                <a:effectLst/>
                <a:latin typeface="Calibri" panose="020F0502020204030204" pitchFamily="34" charset="0"/>
                <a:ea typeface="DengXian" panose="02010600030101010101" pitchFamily="2" charset="-122"/>
                <a:cs typeface="Times New Roman" panose="02020603050405020304" pitchFamily="18" charset="0"/>
              </a:rPr>
              <a:t>simulation</a:t>
            </a:r>
            <a:r>
              <a:rPr lang="de-DE" sz="3600" dirty="0">
                <a:effectLst/>
                <a:latin typeface="Calibri" panose="020F0502020204030204" pitchFamily="34" charset="0"/>
                <a:ea typeface="DengXian" panose="02010600030101010101" pitchFamily="2" charset="-122"/>
                <a:cs typeface="Times New Roman" panose="02020603050405020304" pitchFamily="18" charset="0"/>
              </a:rPr>
              <a:t> </a:t>
            </a:r>
            <a:r>
              <a:rPr lang="de-DE" sz="3600" dirty="0" err="1">
                <a:effectLst/>
                <a:latin typeface="Calibri" panose="020F0502020204030204" pitchFamily="34" charset="0"/>
                <a:ea typeface="DengXian" panose="02010600030101010101" pitchFamily="2" charset="-122"/>
                <a:cs typeface="Times New Roman" panose="02020603050405020304" pitchFamily="18" charset="0"/>
              </a:rPr>
              <a:t>framework</a:t>
            </a:r>
            <a:endParaRPr lang="de-DE" sz="3600" dirty="0"/>
          </a:p>
        </p:txBody>
      </p:sp>
      <p:pic>
        <p:nvPicPr>
          <p:cNvPr id="7" name="Grafik 6">
            <a:extLst>
              <a:ext uri="{FF2B5EF4-FFF2-40B4-BE49-F238E27FC236}">
                <a16:creationId xmlns:a16="http://schemas.microsoft.com/office/drawing/2014/main" id="{E8147C97-D4E3-4558-A0A7-3DE7F1BD23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0731" y="1295812"/>
            <a:ext cx="4050538" cy="1005823"/>
          </a:xfrm>
          <a:prstGeom prst="rect">
            <a:avLst/>
          </a:prstGeom>
        </p:spPr>
      </p:pic>
      <p:sp>
        <p:nvSpPr>
          <p:cNvPr id="2" name="Textfeld 1">
            <a:extLst>
              <a:ext uri="{FF2B5EF4-FFF2-40B4-BE49-F238E27FC236}">
                <a16:creationId xmlns:a16="http://schemas.microsoft.com/office/drawing/2014/main" id="{EF5A0B8A-BC9D-432F-AFC1-F7E25182073D}"/>
              </a:ext>
            </a:extLst>
          </p:cNvPr>
          <p:cNvSpPr txBox="1"/>
          <p:nvPr/>
        </p:nvSpPr>
        <p:spPr>
          <a:xfrm>
            <a:off x="-1939693" y="6018429"/>
            <a:ext cx="5349221" cy="584775"/>
          </a:xfrm>
          <a:prstGeom prst="rect">
            <a:avLst/>
          </a:prstGeom>
          <a:noFill/>
        </p:spPr>
        <p:txBody>
          <a:bodyPr wrap="none" rtlCol="0">
            <a:spAutoFit/>
          </a:bodyPr>
          <a:lstStyle/>
          <a:p>
            <a:pPr algn="ctr"/>
            <a:r>
              <a:rPr lang="en-US" sz="1600" b="1" dirty="0">
                <a:solidFill>
                  <a:srgbClr val="005597"/>
                </a:solidFill>
                <a:effectLst/>
                <a:latin typeface="Calibri" panose="020F0502020204030204" pitchFamily="34" charset="0"/>
                <a:ea typeface="DengXian" panose="02010600030101010101" pitchFamily="2" charset="-122"/>
                <a:cs typeface="Times New Roman" panose="02020603050405020304" pitchFamily="18" charset="0"/>
              </a:rPr>
              <a:t>*y.zobus@gsi.de</a:t>
            </a:r>
            <a:endParaRPr lang="de-DE" sz="1600" b="1" dirty="0">
              <a:solidFill>
                <a:srgbClr val="005597"/>
              </a:solidFill>
              <a:effectLst/>
              <a:latin typeface="Calibri" panose="020F0502020204030204" pitchFamily="34" charset="0"/>
              <a:ea typeface="DengXian" panose="02010600030101010101" pitchFamily="2" charset="-122"/>
              <a:cs typeface="Times New Roman" panose="02020603050405020304" pitchFamily="18" charset="0"/>
            </a:endParaRPr>
          </a:p>
          <a:p>
            <a:endParaRPr lang="en-US" sz="1600" dirty="0">
              <a:solidFill>
                <a:srgbClr val="005597"/>
              </a:solidFill>
            </a:endParaRPr>
          </a:p>
        </p:txBody>
      </p:sp>
    </p:spTree>
    <p:extLst>
      <p:ext uri="{BB962C8B-B14F-4D97-AF65-F5344CB8AC3E}">
        <p14:creationId xmlns:p14="http://schemas.microsoft.com/office/powerpoint/2010/main" val="294914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20B0F-FF07-85F5-B5B3-E684E1F06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FB8EA6-897E-E712-343E-B0F6F5C5A52E}"/>
              </a:ext>
            </a:extLst>
          </p:cNvPr>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a:extLst>
              <a:ext uri="{FF2B5EF4-FFF2-40B4-BE49-F238E27FC236}">
                <a16:creationId xmlns:a16="http://schemas.microsoft.com/office/drawing/2014/main" id="{74D4849B-221B-F875-7C7C-B6AB495C8691}"/>
              </a:ext>
            </a:extLst>
          </p:cNvPr>
          <p:cNvSpPr>
            <a:spLocks noGrp="1"/>
          </p:cNvSpPr>
          <p:nvPr>
            <p:ph type="sldNum" sz="quarter" idx="12"/>
          </p:nvPr>
        </p:nvSpPr>
        <p:spPr/>
        <p:txBody>
          <a:bodyPr/>
          <a:lstStyle/>
          <a:p>
            <a:fld id="{EC5B15BB-6B6E-4ECE-9DE6-799FAF01EBD9}" type="slidenum">
              <a:rPr lang="de-DE" smtClean="0"/>
              <a:pPr/>
              <a:t>10</a:t>
            </a:fld>
            <a:endParaRPr lang="de-DE" dirty="0"/>
          </a:p>
        </p:txBody>
      </p:sp>
      <p:sp>
        <p:nvSpPr>
          <p:cNvPr id="13" name="Content Placeholder 2">
            <a:extLst>
              <a:ext uri="{FF2B5EF4-FFF2-40B4-BE49-F238E27FC236}">
                <a16:creationId xmlns:a16="http://schemas.microsoft.com/office/drawing/2014/main" id="{E511278A-A881-C9BF-15A4-3BDC1FB3FD79}"/>
              </a:ext>
            </a:extLst>
          </p:cNvPr>
          <p:cNvSpPr>
            <a:spLocks noGrp="1"/>
          </p:cNvSpPr>
          <p:nvPr>
            <p:ph idx="1"/>
          </p:nvPr>
        </p:nvSpPr>
        <p:spPr>
          <a:xfrm>
            <a:off x="838200" y="1320798"/>
            <a:ext cx="3710049" cy="4805363"/>
          </a:xfrm>
        </p:spPr>
        <p:txBody>
          <a:bodyPr>
            <a:normAutofit/>
          </a:body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Energy / </a:t>
            </a:r>
            <a:r>
              <a:rPr lang="de-DE" sz="1400" dirty="0" err="1"/>
              <a:t>fluence</a:t>
            </a:r>
            <a:r>
              <a:rPr lang="de-DE" sz="1400" dirty="0"/>
              <a:t> </a:t>
            </a:r>
            <a:r>
              <a:rPr lang="de-DE" sz="1400" dirty="0" err="1"/>
              <a:t>distribution</a:t>
            </a:r>
            <a:r>
              <a:rPr lang="de-DE" sz="1400" dirty="0"/>
              <a:t>: uniform, 2D </a:t>
            </a:r>
            <a:r>
              <a:rPr lang="de-DE" sz="1400" dirty="0" err="1"/>
              <a:t>Gaussian</a:t>
            </a:r>
            <a:endParaRPr lang="de-DE" sz="1400" dirty="0"/>
          </a:p>
          <a:p>
            <a:pPr lvl="1"/>
            <a:r>
              <a:rPr lang="de-DE" sz="1400" dirty="0"/>
              <a:t>Position </a:t>
            </a:r>
            <a:r>
              <a:rPr lang="de-DE" sz="1400" dirty="0" err="1"/>
              <a:t>distribution</a:t>
            </a:r>
            <a:r>
              <a:rPr lang="de-DE" sz="1400" dirty="0"/>
              <a:t>: </a:t>
            </a:r>
            <a:br>
              <a:rPr lang="de-DE" sz="1400" dirty="0"/>
            </a:br>
            <a:r>
              <a:rPr lang="de-DE" sz="1400" dirty="0"/>
              <a:t>hexapolar, Fibonacci, .</a:t>
            </a:r>
            <a:r>
              <a:rPr lang="de-DE" sz="1400" dirty="0" err="1"/>
              <a:t>etc</a:t>
            </a:r>
            <a:endParaRPr lang="de-DE" sz="1400" dirty="0"/>
          </a:p>
          <a:p>
            <a:pPr lvl="1"/>
            <a:r>
              <a:rPr lang="de-DE" sz="1400" dirty="0"/>
              <a:t>Shape: </a:t>
            </a:r>
            <a:br>
              <a:rPr lang="de-DE" sz="1400" dirty="0"/>
            </a:br>
            <a:r>
              <a:rPr lang="de-DE" sz="1400" dirty="0" err="1"/>
              <a:t>ellipse</a:t>
            </a:r>
            <a:r>
              <a:rPr lang="de-DE" sz="1400" dirty="0"/>
              <a:t>, </a:t>
            </a:r>
            <a:r>
              <a:rPr lang="de-DE" sz="1400" dirty="0" err="1"/>
              <a:t>rectangle</a:t>
            </a:r>
            <a:endParaRPr lang="de-DE" sz="1400" dirty="0"/>
          </a:p>
          <a:p>
            <a:pPr lvl="1"/>
            <a:r>
              <a:rPr lang="de-DE" sz="1400" dirty="0" err="1"/>
              <a:t>Spectrum</a:t>
            </a:r>
            <a:r>
              <a:rPr lang="de-DE" sz="1400" dirty="0"/>
              <a:t>: </a:t>
            </a:r>
            <a:br>
              <a:rPr lang="de-DE" sz="1400" dirty="0"/>
            </a:br>
            <a:r>
              <a:rPr lang="de-DE" sz="1400" dirty="0" err="1"/>
              <a:t>Gaussian</a:t>
            </a:r>
            <a:r>
              <a:rPr lang="de-DE" sz="1400" dirty="0"/>
              <a:t>, </a:t>
            </a:r>
            <a:r>
              <a:rPr lang="de-DE" sz="1400" dirty="0" err="1"/>
              <a:t>single</a:t>
            </a:r>
            <a:r>
              <a:rPr lang="de-DE" sz="1400" dirty="0"/>
              <a:t> </a:t>
            </a:r>
            <a:r>
              <a:rPr lang="de-DE" sz="1400" dirty="0" err="1"/>
              <a:t>lines</a:t>
            </a:r>
            <a:endParaRPr lang="de-DE" sz="1400" dirty="0"/>
          </a:p>
        </p:txBody>
      </p:sp>
      <p:grpSp>
        <p:nvGrpSpPr>
          <p:cNvPr id="121" name="Gruppieren 120">
            <a:extLst>
              <a:ext uri="{FF2B5EF4-FFF2-40B4-BE49-F238E27FC236}">
                <a16:creationId xmlns:a16="http://schemas.microsoft.com/office/drawing/2014/main" id="{AE6BF44A-0B49-C90D-1F05-160616BE0649}"/>
              </a:ext>
            </a:extLst>
          </p:cNvPr>
          <p:cNvGrpSpPr/>
          <p:nvPr/>
        </p:nvGrpSpPr>
        <p:grpSpPr>
          <a:xfrm>
            <a:off x="8237970" y="3877074"/>
            <a:ext cx="3282231" cy="2447248"/>
            <a:chOff x="8826693" y="3826188"/>
            <a:chExt cx="3282231" cy="2447248"/>
          </a:xfrm>
        </p:grpSpPr>
        <p:pic>
          <p:nvPicPr>
            <p:cNvPr id="26" name="Grafik 25">
              <a:extLst>
                <a:ext uri="{FF2B5EF4-FFF2-40B4-BE49-F238E27FC236}">
                  <a16:creationId xmlns:a16="http://schemas.microsoft.com/office/drawing/2014/main" id="{C80A2532-BA57-08B6-2FFD-BF320B99C43E}"/>
                </a:ext>
              </a:extLst>
            </p:cNvPr>
            <p:cNvPicPr>
              <a:picLocks noChangeAspect="1"/>
            </p:cNvPicPr>
            <p:nvPr/>
          </p:nvPicPr>
          <p:blipFill>
            <a:blip r:embed="rId4"/>
            <a:stretch>
              <a:fillRect/>
            </a:stretch>
          </p:blipFill>
          <p:spPr>
            <a:xfrm>
              <a:off x="9038354" y="4105040"/>
              <a:ext cx="2948900" cy="1964904"/>
            </a:xfrm>
            <a:prstGeom prst="rect">
              <a:avLst/>
            </a:prstGeom>
          </p:spPr>
        </p:pic>
        <p:sp>
          <p:nvSpPr>
            <p:cNvPr id="27" name="Textfeld 26">
              <a:extLst>
                <a:ext uri="{FF2B5EF4-FFF2-40B4-BE49-F238E27FC236}">
                  <a16:creationId xmlns:a16="http://schemas.microsoft.com/office/drawing/2014/main" id="{4A0CCAB7-9DDB-820A-D826-6808F50658CC}"/>
                </a:ext>
              </a:extLst>
            </p:cNvPr>
            <p:cNvSpPr txBox="1"/>
            <p:nvPr/>
          </p:nvSpPr>
          <p:spPr>
            <a:xfrm>
              <a:off x="9933170" y="3826188"/>
              <a:ext cx="1172117" cy="369332"/>
            </a:xfrm>
            <a:prstGeom prst="rect">
              <a:avLst/>
            </a:prstGeom>
            <a:noFill/>
          </p:spPr>
          <p:txBody>
            <a:bodyPr wrap="none" rtlCol="0">
              <a:spAutoFit/>
            </a:bodyPr>
            <a:lstStyle/>
            <a:p>
              <a:pPr algn="ctr"/>
              <a:r>
                <a:rPr lang="en-US" dirty="0">
                  <a:solidFill>
                    <a:srgbClr val="3276AC"/>
                  </a:solidFill>
                </a:rPr>
                <a:t>Spectrum</a:t>
              </a:r>
            </a:p>
          </p:txBody>
        </p:sp>
        <p:sp>
          <p:nvSpPr>
            <p:cNvPr id="81" name="Rechteck 80">
              <a:extLst>
                <a:ext uri="{FF2B5EF4-FFF2-40B4-BE49-F238E27FC236}">
                  <a16:creationId xmlns:a16="http://schemas.microsoft.com/office/drawing/2014/main" id="{50564205-3804-4D9E-5B3B-06048DAFF82D}"/>
                </a:ext>
              </a:extLst>
            </p:cNvPr>
            <p:cNvSpPr/>
            <p:nvPr/>
          </p:nvSpPr>
          <p:spPr>
            <a:xfrm>
              <a:off x="9305490" y="5923918"/>
              <a:ext cx="2803434" cy="327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hteck 84">
              <a:extLst>
                <a:ext uri="{FF2B5EF4-FFF2-40B4-BE49-F238E27FC236}">
                  <a16:creationId xmlns:a16="http://schemas.microsoft.com/office/drawing/2014/main" id="{D60D7114-4E29-2DFF-037F-092852A9893A}"/>
                </a:ext>
              </a:extLst>
            </p:cNvPr>
            <p:cNvSpPr/>
            <p:nvPr/>
          </p:nvSpPr>
          <p:spPr>
            <a:xfrm>
              <a:off x="8826693" y="3970082"/>
              <a:ext cx="442722" cy="2209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feld 69">
              <a:extLst>
                <a:ext uri="{FF2B5EF4-FFF2-40B4-BE49-F238E27FC236}">
                  <a16:creationId xmlns:a16="http://schemas.microsoft.com/office/drawing/2014/main" id="{606D0FDC-E24B-03D1-15E9-280227C747CC}"/>
                </a:ext>
              </a:extLst>
            </p:cNvPr>
            <p:cNvSpPr txBox="1"/>
            <p:nvPr/>
          </p:nvSpPr>
          <p:spPr>
            <a:xfrm>
              <a:off x="9976106" y="5870304"/>
              <a:ext cx="666702" cy="276999"/>
            </a:xfrm>
            <a:prstGeom prst="rect">
              <a:avLst/>
            </a:prstGeom>
            <a:noFill/>
          </p:spPr>
          <p:txBody>
            <a:bodyPr wrap="none" rtlCol="0">
              <a:spAutoFit/>
            </a:bodyPr>
            <a:lstStyle/>
            <a:p>
              <a:pPr algn="ctr"/>
              <a:r>
                <a:rPr lang="en-US" sz="1200" dirty="0"/>
                <a:t>1050</a:t>
              </a:r>
            </a:p>
          </p:txBody>
        </p:sp>
        <p:sp>
          <p:nvSpPr>
            <p:cNvPr id="71" name="Textfeld 70">
              <a:extLst>
                <a:ext uri="{FF2B5EF4-FFF2-40B4-BE49-F238E27FC236}">
                  <a16:creationId xmlns:a16="http://schemas.microsoft.com/office/drawing/2014/main" id="{87880368-34AA-FFC3-98F5-3AA510CD160F}"/>
                </a:ext>
              </a:extLst>
            </p:cNvPr>
            <p:cNvSpPr txBox="1"/>
            <p:nvPr/>
          </p:nvSpPr>
          <p:spPr>
            <a:xfrm>
              <a:off x="9883099" y="5996437"/>
              <a:ext cx="1377299" cy="276999"/>
            </a:xfrm>
            <a:prstGeom prst="rect">
              <a:avLst/>
            </a:prstGeom>
            <a:noFill/>
          </p:spPr>
          <p:txBody>
            <a:bodyPr wrap="none" rtlCol="0">
              <a:spAutoFit/>
            </a:bodyPr>
            <a:lstStyle/>
            <a:p>
              <a:pPr algn="ctr"/>
              <a:r>
                <a:rPr lang="en-US" sz="1200" dirty="0"/>
                <a:t>wavelength in nm</a:t>
              </a:r>
            </a:p>
          </p:txBody>
        </p:sp>
        <p:sp>
          <p:nvSpPr>
            <p:cNvPr id="72" name="Textfeld 71">
              <a:extLst>
                <a:ext uri="{FF2B5EF4-FFF2-40B4-BE49-F238E27FC236}">
                  <a16:creationId xmlns:a16="http://schemas.microsoft.com/office/drawing/2014/main" id="{FB1829FB-683F-0A62-081E-13459D0870F8}"/>
                </a:ext>
              </a:extLst>
            </p:cNvPr>
            <p:cNvSpPr txBox="1"/>
            <p:nvPr/>
          </p:nvSpPr>
          <p:spPr>
            <a:xfrm>
              <a:off x="10759470" y="5870304"/>
              <a:ext cx="666702" cy="276999"/>
            </a:xfrm>
            <a:prstGeom prst="rect">
              <a:avLst/>
            </a:prstGeom>
            <a:noFill/>
          </p:spPr>
          <p:txBody>
            <a:bodyPr wrap="none" rtlCol="0">
              <a:spAutoFit/>
            </a:bodyPr>
            <a:lstStyle/>
            <a:p>
              <a:pPr algn="ctr"/>
              <a:r>
                <a:rPr lang="en-US" sz="1200" dirty="0"/>
                <a:t>1060</a:t>
              </a:r>
            </a:p>
          </p:txBody>
        </p:sp>
        <p:sp>
          <p:nvSpPr>
            <p:cNvPr id="73" name="Textfeld 72">
              <a:extLst>
                <a:ext uri="{FF2B5EF4-FFF2-40B4-BE49-F238E27FC236}">
                  <a16:creationId xmlns:a16="http://schemas.microsoft.com/office/drawing/2014/main" id="{294C475A-41F0-6A57-7A30-4DC81551430C}"/>
                </a:ext>
              </a:extLst>
            </p:cNvPr>
            <p:cNvSpPr txBox="1"/>
            <p:nvPr/>
          </p:nvSpPr>
          <p:spPr>
            <a:xfrm>
              <a:off x="9154734" y="5873458"/>
              <a:ext cx="666702" cy="276999"/>
            </a:xfrm>
            <a:prstGeom prst="rect">
              <a:avLst/>
            </a:prstGeom>
            <a:noFill/>
          </p:spPr>
          <p:txBody>
            <a:bodyPr wrap="none" rtlCol="0">
              <a:spAutoFit/>
            </a:bodyPr>
            <a:lstStyle/>
            <a:p>
              <a:pPr algn="ctr"/>
              <a:r>
                <a:rPr lang="en-US" sz="1200" dirty="0"/>
                <a:t>1040</a:t>
              </a:r>
            </a:p>
          </p:txBody>
        </p:sp>
        <p:sp>
          <p:nvSpPr>
            <p:cNvPr id="75" name="Textfeld 74">
              <a:extLst>
                <a:ext uri="{FF2B5EF4-FFF2-40B4-BE49-F238E27FC236}">
                  <a16:creationId xmlns:a16="http://schemas.microsoft.com/office/drawing/2014/main" id="{2E623661-E72D-3DCD-963A-096E121A5A1D}"/>
                </a:ext>
              </a:extLst>
            </p:cNvPr>
            <p:cNvSpPr txBox="1"/>
            <p:nvPr/>
          </p:nvSpPr>
          <p:spPr>
            <a:xfrm>
              <a:off x="9098357" y="5718838"/>
              <a:ext cx="269626" cy="292003"/>
            </a:xfrm>
            <a:prstGeom prst="rect">
              <a:avLst/>
            </a:prstGeom>
            <a:noFill/>
          </p:spPr>
          <p:txBody>
            <a:bodyPr wrap="none" rtlCol="0">
              <a:spAutoFit/>
            </a:bodyPr>
            <a:lstStyle/>
            <a:p>
              <a:pPr algn="ctr"/>
              <a:r>
                <a:rPr lang="en-US" sz="1200" dirty="0"/>
                <a:t>0</a:t>
              </a:r>
            </a:p>
          </p:txBody>
        </p:sp>
        <p:sp>
          <p:nvSpPr>
            <p:cNvPr id="76" name="Textfeld 75">
              <a:extLst>
                <a:ext uri="{FF2B5EF4-FFF2-40B4-BE49-F238E27FC236}">
                  <a16:creationId xmlns:a16="http://schemas.microsoft.com/office/drawing/2014/main" id="{426AE825-D385-2784-D75C-E1EC20854BCD}"/>
                </a:ext>
              </a:extLst>
            </p:cNvPr>
            <p:cNvSpPr txBox="1"/>
            <p:nvPr/>
          </p:nvSpPr>
          <p:spPr>
            <a:xfrm>
              <a:off x="9002279" y="4364980"/>
              <a:ext cx="354584" cy="269067"/>
            </a:xfrm>
            <a:prstGeom prst="rect">
              <a:avLst/>
            </a:prstGeom>
            <a:noFill/>
          </p:spPr>
          <p:txBody>
            <a:bodyPr wrap="none" rtlCol="0">
              <a:spAutoFit/>
            </a:bodyPr>
            <a:lstStyle/>
            <a:p>
              <a:pPr algn="ctr"/>
              <a:r>
                <a:rPr lang="en-US" sz="1200" dirty="0"/>
                <a:t>20</a:t>
              </a:r>
            </a:p>
          </p:txBody>
        </p:sp>
        <p:sp>
          <p:nvSpPr>
            <p:cNvPr id="77" name="Textfeld 76">
              <a:extLst>
                <a:ext uri="{FF2B5EF4-FFF2-40B4-BE49-F238E27FC236}">
                  <a16:creationId xmlns:a16="http://schemas.microsoft.com/office/drawing/2014/main" id="{07C897C4-4FEF-3292-EEF4-CAC0F8CBEE4F}"/>
                </a:ext>
              </a:extLst>
            </p:cNvPr>
            <p:cNvSpPr txBox="1"/>
            <p:nvPr/>
          </p:nvSpPr>
          <p:spPr>
            <a:xfrm>
              <a:off x="9014278" y="5041908"/>
              <a:ext cx="354584" cy="292003"/>
            </a:xfrm>
            <a:prstGeom prst="rect">
              <a:avLst/>
            </a:prstGeom>
            <a:noFill/>
          </p:spPr>
          <p:txBody>
            <a:bodyPr wrap="none" rtlCol="0">
              <a:spAutoFit/>
            </a:bodyPr>
            <a:lstStyle/>
            <a:p>
              <a:pPr algn="ctr"/>
              <a:r>
                <a:rPr lang="en-US" sz="1200" dirty="0"/>
                <a:t>50</a:t>
              </a:r>
            </a:p>
          </p:txBody>
        </p:sp>
        <p:sp>
          <p:nvSpPr>
            <p:cNvPr id="80" name="Textfeld 79">
              <a:extLst>
                <a:ext uri="{FF2B5EF4-FFF2-40B4-BE49-F238E27FC236}">
                  <a16:creationId xmlns:a16="http://schemas.microsoft.com/office/drawing/2014/main" id="{3C9C9B27-19DA-F4EA-A9D2-99DEF8A9ECB6}"/>
                </a:ext>
              </a:extLst>
            </p:cNvPr>
            <p:cNvSpPr txBox="1"/>
            <p:nvPr/>
          </p:nvSpPr>
          <p:spPr>
            <a:xfrm rot="16200000">
              <a:off x="8266430" y="4953448"/>
              <a:ext cx="1457451" cy="276999"/>
            </a:xfrm>
            <a:prstGeom prst="rect">
              <a:avLst/>
            </a:prstGeom>
            <a:noFill/>
          </p:spPr>
          <p:txBody>
            <a:bodyPr wrap="none" rtlCol="0">
              <a:spAutoFit/>
            </a:bodyPr>
            <a:lstStyle/>
            <a:p>
              <a:pPr algn="ctr"/>
              <a:r>
                <a:rPr lang="en-US" sz="1200" dirty="0"/>
                <a:t>spectrum in arb. u.</a:t>
              </a:r>
            </a:p>
          </p:txBody>
        </p:sp>
      </p:grpSp>
      <p:grpSp>
        <p:nvGrpSpPr>
          <p:cNvPr id="120" name="Gruppieren 119">
            <a:extLst>
              <a:ext uri="{FF2B5EF4-FFF2-40B4-BE49-F238E27FC236}">
                <a16:creationId xmlns:a16="http://schemas.microsoft.com/office/drawing/2014/main" id="{CF7452FA-E1D4-7643-9647-F72B359B766B}"/>
              </a:ext>
            </a:extLst>
          </p:cNvPr>
          <p:cNvGrpSpPr/>
          <p:nvPr/>
        </p:nvGrpSpPr>
        <p:grpSpPr>
          <a:xfrm>
            <a:off x="4238738" y="3831992"/>
            <a:ext cx="2604842" cy="2519591"/>
            <a:chOff x="6040062" y="3745422"/>
            <a:chExt cx="2604842" cy="2519591"/>
          </a:xfrm>
        </p:grpSpPr>
        <p:pic>
          <p:nvPicPr>
            <p:cNvPr id="28" name="Grafik 27">
              <a:extLst>
                <a:ext uri="{FF2B5EF4-FFF2-40B4-BE49-F238E27FC236}">
                  <a16:creationId xmlns:a16="http://schemas.microsoft.com/office/drawing/2014/main" id="{95FCB85C-BAB4-1E3E-9BD9-C52B567A82F2}"/>
                </a:ext>
              </a:extLst>
            </p:cNvPr>
            <p:cNvPicPr>
              <a:picLocks noChangeAspect="1"/>
            </p:cNvPicPr>
            <p:nvPr/>
          </p:nvPicPr>
          <p:blipFill>
            <a:blip r:embed="rId5"/>
            <a:stretch>
              <a:fillRect/>
            </a:stretch>
          </p:blipFill>
          <p:spPr>
            <a:xfrm>
              <a:off x="6252504" y="4087526"/>
              <a:ext cx="2290054" cy="1974184"/>
            </a:xfrm>
            <a:prstGeom prst="rect">
              <a:avLst/>
            </a:prstGeom>
          </p:spPr>
        </p:pic>
        <p:sp>
          <p:nvSpPr>
            <p:cNvPr id="78" name="Rechteck 77">
              <a:extLst>
                <a:ext uri="{FF2B5EF4-FFF2-40B4-BE49-F238E27FC236}">
                  <a16:creationId xmlns:a16="http://schemas.microsoft.com/office/drawing/2014/main" id="{226FBEED-6470-F929-9EE8-09FB52BAFBDA}"/>
                </a:ext>
              </a:extLst>
            </p:cNvPr>
            <p:cNvSpPr/>
            <p:nvPr/>
          </p:nvSpPr>
          <p:spPr>
            <a:xfrm>
              <a:off x="6218279" y="5937065"/>
              <a:ext cx="2426625" cy="327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feld 28">
              <a:extLst>
                <a:ext uri="{FF2B5EF4-FFF2-40B4-BE49-F238E27FC236}">
                  <a16:creationId xmlns:a16="http://schemas.microsoft.com/office/drawing/2014/main" id="{09FB5595-B93B-392D-79AA-D6E4C9E76251}"/>
                </a:ext>
              </a:extLst>
            </p:cNvPr>
            <p:cNvSpPr txBox="1"/>
            <p:nvPr/>
          </p:nvSpPr>
          <p:spPr>
            <a:xfrm>
              <a:off x="6384863" y="3745422"/>
              <a:ext cx="2172390" cy="369332"/>
            </a:xfrm>
            <a:prstGeom prst="rect">
              <a:avLst/>
            </a:prstGeom>
            <a:noFill/>
          </p:spPr>
          <p:txBody>
            <a:bodyPr wrap="none" rtlCol="0">
              <a:spAutoFit/>
            </a:bodyPr>
            <a:lstStyle/>
            <a:p>
              <a:pPr algn="ctr"/>
              <a:r>
                <a:rPr lang="en-US" dirty="0">
                  <a:solidFill>
                    <a:srgbClr val="3276AC"/>
                  </a:solidFill>
                </a:rPr>
                <a:t>Rectangular shape</a:t>
              </a:r>
            </a:p>
          </p:txBody>
        </p:sp>
        <p:sp>
          <p:nvSpPr>
            <p:cNvPr id="84" name="Rechteck 83">
              <a:extLst>
                <a:ext uri="{FF2B5EF4-FFF2-40B4-BE49-F238E27FC236}">
                  <a16:creationId xmlns:a16="http://schemas.microsoft.com/office/drawing/2014/main" id="{9692F9BE-5B62-F527-285A-354FFF4F20EF}"/>
                </a:ext>
              </a:extLst>
            </p:cNvPr>
            <p:cNvSpPr/>
            <p:nvPr/>
          </p:nvSpPr>
          <p:spPr>
            <a:xfrm>
              <a:off x="6040062" y="3947682"/>
              <a:ext cx="442722" cy="2209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feld 61">
              <a:extLst>
                <a:ext uri="{FF2B5EF4-FFF2-40B4-BE49-F238E27FC236}">
                  <a16:creationId xmlns:a16="http://schemas.microsoft.com/office/drawing/2014/main" id="{C88E8EB0-3EF8-EDDE-1C50-21CED00BF124}"/>
                </a:ext>
              </a:extLst>
            </p:cNvPr>
            <p:cNvSpPr txBox="1"/>
            <p:nvPr/>
          </p:nvSpPr>
          <p:spPr>
            <a:xfrm>
              <a:off x="7368404" y="5860230"/>
              <a:ext cx="343263" cy="276999"/>
            </a:xfrm>
            <a:prstGeom prst="rect">
              <a:avLst/>
            </a:prstGeom>
            <a:noFill/>
          </p:spPr>
          <p:txBody>
            <a:bodyPr wrap="none" rtlCol="0">
              <a:spAutoFit/>
            </a:bodyPr>
            <a:lstStyle/>
            <a:p>
              <a:pPr algn="ctr"/>
              <a:r>
                <a:rPr lang="en-US" sz="1200" dirty="0"/>
                <a:t>0</a:t>
              </a:r>
            </a:p>
          </p:txBody>
        </p:sp>
        <p:sp>
          <p:nvSpPr>
            <p:cNvPr id="63" name="Textfeld 62">
              <a:extLst>
                <a:ext uri="{FF2B5EF4-FFF2-40B4-BE49-F238E27FC236}">
                  <a16:creationId xmlns:a16="http://schemas.microsoft.com/office/drawing/2014/main" id="{E479B081-EBC8-EB45-895C-35A4690DE7F1}"/>
                </a:ext>
              </a:extLst>
            </p:cNvPr>
            <p:cNvSpPr txBox="1"/>
            <p:nvPr/>
          </p:nvSpPr>
          <p:spPr>
            <a:xfrm>
              <a:off x="7087759" y="5986363"/>
              <a:ext cx="920807" cy="276999"/>
            </a:xfrm>
            <a:prstGeom prst="rect">
              <a:avLst/>
            </a:prstGeom>
            <a:noFill/>
          </p:spPr>
          <p:txBody>
            <a:bodyPr wrap="none" rtlCol="0">
              <a:spAutoFit/>
            </a:bodyPr>
            <a:lstStyle/>
            <a:p>
              <a:pPr algn="ctr"/>
              <a:r>
                <a:rPr lang="en-US" sz="1200" dirty="0"/>
                <a:t>x in mm</a:t>
              </a:r>
            </a:p>
          </p:txBody>
        </p:sp>
        <p:sp>
          <p:nvSpPr>
            <p:cNvPr id="64" name="Textfeld 63">
              <a:extLst>
                <a:ext uri="{FF2B5EF4-FFF2-40B4-BE49-F238E27FC236}">
                  <a16:creationId xmlns:a16="http://schemas.microsoft.com/office/drawing/2014/main" id="{53A6FE00-E40E-CB1B-1701-C9FF7CBB6615}"/>
                </a:ext>
              </a:extLst>
            </p:cNvPr>
            <p:cNvSpPr txBox="1"/>
            <p:nvPr/>
          </p:nvSpPr>
          <p:spPr>
            <a:xfrm>
              <a:off x="7930607" y="5860230"/>
              <a:ext cx="451424" cy="276999"/>
            </a:xfrm>
            <a:prstGeom prst="rect">
              <a:avLst/>
            </a:prstGeom>
            <a:noFill/>
          </p:spPr>
          <p:txBody>
            <a:bodyPr wrap="none" rtlCol="0">
              <a:spAutoFit/>
            </a:bodyPr>
            <a:lstStyle/>
            <a:p>
              <a:pPr algn="ctr"/>
              <a:r>
                <a:rPr lang="en-US" sz="1200" dirty="0"/>
                <a:t>20</a:t>
              </a:r>
            </a:p>
          </p:txBody>
        </p:sp>
        <p:sp>
          <p:nvSpPr>
            <p:cNvPr id="65" name="Textfeld 64">
              <a:extLst>
                <a:ext uri="{FF2B5EF4-FFF2-40B4-BE49-F238E27FC236}">
                  <a16:creationId xmlns:a16="http://schemas.microsoft.com/office/drawing/2014/main" id="{A7501C72-60AA-E52E-1A76-8BC3A30C929A}"/>
                </a:ext>
              </a:extLst>
            </p:cNvPr>
            <p:cNvSpPr txBox="1"/>
            <p:nvPr/>
          </p:nvSpPr>
          <p:spPr>
            <a:xfrm>
              <a:off x="6635485" y="5863384"/>
              <a:ext cx="516729" cy="276999"/>
            </a:xfrm>
            <a:prstGeom prst="rect">
              <a:avLst/>
            </a:prstGeom>
            <a:noFill/>
          </p:spPr>
          <p:txBody>
            <a:bodyPr wrap="none" rtlCol="0">
              <a:spAutoFit/>
            </a:bodyPr>
            <a:lstStyle/>
            <a:p>
              <a:pPr algn="ctr"/>
              <a:r>
                <a:rPr lang="en-US" sz="1200" dirty="0"/>
                <a:t>-20</a:t>
              </a:r>
            </a:p>
          </p:txBody>
        </p:sp>
        <p:sp>
          <p:nvSpPr>
            <p:cNvPr id="55" name="Textfeld 54">
              <a:extLst>
                <a:ext uri="{FF2B5EF4-FFF2-40B4-BE49-F238E27FC236}">
                  <a16:creationId xmlns:a16="http://schemas.microsoft.com/office/drawing/2014/main" id="{46118E29-5A3A-8B79-D911-9449DF552489}"/>
                </a:ext>
              </a:extLst>
            </p:cNvPr>
            <p:cNvSpPr txBox="1"/>
            <p:nvPr/>
          </p:nvSpPr>
          <p:spPr>
            <a:xfrm>
              <a:off x="6166983" y="5539582"/>
              <a:ext cx="405880" cy="255242"/>
            </a:xfrm>
            <a:prstGeom prst="rect">
              <a:avLst/>
            </a:prstGeom>
            <a:noFill/>
          </p:spPr>
          <p:txBody>
            <a:bodyPr wrap="none" rtlCol="0">
              <a:spAutoFit/>
            </a:bodyPr>
            <a:lstStyle/>
            <a:p>
              <a:pPr algn="ctr"/>
              <a:r>
                <a:rPr lang="en-US" sz="1200" dirty="0"/>
                <a:t>-20</a:t>
              </a:r>
            </a:p>
          </p:txBody>
        </p:sp>
        <p:sp>
          <p:nvSpPr>
            <p:cNvPr id="56" name="Textfeld 55">
              <a:extLst>
                <a:ext uri="{FF2B5EF4-FFF2-40B4-BE49-F238E27FC236}">
                  <a16:creationId xmlns:a16="http://schemas.microsoft.com/office/drawing/2014/main" id="{DE15FBA8-FDFA-D586-2F83-4914A2A3966A}"/>
                </a:ext>
              </a:extLst>
            </p:cNvPr>
            <p:cNvSpPr txBox="1"/>
            <p:nvPr/>
          </p:nvSpPr>
          <p:spPr>
            <a:xfrm>
              <a:off x="6218279" y="4255289"/>
              <a:ext cx="354584" cy="255242"/>
            </a:xfrm>
            <a:prstGeom prst="rect">
              <a:avLst/>
            </a:prstGeom>
            <a:noFill/>
          </p:spPr>
          <p:txBody>
            <a:bodyPr wrap="none" rtlCol="0">
              <a:spAutoFit/>
            </a:bodyPr>
            <a:lstStyle/>
            <a:p>
              <a:pPr algn="ctr"/>
              <a:r>
                <a:rPr lang="en-US" sz="1200" dirty="0"/>
                <a:t>20</a:t>
              </a:r>
            </a:p>
          </p:txBody>
        </p:sp>
        <p:sp>
          <p:nvSpPr>
            <p:cNvPr id="57" name="Textfeld 56">
              <a:extLst>
                <a:ext uri="{FF2B5EF4-FFF2-40B4-BE49-F238E27FC236}">
                  <a16:creationId xmlns:a16="http://schemas.microsoft.com/office/drawing/2014/main" id="{1D9FE9D7-AD6F-7CB2-6C79-A1D2AD784D50}"/>
                </a:ext>
              </a:extLst>
            </p:cNvPr>
            <p:cNvSpPr txBox="1"/>
            <p:nvPr/>
          </p:nvSpPr>
          <p:spPr>
            <a:xfrm>
              <a:off x="6303237" y="4897435"/>
              <a:ext cx="269626" cy="255242"/>
            </a:xfrm>
            <a:prstGeom prst="rect">
              <a:avLst/>
            </a:prstGeom>
            <a:noFill/>
          </p:spPr>
          <p:txBody>
            <a:bodyPr wrap="none" rtlCol="0">
              <a:spAutoFit/>
            </a:bodyPr>
            <a:lstStyle/>
            <a:p>
              <a:pPr algn="ctr"/>
              <a:r>
                <a:rPr lang="en-US" sz="1200" dirty="0"/>
                <a:t>0</a:t>
              </a:r>
            </a:p>
          </p:txBody>
        </p:sp>
        <p:sp>
          <p:nvSpPr>
            <p:cNvPr id="58" name="Textfeld 57">
              <a:extLst>
                <a:ext uri="{FF2B5EF4-FFF2-40B4-BE49-F238E27FC236}">
                  <a16:creationId xmlns:a16="http://schemas.microsoft.com/office/drawing/2014/main" id="{07BD8611-9D99-DD55-921B-3B05ABD862B2}"/>
                </a:ext>
              </a:extLst>
            </p:cNvPr>
            <p:cNvSpPr txBox="1"/>
            <p:nvPr/>
          </p:nvSpPr>
          <p:spPr>
            <a:xfrm>
              <a:off x="6218279" y="4590264"/>
              <a:ext cx="354584" cy="255242"/>
            </a:xfrm>
            <a:prstGeom prst="rect">
              <a:avLst/>
            </a:prstGeom>
            <a:noFill/>
          </p:spPr>
          <p:txBody>
            <a:bodyPr wrap="none" rtlCol="0">
              <a:spAutoFit/>
            </a:bodyPr>
            <a:lstStyle/>
            <a:p>
              <a:pPr algn="ctr"/>
              <a:r>
                <a:rPr lang="en-US" sz="1200" dirty="0"/>
                <a:t>10</a:t>
              </a:r>
            </a:p>
          </p:txBody>
        </p:sp>
        <p:sp>
          <p:nvSpPr>
            <p:cNvPr id="59" name="Textfeld 58">
              <a:extLst>
                <a:ext uri="{FF2B5EF4-FFF2-40B4-BE49-F238E27FC236}">
                  <a16:creationId xmlns:a16="http://schemas.microsoft.com/office/drawing/2014/main" id="{3DBA655D-EAE1-65FD-5CED-17DC599E6C5A}"/>
                </a:ext>
              </a:extLst>
            </p:cNvPr>
            <p:cNvSpPr txBox="1"/>
            <p:nvPr/>
          </p:nvSpPr>
          <p:spPr>
            <a:xfrm>
              <a:off x="6171758" y="5217795"/>
              <a:ext cx="405881" cy="255242"/>
            </a:xfrm>
            <a:prstGeom prst="rect">
              <a:avLst/>
            </a:prstGeom>
            <a:noFill/>
          </p:spPr>
          <p:txBody>
            <a:bodyPr wrap="none" rtlCol="0">
              <a:spAutoFit/>
            </a:bodyPr>
            <a:lstStyle/>
            <a:p>
              <a:pPr algn="ctr"/>
              <a:r>
                <a:rPr lang="en-US" sz="1200" dirty="0"/>
                <a:t>-10</a:t>
              </a:r>
            </a:p>
          </p:txBody>
        </p:sp>
        <p:sp>
          <p:nvSpPr>
            <p:cNvPr id="60" name="Textfeld 59">
              <a:extLst>
                <a:ext uri="{FF2B5EF4-FFF2-40B4-BE49-F238E27FC236}">
                  <a16:creationId xmlns:a16="http://schemas.microsoft.com/office/drawing/2014/main" id="{E993DEFC-F860-E4ED-F15F-A50A56462021}"/>
                </a:ext>
              </a:extLst>
            </p:cNvPr>
            <p:cNvSpPr txBox="1"/>
            <p:nvPr/>
          </p:nvSpPr>
          <p:spPr>
            <a:xfrm rot="16200000">
              <a:off x="5890112" y="4898928"/>
              <a:ext cx="666465" cy="276999"/>
            </a:xfrm>
            <a:prstGeom prst="rect">
              <a:avLst/>
            </a:prstGeom>
            <a:noFill/>
          </p:spPr>
          <p:txBody>
            <a:bodyPr wrap="none" rtlCol="0">
              <a:spAutoFit/>
            </a:bodyPr>
            <a:lstStyle/>
            <a:p>
              <a:pPr algn="ctr"/>
              <a:r>
                <a:rPr lang="en-US" sz="1200" dirty="0"/>
                <a:t>y in mm</a:t>
              </a:r>
            </a:p>
          </p:txBody>
        </p:sp>
      </p:grpSp>
      <p:grpSp>
        <p:nvGrpSpPr>
          <p:cNvPr id="104" name="Gruppieren 103">
            <a:extLst>
              <a:ext uri="{FF2B5EF4-FFF2-40B4-BE49-F238E27FC236}">
                <a16:creationId xmlns:a16="http://schemas.microsoft.com/office/drawing/2014/main" id="{58F37052-2998-4C81-F2C0-36A0064B76C3}"/>
              </a:ext>
            </a:extLst>
          </p:cNvPr>
          <p:cNvGrpSpPr/>
          <p:nvPr/>
        </p:nvGrpSpPr>
        <p:grpSpPr>
          <a:xfrm>
            <a:off x="7895023" y="1298188"/>
            <a:ext cx="3190936" cy="2474955"/>
            <a:chOff x="2751347" y="3787612"/>
            <a:chExt cx="3190936" cy="2474955"/>
          </a:xfrm>
        </p:grpSpPr>
        <p:pic>
          <p:nvPicPr>
            <p:cNvPr id="22" name="Grafik 21">
              <a:extLst>
                <a:ext uri="{FF2B5EF4-FFF2-40B4-BE49-F238E27FC236}">
                  <a16:creationId xmlns:a16="http://schemas.microsoft.com/office/drawing/2014/main" id="{C1CDC6D0-63A9-6F50-B07F-74F214D24AA9}"/>
                </a:ext>
              </a:extLst>
            </p:cNvPr>
            <p:cNvPicPr>
              <a:picLocks noChangeAspect="1"/>
            </p:cNvPicPr>
            <p:nvPr/>
          </p:nvPicPr>
          <p:blipFill>
            <a:blip r:embed="rId6"/>
            <a:stretch>
              <a:fillRect/>
            </a:stretch>
          </p:blipFill>
          <p:spPr>
            <a:xfrm>
              <a:off x="3520898" y="4070214"/>
              <a:ext cx="2246046" cy="1990170"/>
            </a:xfrm>
            <a:prstGeom prst="rect">
              <a:avLst/>
            </a:prstGeom>
          </p:spPr>
        </p:pic>
        <p:sp>
          <p:nvSpPr>
            <p:cNvPr id="24" name="Textfeld 23">
              <a:extLst>
                <a:ext uri="{FF2B5EF4-FFF2-40B4-BE49-F238E27FC236}">
                  <a16:creationId xmlns:a16="http://schemas.microsoft.com/office/drawing/2014/main" id="{B2EAD6EF-ECDE-9FC8-2D46-B92BBDD7D7ED}"/>
                </a:ext>
              </a:extLst>
            </p:cNvPr>
            <p:cNvSpPr txBox="1"/>
            <p:nvPr/>
          </p:nvSpPr>
          <p:spPr>
            <a:xfrm>
              <a:off x="3539060" y="3787612"/>
              <a:ext cx="2403223" cy="369332"/>
            </a:xfrm>
            <a:prstGeom prst="rect">
              <a:avLst/>
            </a:prstGeom>
            <a:noFill/>
          </p:spPr>
          <p:txBody>
            <a:bodyPr wrap="none" rtlCol="0">
              <a:spAutoFit/>
            </a:bodyPr>
            <a:lstStyle/>
            <a:p>
              <a:pPr algn="ctr"/>
              <a:r>
                <a:rPr lang="en-US" dirty="0">
                  <a:solidFill>
                    <a:srgbClr val="3276AC"/>
                  </a:solidFill>
                </a:rPr>
                <a:t>Hexapolar positioning</a:t>
              </a:r>
            </a:p>
          </p:txBody>
        </p:sp>
        <p:sp>
          <p:nvSpPr>
            <p:cNvPr id="79" name="Rechteck 78">
              <a:extLst>
                <a:ext uri="{FF2B5EF4-FFF2-40B4-BE49-F238E27FC236}">
                  <a16:creationId xmlns:a16="http://schemas.microsoft.com/office/drawing/2014/main" id="{BC869EEF-921B-E1A1-2448-CE14DEB0B387}"/>
                </a:ext>
              </a:extLst>
            </p:cNvPr>
            <p:cNvSpPr/>
            <p:nvPr/>
          </p:nvSpPr>
          <p:spPr>
            <a:xfrm>
              <a:off x="3487592" y="5932054"/>
              <a:ext cx="2426625" cy="327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feld 42">
              <a:extLst>
                <a:ext uri="{FF2B5EF4-FFF2-40B4-BE49-F238E27FC236}">
                  <a16:creationId xmlns:a16="http://schemas.microsoft.com/office/drawing/2014/main" id="{580D7A42-ADB2-638F-F58A-64D439363D59}"/>
                </a:ext>
              </a:extLst>
            </p:cNvPr>
            <p:cNvSpPr txBox="1"/>
            <p:nvPr/>
          </p:nvSpPr>
          <p:spPr>
            <a:xfrm>
              <a:off x="4610754" y="5879755"/>
              <a:ext cx="269626" cy="276999"/>
            </a:xfrm>
            <a:prstGeom prst="rect">
              <a:avLst/>
            </a:prstGeom>
            <a:noFill/>
          </p:spPr>
          <p:txBody>
            <a:bodyPr wrap="none" rtlCol="0">
              <a:spAutoFit/>
            </a:bodyPr>
            <a:lstStyle/>
            <a:p>
              <a:pPr algn="ctr"/>
              <a:r>
                <a:rPr lang="en-US" sz="1200" dirty="0"/>
                <a:t>0</a:t>
              </a:r>
            </a:p>
          </p:txBody>
        </p:sp>
        <p:sp>
          <p:nvSpPr>
            <p:cNvPr id="44" name="Textfeld 43">
              <a:extLst>
                <a:ext uri="{FF2B5EF4-FFF2-40B4-BE49-F238E27FC236}">
                  <a16:creationId xmlns:a16="http://schemas.microsoft.com/office/drawing/2014/main" id="{83F4D83C-A59B-432C-DE1F-6172DFD9C559}"/>
                </a:ext>
              </a:extLst>
            </p:cNvPr>
            <p:cNvSpPr txBox="1"/>
            <p:nvPr/>
          </p:nvSpPr>
          <p:spPr>
            <a:xfrm>
              <a:off x="4390313" y="5985568"/>
              <a:ext cx="723275" cy="276999"/>
            </a:xfrm>
            <a:prstGeom prst="rect">
              <a:avLst/>
            </a:prstGeom>
            <a:noFill/>
          </p:spPr>
          <p:txBody>
            <a:bodyPr wrap="none" rtlCol="0">
              <a:spAutoFit/>
            </a:bodyPr>
            <a:lstStyle/>
            <a:p>
              <a:pPr algn="ctr"/>
              <a:r>
                <a:rPr lang="en-US" sz="1200" dirty="0"/>
                <a:t>x in mm</a:t>
              </a:r>
            </a:p>
          </p:txBody>
        </p:sp>
        <p:sp>
          <p:nvSpPr>
            <p:cNvPr id="45" name="Textfeld 44">
              <a:extLst>
                <a:ext uri="{FF2B5EF4-FFF2-40B4-BE49-F238E27FC236}">
                  <a16:creationId xmlns:a16="http://schemas.microsoft.com/office/drawing/2014/main" id="{8A18D00B-1C2E-353A-8A96-2DC2DD4E80C8}"/>
                </a:ext>
              </a:extLst>
            </p:cNvPr>
            <p:cNvSpPr txBox="1"/>
            <p:nvPr/>
          </p:nvSpPr>
          <p:spPr>
            <a:xfrm>
              <a:off x="5393729" y="5879755"/>
              <a:ext cx="354584" cy="276999"/>
            </a:xfrm>
            <a:prstGeom prst="rect">
              <a:avLst/>
            </a:prstGeom>
            <a:noFill/>
          </p:spPr>
          <p:txBody>
            <a:bodyPr wrap="none" rtlCol="0">
              <a:spAutoFit/>
            </a:bodyPr>
            <a:lstStyle/>
            <a:p>
              <a:pPr algn="ctr"/>
              <a:r>
                <a:rPr lang="en-US" sz="1200" dirty="0"/>
                <a:t>50</a:t>
              </a:r>
            </a:p>
          </p:txBody>
        </p:sp>
        <p:sp>
          <p:nvSpPr>
            <p:cNvPr id="46" name="Textfeld 45">
              <a:extLst>
                <a:ext uri="{FF2B5EF4-FFF2-40B4-BE49-F238E27FC236}">
                  <a16:creationId xmlns:a16="http://schemas.microsoft.com/office/drawing/2014/main" id="{CBFAD2F1-5517-EA76-EF4F-E79EE352693F}"/>
                </a:ext>
              </a:extLst>
            </p:cNvPr>
            <p:cNvSpPr txBox="1"/>
            <p:nvPr/>
          </p:nvSpPr>
          <p:spPr>
            <a:xfrm>
              <a:off x="3699781" y="5882909"/>
              <a:ext cx="405880" cy="276999"/>
            </a:xfrm>
            <a:prstGeom prst="rect">
              <a:avLst/>
            </a:prstGeom>
            <a:noFill/>
          </p:spPr>
          <p:txBody>
            <a:bodyPr wrap="none" rtlCol="0">
              <a:spAutoFit/>
            </a:bodyPr>
            <a:lstStyle/>
            <a:p>
              <a:pPr algn="ctr"/>
              <a:r>
                <a:rPr lang="en-US" sz="1200" dirty="0"/>
                <a:t>-50</a:t>
              </a:r>
            </a:p>
          </p:txBody>
        </p:sp>
        <p:sp>
          <p:nvSpPr>
            <p:cNvPr id="83" name="Rechteck 82">
              <a:extLst>
                <a:ext uri="{FF2B5EF4-FFF2-40B4-BE49-F238E27FC236}">
                  <a16:creationId xmlns:a16="http://schemas.microsoft.com/office/drawing/2014/main" id="{94DDFE50-F6E7-57C5-F04D-A7F871C28600}"/>
                </a:ext>
              </a:extLst>
            </p:cNvPr>
            <p:cNvSpPr/>
            <p:nvPr/>
          </p:nvSpPr>
          <p:spPr>
            <a:xfrm>
              <a:off x="2751347" y="4147595"/>
              <a:ext cx="992770" cy="2088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feld 47">
              <a:extLst>
                <a:ext uri="{FF2B5EF4-FFF2-40B4-BE49-F238E27FC236}">
                  <a16:creationId xmlns:a16="http://schemas.microsoft.com/office/drawing/2014/main" id="{386F92CE-720C-A522-8635-922B6B7BC468}"/>
                </a:ext>
              </a:extLst>
            </p:cNvPr>
            <p:cNvSpPr txBox="1"/>
            <p:nvPr/>
          </p:nvSpPr>
          <p:spPr>
            <a:xfrm>
              <a:off x="3423747" y="5591882"/>
              <a:ext cx="405880" cy="276999"/>
            </a:xfrm>
            <a:prstGeom prst="rect">
              <a:avLst/>
            </a:prstGeom>
            <a:noFill/>
          </p:spPr>
          <p:txBody>
            <a:bodyPr wrap="none" rtlCol="0">
              <a:spAutoFit/>
            </a:bodyPr>
            <a:lstStyle/>
            <a:p>
              <a:pPr algn="ctr"/>
              <a:r>
                <a:rPr lang="en-US" sz="1200" dirty="0"/>
                <a:t>-40</a:t>
              </a:r>
            </a:p>
          </p:txBody>
        </p:sp>
        <p:sp>
          <p:nvSpPr>
            <p:cNvPr id="49" name="Textfeld 48">
              <a:extLst>
                <a:ext uri="{FF2B5EF4-FFF2-40B4-BE49-F238E27FC236}">
                  <a16:creationId xmlns:a16="http://schemas.microsoft.com/office/drawing/2014/main" id="{8107DD54-E66D-7A1D-3DA7-C1D6C4DA5536}"/>
                </a:ext>
              </a:extLst>
            </p:cNvPr>
            <p:cNvSpPr txBox="1"/>
            <p:nvPr/>
          </p:nvSpPr>
          <p:spPr>
            <a:xfrm>
              <a:off x="3475043" y="4278857"/>
              <a:ext cx="354584" cy="276999"/>
            </a:xfrm>
            <a:prstGeom prst="rect">
              <a:avLst/>
            </a:prstGeom>
            <a:noFill/>
          </p:spPr>
          <p:txBody>
            <a:bodyPr wrap="none" rtlCol="0">
              <a:spAutoFit/>
            </a:bodyPr>
            <a:lstStyle/>
            <a:p>
              <a:pPr algn="ctr"/>
              <a:r>
                <a:rPr lang="en-US" sz="1200" dirty="0"/>
                <a:t>40</a:t>
              </a:r>
            </a:p>
          </p:txBody>
        </p:sp>
        <p:sp>
          <p:nvSpPr>
            <p:cNvPr id="50" name="Textfeld 49">
              <a:extLst>
                <a:ext uri="{FF2B5EF4-FFF2-40B4-BE49-F238E27FC236}">
                  <a16:creationId xmlns:a16="http://schemas.microsoft.com/office/drawing/2014/main" id="{48DEBF52-BC92-F486-A91B-28BFAB92A4D1}"/>
                </a:ext>
              </a:extLst>
            </p:cNvPr>
            <p:cNvSpPr txBox="1"/>
            <p:nvPr/>
          </p:nvSpPr>
          <p:spPr>
            <a:xfrm>
              <a:off x="3560001" y="4935369"/>
              <a:ext cx="269626" cy="260952"/>
            </a:xfrm>
            <a:prstGeom prst="rect">
              <a:avLst/>
            </a:prstGeom>
            <a:noFill/>
          </p:spPr>
          <p:txBody>
            <a:bodyPr wrap="none" rtlCol="0">
              <a:spAutoFit/>
            </a:bodyPr>
            <a:lstStyle/>
            <a:p>
              <a:pPr algn="ctr"/>
              <a:r>
                <a:rPr lang="en-US" sz="1200" dirty="0"/>
                <a:t>0</a:t>
              </a:r>
            </a:p>
          </p:txBody>
        </p:sp>
        <p:sp>
          <p:nvSpPr>
            <p:cNvPr id="51" name="Textfeld 50">
              <a:extLst>
                <a:ext uri="{FF2B5EF4-FFF2-40B4-BE49-F238E27FC236}">
                  <a16:creationId xmlns:a16="http://schemas.microsoft.com/office/drawing/2014/main" id="{701877C5-F22C-31A9-30A3-9662CF2B5748}"/>
                </a:ext>
              </a:extLst>
            </p:cNvPr>
            <p:cNvSpPr txBox="1"/>
            <p:nvPr/>
          </p:nvSpPr>
          <p:spPr>
            <a:xfrm>
              <a:off x="3475043" y="4621326"/>
              <a:ext cx="354584" cy="276999"/>
            </a:xfrm>
            <a:prstGeom prst="rect">
              <a:avLst/>
            </a:prstGeom>
            <a:noFill/>
          </p:spPr>
          <p:txBody>
            <a:bodyPr wrap="none" rtlCol="0">
              <a:spAutoFit/>
            </a:bodyPr>
            <a:lstStyle/>
            <a:p>
              <a:pPr algn="ctr"/>
              <a:r>
                <a:rPr lang="en-US" sz="1200" dirty="0"/>
                <a:t>20</a:t>
              </a:r>
            </a:p>
          </p:txBody>
        </p:sp>
        <p:sp>
          <p:nvSpPr>
            <p:cNvPr id="52" name="Textfeld 51">
              <a:extLst>
                <a:ext uri="{FF2B5EF4-FFF2-40B4-BE49-F238E27FC236}">
                  <a16:creationId xmlns:a16="http://schemas.microsoft.com/office/drawing/2014/main" id="{EC4F23BD-5AFD-C7B8-C30F-CAE9840C0E97}"/>
                </a:ext>
              </a:extLst>
            </p:cNvPr>
            <p:cNvSpPr txBox="1"/>
            <p:nvPr/>
          </p:nvSpPr>
          <p:spPr>
            <a:xfrm>
              <a:off x="3428523" y="5262897"/>
              <a:ext cx="405880" cy="276999"/>
            </a:xfrm>
            <a:prstGeom prst="rect">
              <a:avLst/>
            </a:prstGeom>
            <a:noFill/>
          </p:spPr>
          <p:txBody>
            <a:bodyPr wrap="none" rtlCol="0">
              <a:spAutoFit/>
            </a:bodyPr>
            <a:lstStyle/>
            <a:p>
              <a:pPr algn="ctr"/>
              <a:r>
                <a:rPr lang="en-US" sz="1200" dirty="0"/>
                <a:t>-20</a:t>
              </a:r>
            </a:p>
          </p:txBody>
        </p:sp>
        <p:sp>
          <p:nvSpPr>
            <p:cNvPr id="53" name="Textfeld 52">
              <a:extLst>
                <a:ext uri="{FF2B5EF4-FFF2-40B4-BE49-F238E27FC236}">
                  <a16:creationId xmlns:a16="http://schemas.microsoft.com/office/drawing/2014/main" id="{B1CEA4C3-261B-8005-4669-6E089E19338E}"/>
                </a:ext>
              </a:extLst>
            </p:cNvPr>
            <p:cNvSpPr txBox="1"/>
            <p:nvPr/>
          </p:nvSpPr>
          <p:spPr>
            <a:xfrm rot="16200000">
              <a:off x="3139421" y="4939994"/>
              <a:ext cx="681375" cy="276999"/>
            </a:xfrm>
            <a:prstGeom prst="rect">
              <a:avLst/>
            </a:prstGeom>
            <a:noFill/>
          </p:spPr>
          <p:txBody>
            <a:bodyPr wrap="none" rtlCol="0">
              <a:spAutoFit/>
            </a:bodyPr>
            <a:lstStyle/>
            <a:p>
              <a:pPr algn="ctr"/>
              <a:r>
                <a:rPr lang="en-US" sz="1200" dirty="0"/>
                <a:t>y in mm</a:t>
              </a:r>
            </a:p>
          </p:txBody>
        </p:sp>
      </p:grpSp>
      <p:grpSp>
        <p:nvGrpSpPr>
          <p:cNvPr id="142" name="Gruppieren 141">
            <a:extLst>
              <a:ext uri="{FF2B5EF4-FFF2-40B4-BE49-F238E27FC236}">
                <a16:creationId xmlns:a16="http://schemas.microsoft.com/office/drawing/2014/main" id="{5365F29E-AA0A-0F42-97C0-0E64796F9878}"/>
              </a:ext>
            </a:extLst>
          </p:cNvPr>
          <p:cNvGrpSpPr/>
          <p:nvPr/>
        </p:nvGrpSpPr>
        <p:grpSpPr>
          <a:xfrm>
            <a:off x="4268798" y="1258451"/>
            <a:ext cx="3411700" cy="2484191"/>
            <a:chOff x="4268798" y="1258451"/>
            <a:chExt cx="3411700" cy="2484191"/>
          </a:xfrm>
        </p:grpSpPr>
        <p:pic>
          <p:nvPicPr>
            <p:cNvPr id="23" name="Grafik 22">
              <a:extLst>
                <a:ext uri="{FF2B5EF4-FFF2-40B4-BE49-F238E27FC236}">
                  <a16:creationId xmlns:a16="http://schemas.microsoft.com/office/drawing/2014/main" id="{45C7727B-3E53-583E-374A-5E0A373FD1C8}"/>
                </a:ext>
              </a:extLst>
            </p:cNvPr>
            <p:cNvPicPr>
              <a:picLocks noChangeAspect="1"/>
            </p:cNvPicPr>
            <p:nvPr/>
          </p:nvPicPr>
          <p:blipFill>
            <a:blip r:embed="rId7"/>
            <a:stretch>
              <a:fillRect/>
            </a:stretch>
          </p:blipFill>
          <p:spPr>
            <a:xfrm>
              <a:off x="4484988" y="1597642"/>
              <a:ext cx="2426300" cy="1982048"/>
            </a:xfrm>
            <a:prstGeom prst="rect">
              <a:avLst/>
            </a:prstGeom>
          </p:spPr>
        </p:pic>
        <p:sp>
          <p:nvSpPr>
            <p:cNvPr id="141" name="Rechteck 140">
              <a:extLst>
                <a:ext uri="{FF2B5EF4-FFF2-40B4-BE49-F238E27FC236}">
                  <a16:creationId xmlns:a16="http://schemas.microsoft.com/office/drawing/2014/main" id="{5D9AB898-8A1F-2527-E70A-3EB2DEAAC7AC}"/>
                </a:ext>
              </a:extLst>
            </p:cNvPr>
            <p:cNvSpPr/>
            <p:nvPr/>
          </p:nvSpPr>
          <p:spPr>
            <a:xfrm>
              <a:off x="6687728" y="1418222"/>
              <a:ext cx="992770" cy="20887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hteck 81">
              <a:extLst>
                <a:ext uri="{FF2B5EF4-FFF2-40B4-BE49-F238E27FC236}">
                  <a16:creationId xmlns:a16="http://schemas.microsoft.com/office/drawing/2014/main" id="{26E02B73-35A8-4459-541F-A6B293F4DC54}"/>
                </a:ext>
              </a:extLst>
            </p:cNvPr>
            <p:cNvSpPr/>
            <p:nvPr/>
          </p:nvSpPr>
          <p:spPr>
            <a:xfrm>
              <a:off x="4410431" y="3414694"/>
              <a:ext cx="2426625" cy="327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feld 24">
              <a:extLst>
                <a:ext uri="{FF2B5EF4-FFF2-40B4-BE49-F238E27FC236}">
                  <a16:creationId xmlns:a16="http://schemas.microsoft.com/office/drawing/2014/main" id="{F714C63F-FE80-53E1-47F4-2944CA818CF9}"/>
                </a:ext>
              </a:extLst>
            </p:cNvPr>
            <p:cNvSpPr txBox="1"/>
            <p:nvPr/>
          </p:nvSpPr>
          <p:spPr>
            <a:xfrm>
              <a:off x="4470837" y="1258451"/>
              <a:ext cx="2403223" cy="369332"/>
            </a:xfrm>
            <a:prstGeom prst="rect">
              <a:avLst/>
            </a:prstGeom>
            <a:noFill/>
          </p:spPr>
          <p:txBody>
            <a:bodyPr wrap="none" rtlCol="0">
              <a:spAutoFit/>
            </a:bodyPr>
            <a:lstStyle/>
            <a:p>
              <a:pPr algn="ctr"/>
              <a:r>
                <a:rPr lang="en-US" dirty="0">
                  <a:solidFill>
                    <a:srgbClr val="3276AC"/>
                  </a:solidFill>
                </a:rPr>
                <a:t>General 2D Gaussian</a:t>
              </a:r>
            </a:p>
          </p:txBody>
        </p:sp>
        <p:sp>
          <p:nvSpPr>
            <p:cNvPr id="9" name="Rechteck 8">
              <a:extLst>
                <a:ext uri="{FF2B5EF4-FFF2-40B4-BE49-F238E27FC236}">
                  <a16:creationId xmlns:a16="http://schemas.microsoft.com/office/drawing/2014/main" id="{A8B238F3-ED2F-871D-C1DE-DEF2CAF5E01A}"/>
                </a:ext>
              </a:extLst>
            </p:cNvPr>
            <p:cNvSpPr/>
            <p:nvPr/>
          </p:nvSpPr>
          <p:spPr>
            <a:xfrm>
              <a:off x="4268798" y="1567268"/>
              <a:ext cx="438001" cy="2152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feld 30">
              <a:extLst>
                <a:ext uri="{FF2B5EF4-FFF2-40B4-BE49-F238E27FC236}">
                  <a16:creationId xmlns:a16="http://schemas.microsoft.com/office/drawing/2014/main" id="{510B4984-2A40-574A-18F3-644DABA55552}"/>
                </a:ext>
              </a:extLst>
            </p:cNvPr>
            <p:cNvSpPr txBox="1"/>
            <p:nvPr/>
          </p:nvSpPr>
          <p:spPr>
            <a:xfrm>
              <a:off x="5487152" y="3334161"/>
              <a:ext cx="269626" cy="276999"/>
            </a:xfrm>
            <a:prstGeom prst="rect">
              <a:avLst/>
            </a:prstGeom>
            <a:noFill/>
          </p:spPr>
          <p:txBody>
            <a:bodyPr wrap="none" rtlCol="0">
              <a:spAutoFit/>
            </a:bodyPr>
            <a:lstStyle/>
            <a:p>
              <a:pPr algn="ctr"/>
              <a:r>
                <a:rPr lang="en-US" sz="1200" dirty="0"/>
                <a:t>0</a:t>
              </a:r>
            </a:p>
          </p:txBody>
        </p:sp>
        <p:sp>
          <p:nvSpPr>
            <p:cNvPr id="32" name="Textfeld 31">
              <a:extLst>
                <a:ext uri="{FF2B5EF4-FFF2-40B4-BE49-F238E27FC236}">
                  <a16:creationId xmlns:a16="http://schemas.microsoft.com/office/drawing/2014/main" id="{1CCF83D3-F4FE-87FA-8D9B-EAA81D3B524A}"/>
                </a:ext>
              </a:extLst>
            </p:cNvPr>
            <p:cNvSpPr txBox="1"/>
            <p:nvPr/>
          </p:nvSpPr>
          <p:spPr>
            <a:xfrm>
              <a:off x="5266711" y="3439974"/>
              <a:ext cx="723275" cy="276999"/>
            </a:xfrm>
            <a:prstGeom prst="rect">
              <a:avLst/>
            </a:prstGeom>
            <a:noFill/>
          </p:spPr>
          <p:txBody>
            <a:bodyPr wrap="none" rtlCol="0">
              <a:spAutoFit/>
            </a:bodyPr>
            <a:lstStyle/>
            <a:p>
              <a:pPr algn="ctr"/>
              <a:r>
                <a:rPr lang="en-US" sz="1200" dirty="0"/>
                <a:t>x in mm</a:t>
              </a:r>
            </a:p>
          </p:txBody>
        </p:sp>
        <p:sp>
          <p:nvSpPr>
            <p:cNvPr id="33" name="Textfeld 32">
              <a:extLst>
                <a:ext uri="{FF2B5EF4-FFF2-40B4-BE49-F238E27FC236}">
                  <a16:creationId xmlns:a16="http://schemas.microsoft.com/office/drawing/2014/main" id="{D5855C16-B0F8-EFA4-7D20-81645E5702F4}"/>
                </a:ext>
              </a:extLst>
            </p:cNvPr>
            <p:cNvSpPr txBox="1"/>
            <p:nvPr/>
          </p:nvSpPr>
          <p:spPr>
            <a:xfrm>
              <a:off x="5928751" y="3334161"/>
              <a:ext cx="354584" cy="276999"/>
            </a:xfrm>
            <a:prstGeom prst="rect">
              <a:avLst/>
            </a:prstGeom>
            <a:noFill/>
          </p:spPr>
          <p:txBody>
            <a:bodyPr wrap="none" rtlCol="0">
              <a:spAutoFit/>
            </a:bodyPr>
            <a:lstStyle/>
            <a:p>
              <a:pPr algn="ctr"/>
              <a:r>
                <a:rPr lang="en-US" sz="1200" dirty="0"/>
                <a:t>20</a:t>
              </a:r>
            </a:p>
          </p:txBody>
        </p:sp>
        <p:sp>
          <p:nvSpPr>
            <p:cNvPr id="34" name="Textfeld 33">
              <a:extLst>
                <a:ext uri="{FF2B5EF4-FFF2-40B4-BE49-F238E27FC236}">
                  <a16:creationId xmlns:a16="http://schemas.microsoft.com/office/drawing/2014/main" id="{A6572B21-D278-FFF1-D4A4-EB4FE82A4D18}"/>
                </a:ext>
              </a:extLst>
            </p:cNvPr>
            <p:cNvSpPr txBox="1"/>
            <p:nvPr/>
          </p:nvSpPr>
          <p:spPr>
            <a:xfrm>
              <a:off x="4911459" y="3337315"/>
              <a:ext cx="405880" cy="276999"/>
            </a:xfrm>
            <a:prstGeom prst="rect">
              <a:avLst/>
            </a:prstGeom>
            <a:noFill/>
          </p:spPr>
          <p:txBody>
            <a:bodyPr wrap="none" rtlCol="0">
              <a:spAutoFit/>
            </a:bodyPr>
            <a:lstStyle/>
            <a:p>
              <a:pPr algn="ctr"/>
              <a:r>
                <a:rPr lang="en-US" sz="1200" dirty="0"/>
                <a:t>-20</a:t>
              </a:r>
            </a:p>
          </p:txBody>
        </p:sp>
        <p:sp>
          <p:nvSpPr>
            <p:cNvPr id="35" name="Textfeld 34">
              <a:extLst>
                <a:ext uri="{FF2B5EF4-FFF2-40B4-BE49-F238E27FC236}">
                  <a16:creationId xmlns:a16="http://schemas.microsoft.com/office/drawing/2014/main" id="{430DC45E-9B5D-9F0F-D1D4-C1F67231444D}"/>
                </a:ext>
              </a:extLst>
            </p:cNvPr>
            <p:cNvSpPr txBox="1"/>
            <p:nvPr/>
          </p:nvSpPr>
          <p:spPr>
            <a:xfrm>
              <a:off x="4403114" y="3068737"/>
              <a:ext cx="405880" cy="276999"/>
            </a:xfrm>
            <a:prstGeom prst="rect">
              <a:avLst/>
            </a:prstGeom>
            <a:noFill/>
          </p:spPr>
          <p:txBody>
            <a:bodyPr wrap="none" rtlCol="0">
              <a:spAutoFit/>
            </a:bodyPr>
            <a:lstStyle/>
            <a:p>
              <a:pPr algn="ctr"/>
              <a:r>
                <a:rPr lang="en-US" sz="1200" dirty="0"/>
                <a:t>-20</a:t>
              </a:r>
            </a:p>
          </p:txBody>
        </p:sp>
        <p:sp>
          <p:nvSpPr>
            <p:cNvPr id="36" name="Textfeld 35">
              <a:extLst>
                <a:ext uri="{FF2B5EF4-FFF2-40B4-BE49-F238E27FC236}">
                  <a16:creationId xmlns:a16="http://schemas.microsoft.com/office/drawing/2014/main" id="{60AA4EED-1273-174B-C885-2D87B33C146F}"/>
                </a:ext>
              </a:extLst>
            </p:cNvPr>
            <p:cNvSpPr txBox="1"/>
            <p:nvPr/>
          </p:nvSpPr>
          <p:spPr>
            <a:xfrm>
              <a:off x="4454410" y="1674970"/>
              <a:ext cx="354584" cy="276999"/>
            </a:xfrm>
            <a:prstGeom prst="rect">
              <a:avLst/>
            </a:prstGeom>
            <a:noFill/>
          </p:spPr>
          <p:txBody>
            <a:bodyPr wrap="none" rtlCol="0">
              <a:spAutoFit/>
            </a:bodyPr>
            <a:lstStyle/>
            <a:p>
              <a:pPr algn="ctr"/>
              <a:r>
                <a:rPr lang="en-US" sz="1200" dirty="0"/>
                <a:t>20</a:t>
              </a:r>
            </a:p>
          </p:txBody>
        </p:sp>
        <p:sp>
          <p:nvSpPr>
            <p:cNvPr id="37" name="Textfeld 36">
              <a:extLst>
                <a:ext uri="{FF2B5EF4-FFF2-40B4-BE49-F238E27FC236}">
                  <a16:creationId xmlns:a16="http://schemas.microsoft.com/office/drawing/2014/main" id="{0252D734-1512-6F2E-B0AE-B7FF476CF589}"/>
                </a:ext>
              </a:extLst>
            </p:cNvPr>
            <p:cNvSpPr txBox="1"/>
            <p:nvPr/>
          </p:nvSpPr>
          <p:spPr>
            <a:xfrm>
              <a:off x="4539368" y="2371853"/>
              <a:ext cx="269626" cy="276999"/>
            </a:xfrm>
            <a:prstGeom prst="rect">
              <a:avLst/>
            </a:prstGeom>
            <a:noFill/>
          </p:spPr>
          <p:txBody>
            <a:bodyPr wrap="none" rtlCol="0">
              <a:spAutoFit/>
            </a:bodyPr>
            <a:lstStyle/>
            <a:p>
              <a:pPr algn="ctr"/>
              <a:r>
                <a:rPr lang="en-US" sz="1200" dirty="0"/>
                <a:t>0</a:t>
              </a:r>
            </a:p>
          </p:txBody>
        </p:sp>
        <p:sp>
          <p:nvSpPr>
            <p:cNvPr id="38" name="Textfeld 37">
              <a:extLst>
                <a:ext uri="{FF2B5EF4-FFF2-40B4-BE49-F238E27FC236}">
                  <a16:creationId xmlns:a16="http://schemas.microsoft.com/office/drawing/2014/main" id="{2ADEC9EE-2F3D-681D-F03D-D8395257E42F}"/>
                </a:ext>
              </a:extLst>
            </p:cNvPr>
            <p:cNvSpPr txBox="1"/>
            <p:nvPr/>
          </p:nvSpPr>
          <p:spPr>
            <a:xfrm>
              <a:off x="4454410" y="2038498"/>
              <a:ext cx="354584" cy="276999"/>
            </a:xfrm>
            <a:prstGeom prst="rect">
              <a:avLst/>
            </a:prstGeom>
            <a:noFill/>
          </p:spPr>
          <p:txBody>
            <a:bodyPr wrap="none" rtlCol="0">
              <a:spAutoFit/>
            </a:bodyPr>
            <a:lstStyle/>
            <a:p>
              <a:pPr algn="ctr"/>
              <a:r>
                <a:rPr lang="en-US" sz="1200" dirty="0"/>
                <a:t>10</a:t>
              </a:r>
            </a:p>
          </p:txBody>
        </p:sp>
        <p:sp>
          <p:nvSpPr>
            <p:cNvPr id="39" name="Textfeld 38">
              <a:extLst>
                <a:ext uri="{FF2B5EF4-FFF2-40B4-BE49-F238E27FC236}">
                  <a16:creationId xmlns:a16="http://schemas.microsoft.com/office/drawing/2014/main" id="{6407995F-66EF-69F5-82F6-B23FC611267F}"/>
                </a:ext>
              </a:extLst>
            </p:cNvPr>
            <p:cNvSpPr txBox="1"/>
            <p:nvPr/>
          </p:nvSpPr>
          <p:spPr>
            <a:xfrm>
              <a:off x="4407889" y="2719521"/>
              <a:ext cx="405881" cy="276999"/>
            </a:xfrm>
            <a:prstGeom prst="rect">
              <a:avLst/>
            </a:prstGeom>
            <a:noFill/>
          </p:spPr>
          <p:txBody>
            <a:bodyPr wrap="none" rtlCol="0">
              <a:spAutoFit/>
            </a:bodyPr>
            <a:lstStyle/>
            <a:p>
              <a:pPr algn="ctr"/>
              <a:r>
                <a:rPr lang="en-US" sz="1200" dirty="0"/>
                <a:t>-10</a:t>
              </a:r>
            </a:p>
          </p:txBody>
        </p:sp>
        <p:sp>
          <p:nvSpPr>
            <p:cNvPr id="40" name="Textfeld 39">
              <a:extLst>
                <a:ext uri="{FF2B5EF4-FFF2-40B4-BE49-F238E27FC236}">
                  <a16:creationId xmlns:a16="http://schemas.microsoft.com/office/drawing/2014/main" id="{F77B4EB9-0B50-5C58-BA1A-C04F46628136}"/>
                </a:ext>
              </a:extLst>
            </p:cNvPr>
            <p:cNvSpPr txBox="1"/>
            <p:nvPr/>
          </p:nvSpPr>
          <p:spPr>
            <a:xfrm rot="16200000">
              <a:off x="4097838" y="2385279"/>
              <a:ext cx="723275" cy="276999"/>
            </a:xfrm>
            <a:prstGeom prst="rect">
              <a:avLst/>
            </a:prstGeom>
            <a:noFill/>
          </p:spPr>
          <p:txBody>
            <a:bodyPr wrap="none" rtlCol="0">
              <a:spAutoFit/>
            </a:bodyPr>
            <a:lstStyle/>
            <a:p>
              <a:pPr algn="ctr"/>
              <a:r>
                <a:rPr lang="en-US" sz="1200" dirty="0"/>
                <a:t>y in mm</a:t>
              </a:r>
            </a:p>
          </p:txBody>
        </p:sp>
        <p:sp>
          <p:nvSpPr>
            <p:cNvPr id="68" name="Textfeld 67">
              <a:extLst>
                <a:ext uri="{FF2B5EF4-FFF2-40B4-BE49-F238E27FC236}">
                  <a16:creationId xmlns:a16="http://schemas.microsoft.com/office/drawing/2014/main" id="{BD79F7BC-E1B9-69DB-965A-C5782A8C6555}"/>
                </a:ext>
              </a:extLst>
            </p:cNvPr>
            <p:cNvSpPr txBox="1"/>
            <p:nvPr/>
          </p:nvSpPr>
          <p:spPr>
            <a:xfrm rot="5400000">
              <a:off x="6383574" y="2324106"/>
              <a:ext cx="1260281" cy="276999"/>
            </a:xfrm>
            <a:prstGeom prst="rect">
              <a:avLst/>
            </a:prstGeom>
            <a:noFill/>
          </p:spPr>
          <p:txBody>
            <a:bodyPr wrap="none" rtlCol="0">
              <a:spAutoFit/>
            </a:bodyPr>
            <a:lstStyle/>
            <a:p>
              <a:pPr algn="ctr"/>
              <a:r>
                <a:rPr lang="en-US" sz="1200" dirty="0"/>
                <a:t>fluence in J/cm²</a:t>
              </a:r>
            </a:p>
          </p:txBody>
        </p:sp>
        <p:sp>
          <p:nvSpPr>
            <p:cNvPr id="66" name="Textfeld 65">
              <a:extLst>
                <a:ext uri="{FF2B5EF4-FFF2-40B4-BE49-F238E27FC236}">
                  <a16:creationId xmlns:a16="http://schemas.microsoft.com/office/drawing/2014/main" id="{F1281CF4-6584-0EBE-7ADB-89B563EA0513}"/>
                </a:ext>
              </a:extLst>
            </p:cNvPr>
            <p:cNvSpPr txBox="1"/>
            <p:nvPr/>
          </p:nvSpPr>
          <p:spPr>
            <a:xfrm>
              <a:off x="6601154" y="1782853"/>
              <a:ext cx="397866" cy="276999"/>
            </a:xfrm>
            <a:prstGeom prst="rect">
              <a:avLst/>
            </a:prstGeom>
            <a:noFill/>
          </p:spPr>
          <p:txBody>
            <a:bodyPr wrap="none" rtlCol="0">
              <a:spAutoFit/>
            </a:bodyPr>
            <a:lstStyle/>
            <a:p>
              <a:pPr algn="ctr"/>
              <a:r>
                <a:rPr lang="en-US" sz="1200" dirty="0"/>
                <a:t>0.2</a:t>
              </a:r>
            </a:p>
          </p:txBody>
        </p:sp>
        <p:sp>
          <p:nvSpPr>
            <p:cNvPr id="67" name="Textfeld 66">
              <a:extLst>
                <a:ext uri="{FF2B5EF4-FFF2-40B4-BE49-F238E27FC236}">
                  <a16:creationId xmlns:a16="http://schemas.microsoft.com/office/drawing/2014/main" id="{8837EFF3-9873-8FD9-61CA-4D2E79D6CCAC}"/>
                </a:ext>
              </a:extLst>
            </p:cNvPr>
            <p:cNvSpPr txBox="1"/>
            <p:nvPr/>
          </p:nvSpPr>
          <p:spPr>
            <a:xfrm>
              <a:off x="6589026" y="2523778"/>
              <a:ext cx="499668" cy="276999"/>
            </a:xfrm>
            <a:prstGeom prst="rect">
              <a:avLst/>
            </a:prstGeom>
            <a:noFill/>
          </p:spPr>
          <p:txBody>
            <a:bodyPr wrap="square" rtlCol="0">
              <a:spAutoFit/>
            </a:bodyPr>
            <a:lstStyle/>
            <a:p>
              <a:pPr algn="ctr"/>
              <a:r>
                <a:rPr lang="en-US" sz="1200" dirty="0"/>
                <a:t>0.1</a:t>
              </a:r>
            </a:p>
          </p:txBody>
        </p:sp>
      </p:grpSp>
      <p:grpSp>
        <p:nvGrpSpPr>
          <p:cNvPr id="137" name="Gruppieren 136">
            <a:extLst>
              <a:ext uri="{FF2B5EF4-FFF2-40B4-BE49-F238E27FC236}">
                <a16:creationId xmlns:a16="http://schemas.microsoft.com/office/drawing/2014/main" id="{10EBEF0D-244D-E78A-8A94-50A4D713CA22}"/>
              </a:ext>
            </a:extLst>
          </p:cNvPr>
          <p:cNvGrpSpPr/>
          <p:nvPr/>
        </p:nvGrpSpPr>
        <p:grpSpPr>
          <a:xfrm>
            <a:off x="33413" y="6393586"/>
            <a:ext cx="438728" cy="437744"/>
            <a:chOff x="11530330" y="2737485"/>
            <a:chExt cx="2548890" cy="2543176"/>
          </a:xfrm>
        </p:grpSpPr>
        <p:pic>
          <p:nvPicPr>
            <p:cNvPr id="138" name="Grafik 137">
              <a:extLst>
                <a:ext uri="{FF2B5EF4-FFF2-40B4-BE49-F238E27FC236}">
                  <a16:creationId xmlns:a16="http://schemas.microsoft.com/office/drawing/2014/main" id="{A2D18C4E-29F9-EFF8-5A21-BCF812E8019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15" t="2612" r="2506" b="2422"/>
            <a:stretch/>
          </p:blipFill>
          <p:spPr>
            <a:xfrm>
              <a:off x="11530330" y="2737485"/>
              <a:ext cx="2548890" cy="2543176"/>
            </a:xfrm>
            <a:prstGeom prst="rect">
              <a:avLst/>
            </a:prstGeom>
          </p:spPr>
        </p:pic>
        <p:sp>
          <p:nvSpPr>
            <p:cNvPr id="139" name="Ellipse 138">
              <a:extLst>
                <a:ext uri="{FF2B5EF4-FFF2-40B4-BE49-F238E27FC236}">
                  <a16:creationId xmlns:a16="http://schemas.microsoft.com/office/drawing/2014/main" id="{9459A91D-9899-8ACA-D37D-40967D496044}"/>
                </a:ext>
              </a:extLst>
            </p:cNvPr>
            <p:cNvSpPr/>
            <p:nvPr/>
          </p:nvSpPr>
          <p:spPr>
            <a:xfrm>
              <a:off x="12311367" y="3529965"/>
              <a:ext cx="1033157" cy="100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0" name="Grafik 139">
            <a:extLst>
              <a:ext uri="{FF2B5EF4-FFF2-40B4-BE49-F238E27FC236}">
                <a16:creationId xmlns:a16="http://schemas.microsoft.com/office/drawing/2014/main" id="{0B98C49D-4E32-BB63-D60F-DB1511C41FA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9560" y="6513153"/>
            <a:ext cx="164444" cy="163884"/>
          </a:xfrm>
          <a:prstGeom prst="rect">
            <a:avLst/>
          </a:prstGeom>
        </p:spPr>
      </p:pic>
    </p:spTree>
    <p:custDataLst>
      <p:tags r:id="rId1"/>
    </p:custDataLst>
    <p:extLst>
      <p:ext uri="{BB962C8B-B14F-4D97-AF65-F5344CB8AC3E}">
        <p14:creationId xmlns:p14="http://schemas.microsoft.com/office/powerpoint/2010/main" val="2943172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CFA14-7C7D-7823-76D2-1D55D9FC66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F3C6CB-937D-8B3A-5006-0CD8AA5D00FC}"/>
              </a:ext>
            </a:extLst>
          </p:cNvPr>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a:extLst>
              <a:ext uri="{FF2B5EF4-FFF2-40B4-BE49-F238E27FC236}">
                <a16:creationId xmlns:a16="http://schemas.microsoft.com/office/drawing/2014/main" id="{FFEBC2A3-4D4A-FB19-D4A9-E57FE89DC185}"/>
              </a:ext>
            </a:extLst>
          </p:cNvPr>
          <p:cNvSpPr>
            <a:spLocks noGrp="1"/>
          </p:cNvSpPr>
          <p:nvPr>
            <p:ph type="sldNum" sz="quarter" idx="12"/>
          </p:nvPr>
        </p:nvSpPr>
        <p:spPr/>
        <p:txBody>
          <a:bodyPr/>
          <a:lstStyle/>
          <a:p>
            <a:fld id="{EC5B15BB-6B6E-4ECE-9DE6-799FAF01EBD9}" type="slidenum">
              <a:rPr lang="de-DE" smtClean="0"/>
              <a:pPr/>
              <a:t>11</a:t>
            </a:fld>
            <a:endParaRPr lang="de-DE" dirty="0"/>
          </a:p>
        </p:txBody>
      </p:sp>
      <p:sp>
        <p:nvSpPr>
          <p:cNvPr id="13" name="Content Placeholder 2">
            <a:extLst>
              <a:ext uri="{FF2B5EF4-FFF2-40B4-BE49-F238E27FC236}">
                <a16:creationId xmlns:a16="http://schemas.microsoft.com/office/drawing/2014/main" id="{E07724D0-4AB5-F219-855E-76773FA50939}"/>
              </a:ext>
            </a:extLst>
          </p:cNvPr>
          <p:cNvSpPr>
            <a:spLocks noGrp="1"/>
          </p:cNvSpPr>
          <p:nvPr>
            <p:ph idx="1"/>
          </p:nvPr>
        </p:nvSpPr>
        <p:spPr>
          <a:xfrm>
            <a:off x="838200" y="1320798"/>
            <a:ext cx="3710049" cy="4805363"/>
          </a:xfrm>
        </p:spPr>
        <p:txBody>
          <a:bodyPr>
            <a:normAutofit/>
          </a:body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Energy / </a:t>
            </a:r>
            <a:r>
              <a:rPr lang="de-DE" sz="1400" dirty="0" err="1"/>
              <a:t>fluence</a:t>
            </a:r>
            <a:r>
              <a:rPr lang="de-DE" sz="1400" dirty="0"/>
              <a:t> </a:t>
            </a:r>
            <a:r>
              <a:rPr lang="de-DE" sz="1400" dirty="0" err="1"/>
              <a:t>distribution</a:t>
            </a:r>
            <a:r>
              <a:rPr lang="de-DE" sz="1400" dirty="0"/>
              <a:t>: uniform, 2D </a:t>
            </a:r>
            <a:r>
              <a:rPr lang="de-DE" sz="1400" dirty="0" err="1"/>
              <a:t>Gaussian</a:t>
            </a:r>
            <a:endParaRPr lang="de-DE" sz="1400" dirty="0"/>
          </a:p>
          <a:p>
            <a:pPr lvl="1"/>
            <a:r>
              <a:rPr lang="de-DE" sz="1400" dirty="0"/>
              <a:t>Position </a:t>
            </a:r>
            <a:r>
              <a:rPr lang="de-DE" sz="1400" dirty="0" err="1"/>
              <a:t>distribution</a:t>
            </a:r>
            <a:r>
              <a:rPr lang="de-DE" sz="1400" dirty="0"/>
              <a:t>: </a:t>
            </a:r>
            <a:br>
              <a:rPr lang="de-DE" sz="1400" dirty="0"/>
            </a:br>
            <a:r>
              <a:rPr lang="de-DE" sz="1400" dirty="0"/>
              <a:t>hexapolar, Fibonacci, .</a:t>
            </a:r>
            <a:r>
              <a:rPr lang="de-DE" sz="1400" dirty="0" err="1"/>
              <a:t>etc</a:t>
            </a:r>
            <a:endParaRPr lang="de-DE" sz="1400" dirty="0"/>
          </a:p>
          <a:p>
            <a:pPr lvl="1"/>
            <a:r>
              <a:rPr lang="de-DE" sz="1400" dirty="0"/>
              <a:t>Shape: </a:t>
            </a:r>
            <a:br>
              <a:rPr lang="de-DE" sz="1400" dirty="0"/>
            </a:br>
            <a:r>
              <a:rPr lang="de-DE" sz="1400" dirty="0" err="1"/>
              <a:t>ellipse</a:t>
            </a:r>
            <a:r>
              <a:rPr lang="de-DE" sz="1400" dirty="0"/>
              <a:t>, </a:t>
            </a:r>
            <a:r>
              <a:rPr lang="de-DE" sz="1400" dirty="0" err="1"/>
              <a:t>rectangle</a:t>
            </a:r>
            <a:endParaRPr lang="de-DE" sz="1400" dirty="0"/>
          </a:p>
          <a:p>
            <a:pPr lvl="1"/>
            <a:r>
              <a:rPr lang="de-DE" sz="1400" dirty="0" err="1"/>
              <a:t>Spectrum</a:t>
            </a:r>
            <a:r>
              <a:rPr lang="de-DE" sz="1400" dirty="0"/>
              <a:t>: </a:t>
            </a:r>
            <a:br>
              <a:rPr lang="de-DE" sz="1400" dirty="0"/>
            </a:br>
            <a:r>
              <a:rPr lang="de-DE" sz="1400" dirty="0" err="1"/>
              <a:t>Gaussian</a:t>
            </a:r>
            <a:r>
              <a:rPr lang="de-DE" sz="1400" dirty="0"/>
              <a:t>, </a:t>
            </a:r>
            <a:r>
              <a:rPr lang="de-DE" sz="1400" dirty="0" err="1"/>
              <a:t>single</a:t>
            </a:r>
            <a:r>
              <a:rPr lang="de-DE" sz="1400" dirty="0"/>
              <a:t> </a:t>
            </a:r>
            <a:r>
              <a:rPr lang="de-DE" sz="1400" dirty="0" err="1"/>
              <a:t>lines</a:t>
            </a:r>
            <a:endParaRPr lang="de-DE" sz="1400" dirty="0"/>
          </a:p>
          <a:p>
            <a:r>
              <a:rPr lang="de-DE" sz="1600" dirty="0" err="1"/>
              <a:t>Nodegroup</a:t>
            </a:r>
            <a:endParaRPr lang="de-DE" sz="1600" dirty="0"/>
          </a:p>
          <a:p>
            <a:pPr lvl="1"/>
            <a:r>
              <a:rPr lang="de-DE" sz="1400" dirty="0" err="1"/>
              <a:t>Allows</a:t>
            </a:r>
            <a:r>
              <a:rPr lang="de-DE" sz="1400" dirty="0"/>
              <a:t> </a:t>
            </a:r>
            <a:r>
              <a:rPr lang="de-DE" sz="1400" dirty="0" err="1"/>
              <a:t>grouping</a:t>
            </a:r>
            <a:r>
              <a:rPr lang="de-DE" sz="1400" dirty="0"/>
              <a:t> </a:t>
            </a:r>
            <a:r>
              <a:rPr lang="de-DE" sz="1400" dirty="0" err="1"/>
              <a:t>of</a:t>
            </a:r>
            <a:r>
              <a:rPr lang="de-DE" sz="1400" dirty="0"/>
              <a:t> </a:t>
            </a:r>
            <a:r>
              <a:rPr lang="de-DE" sz="1400" dirty="0" err="1"/>
              <a:t>nodes</a:t>
            </a:r>
            <a:r>
              <a:rPr lang="de-DE" sz="1400" dirty="0"/>
              <a:t> / </a:t>
            </a:r>
            <a:r>
              <a:rPr lang="de-DE" sz="1400" dirty="0" err="1"/>
              <a:t>subsystems</a:t>
            </a:r>
            <a:endParaRPr lang="de-DE" sz="1400" dirty="0"/>
          </a:p>
          <a:p>
            <a:pPr lvl="1"/>
            <a:r>
              <a:rPr lang="de-DE" sz="1400" dirty="0"/>
              <a:t>Infinite </a:t>
            </a:r>
            <a:r>
              <a:rPr lang="de-DE" sz="1400" dirty="0" err="1"/>
              <a:t>nesting</a:t>
            </a:r>
            <a:r>
              <a:rPr lang="de-DE" sz="1400" dirty="0"/>
              <a:t> possible</a:t>
            </a:r>
            <a:br>
              <a:rPr lang="de-DE" sz="1400" dirty="0"/>
            </a:br>
            <a:r>
              <a:rPr lang="de-DE" sz="1400" dirty="0"/>
              <a:t>(</a:t>
            </a:r>
            <a:r>
              <a:rPr lang="de-DE" sz="1400" dirty="0" err="1"/>
              <a:t>groups</a:t>
            </a:r>
            <a:r>
              <a:rPr lang="de-DE" sz="1400" dirty="0"/>
              <a:t> in </a:t>
            </a:r>
            <a:r>
              <a:rPr lang="de-DE" sz="1400" dirty="0" err="1"/>
              <a:t>groups</a:t>
            </a:r>
            <a:r>
              <a:rPr lang="de-DE" sz="1400" dirty="0"/>
              <a:t> …)</a:t>
            </a:r>
          </a:p>
          <a:p>
            <a:pPr lvl="1"/>
            <a:endParaRPr lang="de-DE" sz="1600" dirty="0"/>
          </a:p>
        </p:txBody>
      </p:sp>
      <p:grpSp>
        <p:nvGrpSpPr>
          <p:cNvPr id="137" name="Gruppieren 136">
            <a:extLst>
              <a:ext uri="{FF2B5EF4-FFF2-40B4-BE49-F238E27FC236}">
                <a16:creationId xmlns:a16="http://schemas.microsoft.com/office/drawing/2014/main" id="{19FEB103-1A9D-FCD3-7FDC-B623DEC9B35E}"/>
              </a:ext>
            </a:extLst>
          </p:cNvPr>
          <p:cNvGrpSpPr/>
          <p:nvPr/>
        </p:nvGrpSpPr>
        <p:grpSpPr>
          <a:xfrm>
            <a:off x="33413" y="6393586"/>
            <a:ext cx="438728" cy="437744"/>
            <a:chOff x="11530330" y="2737485"/>
            <a:chExt cx="2548890" cy="2543176"/>
          </a:xfrm>
        </p:grpSpPr>
        <p:pic>
          <p:nvPicPr>
            <p:cNvPr id="138" name="Grafik 137">
              <a:extLst>
                <a:ext uri="{FF2B5EF4-FFF2-40B4-BE49-F238E27FC236}">
                  <a16:creationId xmlns:a16="http://schemas.microsoft.com/office/drawing/2014/main" id="{BA33E8F7-88F2-EF3D-B5DE-796412A6748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15" t="2612" r="2506" b="2422"/>
            <a:stretch/>
          </p:blipFill>
          <p:spPr>
            <a:xfrm>
              <a:off x="11530330" y="2737485"/>
              <a:ext cx="2548890" cy="2543176"/>
            </a:xfrm>
            <a:prstGeom prst="rect">
              <a:avLst/>
            </a:prstGeom>
          </p:spPr>
        </p:pic>
        <p:sp>
          <p:nvSpPr>
            <p:cNvPr id="139" name="Ellipse 138">
              <a:extLst>
                <a:ext uri="{FF2B5EF4-FFF2-40B4-BE49-F238E27FC236}">
                  <a16:creationId xmlns:a16="http://schemas.microsoft.com/office/drawing/2014/main" id="{9CA02601-D5A6-5398-CD62-BF1F98C4A853}"/>
                </a:ext>
              </a:extLst>
            </p:cNvPr>
            <p:cNvSpPr/>
            <p:nvPr/>
          </p:nvSpPr>
          <p:spPr>
            <a:xfrm>
              <a:off x="12311367" y="3529965"/>
              <a:ext cx="1033157" cy="100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0" name="Grafik 139">
            <a:extLst>
              <a:ext uri="{FF2B5EF4-FFF2-40B4-BE49-F238E27FC236}">
                <a16:creationId xmlns:a16="http://schemas.microsoft.com/office/drawing/2014/main" id="{1CB7ACA9-051A-2143-1E08-78E6D9A288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9560" y="6513153"/>
            <a:ext cx="164444" cy="163884"/>
          </a:xfrm>
          <a:prstGeom prst="rect">
            <a:avLst/>
          </a:prstGeom>
        </p:spPr>
      </p:pic>
      <p:pic>
        <p:nvPicPr>
          <p:cNvPr id="10" name="Grafik 9">
            <a:extLst>
              <a:ext uri="{FF2B5EF4-FFF2-40B4-BE49-F238E27FC236}">
                <a16:creationId xmlns:a16="http://schemas.microsoft.com/office/drawing/2014/main" id="{3EBD7AF4-4369-044C-53D2-755D00C9263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24095" y="1165361"/>
            <a:ext cx="1849293" cy="4960800"/>
          </a:xfrm>
          <a:prstGeom prst="rect">
            <a:avLst/>
          </a:prstGeom>
        </p:spPr>
      </p:pic>
      <p:cxnSp>
        <p:nvCxnSpPr>
          <p:cNvPr id="12" name="Gerader Verbinder 11">
            <a:extLst>
              <a:ext uri="{FF2B5EF4-FFF2-40B4-BE49-F238E27FC236}">
                <a16:creationId xmlns:a16="http://schemas.microsoft.com/office/drawing/2014/main" id="{23D89C9B-0C58-7000-546C-D19F3F4D0D6F}"/>
              </a:ext>
            </a:extLst>
          </p:cNvPr>
          <p:cNvCxnSpPr>
            <a:cxnSpLocks/>
          </p:cNvCxnSpPr>
          <p:nvPr/>
        </p:nvCxnSpPr>
        <p:spPr>
          <a:xfrm flipV="1">
            <a:off x="7820526" y="1450500"/>
            <a:ext cx="725029" cy="45786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702192FA-E88B-223B-DA7A-FA5AA05A16D6}"/>
              </a:ext>
            </a:extLst>
          </p:cNvPr>
          <p:cNvCxnSpPr>
            <a:cxnSpLocks/>
          </p:cNvCxnSpPr>
          <p:nvPr/>
        </p:nvCxnSpPr>
        <p:spPr>
          <a:xfrm>
            <a:off x="7820526" y="6036077"/>
            <a:ext cx="725029" cy="20879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077F992E-349B-77A0-1217-76FAF909BD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47562" y="1451653"/>
            <a:ext cx="1521734" cy="4793214"/>
          </a:xfrm>
          <a:prstGeom prst="rect">
            <a:avLst/>
          </a:prstGeom>
        </p:spPr>
      </p:pic>
      <p:sp>
        <p:nvSpPr>
          <p:cNvPr id="16" name="Rechteck 15">
            <a:extLst>
              <a:ext uri="{FF2B5EF4-FFF2-40B4-BE49-F238E27FC236}">
                <a16:creationId xmlns:a16="http://schemas.microsoft.com/office/drawing/2014/main" id="{DCA6F87F-22FB-5F8A-EFE1-187DA0F7CA14}"/>
              </a:ext>
            </a:extLst>
          </p:cNvPr>
          <p:cNvSpPr/>
          <p:nvPr/>
        </p:nvSpPr>
        <p:spPr>
          <a:xfrm>
            <a:off x="625642" y="1668379"/>
            <a:ext cx="4074695" cy="2145740"/>
          </a:xfrm>
          <a:prstGeom prst="rect">
            <a:avLst/>
          </a:prstGeom>
          <a:solidFill>
            <a:schemeClr val="lt1">
              <a:alpha val="56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266974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05140-4D6E-A654-BAEF-4E7B5227AE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B8EBC7-50F1-9DF5-61A6-E1FEAB87E00D}"/>
              </a:ext>
            </a:extLst>
          </p:cNvPr>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a:extLst>
              <a:ext uri="{FF2B5EF4-FFF2-40B4-BE49-F238E27FC236}">
                <a16:creationId xmlns:a16="http://schemas.microsoft.com/office/drawing/2014/main" id="{BB025966-A7AA-93E7-D985-56241CA2E6BA}"/>
              </a:ext>
            </a:extLst>
          </p:cNvPr>
          <p:cNvSpPr>
            <a:spLocks noGrp="1"/>
          </p:cNvSpPr>
          <p:nvPr>
            <p:ph type="sldNum" sz="quarter" idx="12"/>
          </p:nvPr>
        </p:nvSpPr>
        <p:spPr/>
        <p:txBody>
          <a:bodyPr/>
          <a:lstStyle/>
          <a:p>
            <a:fld id="{EC5B15BB-6B6E-4ECE-9DE6-799FAF01EBD9}" type="slidenum">
              <a:rPr lang="de-DE" smtClean="0"/>
              <a:pPr/>
              <a:t>12</a:t>
            </a:fld>
            <a:endParaRPr lang="de-DE" dirty="0"/>
          </a:p>
        </p:txBody>
      </p:sp>
      <p:sp>
        <p:nvSpPr>
          <p:cNvPr id="13" name="Content Placeholder 2">
            <a:extLst>
              <a:ext uri="{FF2B5EF4-FFF2-40B4-BE49-F238E27FC236}">
                <a16:creationId xmlns:a16="http://schemas.microsoft.com/office/drawing/2014/main" id="{77D71FF7-DE8F-213A-4AEC-2F0040C07B23}"/>
              </a:ext>
            </a:extLst>
          </p:cNvPr>
          <p:cNvSpPr>
            <a:spLocks noGrp="1"/>
          </p:cNvSpPr>
          <p:nvPr>
            <p:ph idx="1"/>
          </p:nvPr>
        </p:nvSpPr>
        <p:spPr>
          <a:xfrm>
            <a:off x="838200" y="1320798"/>
            <a:ext cx="3710049" cy="4805363"/>
          </a:xfrm>
        </p:spPr>
        <p:txBody>
          <a:bodyPr>
            <a:normAutofit/>
          </a:body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Energy / </a:t>
            </a:r>
            <a:r>
              <a:rPr lang="de-DE" sz="1400" dirty="0" err="1"/>
              <a:t>fluence</a:t>
            </a:r>
            <a:r>
              <a:rPr lang="de-DE" sz="1400" dirty="0"/>
              <a:t> </a:t>
            </a:r>
            <a:r>
              <a:rPr lang="de-DE" sz="1400" dirty="0" err="1"/>
              <a:t>distribution</a:t>
            </a:r>
            <a:r>
              <a:rPr lang="de-DE" sz="1400" dirty="0"/>
              <a:t>: uniform, 2D </a:t>
            </a:r>
            <a:r>
              <a:rPr lang="de-DE" sz="1400" dirty="0" err="1"/>
              <a:t>Gaussian</a:t>
            </a:r>
            <a:endParaRPr lang="de-DE" sz="1400" dirty="0"/>
          </a:p>
          <a:p>
            <a:pPr lvl="1"/>
            <a:r>
              <a:rPr lang="de-DE" sz="1400" dirty="0"/>
              <a:t>Position </a:t>
            </a:r>
            <a:r>
              <a:rPr lang="de-DE" sz="1400" dirty="0" err="1"/>
              <a:t>distribution</a:t>
            </a:r>
            <a:r>
              <a:rPr lang="de-DE" sz="1400" dirty="0"/>
              <a:t>: </a:t>
            </a:r>
            <a:br>
              <a:rPr lang="de-DE" sz="1400" dirty="0"/>
            </a:br>
            <a:r>
              <a:rPr lang="de-DE" sz="1400" dirty="0"/>
              <a:t>hexapolar, Fibonacci, .</a:t>
            </a:r>
            <a:r>
              <a:rPr lang="de-DE" sz="1400" dirty="0" err="1"/>
              <a:t>etc</a:t>
            </a:r>
            <a:endParaRPr lang="de-DE" sz="1400" dirty="0"/>
          </a:p>
          <a:p>
            <a:pPr lvl="1"/>
            <a:r>
              <a:rPr lang="de-DE" sz="1400" dirty="0"/>
              <a:t>Shape: </a:t>
            </a:r>
            <a:br>
              <a:rPr lang="de-DE" sz="1400" dirty="0"/>
            </a:br>
            <a:r>
              <a:rPr lang="de-DE" sz="1400" dirty="0" err="1"/>
              <a:t>ellipse</a:t>
            </a:r>
            <a:r>
              <a:rPr lang="de-DE" sz="1400" dirty="0"/>
              <a:t>, </a:t>
            </a:r>
            <a:r>
              <a:rPr lang="de-DE" sz="1400" dirty="0" err="1"/>
              <a:t>rectangle</a:t>
            </a:r>
            <a:endParaRPr lang="de-DE" sz="1400" dirty="0"/>
          </a:p>
          <a:p>
            <a:pPr lvl="1"/>
            <a:r>
              <a:rPr lang="de-DE" sz="1400" dirty="0" err="1"/>
              <a:t>Spectrum</a:t>
            </a:r>
            <a:r>
              <a:rPr lang="de-DE" sz="1400" dirty="0"/>
              <a:t>: </a:t>
            </a:r>
            <a:br>
              <a:rPr lang="de-DE" sz="1400" dirty="0"/>
            </a:br>
            <a:r>
              <a:rPr lang="de-DE" sz="1400" dirty="0" err="1"/>
              <a:t>Gaussian</a:t>
            </a:r>
            <a:r>
              <a:rPr lang="de-DE" sz="1400" dirty="0"/>
              <a:t>, </a:t>
            </a:r>
            <a:r>
              <a:rPr lang="de-DE" sz="1400" dirty="0" err="1"/>
              <a:t>single</a:t>
            </a:r>
            <a:r>
              <a:rPr lang="de-DE" sz="1400" dirty="0"/>
              <a:t> </a:t>
            </a:r>
            <a:r>
              <a:rPr lang="de-DE" sz="1400" dirty="0" err="1"/>
              <a:t>lines</a:t>
            </a:r>
            <a:endParaRPr lang="de-DE" sz="1400" dirty="0"/>
          </a:p>
          <a:p>
            <a:r>
              <a:rPr lang="de-DE" sz="1600" dirty="0" err="1"/>
              <a:t>Nodegroup</a:t>
            </a:r>
            <a:endParaRPr lang="de-DE" sz="1600" dirty="0"/>
          </a:p>
          <a:p>
            <a:pPr lvl="1"/>
            <a:r>
              <a:rPr lang="de-DE" sz="1400" dirty="0" err="1"/>
              <a:t>Allows</a:t>
            </a:r>
            <a:r>
              <a:rPr lang="de-DE" sz="1400" dirty="0"/>
              <a:t> </a:t>
            </a:r>
            <a:r>
              <a:rPr lang="de-DE" sz="1400" dirty="0" err="1"/>
              <a:t>grouping</a:t>
            </a:r>
            <a:r>
              <a:rPr lang="de-DE" sz="1400" dirty="0"/>
              <a:t> </a:t>
            </a:r>
            <a:r>
              <a:rPr lang="de-DE" sz="1400" dirty="0" err="1"/>
              <a:t>of</a:t>
            </a:r>
            <a:r>
              <a:rPr lang="de-DE" sz="1400" dirty="0"/>
              <a:t> </a:t>
            </a:r>
            <a:r>
              <a:rPr lang="de-DE" sz="1400" dirty="0" err="1"/>
              <a:t>nodes</a:t>
            </a:r>
            <a:r>
              <a:rPr lang="de-DE" sz="1400" dirty="0"/>
              <a:t> / </a:t>
            </a:r>
            <a:r>
              <a:rPr lang="de-DE" sz="1400" dirty="0" err="1"/>
              <a:t>subsystems</a:t>
            </a:r>
            <a:endParaRPr lang="de-DE" sz="1400" dirty="0"/>
          </a:p>
          <a:p>
            <a:pPr lvl="1"/>
            <a:r>
              <a:rPr lang="de-DE" sz="1400" dirty="0"/>
              <a:t>Infinite </a:t>
            </a:r>
            <a:r>
              <a:rPr lang="de-DE" sz="1400" dirty="0" err="1"/>
              <a:t>nesting</a:t>
            </a:r>
            <a:r>
              <a:rPr lang="de-DE" sz="1400" dirty="0"/>
              <a:t> possible</a:t>
            </a:r>
            <a:br>
              <a:rPr lang="de-DE" sz="1400" dirty="0"/>
            </a:br>
            <a:r>
              <a:rPr lang="de-DE" sz="1400" dirty="0"/>
              <a:t>(</a:t>
            </a:r>
            <a:r>
              <a:rPr lang="de-DE" sz="1400" dirty="0" err="1"/>
              <a:t>groups</a:t>
            </a:r>
            <a:r>
              <a:rPr lang="de-DE" sz="1400" dirty="0"/>
              <a:t> in </a:t>
            </a:r>
            <a:r>
              <a:rPr lang="de-DE" sz="1400" dirty="0" err="1"/>
              <a:t>groups</a:t>
            </a:r>
            <a:r>
              <a:rPr lang="de-DE" sz="1400" dirty="0"/>
              <a:t> …)</a:t>
            </a:r>
          </a:p>
          <a:p>
            <a:r>
              <a:rPr lang="de-DE" sz="1600" dirty="0"/>
              <a:t>Reference </a:t>
            </a:r>
            <a:r>
              <a:rPr lang="de-DE" sz="1600" dirty="0" err="1"/>
              <a:t>nodes</a:t>
            </a:r>
            <a:endParaRPr lang="de-DE" sz="1200" dirty="0"/>
          </a:p>
          <a:p>
            <a:pPr lvl="1"/>
            <a:r>
              <a:rPr lang="de-DE" sz="1400" dirty="0" err="1"/>
              <a:t>Effective</a:t>
            </a:r>
            <a:r>
              <a:rPr lang="de-DE" sz="1400" dirty="0"/>
              <a:t> </a:t>
            </a:r>
            <a:r>
              <a:rPr lang="de-DE" sz="1400" dirty="0" err="1"/>
              <a:t>re-using</a:t>
            </a:r>
            <a:r>
              <a:rPr lang="de-DE" sz="1400" dirty="0"/>
              <a:t> </a:t>
            </a:r>
            <a:r>
              <a:rPr lang="de-DE" sz="1400" dirty="0" err="1"/>
              <a:t>of</a:t>
            </a:r>
            <a:r>
              <a:rPr lang="de-DE" sz="1400" dirty="0"/>
              <a:t> </a:t>
            </a:r>
            <a:r>
              <a:rPr lang="de-DE" sz="1400" dirty="0" err="1"/>
              <a:t>nodes</a:t>
            </a:r>
            <a:r>
              <a:rPr lang="de-DE" sz="1400" dirty="0"/>
              <a:t> </a:t>
            </a:r>
          </a:p>
          <a:p>
            <a:pPr lvl="1"/>
            <a:r>
              <a:rPr lang="de-DE" sz="1400" dirty="0" err="1"/>
              <a:t>Considers</a:t>
            </a:r>
            <a:r>
              <a:rPr lang="de-DE" sz="1400" dirty="0"/>
              <a:t> internal </a:t>
            </a:r>
            <a:r>
              <a:rPr lang="de-DE" sz="1400" dirty="0" err="1"/>
              <a:t>status</a:t>
            </a:r>
            <a:endParaRPr lang="de-DE" sz="1400" dirty="0"/>
          </a:p>
          <a:p>
            <a:pPr lvl="1"/>
            <a:endParaRPr lang="de-DE" sz="1400" dirty="0"/>
          </a:p>
        </p:txBody>
      </p:sp>
      <p:grpSp>
        <p:nvGrpSpPr>
          <p:cNvPr id="137" name="Gruppieren 136">
            <a:extLst>
              <a:ext uri="{FF2B5EF4-FFF2-40B4-BE49-F238E27FC236}">
                <a16:creationId xmlns:a16="http://schemas.microsoft.com/office/drawing/2014/main" id="{2DF7E1A9-8A87-081D-5721-712B67EBC2CE}"/>
              </a:ext>
            </a:extLst>
          </p:cNvPr>
          <p:cNvGrpSpPr/>
          <p:nvPr/>
        </p:nvGrpSpPr>
        <p:grpSpPr>
          <a:xfrm>
            <a:off x="33413" y="6393586"/>
            <a:ext cx="438728" cy="437744"/>
            <a:chOff x="11530330" y="2737485"/>
            <a:chExt cx="2548890" cy="2543176"/>
          </a:xfrm>
        </p:grpSpPr>
        <p:pic>
          <p:nvPicPr>
            <p:cNvPr id="138" name="Grafik 137">
              <a:extLst>
                <a:ext uri="{FF2B5EF4-FFF2-40B4-BE49-F238E27FC236}">
                  <a16:creationId xmlns:a16="http://schemas.microsoft.com/office/drawing/2014/main" id="{03B4201C-E789-927A-C137-A5909F13E2C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15" t="2612" r="2506" b="2422"/>
            <a:stretch/>
          </p:blipFill>
          <p:spPr>
            <a:xfrm>
              <a:off x="11530330" y="2737485"/>
              <a:ext cx="2548890" cy="2543176"/>
            </a:xfrm>
            <a:prstGeom prst="rect">
              <a:avLst/>
            </a:prstGeom>
          </p:spPr>
        </p:pic>
        <p:sp>
          <p:nvSpPr>
            <p:cNvPr id="139" name="Ellipse 138">
              <a:extLst>
                <a:ext uri="{FF2B5EF4-FFF2-40B4-BE49-F238E27FC236}">
                  <a16:creationId xmlns:a16="http://schemas.microsoft.com/office/drawing/2014/main" id="{54F9457D-8CAF-C3F0-41DF-27A0D5E5FD17}"/>
                </a:ext>
              </a:extLst>
            </p:cNvPr>
            <p:cNvSpPr/>
            <p:nvPr/>
          </p:nvSpPr>
          <p:spPr>
            <a:xfrm>
              <a:off x="12311367" y="3529965"/>
              <a:ext cx="1033157" cy="100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0" name="Grafik 139">
            <a:extLst>
              <a:ext uri="{FF2B5EF4-FFF2-40B4-BE49-F238E27FC236}">
                <a16:creationId xmlns:a16="http://schemas.microsoft.com/office/drawing/2014/main" id="{D879A0DD-0A2C-A662-1EED-1D2202353D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9560" y="6513153"/>
            <a:ext cx="164444" cy="163884"/>
          </a:xfrm>
          <a:prstGeom prst="rect">
            <a:avLst/>
          </a:prstGeom>
        </p:spPr>
      </p:pic>
      <p:sp>
        <p:nvSpPr>
          <p:cNvPr id="16" name="Rechteck 15">
            <a:extLst>
              <a:ext uri="{FF2B5EF4-FFF2-40B4-BE49-F238E27FC236}">
                <a16:creationId xmlns:a16="http://schemas.microsoft.com/office/drawing/2014/main" id="{030FCB44-9F49-77D0-859E-163920A02942}"/>
              </a:ext>
            </a:extLst>
          </p:cNvPr>
          <p:cNvSpPr/>
          <p:nvPr/>
        </p:nvSpPr>
        <p:spPr>
          <a:xfrm>
            <a:off x="473554" y="1672282"/>
            <a:ext cx="4074695" cy="2127398"/>
          </a:xfrm>
          <a:prstGeom prst="rect">
            <a:avLst/>
          </a:prstGeom>
          <a:solidFill>
            <a:schemeClr val="lt1">
              <a:alpha val="56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3" name="Rechteck 2">
            <a:extLst>
              <a:ext uri="{FF2B5EF4-FFF2-40B4-BE49-F238E27FC236}">
                <a16:creationId xmlns:a16="http://schemas.microsoft.com/office/drawing/2014/main" id="{1EE243C6-C2C9-EF54-F2BF-282381BA4903}"/>
              </a:ext>
            </a:extLst>
          </p:cNvPr>
          <p:cNvSpPr/>
          <p:nvPr/>
        </p:nvSpPr>
        <p:spPr>
          <a:xfrm>
            <a:off x="672780" y="3908857"/>
            <a:ext cx="4074695" cy="1231556"/>
          </a:xfrm>
          <a:prstGeom prst="rect">
            <a:avLst/>
          </a:prstGeom>
          <a:solidFill>
            <a:schemeClr val="lt1">
              <a:alpha val="56000"/>
            </a:schemeClr>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4" name="Textfeld 3">
            <a:extLst>
              <a:ext uri="{FF2B5EF4-FFF2-40B4-BE49-F238E27FC236}">
                <a16:creationId xmlns:a16="http://schemas.microsoft.com/office/drawing/2014/main" id="{6CB6F173-5539-BFCB-AD53-4396372DCA69}"/>
              </a:ext>
            </a:extLst>
          </p:cNvPr>
          <p:cNvSpPr txBox="1"/>
          <p:nvPr/>
        </p:nvSpPr>
        <p:spPr>
          <a:xfrm>
            <a:off x="4992774" y="1536491"/>
            <a:ext cx="3441968" cy="369332"/>
          </a:xfrm>
          <a:prstGeom prst="rect">
            <a:avLst/>
          </a:prstGeom>
          <a:noFill/>
        </p:spPr>
        <p:txBody>
          <a:bodyPr wrap="none" rtlCol="0">
            <a:spAutoFit/>
          </a:bodyPr>
          <a:lstStyle/>
          <a:p>
            <a:pPr algn="ctr"/>
            <a:r>
              <a:rPr lang="en-US" dirty="0">
                <a:solidFill>
                  <a:srgbClr val="3276AC"/>
                </a:solidFill>
              </a:rPr>
              <a:t>Example: Double-pass amplifier</a:t>
            </a:r>
          </a:p>
        </p:txBody>
      </p:sp>
      <p:sp>
        <p:nvSpPr>
          <p:cNvPr id="7" name="Rechteck 6">
            <a:extLst>
              <a:ext uri="{FF2B5EF4-FFF2-40B4-BE49-F238E27FC236}">
                <a16:creationId xmlns:a16="http://schemas.microsoft.com/office/drawing/2014/main" id="{04D25C7F-71A0-8AEF-B27F-328C50F0C7C9}"/>
              </a:ext>
            </a:extLst>
          </p:cNvPr>
          <p:cNvSpPr/>
          <p:nvPr/>
        </p:nvSpPr>
        <p:spPr>
          <a:xfrm rot="18900000">
            <a:off x="5964419" y="2871067"/>
            <a:ext cx="1117256" cy="90616"/>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6B8B23A2-8126-E98A-1D54-AE7C11F41283}"/>
              </a:ext>
            </a:extLst>
          </p:cNvPr>
          <p:cNvSpPr/>
          <p:nvPr/>
        </p:nvSpPr>
        <p:spPr>
          <a:xfrm flipH="1">
            <a:off x="10697040" y="2436867"/>
            <a:ext cx="73813" cy="95901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0D255F09-600E-73F3-317B-0CF3EFDC1D77}"/>
              </a:ext>
            </a:extLst>
          </p:cNvPr>
          <p:cNvSpPr/>
          <p:nvPr/>
        </p:nvSpPr>
        <p:spPr>
          <a:xfrm flipH="1">
            <a:off x="11385888" y="2334787"/>
            <a:ext cx="147626" cy="1163181"/>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 Verbindung mit Pfeil 16">
            <a:extLst>
              <a:ext uri="{FF2B5EF4-FFF2-40B4-BE49-F238E27FC236}">
                <a16:creationId xmlns:a16="http://schemas.microsoft.com/office/drawing/2014/main" id="{C5A386FE-BDA8-01DE-2629-954982447745}"/>
              </a:ext>
            </a:extLst>
          </p:cNvPr>
          <p:cNvCxnSpPr/>
          <p:nvPr/>
        </p:nvCxnSpPr>
        <p:spPr>
          <a:xfrm>
            <a:off x="5151114" y="2871689"/>
            <a:ext cx="6234774" cy="0"/>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80B1D59D-DA16-F92A-1138-49F114CA6A61}"/>
              </a:ext>
            </a:extLst>
          </p:cNvPr>
          <p:cNvCxnSpPr>
            <a:cxnSpLocks/>
          </p:cNvCxnSpPr>
          <p:nvPr/>
        </p:nvCxnSpPr>
        <p:spPr>
          <a:xfrm flipH="1">
            <a:off x="6571482" y="2957033"/>
            <a:ext cx="4808310" cy="0"/>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7D1572AF-1F4A-1B08-90BD-D954341BB706}"/>
              </a:ext>
            </a:extLst>
          </p:cNvPr>
          <p:cNvCxnSpPr>
            <a:cxnSpLocks/>
          </p:cNvCxnSpPr>
          <p:nvPr/>
        </p:nvCxnSpPr>
        <p:spPr>
          <a:xfrm>
            <a:off x="6571482" y="2957033"/>
            <a:ext cx="0" cy="571621"/>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hteck 5">
            <a:extLst>
              <a:ext uri="{FF2B5EF4-FFF2-40B4-BE49-F238E27FC236}">
                <a16:creationId xmlns:a16="http://schemas.microsoft.com/office/drawing/2014/main" id="{D86E8D9B-AADF-0B40-3431-3562D6576A84}"/>
              </a:ext>
            </a:extLst>
          </p:cNvPr>
          <p:cNvSpPr/>
          <p:nvPr/>
        </p:nvSpPr>
        <p:spPr>
          <a:xfrm>
            <a:off x="7377827" y="2614667"/>
            <a:ext cx="2891481" cy="603422"/>
          </a:xfrm>
          <a:prstGeom prst="rect">
            <a:avLst/>
          </a:prstGeom>
          <a:solidFill>
            <a:srgbClr val="FF6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feld 24">
            <a:extLst>
              <a:ext uri="{FF2B5EF4-FFF2-40B4-BE49-F238E27FC236}">
                <a16:creationId xmlns:a16="http://schemas.microsoft.com/office/drawing/2014/main" id="{7E911A49-9BAE-48AF-0B87-42070E956AA6}"/>
              </a:ext>
            </a:extLst>
          </p:cNvPr>
          <p:cNvSpPr txBox="1"/>
          <p:nvPr/>
        </p:nvSpPr>
        <p:spPr>
          <a:xfrm>
            <a:off x="5640915" y="2215284"/>
            <a:ext cx="1638590" cy="307777"/>
          </a:xfrm>
          <a:prstGeom prst="rect">
            <a:avLst/>
          </a:prstGeom>
          <a:noFill/>
        </p:spPr>
        <p:txBody>
          <a:bodyPr wrap="none" rtlCol="0">
            <a:spAutoFit/>
          </a:bodyPr>
          <a:lstStyle/>
          <a:p>
            <a:pPr algn="ctr"/>
            <a:r>
              <a:rPr lang="en-US" sz="1400" dirty="0">
                <a:solidFill>
                  <a:srgbClr val="3276AC"/>
                </a:solidFill>
              </a:rPr>
              <a:t>Beam splitter (BS)</a:t>
            </a:r>
          </a:p>
        </p:txBody>
      </p:sp>
      <p:sp>
        <p:nvSpPr>
          <p:cNvPr id="26" name="Textfeld 25">
            <a:extLst>
              <a:ext uri="{FF2B5EF4-FFF2-40B4-BE49-F238E27FC236}">
                <a16:creationId xmlns:a16="http://schemas.microsoft.com/office/drawing/2014/main" id="{190329A7-D735-3C59-5C55-1E1208D89B32}"/>
              </a:ext>
            </a:extLst>
          </p:cNvPr>
          <p:cNvSpPr txBox="1"/>
          <p:nvPr/>
        </p:nvSpPr>
        <p:spPr>
          <a:xfrm>
            <a:off x="7924924" y="2330616"/>
            <a:ext cx="1797288" cy="307777"/>
          </a:xfrm>
          <a:prstGeom prst="rect">
            <a:avLst/>
          </a:prstGeom>
          <a:noFill/>
        </p:spPr>
        <p:txBody>
          <a:bodyPr wrap="none" rtlCol="0">
            <a:spAutoFit/>
          </a:bodyPr>
          <a:lstStyle/>
          <a:p>
            <a:pPr algn="ctr"/>
            <a:r>
              <a:rPr lang="en-US" sz="1400" dirty="0">
                <a:solidFill>
                  <a:srgbClr val="3276AC"/>
                </a:solidFill>
              </a:rPr>
              <a:t>Active medium (AM)</a:t>
            </a:r>
          </a:p>
        </p:txBody>
      </p:sp>
      <p:sp>
        <p:nvSpPr>
          <p:cNvPr id="27" name="Textfeld 26">
            <a:extLst>
              <a:ext uri="{FF2B5EF4-FFF2-40B4-BE49-F238E27FC236}">
                <a16:creationId xmlns:a16="http://schemas.microsoft.com/office/drawing/2014/main" id="{3CCBE9F0-3156-6AA6-2D13-17C081B7C32D}"/>
              </a:ext>
            </a:extLst>
          </p:cNvPr>
          <p:cNvSpPr txBox="1"/>
          <p:nvPr/>
        </p:nvSpPr>
        <p:spPr>
          <a:xfrm>
            <a:off x="10521257" y="2165856"/>
            <a:ext cx="433132" cy="307777"/>
          </a:xfrm>
          <a:prstGeom prst="rect">
            <a:avLst/>
          </a:prstGeom>
          <a:noFill/>
        </p:spPr>
        <p:txBody>
          <a:bodyPr wrap="none" rtlCol="0">
            <a:spAutoFit/>
          </a:bodyPr>
          <a:lstStyle/>
          <a:p>
            <a:pPr algn="ctr"/>
            <a:r>
              <a:rPr lang="de-DE" sz="1400" dirty="0">
                <a:solidFill>
                  <a:srgbClr val="005597"/>
                </a:solidFill>
              </a:rPr>
              <a:t>λ/4</a:t>
            </a:r>
            <a:endParaRPr lang="en-US" sz="1400" dirty="0">
              <a:solidFill>
                <a:srgbClr val="005597"/>
              </a:solidFill>
            </a:endParaRPr>
          </a:p>
        </p:txBody>
      </p:sp>
      <p:sp>
        <p:nvSpPr>
          <p:cNvPr id="28" name="Textfeld 27">
            <a:extLst>
              <a:ext uri="{FF2B5EF4-FFF2-40B4-BE49-F238E27FC236}">
                <a16:creationId xmlns:a16="http://schemas.microsoft.com/office/drawing/2014/main" id="{96F68A6A-6754-7B8B-B0D4-CAB8CC4DFF0E}"/>
              </a:ext>
            </a:extLst>
          </p:cNvPr>
          <p:cNvSpPr txBox="1"/>
          <p:nvPr/>
        </p:nvSpPr>
        <p:spPr>
          <a:xfrm>
            <a:off x="10975436" y="2042288"/>
            <a:ext cx="968535" cy="307777"/>
          </a:xfrm>
          <a:prstGeom prst="rect">
            <a:avLst/>
          </a:prstGeom>
          <a:noFill/>
        </p:spPr>
        <p:txBody>
          <a:bodyPr wrap="none" rtlCol="0">
            <a:spAutoFit/>
          </a:bodyPr>
          <a:lstStyle/>
          <a:p>
            <a:pPr algn="ctr"/>
            <a:r>
              <a:rPr lang="de-DE" sz="1400" dirty="0">
                <a:solidFill>
                  <a:srgbClr val="005597"/>
                </a:solidFill>
              </a:rPr>
              <a:t>Mirror (M)</a:t>
            </a:r>
            <a:endParaRPr lang="en-US" sz="1400" dirty="0">
              <a:solidFill>
                <a:srgbClr val="005597"/>
              </a:solidFill>
            </a:endParaRPr>
          </a:p>
        </p:txBody>
      </p:sp>
      <p:grpSp>
        <p:nvGrpSpPr>
          <p:cNvPr id="47" name="Gruppieren 46">
            <a:extLst>
              <a:ext uri="{FF2B5EF4-FFF2-40B4-BE49-F238E27FC236}">
                <a16:creationId xmlns:a16="http://schemas.microsoft.com/office/drawing/2014/main" id="{69ACB429-585A-7221-95AD-E758BF0420AA}"/>
              </a:ext>
            </a:extLst>
          </p:cNvPr>
          <p:cNvGrpSpPr/>
          <p:nvPr/>
        </p:nvGrpSpPr>
        <p:grpSpPr>
          <a:xfrm>
            <a:off x="5112121" y="4626024"/>
            <a:ext cx="6707455" cy="615779"/>
            <a:chOff x="5112121" y="4626024"/>
            <a:chExt cx="6707455" cy="615779"/>
          </a:xfrm>
        </p:grpSpPr>
        <p:sp>
          <p:nvSpPr>
            <p:cNvPr id="29" name="Rechteck: abgerundete Ecken 28">
              <a:extLst>
                <a:ext uri="{FF2B5EF4-FFF2-40B4-BE49-F238E27FC236}">
                  <a16:creationId xmlns:a16="http://schemas.microsoft.com/office/drawing/2014/main" id="{FED431D5-AFB3-F9CA-8329-F5FA93CF89DA}"/>
                </a:ext>
              </a:extLst>
            </p:cNvPr>
            <p:cNvSpPr/>
            <p:nvPr/>
          </p:nvSpPr>
          <p:spPr>
            <a:xfrm>
              <a:off x="5112121" y="4626030"/>
              <a:ext cx="680597" cy="615773"/>
            </a:xfrm>
            <a:prstGeom prst="roundRect">
              <a:avLst/>
            </a:prstGeom>
            <a:solidFill>
              <a:schemeClr val="accent2">
                <a:lumMod val="60000"/>
                <a:lumOff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sz="1400" dirty="0"/>
                <a:t>BS</a:t>
              </a:r>
            </a:p>
          </p:txBody>
        </p:sp>
        <p:sp>
          <p:nvSpPr>
            <p:cNvPr id="30" name="Rechteck: abgerundete Ecken 29">
              <a:extLst>
                <a:ext uri="{FF2B5EF4-FFF2-40B4-BE49-F238E27FC236}">
                  <a16:creationId xmlns:a16="http://schemas.microsoft.com/office/drawing/2014/main" id="{9FF9E63F-7745-2525-B2E4-855037E73521}"/>
                </a:ext>
              </a:extLst>
            </p:cNvPr>
            <p:cNvSpPr/>
            <p:nvPr/>
          </p:nvSpPr>
          <p:spPr>
            <a:xfrm>
              <a:off x="6098440" y="4626025"/>
              <a:ext cx="680597" cy="615773"/>
            </a:xfrm>
            <a:prstGeom prst="roundRect">
              <a:avLst/>
            </a:prstGeom>
            <a:solidFill>
              <a:schemeClr val="accent2">
                <a:lumMod val="60000"/>
                <a:lumOff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sz="1400" dirty="0"/>
                <a:t>AM</a:t>
              </a:r>
            </a:p>
          </p:txBody>
        </p:sp>
        <p:sp>
          <p:nvSpPr>
            <p:cNvPr id="31" name="Rechteck: abgerundete Ecken 30">
              <a:extLst>
                <a:ext uri="{FF2B5EF4-FFF2-40B4-BE49-F238E27FC236}">
                  <a16:creationId xmlns:a16="http://schemas.microsoft.com/office/drawing/2014/main" id="{878F53EE-50D7-9C4B-0C1E-2D41981B5DE5}"/>
                </a:ext>
              </a:extLst>
            </p:cNvPr>
            <p:cNvSpPr/>
            <p:nvPr/>
          </p:nvSpPr>
          <p:spPr>
            <a:xfrm>
              <a:off x="7084759" y="4626025"/>
              <a:ext cx="680597" cy="615773"/>
            </a:xfrm>
            <a:prstGeom prst="roundRect">
              <a:avLst/>
            </a:prstGeom>
            <a:solidFill>
              <a:schemeClr val="accent2">
                <a:lumMod val="60000"/>
                <a:lumOff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sz="1400" dirty="0">
                  <a:solidFill>
                    <a:schemeClr val="bg1"/>
                  </a:solidFill>
                </a:rPr>
                <a:t>λ/4</a:t>
              </a:r>
              <a:endParaRPr lang="en-US" sz="1400" dirty="0">
                <a:solidFill>
                  <a:schemeClr val="bg1"/>
                </a:solidFill>
              </a:endParaRPr>
            </a:p>
          </p:txBody>
        </p:sp>
        <p:sp>
          <p:nvSpPr>
            <p:cNvPr id="32" name="Rechteck: abgerundete Ecken 31">
              <a:extLst>
                <a:ext uri="{FF2B5EF4-FFF2-40B4-BE49-F238E27FC236}">
                  <a16:creationId xmlns:a16="http://schemas.microsoft.com/office/drawing/2014/main" id="{7A5D7409-55C1-6096-0FC3-2670AB868C2E}"/>
                </a:ext>
              </a:extLst>
            </p:cNvPr>
            <p:cNvSpPr/>
            <p:nvPr/>
          </p:nvSpPr>
          <p:spPr>
            <a:xfrm>
              <a:off x="8071078" y="4626024"/>
              <a:ext cx="680597" cy="615773"/>
            </a:xfrm>
            <a:prstGeom prst="roundRect">
              <a:avLst/>
            </a:prstGeom>
            <a:solidFill>
              <a:schemeClr val="accent2">
                <a:lumMod val="60000"/>
                <a:lumOff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sz="1400" dirty="0"/>
                <a:t>M</a:t>
              </a:r>
            </a:p>
          </p:txBody>
        </p:sp>
        <p:sp>
          <p:nvSpPr>
            <p:cNvPr id="33" name="Rechteck: abgerundete Ecken 32">
              <a:extLst>
                <a:ext uri="{FF2B5EF4-FFF2-40B4-BE49-F238E27FC236}">
                  <a16:creationId xmlns:a16="http://schemas.microsoft.com/office/drawing/2014/main" id="{F1610E70-F14A-0E76-7BE2-80D8AD7162D7}"/>
                </a:ext>
              </a:extLst>
            </p:cNvPr>
            <p:cNvSpPr/>
            <p:nvPr/>
          </p:nvSpPr>
          <p:spPr>
            <a:xfrm>
              <a:off x="9057397" y="4626024"/>
              <a:ext cx="680597" cy="615773"/>
            </a:xfrm>
            <a:prstGeom prst="roundRect">
              <a:avLst/>
            </a:prstGeom>
            <a:solidFill>
              <a:schemeClr val="accent2">
                <a:lumMod val="60000"/>
                <a:lumOff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200" dirty="0">
                <a:solidFill>
                  <a:schemeClr val="bg1"/>
                </a:solidFill>
              </a:endParaRPr>
            </a:p>
          </p:txBody>
        </p:sp>
        <p:sp>
          <p:nvSpPr>
            <p:cNvPr id="34" name="Rechteck: abgerundete Ecken 33">
              <a:extLst>
                <a:ext uri="{FF2B5EF4-FFF2-40B4-BE49-F238E27FC236}">
                  <a16:creationId xmlns:a16="http://schemas.microsoft.com/office/drawing/2014/main" id="{7D876722-F6FD-403D-7F2C-148EFB78837C}"/>
                </a:ext>
              </a:extLst>
            </p:cNvPr>
            <p:cNvSpPr/>
            <p:nvPr/>
          </p:nvSpPr>
          <p:spPr>
            <a:xfrm>
              <a:off x="10043716" y="4626024"/>
              <a:ext cx="680597" cy="615773"/>
            </a:xfrm>
            <a:prstGeom prst="roundRect">
              <a:avLst/>
            </a:prstGeom>
            <a:solidFill>
              <a:schemeClr val="accent2">
                <a:lumMod val="60000"/>
                <a:lumOff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200" dirty="0">
                <a:solidFill>
                  <a:schemeClr val="bg1"/>
                </a:solidFill>
              </a:endParaRPr>
            </a:p>
          </p:txBody>
        </p:sp>
        <p:sp>
          <p:nvSpPr>
            <p:cNvPr id="35" name="Rechteck: abgerundete Ecken 34">
              <a:extLst>
                <a:ext uri="{FF2B5EF4-FFF2-40B4-BE49-F238E27FC236}">
                  <a16:creationId xmlns:a16="http://schemas.microsoft.com/office/drawing/2014/main" id="{A99AB4EA-FBFE-91A6-7BA0-4C4839780D55}"/>
                </a:ext>
              </a:extLst>
            </p:cNvPr>
            <p:cNvSpPr/>
            <p:nvPr/>
          </p:nvSpPr>
          <p:spPr>
            <a:xfrm>
              <a:off x="11030036" y="4626024"/>
              <a:ext cx="680597" cy="615773"/>
            </a:xfrm>
            <a:prstGeom prst="roundRect">
              <a:avLst/>
            </a:prstGeom>
            <a:solidFill>
              <a:schemeClr val="accent2">
                <a:lumMod val="60000"/>
                <a:lumOff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1200" dirty="0">
                <a:solidFill>
                  <a:schemeClr val="bg1"/>
                </a:solidFill>
              </a:endParaRPr>
            </a:p>
          </p:txBody>
        </p:sp>
        <p:sp>
          <p:nvSpPr>
            <p:cNvPr id="38" name="Textfeld 37">
              <a:extLst>
                <a:ext uri="{FF2B5EF4-FFF2-40B4-BE49-F238E27FC236}">
                  <a16:creationId xmlns:a16="http://schemas.microsoft.com/office/drawing/2014/main" id="{DFDCAB8C-D886-A523-682B-04D19A7ED3F2}"/>
                </a:ext>
              </a:extLst>
            </p:cNvPr>
            <p:cNvSpPr txBox="1"/>
            <p:nvPr/>
          </p:nvSpPr>
          <p:spPr>
            <a:xfrm>
              <a:off x="8975637" y="4672300"/>
              <a:ext cx="865187" cy="523220"/>
            </a:xfrm>
            <a:prstGeom prst="rect">
              <a:avLst/>
            </a:prstGeom>
            <a:noFill/>
          </p:spPr>
          <p:txBody>
            <a:bodyPr wrap="square">
              <a:spAutoFit/>
            </a:bodyPr>
            <a:lstStyle/>
            <a:p>
              <a:pPr algn="ctr"/>
              <a:r>
                <a:rPr lang="de-DE" sz="1400" dirty="0" err="1">
                  <a:solidFill>
                    <a:schemeClr val="bg1"/>
                  </a:solidFill>
                </a:rPr>
                <a:t>Ref</a:t>
              </a:r>
              <a:r>
                <a:rPr lang="de-DE" sz="1400" dirty="0">
                  <a:solidFill>
                    <a:schemeClr val="bg1"/>
                  </a:solidFill>
                </a:rPr>
                <a:t> λ/4,</a:t>
              </a:r>
            </a:p>
            <a:p>
              <a:pPr algn="ctr"/>
              <a:r>
                <a:rPr lang="de-DE" sz="1400" dirty="0" err="1">
                  <a:solidFill>
                    <a:schemeClr val="bg1"/>
                  </a:solidFill>
                </a:rPr>
                <a:t>Inv</a:t>
              </a:r>
              <a:r>
                <a:rPr lang="de-DE" sz="1400" dirty="0">
                  <a:solidFill>
                    <a:schemeClr val="bg1"/>
                  </a:solidFill>
                </a:rPr>
                <a:t>.</a:t>
              </a:r>
              <a:endParaRPr lang="en-US" sz="1400" dirty="0">
                <a:solidFill>
                  <a:schemeClr val="bg1"/>
                </a:solidFill>
              </a:endParaRPr>
            </a:p>
          </p:txBody>
        </p:sp>
        <p:sp>
          <p:nvSpPr>
            <p:cNvPr id="39" name="Textfeld 38">
              <a:extLst>
                <a:ext uri="{FF2B5EF4-FFF2-40B4-BE49-F238E27FC236}">
                  <a16:creationId xmlns:a16="http://schemas.microsoft.com/office/drawing/2014/main" id="{DF1774DE-C4E6-BFD1-88DC-3B8077C67A71}"/>
                </a:ext>
              </a:extLst>
            </p:cNvPr>
            <p:cNvSpPr txBox="1"/>
            <p:nvPr/>
          </p:nvSpPr>
          <p:spPr>
            <a:xfrm>
              <a:off x="9951420" y="4688283"/>
              <a:ext cx="865187" cy="523220"/>
            </a:xfrm>
            <a:prstGeom prst="rect">
              <a:avLst/>
            </a:prstGeom>
            <a:noFill/>
          </p:spPr>
          <p:txBody>
            <a:bodyPr wrap="square">
              <a:spAutoFit/>
            </a:bodyPr>
            <a:lstStyle/>
            <a:p>
              <a:pPr algn="ctr"/>
              <a:r>
                <a:rPr lang="de-DE" sz="1400" dirty="0" err="1">
                  <a:solidFill>
                    <a:schemeClr val="bg1"/>
                  </a:solidFill>
                </a:rPr>
                <a:t>Ref</a:t>
              </a:r>
              <a:r>
                <a:rPr lang="de-DE" sz="1400" dirty="0">
                  <a:solidFill>
                    <a:schemeClr val="bg1"/>
                  </a:solidFill>
                </a:rPr>
                <a:t> AM,</a:t>
              </a:r>
            </a:p>
            <a:p>
              <a:pPr algn="ctr"/>
              <a:r>
                <a:rPr lang="de-DE" sz="1400" dirty="0" err="1">
                  <a:solidFill>
                    <a:schemeClr val="bg1"/>
                  </a:solidFill>
                </a:rPr>
                <a:t>Inv</a:t>
              </a:r>
              <a:r>
                <a:rPr lang="de-DE" sz="1400" dirty="0">
                  <a:solidFill>
                    <a:schemeClr val="bg1"/>
                  </a:solidFill>
                </a:rPr>
                <a:t>.</a:t>
              </a:r>
              <a:endParaRPr lang="en-US" sz="1400" dirty="0">
                <a:solidFill>
                  <a:schemeClr val="bg1"/>
                </a:solidFill>
              </a:endParaRPr>
            </a:p>
          </p:txBody>
        </p:sp>
        <p:sp>
          <p:nvSpPr>
            <p:cNvPr id="40" name="Textfeld 39">
              <a:extLst>
                <a:ext uri="{FF2B5EF4-FFF2-40B4-BE49-F238E27FC236}">
                  <a16:creationId xmlns:a16="http://schemas.microsoft.com/office/drawing/2014/main" id="{D937A051-0118-E1B1-D532-482E7F8037E8}"/>
                </a:ext>
              </a:extLst>
            </p:cNvPr>
            <p:cNvSpPr txBox="1"/>
            <p:nvPr/>
          </p:nvSpPr>
          <p:spPr>
            <a:xfrm>
              <a:off x="10954389" y="4688283"/>
              <a:ext cx="865187" cy="523220"/>
            </a:xfrm>
            <a:prstGeom prst="rect">
              <a:avLst/>
            </a:prstGeom>
            <a:noFill/>
          </p:spPr>
          <p:txBody>
            <a:bodyPr wrap="square">
              <a:spAutoFit/>
            </a:bodyPr>
            <a:lstStyle/>
            <a:p>
              <a:pPr algn="ctr"/>
              <a:r>
                <a:rPr lang="de-DE" sz="1400" dirty="0" err="1">
                  <a:solidFill>
                    <a:schemeClr val="bg1"/>
                  </a:solidFill>
                </a:rPr>
                <a:t>Ref</a:t>
              </a:r>
              <a:r>
                <a:rPr lang="de-DE" sz="1400" dirty="0">
                  <a:solidFill>
                    <a:schemeClr val="bg1"/>
                  </a:solidFill>
                </a:rPr>
                <a:t> BS,</a:t>
              </a:r>
            </a:p>
            <a:p>
              <a:pPr algn="ctr"/>
              <a:r>
                <a:rPr lang="de-DE" sz="1400" dirty="0" err="1">
                  <a:solidFill>
                    <a:schemeClr val="bg1"/>
                  </a:solidFill>
                </a:rPr>
                <a:t>Inv</a:t>
              </a:r>
              <a:r>
                <a:rPr lang="de-DE" sz="1400" dirty="0">
                  <a:solidFill>
                    <a:schemeClr val="bg1"/>
                  </a:solidFill>
                </a:rPr>
                <a:t>.</a:t>
              </a:r>
              <a:endParaRPr lang="en-US" sz="1400" dirty="0">
                <a:solidFill>
                  <a:schemeClr val="bg1"/>
                </a:solidFill>
              </a:endParaRPr>
            </a:p>
          </p:txBody>
        </p:sp>
        <p:sp>
          <p:nvSpPr>
            <p:cNvPr id="41" name="Pfeil: nach rechts 40">
              <a:extLst>
                <a:ext uri="{FF2B5EF4-FFF2-40B4-BE49-F238E27FC236}">
                  <a16:creationId xmlns:a16="http://schemas.microsoft.com/office/drawing/2014/main" id="{7C65C416-9A5D-C811-3621-C9701CAD383D}"/>
                </a:ext>
              </a:extLst>
            </p:cNvPr>
            <p:cNvSpPr/>
            <p:nvPr/>
          </p:nvSpPr>
          <p:spPr>
            <a:xfrm>
              <a:off x="5822012" y="4884368"/>
              <a:ext cx="247134" cy="990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Pfeil: nach rechts 41">
              <a:extLst>
                <a:ext uri="{FF2B5EF4-FFF2-40B4-BE49-F238E27FC236}">
                  <a16:creationId xmlns:a16="http://schemas.microsoft.com/office/drawing/2014/main" id="{EDE73EA0-C398-B473-F087-FE011071FE5E}"/>
                </a:ext>
              </a:extLst>
            </p:cNvPr>
            <p:cNvSpPr/>
            <p:nvPr/>
          </p:nvSpPr>
          <p:spPr>
            <a:xfrm>
              <a:off x="6809492" y="4884368"/>
              <a:ext cx="247134" cy="990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Pfeil: nach rechts 42">
              <a:extLst>
                <a:ext uri="{FF2B5EF4-FFF2-40B4-BE49-F238E27FC236}">
                  <a16:creationId xmlns:a16="http://schemas.microsoft.com/office/drawing/2014/main" id="{2AF20F7D-FC4E-2A7A-249B-89DFD915C428}"/>
                </a:ext>
              </a:extLst>
            </p:cNvPr>
            <p:cNvSpPr/>
            <p:nvPr/>
          </p:nvSpPr>
          <p:spPr>
            <a:xfrm>
              <a:off x="7796972" y="4884368"/>
              <a:ext cx="247134" cy="990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Pfeil: nach rechts 43">
              <a:extLst>
                <a:ext uri="{FF2B5EF4-FFF2-40B4-BE49-F238E27FC236}">
                  <a16:creationId xmlns:a16="http://schemas.microsoft.com/office/drawing/2014/main" id="{76793551-C6E2-1CF1-9CB5-6CAD417EC78D}"/>
                </a:ext>
              </a:extLst>
            </p:cNvPr>
            <p:cNvSpPr/>
            <p:nvPr/>
          </p:nvSpPr>
          <p:spPr>
            <a:xfrm>
              <a:off x="8784452" y="4884368"/>
              <a:ext cx="247134" cy="990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Pfeil: nach rechts 44">
              <a:extLst>
                <a:ext uri="{FF2B5EF4-FFF2-40B4-BE49-F238E27FC236}">
                  <a16:creationId xmlns:a16="http://schemas.microsoft.com/office/drawing/2014/main" id="{973E4745-6EEF-77D1-0201-B819D2E655F3}"/>
                </a:ext>
              </a:extLst>
            </p:cNvPr>
            <p:cNvSpPr/>
            <p:nvPr/>
          </p:nvSpPr>
          <p:spPr>
            <a:xfrm>
              <a:off x="9771932" y="4884368"/>
              <a:ext cx="247134" cy="990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Pfeil: nach rechts 45">
              <a:extLst>
                <a:ext uri="{FF2B5EF4-FFF2-40B4-BE49-F238E27FC236}">
                  <a16:creationId xmlns:a16="http://schemas.microsoft.com/office/drawing/2014/main" id="{90FBBF6C-9088-EC98-5A0F-B4497CA9E295}"/>
                </a:ext>
              </a:extLst>
            </p:cNvPr>
            <p:cNvSpPr/>
            <p:nvPr/>
          </p:nvSpPr>
          <p:spPr>
            <a:xfrm>
              <a:off x="10759414" y="4884368"/>
              <a:ext cx="247134" cy="990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8" name="Textfeld 47">
            <a:extLst>
              <a:ext uri="{FF2B5EF4-FFF2-40B4-BE49-F238E27FC236}">
                <a16:creationId xmlns:a16="http://schemas.microsoft.com/office/drawing/2014/main" id="{DB5F5F43-4C91-34C9-3960-04B2F892AF1C}"/>
              </a:ext>
            </a:extLst>
          </p:cNvPr>
          <p:cNvSpPr txBox="1"/>
          <p:nvPr/>
        </p:nvSpPr>
        <p:spPr>
          <a:xfrm>
            <a:off x="5055251" y="4195329"/>
            <a:ext cx="1402948" cy="369332"/>
          </a:xfrm>
          <a:prstGeom prst="rect">
            <a:avLst/>
          </a:prstGeom>
          <a:noFill/>
        </p:spPr>
        <p:txBody>
          <a:bodyPr wrap="none" rtlCol="0">
            <a:spAutoFit/>
          </a:bodyPr>
          <a:lstStyle/>
          <a:p>
            <a:pPr algn="ctr"/>
            <a:r>
              <a:rPr lang="en-US" dirty="0">
                <a:solidFill>
                  <a:srgbClr val="3276AC"/>
                </a:solidFill>
              </a:rPr>
              <a:t>Flow-graph:</a:t>
            </a:r>
          </a:p>
        </p:txBody>
      </p:sp>
    </p:spTree>
    <p:custDataLst>
      <p:tags r:id="rId1"/>
    </p:custDataLst>
    <p:extLst>
      <p:ext uri="{BB962C8B-B14F-4D97-AF65-F5344CB8AC3E}">
        <p14:creationId xmlns:p14="http://schemas.microsoft.com/office/powerpoint/2010/main" val="72736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98CA17-C709-47B1-87EF-13CECDA0AD9D}"/>
              </a:ext>
            </a:extLst>
          </p:cNvPr>
          <p:cNvSpPr>
            <a:spLocks noGrp="1"/>
          </p:cNvSpPr>
          <p:nvPr>
            <p:ph type="title"/>
          </p:nvPr>
        </p:nvSpPr>
        <p:spPr/>
        <p:txBody>
          <a:bodyPr/>
          <a:lstStyle/>
          <a:p>
            <a:r>
              <a:rPr lang="de-DE" dirty="0" err="1"/>
              <a:t>Node</a:t>
            </a:r>
            <a:r>
              <a:rPr lang="de-DE" dirty="0"/>
              <a:t> </a:t>
            </a:r>
            <a:r>
              <a:rPr lang="de-DE" dirty="0" err="1"/>
              <a:t>Geometry</a:t>
            </a:r>
            <a:r>
              <a:rPr lang="de-DE" dirty="0"/>
              <a:t> / </a:t>
            </a:r>
            <a:r>
              <a:rPr lang="de-DE" dirty="0" err="1"/>
              <a:t>Positioning</a:t>
            </a:r>
            <a:endParaRPr lang="en-US" dirty="0"/>
          </a:p>
        </p:txBody>
      </p:sp>
      <p:sp>
        <p:nvSpPr>
          <p:cNvPr id="3" name="Inhaltsplatzhalter 2">
            <a:extLst>
              <a:ext uri="{FF2B5EF4-FFF2-40B4-BE49-F238E27FC236}">
                <a16:creationId xmlns:a16="http://schemas.microsoft.com/office/drawing/2014/main" id="{9750C6D4-8B7F-4955-A994-4B1C2F54B8F3}"/>
              </a:ext>
            </a:extLst>
          </p:cNvPr>
          <p:cNvSpPr>
            <a:spLocks noGrp="1"/>
          </p:cNvSpPr>
          <p:nvPr>
            <p:ph idx="1"/>
          </p:nvPr>
        </p:nvSpPr>
        <p:spPr>
          <a:xfrm>
            <a:off x="838200" y="2901742"/>
            <a:ext cx="10515600" cy="3375489"/>
          </a:xfrm>
        </p:spPr>
        <p:txBody>
          <a:bodyPr>
            <a:normAutofit/>
          </a:bodyPr>
          <a:lstStyle/>
          <a:p>
            <a:r>
              <a:rPr lang="de-DE" sz="2400" dirty="0"/>
              <a:t>„</a:t>
            </a:r>
            <a:r>
              <a:rPr lang="de-DE" sz="2400" dirty="0" err="1"/>
              <a:t>Conventional</a:t>
            </a:r>
            <a:r>
              <a:rPr lang="de-DE" sz="2400" dirty="0"/>
              <a:t>“ </a:t>
            </a:r>
            <a:r>
              <a:rPr lang="de-DE" sz="2400" dirty="0" err="1"/>
              <a:t>approach</a:t>
            </a:r>
            <a:r>
              <a:rPr lang="de-DE" sz="2400" dirty="0"/>
              <a:t> (ZEMAX, Code V, OSLO,…)</a:t>
            </a:r>
          </a:p>
          <a:p>
            <a:pPr lvl="1"/>
            <a:r>
              <a:rPr lang="en-US" sz="1800" dirty="0"/>
              <a:t>Using absolute coordinates</a:t>
            </a:r>
          </a:p>
          <a:p>
            <a:pPr lvl="1"/>
            <a:r>
              <a:rPr lang="en-US" sz="1800" dirty="0"/>
              <a:t>Using coordinate breaks</a:t>
            </a:r>
          </a:p>
          <a:p>
            <a:endParaRPr lang="en-US" sz="2400" dirty="0"/>
          </a:p>
          <a:p>
            <a:r>
              <a:rPr lang="en-US" sz="2400" dirty="0"/>
              <a:t>OPOSSUM approach</a:t>
            </a:r>
          </a:p>
          <a:p>
            <a:pPr lvl="1"/>
            <a:r>
              <a:rPr lang="en-US" sz="1800" dirty="0"/>
              <a:t>Use relative positioning through calculation of an optical axis</a:t>
            </a:r>
          </a:p>
          <a:p>
            <a:pPr lvl="1"/>
            <a:r>
              <a:rPr lang="en-US" sz="1800" dirty="0"/>
              <a:t>Most optical systems easy to model</a:t>
            </a:r>
          </a:p>
          <a:p>
            <a:pPr lvl="1"/>
            <a:r>
              <a:rPr lang="en-US" sz="1800" dirty="0"/>
              <a:t>Absolute positioning still possible</a:t>
            </a:r>
          </a:p>
          <a:p>
            <a:pPr lvl="1"/>
            <a:r>
              <a:rPr lang="en-US" sz="1800" dirty="0"/>
              <a:t>Needs to check for inconsistencies </a:t>
            </a:r>
          </a:p>
        </p:txBody>
      </p:sp>
      <p:sp>
        <p:nvSpPr>
          <p:cNvPr id="4" name="Foliennummernplatzhalter 3">
            <a:extLst>
              <a:ext uri="{FF2B5EF4-FFF2-40B4-BE49-F238E27FC236}">
                <a16:creationId xmlns:a16="http://schemas.microsoft.com/office/drawing/2014/main" id="{0B80AE49-D93A-4248-ADF1-434C3394232F}"/>
              </a:ext>
            </a:extLst>
          </p:cNvPr>
          <p:cNvSpPr>
            <a:spLocks noGrp="1"/>
          </p:cNvSpPr>
          <p:nvPr>
            <p:ph type="sldNum" sz="quarter" idx="12"/>
          </p:nvPr>
        </p:nvSpPr>
        <p:spPr/>
        <p:txBody>
          <a:bodyPr/>
          <a:lstStyle/>
          <a:p>
            <a:fld id="{EC5B15BB-6B6E-4ECE-9DE6-799FAF01EBD9}" type="slidenum">
              <a:rPr lang="de-DE" smtClean="0"/>
              <a:pPr/>
              <a:t>13</a:t>
            </a:fld>
            <a:endParaRPr lang="de-DE" dirty="0"/>
          </a:p>
        </p:txBody>
      </p:sp>
      <p:sp>
        <p:nvSpPr>
          <p:cNvPr id="5" name="Pfeil: nach rechts 4">
            <a:extLst>
              <a:ext uri="{FF2B5EF4-FFF2-40B4-BE49-F238E27FC236}">
                <a16:creationId xmlns:a16="http://schemas.microsoft.com/office/drawing/2014/main" id="{8EBE22D5-A907-41F9-BF32-274BB855804A}"/>
              </a:ext>
            </a:extLst>
          </p:cNvPr>
          <p:cNvSpPr/>
          <p:nvPr/>
        </p:nvSpPr>
        <p:spPr>
          <a:xfrm>
            <a:off x="5360753" y="3333798"/>
            <a:ext cx="470781" cy="251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feil: nach rechts 5">
            <a:extLst>
              <a:ext uri="{FF2B5EF4-FFF2-40B4-BE49-F238E27FC236}">
                <a16:creationId xmlns:a16="http://schemas.microsoft.com/office/drawing/2014/main" id="{F6C941BE-1080-4A96-A171-26C091D7DBB1}"/>
              </a:ext>
            </a:extLst>
          </p:cNvPr>
          <p:cNvSpPr/>
          <p:nvPr/>
        </p:nvSpPr>
        <p:spPr>
          <a:xfrm>
            <a:off x="5369807" y="3642866"/>
            <a:ext cx="470781" cy="251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descr="Trauriges Gesicht mit einfarbiger Füllung mit einfarbiger Füllung">
            <a:extLst>
              <a:ext uri="{FF2B5EF4-FFF2-40B4-BE49-F238E27FC236}">
                <a16:creationId xmlns:a16="http://schemas.microsoft.com/office/drawing/2014/main" id="{64828072-D6DF-4D90-9455-6897353D305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62052" y="3278462"/>
            <a:ext cx="367418" cy="367418"/>
          </a:xfrm>
          <a:prstGeom prst="rect">
            <a:avLst/>
          </a:prstGeom>
        </p:spPr>
      </p:pic>
      <p:pic>
        <p:nvPicPr>
          <p:cNvPr id="9" name="Grafik 8" descr="Trauriges Gesicht mit einfarbiger Füllung mit einfarbiger Füllung">
            <a:extLst>
              <a:ext uri="{FF2B5EF4-FFF2-40B4-BE49-F238E27FC236}">
                <a16:creationId xmlns:a16="http://schemas.microsoft.com/office/drawing/2014/main" id="{932B331A-2ECF-4B5E-929D-D00E4AD2333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62060" y="3579495"/>
            <a:ext cx="369332" cy="369332"/>
          </a:xfrm>
          <a:prstGeom prst="rect">
            <a:avLst/>
          </a:prstGeom>
        </p:spPr>
      </p:pic>
      <p:sp>
        <p:nvSpPr>
          <p:cNvPr id="11" name="Textfeld 10">
            <a:extLst>
              <a:ext uri="{FF2B5EF4-FFF2-40B4-BE49-F238E27FC236}">
                <a16:creationId xmlns:a16="http://schemas.microsoft.com/office/drawing/2014/main" id="{61689C9D-5D3B-45B4-ABEB-23DE61522C11}"/>
              </a:ext>
            </a:extLst>
          </p:cNvPr>
          <p:cNvSpPr txBox="1"/>
          <p:nvPr/>
        </p:nvSpPr>
        <p:spPr>
          <a:xfrm>
            <a:off x="6407139" y="3249969"/>
            <a:ext cx="4836058" cy="369332"/>
          </a:xfrm>
          <a:prstGeom prst="rect">
            <a:avLst/>
          </a:prstGeom>
          <a:noFill/>
        </p:spPr>
        <p:txBody>
          <a:bodyPr wrap="square">
            <a:spAutoFit/>
          </a:bodyPr>
          <a:lstStyle/>
          <a:p>
            <a:r>
              <a:rPr lang="de-DE" dirty="0">
                <a:solidFill>
                  <a:srgbClr val="005597"/>
                </a:solidFill>
              </a:rPr>
              <a:t>n</a:t>
            </a:r>
            <a:r>
              <a:rPr lang="en-US" dirty="0">
                <a:solidFill>
                  <a:srgbClr val="005597"/>
                </a:solidFill>
              </a:rPr>
              <a:t>on flexible (but sometimes necessary)</a:t>
            </a:r>
          </a:p>
        </p:txBody>
      </p:sp>
      <p:sp>
        <p:nvSpPr>
          <p:cNvPr id="12" name="Textfeld 11">
            <a:extLst>
              <a:ext uri="{FF2B5EF4-FFF2-40B4-BE49-F238E27FC236}">
                <a16:creationId xmlns:a16="http://schemas.microsoft.com/office/drawing/2014/main" id="{199738EE-82A3-4593-9D1B-C750B7AC6278}"/>
              </a:ext>
            </a:extLst>
          </p:cNvPr>
          <p:cNvSpPr txBox="1"/>
          <p:nvPr/>
        </p:nvSpPr>
        <p:spPr>
          <a:xfrm>
            <a:off x="6407135" y="3555091"/>
            <a:ext cx="4836058" cy="369332"/>
          </a:xfrm>
          <a:prstGeom prst="rect">
            <a:avLst/>
          </a:prstGeom>
          <a:noFill/>
        </p:spPr>
        <p:txBody>
          <a:bodyPr wrap="square">
            <a:spAutoFit/>
          </a:bodyPr>
          <a:lstStyle/>
          <a:p>
            <a:r>
              <a:rPr lang="en-US" dirty="0">
                <a:solidFill>
                  <a:srgbClr val="005597"/>
                </a:solidFill>
              </a:rPr>
              <a:t>may cause headaches for complex designs</a:t>
            </a:r>
          </a:p>
        </p:txBody>
      </p:sp>
      <p:sp>
        <p:nvSpPr>
          <p:cNvPr id="13" name="Inhaltsplatzhalter 2">
            <a:extLst>
              <a:ext uri="{FF2B5EF4-FFF2-40B4-BE49-F238E27FC236}">
                <a16:creationId xmlns:a16="http://schemas.microsoft.com/office/drawing/2014/main" id="{9CB12F62-C4B8-49FB-B2BF-07DE714311D7}"/>
              </a:ext>
            </a:extLst>
          </p:cNvPr>
          <p:cNvSpPr txBox="1">
            <a:spLocks/>
          </p:cNvSpPr>
          <p:nvPr/>
        </p:nvSpPr>
        <p:spPr>
          <a:xfrm>
            <a:off x="838198" y="1115647"/>
            <a:ext cx="10515600" cy="366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800" dirty="0" err="1"/>
              <a:t>How</a:t>
            </a:r>
            <a:r>
              <a:rPr lang="de-DE" sz="1800" dirty="0"/>
              <a:t> </a:t>
            </a:r>
            <a:r>
              <a:rPr lang="de-DE" sz="1800" dirty="0" err="1"/>
              <a:t>to</a:t>
            </a:r>
            <a:r>
              <a:rPr lang="de-DE" sz="1800" dirty="0"/>
              <a:t> </a:t>
            </a:r>
            <a:r>
              <a:rPr lang="de-DE" sz="1800" dirty="0" err="1"/>
              <a:t>define</a:t>
            </a:r>
            <a:r>
              <a:rPr lang="de-DE" sz="1800" dirty="0"/>
              <a:t> a </a:t>
            </a:r>
            <a:r>
              <a:rPr lang="de-DE" sz="1800" dirty="0" err="1"/>
              <a:t>node</a:t>
            </a:r>
            <a:r>
              <a:rPr lang="de-DE" sz="1800" dirty="0"/>
              <a:t> </a:t>
            </a:r>
            <a:r>
              <a:rPr lang="de-DE" sz="1800" dirty="0" err="1"/>
              <a:t>position</a:t>
            </a:r>
            <a:r>
              <a:rPr lang="de-DE" sz="1800" dirty="0"/>
              <a:t> in 3D </a:t>
            </a:r>
            <a:r>
              <a:rPr lang="de-DE" sz="1800" dirty="0" err="1"/>
              <a:t>space</a:t>
            </a:r>
            <a:r>
              <a:rPr lang="de-DE" sz="1800" dirty="0"/>
              <a:t>?</a:t>
            </a:r>
          </a:p>
          <a:p>
            <a:pPr lvl="1"/>
            <a:endParaRPr lang="en-US" dirty="0"/>
          </a:p>
        </p:txBody>
      </p:sp>
      <p:sp>
        <p:nvSpPr>
          <p:cNvPr id="16" name="Freihandform: Form 15">
            <a:extLst>
              <a:ext uri="{FF2B5EF4-FFF2-40B4-BE49-F238E27FC236}">
                <a16:creationId xmlns:a16="http://schemas.microsoft.com/office/drawing/2014/main" id="{987F4817-A3B8-4C9F-AC91-E33D11635CB5}"/>
              </a:ext>
            </a:extLst>
          </p:cNvPr>
          <p:cNvSpPr/>
          <p:nvPr/>
        </p:nvSpPr>
        <p:spPr>
          <a:xfrm>
            <a:off x="3018975" y="1158891"/>
            <a:ext cx="5317879" cy="1134654"/>
          </a:xfrm>
          <a:custGeom>
            <a:avLst/>
            <a:gdLst>
              <a:gd name="connsiteX0" fmla="*/ -10 w 5462658"/>
              <a:gd name="connsiteY0" fmla="*/ 907718 h 1134653"/>
              <a:gd name="connsiteX1" fmla="*/ 1820876 w 5462658"/>
              <a:gd name="connsiteY1" fmla="*/ 907718 h 1134653"/>
              <a:gd name="connsiteX2" fmla="*/ 2048487 w 5462658"/>
              <a:gd name="connsiteY2" fmla="*/ 1134649 h 1134653"/>
              <a:gd name="connsiteX3" fmla="*/ 5462649 w 5462658"/>
              <a:gd name="connsiteY3" fmla="*/ 1134649 h 1134653"/>
              <a:gd name="connsiteX4" fmla="*/ 5462649 w 5462658"/>
              <a:gd name="connsiteY4" fmla="*/ -5 h 1134653"/>
              <a:gd name="connsiteX0" fmla="*/ 0 w 5462659"/>
              <a:gd name="connsiteY0" fmla="*/ 907723 h 1134654"/>
              <a:gd name="connsiteX1" fmla="*/ 1820886 w 5462659"/>
              <a:gd name="connsiteY1" fmla="*/ 1105843 h 1134654"/>
              <a:gd name="connsiteX2" fmla="*/ 2048497 w 5462659"/>
              <a:gd name="connsiteY2" fmla="*/ 1134654 h 1134654"/>
              <a:gd name="connsiteX3" fmla="*/ 5462659 w 5462659"/>
              <a:gd name="connsiteY3" fmla="*/ 1134654 h 1134654"/>
              <a:gd name="connsiteX4" fmla="*/ 5462659 w 5462659"/>
              <a:gd name="connsiteY4" fmla="*/ 0 h 1134654"/>
              <a:gd name="connsiteX0" fmla="*/ 0 w 5317879"/>
              <a:gd name="connsiteY0" fmla="*/ 1102033 h 1134654"/>
              <a:gd name="connsiteX1" fmla="*/ 1676106 w 5317879"/>
              <a:gd name="connsiteY1" fmla="*/ 1105843 h 1134654"/>
              <a:gd name="connsiteX2" fmla="*/ 1903717 w 5317879"/>
              <a:gd name="connsiteY2" fmla="*/ 1134654 h 1134654"/>
              <a:gd name="connsiteX3" fmla="*/ 5317879 w 5317879"/>
              <a:gd name="connsiteY3" fmla="*/ 1134654 h 1134654"/>
              <a:gd name="connsiteX4" fmla="*/ 5317879 w 5317879"/>
              <a:gd name="connsiteY4" fmla="*/ 0 h 1134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7879" h="1134654">
                <a:moveTo>
                  <a:pt x="0" y="1102033"/>
                </a:moveTo>
                <a:lnTo>
                  <a:pt x="1676106" y="1105843"/>
                </a:lnTo>
                <a:lnTo>
                  <a:pt x="1903717" y="1134654"/>
                </a:lnTo>
                <a:lnTo>
                  <a:pt x="5317879" y="1134654"/>
                </a:lnTo>
                <a:lnTo>
                  <a:pt x="5317879" y="0"/>
                </a:lnTo>
              </a:path>
            </a:pathLst>
          </a:custGeom>
          <a:noFill/>
          <a:ln w="27286" cap="rnd">
            <a:solidFill>
              <a:srgbClr val="FF0000"/>
            </a:solidFill>
            <a:prstDash val="solid"/>
            <a:miter/>
          </a:ln>
        </p:spPr>
        <p:txBody>
          <a:bodyPr rtlCol="0" anchor="ctr"/>
          <a:lstStyle/>
          <a:p>
            <a:endParaRPr lang="en-US" dirty="0"/>
          </a:p>
        </p:txBody>
      </p:sp>
      <p:sp>
        <p:nvSpPr>
          <p:cNvPr id="19" name="Freihandform: Form 18">
            <a:extLst>
              <a:ext uri="{FF2B5EF4-FFF2-40B4-BE49-F238E27FC236}">
                <a16:creationId xmlns:a16="http://schemas.microsoft.com/office/drawing/2014/main" id="{3B823EE8-B105-4139-B68C-5D9898E9E8F6}"/>
              </a:ext>
            </a:extLst>
          </p:cNvPr>
          <p:cNvSpPr/>
          <p:nvPr/>
        </p:nvSpPr>
        <p:spPr>
          <a:xfrm>
            <a:off x="3013260" y="1158890"/>
            <a:ext cx="5551204" cy="1361585"/>
          </a:xfrm>
          <a:custGeom>
            <a:avLst/>
            <a:gdLst>
              <a:gd name="connsiteX0" fmla="*/ -10 w 5690268"/>
              <a:gd name="connsiteY0" fmla="*/ 1134649 h 1361584"/>
              <a:gd name="connsiteX1" fmla="*/ 1772700 w 5690268"/>
              <a:gd name="connsiteY1" fmla="*/ 1134649 h 1361584"/>
              <a:gd name="connsiteX2" fmla="*/ 2000311 w 5690268"/>
              <a:gd name="connsiteY2" fmla="*/ 1361580 h 1361584"/>
              <a:gd name="connsiteX3" fmla="*/ 2731319 w 5690268"/>
              <a:gd name="connsiteY3" fmla="*/ 1361580 h 1361584"/>
              <a:gd name="connsiteX4" fmla="*/ 4324595 w 5690268"/>
              <a:gd name="connsiteY4" fmla="*/ 907718 h 1361584"/>
              <a:gd name="connsiteX5" fmla="*/ 5690259 w 5690268"/>
              <a:gd name="connsiteY5" fmla="*/ 907718 h 1361584"/>
              <a:gd name="connsiteX6" fmla="*/ 5690259 w 5690268"/>
              <a:gd name="connsiteY6" fmla="*/ -5 h 1361584"/>
              <a:gd name="connsiteX0" fmla="*/ 0 w 5549299"/>
              <a:gd name="connsiteY0" fmla="*/ 1321344 h 1361585"/>
              <a:gd name="connsiteX1" fmla="*/ 1631740 w 5549299"/>
              <a:gd name="connsiteY1" fmla="*/ 1134654 h 1361585"/>
              <a:gd name="connsiteX2" fmla="*/ 1859351 w 5549299"/>
              <a:gd name="connsiteY2" fmla="*/ 1361585 h 1361585"/>
              <a:gd name="connsiteX3" fmla="*/ 2590359 w 5549299"/>
              <a:gd name="connsiteY3" fmla="*/ 1361585 h 1361585"/>
              <a:gd name="connsiteX4" fmla="*/ 4183635 w 5549299"/>
              <a:gd name="connsiteY4" fmla="*/ 907723 h 1361585"/>
              <a:gd name="connsiteX5" fmla="*/ 5549299 w 5549299"/>
              <a:gd name="connsiteY5" fmla="*/ 907723 h 1361585"/>
              <a:gd name="connsiteX6" fmla="*/ 5549299 w 5549299"/>
              <a:gd name="connsiteY6" fmla="*/ 0 h 1361585"/>
              <a:gd name="connsiteX0" fmla="*/ 0 w 5549299"/>
              <a:gd name="connsiteY0" fmla="*/ 1321344 h 1361585"/>
              <a:gd name="connsiteX1" fmla="*/ 1660315 w 5549299"/>
              <a:gd name="connsiteY1" fmla="*/ 1315629 h 1361585"/>
              <a:gd name="connsiteX2" fmla="*/ 1859351 w 5549299"/>
              <a:gd name="connsiteY2" fmla="*/ 1361585 h 1361585"/>
              <a:gd name="connsiteX3" fmla="*/ 2590359 w 5549299"/>
              <a:gd name="connsiteY3" fmla="*/ 1361585 h 1361585"/>
              <a:gd name="connsiteX4" fmla="*/ 4183635 w 5549299"/>
              <a:gd name="connsiteY4" fmla="*/ 907723 h 1361585"/>
              <a:gd name="connsiteX5" fmla="*/ 5549299 w 5549299"/>
              <a:gd name="connsiteY5" fmla="*/ 907723 h 1361585"/>
              <a:gd name="connsiteX6" fmla="*/ 5549299 w 5549299"/>
              <a:gd name="connsiteY6" fmla="*/ 0 h 1361585"/>
              <a:gd name="connsiteX0" fmla="*/ 0 w 5549299"/>
              <a:gd name="connsiteY0" fmla="*/ 1321344 h 1361585"/>
              <a:gd name="connsiteX1" fmla="*/ 1660315 w 5549299"/>
              <a:gd name="connsiteY1" fmla="*/ 1330869 h 1361585"/>
              <a:gd name="connsiteX2" fmla="*/ 1859351 w 5549299"/>
              <a:gd name="connsiteY2" fmla="*/ 1361585 h 1361585"/>
              <a:gd name="connsiteX3" fmla="*/ 2590359 w 5549299"/>
              <a:gd name="connsiteY3" fmla="*/ 1361585 h 1361585"/>
              <a:gd name="connsiteX4" fmla="*/ 4183635 w 5549299"/>
              <a:gd name="connsiteY4" fmla="*/ 907723 h 1361585"/>
              <a:gd name="connsiteX5" fmla="*/ 5549299 w 5549299"/>
              <a:gd name="connsiteY5" fmla="*/ 907723 h 1361585"/>
              <a:gd name="connsiteX6" fmla="*/ 5549299 w 5549299"/>
              <a:gd name="connsiteY6" fmla="*/ 0 h 1361585"/>
              <a:gd name="connsiteX0" fmla="*/ 0 w 5549299"/>
              <a:gd name="connsiteY0" fmla="*/ 1321344 h 1361585"/>
              <a:gd name="connsiteX1" fmla="*/ 1641265 w 5549299"/>
              <a:gd name="connsiteY1" fmla="*/ 1330869 h 1361585"/>
              <a:gd name="connsiteX2" fmla="*/ 1859351 w 5549299"/>
              <a:gd name="connsiteY2" fmla="*/ 1361585 h 1361585"/>
              <a:gd name="connsiteX3" fmla="*/ 2590359 w 5549299"/>
              <a:gd name="connsiteY3" fmla="*/ 1361585 h 1361585"/>
              <a:gd name="connsiteX4" fmla="*/ 4183635 w 5549299"/>
              <a:gd name="connsiteY4" fmla="*/ 907723 h 1361585"/>
              <a:gd name="connsiteX5" fmla="*/ 5549299 w 5549299"/>
              <a:gd name="connsiteY5" fmla="*/ 907723 h 1361585"/>
              <a:gd name="connsiteX6" fmla="*/ 5549299 w 5549299"/>
              <a:gd name="connsiteY6" fmla="*/ 0 h 1361585"/>
              <a:gd name="connsiteX0" fmla="*/ 0 w 5549299"/>
              <a:gd name="connsiteY0" fmla="*/ 1321344 h 1361585"/>
              <a:gd name="connsiteX1" fmla="*/ 1641265 w 5549299"/>
              <a:gd name="connsiteY1" fmla="*/ 1330869 h 1361585"/>
              <a:gd name="connsiteX2" fmla="*/ 1878401 w 5549299"/>
              <a:gd name="connsiteY2" fmla="*/ 1361585 h 1361585"/>
              <a:gd name="connsiteX3" fmla="*/ 2590359 w 5549299"/>
              <a:gd name="connsiteY3" fmla="*/ 1361585 h 1361585"/>
              <a:gd name="connsiteX4" fmla="*/ 4183635 w 5549299"/>
              <a:gd name="connsiteY4" fmla="*/ 907723 h 1361585"/>
              <a:gd name="connsiteX5" fmla="*/ 5549299 w 5549299"/>
              <a:gd name="connsiteY5" fmla="*/ 907723 h 1361585"/>
              <a:gd name="connsiteX6" fmla="*/ 5549299 w 5549299"/>
              <a:gd name="connsiteY6" fmla="*/ 0 h 1361585"/>
              <a:gd name="connsiteX0" fmla="*/ 0 w 5551204"/>
              <a:gd name="connsiteY0" fmla="*/ 1332774 h 1361585"/>
              <a:gd name="connsiteX1" fmla="*/ 1643170 w 5551204"/>
              <a:gd name="connsiteY1" fmla="*/ 1330869 h 1361585"/>
              <a:gd name="connsiteX2" fmla="*/ 1880306 w 5551204"/>
              <a:gd name="connsiteY2" fmla="*/ 1361585 h 1361585"/>
              <a:gd name="connsiteX3" fmla="*/ 2592264 w 5551204"/>
              <a:gd name="connsiteY3" fmla="*/ 1361585 h 1361585"/>
              <a:gd name="connsiteX4" fmla="*/ 4185540 w 5551204"/>
              <a:gd name="connsiteY4" fmla="*/ 907723 h 1361585"/>
              <a:gd name="connsiteX5" fmla="*/ 5551204 w 5551204"/>
              <a:gd name="connsiteY5" fmla="*/ 907723 h 1361585"/>
              <a:gd name="connsiteX6" fmla="*/ 5551204 w 5551204"/>
              <a:gd name="connsiteY6" fmla="*/ 0 h 136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51204" h="1361585">
                <a:moveTo>
                  <a:pt x="0" y="1332774"/>
                </a:moveTo>
                <a:lnTo>
                  <a:pt x="1643170" y="1330869"/>
                </a:lnTo>
                <a:lnTo>
                  <a:pt x="1880306" y="1361585"/>
                </a:lnTo>
                <a:lnTo>
                  <a:pt x="2592264" y="1361585"/>
                </a:lnTo>
                <a:lnTo>
                  <a:pt x="4185540" y="907723"/>
                </a:lnTo>
                <a:lnTo>
                  <a:pt x="5551204" y="907723"/>
                </a:lnTo>
                <a:lnTo>
                  <a:pt x="5551204" y="0"/>
                </a:lnTo>
              </a:path>
            </a:pathLst>
          </a:custGeom>
          <a:noFill/>
          <a:ln w="27286" cap="rnd">
            <a:solidFill>
              <a:srgbClr val="FF0000"/>
            </a:solidFill>
            <a:prstDash val="solid"/>
            <a:miter/>
          </a:ln>
        </p:spPr>
        <p:txBody>
          <a:bodyPr rtlCol="0" anchor="ctr"/>
          <a:lstStyle/>
          <a:p>
            <a:endParaRPr lang="en-US"/>
          </a:p>
        </p:txBody>
      </p:sp>
      <p:sp>
        <p:nvSpPr>
          <p:cNvPr id="20" name="Freihandform: Form 19">
            <a:extLst>
              <a:ext uri="{FF2B5EF4-FFF2-40B4-BE49-F238E27FC236}">
                <a16:creationId xmlns:a16="http://schemas.microsoft.com/office/drawing/2014/main" id="{DD6CFCBC-87B5-4221-BCAD-367F165524E5}"/>
              </a:ext>
            </a:extLst>
          </p:cNvPr>
          <p:cNvSpPr/>
          <p:nvPr/>
        </p:nvSpPr>
        <p:spPr>
          <a:xfrm>
            <a:off x="3009451" y="1158890"/>
            <a:ext cx="5099793" cy="1361585"/>
          </a:xfrm>
          <a:custGeom>
            <a:avLst/>
            <a:gdLst>
              <a:gd name="connsiteX0" fmla="*/ -10 w 5235047"/>
              <a:gd name="connsiteY0" fmla="*/ 680788 h 1361584"/>
              <a:gd name="connsiteX1" fmla="*/ 1865046 w 5235047"/>
              <a:gd name="connsiteY1" fmla="*/ 680788 h 1361584"/>
              <a:gd name="connsiteX2" fmla="*/ 2096663 w 5235047"/>
              <a:gd name="connsiteY2" fmla="*/ 907718 h 1361584"/>
              <a:gd name="connsiteX3" fmla="*/ 2731319 w 5235047"/>
              <a:gd name="connsiteY3" fmla="*/ 907718 h 1361584"/>
              <a:gd name="connsiteX4" fmla="*/ 4324595 w 5235047"/>
              <a:gd name="connsiteY4" fmla="*/ 1361580 h 1361584"/>
              <a:gd name="connsiteX5" fmla="*/ 5235038 w 5235047"/>
              <a:gd name="connsiteY5" fmla="*/ 1361580 h 1361584"/>
              <a:gd name="connsiteX6" fmla="*/ 5235038 w 5235047"/>
              <a:gd name="connsiteY6" fmla="*/ -5 h 1361584"/>
              <a:gd name="connsiteX0" fmla="*/ 0 w 5246478"/>
              <a:gd name="connsiteY0" fmla="*/ 859863 h 1361585"/>
              <a:gd name="connsiteX1" fmla="*/ 1876486 w 5246478"/>
              <a:gd name="connsiteY1" fmla="*/ 680793 h 1361585"/>
              <a:gd name="connsiteX2" fmla="*/ 2108103 w 5246478"/>
              <a:gd name="connsiteY2" fmla="*/ 907723 h 1361585"/>
              <a:gd name="connsiteX3" fmla="*/ 2742759 w 5246478"/>
              <a:gd name="connsiteY3" fmla="*/ 907723 h 1361585"/>
              <a:gd name="connsiteX4" fmla="*/ 4336035 w 5246478"/>
              <a:gd name="connsiteY4" fmla="*/ 1361585 h 1361585"/>
              <a:gd name="connsiteX5" fmla="*/ 5246478 w 5246478"/>
              <a:gd name="connsiteY5" fmla="*/ 1361585 h 1361585"/>
              <a:gd name="connsiteX6" fmla="*/ 5246478 w 5246478"/>
              <a:gd name="connsiteY6" fmla="*/ 0 h 1361585"/>
              <a:gd name="connsiteX0" fmla="*/ 0 w 5246478"/>
              <a:gd name="connsiteY0" fmla="*/ 859863 h 1361585"/>
              <a:gd name="connsiteX1" fmla="*/ 1868866 w 5246478"/>
              <a:gd name="connsiteY1" fmla="*/ 871293 h 1361585"/>
              <a:gd name="connsiteX2" fmla="*/ 2108103 w 5246478"/>
              <a:gd name="connsiteY2" fmla="*/ 907723 h 1361585"/>
              <a:gd name="connsiteX3" fmla="*/ 2742759 w 5246478"/>
              <a:gd name="connsiteY3" fmla="*/ 907723 h 1361585"/>
              <a:gd name="connsiteX4" fmla="*/ 4336035 w 5246478"/>
              <a:gd name="connsiteY4" fmla="*/ 1361585 h 1361585"/>
              <a:gd name="connsiteX5" fmla="*/ 5246478 w 5246478"/>
              <a:gd name="connsiteY5" fmla="*/ 1361585 h 1361585"/>
              <a:gd name="connsiteX6" fmla="*/ 5246478 w 5246478"/>
              <a:gd name="connsiteY6" fmla="*/ 0 h 1361585"/>
              <a:gd name="connsiteX0" fmla="*/ 0 w 5099793"/>
              <a:gd name="connsiteY0" fmla="*/ 867483 h 1361585"/>
              <a:gd name="connsiteX1" fmla="*/ 1722181 w 5099793"/>
              <a:gd name="connsiteY1" fmla="*/ 871293 h 1361585"/>
              <a:gd name="connsiteX2" fmla="*/ 1961418 w 5099793"/>
              <a:gd name="connsiteY2" fmla="*/ 907723 h 1361585"/>
              <a:gd name="connsiteX3" fmla="*/ 2596074 w 5099793"/>
              <a:gd name="connsiteY3" fmla="*/ 907723 h 1361585"/>
              <a:gd name="connsiteX4" fmla="*/ 4189350 w 5099793"/>
              <a:gd name="connsiteY4" fmla="*/ 1361585 h 1361585"/>
              <a:gd name="connsiteX5" fmla="*/ 5099793 w 5099793"/>
              <a:gd name="connsiteY5" fmla="*/ 1361585 h 1361585"/>
              <a:gd name="connsiteX6" fmla="*/ 5099793 w 5099793"/>
              <a:gd name="connsiteY6" fmla="*/ 0 h 1361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9793" h="1361585">
                <a:moveTo>
                  <a:pt x="0" y="867483"/>
                </a:moveTo>
                <a:lnTo>
                  <a:pt x="1722181" y="871293"/>
                </a:lnTo>
                <a:lnTo>
                  <a:pt x="1961418" y="907723"/>
                </a:lnTo>
                <a:lnTo>
                  <a:pt x="2596074" y="907723"/>
                </a:lnTo>
                <a:lnTo>
                  <a:pt x="4189350" y="1361585"/>
                </a:lnTo>
                <a:lnTo>
                  <a:pt x="5099793" y="1361585"/>
                </a:lnTo>
                <a:lnTo>
                  <a:pt x="5099793" y="0"/>
                </a:lnTo>
              </a:path>
            </a:pathLst>
          </a:custGeom>
          <a:noFill/>
          <a:ln w="27286" cap="rnd">
            <a:solidFill>
              <a:srgbClr val="FF0000"/>
            </a:solidFill>
            <a:prstDash val="solid"/>
            <a:miter/>
          </a:ln>
        </p:spPr>
        <p:txBody>
          <a:bodyPr rtlCol="0" anchor="ctr"/>
          <a:lstStyle/>
          <a:p>
            <a:endParaRPr lang="en-US" dirty="0"/>
          </a:p>
        </p:txBody>
      </p:sp>
      <p:sp>
        <p:nvSpPr>
          <p:cNvPr id="26" name="Freihandform: Form 25">
            <a:extLst>
              <a:ext uri="{FF2B5EF4-FFF2-40B4-BE49-F238E27FC236}">
                <a16:creationId xmlns:a16="http://schemas.microsoft.com/office/drawing/2014/main" id="{03ABF5F3-3FB3-4C09-9F58-E8CA8E7CE66C}"/>
              </a:ext>
            </a:extLst>
          </p:cNvPr>
          <p:cNvSpPr/>
          <p:nvPr/>
        </p:nvSpPr>
        <p:spPr>
          <a:xfrm rot="2700000">
            <a:off x="8319156" y="1655378"/>
            <a:ext cx="120918" cy="1361585"/>
          </a:xfrm>
          <a:custGeom>
            <a:avLst/>
            <a:gdLst>
              <a:gd name="connsiteX0" fmla="*/ 7 w 120918"/>
              <a:gd name="connsiteY0" fmla="*/ 97 h 1361585"/>
              <a:gd name="connsiteX1" fmla="*/ 120925 w 120918"/>
              <a:gd name="connsiteY1" fmla="*/ 97 h 1361585"/>
              <a:gd name="connsiteX2" fmla="*/ 120925 w 120918"/>
              <a:gd name="connsiteY2" fmla="*/ 1361682 h 1361585"/>
              <a:gd name="connsiteX3" fmla="*/ 7 w 120918"/>
              <a:gd name="connsiteY3" fmla="*/ 1361682 h 1361585"/>
            </a:gdLst>
            <a:ahLst/>
            <a:cxnLst>
              <a:cxn ang="0">
                <a:pos x="connsiteX0" y="connsiteY0"/>
              </a:cxn>
              <a:cxn ang="0">
                <a:pos x="connsiteX1" y="connsiteY1"/>
              </a:cxn>
              <a:cxn ang="0">
                <a:pos x="connsiteX2" y="connsiteY2"/>
              </a:cxn>
              <a:cxn ang="0">
                <a:pos x="connsiteX3" y="connsiteY3"/>
              </a:cxn>
            </a:cxnLst>
            <a:rect l="l" t="t" r="r" b="b"/>
            <a:pathLst>
              <a:path w="120918" h="1361585">
                <a:moveTo>
                  <a:pt x="7" y="97"/>
                </a:moveTo>
                <a:lnTo>
                  <a:pt x="120925" y="97"/>
                </a:lnTo>
                <a:lnTo>
                  <a:pt x="120925" y="1361682"/>
                </a:lnTo>
                <a:lnTo>
                  <a:pt x="7" y="1361682"/>
                </a:lnTo>
                <a:close/>
              </a:path>
            </a:pathLst>
          </a:custGeom>
          <a:solidFill>
            <a:srgbClr val="00FFFF"/>
          </a:solidFill>
          <a:ln w="27286" cap="rnd">
            <a:noFill/>
            <a:prstDash val="solid"/>
            <a:miter/>
          </a:ln>
        </p:spPr>
        <p:txBody>
          <a:bodyPr rtlCol="0" anchor="ctr"/>
          <a:lstStyle/>
          <a:p>
            <a:endParaRPr lang="en-US"/>
          </a:p>
        </p:txBody>
      </p:sp>
      <p:sp>
        <p:nvSpPr>
          <p:cNvPr id="18" name="Pfeil: nach rechts 17">
            <a:extLst>
              <a:ext uri="{FF2B5EF4-FFF2-40B4-BE49-F238E27FC236}">
                <a16:creationId xmlns:a16="http://schemas.microsoft.com/office/drawing/2014/main" id="{7669C9BB-E3E4-4903-AA14-00ADC0727C5D}"/>
              </a:ext>
            </a:extLst>
          </p:cNvPr>
          <p:cNvSpPr/>
          <p:nvPr/>
        </p:nvSpPr>
        <p:spPr>
          <a:xfrm>
            <a:off x="5360753" y="5165476"/>
            <a:ext cx="470781" cy="251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fik 20" descr="Grinsendes Gesicht mit einfarbiger Füllung mit einfarbiger Füllung">
            <a:extLst>
              <a:ext uri="{FF2B5EF4-FFF2-40B4-BE49-F238E27FC236}">
                <a16:creationId xmlns:a16="http://schemas.microsoft.com/office/drawing/2014/main" id="{E2390590-1B09-461D-85F2-2B666971F8A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11332" y="5106427"/>
            <a:ext cx="369332" cy="369332"/>
          </a:xfrm>
          <a:prstGeom prst="rect">
            <a:avLst/>
          </a:prstGeom>
        </p:spPr>
      </p:pic>
      <p:sp>
        <p:nvSpPr>
          <p:cNvPr id="22" name="Pfeil: nach rechts 21">
            <a:extLst>
              <a:ext uri="{FF2B5EF4-FFF2-40B4-BE49-F238E27FC236}">
                <a16:creationId xmlns:a16="http://schemas.microsoft.com/office/drawing/2014/main" id="{5945E132-669D-41A2-908D-52C28401B9A4}"/>
              </a:ext>
            </a:extLst>
          </p:cNvPr>
          <p:cNvSpPr/>
          <p:nvPr/>
        </p:nvSpPr>
        <p:spPr>
          <a:xfrm>
            <a:off x="5365541" y="5491118"/>
            <a:ext cx="470781" cy="251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fik 22" descr="Grinsendes Gesicht mit einfarbiger Füllung mit einfarbiger Füllung">
            <a:extLst>
              <a:ext uri="{FF2B5EF4-FFF2-40B4-BE49-F238E27FC236}">
                <a16:creationId xmlns:a16="http://schemas.microsoft.com/office/drawing/2014/main" id="{5F151BEF-3786-45AF-9BF7-C0606888135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11332" y="5438403"/>
            <a:ext cx="369332" cy="369332"/>
          </a:xfrm>
          <a:prstGeom prst="rect">
            <a:avLst/>
          </a:prstGeom>
        </p:spPr>
      </p:pic>
      <p:sp>
        <p:nvSpPr>
          <p:cNvPr id="24" name="Pfeil: nach rechts 23">
            <a:extLst>
              <a:ext uri="{FF2B5EF4-FFF2-40B4-BE49-F238E27FC236}">
                <a16:creationId xmlns:a16="http://schemas.microsoft.com/office/drawing/2014/main" id="{71EC515A-B27F-413D-B7C1-D1807D0CBB80}"/>
              </a:ext>
            </a:extLst>
          </p:cNvPr>
          <p:cNvSpPr/>
          <p:nvPr/>
        </p:nvSpPr>
        <p:spPr>
          <a:xfrm>
            <a:off x="5373087" y="5824582"/>
            <a:ext cx="470781" cy="251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fik 24" descr="Trauriges Gesicht mit einfarbiger Füllung mit einfarbiger Füllung">
            <a:extLst>
              <a:ext uri="{FF2B5EF4-FFF2-40B4-BE49-F238E27FC236}">
                <a16:creationId xmlns:a16="http://schemas.microsoft.com/office/drawing/2014/main" id="{90DE8EDC-4D04-45B6-8F08-6D20FC94C3B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3246" y="5747156"/>
            <a:ext cx="367418" cy="367418"/>
          </a:xfrm>
          <a:prstGeom prst="rect">
            <a:avLst/>
          </a:prstGeom>
        </p:spPr>
      </p:pic>
      <p:sp>
        <p:nvSpPr>
          <p:cNvPr id="10" name="Freihandform: Form 9">
            <a:extLst>
              <a:ext uri="{FF2B5EF4-FFF2-40B4-BE49-F238E27FC236}">
                <a16:creationId xmlns:a16="http://schemas.microsoft.com/office/drawing/2014/main" id="{72307E36-849C-42CB-97FA-C736B44C90F8}"/>
              </a:ext>
            </a:extLst>
          </p:cNvPr>
          <p:cNvSpPr/>
          <p:nvPr/>
        </p:nvSpPr>
        <p:spPr>
          <a:xfrm>
            <a:off x="5531667" y="1863264"/>
            <a:ext cx="136566" cy="862337"/>
          </a:xfrm>
          <a:custGeom>
            <a:avLst/>
            <a:gdLst>
              <a:gd name="connsiteX0" fmla="*/ 136557 w 136566"/>
              <a:gd name="connsiteY0" fmla="*/ 431164 h 862337"/>
              <a:gd name="connsiteX1" fmla="*/ 68274 w 136566"/>
              <a:gd name="connsiteY1" fmla="*/ 862332 h 862337"/>
              <a:gd name="connsiteX2" fmla="*/ -10 w 136566"/>
              <a:gd name="connsiteY2" fmla="*/ 431164 h 862337"/>
              <a:gd name="connsiteX3" fmla="*/ 68274 w 136566"/>
              <a:gd name="connsiteY3" fmla="*/ -5 h 862337"/>
              <a:gd name="connsiteX4" fmla="*/ 136557 w 136566"/>
              <a:gd name="connsiteY4" fmla="*/ 431164 h 862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66" h="862337">
                <a:moveTo>
                  <a:pt x="136557" y="431164"/>
                </a:moveTo>
                <a:cubicBezTo>
                  <a:pt x="136557" y="669292"/>
                  <a:pt x="105985" y="862332"/>
                  <a:pt x="68274" y="862332"/>
                </a:cubicBezTo>
                <a:cubicBezTo>
                  <a:pt x="30562" y="862332"/>
                  <a:pt x="-10" y="669291"/>
                  <a:pt x="-10" y="431164"/>
                </a:cubicBezTo>
                <a:cubicBezTo>
                  <a:pt x="-10" y="193036"/>
                  <a:pt x="30562" y="-5"/>
                  <a:pt x="68274" y="-5"/>
                </a:cubicBezTo>
                <a:cubicBezTo>
                  <a:pt x="105985" y="-5"/>
                  <a:pt x="136557" y="193036"/>
                  <a:pt x="136557" y="431164"/>
                </a:cubicBezTo>
                <a:close/>
              </a:path>
            </a:pathLst>
          </a:custGeom>
          <a:solidFill>
            <a:srgbClr val="00FFFF">
              <a:alpha val="71000"/>
            </a:srgbClr>
          </a:solidFill>
          <a:ln w="27286" cap="rnd">
            <a:noFill/>
            <a:prstDash val="solid"/>
            <a:miter/>
          </a:ln>
        </p:spPr>
        <p:txBody>
          <a:bodyPr rtlCol="0" anchor="ctr"/>
          <a:lstStyle/>
          <a:p>
            <a:endParaRPr lang="en-US"/>
          </a:p>
        </p:txBody>
      </p:sp>
      <p:sp>
        <p:nvSpPr>
          <p:cNvPr id="14" name="Freihandform: Form 13">
            <a:extLst>
              <a:ext uri="{FF2B5EF4-FFF2-40B4-BE49-F238E27FC236}">
                <a16:creationId xmlns:a16="http://schemas.microsoft.com/office/drawing/2014/main" id="{5D58AFDD-66F9-4CD1-AB01-85BD5CE73499}"/>
              </a:ext>
            </a:extLst>
          </p:cNvPr>
          <p:cNvSpPr/>
          <p:nvPr/>
        </p:nvSpPr>
        <p:spPr>
          <a:xfrm>
            <a:off x="7128342" y="1868622"/>
            <a:ext cx="136566" cy="862337"/>
          </a:xfrm>
          <a:custGeom>
            <a:avLst/>
            <a:gdLst>
              <a:gd name="connsiteX0" fmla="*/ 136557 w 136566"/>
              <a:gd name="connsiteY0" fmla="*/ 431164 h 862337"/>
              <a:gd name="connsiteX1" fmla="*/ 68274 w 136566"/>
              <a:gd name="connsiteY1" fmla="*/ 862332 h 862337"/>
              <a:gd name="connsiteX2" fmla="*/ -10 w 136566"/>
              <a:gd name="connsiteY2" fmla="*/ 431164 h 862337"/>
              <a:gd name="connsiteX3" fmla="*/ 68274 w 136566"/>
              <a:gd name="connsiteY3" fmla="*/ -5 h 862337"/>
              <a:gd name="connsiteX4" fmla="*/ 136557 w 136566"/>
              <a:gd name="connsiteY4" fmla="*/ 431164 h 862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566" h="862337">
                <a:moveTo>
                  <a:pt x="136557" y="431164"/>
                </a:moveTo>
                <a:cubicBezTo>
                  <a:pt x="136557" y="669292"/>
                  <a:pt x="105986" y="862332"/>
                  <a:pt x="68274" y="862332"/>
                </a:cubicBezTo>
                <a:cubicBezTo>
                  <a:pt x="30562" y="862332"/>
                  <a:pt x="-10" y="669292"/>
                  <a:pt x="-10" y="431164"/>
                </a:cubicBezTo>
                <a:cubicBezTo>
                  <a:pt x="-10" y="193036"/>
                  <a:pt x="30562" y="-5"/>
                  <a:pt x="68274" y="-5"/>
                </a:cubicBezTo>
                <a:cubicBezTo>
                  <a:pt x="105986" y="-5"/>
                  <a:pt x="136557" y="193036"/>
                  <a:pt x="136557" y="431164"/>
                </a:cubicBezTo>
                <a:close/>
              </a:path>
            </a:pathLst>
          </a:custGeom>
          <a:solidFill>
            <a:srgbClr val="00FFFF">
              <a:alpha val="71000"/>
            </a:srgbClr>
          </a:solidFill>
          <a:ln w="27286" cap="rnd">
            <a:noFill/>
            <a:prstDash val="solid"/>
            <a:miter/>
          </a:ln>
        </p:spPr>
        <p:txBody>
          <a:bodyPr rtlCol="0" anchor="ctr"/>
          <a:lstStyle/>
          <a:p>
            <a:endParaRPr lang="en-US"/>
          </a:p>
        </p:txBody>
      </p:sp>
      <p:sp>
        <p:nvSpPr>
          <p:cNvPr id="27" name="Rechteck 26">
            <a:extLst>
              <a:ext uri="{FF2B5EF4-FFF2-40B4-BE49-F238E27FC236}">
                <a16:creationId xmlns:a16="http://schemas.microsoft.com/office/drawing/2014/main" id="{870E3C23-187E-4F91-929D-559D1690D710}"/>
              </a:ext>
            </a:extLst>
          </p:cNvPr>
          <p:cNvSpPr/>
          <p:nvPr/>
        </p:nvSpPr>
        <p:spPr>
          <a:xfrm rot="16715155">
            <a:off x="4321182" y="2162104"/>
            <a:ext cx="984795" cy="235884"/>
          </a:xfrm>
          <a:prstGeom prst="rect">
            <a:avLst/>
          </a:prstGeom>
          <a:solidFill>
            <a:srgbClr val="4AFFFF">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uppieren 28">
            <a:extLst>
              <a:ext uri="{FF2B5EF4-FFF2-40B4-BE49-F238E27FC236}">
                <a16:creationId xmlns:a16="http://schemas.microsoft.com/office/drawing/2014/main" id="{29F65CFB-DF16-4FAF-8471-FCB0B67B390B}"/>
              </a:ext>
            </a:extLst>
          </p:cNvPr>
          <p:cNvGrpSpPr/>
          <p:nvPr/>
        </p:nvGrpSpPr>
        <p:grpSpPr>
          <a:xfrm>
            <a:off x="33413" y="6393586"/>
            <a:ext cx="438728" cy="437744"/>
            <a:chOff x="11530330" y="2737485"/>
            <a:chExt cx="2548890" cy="2543176"/>
          </a:xfrm>
        </p:grpSpPr>
        <p:pic>
          <p:nvPicPr>
            <p:cNvPr id="30" name="Grafik 29">
              <a:extLst>
                <a:ext uri="{FF2B5EF4-FFF2-40B4-BE49-F238E27FC236}">
                  <a16:creationId xmlns:a16="http://schemas.microsoft.com/office/drawing/2014/main" id="{A6C23CED-ED4D-4776-B71C-5891A442282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2315" t="2612" r="2506" b="2422"/>
            <a:stretch/>
          </p:blipFill>
          <p:spPr>
            <a:xfrm>
              <a:off x="11530330" y="2737485"/>
              <a:ext cx="2548890" cy="2543176"/>
            </a:xfrm>
            <a:prstGeom prst="rect">
              <a:avLst/>
            </a:prstGeom>
          </p:spPr>
        </p:pic>
        <p:sp>
          <p:nvSpPr>
            <p:cNvPr id="31" name="Ellipse 30">
              <a:extLst>
                <a:ext uri="{FF2B5EF4-FFF2-40B4-BE49-F238E27FC236}">
                  <a16:creationId xmlns:a16="http://schemas.microsoft.com/office/drawing/2014/main" id="{2E3E9D4D-7287-44F3-B840-DF9548D92815}"/>
                </a:ext>
              </a:extLst>
            </p:cNvPr>
            <p:cNvSpPr/>
            <p:nvPr/>
          </p:nvSpPr>
          <p:spPr>
            <a:xfrm>
              <a:off x="12311367" y="3529965"/>
              <a:ext cx="1033157" cy="100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Grafik 31">
            <a:extLst>
              <a:ext uri="{FF2B5EF4-FFF2-40B4-BE49-F238E27FC236}">
                <a16:creationId xmlns:a16="http://schemas.microsoft.com/office/drawing/2014/main" id="{5B2FB6E5-5C0C-40D6-9940-72432DB721B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9560" y="6513153"/>
            <a:ext cx="164444" cy="163884"/>
          </a:xfrm>
          <a:prstGeom prst="rect">
            <a:avLst/>
          </a:prstGeom>
        </p:spPr>
      </p:pic>
    </p:spTree>
    <p:custDataLst>
      <p:tags r:id="rId1"/>
    </p:custDataLst>
    <p:extLst>
      <p:ext uri="{BB962C8B-B14F-4D97-AF65-F5344CB8AC3E}">
        <p14:creationId xmlns:p14="http://schemas.microsoft.com/office/powerpoint/2010/main" val="236323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A666F-3482-4CFE-BC4D-106F9669674E}"/>
              </a:ext>
            </a:extLst>
          </p:cNvPr>
          <p:cNvSpPr>
            <a:spLocks noGrp="1"/>
          </p:cNvSpPr>
          <p:nvPr>
            <p:ph type="title"/>
          </p:nvPr>
        </p:nvSpPr>
        <p:spPr/>
        <p:txBody>
          <a:bodyPr/>
          <a:lstStyle/>
          <a:p>
            <a:r>
              <a:rPr lang="de-DE" dirty="0" err="1"/>
              <a:t>Node</a:t>
            </a:r>
            <a:r>
              <a:rPr lang="de-DE" dirty="0"/>
              <a:t> </a:t>
            </a:r>
            <a:r>
              <a:rPr lang="de-DE" dirty="0" err="1"/>
              <a:t>Geometry</a:t>
            </a:r>
            <a:r>
              <a:rPr lang="de-DE" dirty="0"/>
              <a:t> / </a:t>
            </a:r>
            <a:r>
              <a:rPr lang="de-DE" dirty="0" err="1"/>
              <a:t>Positioning</a:t>
            </a:r>
            <a:r>
              <a:rPr lang="de-DE" dirty="0"/>
              <a:t> </a:t>
            </a:r>
            <a:endParaRPr lang="en-US" dirty="0"/>
          </a:p>
        </p:txBody>
      </p:sp>
      <p:sp>
        <p:nvSpPr>
          <p:cNvPr id="4" name="Foliennummernplatzhalter 3">
            <a:extLst>
              <a:ext uri="{FF2B5EF4-FFF2-40B4-BE49-F238E27FC236}">
                <a16:creationId xmlns:a16="http://schemas.microsoft.com/office/drawing/2014/main" id="{1149E3FC-9C4C-4A6C-834D-91BC0E38C892}"/>
              </a:ext>
            </a:extLst>
          </p:cNvPr>
          <p:cNvSpPr>
            <a:spLocks noGrp="1"/>
          </p:cNvSpPr>
          <p:nvPr>
            <p:ph type="sldNum" sz="quarter" idx="12"/>
          </p:nvPr>
        </p:nvSpPr>
        <p:spPr/>
        <p:txBody>
          <a:bodyPr/>
          <a:lstStyle/>
          <a:p>
            <a:fld id="{EC5B15BB-6B6E-4ECE-9DE6-799FAF01EBD9}" type="slidenum">
              <a:rPr lang="de-DE" smtClean="0"/>
              <a:pPr/>
              <a:t>14</a:t>
            </a:fld>
            <a:endParaRPr lang="de-DE" dirty="0"/>
          </a:p>
        </p:txBody>
      </p:sp>
      <p:grpSp>
        <p:nvGrpSpPr>
          <p:cNvPr id="18" name="Gruppieren 17">
            <a:extLst>
              <a:ext uri="{FF2B5EF4-FFF2-40B4-BE49-F238E27FC236}">
                <a16:creationId xmlns:a16="http://schemas.microsoft.com/office/drawing/2014/main" id="{27FAD711-572A-45AC-B225-EACFCB9D42B9}"/>
              </a:ext>
            </a:extLst>
          </p:cNvPr>
          <p:cNvGrpSpPr/>
          <p:nvPr/>
        </p:nvGrpSpPr>
        <p:grpSpPr>
          <a:xfrm>
            <a:off x="6587155" y="2228366"/>
            <a:ext cx="4766643" cy="2876627"/>
            <a:chOff x="8304168" y="-501633"/>
            <a:chExt cx="4766643" cy="2876627"/>
          </a:xfrm>
        </p:grpSpPr>
        <p:cxnSp>
          <p:nvCxnSpPr>
            <p:cNvPr id="8" name="Gerade Verbindung mit Pfeil 7">
              <a:extLst>
                <a:ext uri="{FF2B5EF4-FFF2-40B4-BE49-F238E27FC236}">
                  <a16:creationId xmlns:a16="http://schemas.microsoft.com/office/drawing/2014/main" id="{8BD53E44-A6BD-44F6-8929-03565D373821}"/>
                </a:ext>
              </a:extLst>
            </p:cNvPr>
            <p:cNvCxnSpPr>
              <a:cxnSpLocks/>
            </p:cNvCxnSpPr>
            <p:nvPr/>
          </p:nvCxnSpPr>
          <p:spPr>
            <a:xfrm flipV="1">
              <a:off x="8604250" y="-357497"/>
              <a:ext cx="0" cy="2443472"/>
            </a:xfrm>
            <a:prstGeom prst="straightConnector1">
              <a:avLst/>
            </a:prstGeom>
            <a:ln w="22225">
              <a:solidFill>
                <a:srgbClr val="005597"/>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C356D822-E4F0-4C44-BBF7-173BCE9D550A}"/>
                </a:ext>
              </a:extLst>
            </p:cNvPr>
            <p:cNvCxnSpPr>
              <a:cxnSpLocks/>
            </p:cNvCxnSpPr>
            <p:nvPr/>
          </p:nvCxnSpPr>
          <p:spPr>
            <a:xfrm>
              <a:off x="8592820" y="2085975"/>
              <a:ext cx="4315872" cy="0"/>
            </a:xfrm>
            <a:prstGeom prst="straightConnector1">
              <a:avLst/>
            </a:prstGeom>
            <a:ln w="22225">
              <a:solidFill>
                <a:srgbClr val="005597"/>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42C354E5-549E-4642-831D-D272E9184A15}"/>
                </a:ext>
              </a:extLst>
            </p:cNvPr>
            <p:cNvSpPr txBox="1"/>
            <p:nvPr/>
          </p:nvSpPr>
          <p:spPr>
            <a:xfrm>
              <a:off x="8304168" y="-501633"/>
              <a:ext cx="300082" cy="369332"/>
            </a:xfrm>
            <a:prstGeom prst="rect">
              <a:avLst/>
            </a:prstGeom>
            <a:noFill/>
          </p:spPr>
          <p:txBody>
            <a:bodyPr wrap="none" rtlCol="0">
              <a:spAutoFit/>
            </a:bodyPr>
            <a:lstStyle/>
            <a:p>
              <a:r>
                <a:rPr lang="en-US" dirty="0">
                  <a:solidFill>
                    <a:srgbClr val="005597"/>
                  </a:solidFill>
                </a:rPr>
                <a:t>y</a:t>
              </a:r>
            </a:p>
          </p:txBody>
        </p:sp>
        <p:sp>
          <p:nvSpPr>
            <p:cNvPr id="22" name="Textfeld 21">
              <a:extLst>
                <a:ext uri="{FF2B5EF4-FFF2-40B4-BE49-F238E27FC236}">
                  <a16:creationId xmlns:a16="http://schemas.microsoft.com/office/drawing/2014/main" id="{88E694F9-A296-4415-92CB-4A1D2C74C0E0}"/>
                </a:ext>
              </a:extLst>
            </p:cNvPr>
            <p:cNvSpPr txBox="1"/>
            <p:nvPr/>
          </p:nvSpPr>
          <p:spPr>
            <a:xfrm>
              <a:off x="12770729" y="2005662"/>
              <a:ext cx="300082" cy="369332"/>
            </a:xfrm>
            <a:prstGeom prst="rect">
              <a:avLst/>
            </a:prstGeom>
            <a:noFill/>
          </p:spPr>
          <p:txBody>
            <a:bodyPr wrap="none" rtlCol="0">
              <a:spAutoFit/>
            </a:bodyPr>
            <a:lstStyle/>
            <a:p>
              <a:r>
                <a:rPr lang="en-US" dirty="0">
                  <a:solidFill>
                    <a:srgbClr val="005597"/>
                  </a:solidFill>
                </a:rPr>
                <a:t>z</a:t>
              </a:r>
            </a:p>
          </p:txBody>
        </p:sp>
      </p:grpSp>
      <p:cxnSp>
        <p:nvCxnSpPr>
          <p:cNvPr id="23" name="Gerade Verbindung mit Pfeil 22">
            <a:extLst>
              <a:ext uri="{FF2B5EF4-FFF2-40B4-BE49-F238E27FC236}">
                <a16:creationId xmlns:a16="http://schemas.microsoft.com/office/drawing/2014/main" id="{8712E5C1-DC2A-4964-8167-0A9C0E6D0168}"/>
              </a:ext>
            </a:extLst>
          </p:cNvPr>
          <p:cNvCxnSpPr>
            <a:cxnSpLocks/>
          </p:cNvCxnSpPr>
          <p:nvPr/>
        </p:nvCxnSpPr>
        <p:spPr>
          <a:xfrm>
            <a:off x="7095300" y="4532875"/>
            <a:ext cx="74822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FC3E8A05-F536-4BB0-B76C-11283DBFB4DB}"/>
              </a:ext>
            </a:extLst>
          </p:cNvPr>
          <p:cNvCxnSpPr>
            <a:cxnSpLocks/>
          </p:cNvCxnSpPr>
          <p:nvPr/>
        </p:nvCxnSpPr>
        <p:spPr>
          <a:xfrm>
            <a:off x="7095300" y="4532875"/>
            <a:ext cx="667575" cy="0"/>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03FE54C1-93C3-4EDB-8989-A43896D4ABB1}"/>
              </a:ext>
            </a:extLst>
          </p:cNvPr>
          <p:cNvCxnSpPr>
            <a:cxnSpLocks/>
          </p:cNvCxnSpPr>
          <p:nvPr/>
        </p:nvCxnSpPr>
        <p:spPr>
          <a:xfrm>
            <a:off x="7095300" y="4532875"/>
            <a:ext cx="667575" cy="0"/>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41" name="Ellipse 40">
            <a:extLst>
              <a:ext uri="{FF2B5EF4-FFF2-40B4-BE49-F238E27FC236}">
                <a16:creationId xmlns:a16="http://schemas.microsoft.com/office/drawing/2014/main" id="{04F8591B-83FF-4B2A-B58D-A3D4726D143F}"/>
              </a:ext>
            </a:extLst>
          </p:cNvPr>
          <p:cNvSpPr/>
          <p:nvPr/>
        </p:nvSpPr>
        <p:spPr>
          <a:xfrm>
            <a:off x="6996825" y="4439907"/>
            <a:ext cx="190495" cy="17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t>
            </a:r>
          </a:p>
        </p:txBody>
      </p:sp>
      <p:sp>
        <p:nvSpPr>
          <p:cNvPr id="16" name="Inhaltsplatzhalter 2">
            <a:extLst>
              <a:ext uri="{FF2B5EF4-FFF2-40B4-BE49-F238E27FC236}">
                <a16:creationId xmlns:a16="http://schemas.microsoft.com/office/drawing/2014/main" id="{33B78B4C-1BF0-40E7-8A86-431839F57B47}"/>
              </a:ext>
            </a:extLst>
          </p:cNvPr>
          <p:cNvSpPr txBox="1">
            <a:spLocks/>
          </p:cNvSpPr>
          <p:nvPr/>
        </p:nvSpPr>
        <p:spPr>
          <a:xfrm>
            <a:off x="258784" y="1492513"/>
            <a:ext cx="6024321" cy="3485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a:t>Position </a:t>
            </a:r>
            <a:r>
              <a:rPr lang="de-DE" sz="1800" dirty="0" err="1"/>
              <a:t>first</a:t>
            </a:r>
            <a:r>
              <a:rPr lang="de-DE" sz="1800" dirty="0"/>
              <a:t> </a:t>
            </a:r>
            <a:r>
              <a:rPr lang="de-DE" sz="1800" dirty="0" err="1"/>
              <a:t>node</a:t>
            </a:r>
            <a:r>
              <a:rPr lang="de-DE" sz="1800" dirty="0"/>
              <a:t> (typ. source) </a:t>
            </a:r>
            <a:r>
              <a:rPr lang="de-DE" sz="1800" dirty="0" err="1"/>
              <a:t>absolutely</a:t>
            </a:r>
            <a:r>
              <a:rPr lang="de-DE" sz="1800" dirty="0"/>
              <a:t> in 3D </a:t>
            </a:r>
            <a:r>
              <a:rPr lang="de-DE" sz="1800" dirty="0" err="1"/>
              <a:t>space</a:t>
            </a:r>
            <a:endParaRPr lang="de-DE" sz="1800" dirty="0"/>
          </a:p>
        </p:txBody>
      </p:sp>
      <p:grpSp>
        <p:nvGrpSpPr>
          <p:cNvPr id="15" name="Gruppieren 14">
            <a:extLst>
              <a:ext uri="{FF2B5EF4-FFF2-40B4-BE49-F238E27FC236}">
                <a16:creationId xmlns:a16="http://schemas.microsoft.com/office/drawing/2014/main" id="{995449FA-F633-483C-ABCE-FECFC4109F5F}"/>
              </a:ext>
            </a:extLst>
          </p:cNvPr>
          <p:cNvGrpSpPr/>
          <p:nvPr/>
        </p:nvGrpSpPr>
        <p:grpSpPr>
          <a:xfrm>
            <a:off x="33413" y="6393586"/>
            <a:ext cx="438728" cy="437744"/>
            <a:chOff x="11530330" y="2737485"/>
            <a:chExt cx="2548890" cy="2543176"/>
          </a:xfrm>
        </p:grpSpPr>
        <p:pic>
          <p:nvPicPr>
            <p:cNvPr id="19" name="Grafik 18">
              <a:extLst>
                <a:ext uri="{FF2B5EF4-FFF2-40B4-BE49-F238E27FC236}">
                  <a16:creationId xmlns:a16="http://schemas.microsoft.com/office/drawing/2014/main" id="{3F8B8B6B-EE91-4EB4-A140-C155E790CEE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15" t="2612" r="2506" b="2422"/>
            <a:stretch/>
          </p:blipFill>
          <p:spPr>
            <a:xfrm>
              <a:off x="11530330" y="2737485"/>
              <a:ext cx="2548890" cy="2543176"/>
            </a:xfrm>
            <a:prstGeom prst="rect">
              <a:avLst/>
            </a:prstGeom>
          </p:spPr>
        </p:pic>
        <p:sp>
          <p:nvSpPr>
            <p:cNvPr id="20" name="Ellipse 19">
              <a:extLst>
                <a:ext uri="{FF2B5EF4-FFF2-40B4-BE49-F238E27FC236}">
                  <a16:creationId xmlns:a16="http://schemas.microsoft.com/office/drawing/2014/main" id="{1266A36E-8083-4DB2-96DF-0B7FE9B9B627}"/>
                </a:ext>
              </a:extLst>
            </p:cNvPr>
            <p:cNvSpPr/>
            <p:nvPr/>
          </p:nvSpPr>
          <p:spPr>
            <a:xfrm>
              <a:off x="12311367" y="3529965"/>
              <a:ext cx="1033157" cy="100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Grafik 20">
            <a:extLst>
              <a:ext uri="{FF2B5EF4-FFF2-40B4-BE49-F238E27FC236}">
                <a16:creationId xmlns:a16="http://schemas.microsoft.com/office/drawing/2014/main" id="{C15A829A-8EF7-4FD1-9014-9C2BAC6B9D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560" y="6513153"/>
            <a:ext cx="164444" cy="163884"/>
          </a:xfrm>
          <a:prstGeom prst="rect">
            <a:avLst/>
          </a:prstGeom>
        </p:spPr>
      </p:pic>
    </p:spTree>
    <p:extLst>
      <p:ext uri="{BB962C8B-B14F-4D97-AF65-F5344CB8AC3E}">
        <p14:creationId xmlns:p14="http://schemas.microsoft.com/office/powerpoint/2010/main" val="1108678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A666F-3482-4CFE-BC4D-106F9669674E}"/>
              </a:ext>
            </a:extLst>
          </p:cNvPr>
          <p:cNvSpPr>
            <a:spLocks noGrp="1"/>
          </p:cNvSpPr>
          <p:nvPr>
            <p:ph type="title"/>
          </p:nvPr>
        </p:nvSpPr>
        <p:spPr/>
        <p:txBody>
          <a:bodyPr/>
          <a:lstStyle/>
          <a:p>
            <a:r>
              <a:rPr lang="de-DE" dirty="0" err="1"/>
              <a:t>Node</a:t>
            </a:r>
            <a:r>
              <a:rPr lang="de-DE" dirty="0"/>
              <a:t> </a:t>
            </a:r>
            <a:r>
              <a:rPr lang="de-DE" dirty="0" err="1"/>
              <a:t>Geometry</a:t>
            </a:r>
            <a:r>
              <a:rPr lang="de-DE" dirty="0"/>
              <a:t> / </a:t>
            </a:r>
            <a:r>
              <a:rPr lang="de-DE" dirty="0" err="1"/>
              <a:t>Positioning</a:t>
            </a:r>
            <a:r>
              <a:rPr lang="de-DE" dirty="0"/>
              <a:t> </a:t>
            </a:r>
            <a:endParaRPr lang="en-US" dirty="0"/>
          </a:p>
        </p:txBody>
      </p:sp>
      <p:sp>
        <p:nvSpPr>
          <p:cNvPr id="4" name="Foliennummernplatzhalter 3">
            <a:extLst>
              <a:ext uri="{FF2B5EF4-FFF2-40B4-BE49-F238E27FC236}">
                <a16:creationId xmlns:a16="http://schemas.microsoft.com/office/drawing/2014/main" id="{1149E3FC-9C4C-4A6C-834D-91BC0E38C892}"/>
              </a:ext>
            </a:extLst>
          </p:cNvPr>
          <p:cNvSpPr>
            <a:spLocks noGrp="1"/>
          </p:cNvSpPr>
          <p:nvPr>
            <p:ph type="sldNum" sz="quarter" idx="12"/>
          </p:nvPr>
        </p:nvSpPr>
        <p:spPr/>
        <p:txBody>
          <a:bodyPr/>
          <a:lstStyle/>
          <a:p>
            <a:fld id="{EC5B15BB-6B6E-4ECE-9DE6-799FAF01EBD9}" type="slidenum">
              <a:rPr lang="de-DE" smtClean="0"/>
              <a:pPr/>
              <a:t>15</a:t>
            </a:fld>
            <a:endParaRPr lang="de-DE" dirty="0"/>
          </a:p>
        </p:txBody>
      </p:sp>
      <p:grpSp>
        <p:nvGrpSpPr>
          <p:cNvPr id="20" name="Gruppieren 19">
            <a:extLst>
              <a:ext uri="{FF2B5EF4-FFF2-40B4-BE49-F238E27FC236}">
                <a16:creationId xmlns:a16="http://schemas.microsoft.com/office/drawing/2014/main" id="{222ED85B-55B0-436B-9BB3-F6BD10C2DC3A}"/>
              </a:ext>
            </a:extLst>
          </p:cNvPr>
          <p:cNvGrpSpPr/>
          <p:nvPr/>
        </p:nvGrpSpPr>
        <p:grpSpPr>
          <a:xfrm>
            <a:off x="6587155" y="2233991"/>
            <a:ext cx="4766643" cy="2876627"/>
            <a:chOff x="8304168" y="-501633"/>
            <a:chExt cx="4766643" cy="2876627"/>
          </a:xfrm>
        </p:grpSpPr>
        <p:cxnSp>
          <p:nvCxnSpPr>
            <p:cNvPr id="21" name="Gerade Verbindung mit Pfeil 20">
              <a:extLst>
                <a:ext uri="{FF2B5EF4-FFF2-40B4-BE49-F238E27FC236}">
                  <a16:creationId xmlns:a16="http://schemas.microsoft.com/office/drawing/2014/main" id="{B2B028F8-532D-4DE8-965E-4D592B326264}"/>
                </a:ext>
              </a:extLst>
            </p:cNvPr>
            <p:cNvCxnSpPr>
              <a:cxnSpLocks/>
            </p:cNvCxnSpPr>
            <p:nvPr/>
          </p:nvCxnSpPr>
          <p:spPr>
            <a:xfrm flipV="1">
              <a:off x="8604250" y="-357497"/>
              <a:ext cx="0" cy="2443472"/>
            </a:xfrm>
            <a:prstGeom prst="straightConnector1">
              <a:avLst/>
            </a:prstGeom>
            <a:ln w="22225">
              <a:solidFill>
                <a:srgbClr val="005597"/>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9635EBFA-AE67-41DF-B3D0-945DE9C688A7}"/>
                </a:ext>
              </a:extLst>
            </p:cNvPr>
            <p:cNvCxnSpPr>
              <a:cxnSpLocks/>
            </p:cNvCxnSpPr>
            <p:nvPr/>
          </p:nvCxnSpPr>
          <p:spPr>
            <a:xfrm>
              <a:off x="8592820" y="2085975"/>
              <a:ext cx="4315872" cy="0"/>
            </a:xfrm>
            <a:prstGeom prst="straightConnector1">
              <a:avLst/>
            </a:prstGeom>
            <a:ln w="22225">
              <a:solidFill>
                <a:srgbClr val="005597"/>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FAE8A16A-495F-4F80-BEE9-5A2CA6C9E69D}"/>
                </a:ext>
              </a:extLst>
            </p:cNvPr>
            <p:cNvSpPr txBox="1"/>
            <p:nvPr/>
          </p:nvSpPr>
          <p:spPr>
            <a:xfrm>
              <a:off x="8304168" y="-501633"/>
              <a:ext cx="300082" cy="369332"/>
            </a:xfrm>
            <a:prstGeom prst="rect">
              <a:avLst/>
            </a:prstGeom>
            <a:noFill/>
          </p:spPr>
          <p:txBody>
            <a:bodyPr wrap="none" rtlCol="0">
              <a:spAutoFit/>
            </a:bodyPr>
            <a:lstStyle/>
            <a:p>
              <a:r>
                <a:rPr lang="en-US" dirty="0">
                  <a:solidFill>
                    <a:srgbClr val="005597"/>
                  </a:solidFill>
                </a:rPr>
                <a:t>y</a:t>
              </a:r>
            </a:p>
          </p:txBody>
        </p:sp>
        <p:sp>
          <p:nvSpPr>
            <p:cNvPr id="26" name="Textfeld 25">
              <a:extLst>
                <a:ext uri="{FF2B5EF4-FFF2-40B4-BE49-F238E27FC236}">
                  <a16:creationId xmlns:a16="http://schemas.microsoft.com/office/drawing/2014/main" id="{67834B94-A425-4E75-9AE7-D2F1E0136C73}"/>
                </a:ext>
              </a:extLst>
            </p:cNvPr>
            <p:cNvSpPr txBox="1"/>
            <p:nvPr/>
          </p:nvSpPr>
          <p:spPr>
            <a:xfrm>
              <a:off x="12770729" y="2005662"/>
              <a:ext cx="300082" cy="369332"/>
            </a:xfrm>
            <a:prstGeom prst="rect">
              <a:avLst/>
            </a:prstGeom>
            <a:noFill/>
          </p:spPr>
          <p:txBody>
            <a:bodyPr wrap="none" rtlCol="0">
              <a:spAutoFit/>
            </a:bodyPr>
            <a:lstStyle/>
            <a:p>
              <a:r>
                <a:rPr lang="en-US" dirty="0">
                  <a:solidFill>
                    <a:srgbClr val="005597"/>
                  </a:solidFill>
                </a:rPr>
                <a:t>z</a:t>
              </a:r>
            </a:p>
          </p:txBody>
        </p:sp>
      </p:grpSp>
      <p:cxnSp>
        <p:nvCxnSpPr>
          <p:cNvPr id="31" name="Gerade Verbindung mit Pfeil 30">
            <a:extLst>
              <a:ext uri="{FF2B5EF4-FFF2-40B4-BE49-F238E27FC236}">
                <a16:creationId xmlns:a16="http://schemas.microsoft.com/office/drawing/2014/main" id="{4749970B-BDAE-4468-92AE-B6F7B3B60048}"/>
              </a:ext>
            </a:extLst>
          </p:cNvPr>
          <p:cNvCxnSpPr>
            <a:cxnSpLocks/>
          </p:cNvCxnSpPr>
          <p:nvPr/>
        </p:nvCxnSpPr>
        <p:spPr>
          <a:xfrm>
            <a:off x="8223060" y="4538500"/>
            <a:ext cx="74822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6BAF3DF-5B1E-48AC-A183-625C1FE78AC7}"/>
              </a:ext>
            </a:extLst>
          </p:cNvPr>
          <p:cNvCxnSpPr>
            <a:cxnSpLocks/>
          </p:cNvCxnSpPr>
          <p:nvPr/>
        </p:nvCxnSpPr>
        <p:spPr>
          <a:xfrm>
            <a:off x="7095300" y="4538500"/>
            <a:ext cx="667575" cy="0"/>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CF0913F4-CF3B-42F3-B48C-775D4B407072}"/>
              </a:ext>
            </a:extLst>
          </p:cNvPr>
          <p:cNvCxnSpPr>
            <a:cxnSpLocks/>
          </p:cNvCxnSpPr>
          <p:nvPr/>
        </p:nvCxnSpPr>
        <p:spPr>
          <a:xfrm>
            <a:off x="7655370" y="4538500"/>
            <a:ext cx="667575" cy="0"/>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5" name="Ellipse 34">
            <a:extLst>
              <a:ext uri="{FF2B5EF4-FFF2-40B4-BE49-F238E27FC236}">
                <a16:creationId xmlns:a16="http://schemas.microsoft.com/office/drawing/2014/main" id="{072BCF54-B370-4896-A6D9-6222B32E707A}"/>
              </a:ext>
            </a:extLst>
          </p:cNvPr>
          <p:cNvSpPr/>
          <p:nvPr/>
        </p:nvSpPr>
        <p:spPr>
          <a:xfrm>
            <a:off x="6996825" y="4445532"/>
            <a:ext cx="190495" cy="17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t>
            </a:r>
          </a:p>
        </p:txBody>
      </p:sp>
      <p:sp>
        <p:nvSpPr>
          <p:cNvPr id="9" name="Rechteck 8">
            <a:extLst>
              <a:ext uri="{FF2B5EF4-FFF2-40B4-BE49-F238E27FC236}">
                <a16:creationId xmlns:a16="http://schemas.microsoft.com/office/drawing/2014/main" id="{281F357E-83F4-4805-93D9-B772F32C4210}"/>
              </a:ext>
            </a:extLst>
          </p:cNvPr>
          <p:cNvSpPr/>
          <p:nvPr/>
        </p:nvSpPr>
        <p:spPr>
          <a:xfrm>
            <a:off x="8971280" y="4301650"/>
            <a:ext cx="63205" cy="46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feld 41">
            <a:extLst>
              <a:ext uri="{FF2B5EF4-FFF2-40B4-BE49-F238E27FC236}">
                <a16:creationId xmlns:a16="http://schemas.microsoft.com/office/drawing/2014/main" id="{DE1AC2C0-F108-4F8A-8A7F-F8E0D89239B2}"/>
              </a:ext>
            </a:extLst>
          </p:cNvPr>
          <p:cNvSpPr txBox="1"/>
          <p:nvPr/>
        </p:nvSpPr>
        <p:spPr>
          <a:xfrm>
            <a:off x="7480043" y="4239637"/>
            <a:ext cx="1018227" cy="369332"/>
          </a:xfrm>
          <a:prstGeom prst="rect">
            <a:avLst/>
          </a:prstGeom>
          <a:noFill/>
        </p:spPr>
        <p:txBody>
          <a:bodyPr wrap="none" rtlCol="0">
            <a:spAutoFit/>
          </a:bodyPr>
          <a:lstStyle/>
          <a:p>
            <a:r>
              <a:rPr lang="de-DE" dirty="0">
                <a:solidFill>
                  <a:srgbClr val="005597"/>
                </a:solidFill>
              </a:rPr>
              <a:t>100 mm</a:t>
            </a:r>
            <a:endParaRPr lang="en-US" dirty="0">
              <a:solidFill>
                <a:srgbClr val="005597"/>
              </a:solidFill>
            </a:endParaRPr>
          </a:p>
        </p:txBody>
      </p:sp>
      <p:sp>
        <p:nvSpPr>
          <p:cNvPr id="50" name="Inhaltsplatzhalter 2">
            <a:extLst>
              <a:ext uri="{FF2B5EF4-FFF2-40B4-BE49-F238E27FC236}">
                <a16:creationId xmlns:a16="http://schemas.microsoft.com/office/drawing/2014/main" id="{4F9B2B1E-B21C-4A8E-B644-D0EF3F5E8CA5}"/>
              </a:ext>
            </a:extLst>
          </p:cNvPr>
          <p:cNvSpPr txBox="1">
            <a:spLocks/>
          </p:cNvSpPr>
          <p:nvPr/>
        </p:nvSpPr>
        <p:spPr>
          <a:xfrm>
            <a:off x="258784" y="1492513"/>
            <a:ext cx="6024321" cy="3485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a:t>Position </a:t>
            </a:r>
            <a:r>
              <a:rPr lang="de-DE" sz="1800" dirty="0" err="1"/>
              <a:t>first</a:t>
            </a:r>
            <a:r>
              <a:rPr lang="de-DE" sz="1800" dirty="0"/>
              <a:t> </a:t>
            </a:r>
            <a:r>
              <a:rPr lang="de-DE" sz="1800" dirty="0" err="1"/>
              <a:t>node</a:t>
            </a:r>
            <a:r>
              <a:rPr lang="de-DE" sz="1800" dirty="0"/>
              <a:t> (typ. source) </a:t>
            </a:r>
            <a:r>
              <a:rPr lang="de-DE" sz="1800" dirty="0" err="1"/>
              <a:t>absolutely</a:t>
            </a:r>
            <a:r>
              <a:rPr lang="de-DE" sz="1800" dirty="0"/>
              <a:t> in 3D </a:t>
            </a:r>
            <a:r>
              <a:rPr lang="de-DE" sz="1800" dirty="0" err="1"/>
              <a:t>space</a:t>
            </a:r>
            <a:endParaRPr lang="de-DE" sz="1800" dirty="0"/>
          </a:p>
        </p:txBody>
      </p:sp>
      <p:sp>
        <p:nvSpPr>
          <p:cNvPr id="51" name="Inhaltsplatzhalter 2">
            <a:extLst>
              <a:ext uri="{FF2B5EF4-FFF2-40B4-BE49-F238E27FC236}">
                <a16:creationId xmlns:a16="http://schemas.microsoft.com/office/drawing/2014/main" id="{FEB8EF92-E3B6-488D-ABE2-60E65092DEDF}"/>
              </a:ext>
            </a:extLst>
          </p:cNvPr>
          <p:cNvSpPr txBox="1">
            <a:spLocks/>
          </p:cNvSpPr>
          <p:nvPr/>
        </p:nvSpPr>
        <p:spPr>
          <a:xfrm>
            <a:off x="258784" y="2175344"/>
            <a:ext cx="6259711" cy="842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a:t>Define</a:t>
            </a:r>
            <a:r>
              <a:rPr lang="de-DE" sz="1800" dirty="0"/>
              <a:t> relative </a:t>
            </a:r>
            <a:r>
              <a:rPr lang="de-DE" sz="1800" dirty="0" err="1"/>
              <a:t>distance</a:t>
            </a:r>
            <a:r>
              <a:rPr lang="de-DE" sz="1800" dirty="0"/>
              <a:t> </a:t>
            </a:r>
            <a:r>
              <a:rPr lang="de-DE" sz="1800" dirty="0" err="1"/>
              <a:t>to</a:t>
            </a:r>
            <a:r>
              <a:rPr lang="de-DE" sz="1800" dirty="0"/>
              <a:t> </a:t>
            </a:r>
            <a:r>
              <a:rPr lang="de-DE" sz="1800" dirty="0" err="1"/>
              <a:t>next</a:t>
            </a:r>
            <a:r>
              <a:rPr lang="de-DE" sz="1800" dirty="0"/>
              <a:t> </a:t>
            </a:r>
            <a:r>
              <a:rPr lang="de-DE" sz="1800" dirty="0" err="1"/>
              <a:t>node</a:t>
            </a:r>
            <a:r>
              <a:rPr lang="de-DE" sz="1800" dirty="0"/>
              <a:t> </a:t>
            </a:r>
            <a:r>
              <a:rPr lang="de-DE" sz="1800" b="1" dirty="0" err="1"/>
              <a:t>along</a:t>
            </a:r>
            <a:r>
              <a:rPr lang="de-DE" sz="1800" b="1" dirty="0"/>
              <a:t> </a:t>
            </a:r>
            <a:r>
              <a:rPr lang="de-DE" sz="1800" b="1" dirty="0" err="1"/>
              <a:t>the</a:t>
            </a:r>
            <a:r>
              <a:rPr lang="de-DE" sz="1800" b="1" dirty="0"/>
              <a:t> </a:t>
            </a:r>
            <a:r>
              <a:rPr lang="de-DE" sz="1800" b="1" dirty="0" err="1"/>
              <a:t>current</a:t>
            </a:r>
            <a:r>
              <a:rPr lang="de-DE" sz="1800" b="1" dirty="0"/>
              <a:t> </a:t>
            </a:r>
            <a:r>
              <a:rPr lang="de-DE" sz="1800" b="1" dirty="0" err="1"/>
              <a:t>optical</a:t>
            </a:r>
            <a:r>
              <a:rPr lang="de-DE" sz="1800" b="1" dirty="0"/>
              <a:t> </a:t>
            </a:r>
            <a:r>
              <a:rPr lang="de-DE" sz="1800" b="1" dirty="0" err="1"/>
              <a:t>axis</a:t>
            </a:r>
            <a:endParaRPr lang="de-DE" sz="1800" dirty="0"/>
          </a:p>
        </p:txBody>
      </p:sp>
      <p:grpSp>
        <p:nvGrpSpPr>
          <p:cNvPr id="18" name="Gruppieren 17">
            <a:extLst>
              <a:ext uri="{FF2B5EF4-FFF2-40B4-BE49-F238E27FC236}">
                <a16:creationId xmlns:a16="http://schemas.microsoft.com/office/drawing/2014/main" id="{9BB22150-AD0E-4C43-804D-6C980FA0F3E8}"/>
              </a:ext>
            </a:extLst>
          </p:cNvPr>
          <p:cNvGrpSpPr/>
          <p:nvPr/>
        </p:nvGrpSpPr>
        <p:grpSpPr>
          <a:xfrm>
            <a:off x="33413" y="6393586"/>
            <a:ext cx="438728" cy="437744"/>
            <a:chOff x="11530330" y="2737485"/>
            <a:chExt cx="2548890" cy="2543176"/>
          </a:xfrm>
        </p:grpSpPr>
        <p:pic>
          <p:nvPicPr>
            <p:cNvPr id="19" name="Grafik 18">
              <a:extLst>
                <a:ext uri="{FF2B5EF4-FFF2-40B4-BE49-F238E27FC236}">
                  <a16:creationId xmlns:a16="http://schemas.microsoft.com/office/drawing/2014/main" id="{CA136C6C-2009-49E1-925A-4593419EB8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15" t="2612" r="2506" b="2422"/>
            <a:stretch/>
          </p:blipFill>
          <p:spPr>
            <a:xfrm>
              <a:off x="11530330" y="2737485"/>
              <a:ext cx="2548890" cy="2543176"/>
            </a:xfrm>
            <a:prstGeom prst="rect">
              <a:avLst/>
            </a:prstGeom>
          </p:spPr>
        </p:pic>
        <p:sp>
          <p:nvSpPr>
            <p:cNvPr id="22" name="Ellipse 21">
              <a:extLst>
                <a:ext uri="{FF2B5EF4-FFF2-40B4-BE49-F238E27FC236}">
                  <a16:creationId xmlns:a16="http://schemas.microsoft.com/office/drawing/2014/main" id="{93779F30-2B9A-4E31-B839-C89A8A1810F7}"/>
                </a:ext>
              </a:extLst>
            </p:cNvPr>
            <p:cNvSpPr/>
            <p:nvPr/>
          </p:nvSpPr>
          <p:spPr>
            <a:xfrm>
              <a:off x="12311367" y="3529965"/>
              <a:ext cx="1033157" cy="100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 name="Grafik 22">
            <a:extLst>
              <a:ext uri="{FF2B5EF4-FFF2-40B4-BE49-F238E27FC236}">
                <a16:creationId xmlns:a16="http://schemas.microsoft.com/office/drawing/2014/main" id="{EED20AAD-FF24-4CED-951D-40DD848762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560" y="6513153"/>
            <a:ext cx="164444" cy="163884"/>
          </a:xfrm>
          <a:prstGeom prst="rect">
            <a:avLst/>
          </a:prstGeom>
        </p:spPr>
      </p:pic>
    </p:spTree>
    <p:extLst>
      <p:ext uri="{BB962C8B-B14F-4D97-AF65-F5344CB8AC3E}">
        <p14:creationId xmlns:p14="http://schemas.microsoft.com/office/powerpoint/2010/main" val="1735878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A666F-3482-4CFE-BC4D-106F9669674E}"/>
              </a:ext>
            </a:extLst>
          </p:cNvPr>
          <p:cNvSpPr>
            <a:spLocks noGrp="1"/>
          </p:cNvSpPr>
          <p:nvPr>
            <p:ph type="title"/>
          </p:nvPr>
        </p:nvSpPr>
        <p:spPr/>
        <p:txBody>
          <a:bodyPr/>
          <a:lstStyle/>
          <a:p>
            <a:r>
              <a:rPr lang="de-DE" dirty="0" err="1"/>
              <a:t>Node</a:t>
            </a:r>
            <a:r>
              <a:rPr lang="de-DE" dirty="0"/>
              <a:t> </a:t>
            </a:r>
            <a:r>
              <a:rPr lang="de-DE" dirty="0" err="1"/>
              <a:t>Geometry</a:t>
            </a:r>
            <a:r>
              <a:rPr lang="de-DE" dirty="0"/>
              <a:t> / </a:t>
            </a:r>
            <a:r>
              <a:rPr lang="de-DE" dirty="0" err="1"/>
              <a:t>Positioning</a:t>
            </a:r>
            <a:r>
              <a:rPr lang="de-DE" dirty="0"/>
              <a:t> </a:t>
            </a:r>
            <a:endParaRPr lang="en-US" dirty="0"/>
          </a:p>
        </p:txBody>
      </p:sp>
      <p:sp>
        <p:nvSpPr>
          <p:cNvPr id="4" name="Foliennummernplatzhalter 3">
            <a:extLst>
              <a:ext uri="{FF2B5EF4-FFF2-40B4-BE49-F238E27FC236}">
                <a16:creationId xmlns:a16="http://schemas.microsoft.com/office/drawing/2014/main" id="{1149E3FC-9C4C-4A6C-834D-91BC0E38C892}"/>
              </a:ext>
            </a:extLst>
          </p:cNvPr>
          <p:cNvSpPr>
            <a:spLocks noGrp="1"/>
          </p:cNvSpPr>
          <p:nvPr>
            <p:ph type="sldNum" sz="quarter" idx="12"/>
          </p:nvPr>
        </p:nvSpPr>
        <p:spPr/>
        <p:txBody>
          <a:bodyPr/>
          <a:lstStyle/>
          <a:p>
            <a:fld id="{EC5B15BB-6B6E-4ECE-9DE6-799FAF01EBD9}" type="slidenum">
              <a:rPr lang="de-DE" smtClean="0"/>
              <a:pPr/>
              <a:t>16</a:t>
            </a:fld>
            <a:endParaRPr lang="de-DE" dirty="0"/>
          </a:p>
        </p:txBody>
      </p:sp>
      <p:grpSp>
        <p:nvGrpSpPr>
          <p:cNvPr id="20" name="Gruppieren 19">
            <a:extLst>
              <a:ext uri="{FF2B5EF4-FFF2-40B4-BE49-F238E27FC236}">
                <a16:creationId xmlns:a16="http://schemas.microsoft.com/office/drawing/2014/main" id="{222ED85B-55B0-436B-9BB3-F6BD10C2DC3A}"/>
              </a:ext>
            </a:extLst>
          </p:cNvPr>
          <p:cNvGrpSpPr/>
          <p:nvPr/>
        </p:nvGrpSpPr>
        <p:grpSpPr>
          <a:xfrm>
            <a:off x="6587155" y="2233836"/>
            <a:ext cx="4766643" cy="2876627"/>
            <a:chOff x="8304168" y="-501633"/>
            <a:chExt cx="4766643" cy="2876627"/>
          </a:xfrm>
        </p:grpSpPr>
        <p:cxnSp>
          <p:nvCxnSpPr>
            <p:cNvPr id="21" name="Gerade Verbindung mit Pfeil 20">
              <a:extLst>
                <a:ext uri="{FF2B5EF4-FFF2-40B4-BE49-F238E27FC236}">
                  <a16:creationId xmlns:a16="http://schemas.microsoft.com/office/drawing/2014/main" id="{B2B028F8-532D-4DE8-965E-4D592B326264}"/>
                </a:ext>
              </a:extLst>
            </p:cNvPr>
            <p:cNvCxnSpPr>
              <a:cxnSpLocks/>
            </p:cNvCxnSpPr>
            <p:nvPr/>
          </p:nvCxnSpPr>
          <p:spPr>
            <a:xfrm flipV="1">
              <a:off x="8604250" y="-357497"/>
              <a:ext cx="0" cy="2443472"/>
            </a:xfrm>
            <a:prstGeom prst="straightConnector1">
              <a:avLst/>
            </a:prstGeom>
            <a:ln w="22225">
              <a:solidFill>
                <a:srgbClr val="005597"/>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9635EBFA-AE67-41DF-B3D0-945DE9C688A7}"/>
                </a:ext>
              </a:extLst>
            </p:cNvPr>
            <p:cNvCxnSpPr>
              <a:cxnSpLocks/>
            </p:cNvCxnSpPr>
            <p:nvPr/>
          </p:nvCxnSpPr>
          <p:spPr>
            <a:xfrm>
              <a:off x="8592820" y="2085975"/>
              <a:ext cx="4315872" cy="0"/>
            </a:xfrm>
            <a:prstGeom prst="straightConnector1">
              <a:avLst/>
            </a:prstGeom>
            <a:ln w="22225">
              <a:solidFill>
                <a:srgbClr val="005597"/>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FAE8A16A-495F-4F80-BEE9-5A2CA6C9E69D}"/>
                </a:ext>
              </a:extLst>
            </p:cNvPr>
            <p:cNvSpPr txBox="1"/>
            <p:nvPr/>
          </p:nvSpPr>
          <p:spPr>
            <a:xfrm>
              <a:off x="8304168" y="-501633"/>
              <a:ext cx="300082" cy="369332"/>
            </a:xfrm>
            <a:prstGeom prst="rect">
              <a:avLst/>
            </a:prstGeom>
            <a:noFill/>
          </p:spPr>
          <p:txBody>
            <a:bodyPr wrap="none" rtlCol="0">
              <a:spAutoFit/>
            </a:bodyPr>
            <a:lstStyle/>
            <a:p>
              <a:r>
                <a:rPr lang="en-US" dirty="0">
                  <a:solidFill>
                    <a:srgbClr val="005597"/>
                  </a:solidFill>
                </a:rPr>
                <a:t>y</a:t>
              </a:r>
            </a:p>
          </p:txBody>
        </p:sp>
        <p:sp>
          <p:nvSpPr>
            <p:cNvPr id="26" name="Textfeld 25">
              <a:extLst>
                <a:ext uri="{FF2B5EF4-FFF2-40B4-BE49-F238E27FC236}">
                  <a16:creationId xmlns:a16="http://schemas.microsoft.com/office/drawing/2014/main" id="{67834B94-A425-4E75-9AE7-D2F1E0136C73}"/>
                </a:ext>
              </a:extLst>
            </p:cNvPr>
            <p:cNvSpPr txBox="1"/>
            <p:nvPr/>
          </p:nvSpPr>
          <p:spPr>
            <a:xfrm>
              <a:off x="12770729" y="2005662"/>
              <a:ext cx="300082" cy="369332"/>
            </a:xfrm>
            <a:prstGeom prst="rect">
              <a:avLst/>
            </a:prstGeom>
            <a:noFill/>
          </p:spPr>
          <p:txBody>
            <a:bodyPr wrap="none" rtlCol="0">
              <a:spAutoFit/>
            </a:bodyPr>
            <a:lstStyle/>
            <a:p>
              <a:r>
                <a:rPr lang="en-US" dirty="0">
                  <a:solidFill>
                    <a:srgbClr val="005597"/>
                  </a:solidFill>
                </a:rPr>
                <a:t>z</a:t>
              </a:r>
            </a:p>
          </p:txBody>
        </p:sp>
      </p:grpSp>
      <p:cxnSp>
        <p:nvCxnSpPr>
          <p:cNvPr id="31" name="Gerade Verbindung mit Pfeil 30">
            <a:extLst>
              <a:ext uri="{FF2B5EF4-FFF2-40B4-BE49-F238E27FC236}">
                <a16:creationId xmlns:a16="http://schemas.microsoft.com/office/drawing/2014/main" id="{4749970B-BDAE-4468-92AE-B6F7B3B60048}"/>
              </a:ext>
            </a:extLst>
          </p:cNvPr>
          <p:cNvCxnSpPr>
            <a:cxnSpLocks/>
          </p:cNvCxnSpPr>
          <p:nvPr/>
        </p:nvCxnSpPr>
        <p:spPr>
          <a:xfrm>
            <a:off x="8223060" y="4538345"/>
            <a:ext cx="748220" cy="0"/>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6BAF3DF-5B1E-48AC-A183-625C1FE78AC7}"/>
              </a:ext>
            </a:extLst>
          </p:cNvPr>
          <p:cNvCxnSpPr>
            <a:cxnSpLocks/>
          </p:cNvCxnSpPr>
          <p:nvPr/>
        </p:nvCxnSpPr>
        <p:spPr>
          <a:xfrm>
            <a:off x="7095300" y="4538345"/>
            <a:ext cx="667575" cy="0"/>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CF0913F4-CF3B-42F3-B48C-775D4B407072}"/>
              </a:ext>
            </a:extLst>
          </p:cNvPr>
          <p:cNvCxnSpPr>
            <a:cxnSpLocks/>
          </p:cNvCxnSpPr>
          <p:nvPr/>
        </p:nvCxnSpPr>
        <p:spPr>
          <a:xfrm>
            <a:off x="7655370" y="4538345"/>
            <a:ext cx="667575" cy="0"/>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5" name="Ellipse 34">
            <a:extLst>
              <a:ext uri="{FF2B5EF4-FFF2-40B4-BE49-F238E27FC236}">
                <a16:creationId xmlns:a16="http://schemas.microsoft.com/office/drawing/2014/main" id="{072BCF54-B370-4896-A6D9-6222B32E707A}"/>
              </a:ext>
            </a:extLst>
          </p:cNvPr>
          <p:cNvSpPr/>
          <p:nvPr/>
        </p:nvSpPr>
        <p:spPr>
          <a:xfrm>
            <a:off x="6996825" y="4445377"/>
            <a:ext cx="190495" cy="174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t>
            </a:r>
          </a:p>
        </p:txBody>
      </p:sp>
      <p:grpSp>
        <p:nvGrpSpPr>
          <p:cNvPr id="15" name="Gruppieren 14">
            <a:extLst>
              <a:ext uri="{FF2B5EF4-FFF2-40B4-BE49-F238E27FC236}">
                <a16:creationId xmlns:a16="http://schemas.microsoft.com/office/drawing/2014/main" id="{565CD15B-511C-4D32-B027-6B26258CD1C4}"/>
              </a:ext>
            </a:extLst>
          </p:cNvPr>
          <p:cNvGrpSpPr/>
          <p:nvPr/>
        </p:nvGrpSpPr>
        <p:grpSpPr>
          <a:xfrm>
            <a:off x="6261755" y="1832426"/>
            <a:ext cx="5400000" cy="5400000"/>
            <a:chOff x="9449249" y="-853280"/>
            <a:chExt cx="5400000" cy="5400000"/>
          </a:xfrm>
        </p:grpSpPr>
        <p:sp>
          <p:nvSpPr>
            <p:cNvPr id="7" name="Ellipse 6">
              <a:extLst>
                <a:ext uri="{FF2B5EF4-FFF2-40B4-BE49-F238E27FC236}">
                  <a16:creationId xmlns:a16="http://schemas.microsoft.com/office/drawing/2014/main" id="{DEDAB44B-E995-41CA-B9BA-4AF382236B5C}"/>
                </a:ext>
              </a:extLst>
            </p:cNvPr>
            <p:cNvSpPr/>
            <p:nvPr/>
          </p:nvSpPr>
          <p:spPr>
            <a:xfrm>
              <a:off x="9449249" y="-853280"/>
              <a:ext cx="5400000" cy="5400000"/>
            </a:xfrm>
            <a:prstGeom prst="ellipse">
              <a:avLst/>
            </a:prstGeom>
            <a:solidFill>
              <a:schemeClr val="accent1">
                <a:alpha val="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Gerade Verbindung mit Pfeil 21">
              <a:extLst>
                <a:ext uri="{FF2B5EF4-FFF2-40B4-BE49-F238E27FC236}">
                  <a16:creationId xmlns:a16="http://schemas.microsoft.com/office/drawing/2014/main" id="{A2308B58-71C6-4A09-B6AD-B91538FA1F8F}"/>
                </a:ext>
              </a:extLst>
            </p:cNvPr>
            <p:cNvCxnSpPr>
              <a:cxnSpLocks/>
            </p:cNvCxnSpPr>
            <p:nvPr/>
          </p:nvCxnSpPr>
          <p:spPr>
            <a:xfrm>
              <a:off x="11310565" y="1854340"/>
              <a:ext cx="838684" cy="0"/>
            </a:xfrm>
            <a:prstGeom prst="straightConnector1">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9" name="Gruppieren 18">
            <a:extLst>
              <a:ext uri="{FF2B5EF4-FFF2-40B4-BE49-F238E27FC236}">
                <a16:creationId xmlns:a16="http://schemas.microsoft.com/office/drawing/2014/main" id="{9B40FB66-AFF0-467E-9519-65091CEE9699}"/>
              </a:ext>
            </a:extLst>
          </p:cNvPr>
          <p:cNvGrpSpPr/>
          <p:nvPr/>
        </p:nvGrpSpPr>
        <p:grpSpPr>
          <a:xfrm>
            <a:off x="6531054" y="3948481"/>
            <a:ext cx="2676766" cy="827511"/>
            <a:chOff x="7711053" y="1334886"/>
            <a:chExt cx="2676766" cy="827511"/>
          </a:xfrm>
        </p:grpSpPr>
        <p:cxnSp>
          <p:nvCxnSpPr>
            <p:cNvPr id="43" name="Gerade Verbindung mit Pfeil 42">
              <a:extLst>
                <a:ext uri="{FF2B5EF4-FFF2-40B4-BE49-F238E27FC236}">
                  <a16:creationId xmlns:a16="http://schemas.microsoft.com/office/drawing/2014/main" id="{C8617D07-9166-42F1-8B52-090424988EB3}"/>
                </a:ext>
              </a:extLst>
            </p:cNvPr>
            <p:cNvCxnSpPr>
              <a:cxnSpLocks/>
            </p:cNvCxnSpPr>
            <p:nvPr/>
          </p:nvCxnSpPr>
          <p:spPr>
            <a:xfrm rot="10800000">
              <a:off x="9549135" y="1334886"/>
              <a:ext cx="838684" cy="0"/>
            </a:xfrm>
            <a:prstGeom prst="straightConnector1">
              <a:avLst/>
            </a:prstGeom>
            <a:ln w="381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40" name="Gruppieren 39">
              <a:extLst>
                <a:ext uri="{FF2B5EF4-FFF2-40B4-BE49-F238E27FC236}">
                  <a16:creationId xmlns:a16="http://schemas.microsoft.com/office/drawing/2014/main" id="{D46B6977-DB31-4D88-AB9A-63960B5D4643}"/>
                </a:ext>
              </a:extLst>
            </p:cNvPr>
            <p:cNvGrpSpPr/>
            <p:nvPr/>
          </p:nvGrpSpPr>
          <p:grpSpPr>
            <a:xfrm rot="2700000">
              <a:off x="8787456" y="852647"/>
              <a:ext cx="233347" cy="2386153"/>
              <a:chOff x="8728408" y="1267859"/>
              <a:chExt cx="233347" cy="2386153"/>
            </a:xfrm>
          </p:grpSpPr>
          <p:sp>
            <p:nvSpPr>
              <p:cNvPr id="42" name="Rechteck 41">
                <a:extLst>
                  <a:ext uri="{FF2B5EF4-FFF2-40B4-BE49-F238E27FC236}">
                    <a16:creationId xmlns:a16="http://schemas.microsoft.com/office/drawing/2014/main" id="{E5653B01-969C-491D-80E1-A7E3019C17CE}"/>
                  </a:ext>
                </a:extLst>
              </p:cNvPr>
              <p:cNvSpPr/>
              <p:nvPr/>
            </p:nvSpPr>
            <p:spPr>
              <a:xfrm>
                <a:off x="8898550" y="3192150"/>
                <a:ext cx="63205" cy="461862"/>
              </a:xfrm>
              <a:prstGeom prst="rect">
                <a:avLst/>
              </a:prstGeom>
              <a:solidFill>
                <a:schemeClr val="accent1">
                  <a:alpha val="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hteck 40">
                <a:extLst>
                  <a:ext uri="{FF2B5EF4-FFF2-40B4-BE49-F238E27FC236}">
                    <a16:creationId xmlns:a16="http://schemas.microsoft.com/office/drawing/2014/main" id="{202B90B2-177A-4A4B-AB75-6257C20B7BFD}"/>
                  </a:ext>
                </a:extLst>
              </p:cNvPr>
              <p:cNvSpPr/>
              <p:nvPr/>
            </p:nvSpPr>
            <p:spPr>
              <a:xfrm rot="20220000">
                <a:off x="8728408" y="1267859"/>
                <a:ext cx="63205" cy="46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6" name="Inhaltsplatzhalter 2">
            <a:extLst>
              <a:ext uri="{FF2B5EF4-FFF2-40B4-BE49-F238E27FC236}">
                <a16:creationId xmlns:a16="http://schemas.microsoft.com/office/drawing/2014/main" id="{80AC4C41-CCA1-44BC-AB1E-B2DA828B64AE}"/>
              </a:ext>
            </a:extLst>
          </p:cNvPr>
          <p:cNvSpPr txBox="1">
            <a:spLocks/>
          </p:cNvSpPr>
          <p:nvPr/>
        </p:nvSpPr>
        <p:spPr>
          <a:xfrm>
            <a:off x="258784" y="1492513"/>
            <a:ext cx="6024321" cy="3485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a:t>Position </a:t>
            </a:r>
            <a:r>
              <a:rPr lang="de-DE" sz="1800" dirty="0" err="1"/>
              <a:t>first</a:t>
            </a:r>
            <a:r>
              <a:rPr lang="de-DE" sz="1800" dirty="0"/>
              <a:t> </a:t>
            </a:r>
            <a:r>
              <a:rPr lang="de-DE" sz="1800" dirty="0" err="1"/>
              <a:t>node</a:t>
            </a:r>
            <a:r>
              <a:rPr lang="de-DE" sz="1800" dirty="0"/>
              <a:t> (typ. source) </a:t>
            </a:r>
            <a:r>
              <a:rPr lang="de-DE" sz="1800" dirty="0" err="1"/>
              <a:t>absolutely</a:t>
            </a:r>
            <a:r>
              <a:rPr lang="de-DE" sz="1800" dirty="0"/>
              <a:t> in 3D </a:t>
            </a:r>
            <a:r>
              <a:rPr lang="de-DE" sz="1800" dirty="0" err="1"/>
              <a:t>space</a:t>
            </a:r>
            <a:endParaRPr lang="de-DE" sz="1800" dirty="0"/>
          </a:p>
        </p:txBody>
      </p:sp>
      <p:sp>
        <p:nvSpPr>
          <p:cNvPr id="47" name="Inhaltsplatzhalter 2">
            <a:extLst>
              <a:ext uri="{FF2B5EF4-FFF2-40B4-BE49-F238E27FC236}">
                <a16:creationId xmlns:a16="http://schemas.microsoft.com/office/drawing/2014/main" id="{C741B76A-B0D3-4E9F-A80A-3C63464EF9C3}"/>
              </a:ext>
            </a:extLst>
          </p:cNvPr>
          <p:cNvSpPr txBox="1">
            <a:spLocks/>
          </p:cNvSpPr>
          <p:nvPr/>
        </p:nvSpPr>
        <p:spPr>
          <a:xfrm>
            <a:off x="258784" y="2175344"/>
            <a:ext cx="6259711" cy="842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a:t>Define</a:t>
            </a:r>
            <a:r>
              <a:rPr lang="de-DE" sz="1800" dirty="0"/>
              <a:t> relative </a:t>
            </a:r>
            <a:r>
              <a:rPr lang="de-DE" sz="1800" dirty="0" err="1"/>
              <a:t>distance</a:t>
            </a:r>
            <a:r>
              <a:rPr lang="de-DE" sz="1800" dirty="0"/>
              <a:t> </a:t>
            </a:r>
            <a:r>
              <a:rPr lang="de-DE" sz="1800" dirty="0" err="1"/>
              <a:t>to</a:t>
            </a:r>
            <a:r>
              <a:rPr lang="de-DE" sz="1800" dirty="0"/>
              <a:t> </a:t>
            </a:r>
            <a:r>
              <a:rPr lang="de-DE" sz="1800" dirty="0" err="1"/>
              <a:t>next</a:t>
            </a:r>
            <a:r>
              <a:rPr lang="de-DE" sz="1800" dirty="0"/>
              <a:t> </a:t>
            </a:r>
            <a:r>
              <a:rPr lang="de-DE" sz="1800" dirty="0" err="1"/>
              <a:t>node</a:t>
            </a:r>
            <a:r>
              <a:rPr lang="de-DE" sz="1800" dirty="0"/>
              <a:t> </a:t>
            </a:r>
            <a:r>
              <a:rPr lang="de-DE" sz="1800" b="1" dirty="0" err="1"/>
              <a:t>along</a:t>
            </a:r>
            <a:r>
              <a:rPr lang="de-DE" sz="1800" b="1" dirty="0"/>
              <a:t> </a:t>
            </a:r>
            <a:r>
              <a:rPr lang="de-DE" sz="1800" b="1" dirty="0" err="1"/>
              <a:t>the</a:t>
            </a:r>
            <a:r>
              <a:rPr lang="de-DE" sz="1800" b="1" dirty="0"/>
              <a:t> </a:t>
            </a:r>
            <a:r>
              <a:rPr lang="de-DE" sz="1800" b="1" dirty="0" err="1"/>
              <a:t>current</a:t>
            </a:r>
            <a:r>
              <a:rPr lang="de-DE" sz="1800" b="1" dirty="0"/>
              <a:t> </a:t>
            </a:r>
            <a:r>
              <a:rPr lang="de-DE" sz="1800" b="1" dirty="0" err="1"/>
              <a:t>optical</a:t>
            </a:r>
            <a:r>
              <a:rPr lang="de-DE" sz="1800" b="1" dirty="0"/>
              <a:t> </a:t>
            </a:r>
            <a:r>
              <a:rPr lang="de-DE" sz="1800" b="1" dirty="0" err="1"/>
              <a:t>axis</a:t>
            </a:r>
            <a:endParaRPr lang="de-DE" sz="1800" dirty="0"/>
          </a:p>
        </p:txBody>
      </p:sp>
      <p:sp>
        <p:nvSpPr>
          <p:cNvPr id="48" name="Inhaltsplatzhalter 2">
            <a:extLst>
              <a:ext uri="{FF2B5EF4-FFF2-40B4-BE49-F238E27FC236}">
                <a16:creationId xmlns:a16="http://schemas.microsoft.com/office/drawing/2014/main" id="{AC954B37-3CF0-447C-929A-53245D93508A}"/>
              </a:ext>
            </a:extLst>
          </p:cNvPr>
          <p:cNvSpPr txBox="1">
            <a:spLocks/>
          </p:cNvSpPr>
          <p:nvPr/>
        </p:nvSpPr>
        <p:spPr>
          <a:xfrm>
            <a:off x="258784" y="3352098"/>
            <a:ext cx="6024321" cy="842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a:t>Define</a:t>
            </a:r>
            <a:r>
              <a:rPr lang="de-DE" sz="1800" dirty="0"/>
              <a:t> </a:t>
            </a:r>
            <a:r>
              <a:rPr lang="de-DE" sz="1800" dirty="0" err="1"/>
              <a:t>local</a:t>
            </a:r>
            <a:r>
              <a:rPr lang="de-DE" sz="1800" dirty="0"/>
              <a:t> </a:t>
            </a:r>
            <a:r>
              <a:rPr lang="de-DE" sz="1800" dirty="0" err="1"/>
              <a:t>orientation</a:t>
            </a:r>
            <a:r>
              <a:rPr lang="de-DE" sz="1800" dirty="0"/>
              <a:t> </a:t>
            </a:r>
            <a:r>
              <a:rPr lang="de-DE" sz="1800" dirty="0" err="1"/>
              <a:t>of</a:t>
            </a:r>
            <a:r>
              <a:rPr lang="de-DE" sz="1800" dirty="0"/>
              <a:t> </a:t>
            </a:r>
            <a:r>
              <a:rPr lang="de-DE" sz="1800" dirty="0" err="1"/>
              <a:t>node</a:t>
            </a:r>
            <a:r>
              <a:rPr lang="de-DE" sz="1800" dirty="0"/>
              <a:t> (</a:t>
            </a:r>
            <a:r>
              <a:rPr lang="de-DE" sz="1800" dirty="0" err="1"/>
              <a:t>tilt</a:t>
            </a:r>
            <a:r>
              <a:rPr lang="de-DE" sz="1800" dirty="0"/>
              <a:t>, </a:t>
            </a:r>
            <a:r>
              <a:rPr lang="de-DE" sz="1800" dirty="0" err="1"/>
              <a:t>decenter</a:t>
            </a:r>
            <a:r>
              <a:rPr lang="de-DE" sz="1800" dirty="0"/>
              <a:t> </a:t>
            </a:r>
            <a:r>
              <a:rPr lang="de-DE" sz="1800" dirty="0" err="1"/>
              <a:t>of</a:t>
            </a:r>
            <a:r>
              <a:rPr lang="de-DE" sz="1800" dirty="0"/>
              <a:t> </a:t>
            </a:r>
            <a:r>
              <a:rPr lang="de-DE" sz="1800" dirty="0" err="1"/>
              <a:t>anchor</a:t>
            </a:r>
            <a:r>
              <a:rPr lang="de-DE" sz="1800" dirty="0"/>
              <a:t> </a:t>
            </a:r>
            <a:r>
              <a:rPr lang="de-DE" sz="1800" dirty="0" err="1"/>
              <a:t>point</a:t>
            </a:r>
            <a:r>
              <a:rPr lang="de-DE" sz="1800" dirty="0"/>
              <a:t>)</a:t>
            </a:r>
            <a:endParaRPr lang="en-US" sz="1800" dirty="0"/>
          </a:p>
        </p:txBody>
      </p:sp>
      <p:sp>
        <p:nvSpPr>
          <p:cNvPr id="49" name="Inhaltsplatzhalter 2">
            <a:extLst>
              <a:ext uri="{FF2B5EF4-FFF2-40B4-BE49-F238E27FC236}">
                <a16:creationId xmlns:a16="http://schemas.microsoft.com/office/drawing/2014/main" id="{354DFC17-B015-4DC8-9DF4-989909333C63}"/>
              </a:ext>
            </a:extLst>
          </p:cNvPr>
          <p:cNvSpPr txBox="1">
            <a:spLocks/>
          </p:cNvSpPr>
          <p:nvPr/>
        </p:nvSpPr>
        <p:spPr>
          <a:xfrm>
            <a:off x="258784" y="4528852"/>
            <a:ext cx="6259711" cy="717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a:t>Define</a:t>
            </a:r>
            <a:r>
              <a:rPr lang="de-DE" sz="1800" dirty="0"/>
              <a:t> relative </a:t>
            </a:r>
            <a:r>
              <a:rPr lang="de-DE" sz="1800" dirty="0" err="1"/>
              <a:t>distance</a:t>
            </a:r>
            <a:r>
              <a:rPr lang="de-DE" sz="1800" dirty="0"/>
              <a:t> </a:t>
            </a:r>
            <a:r>
              <a:rPr lang="de-DE" sz="1800" dirty="0" err="1"/>
              <a:t>to</a:t>
            </a:r>
            <a:r>
              <a:rPr lang="de-DE" sz="1800" dirty="0"/>
              <a:t> </a:t>
            </a:r>
            <a:r>
              <a:rPr lang="de-DE" sz="1800" dirty="0" err="1"/>
              <a:t>next</a:t>
            </a:r>
            <a:r>
              <a:rPr lang="de-DE" sz="1800" dirty="0"/>
              <a:t> </a:t>
            </a:r>
            <a:r>
              <a:rPr lang="de-DE" sz="1800" dirty="0" err="1"/>
              <a:t>node</a:t>
            </a:r>
            <a:r>
              <a:rPr lang="de-DE" sz="1800" dirty="0"/>
              <a:t> </a:t>
            </a:r>
            <a:r>
              <a:rPr lang="de-DE" sz="1800" b="1" dirty="0" err="1"/>
              <a:t>along</a:t>
            </a:r>
            <a:r>
              <a:rPr lang="de-DE" sz="1800" b="1" dirty="0"/>
              <a:t> </a:t>
            </a:r>
            <a:r>
              <a:rPr lang="de-DE" sz="1800" b="1" dirty="0" err="1"/>
              <a:t>the</a:t>
            </a:r>
            <a:r>
              <a:rPr lang="de-DE" sz="1800" b="1" dirty="0"/>
              <a:t> </a:t>
            </a:r>
            <a:r>
              <a:rPr lang="de-DE" sz="1800" b="1" dirty="0" err="1"/>
              <a:t>current</a:t>
            </a:r>
            <a:r>
              <a:rPr lang="de-DE" sz="1800" b="1" dirty="0"/>
              <a:t> </a:t>
            </a:r>
            <a:r>
              <a:rPr lang="de-DE" sz="1800" b="1" dirty="0" err="1"/>
              <a:t>optical</a:t>
            </a:r>
            <a:r>
              <a:rPr lang="de-DE" sz="1800" b="1" dirty="0"/>
              <a:t> </a:t>
            </a:r>
            <a:r>
              <a:rPr lang="de-DE" sz="1800" b="1" dirty="0" err="1"/>
              <a:t>axis</a:t>
            </a:r>
            <a:endParaRPr lang="de-DE" sz="1800" dirty="0"/>
          </a:p>
        </p:txBody>
      </p:sp>
      <p:sp>
        <p:nvSpPr>
          <p:cNvPr id="50" name="Textfeld 49">
            <a:extLst>
              <a:ext uri="{FF2B5EF4-FFF2-40B4-BE49-F238E27FC236}">
                <a16:creationId xmlns:a16="http://schemas.microsoft.com/office/drawing/2014/main" id="{52DCA971-D8A1-4422-91D8-9A5A421B0935}"/>
              </a:ext>
            </a:extLst>
          </p:cNvPr>
          <p:cNvSpPr txBox="1"/>
          <p:nvPr/>
        </p:nvSpPr>
        <p:spPr>
          <a:xfrm>
            <a:off x="7480043" y="4239482"/>
            <a:ext cx="1018227" cy="369332"/>
          </a:xfrm>
          <a:prstGeom prst="rect">
            <a:avLst/>
          </a:prstGeom>
          <a:noFill/>
        </p:spPr>
        <p:txBody>
          <a:bodyPr wrap="none" rtlCol="0">
            <a:spAutoFit/>
          </a:bodyPr>
          <a:lstStyle/>
          <a:p>
            <a:r>
              <a:rPr lang="de-DE" dirty="0">
                <a:solidFill>
                  <a:srgbClr val="005597"/>
                </a:solidFill>
              </a:rPr>
              <a:t>100 mm</a:t>
            </a:r>
            <a:endParaRPr lang="en-US" dirty="0">
              <a:solidFill>
                <a:srgbClr val="005597"/>
              </a:solidFill>
            </a:endParaRPr>
          </a:p>
        </p:txBody>
      </p:sp>
      <p:cxnSp>
        <p:nvCxnSpPr>
          <p:cNvPr id="59" name="Gerade Verbindung mit Pfeil 58">
            <a:extLst>
              <a:ext uri="{FF2B5EF4-FFF2-40B4-BE49-F238E27FC236}">
                <a16:creationId xmlns:a16="http://schemas.microsoft.com/office/drawing/2014/main" id="{AF8E5340-3F22-4307-85DF-94AD716C7529}"/>
              </a:ext>
            </a:extLst>
          </p:cNvPr>
          <p:cNvCxnSpPr>
            <a:cxnSpLocks/>
          </p:cNvCxnSpPr>
          <p:nvPr/>
        </p:nvCxnSpPr>
        <p:spPr>
          <a:xfrm rot="2700000">
            <a:off x="8256513" y="4245312"/>
            <a:ext cx="838684" cy="0"/>
          </a:xfrm>
          <a:prstGeom prst="straightConnector1">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uppieren 17">
            <a:extLst>
              <a:ext uri="{FF2B5EF4-FFF2-40B4-BE49-F238E27FC236}">
                <a16:creationId xmlns:a16="http://schemas.microsoft.com/office/drawing/2014/main" id="{32710B31-3510-4BDC-8729-1942F8E1F4D7}"/>
              </a:ext>
            </a:extLst>
          </p:cNvPr>
          <p:cNvGrpSpPr/>
          <p:nvPr/>
        </p:nvGrpSpPr>
        <p:grpSpPr>
          <a:xfrm>
            <a:off x="8898550" y="4301495"/>
            <a:ext cx="135935" cy="461862"/>
            <a:chOff x="8898550" y="3192150"/>
            <a:chExt cx="135935" cy="461862"/>
          </a:xfrm>
        </p:grpSpPr>
        <p:sp>
          <p:nvSpPr>
            <p:cNvPr id="9" name="Rechteck 8">
              <a:extLst>
                <a:ext uri="{FF2B5EF4-FFF2-40B4-BE49-F238E27FC236}">
                  <a16:creationId xmlns:a16="http://schemas.microsoft.com/office/drawing/2014/main" id="{281F357E-83F4-4805-93D9-B772F32C4210}"/>
                </a:ext>
              </a:extLst>
            </p:cNvPr>
            <p:cNvSpPr/>
            <p:nvPr/>
          </p:nvSpPr>
          <p:spPr>
            <a:xfrm>
              <a:off x="8971280" y="3192150"/>
              <a:ext cx="63205" cy="46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hteck 38">
              <a:extLst>
                <a:ext uri="{FF2B5EF4-FFF2-40B4-BE49-F238E27FC236}">
                  <a16:creationId xmlns:a16="http://schemas.microsoft.com/office/drawing/2014/main" id="{83DFAEBE-2CB4-4F8E-B5D3-9E85F8C476E4}"/>
                </a:ext>
              </a:extLst>
            </p:cNvPr>
            <p:cNvSpPr/>
            <p:nvPr/>
          </p:nvSpPr>
          <p:spPr>
            <a:xfrm>
              <a:off x="8898550" y="3192150"/>
              <a:ext cx="63205" cy="461862"/>
            </a:xfrm>
            <a:prstGeom prst="rect">
              <a:avLst/>
            </a:prstGeom>
            <a:solidFill>
              <a:schemeClr val="accent1">
                <a:alpha val="0"/>
              </a:schemeClr>
            </a:solid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4" name="Inhaltsplatzhalter 2">
            <a:extLst>
              <a:ext uri="{FF2B5EF4-FFF2-40B4-BE49-F238E27FC236}">
                <a16:creationId xmlns:a16="http://schemas.microsoft.com/office/drawing/2014/main" id="{BBCC7247-97B2-4086-AD01-00A55F2E41DD}"/>
              </a:ext>
            </a:extLst>
          </p:cNvPr>
          <p:cNvSpPr txBox="1">
            <a:spLocks/>
          </p:cNvSpPr>
          <p:nvPr/>
        </p:nvSpPr>
        <p:spPr>
          <a:xfrm>
            <a:off x="258783" y="5581114"/>
            <a:ext cx="6259711" cy="717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a:t>Repeat</a:t>
            </a:r>
          </a:p>
        </p:txBody>
      </p:sp>
      <p:grpSp>
        <p:nvGrpSpPr>
          <p:cNvPr id="36" name="Gruppieren 35">
            <a:extLst>
              <a:ext uri="{FF2B5EF4-FFF2-40B4-BE49-F238E27FC236}">
                <a16:creationId xmlns:a16="http://schemas.microsoft.com/office/drawing/2014/main" id="{591B02EA-38E8-400D-862A-746E39734BB5}"/>
              </a:ext>
            </a:extLst>
          </p:cNvPr>
          <p:cNvGrpSpPr/>
          <p:nvPr/>
        </p:nvGrpSpPr>
        <p:grpSpPr>
          <a:xfrm>
            <a:off x="33413" y="6393586"/>
            <a:ext cx="438728" cy="437744"/>
            <a:chOff x="11530330" y="2737485"/>
            <a:chExt cx="2548890" cy="2543176"/>
          </a:xfrm>
        </p:grpSpPr>
        <p:pic>
          <p:nvPicPr>
            <p:cNvPr id="37" name="Grafik 36">
              <a:extLst>
                <a:ext uri="{FF2B5EF4-FFF2-40B4-BE49-F238E27FC236}">
                  <a16:creationId xmlns:a16="http://schemas.microsoft.com/office/drawing/2014/main" id="{85B6CBE5-6D46-42A4-BA7A-5FFDC18836D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15" t="2612" r="2506" b="2422"/>
            <a:stretch/>
          </p:blipFill>
          <p:spPr>
            <a:xfrm>
              <a:off x="11530330" y="2737485"/>
              <a:ext cx="2548890" cy="2543176"/>
            </a:xfrm>
            <a:prstGeom prst="rect">
              <a:avLst/>
            </a:prstGeom>
          </p:spPr>
        </p:pic>
        <p:sp>
          <p:nvSpPr>
            <p:cNvPr id="38" name="Ellipse 37">
              <a:extLst>
                <a:ext uri="{FF2B5EF4-FFF2-40B4-BE49-F238E27FC236}">
                  <a16:creationId xmlns:a16="http://schemas.microsoft.com/office/drawing/2014/main" id="{39455510-E165-4661-A0C8-652273311DBC}"/>
                </a:ext>
              </a:extLst>
            </p:cNvPr>
            <p:cNvSpPr/>
            <p:nvPr/>
          </p:nvSpPr>
          <p:spPr>
            <a:xfrm>
              <a:off x="12311367" y="3529965"/>
              <a:ext cx="1033157" cy="100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Grafik 43">
            <a:extLst>
              <a:ext uri="{FF2B5EF4-FFF2-40B4-BE49-F238E27FC236}">
                <a16:creationId xmlns:a16="http://schemas.microsoft.com/office/drawing/2014/main" id="{6DBE75D2-1397-42D3-A975-EEB2631FBA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560" y="6513153"/>
            <a:ext cx="164444" cy="163884"/>
          </a:xfrm>
          <a:prstGeom prst="rect">
            <a:avLst/>
          </a:prstGeom>
        </p:spPr>
      </p:pic>
    </p:spTree>
    <p:custDataLst>
      <p:tags r:id="rId1"/>
    </p:custDataLst>
    <p:extLst>
      <p:ext uri="{BB962C8B-B14F-4D97-AF65-F5344CB8AC3E}">
        <p14:creationId xmlns:p14="http://schemas.microsoft.com/office/powerpoint/2010/main" val="251734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8" presetClass="emph" presetSubtype="0" fill="hold" nodeType="afterEffect">
                                  <p:stCondLst>
                                    <p:cond delay="0"/>
                                  </p:stCondLst>
                                  <p:childTnLst>
                                    <p:animRot by="5400000">
                                      <p:cBhvr>
                                        <p:cTn id="10" dur="2000" fill="hold"/>
                                        <p:tgtEl>
                                          <p:spTgt spid="15"/>
                                        </p:tgtEl>
                                        <p:attrNameLst>
                                          <p:attrName>r</p:attrName>
                                        </p:attrNameLst>
                                      </p:cBhvr>
                                    </p:animRot>
                                  </p:childTnLst>
                                </p:cTn>
                              </p:par>
                              <p:par>
                                <p:cTn id="11" presetID="8" presetClass="emph" presetSubtype="0" fill="hold" nodeType="withEffect">
                                  <p:stCondLst>
                                    <p:cond delay="0"/>
                                  </p:stCondLst>
                                  <p:childTnLst>
                                    <p:animRot by="2700000">
                                      <p:cBhvr>
                                        <p:cTn id="12" dur="2000" fill="hold"/>
                                        <p:tgtEl>
                                          <p:spTgt spid="18"/>
                                        </p:tgtEl>
                                        <p:attrNameLst>
                                          <p:attrName>r</p:attrName>
                                        </p:attrNameLst>
                                      </p:cBhvr>
                                    </p:animRot>
                                  </p:childTnLst>
                                </p:cTn>
                              </p:par>
                            </p:childTnLst>
                          </p:cTn>
                        </p:par>
                        <p:par>
                          <p:cTn id="13" fill="hold">
                            <p:stCondLst>
                              <p:cond delay="2500"/>
                            </p:stCondLst>
                            <p:childTnLst>
                              <p:par>
                                <p:cTn id="14" presetID="8" presetClass="emph" presetSubtype="0" fill="hold" nodeType="afterEffect">
                                  <p:stCondLst>
                                    <p:cond delay="0"/>
                                  </p:stCondLst>
                                  <p:childTnLst>
                                    <p:animRot by="-2700000">
                                      <p:cBhvr>
                                        <p:cTn id="15" dur="1000" fill="hold"/>
                                        <p:tgtEl>
                                          <p:spTgt spid="15"/>
                                        </p:tgtEl>
                                        <p:attrNameLst>
                                          <p:attrName>r</p:attrName>
                                        </p:attrNameLst>
                                      </p:cBhvr>
                                    </p:animRot>
                                  </p:childTnLst>
                                </p:cTn>
                              </p:par>
                              <p:par>
                                <p:cTn id="16" presetID="8" presetClass="emph" presetSubtype="0" fill="hold" nodeType="withEffect">
                                  <p:stCondLst>
                                    <p:cond delay="0"/>
                                  </p:stCondLst>
                                  <p:childTnLst>
                                    <p:animRot by="-1350000">
                                      <p:cBhvr>
                                        <p:cTn id="17" dur="1000" fill="hold"/>
                                        <p:tgtEl>
                                          <p:spTgt spid="18"/>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childTnLst>
                                </p:cTn>
                              </p:par>
                              <p:par>
                                <p:cTn id="23" presetID="10" presetClass="exit" presetSubtype="0" fill="hold" nodeType="withEffect">
                                  <p:stCondLst>
                                    <p:cond delay="0"/>
                                  </p:stCondLst>
                                  <p:childTnLst>
                                    <p:animEffect transition="out" filter="fade">
                                      <p:cBhvr>
                                        <p:cTn id="24" dur="1000"/>
                                        <p:tgtEl>
                                          <p:spTgt spid="15"/>
                                        </p:tgtEl>
                                      </p:cBhvr>
                                    </p:animEffect>
                                    <p:set>
                                      <p:cBhvr>
                                        <p:cTn id="25" dur="1" fill="hold">
                                          <p:stCondLst>
                                            <p:cond delay="999"/>
                                          </p:stCondLst>
                                        </p:cTn>
                                        <p:tgtEl>
                                          <p:spTgt spid="15"/>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1000"/>
                                        <p:tgtEl>
                                          <p:spTgt spid="59"/>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74">
                                            <p:txEl>
                                              <p:pRg st="0" end="0"/>
                                            </p:txEl>
                                          </p:spTgt>
                                        </p:tgtEl>
                                        <p:attrNameLst>
                                          <p:attrName>style.visibility</p:attrName>
                                        </p:attrNameLst>
                                      </p:cBhvr>
                                      <p:to>
                                        <p:strVal val="visible"/>
                                      </p:to>
                                    </p:set>
                                    <p:animEffect transition="in" filter="fade">
                                      <p:cBhvr>
                                        <p:cTn id="32" dur="500"/>
                                        <p:tgtEl>
                                          <p:spTgt spid="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Analyze </a:t>
            </a:r>
            <a:r>
              <a:rPr lang="de-DE" dirty="0" err="1"/>
              <a:t>your</a:t>
            </a:r>
            <a:r>
              <a:rPr lang="de-DE" dirty="0"/>
              <a:t> </a:t>
            </a:r>
            <a:r>
              <a:rPr lang="de-DE" dirty="0" err="1"/>
              <a:t>optical</a:t>
            </a:r>
            <a:r>
              <a:rPr lang="de-DE" dirty="0"/>
              <a:t> </a:t>
            </a:r>
            <a:r>
              <a:rPr lang="de-DE" dirty="0" err="1"/>
              <a:t>setup</a:t>
            </a:r>
            <a:endParaRPr lang="de-DE" dirty="0"/>
          </a:p>
        </p:txBody>
      </p:sp>
      <p:sp>
        <p:nvSpPr>
          <p:cNvPr id="3" name="Content Placeholder 2"/>
          <p:cNvSpPr>
            <a:spLocks noGrp="1"/>
          </p:cNvSpPr>
          <p:nvPr>
            <p:ph idx="1"/>
          </p:nvPr>
        </p:nvSpPr>
        <p:spPr>
          <a:xfrm>
            <a:off x="838200" y="1371600"/>
            <a:ext cx="10419608" cy="4805363"/>
          </a:xfrm>
        </p:spPr>
        <p:txBody>
          <a:bodyPr>
            <a:normAutofit/>
          </a:bodyPr>
          <a:lstStyle/>
          <a:p>
            <a:r>
              <a:rPr lang="de-DE" sz="2000" dirty="0"/>
              <a:t>Simple </a:t>
            </a:r>
            <a:r>
              <a:rPr lang="de-DE" sz="2000" dirty="0" err="1"/>
              <a:t>energy</a:t>
            </a:r>
            <a:r>
              <a:rPr lang="de-DE" sz="2000" dirty="0"/>
              <a:t> </a:t>
            </a:r>
            <a:r>
              <a:rPr lang="de-DE" sz="2000" dirty="0" err="1"/>
              <a:t>analyzer</a:t>
            </a:r>
            <a:endParaRPr lang="de-DE" sz="2000" dirty="0"/>
          </a:p>
          <a:p>
            <a:pPr lvl="1"/>
            <a:r>
              <a:rPr lang="de-DE" sz="1600" dirty="0">
                <a:sym typeface="Wingdings" panose="05000000000000000000" pitchFamily="2" charset="2"/>
              </a:rPr>
              <a:t>Energy </a:t>
            </a:r>
            <a:r>
              <a:rPr lang="de-DE" sz="1600" dirty="0" err="1">
                <a:sym typeface="Wingdings" panose="05000000000000000000" pitchFamily="2" charset="2"/>
              </a:rPr>
              <a:t>flow</a:t>
            </a:r>
            <a:r>
              <a:rPr lang="de-DE" sz="1600" dirty="0">
                <a:sym typeface="Wingdings" panose="05000000000000000000" pitchFamily="2" charset="2"/>
              </a:rPr>
              <a:t> </a:t>
            </a:r>
            <a:r>
              <a:rPr lang="de-DE" sz="1600" dirty="0" err="1">
                <a:sym typeface="Wingdings" panose="05000000000000000000" pitchFamily="2" charset="2"/>
              </a:rPr>
              <a:t>between</a:t>
            </a:r>
            <a:r>
              <a:rPr lang="de-DE" sz="1600" dirty="0">
                <a:sym typeface="Wingdings" panose="05000000000000000000" pitchFamily="2" charset="2"/>
              </a:rPr>
              <a:t> </a:t>
            </a:r>
            <a:r>
              <a:rPr lang="de-DE" sz="1600" dirty="0" err="1">
                <a:sym typeface="Wingdings" panose="05000000000000000000" pitchFamily="2" charset="2"/>
              </a:rPr>
              <a:t>nodes</a:t>
            </a:r>
            <a:endParaRPr lang="de-DE" sz="1600" dirty="0">
              <a:sym typeface="Wingdings" panose="05000000000000000000" pitchFamily="2" charset="2"/>
            </a:endParaRPr>
          </a:p>
          <a:p>
            <a:pPr lvl="1"/>
            <a:r>
              <a:rPr lang="de-DE" sz="1600" dirty="0" err="1">
                <a:sym typeface="Wingdings" panose="05000000000000000000" pitchFamily="2" charset="2"/>
              </a:rPr>
              <a:t>Rudimentary</a:t>
            </a:r>
            <a:r>
              <a:rPr lang="de-DE" sz="1600" dirty="0">
                <a:sym typeface="Wingdings" panose="05000000000000000000" pitchFamily="2" charset="2"/>
              </a:rPr>
              <a:t> but </a:t>
            </a:r>
            <a:r>
              <a:rPr lang="de-DE" sz="1600" dirty="0" err="1">
                <a:sym typeface="Wingdings" panose="05000000000000000000" pitchFamily="2" charset="2"/>
              </a:rPr>
              <a:t>very</a:t>
            </a:r>
            <a:r>
              <a:rPr lang="de-DE" sz="1600" dirty="0">
                <a:sym typeface="Wingdings" panose="05000000000000000000" pitchFamily="2" charset="2"/>
              </a:rPr>
              <a:t> fast </a:t>
            </a:r>
            <a:endParaRPr lang="de-DE" sz="2000" dirty="0">
              <a:sym typeface="Wingdings" panose="05000000000000000000" pitchFamily="2" charset="2"/>
            </a:endParaRPr>
          </a:p>
          <a:p>
            <a:pPr>
              <a:spcBef>
                <a:spcPts val="2400"/>
              </a:spcBef>
            </a:pPr>
            <a:r>
              <a:rPr lang="de-DE" sz="2000" dirty="0" err="1">
                <a:sym typeface="Wingdings" panose="05000000000000000000" pitchFamily="2" charset="2"/>
              </a:rPr>
              <a:t>Sequential</a:t>
            </a:r>
            <a:r>
              <a:rPr lang="de-DE" sz="2000" dirty="0">
                <a:sym typeface="Wingdings" panose="05000000000000000000" pitchFamily="2" charset="2"/>
              </a:rPr>
              <a:t> </a:t>
            </a:r>
            <a:r>
              <a:rPr lang="de-DE" sz="2000" dirty="0" err="1">
                <a:sym typeface="Wingdings" panose="05000000000000000000" pitchFamily="2" charset="2"/>
              </a:rPr>
              <a:t>ray</a:t>
            </a:r>
            <a:r>
              <a:rPr lang="de-DE" sz="2000" dirty="0">
                <a:sym typeface="Wingdings" panose="05000000000000000000" pitchFamily="2" charset="2"/>
              </a:rPr>
              <a:t>-tracing </a:t>
            </a:r>
            <a:r>
              <a:rPr lang="de-DE" sz="2000" dirty="0" err="1">
                <a:sym typeface="Wingdings" panose="05000000000000000000" pitchFamily="2" charset="2"/>
              </a:rPr>
              <a:t>analyzer</a:t>
            </a:r>
            <a:r>
              <a:rPr lang="de-DE" sz="2000" dirty="0">
                <a:sym typeface="Wingdings" panose="05000000000000000000" pitchFamily="2" charset="2"/>
              </a:rPr>
              <a:t>:</a:t>
            </a:r>
          </a:p>
          <a:p>
            <a:pPr lvl="1"/>
            <a:r>
              <a:rPr lang="de-DE" sz="1600" dirty="0">
                <a:sym typeface="Wingdings" panose="05000000000000000000" pitchFamily="2" charset="2"/>
              </a:rPr>
              <a:t>Rays </a:t>
            </a:r>
            <a:r>
              <a:rPr lang="de-DE" sz="1600" dirty="0" err="1">
                <a:sym typeface="Wingdings" panose="05000000000000000000" pitchFamily="2" charset="2"/>
              </a:rPr>
              <a:t>propagate</a:t>
            </a:r>
            <a:r>
              <a:rPr lang="de-DE" sz="1600" dirty="0">
                <a:sym typeface="Wingdings" panose="05000000000000000000" pitchFamily="2" charset="2"/>
              </a:rPr>
              <a:t> </a:t>
            </a:r>
            <a:r>
              <a:rPr lang="de-DE" sz="1600" dirty="0" err="1">
                <a:sym typeface="Wingdings" panose="05000000000000000000" pitchFamily="2" charset="2"/>
              </a:rPr>
              <a:t>from</a:t>
            </a:r>
            <a:r>
              <a:rPr lang="de-DE" sz="1600" dirty="0">
                <a:sym typeface="Wingdings" panose="05000000000000000000" pitchFamily="2" charset="2"/>
              </a:rPr>
              <a:t> </a:t>
            </a:r>
            <a:r>
              <a:rPr lang="de-DE" sz="1600" dirty="0" err="1">
                <a:sym typeface="Wingdings" panose="05000000000000000000" pitchFamily="2" charset="2"/>
              </a:rPr>
              <a:t>node</a:t>
            </a:r>
            <a:r>
              <a:rPr lang="de-DE" sz="1600" dirty="0">
                <a:sym typeface="Wingdings" panose="05000000000000000000" pitchFamily="2" charset="2"/>
              </a:rPr>
              <a:t> </a:t>
            </a:r>
            <a:r>
              <a:rPr lang="de-DE" sz="1600" dirty="0" err="1">
                <a:sym typeface="Wingdings" panose="05000000000000000000" pitchFamily="2" charset="2"/>
              </a:rPr>
              <a:t>to</a:t>
            </a:r>
            <a:r>
              <a:rPr lang="de-DE" sz="1600" dirty="0">
                <a:sym typeface="Wingdings" panose="05000000000000000000" pitchFamily="2" charset="2"/>
              </a:rPr>
              <a:t> </a:t>
            </a:r>
            <a:r>
              <a:rPr lang="de-DE" sz="1600" dirty="0" err="1">
                <a:sym typeface="Wingdings" panose="05000000000000000000" pitchFamily="2" charset="2"/>
              </a:rPr>
              <a:t>node</a:t>
            </a:r>
            <a:r>
              <a:rPr lang="de-DE" sz="1600" dirty="0">
                <a:sym typeface="Wingdings" panose="05000000000000000000" pitchFamily="2" charset="2"/>
              </a:rPr>
              <a:t> </a:t>
            </a:r>
            <a:r>
              <a:rPr lang="de-DE" sz="1600" dirty="0" err="1">
                <a:sym typeface="Wingdings" panose="05000000000000000000" pitchFamily="2" charset="2"/>
              </a:rPr>
              <a:t>guided</a:t>
            </a:r>
            <a:r>
              <a:rPr lang="de-DE" sz="1600" dirty="0">
                <a:sym typeface="Wingdings" panose="05000000000000000000" pitchFamily="2" charset="2"/>
              </a:rPr>
              <a:t> </a:t>
            </a:r>
            <a:r>
              <a:rPr lang="de-DE" sz="1600" dirty="0" err="1">
                <a:sym typeface="Wingdings" panose="05000000000000000000" pitchFamily="2" charset="2"/>
              </a:rPr>
              <a:t>along</a:t>
            </a:r>
            <a:r>
              <a:rPr lang="de-DE" sz="1600" dirty="0">
                <a:sym typeface="Wingdings" panose="05000000000000000000" pitchFamily="2" charset="2"/>
              </a:rPr>
              <a:t> </a:t>
            </a:r>
            <a:br>
              <a:rPr lang="de-DE" sz="1600" dirty="0">
                <a:sym typeface="Wingdings" panose="05000000000000000000" pitchFamily="2" charset="2"/>
              </a:rPr>
            </a:br>
            <a:r>
              <a:rPr lang="de-DE" sz="1600" dirty="0">
                <a:sym typeface="Wingdings" panose="05000000000000000000" pitchFamily="2" charset="2"/>
              </a:rPr>
              <a:t>a </a:t>
            </a:r>
            <a:r>
              <a:rPr lang="de-DE" sz="1600" dirty="0" err="1">
                <a:sym typeface="Wingdings" panose="05000000000000000000" pitchFamily="2" charset="2"/>
              </a:rPr>
              <a:t>topologically</a:t>
            </a:r>
            <a:r>
              <a:rPr lang="de-DE" sz="1600" dirty="0">
                <a:sym typeface="Wingdings" panose="05000000000000000000" pitchFamily="2" charset="2"/>
              </a:rPr>
              <a:t> </a:t>
            </a:r>
            <a:r>
              <a:rPr lang="de-DE" sz="1600" dirty="0" err="1">
                <a:sym typeface="Wingdings" panose="05000000000000000000" pitchFamily="2" charset="2"/>
              </a:rPr>
              <a:t>sorted</a:t>
            </a:r>
            <a:r>
              <a:rPr lang="de-DE" sz="1600" dirty="0">
                <a:sym typeface="Wingdings" panose="05000000000000000000" pitchFamily="2" charset="2"/>
              </a:rPr>
              <a:t> </a:t>
            </a:r>
            <a:r>
              <a:rPr lang="de-DE" sz="1600" dirty="0" err="1">
                <a:sym typeface="Wingdings" panose="05000000000000000000" pitchFamily="2" charset="2"/>
              </a:rPr>
              <a:t>flow</a:t>
            </a:r>
            <a:r>
              <a:rPr lang="de-DE" sz="1600" dirty="0">
                <a:sym typeface="Wingdings" panose="05000000000000000000" pitchFamily="2" charset="2"/>
              </a:rPr>
              <a:t>-graph</a:t>
            </a:r>
          </a:p>
          <a:p>
            <a:pPr lvl="1"/>
            <a:r>
              <a:rPr lang="de-DE" sz="1600" dirty="0">
                <a:sym typeface="Wingdings" panose="05000000000000000000" pitchFamily="2" charset="2"/>
              </a:rPr>
              <a:t>Parameters such </a:t>
            </a:r>
            <a:r>
              <a:rPr lang="de-DE" sz="1600" dirty="0" err="1">
                <a:sym typeface="Wingdings" panose="05000000000000000000" pitchFamily="2" charset="2"/>
              </a:rPr>
              <a:t>as</a:t>
            </a:r>
            <a:r>
              <a:rPr lang="de-DE" sz="1600" dirty="0">
                <a:sym typeface="Wingdings" panose="05000000000000000000" pitchFamily="2" charset="2"/>
              </a:rPr>
              <a:t> </a:t>
            </a:r>
            <a:r>
              <a:rPr lang="de-DE" sz="1600" dirty="0" err="1">
                <a:sym typeface="Wingdings" panose="05000000000000000000" pitchFamily="2" charset="2"/>
              </a:rPr>
              <a:t>fluence</a:t>
            </a:r>
            <a:r>
              <a:rPr lang="de-DE" sz="1600" dirty="0">
                <a:sym typeface="Wingdings" panose="05000000000000000000" pitchFamily="2" charset="2"/>
              </a:rPr>
              <a:t>, </a:t>
            </a:r>
            <a:r>
              <a:rPr lang="de-DE" sz="1600" dirty="0" err="1">
                <a:sym typeface="Wingdings" panose="05000000000000000000" pitchFamily="2" charset="2"/>
              </a:rPr>
              <a:t>energy</a:t>
            </a:r>
            <a:r>
              <a:rPr lang="de-DE" sz="1600" dirty="0">
                <a:sym typeface="Wingdings" panose="05000000000000000000" pitchFamily="2" charset="2"/>
              </a:rPr>
              <a:t>, </a:t>
            </a:r>
            <a:r>
              <a:rPr lang="de-DE" sz="1600" dirty="0" err="1">
                <a:sym typeface="Wingdings" panose="05000000000000000000" pitchFamily="2" charset="2"/>
              </a:rPr>
              <a:t>wavefront</a:t>
            </a:r>
            <a:r>
              <a:rPr lang="de-DE" sz="1600" dirty="0">
                <a:sym typeface="Wingdings" panose="05000000000000000000" pitchFamily="2" charset="2"/>
              </a:rPr>
              <a:t> </a:t>
            </a:r>
            <a:br>
              <a:rPr lang="de-DE" sz="1600" dirty="0">
                <a:sym typeface="Wingdings" panose="05000000000000000000" pitchFamily="2" charset="2"/>
              </a:rPr>
            </a:br>
            <a:r>
              <a:rPr lang="de-DE" sz="1600" dirty="0" err="1">
                <a:sym typeface="Wingdings" panose="05000000000000000000" pitchFamily="2" charset="2"/>
              </a:rPr>
              <a:t>accessible</a:t>
            </a:r>
            <a:r>
              <a:rPr lang="de-DE" sz="1600" dirty="0">
                <a:sym typeface="Wingdings" panose="05000000000000000000" pitchFamily="2" charset="2"/>
              </a:rPr>
              <a:t> via </a:t>
            </a:r>
            <a:r>
              <a:rPr lang="de-DE" sz="1600" dirty="0" err="1">
                <a:sym typeface="Wingdings" panose="05000000000000000000" pitchFamily="2" charset="2"/>
              </a:rPr>
              <a:t>detector</a:t>
            </a:r>
            <a:r>
              <a:rPr lang="de-DE" sz="1600" dirty="0">
                <a:sym typeface="Wingdings" panose="05000000000000000000" pitchFamily="2" charset="2"/>
              </a:rPr>
              <a:t> </a:t>
            </a:r>
            <a:r>
              <a:rPr lang="de-DE" sz="1600" dirty="0" err="1">
                <a:sym typeface="Wingdings" panose="05000000000000000000" pitchFamily="2" charset="2"/>
              </a:rPr>
              <a:t>nodes</a:t>
            </a:r>
            <a:br>
              <a:rPr lang="de-DE" sz="1600" dirty="0">
                <a:sym typeface="Wingdings" panose="05000000000000000000" pitchFamily="2" charset="2"/>
              </a:rPr>
            </a:br>
            <a:endParaRPr lang="de-DE" sz="2000" dirty="0">
              <a:sym typeface="Wingdings" panose="05000000000000000000" pitchFamily="2" charset="2"/>
            </a:endParaRPr>
          </a:p>
          <a:p>
            <a:pPr>
              <a:spcBef>
                <a:spcPts val="2400"/>
              </a:spcBef>
            </a:pPr>
            <a:r>
              <a:rPr lang="de-DE" sz="2000" dirty="0">
                <a:sym typeface="Wingdings" panose="05000000000000000000" pitchFamily="2" charset="2"/>
              </a:rPr>
              <a:t>Semi-</a:t>
            </a:r>
            <a:r>
              <a:rPr lang="de-DE" sz="2000" dirty="0" err="1">
                <a:sym typeface="Wingdings" panose="05000000000000000000" pitchFamily="2" charset="2"/>
              </a:rPr>
              <a:t>sequential</a:t>
            </a:r>
            <a:r>
              <a:rPr lang="de-DE" sz="2000" dirty="0">
                <a:sym typeface="Wingdings" panose="05000000000000000000" pitchFamily="2" charset="2"/>
              </a:rPr>
              <a:t> ghost-focus / LIDT </a:t>
            </a:r>
            <a:r>
              <a:rPr lang="de-DE" sz="2000" dirty="0" err="1">
                <a:sym typeface="Wingdings" panose="05000000000000000000" pitchFamily="2" charset="2"/>
              </a:rPr>
              <a:t>analyzer</a:t>
            </a:r>
            <a:endParaRPr lang="de-DE" sz="2000" dirty="0">
              <a:sym typeface="Wingdings" panose="05000000000000000000" pitchFamily="2" charset="2"/>
            </a:endParaRPr>
          </a:p>
          <a:p>
            <a:pPr lvl="1"/>
            <a:r>
              <a:rPr lang="de-DE" sz="1600" dirty="0"/>
              <a:t>Rays </a:t>
            </a:r>
            <a:r>
              <a:rPr lang="de-DE" sz="1600" dirty="0" err="1"/>
              <a:t>propagate</a:t>
            </a:r>
            <a:r>
              <a:rPr lang="de-DE" sz="1600" dirty="0"/>
              <a:t> </a:t>
            </a:r>
            <a:r>
              <a:rPr lang="de-DE" sz="1600" dirty="0" err="1"/>
              <a:t>similar</a:t>
            </a:r>
            <a:r>
              <a:rPr lang="de-DE" sz="1600" dirty="0"/>
              <a:t> </a:t>
            </a:r>
            <a:r>
              <a:rPr lang="de-DE" sz="1600" dirty="0" err="1"/>
              <a:t>to</a:t>
            </a:r>
            <a:r>
              <a:rPr lang="de-DE" sz="1600" dirty="0"/>
              <a:t> </a:t>
            </a:r>
            <a:r>
              <a:rPr lang="de-DE" sz="1600" dirty="0" err="1"/>
              <a:t>ray</a:t>
            </a:r>
            <a:r>
              <a:rPr lang="de-DE" sz="1600" dirty="0"/>
              <a:t>-tracing </a:t>
            </a:r>
            <a:r>
              <a:rPr lang="de-DE" sz="1600" dirty="0" err="1"/>
              <a:t>analyzer</a:t>
            </a:r>
            <a:r>
              <a:rPr lang="de-DE" sz="1600" dirty="0"/>
              <a:t> but </a:t>
            </a:r>
            <a:br>
              <a:rPr lang="de-DE" sz="1600" dirty="0"/>
            </a:br>
            <a:r>
              <a:rPr lang="de-DE" sz="1600" dirty="0" err="1"/>
              <a:t>can</a:t>
            </a:r>
            <a:r>
              <a:rPr lang="de-DE" sz="1600" dirty="0"/>
              <a:t> bounce off </a:t>
            </a:r>
            <a:r>
              <a:rPr lang="de-DE" sz="1600" dirty="0" err="1"/>
              <a:t>of</a:t>
            </a:r>
            <a:r>
              <a:rPr lang="de-DE" sz="1600" dirty="0"/>
              <a:t> </a:t>
            </a:r>
            <a:r>
              <a:rPr lang="de-DE" sz="1600" dirty="0" err="1"/>
              <a:t>surfaces</a:t>
            </a:r>
            <a:endParaRPr lang="de-DE" sz="1600" dirty="0"/>
          </a:p>
          <a:p>
            <a:pPr lvl="1"/>
            <a:r>
              <a:rPr lang="de-DE" sz="1600" dirty="0"/>
              <a:t>Iterative </a:t>
            </a:r>
            <a:r>
              <a:rPr lang="de-DE" sz="1600" dirty="0" err="1"/>
              <a:t>for</a:t>
            </a:r>
            <a:r>
              <a:rPr lang="de-DE" sz="1600" dirty="0"/>
              <a:t>- and </a:t>
            </a:r>
            <a:r>
              <a:rPr lang="de-DE" sz="1600" dirty="0" err="1"/>
              <a:t>backward</a:t>
            </a:r>
            <a:r>
              <a:rPr lang="de-DE" sz="1600" dirty="0"/>
              <a:t> </a:t>
            </a:r>
            <a:r>
              <a:rPr lang="de-DE" sz="1600" dirty="0" err="1"/>
              <a:t>propagation</a:t>
            </a:r>
            <a:endParaRPr lang="de-DE" sz="1600" dirty="0"/>
          </a:p>
          <a:p>
            <a:pPr lvl="1"/>
            <a:r>
              <a:rPr lang="de-DE" sz="1600" dirty="0"/>
              <a:t>Report </a:t>
            </a:r>
            <a:r>
              <a:rPr lang="de-DE" sz="1600" dirty="0" err="1"/>
              <a:t>for</a:t>
            </a:r>
            <a:r>
              <a:rPr lang="de-DE" sz="1600" dirty="0"/>
              <a:t> </a:t>
            </a:r>
            <a:r>
              <a:rPr lang="de-DE" sz="1600" dirty="0" err="1"/>
              <a:t>optics</a:t>
            </a:r>
            <a:r>
              <a:rPr lang="de-DE" sz="1600" dirty="0"/>
              <a:t> on </a:t>
            </a:r>
            <a:r>
              <a:rPr lang="de-DE" sz="1600" dirty="0" err="1"/>
              <a:t>which</a:t>
            </a:r>
            <a:r>
              <a:rPr lang="de-DE" sz="1600" dirty="0"/>
              <a:t> </a:t>
            </a:r>
            <a:r>
              <a:rPr lang="de-DE" sz="1600" dirty="0" err="1"/>
              <a:t>the</a:t>
            </a:r>
            <a:r>
              <a:rPr lang="de-DE" sz="1600" dirty="0"/>
              <a:t> </a:t>
            </a:r>
            <a:r>
              <a:rPr lang="de-DE" sz="1600" dirty="0" err="1"/>
              <a:t>fluence</a:t>
            </a:r>
            <a:r>
              <a:rPr lang="de-DE" sz="1600" dirty="0"/>
              <a:t> </a:t>
            </a:r>
            <a:r>
              <a:rPr lang="de-DE" sz="1600" dirty="0" err="1"/>
              <a:t>exceeds</a:t>
            </a:r>
            <a:r>
              <a:rPr lang="de-DE" sz="1600" dirty="0"/>
              <a:t> LIDT</a:t>
            </a:r>
          </a:p>
          <a:p>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17</a:t>
            </a:fld>
            <a:endParaRPr lang="de-DE" dirty="0"/>
          </a:p>
        </p:txBody>
      </p:sp>
      <p:grpSp>
        <p:nvGrpSpPr>
          <p:cNvPr id="16" name="Gruppieren 15">
            <a:extLst>
              <a:ext uri="{FF2B5EF4-FFF2-40B4-BE49-F238E27FC236}">
                <a16:creationId xmlns:a16="http://schemas.microsoft.com/office/drawing/2014/main" id="{CAF572BB-C068-4D43-A4F7-4A46A9586B3C}"/>
              </a:ext>
            </a:extLst>
          </p:cNvPr>
          <p:cNvGrpSpPr/>
          <p:nvPr/>
        </p:nvGrpSpPr>
        <p:grpSpPr>
          <a:xfrm>
            <a:off x="6870700" y="1270515"/>
            <a:ext cx="4184650" cy="824985"/>
            <a:chOff x="6388100" y="1270515"/>
            <a:chExt cx="4184650" cy="824985"/>
          </a:xfrm>
        </p:grpSpPr>
        <p:sp>
          <p:nvSpPr>
            <p:cNvPr id="4" name="Rechteck 3">
              <a:extLst>
                <a:ext uri="{FF2B5EF4-FFF2-40B4-BE49-F238E27FC236}">
                  <a16:creationId xmlns:a16="http://schemas.microsoft.com/office/drawing/2014/main" id="{B4792907-55C0-41F3-B2C2-AD365F1990F4}"/>
                </a:ext>
              </a:extLst>
            </p:cNvPr>
            <p:cNvSpPr/>
            <p:nvPr/>
          </p:nvSpPr>
          <p:spPr>
            <a:xfrm>
              <a:off x="638810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6" name="Rechteck 5">
              <a:extLst>
                <a:ext uri="{FF2B5EF4-FFF2-40B4-BE49-F238E27FC236}">
                  <a16:creationId xmlns:a16="http://schemas.microsoft.com/office/drawing/2014/main" id="{4639CA9C-9517-4DE1-B5C7-30FDE027E568}"/>
                </a:ext>
              </a:extLst>
            </p:cNvPr>
            <p:cNvSpPr/>
            <p:nvPr/>
          </p:nvSpPr>
          <p:spPr>
            <a:xfrm>
              <a:off x="7915275"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7" name="Rechteck 6">
              <a:extLst>
                <a:ext uri="{FF2B5EF4-FFF2-40B4-BE49-F238E27FC236}">
                  <a16:creationId xmlns:a16="http://schemas.microsoft.com/office/drawing/2014/main" id="{2FEBE87F-E2B3-4282-B709-79B89B3B4AC3}"/>
                </a:ext>
              </a:extLst>
            </p:cNvPr>
            <p:cNvSpPr/>
            <p:nvPr/>
          </p:nvSpPr>
          <p:spPr>
            <a:xfrm>
              <a:off x="944245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9" name="Gerade Verbindung mit Pfeil 8">
              <a:extLst>
                <a:ext uri="{FF2B5EF4-FFF2-40B4-BE49-F238E27FC236}">
                  <a16:creationId xmlns:a16="http://schemas.microsoft.com/office/drawing/2014/main" id="{48E4A50C-AB83-4415-9AAE-B9A0F3C31077}"/>
                </a:ext>
              </a:extLst>
            </p:cNvPr>
            <p:cNvCxnSpPr>
              <a:cxnSpLocks/>
              <a:stCxn id="4" idx="3"/>
            </p:cNvCxnSpPr>
            <p:nvPr/>
          </p:nvCxnSpPr>
          <p:spPr>
            <a:xfrm>
              <a:off x="7518400"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AEE1069-2C7B-401A-8675-90522479A3D4}"/>
                </a:ext>
              </a:extLst>
            </p:cNvPr>
            <p:cNvCxnSpPr>
              <a:cxnSpLocks/>
            </p:cNvCxnSpPr>
            <p:nvPr/>
          </p:nvCxnSpPr>
          <p:spPr>
            <a:xfrm>
              <a:off x="9045575"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98CA4B89-BF1A-4781-9752-32D542D04297}"/>
                </a:ext>
              </a:extLst>
            </p:cNvPr>
            <p:cNvSpPr txBox="1"/>
            <p:nvPr/>
          </p:nvSpPr>
          <p:spPr>
            <a:xfrm>
              <a:off x="6471178" y="1270515"/>
              <a:ext cx="914400" cy="369332"/>
            </a:xfrm>
            <a:prstGeom prst="rect">
              <a:avLst/>
            </a:prstGeom>
            <a:noFill/>
          </p:spPr>
          <p:txBody>
            <a:bodyPr wrap="square" rtlCol="0">
              <a:spAutoFit/>
            </a:bodyPr>
            <a:lstStyle/>
            <a:p>
              <a:pPr algn="ctr"/>
              <a:r>
                <a:rPr lang="en-US" dirty="0"/>
                <a:t>E</a:t>
              </a:r>
              <a:r>
                <a:rPr lang="en-US" baseline="-25000" dirty="0"/>
                <a:t>1</a:t>
              </a:r>
            </a:p>
          </p:txBody>
        </p:sp>
        <p:sp>
          <p:nvSpPr>
            <p:cNvPr id="14" name="Textfeld 13">
              <a:extLst>
                <a:ext uri="{FF2B5EF4-FFF2-40B4-BE49-F238E27FC236}">
                  <a16:creationId xmlns:a16="http://schemas.microsoft.com/office/drawing/2014/main" id="{A7B84505-A3ED-4AE4-A0BD-C1C95E3A6172}"/>
                </a:ext>
              </a:extLst>
            </p:cNvPr>
            <p:cNvSpPr txBox="1"/>
            <p:nvPr/>
          </p:nvSpPr>
          <p:spPr>
            <a:xfrm>
              <a:off x="8016504" y="1285638"/>
              <a:ext cx="914400" cy="369332"/>
            </a:xfrm>
            <a:prstGeom prst="rect">
              <a:avLst/>
            </a:prstGeom>
            <a:noFill/>
          </p:spPr>
          <p:txBody>
            <a:bodyPr wrap="square" rtlCol="0">
              <a:spAutoFit/>
            </a:bodyPr>
            <a:lstStyle/>
            <a:p>
              <a:pPr algn="ctr"/>
              <a:r>
                <a:rPr lang="en-US" dirty="0"/>
                <a:t>E</a:t>
              </a:r>
              <a:r>
                <a:rPr lang="en-US" baseline="-25000" dirty="0"/>
                <a:t>2</a:t>
              </a:r>
            </a:p>
          </p:txBody>
        </p:sp>
        <p:sp>
          <p:nvSpPr>
            <p:cNvPr id="15" name="Textfeld 14">
              <a:extLst>
                <a:ext uri="{FF2B5EF4-FFF2-40B4-BE49-F238E27FC236}">
                  <a16:creationId xmlns:a16="http://schemas.microsoft.com/office/drawing/2014/main" id="{3587DB23-AFC6-428B-A4E8-93E42E67B790}"/>
                </a:ext>
              </a:extLst>
            </p:cNvPr>
            <p:cNvSpPr txBox="1"/>
            <p:nvPr/>
          </p:nvSpPr>
          <p:spPr>
            <a:xfrm>
              <a:off x="9543679" y="1277938"/>
              <a:ext cx="914400" cy="369332"/>
            </a:xfrm>
            <a:prstGeom prst="rect">
              <a:avLst/>
            </a:prstGeom>
            <a:noFill/>
          </p:spPr>
          <p:txBody>
            <a:bodyPr wrap="square" rtlCol="0">
              <a:spAutoFit/>
            </a:bodyPr>
            <a:lstStyle/>
            <a:p>
              <a:pPr algn="ctr"/>
              <a:r>
                <a:rPr lang="en-US" dirty="0"/>
                <a:t>E</a:t>
              </a:r>
              <a:r>
                <a:rPr lang="en-US" baseline="-25000" dirty="0"/>
                <a:t>3</a:t>
              </a:r>
            </a:p>
          </p:txBody>
        </p:sp>
      </p:grpSp>
      <p:grpSp>
        <p:nvGrpSpPr>
          <p:cNvPr id="17" name="Gruppieren 16">
            <a:extLst>
              <a:ext uri="{FF2B5EF4-FFF2-40B4-BE49-F238E27FC236}">
                <a16:creationId xmlns:a16="http://schemas.microsoft.com/office/drawing/2014/main" id="{60ED49A8-DEBB-492E-9B15-186E6560D12E}"/>
              </a:ext>
            </a:extLst>
          </p:cNvPr>
          <p:cNvGrpSpPr/>
          <p:nvPr/>
        </p:nvGrpSpPr>
        <p:grpSpPr>
          <a:xfrm>
            <a:off x="6863979" y="2798505"/>
            <a:ext cx="4184650" cy="824985"/>
            <a:chOff x="6388100" y="1270515"/>
            <a:chExt cx="4184650" cy="824985"/>
          </a:xfrm>
        </p:grpSpPr>
        <p:sp>
          <p:nvSpPr>
            <p:cNvPr id="18" name="Rechteck 17">
              <a:extLst>
                <a:ext uri="{FF2B5EF4-FFF2-40B4-BE49-F238E27FC236}">
                  <a16:creationId xmlns:a16="http://schemas.microsoft.com/office/drawing/2014/main" id="{3CFFC9FE-BEF6-47D0-8B54-13E1CF3309D1}"/>
                </a:ext>
              </a:extLst>
            </p:cNvPr>
            <p:cNvSpPr/>
            <p:nvPr/>
          </p:nvSpPr>
          <p:spPr>
            <a:xfrm>
              <a:off x="638810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19" name="Rechteck 18">
              <a:extLst>
                <a:ext uri="{FF2B5EF4-FFF2-40B4-BE49-F238E27FC236}">
                  <a16:creationId xmlns:a16="http://schemas.microsoft.com/office/drawing/2014/main" id="{59C067ED-1A44-42B0-B62F-528D2953BA17}"/>
                </a:ext>
              </a:extLst>
            </p:cNvPr>
            <p:cNvSpPr/>
            <p:nvPr/>
          </p:nvSpPr>
          <p:spPr>
            <a:xfrm>
              <a:off x="7915275"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20" name="Rechteck 19">
              <a:extLst>
                <a:ext uri="{FF2B5EF4-FFF2-40B4-BE49-F238E27FC236}">
                  <a16:creationId xmlns:a16="http://schemas.microsoft.com/office/drawing/2014/main" id="{8829029E-1FD4-48A0-A7A4-E634A27FB14F}"/>
                </a:ext>
              </a:extLst>
            </p:cNvPr>
            <p:cNvSpPr/>
            <p:nvPr/>
          </p:nvSpPr>
          <p:spPr>
            <a:xfrm>
              <a:off x="944245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21" name="Gerade Verbindung mit Pfeil 20">
              <a:extLst>
                <a:ext uri="{FF2B5EF4-FFF2-40B4-BE49-F238E27FC236}">
                  <a16:creationId xmlns:a16="http://schemas.microsoft.com/office/drawing/2014/main" id="{CF426283-A6F1-465C-AFA0-89B2ECAC40CA}"/>
                </a:ext>
              </a:extLst>
            </p:cNvPr>
            <p:cNvCxnSpPr>
              <a:cxnSpLocks/>
              <a:stCxn id="18" idx="3"/>
            </p:cNvCxnSpPr>
            <p:nvPr/>
          </p:nvCxnSpPr>
          <p:spPr>
            <a:xfrm>
              <a:off x="7518400"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CD14EE43-AF8C-4685-8073-8799AB0A1677}"/>
                </a:ext>
              </a:extLst>
            </p:cNvPr>
            <p:cNvCxnSpPr>
              <a:cxnSpLocks/>
            </p:cNvCxnSpPr>
            <p:nvPr/>
          </p:nvCxnSpPr>
          <p:spPr>
            <a:xfrm>
              <a:off x="9045575"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5E51BD46-34BB-4E5D-9E1F-38181AA4BF5B}"/>
                </a:ext>
              </a:extLst>
            </p:cNvPr>
            <p:cNvSpPr txBox="1"/>
            <p:nvPr/>
          </p:nvSpPr>
          <p:spPr>
            <a:xfrm>
              <a:off x="6471178" y="1270515"/>
              <a:ext cx="914400" cy="369332"/>
            </a:xfrm>
            <a:prstGeom prst="rect">
              <a:avLst/>
            </a:prstGeom>
            <a:noFill/>
          </p:spPr>
          <p:txBody>
            <a:bodyPr wrap="square" rtlCol="0">
              <a:spAutoFit/>
            </a:bodyPr>
            <a:lstStyle/>
            <a:p>
              <a:pPr algn="ctr"/>
              <a:r>
                <a:rPr lang="en-US" dirty="0"/>
                <a:t>Rays</a:t>
              </a:r>
              <a:r>
                <a:rPr lang="en-US" baseline="-25000" dirty="0"/>
                <a:t>1</a:t>
              </a:r>
            </a:p>
          </p:txBody>
        </p:sp>
        <p:sp>
          <p:nvSpPr>
            <p:cNvPr id="24" name="Textfeld 23">
              <a:extLst>
                <a:ext uri="{FF2B5EF4-FFF2-40B4-BE49-F238E27FC236}">
                  <a16:creationId xmlns:a16="http://schemas.microsoft.com/office/drawing/2014/main" id="{4D4F4B02-1FBB-4F2E-BD63-1E8EF325AC8A}"/>
                </a:ext>
              </a:extLst>
            </p:cNvPr>
            <p:cNvSpPr txBox="1"/>
            <p:nvPr/>
          </p:nvSpPr>
          <p:spPr>
            <a:xfrm>
              <a:off x="8016504" y="1285638"/>
              <a:ext cx="914400" cy="369332"/>
            </a:xfrm>
            <a:prstGeom prst="rect">
              <a:avLst/>
            </a:prstGeom>
            <a:noFill/>
          </p:spPr>
          <p:txBody>
            <a:bodyPr wrap="square" rtlCol="0">
              <a:spAutoFit/>
            </a:bodyPr>
            <a:lstStyle/>
            <a:p>
              <a:pPr algn="ctr"/>
              <a:r>
                <a:rPr lang="en-US" dirty="0"/>
                <a:t>Rays</a:t>
              </a:r>
              <a:r>
                <a:rPr lang="en-US" baseline="-25000" dirty="0"/>
                <a:t>2</a:t>
              </a:r>
            </a:p>
          </p:txBody>
        </p:sp>
        <p:sp>
          <p:nvSpPr>
            <p:cNvPr id="25" name="Textfeld 24">
              <a:extLst>
                <a:ext uri="{FF2B5EF4-FFF2-40B4-BE49-F238E27FC236}">
                  <a16:creationId xmlns:a16="http://schemas.microsoft.com/office/drawing/2014/main" id="{A173AEE6-15D3-4107-B419-95663E6060DC}"/>
                </a:ext>
              </a:extLst>
            </p:cNvPr>
            <p:cNvSpPr txBox="1"/>
            <p:nvPr/>
          </p:nvSpPr>
          <p:spPr>
            <a:xfrm>
              <a:off x="9543679" y="1277938"/>
              <a:ext cx="914400" cy="369332"/>
            </a:xfrm>
            <a:prstGeom prst="rect">
              <a:avLst/>
            </a:prstGeom>
            <a:noFill/>
          </p:spPr>
          <p:txBody>
            <a:bodyPr wrap="square" rtlCol="0">
              <a:spAutoFit/>
            </a:bodyPr>
            <a:lstStyle/>
            <a:p>
              <a:pPr algn="ctr"/>
              <a:r>
                <a:rPr lang="en-US" dirty="0"/>
                <a:t>Rays</a:t>
              </a:r>
              <a:r>
                <a:rPr lang="en-US" baseline="-25000" dirty="0"/>
                <a:t>3</a:t>
              </a:r>
            </a:p>
          </p:txBody>
        </p:sp>
      </p:grpSp>
      <p:grpSp>
        <p:nvGrpSpPr>
          <p:cNvPr id="78" name="Gruppieren 77">
            <a:extLst>
              <a:ext uri="{FF2B5EF4-FFF2-40B4-BE49-F238E27FC236}">
                <a16:creationId xmlns:a16="http://schemas.microsoft.com/office/drawing/2014/main" id="{E4BA49C0-31A1-4545-953A-364279B055E1}"/>
              </a:ext>
            </a:extLst>
          </p:cNvPr>
          <p:cNvGrpSpPr/>
          <p:nvPr/>
        </p:nvGrpSpPr>
        <p:grpSpPr>
          <a:xfrm>
            <a:off x="6867814" y="4049433"/>
            <a:ext cx="4187536" cy="2294418"/>
            <a:chOff x="6867814" y="4049433"/>
            <a:chExt cx="4187536" cy="2294418"/>
          </a:xfrm>
        </p:grpSpPr>
        <p:grpSp>
          <p:nvGrpSpPr>
            <p:cNvPr id="26" name="Gruppieren 25">
              <a:extLst>
                <a:ext uri="{FF2B5EF4-FFF2-40B4-BE49-F238E27FC236}">
                  <a16:creationId xmlns:a16="http://schemas.microsoft.com/office/drawing/2014/main" id="{61C060C5-E410-40B3-A36A-7FA96698E42F}"/>
                </a:ext>
              </a:extLst>
            </p:cNvPr>
            <p:cNvGrpSpPr/>
            <p:nvPr/>
          </p:nvGrpSpPr>
          <p:grpSpPr>
            <a:xfrm>
              <a:off x="6870700" y="4437642"/>
              <a:ext cx="4184650" cy="457200"/>
              <a:chOff x="6388100" y="1638300"/>
              <a:chExt cx="4184650" cy="457200"/>
            </a:xfrm>
          </p:grpSpPr>
          <p:sp>
            <p:nvSpPr>
              <p:cNvPr id="27" name="Rechteck 26">
                <a:extLst>
                  <a:ext uri="{FF2B5EF4-FFF2-40B4-BE49-F238E27FC236}">
                    <a16:creationId xmlns:a16="http://schemas.microsoft.com/office/drawing/2014/main" id="{93FB0257-5965-474C-9C1C-B61C4EBA3BD7}"/>
                  </a:ext>
                </a:extLst>
              </p:cNvPr>
              <p:cNvSpPr/>
              <p:nvPr/>
            </p:nvSpPr>
            <p:spPr>
              <a:xfrm>
                <a:off x="638810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28" name="Rechteck 27">
                <a:extLst>
                  <a:ext uri="{FF2B5EF4-FFF2-40B4-BE49-F238E27FC236}">
                    <a16:creationId xmlns:a16="http://schemas.microsoft.com/office/drawing/2014/main" id="{653B1DE6-83CD-4768-B80A-E857914F359B}"/>
                  </a:ext>
                </a:extLst>
              </p:cNvPr>
              <p:cNvSpPr/>
              <p:nvPr/>
            </p:nvSpPr>
            <p:spPr>
              <a:xfrm>
                <a:off x="7915275"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29" name="Rechteck 28">
                <a:extLst>
                  <a:ext uri="{FF2B5EF4-FFF2-40B4-BE49-F238E27FC236}">
                    <a16:creationId xmlns:a16="http://schemas.microsoft.com/office/drawing/2014/main" id="{9BB48CD6-98D8-4049-AF3C-BD6070E45562}"/>
                  </a:ext>
                </a:extLst>
              </p:cNvPr>
              <p:cNvSpPr/>
              <p:nvPr/>
            </p:nvSpPr>
            <p:spPr>
              <a:xfrm>
                <a:off x="944245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30" name="Gerade Verbindung mit Pfeil 29">
                <a:extLst>
                  <a:ext uri="{FF2B5EF4-FFF2-40B4-BE49-F238E27FC236}">
                    <a16:creationId xmlns:a16="http://schemas.microsoft.com/office/drawing/2014/main" id="{652CCA7F-41B6-48D9-B84B-8F04E37890D5}"/>
                  </a:ext>
                </a:extLst>
              </p:cNvPr>
              <p:cNvCxnSpPr>
                <a:cxnSpLocks/>
                <a:stCxn id="27" idx="3"/>
              </p:cNvCxnSpPr>
              <p:nvPr/>
            </p:nvCxnSpPr>
            <p:spPr>
              <a:xfrm>
                <a:off x="7518400"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C8ADAB7B-F776-4DF3-8331-6A7D6A243D97}"/>
                  </a:ext>
                </a:extLst>
              </p:cNvPr>
              <p:cNvCxnSpPr>
                <a:cxnSpLocks/>
              </p:cNvCxnSpPr>
              <p:nvPr/>
            </p:nvCxnSpPr>
            <p:spPr>
              <a:xfrm>
                <a:off x="9045575"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Rechteck 35">
              <a:extLst>
                <a:ext uri="{FF2B5EF4-FFF2-40B4-BE49-F238E27FC236}">
                  <a16:creationId xmlns:a16="http://schemas.microsoft.com/office/drawing/2014/main" id="{40BA14A9-DDA4-4C9B-BC4E-D374BB559F6D}"/>
                </a:ext>
              </a:extLst>
            </p:cNvPr>
            <p:cNvSpPr/>
            <p:nvPr/>
          </p:nvSpPr>
          <p:spPr>
            <a:xfrm>
              <a:off x="6870700" y="542911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37" name="Rechteck 36">
              <a:extLst>
                <a:ext uri="{FF2B5EF4-FFF2-40B4-BE49-F238E27FC236}">
                  <a16:creationId xmlns:a16="http://schemas.microsoft.com/office/drawing/2014/main" id="{2B5DBA6D-C8C8-4973-BCFB-7C520E6389FE}"/>
                </a:ext>
              </a:extLst>
            </p:cNvPr>
            <p:cNvSpPr/>
            <p:nvPr/>
          </p:nvSpPr>
          <p:spPr>
            <a:xfrm>
              <a:off x="8397875" y="542911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38" name="Rechteck 37">
              <a:extLst>
                <a:ext uri="{FF2B5EF4-FFF2-40B4-BE49-F238E27FC236}">
                  <a16:creationId xmlns:a16="http://schemas.microsoft.com/office/drawing/2014/main" id="{83DE5A50-9C32-41D0-B6AD-98AE4A3A6A1C}"/>
                </a:ext>
              </a:extLst>
            </p:cNvPr>
            <p:cNvSpPr/>
            <p:nvPr/>
          </p:nvSpPr>
          <p:spPr>
            <a:xfrm>
              <a:off x="9925050" y="542911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40" name="Gerade Verbindung mit Pfeil 39">
              <a:extLst>
                <a:ext uri="{FF2B5EF4-FFF2-40B4-BE49-F238E27FC236}">
                  <a16:creationId xmlns:a16="http://schemas.microsoft.com/office/drawing/2014/main" id="{EC5C4F55-E5FF-49CA-88B4-4FDC3951E903}"/>
                </a:ext>
              </a:extLst>
            </p:cNvPr>
            <p:cNvCxnSpPr>
              <a:cxnSpLocks/>
            </p:cNvCxnSpPr>
            <p:nvPr/>
          </p:nvCxnSpPr>
          <p:spPr>
            <a:xfrm flipH="1">
              <a:off x="9528175" y="565771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F7820B85-D3CF-497A-BF5A-A5438466C4F1}"/>
                </a:ext>
              </a:extLst>
            </p:cNvPr>
            <p:cNvCxnSpPr>
              <a:cxnSpLocks/>
            </p:cNvCxnSpPr>
            <p:nvPr/>
          </p:nvCxnSpPr>
          <p:spPr>
            <a:xfrm flipH="1" flipV="1">
              <a:off x="9611283" y="4561961"/>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4A8AF60-7E7F-43B1-94A7-698859A8D6D0}"/>
                </a:ext>
              </a:extLst>
            </p:cNvPr>
            <p:cNvCxnSpPr>
              <a:cxnSpLocks/>
            </p:cNvCxnSpPr>
            <p:nvPr/>
          </p:nvCxnSpPr>
          <p:spPr>
            <a:xfrm flipH="1" flipV="1">
              <a:off x="8068893" y="4548145"/>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a:extLst>
                <a:ext uri="{FF2B5EF4-FFF2-40B4-BE49-F238E27FC236}">
                  <a16:creationId xmlns:a16="http://schemas.microsoft.com/office/drawing/2014/main" id="{BC09E51F-C84B-4B26-9A73-8723DECE2E3A}"/>
                </a:ext>
              </a:extLst>
            </p:cNvPr>
            <p:cNvCxnSpPr>
              <a:cxnSpLocks/>
            </p:cNvCxnSpPr>
            <p:nvPr/>
          </p:nvCxnSpPr>
          <p:spPr>
            <a:xfrm flipH="1">
              <a:off x="8004943" y="568043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18440A5A-80B4-4A9E-8F78-4E978D2B9F07}"/>
                </a:ext>
              </a:extLst>
            </p:cNvPr>
            <p:cNvCxnSpPr>
              <a:cxnSpLocks/>
            </p:cNvCxnSpPr>
            <p:nvPr/>
          </p:nvCxnSpPr>
          <p:spPr>
            <a:xfrm flipH="1">
              <a:off x="8004943" y="559675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8995F207-64D4-4FA4-9A33-CBD12CD1F754}"/>
                </a:ext>
              </a:extLst>
            </p:cNvPr>
            <p:cNvCxnSpPr>
              <a:cxnSpLocks/>
            </p:cNvCxnSpPr>
            <p:nvPr/>
          </p:nvCxnSpPr>
          <p:spPr>
            <a:xfrm flipH="1" flipV="1">
              <a:off x="10720574" y="4545705"/>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0605C767-405D-4E3E-A823-D73F937B1FA2}"/>
                </a:ext>
              </a:extLst>
            </p:cNvPr>
            <p:cNvCxnSpPr>
              <a:cxnSpLocks/>
            </p:cNvCxnSpPr>
            <p:nvPr/>
          </p:nvCxnSpPr>
          <p:spPr>
            <a:xfrm flipH="1" flipV="1">
              <a:off x="9214408" y="4543068"/>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437099CB-2077-4BA3-B9A1-DB45D1AFC6D5}"/>
                </a:ext>
              </a:extLst>
            </p:cNvPr>
            <p:cNvCxnSpPr>
              <a:cxnSpLocks/>
            </p:cNvCxnSpPr>
            <p:nvPr/>
          </p:nvCxnSpPr>
          <p:spPr>
            <a:xfrm flipH="1" flipV="1">
              <a:off x="7689533" y="4555779"/>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2EA84057-20F1-42ED-AE59-1C88B674F255}"/>
                </a:ext>
              </a:extLst>
            </p:cNvPr>
            <p:cNvCxnSpPr>
              <a:cxnSpLocks/>
            </p:cNvCxnSpPr>
            <p:nvPr/>
          </p:nvCxnSpPr>
          <p:spPr>
            <a:xfrm flipH="1">
              <a:off x="9528175" y="560042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1E6420CF-8E5E-4537-BB35-F2E36CB4DC60}"/>
                </a:ext>
              </a:extLst>
            </p:cNvPr>
            <p:cNvCxnSpPr>
              <a:cxnSpLocks/>
            </p:cNvCxnSpPr>
            <p:nvPr/>
          </p:nvCxnSpPr>
          <p:spPr>
            <a:xfrm flipH="1">
              <a:off x="8011532" y="552817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80D3B593-432D-42CC-8E65-186BBFD0DAAB}"/>
                </a:ext>
              </a:extLst>
            </p:cNvPr>
            <p:cNvCxnSpPr>
              <a:cxnSpLocks/>
            </p:cNvCxnSpPr>
            <p:nvPr/>
          </p:nvCxnSpPr>
          <p:spPr>
            <a:xfrm flipH="1">
              <a:off x="8011532" y="575677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91385268-19F4-41DC-9E48-6FCF3D8553F5}"/>
                </a:ext>
              </a:extLst>
            </p:cNvPr>
            <p:cNvSpPr txBox="1"/>
            <p:nvPr/>
          </p:nvSpPr>
          <p:spPr>
            <a:xfrm>
              <a:off x="7560942" y="4049433"/>
              <a:ext cx="2488725" cy="369332"/>
            </a:xfrm>
            <a:prstGeom prst="rect">
              <a:avLst/>
            </a:prstGeom>
            <a:noFill/>
          </p:spPr>
          <p:txBody>
            <a:bodyPr wrap="square" rtlCol="0">
              <a:spAutoFit/>
            </a:bodyPr>
            <a:lstStyle/>
            <a:p>
              <a:pPr algn="ctr"/>
              <a:r>
                <a:rPr lang="en-US" dirty="0"/>
                <a:t>Iteration 1: forward</a:t>
              </a:r>
              <a:endParaRPr lang="en-US" baseline="-25000" dirty="0"/>
            </a:p>
          </p:txBody>
        </p:sp>
        <p:sp>
          <p:nvSpPr>
            <p:cNvPr id="60" name="Textfeld 59">
              <a:extLst>
                <a:ext uri="{FF2B5EF4-FFF2-40B4-BE49-F238E27FC236}">
                  <a16:creationId xmlns:a16="http://schemas.microsoft.com/office/drawing/2014/main" id="{826BAF27-B49F-4246-BB6F-9AFC595B41EF}"/>
                </a:ext>
              </a:extLst>
            </p:cNvPr>
            <p:cNvSpPr txBox="1"/>
            <p:nvPr/>
          </p:nvSpPr>
          <p:spPr>
            <a:xfrm>
              <a:off x="7560942" y="5071398"/>
              <a:ext cx="2488725" cy="369332"/>
            </a:xfrm>
            <a:prstGeom prst="rect">
              <a:avLst/>
            </a:prstGeom>
            <a:noFill/>
          </p:spPr>
          <p:txBody>
            <a:bodyPr wrap="square" rtlCol="0">
              <a:spAutoFit/>
            </a:bodyPr>
            <a:lstStyle/>
            <a:p>
              <a:pPr algn="ctr"/>
              <a:r>
                <a:rPr lang="en-US" dirty="0"/>
                <a:t>Iteration 2: backward</a:t>
              </a:r>
              <a:endParaRPr lang="en-US" baseline="-25000" dirty="0"/>
            </a:p>
          </p:txBody>
        </p:sp>
        <p:cxnSp>
          <p:nvCxnSpPr>
            <p:cNvPr id="61" name="Gerade Verbindung mit Pfeil 60">
              <a:extLst>
                <a:ext uri="{FF2B5EF4-FFF2-40B4-BE49-F238E27FC236}">
                  <a16:creationId xmlns:a16="http://schemas.microsoft.com/office/drawing/2014/main" id="{142F4B8B-3675-42BE-A81F-762C297FD34C}"/>
                </a:ext>
              </a:extLst>
            </p:cNvPr>
            <p:cNvCxnSpPr>
              <a:cxnSpLocks/>
            </p:cNvCxnSpPr>
            <p:nvPr/>
          </p:nvCxnSpPr>
          <p:spPr>
            <a:xfrm flipV="1">
              <a:off x="9925050" y="5505547"/>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1963D490-2EA2-457D-A521-884921D3D375}"/>
                </a:ext>
              </a:extLst>
            </p:cNvPr>
            <p:cNvCxnSpPr>
              <a:cxnSpLocks/>
            </p:cNvCxnSpPr>
            <p:nvPr/>
          </p:nvCxnSpPr>
          <p:spPr>
            <a:xfrm flipV="1">
              <a:off x="9535637" y="5518551"/>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99677857-3406-4E37-923F-AEB41B21703A}"/>
                </a:ext>
              </a:extLst>
            </p:cNvPr>
            <p:cNvCxnSpPr>
              <a:cxnSpLocks/>
            </p:cNvCxnSpPr>
            <p:nvPr/>
          </p:nvCxnSpPr>
          <p:spPr>
            <a:xfrm flipV="1">
              <a:off x="9535663" y="5571684"/>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F3F46ABC-0E05-4FEC-A2A1-824FF04F41BF}"/>
                </a:ext>
              </a:extLst>
            </p:cNvPr>
            <p:cNvCxnSpPr>
              <a:cxnSpLocks/>
            </p:cNvCxnSpPr>
            <p:nvPr/>
          </p:nvCxnSpPr>
          <p:spPr>
            <a:xfrm flipV="1">
              <a:off x="8407267" y="5498308"/>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D3671103-7217-4567-A07A-3C821D828847}"/>
                </a:ext>
              </a:extLst>
            </p:cNvPr>
            <p:cNvCxnSpPr>
              <a:cxnSpLocks/>
            </p:cNvCxnSpPr>
            <p:nvPr/>
          </p:nvCxnSpPr>
          <p:spPr>
            <a:xfrm flipV="1">
              <a:off x="8400176" y="5582002"/>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Gerade Verbindung mit Pfeil 66">
              <a:extLst>
                <a:ext uri="{FF2B5EF4-FFF2-40B4-BE49-F238E27FC236}">
                  <a16:creationId xmlns:a16="http://schemas.microsoft.com/office/drawing/2014/main" id="{FCD44804-B125-4BE1-8A06-BEB347E1E8A9}"/>
                </a:ext>
              </a:extLst>
            </p:cNvPr>
            <p:cNvCxnSpPr>
              <a:cxnSpLocks/>
            </p:cNvCxnSpPr>
            <p:nvPr/>
          </p:nvCxnSpPr>
          <p:spPr>
            <a:xfrm flipV="1">
              <a:off x="8400176" y="5666472"/>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a:extLst>
                <a:ext uri="{FF2B5EF4-FFF2-40B4-BE49-F238E27FC236}">
                  <a16:creationId xmlns:a16="http://schemas.microsoft.com/office/drawing/2014/main" id="{4D3420CF-3891-4AA2-A15F-0D604DC53ED6}"/>
                </a:ext>
              </a:extLst>
            </p:cNvPr>
            <p:cNvCxnSpPr>
              <a:cxnSpLocks/>
            </p:cNvCxnSpPr>
            <p:nvPr/>
          </p:nvCxnSpPr>
          <p:spPr>
            <a:xfrm flipV="1">
              <a:off x="8003301" y="5437586"/>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Gerade Verbindung mit Pfeil 68">
              <a:extLst>
                <a:ext uri="{FF2B5EF4-FFF2-40B4-BE49-F238E27FC236}">
                  <a16:creationId xmlns:a16="http://schemas.microsoft.com/office/drawing/2014/main" id="{8D5FB49D-77D8-48E4-BABB-5DCB82D6AF3B}"/>
                </a:ext>
              </a:extLst>
            </p:cNvPr>
            <p:cNvCxnSpPr>
              <a:cxnSpLocks/>
            </p:cNvCxnSpPr>
            <p:nvPr/>
          </p:nvCxnSpPr>
          <p:spPr>
            <a:xfrm flipV="1">
              <a:off x="8004624" y="5502335"/>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mit Pfeil 69">
              <a:extLst>
                <a:ext uri="{FF2B5EF4-FFF2-40B4-BE49-F238E27FC236}">
                  <a16:creationId xmlns:a16="http://schemas.microsoft.com/office/drawing/2014/main" id="{89DD3D30-A118-4311-94D4-885B3FA8BB1F}"/>
                </a:ext>
              </a:extLst>
            </p:cNvPr>
            <p:cNvCxnSpPr>
              <a:cxnSpLocks/>
            </p:cNvCxnSpPr>
            <p:nvPr/>
          </p:nvCxnSpPr>
          <p:spPr>
            <a:xfrm flipV="1">
              <a:off x="8008488" y="5589227"/>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B0419F8-7B0E-430C-AF6F-213DE2174B1D}"/>
                </a:ext>
              </a:extLst>
            </p:cNvPr>
            <p:cNvCxnSpPr>
              <a:cxnSpLocks/>
            </p:cNvCxnSpPr>
            <p:nvPr/>
          </p:nvCxnSpPr>
          <p:spPr>
            <a:xfrm flipV="1">
              <a:off x="8013687" y="5662004"/>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D216224F-24E3-4399-998F-0B8E5D2CDC86}"/>
                </a:ext>
              </a:extLst>
            </p:cNvPr>
            <p:cNvCxnSpPr>
              <a:cxnSpLocks/>
            </p:cNvCxnSpPr>
            <p:nvPr/>
          </p:nvCxnSpPr>
          <p:spPr>
            <a:xfrm flipV="1">
              <a:off x="6867814" y="5419581"/>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a:extLst>
                <a:ext uri="{FF2B5EF4-FFF2-40B4-BE49-F238E27FC236}">
                  <a16:creationId xmlns:a16="http://schemas.microsoft.com/office/drawing/2014/main" id="{07018A82-DE90-4FBC-90D1-2DB99B19BFF9}"/>
                </a:ext>
              </a:extLst>
            </p:cNvPr>
            <p:cNvCxnSpPr>
              <a:cxnSpLocks/>
            </p:cNvCxnSpPr>
            <p:nvPr/>
          </p:nvCxnSpPr>
          <p:spPr>
            <a:xfrm flipV="1">
              <a:off x="6869137" y="5495402"/>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Gerade Verbindung mit Pfeil 73">
              <a:extLst>
                <a:ext uri="{FF2B5EF4-FFF2-40B4-BE49-F238E27FC236}">
                  <a16:creationId xmlns:a16="http://schemas.microsoft.com/office/drawing/2014/main" id="{55862405-74C0-4FCD-BD60-53C76CB62EE3}"/>
                </a:ext>
              </a:extLst>
            </p:cNvPr>
            <p:cNvCxnSpPr>
              <a:cxnSpLocks/>
            </p:cNvCxnSpPr>
            <p:nvPr/>
          </p:nvCxnSpPr>
          <p:spPr>
            <a:xfrm flipV="1">
              <a:off x="6873001" y="5571223"/>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4CA0BCF6-4E98-47D3-803B-F52559AE6FC8}"/>
                </a:ext>
              </a:extLst>
            </p:cNvPr>
            <p:cNvCxnSpPr>
              <a:cxnSpLocks/>
            </p:cNvCxnSpPr>
            <p:nvPr/>
          </p:nvCxnSpPr>
          <p:spPr>
            <a:xfrm flipV="1">
              <a:off x="6878200" y="5647044"/>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8B9C9FE7-3252-4DCB-BDA5-2356A6AB2D75}"/>
                </a:ext>
              </a:extLst>
            </p:cNvPr>
            <p:cNvCxnSpPr>
              <a:cxnSpLocks/>
            </p:cNvCxnSpPr>
            <p:nvPr/>
          </p:nvCxnSpPr>
          <p:spPr>
            <a:xfrm flipV="1">
              <a:off x="6873001" y="5722863"/>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EC084969-A727-4FB0-97E9-6624CB684D12}"/>
                </a:ext>
              </a:extLst>
            </p:cNvPr>
            <p:cNvSpPr txBox="1"/>
            <p:nvPr/>
          </p:nvSpPr>
          <p:spPr>
            <a:xfrm>
              <a:off x="7637141" y="5974519"/>
              <a:ext cx="2488725" cy="369332"/>
            </a:xfrm>
            <a:prstGeom prst="rect">
              <a:avLst/>
            </a:prstGeom>
            <a:noFill/>
          </p:spPr>
          <p:txBody>
            <a:bodyPr wrap="square" rtlCol="0">
              <a:spAutoFit/>
            </a:bodyPr>
            <a:lstStyle/>
            <a:p>
              <a:pPr algn="ctr"/>
              <a:r>
                <a:rPr lang="en-US" dirty="0"/>
                <a:t>Iteration 3: forward…</a:t>
              </a:r>
              <a:endParaRPr lang="en-US" baseline="-25000" dirty="0"/>
            </a:p>
          </p:txBody>
        </p:sp>
      </p:grpSp>
      <p:sp>
        <p:nvSpPr>
          <p:cNvPr id="62" name="Rechteck 61">
            <a:extLst>
              <a:ext uri="{FF2B5EF4-FFF2-40B4-BE49-F238E27FC236}">
                <a16:creationId xmlns:a16="http://schemas.microsoft.com/office/drawing/2014/main" id="{37D4E35D-70F5-467F-8E48-C2F8A62E232C}"/>
              </a:ext>
            </a:extLst>
          </p:cNvPr>
          <p:cNvSpPr/>
          <p:nvPr/>
        </p:nvSpPr>
        <p:spPr>
          <a:xfrm>
            <a:off x="545128" y="1278335"/>
            <a:ext cx="11005751" cy="121849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hteck 78">
            <a:extLst>
              <a:ext uri="{FF2B5EF4-FFF2-40B4-BE49-F238E27FC236}">
                <a16:creationId xmlns:a16="http://schemas.microsoft.com/office/drawing/2014/main" id="{AC2A1722-7D1F-476C-B113-5A7A725BE083}"/>
              </a:ext>
            </a:extLst>
          </p:cNvPr>
          <p:cNvSpPr/>
          <p:nvPr/>
        </p:nvSpPr>
        <p:spPr>
          <a:xfrm>
            <a:off x="838200" y="2592933"/>
            <a:ext cx="10915135" cy="155113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uppieren 80">
            <a:extLst>
              <a:ext uri="{FF2B5EF4-FFF2-40B4-BE49-F238E27FC236}">
                <a16:creationId xmlns:a16="http://schemas.microsoft.com/office/drawing/2014/main" id="{6575F5E9-E48C-4589-9440-025640956EAC}"/>
              </a:ext>
            </a:extLst>
          </p:cNvPr>
          <p:cNvGrpSpPr/>
          <p:nvPr/>
        </p:nvGrpSpPr>
        <p:grpSpPr>
          <a:xfrm>
            <a:off x="33413" y="6393586"/>
            <a:ext cx="438728" cy="437744"/>
            <a:chOff x="11530330" y="2737485"/>
            <a:chExt cx="2548890" cy="2543176"/>
          </a:xfrm>
        </p:grpSpPr>
        <p:pic>
          <p:nvPicPr>
            <p:cNvPr id="82" name="Grafik 81">
              <a:extLst>
                <a:ext uri="{FF2B5EF4-FFF2-40B4-BE49-F238E27FC236}">
                  <a16:creationId xmlns:a16="http://schemas.microsoft.com/office/drawing/2014/main" id="{783628DB-3121-4CB8-964F-67005B0236B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15" t="2612" r="2506" b="2422"/>
            <a:stretch/>
          </p:blipFill>
          <p:spPr>
            <a:xfrm>
              <a:off x="11530330" y="2737485"/>
              <a:ext cx="2548890" cy="2543176"/>
            </a:xfrm>
            <a:prstGeom prst="rect">
              <a:avLst/>
            </a:prstGeom>
          </p:spPr>
        </p:pic>
        <p:sp>
          <p:nvSpPr>
            <p:cNvPr id="83" name="Ellipse 82">
              <a:extLst>
                <a:ext uri="{FF2B5EF4-FFF2-40B4-BE49-F238E27FC236}">
                  <a16:creationId xmlns:a16="http://schemas.microsoft.com/office/drawing/2014/main" id="{14885AE8-E075-4C31-BCF5-CB79D9026C2F}"/>
                </a:ext>
              </a:extLst>
            </p:cNvPr>
            <p:cNvSpPr/>
            <p:nvPr/>
          </p:nvSpPr>
          <p:spPr>
            <a:xfrm>
              <a:off x="12311367" y="3529965"/>
              <a:ext cx="1033157" cy="100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4" name="Grafik 83">
            <a:extLst>
              <a:ext uri="{FF2B5EF4-FFF2-40B4-BE49-F238E27FC236}">
                <a16:creationId xmlns:a16="http://schemas.microsoft.com/office/drawing/2014/main" id="{A24545D2-6C93-461C-84AA-5EB868FF6F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9560" y="6513153"/>
            <a:ext cx="164444" cy="163884"/>
          </a:xfrm>
          <a:prstGeom prst="rect">
            <a:avLst/>
          </a:prstGeom>
        </p:spPr>
      </p:pic>
    </p:spTree>
    <p:custDataLst>
      <p:tags r:id="rId1"/>
    </p:custDataLst>
    <p:extLst>
      <p:ext uri="{BB962C8B-B14F-4D97-AF65-F5344CB8AC3E}">
        <p14:creationId xmlns:p14="http://schemas.microsoft.com/office/powerpoint/2010/main" val="170229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7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Reports</a:t>
            </a:r>
          </a:p>
        </p:txBody>
      </p:sp>
      <p:sp>
        <p:nvSpPr>
          <p:cNvPr id="3" name="Content Placeholder 2"/>
          <p:cNvSpPr>
            <a:spLocks noGrp="1"/>
          </p:cNvSpPr>
          <p:nvPr>
            <p:ph idx="1"/>
          </p:nvPr>
        </p:nvSpPr>
        <p:spPr>
          <a:xfrm>
            <a:off x="838200" y="1371600"/>
            <a:ext cx="10419608" cy="4805363"/>
          </a:xfrm>
        </p:spPr>
        <p:txBody>
          <a:bodyPr>
            <a:normAutofit/>
          </a:bodyPr>
          <a:lstStyle/>
          <a:p>
            <a:pPr>
              <a:spcBef>
                <a:spcPts val="1800"/>
              </a:spcBef>
            </a:pPr>
            <a:r>
              <a:rPr lang="de-DE" sz="2000" dirty="0"/>
              <a:t>Reports </a:t>
            </a:r>
            <a:r>
              <a:rPr lang="de-DE" sz="2000" dirty="0" err="1"/>
              <a:t>are</a:t>
            </a:r>
            <a:r>
              <a:rPr lang="de-DE" sz="2000" dirty="0"/>
              <a:t> </a:t>
            </a:r>
            <a:r>
              <a:rPr lang="de-DE" sz="2000" dirty="0" err="1"/>
              <a:t>generated</a:t>
            </a:r>
            <a:r>
              <a:rPr lang="de-DE" sz="2000" dirty="0"/>
              <a:t> </a:t>
            </a:r>
            <a:r>
              <a:rPr lang="de-DE" sz="2000" dirty="0" err="1"/>
              <a:t>as</a:t>
            </a:r>
            <a:r>
              <a:rPr lang="de-DE" sz="2000" dirty="0"/>
              <a:t> HTML </a:t>
            </a:r>
            <a:r>
              <a:rPr lang="de-DE" sz="2000" dirty="0" err="1"/>
              <a:t>to</a:t>
            </a:r>
            <a:r>
              <a:rPr lang="de-DE" sz="2000" dirty="0"/>
              <a:t> </a:t>
            </a:r>
            <a:r>
              <a:rPr lang="de-DE" sz="2000" dirty="0" err="1"/>
              <a:t>be</a:t>
            </a:r>
            <a:r>
              <a:rPr lang="de-DE" sz="2000" dirty="0"/>
              <a:t> </a:t>
            </a:r>
            <a:br>
              <a:rPr lang="de-DE" sz="2000" dirty="0"/>
            </a:br>
            <a:r>
              <a:rPr lang="de-DE" sz="2000" dirty="0" err="1"/>
              <a:t>viewed</a:t>
            </a:r>
            <a:r>
              <a:rPr lang="de-DE" sz="2000" dirty="0"/>
              <a:t> in a web </a:t>
            </a:r>
            <a:r>
              <a:rPr lang="de-DE" sz="2000" dirty="0" err="1"/>
              <a:t>browser</a:t>
            </a:r>
            <a:endParaRPr lang="de-DE" sz="2000" dirty="0"/>
          </a:p>
          <a:p>
            <a:pPr>
              <a:spcBef>
                <a:spcPts val="1800"/>
              </a:spcBef>
            </a:pPr>
            <a:r>
              <a:rPr lang="de-DE" sz="2000" dirty="0"/>
              <a:t>Format </a:t>
            </a:r>
            <a:r>
              <a:rPr lang="de-DE" sz="2000" dirty="0" err="1"/>
              <a:t>is</a:t>
            </a:r>
            <a:r>
              <a:rPr lang="de-DE" sz="2000" dirty="0"/>
              <a:t> </a:t>
            </a:r>
            <a:r>
              <a:rPr lang="de-DE" sz="2000" dirty="0" err="1"/>
              <a:t>analyzer</a:t>
            </a:r>
            <a:r>
              <a:rPr lang="de-DE" sz="2000" dirty="0"/>
              <a:t> </a:t>
            </a:r>
            <a:r>
              <a:rPr lang="de-DE" sz="2000" dirty="0" err="1"/>
              <a:t>dependent</a:t>
            </a:r>
            <a:endParaRPr lang="de-DE" sz="2000" dirty="0"/>
          </a:p>
          <a:p>
            <a:pPr>
              <a:spcBef>
                <a:spcPts val="1800"/>
              </a:spcBef>
            </a:pPr>
            <a:r>
              <a:rPr lang="de-DE" sz="2000" dirty="0" err="1"/>
              <a:t>Example</a:t>
            </a:r>
            <a:r>
              <a:rPr lang="de-DE" sz="2000" dirty="0"/>
              <a:t>: ghost </a:t>
            </a:r>
            <a:r>
              <a:rPr lang="de-DE" sz="2000" dirty="0" err="1"/>
              <a:t>focus</a:t>
            </a:r>
            <a:r>
              <a:rPr lang="de-DE" sz="2000" dirty="0"/>
              <a:t> </a:t>
            </a:r>
            <a:r>
              <a:rPr lang="de-DE" sz="2000" dirty="0" err="1"/>
              <a:t>analyzer</a:t>
            </a:r>
            <a:endParaRPr lang="de-DE" sz="2000" dirty="0"/>
          </a:p>
          <a:p>
            <a:pPr lvl="1">
              <a:spcBef>
                <a:spcPts val="600"/>
              </a:spcBef>
            </a:pPr>
            <a:r>
              <a:rPr lang="de-DE" sz="1600" dirty="0"/>
              <a:t>Global </a:t>
            </a:r>
            <a:r>
              <a:rPr lang="de-DE" sz="1600" dirty="0" err="1"/>
              <a:t>plot</a:t>
            </a:r>
            <a:endParaRPr lang="de-DE" sz="1600" dirty="0"/>
          </a:p>
          <a:p>
            <a:pPr lvl="1">
              <a:lnSpc>
                <a:spcPct val="150000"/>
              </a:lnSpc>
              <a:spcBef>
                <a:spcPts val="600"/>
              </a:spcBef>
            </a:pPr>
            <a:r>
              <a:rPr lang="de-DE" sz="1600" dirty="0"/>
              <a:t>LIDT-</a:t>
            </a:r>
            <a:r>
              <a:rPr lang="de-DE" sz="1600" dirty="0" err="1"/>
              <a:t>specific</a:t>
            </a:r>
            <a:r>
              <a:rPr lang="de-DE" sz="1600" dirty="0"/>
              <a:t> </a:t>
            </a:r>
            <a:r>
              <a:rPr lang="de-DE" sz="1600" dirty="0" err="1"/>
              <a:t>data</a:t>
            </a:r>
            <a:br>
              <a:rPr lang="de-DE" sz="1600" dirty="0"/>
            </a:br>
            <a:r>
              <a:rPr lang="de-DE" sz="1600" dirty="0">
                <a:sym typeface="Wingdings" panose="05000000000000000000" pitchFamily="2" charset="2"/>
              </a:rPr>
              <a:t> </a:t>
            </a:r>
            <a:r>
              <a:rPr lang="de-DE" sz="1600" dirty="0" err="1">
                <a:sym typeface="Wingdings" panose="05000000000000000000" pitchFamily="2" charset="2"/>
              </a:rPr>
              <a:t>damaged</a:t>
            </a:r>
            <a:r>
              <a:rPr lang="de-DE" sz="1600" dirty="0">
                <a:sym typeface="Wingdings" panose="05000000000000000000" pitchFamily="2" charset="2"/>
              </a:rPr>
              <a:t> </a:t>
            </a:r>
            <a:r>
              <a:rPr lang="de-DE" sz="1600" dirty="0" err="1">
                <a:sym typeface="Wingdings" panose="05000000000000000000" pitchFamily="2" charset="2"/>
              </a:rPr>
              <a:t>optic</a:t>
            </a:r>
            <a:br>
              <a:rPr lang="de-DE" sz="1600" dirty="0"/>
            </a:br>
            <a:r>
              <a:rPr lang="de-DE" sz="1600" dirty="0">
                <a:sym typeface="Wingdings" panose="05000000000000000000" pitchFamily="2" charset="2"/>
              </a:rPr>
              <a:t> </a:t>
            </a:r>
            <a:r>
              <a:rPr lang="de-DE" sz="1600" dirty="0" err="1">
                <a:sym typeface="Wingdings" panose="05000000000000000000" pitchFamily="2" charset="2"/>
              </a:rPr>
              <a:t>information</a:t>
            </a:r>
            <a:r>
              <a:rPr lang="de-DE" sz="1600" dirty="0">
                <a:sym typeface="Wingdings" panose="05000000000000000000" pitchFamily="2" charset="2"/>
              </a:rPr>
              <a:t> </a:t>
            </a:r>
            <a:r>
              <a:rPr lang="de-DE" sz="1600" dirty="0" err="1">
                <a:sym typeface="Wingdings" panose="05000000000000000000" pitchFamily="2" charset="2"/>
              </a:rPr>
              <a:t>about</a:t>
            </a:r>
            <a:r>
              <a:rPr lang="de-DE" sz="1600" dirty="0">
                <a:sym typeface="Wingdings" panose="05000000000000000000" pitchFamily="2" charset="2"/>
              </a:rPr>
              <a:t> </a:t>
            </a:r>
            <a:r>
              <a:rPr lang="de-DE" sz="1600" dirty="0" err="1">
                <a:sym typeface="Wingdings" panose="05000000000000000000" pitchFamily="2" charset="2"/>
              </a:rPr>
              <a:t>origin</a:t>
            </a:r>
            <a:r>
              <a:rPr lang="de-DE" sz="1600" dirty="0">
                <a:sym typeface="Wingdings" panose="05000000000000000000" pitchFamily="2" charset="2"/>
              </a:rPr>
              <a:t> </a:t>
            </a:r>
            <a:r>
              <a:rPr lang="de-DE" sz="1600" dirty="0" err="1">
                <a:sym typeface="Wingdings" panose="05000000000000000000" pitchFamily="2" charset="2"/>
              </a:rPr>
              <a:t>of</a:t>
            </a:r>
            <a:r>
              <a:rPr lang="de-DE" sz="1600" dirty="0">
                <a:sym typeface="Wingdings" panose="05000000000000000000" pitchFamily="2" charset="2"/>
              </a:rPr>
              <a:t> </a:t>
            </a:r>
            <a:r>
              <a:rPr lang="de-DE" sz="1600" dirty="0" err="1">
                <a:sym typeface="Wingdings" panose="05000000000000000000" pitchFamily="2" charset="2"/>
              </a:rPr>
              <a:t>damaging</a:t>
            </a:r>
            <a:r>
              <a:rPr lang="de-DE" sz="1600" dirty="0">
                <a:sym typeface="Wingdings" panose="05000000000000000000" pitchFamily="2" charset="2"/>
              </a:rPr>
              <a:t> beam</a:t>
            </a:r>
            <a:br>
              <a:rPr lang="de-DE" sz="1600" dirty="0">
                <a:sym typeface="Wingdings" panose="05000000000000000000" pitchFamily="2" charset="2"/>
              </a:rPr>
            </a:br>
            <a:r>
              <a:rPr lang="de-DE" sz="1600" dirty="0">
                <a:sym typeface="Wingdings" panose="05000000000000000000" pitchFamily="2" charset="2"/>
              </a:rPr>
              <a:t> </a:t>
            </a:r>
            <a:r>
              <a:rPr lang="de-DE" sz="1600" dirty="0" err="1">
                <a:sym typeface="Wingdings" panose="05000000000000000000" pitchFamily="2" charset="2"/>
              </a:rPr>
              <a:t>fluence</a:t>
            </a:r>
            <a:r>
              <a:rPr lang="de-DE" sz="1600" dirty="0">
                <a:sym typeface="Wingdings" panose="05000000000000000000" pitchFamily="2" charset="2"/>
              </a:rPr>
              <a:t> </a:t>
            </a:r>
            <a:r>
              <a:rPr lang="de-DE" sz="1600" dirty="0" err="1">
                <a:sym typeface="Wingdings" panose="05000000000000000000" pitchFamily="2" charset="2"/>
              </a:rPr>
              <a:t>values</a:t>
            </a:r>
            <a:r>
              <a:rPr lang="de-DE" sz="1600" dirty="0">
                <a:sym typeface="Wingdings" panose="05000000000000000000" pitchFamily="2" charset="2"/>
              </a:rPr>
              <a:t> on </a:t>
            </a:r>
            <a:r>
              <a:rPr lang="de-DE" sz="1600" dirty="0" err="1">
                <a:sym typeface="Wingdings" panose="05000000000000000000" pitchFamily="2" charset="2"/>
              </a:rPr>
              <a:t>optic</a:t>
            </a:r>
            <a:r>
              <a:rPr lang="de-DE" sz="1600" dirty="0"/>
              <a:t> </a:t>
            </a:r>
            <a:br>
              <a:rPr lang="de-DE" sz="1600" dirty="0"/>
            </a:br>
            <a:endParaRPr lang="de-DE" sz="16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18</a:t>
            </a:fld>
            <a:endParaRPr lang="de-DE" dirty="0"/>
          </a:p>
        </p:txBody>
      </p:sp>
      <p:grpSp>
        <p:nvGrpSpPr>
          <p:cNvPr id="23" name="Gruppieren 22">
            <a:extLst>
              <a:ext uri="{FF2B5EF4-FFF2-40B4-BE49-F238E27FC236}">
                <a16:creationId xmlns:a16="http://schemas.microsoft.com/office/drawing/2014/main" id="{FC37CB1E-4596-46D7-B751-9ECDE4310612}"/>
              </a:ext>
            </a:extLst>
          </p:cNvPr>
          <p:cNvGrpSpPr/>
          <p:nvPr/>
        </p:nvGrpSpPr>
        <p:grpSpPr>
          <a:xfrm>
            <a:off x="33413" y="6393586"/>
            <a:ext cx="438728" cy="437744"/>
            <a:chOff x="11530330" y="2737485"/>
            <a:chExt cx="2548890" cy="2543176"/>
          </a:xfrm>
        </p:grpSpPr>
        <p:pic>
          <p:nvPicPr>
            <p:cNvPr id="25" name="Grafik 24">
              <a:extLst>
                <a:ext uri="{FF2B5EF4-FFF2-40B4-BE49-F238E27FC236}">
                  <a16:creationId xmlns:a16="http://schemas.microsoft.com/office/drawing/2014/main" id="{9583C527-C38D-4D4A-A79F-5F25FA896AD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15" t="2612" r="2506" b="2422"/>
            <a:stretch/>
          </p:blipFill>
          <p:spPr>
            <a:xfrm>
              <a:off x="11530330" y="2737485"/>
              <a:ext cx="2548890" cy="2543176"/>
            </a:xfrm>
            <a:prstGeom prst="rect">
              <a:avLst/>
            </a:prstGeom>
          </p:spPr>
        </p:pic>
        <p:sp>
          <p:nvSpPr>
            <p:cNvPr id="26" name="Ellipse 25">
              <a:extLst>
                <a:ext uri="{FF2B5EF4-FFF2-40B4-BE49-F238E27FC236}">
                  <a16:creationId xmlns:a16="http://schemas.microsoft.com/office/drawing/2014/main" id="{ACEBCADB-BCA8-4399-9529-5C2E147A567C}"/>
                </a:ext>
              </a:extLst>
            </p:cNvPr>
            <p:cNvSpPr/>
            <p:nvPr/>
          </p:nvSpPr>
          <p:spPr>
            <a:xfrm>
              <a:off x="12311367" y="3529965"/>
              <a:ext cx="1033157" cy="100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Grafik 26">
            <a:extLst>
              <a:ext uri="{FF2B5EF4-FFF2-40B4-BE49-F238E27FC236}">
                <a16:creationId xmlns:a16="http://schemas.microsoft.com/office/drawing/2014/main" id="{11B202E3-036E-453C-8080-968F2F8438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9560" y="6513153"/>
            <a:ext cx="164444" cy="163884"/>
          </a:xfrm>
          <a:prstGeom prst="rect">
            <a:avLst/>
          </a:prstGeom>
        </p:spPr>
      </p:pic>
      <p:grpSp>
        <p:nvGrpSpPr>
          <p:cNvPr id="4" name="Gruppieren 3">
            <a:extLst>
              <a:ext uri="{FF2B5EF4-FFF2-40B4-BE49-F238E27FC236}">
                <a16:creationId xmlns:a16="http://schemas.microsoft.com/office/drawing/2014/main" id="{07722C5B-7F9F-2CD8-33AA-422C14B1EFA9}"/>
              </a:ext>
            </a:extLst>
          </p:cNvPr>
          <p:cNvGrpSpPr/>
          <p:nvPr/>
        </p:nvGrpSpPr>
        <p:grpSpPr>
          <a:xfrm>
            <a:off x="6876042" y="365125"/>
            <a:ext cx="2298438" cy="5781590"/>
            <a:chOff x="3568023" y="-2572090"/>
            <a:chExt cx="5656998" cy="14229854"/>
          </a:xfrm>
          <a:effectLst>
            <a:outerShdw blurRad="330200" dist="38100" dir="2700000" sx="102000" sy="102000" algn="tl" rotWithShape="0">
              <a:prstClr val="black">
                <a:alpha val="40000"/>
              </a:prstClr>
            </a:outerShdw>
          </a:effectLst>
        </p:grpSpPr>
        <p:pic>
          <p:nvPicPr>
            <p:cNvPr id="8" name="Grafik 7">
              <a:extLst>
                <a:ext uri="{FF2B5EF4-FFF2-40B4-BE49-F238E27FC236}">
                  <a16:creationId xmlns:a16="http://schemas.microsoft.com/office/drawing/2014/main" id="{BF6E3C53-104C-4A7F-D50E-D9EE2C56A478}"/>
                </a:ext>
              </a:extLst>
            </p:cNvPr>
            <p:cNvPicPr>
              <a:picLocks noChangeAspect="1"/>
            </p:cNvPicPr>
            <p:nvPr/>
          </p:nvPicPr>
          <p:blipFill>
            <a:blip r:embed="rId7"/>
            <a:srcRect l="648" r="1283"/>
            <a:stretch/>
          </p:blipFill>
          <p:spPr>
            <a:xfrm>
              <a:off x="3568023" y="-2572090"/>
              <a:ext cx="5656998" cy="7956390"/>
            </a:xfrm>
            <a:prstGeom prst="rect">
              <a:avLst/>
            </a:prstGeom>
          </p:spPr>
        </p:pic>
        <p:pic>
          <p:nvPicPr>
            <p:cNvPr id="9" name="Grafik 8">
              <a:extLst>
                <a:ext uri="{FF2B5EF4-FFF2-40B4-BE49-F238E27FC236}">
                  <a16:creationId xmlns:a16="http://schemas.microsoft.com/office/drawing/2014/main" id="{4D14DE9C-3A95-8790-48A2-7627C64090D2}"/>
                </a:ext>
              </a:extLst>
            </p:cNvPr>
            <p:cNvPicPr>
              <a:picLocks noChangeAspect="1"/>
            </p:cNvPicPr>
            <p:nvPr/>
          </p:nvPicPr>
          <p:blipFill>
            <a:blip r:embed="rId8"/>
            <a:stretch>
              <a:fillRect/>
            </a:stretch>
          </p:blipFill>
          <p:spPr>
            <a:xfrm>
              <a:off x="3568023" y="4799764"/>
              <a:ext cx="5656997" cy="6858000"/>
            </a:xfrm>
            <a:prstGeom prst="rect">
              <a:avLst/>
            </a:prstGeom>
          </p:spPr>
        </p:pic>
      </p:grpSp>
    </p:spTree>
    <p:custDataLst>
      <p:tags r:id="rId1"/>
    </p:custDataLst>
    <p:extLst>
      <p:ext uri="{BB962C8B-B14F-4D97-AF65-F5344CB8AC3E}">
        <p14:creationId xmlns:p14="http://schemas.microsoft.com/office/powerpoint/2010/main" val="37539479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38592-21BE-1A58-7179-58CCA31EA45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094253D-D15E-B909-9F49-DE660A5897F7}"/>
              </a:ext>
            </a:extLst>
          </p:cNvPr>
          <p:cNvSpPr>
            <a:spLocks noGrp="1"/>
          </p:cNvSpPr>
          <p:nvPr>
            <p:ph type="title"/>
          </p:nvPr>
        </p:nvSpPr>
        <p:spPr/>
        <p:txBody>
          <a:bodyPr/>
          <a:lstStyle/>
          <a:p>
            <a:r>
              <a:rPr lang="de-DE" dirty="0" err="1"/>
              <a:t>outline</a:t>
            </a:r>
            <a:endParaRPr lang="de-DE" dirty="0"/>
          </a:p>
        </p:txBody>
      </p:sp>
      <p:sp>
        <p:nvSpPr>
          <p:cNvPr id="3" name="Foliennummernplatzhalter 2">
            <a:extLst>
              <a:ext uri="{FF2B5EF4-FFF2-40B4-BE49-F238E27FC236}">
                <a16:creationId xmlns:a16="http://schemas.microsoft.com/office/drawing/2014/main" id="{BEFFC731-82C4-A99E-0104-A0D6CD2A1A39}"/>
              </a:ext>
            </a:extLst>
          </p:cNvPr>
          <p:cNvSpPr>
            <a:spLocks noGrp="1"/>
          </p:cNvSpPr>
          <p:nvPr>
            <p:ph type="sldNum" sz="quarter" idx="11"/>
          </p:nvPr>
        </p:nvSpPr>
        <p:spPr/>
        <p:txBody>
          <a:bodyPr/>
          <a:lstStyle/>
          <a:p>
            <a:fld id="{B7B9D68D-A9E2-4D20-A28B-EE5DB10D54AA}" type="slidenum">
              <a:rPr lang="de-DE" smtClean="0"/>
              <a:pPr/>
              <a:t>19</a:t>
            </a:fld>
            <a:endParaRPr lang="de-DE" dirty="0"/>
          </a:p>
        </p:txBody>
      </p:sp>
      <p:sp>
        <p:nvSpPr>
          <p:cNvPr id="5" name="Textplatzhalter 4">
            <a:extLst>
              <a:ext uri="{FF2B5EF4-FFF2-40B4-BE49-F238E27FC236}">
                <a16:creationId xmlns:a16="http://schemas.microsoft.com/office/drawing/2014/main" id="{AAC06005-8070-1CCD-AC53-8E95E162C094}"/>
              </a:ext>
            </a:extLst>
          </p:cNvPr>
          <p:cNvSpPr>
            <a:spLocks noGrp="1"/>
          </p:cNvSpPr>
          <p:nvPr>
            <p:ph type="body" sz="quarter" idx="13"/>
          </p:nvPr>
        </p:nvSpPr>
        <p:spPr>
          <a:xfrm>
            <a:off x="838198" y="1485105"/>
            <a:ext cx="10515600" cy="4629150"/>
          </a:xfrm>
        </p:spPr>
        <p:txBody>
          <a:bodyPr/>
          <a:lstStyle/>
          <a:p>
            <a:r>
              <a:rPr lang="de-DE" dirty="0" err="1"/>
              <a:t>Introduction</a:t>
            </a:r>
            <a:r>
              <a:rPr lang="de-DE" dirty="0"/>
              <a:t> THRILL / OPOSSUM</a:t>
            </a:r>
          </a:p>
          <a:p>
            <a:r>
              <a:rPr lang="de-DE" dirty="0" err="1"/>
              <a:t>Overview</a:t>
            </a:r>
            <a:r>
              <a:rPr lang="de-DE" dirty="0"/>
              <a:t> OPOSSUM</a:t>
            </a:r>
          </a:p>
          <a:p>
            <a:r>
              <a:rPr lang="de-DE" dirty="0"/>
              <a:t>OPOSSUM </a:t>
            </a:r>
            <a:r>
              <a:rPr lang="de-DE" dirty="0" err="1"/>
              <a:t>Ecosystem</a:t>
            </a:r>
            <a:endParaRPr lang="de-DE" dirty="0"/>
          </a:p>
          <a:p>
            <a:r>
              <a:rPr lang="de-DE" dirty="0"/>
              <a:t>Simulation </a:t>
            </a:r>
            <a:r>
              <a:rPr lang="de-DE" dirty="0" err="1"/>
              <a:t>examples</a:t>
            </a:r>
            <a:endParaRPr lang="de-DE" dirty="0"/>
          </a:p>
          <a:p>
            <a:r>
              <a:rPr lang="de-DE" dirty="0"/>
              <a:t>Outlook / User Feedback</a:t>
            </a:r>
          </a:p>
        </p:txBody>
      </p:sp>
      <p:sp>
        <p:nvSpPr>
          <p:cNvPr id="4" name="Rechteck 3">
            <a:extLst>
              <a:ext uri="{FF2B5EF4-FFF2-40B4-BE49-F238E27FC236}">
                <a16:creationId xmlns:a16="http://schemas.microsoft.com/office/drawing/2014/main" id="{A628886A-64E3-6CAF-4E53-6B2428F61040}"/>
              </a:ext>
            </a:extLst>
          </p:cNvPr>
          <p:cNvSpPr/>
          <p:nvPr/>
        </p:nvSpPr>
        <p:spPr>
          <a:xfrm>
            <a:off x="672685" y="3558746"/>
            <a:ext cx="5839326" cy="491886"/>
          </a:xfrm>
          <a:prstGeom prst="rect">
            <a:avLst/>
          </a:prstGeom>
          <a:solidFill>
            <a:schemeClr val="bg1">
              <a:alpha val="84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F3AA205B-1412-6751-C242-416D2A1C9050}"/>
              </a:ext>
            </a:extLst>
          </p:cNvPr>
          <p:cNvSpPr/>
          <p:nvPr/>
        </p:nvSpPr>
        <p:spPr>
          <a:xfrm>
            <a:off x="672685" y="3061851"/>
            <a:ext cx="5839326" cy="491886"/>
          </a:xfrm>
          <a:prstGeom prst="rect">
            <a:avLst/>
          </a:prstGeom>
          <a:solidFill>
            <a:schemeClr val="bg1">
              <a:alpha val="84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5BDFB645-4FA0-0DBD-6B6F-179DC3034265}"/>
              </a:ext>
            </a:extLst>
          </p:cNvPr>
          <p:cNvSpPr/>
          <p:nvPr/>
        </p:nvSpPr>
        <p:spPr>
          <a:xfrm>
            <a:off x="797009" y="1448300"/>
            <a:ext cx="5839326" cy="1000259"/>
          </a:xfrm>
          <a:prstGeom prst="rect">
            <a:avLst/>
          </a:prstGeom>
          <a:solidFill>
            <a:schemeClr val="bg1">
              <a:alpha val="84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6563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99849F-5C99-906D-0427-7DFD22299E47}"/>
              </a:ext>
            </a:extLst>
          </p:cNvPr>
          <p:cNvSpPr>
            <a:spLocks noGrp="1"/>
          </p:cNvSpPr>
          <p:nvPr>
            <p:ph type="title"/>
          </p:nvPr>
        </p:nvSpPr>
        <p:spPr/>
        <p:txBody>
          <a:bodyPr/>
          <a:lstStyle/>
          <a:p>
            <a:r>
              <a:rPr lang="de-DE" dirty="0" err="1"/>
              <a:t>outline</a:t>
            </a:r>
            <a:endParaRPr lang="de-DE" dirty="0"/>
          </a:p>
        </p:txBody>
      </p:sp>
      <p:sp>
        <p:nvSpPr>
          <p:cNvPr id="3" name="Foliennummernplatzhalter 2">
            <a:extLst>
              <a:ext uri="{FF2B5EF4-FFF2-40B4-BE49-F238E27FC236}">
                <a16:creationId xmlns:a16="http://schemas.microsoft.com/office/drawing/2014/main" id="{93991027-BE62-E15B-BECF-13ED7F528874}"/>
              </a:ext>
            </a:extLst>
          </p:cNvPr>
          <p:cNvSpPr>
            <a:spLocks noGrp="1"/>
          </p:cNvSpPr>
          <p:nvPr>
            <p:ph type="sldNum" sz="quarter" idx="11"/>
          </p:nvPr>
        </p:nvSpPr>
        <p:spPr/>
        <p:txBody>
          <a:bodyPr/>
          <a:lstStyle/>
          <a:p>
            <a:fld id="{B7B9D68D-A9E2-4D20-A28B-EE5DB10D54AA}" type="slidenum">
              <a:rPr lang="de-DE" smtClean="0"/>
              <a:pPr/>
              <a:t>2</a:t>
            </a:fld>
            <a:endParaRPr lang="de-DE" dirty="0"/>
          </a:p>
        </p:txBody>
      </p:sp>
      <p:sp>
        <p:nvSpPr>
          <p:cNvPr id="5" name="Textplatzhalter 4">
            <a:extLst>
              <a:ext uri="{FF2B5EF4-FFF2-40B4-BE49-F238E27FC236}">
                <a16:creationId xmlns:a16="http://schemas.microsoft.com/office/drawing/2014/main" id="{164665EB-A2C3-6FB1-AA7C-3D2A3975B07B}"/>
              </a:ext>
            </a:extLst>
          </p:cNvPr>
          <p:cNvSpPr>
            <a:spLocks noGrp="1"/>
          </p:cNvSpPr>
          <p:nvPr>
            <p:ph type="body" sz="quarter" idx="13"/>
          </p:nvPr>
        </p:nvSpPr>
        <p:spPr>
          <a:xfrm>
            <a:off x="838198" y="1485105"/>
            <a:ext cx="10515600" cy="4629150"/>
          </a:xfrm>
        </p:spPr>
        <p:txBody>
          <a:bodyPr/>
          <a:lstStyle/>
          <a:p>
            <a:r>
              <a:rPr lang="de-DE" dirty="0" err="1"/>
              <a:t>Introduction</a:t>
            </a:r>
            <a:r>
              <a:rPr lang="de-DE" dirty="0"/>
              <a:t> THRILL / OPOSSUM</a:t>
            </a:r>
          </a:p>
          <a:p>
            <a:r>
              <a:rPr lang="de-DE" dirty="0" err="1"/>
              <a:t>Overview</a:t>
            </a:r>
            <a:r>
              <a:rPr lang="de-DE" dirty="0"/>
              <a:t> OPOSSUM</a:t>
            </a:r>
          </a:p>
          <a:p>
            <a:r>
              <a:rPr lang="de-DE" dirty="0"/>
              <a:t>OPOSSUM </a:t>
            </a:r>
            <a:r>
              <a:rPr lang="de-DE" dirty="0" err="1"/>
              <a:t>Ecosystem</a:t>
            </a:r>
            <a:endParaRPr lang="de-DE" dirty="0"/>
          </a:p>
          <a:p>
            <a:r>
              <a:rPr lang="de-DE" dirty="0"/>
              <a:t>Simulation </a:t>
            </a:r>
            <a:r>
              <a:rPr lang="de-DE" dirty="0" err="1"/>
              <a:t>examples</a:t>
            </a:r>
            <a:endParaRPr lang="de-DE" dirty="0"/>
          </a:p>
          <a:p>
            <a:r>
              <a:rPr lang="de-DE" dirty="0"/>
              <a:t>Outlook / User Feedback</a:t>
            </a:r>
          </a:p>
        </p:txBody>
      </p:sp>
      <p:sp>
        <p:nvSpPr>
          <p:cNvPr id="4" name="Rechteck 3">
            <a:extLst>
              <a:ext uri="{FF2B5EF4-FFF2-40B4-BE49-F238E27FC236}">
                <a16:creationId xmlns:a16="http://schemas.microsoft.com/office/drawing/2014/main" id="{6F0399E7-485C-249F-C035-6A295B9523EB}"/>
              </a:ext>
            </a:extLst>
          </p:cNvPr>
          <p:cNvSpPr/>
          <p:nvPr/>
        </p:nvSpPr>
        <p:spPr>
          <a:xfrm>
            <a:off x="672685" y="3558746"/>
            <a:ext cx="5839326" cy="491886"/>
          </a:xfrm>
          <a:prstGeom prst="rect">
            <a:avLst/>
          </a:prstGeom>
          <a:solidFill>
            <a:schemeClr val="bg1">
              <a:alpha val="84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14789A3A-AB3C-53C4-179D-E27B5CE7AC0D}"/>
              </a:ext>
            </a:extLst>
          </p:cNvPr>
          <p:cNvSpPr/>
          <p:nvPr/>
        </p:nvSpPr>
        <p:spPr>
          <a:xfrm>
            <a:off x="672685" y="3061851"/>
            <a:ext cx="5839326" cy="491886"/>
          </a:xfrm>
          <a:prstGeom prst="rect">
            <a:avLst/>
          </a:prstGeom>
          <a:solidFill>
            <a:schemeClr val="bg1">
              <a:alpha val="84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a:extLst>
              <a:ext uri="{FF2B5EF4-FFF2-40B4-BE49-F238E27FC236}">
                <a16:creationId xmlns:a16="http://schemas.microsoft.com/office/drawing/2014/main" id="{6BAE70D7-4842-660E-9F74-8997C4509295}"/>
              </a:ext>
            </a:extLst>
          </p:cNvPr>
          <p:cNvSpPr/>
          <p:nvPr/>
        </p:nvSpPr>
        <p:spPr>
          <a:xfrm>
            <a:off x="797009" y="2559947"/>
            <a:ext cx="5839326" cy="491886"/>
          </a:xfrm>
          <a:prstGeom prst="rect">
            <a:avLst/>
          </a:prstGeom>
          <a:solidFill>
            <a:schemeClr val="bg1">
              <a:alpha val="84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EBAB5246-E9CE-3D94-5149-3ADD88D91A87}"/>
              </a:ext>
            </a:extLst>
          </p:cNvPr>
          <p:cNvSpPr/>
          <p:nvPr/>
        </p:nvSpPr>
        <p:spPr>
          <a:xfrm>
            <a:off x="797009" y="2068061"/>
            <a:ext cx="5839326" cy="491886"/>
          </a:xfrm>
          <a:prstGeom prst="rect">
            <a:avLst/>
          </a:prstGeom>
          <a:solidFill>
            <a:schemeClr val="bg1">
              <a:alpha val="84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custDataLst>
      <p:tags r:id="rId1"/>
    </p:custDataLst>
    <p:extLst>
      <p:ext uri="{BB962C8B-B14F-4D97-AF65-F5344CB8AC3E}">
        <p14:creationId xmlns:p14="http://schemas.microsoft.com/office/powerpoint/2010/main" val="395853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u="sng" dirty="0"/>
              <a:t>T</a:t>
            </a:r>
            <a:r>
              <a:rPr lang="en-US" dirty="0"/>
              <a:t>echnology for </a:t>
            </a:r>
            <a:r>
              <a:rPr lang="en-US" u="sng" dirty="0"/>
              <a:t>H</a:t>
            </a:r>
            <a:r>
              <a:rPr lang="en-US" dirty="0"/>
              <a:t>igh-</a:t>
            </a:r>
            <a:r>
              <a:rPr lang="en-US" u="sng" dirty="0"/>
              <a:t>R</a:t>
            </a:r>
            <a:r>
              <a:rPr lang="en-US" dirty="0"/>
              <a:t>epetition-</a:t>
            </a:r>
            <a:br>
              <a:rPr lang="en-US" dirty="0"/>
            </a:br>
            <a:r>
              <a:rPr lang="en-US" dirty="0"/>
              <a:t>Rate </a:t>
            </a:r>
            <a:r>
              <a:rPr lang="en-US" u="sng" dirty="0"/>
              <a:t>I</a:t>
            </a:r>
            <a:r>
              <a:rPr lang="en-US" dirty="0"/>
              <a:t>ntense </a:t>
            </a:r>
            <a:r>
              <a:rPr lang="en-US" u="sng" dirty="0"/>
              <a:t>L</a:t>
            </a:r>
            <a:r>
              <a:rPr lang="en-US" dirty="0"/>
              <a:t>aser </a:t>
            </a:r>
            <a:r>
              <a:rPr lang="en-US" u="sng" dirty="0"/>
              <a:t>L</a:t>
            </a:r>
            <a:r>
              <a:rPr lang="en-US" dirty="0"/>
              <a:t>aboratories</a:t>
            </a:r>
            <a:endParaRPr lang="de-DE" dirty="0"/>
          </a:p>
        </p:txBody>
      </p:sp>
      <p:sp>
        <p:nvSpPr>
          <p:cNvPr id="5" name="Inhaltsplatzhalter 2"/>
          <p:cNvSpPr>
            <a:spLocks noGrp="1"/>
          </p:cNvSpPr>
          <p:nvPr>
            <p:ph idx="1"/>
          </p:nvPr>
        </p:nvSpPr>
        <p:spPr>
          <a:xfrm>
            <a:off x="423514" y="1377028"/>
            <a:ext cx="11226901" cy="4903585"/>
          </a:xfrm>
        </p:spPr>
        <p:txBody>
          <a:bodyPr>
            <a:noAutofit/>
          </a:bodyPr>
          <a:lstStyle/>
          <a:p>
            <a:r>
              <a:rPr lang="de-DE" sz="2133" dirty="0"/>
              <a:t>EU-</a:t>
            </a:r>
            <a:r>
              <a:rPr lang="de-DE" sz="2133" dirty="0" err="1"/>
              <a:t>funded</a:t>
            </a:r>
            <a:r>
              <a:rPr lang="de-DE" sz="2133" dirty="0"/>
              <a:t> </a:t>
            </a:r>
            <a:r>
              <a:rPr lang="de-DE" sz="2133" dirty="0" err="1"/>
              <a:t>project</a:t>
            </a:r>
            <a:r>
              <a:rPr lang="de-DE" sz="2133" dirty="0"/>
              <a:t> </a:t>
            </a:r>
            <a:r>
              <a:rPr lang="de-DE" sz="2133" dirty="0" err="1"/>
              <a:t>under</a:t>
            </a:r>
            <a:r>
              <a:rPr lang="de-DE" sz="2133" dirty="0"/>
              <a:t> </a:t>
            </a:r>
            <a:r>
              <a:rPr lang="de-DE" sz="2133" dirty="0" err="1"/>
              <a:t>the</a:t>
            </a:r>
            <a:r>
              <a:rPr lang="de-DE" sz="2133" dirty="0"/>
              <a:t> </a:t>
            </a:r>
            <a:r>
              <a:rPr lang="de-DE" sz="2133" b="1" dirty="0"/>
              <a:t>HORIZON-INFRA-2022-TECH-01 </a:t>
            </a:r>
            <a:r>
              <a:rPr lang="de-DE" sz="2133" dirty="0" err="1"/>
              <a:t>call</a:t>
            </a:r>
            <a:r>
              <a:rPr lang="de-DE" sz="2133" dirty="0"/>
              <a:t> (01/2023-12/2026)</a:t>
            </a:r>
          </a:p>
          <a:p>
            <a:r>
              <a:rPr lang="en-US" sz="2133" b="1" dirty="0"/>
              <a:t>Goal: </a:t>
            </a:r>
            <a:r>
              <a:rPr lang="en-US" sz="2133" dirty="0"/>
              <a:t>Bringing high-energy high-repetition-rate (HEHRR) </a:t>
            </a:r>
            <a:br>
              <a:rPr lang="en-US" sz="2133" dirty="0"/>
            </a:br>
            <a:r>
              <a:rPr lang="en-US" sz="2133" dirty="0"/>
              <a:t> 	 </a:t>
            </a:r>
            <a:r>
              <a:rPr lang="en-US" sz="400" dirty="0"/>
              <a:t> </a:t>
            </a:r>
            <a:r>
              <a:rPr lang="en-US" sz="2133" dirty="0"/>
              <a:t>lasers to the next level </a:t>
            </a:r>
            <a:endParaRPr lang="en-US" sz="2133" b="1" dirty="0"/>
          </a:p>
          <a:p>
            <a:r>
              <a:rPr lang="en-US" sz="2133" b="1" dirty="0"/>
              <a:t>Bottleneck technologies</a:t>
            </a:r>
            <a:endParaRPr lang="en-US" sz="2133" dirty="0"/>
          </a:p>
          <a:p>
            <a:pPr lvl="1"/>
            <a:r>
              <a:rPr lang="en-US" dirty="0"/>
              <a:t>high-energy actively cooled amplification</a:t>
            </a:r>
          </a:p>
          <a:p>
            <a:pPr lvl="1"/>
            <a:r>
              <a:rPr lang="en-US" dirty="0"/>
              <a:t>scaling by beam combining</a:t>
            </a:r>
          </a:p>
          <a:p>
            <a:pPr lvl="1"/>
            <a:r>
              <a:rPr lang="en-US" dirty="0"/>
              <a:t>real-time wavefront control</a:t>
            </a:r>
          </a:p>
          <a:p>
            <a:pPr lvl="1"/>
            <a:r>
              <a:rPr lang="en-US" dirty="0"/>
              <a:t>capabilities for large optical components </a:t>
            </a:r>
            <a:br>
              <a:rPr lang="en-US" dirty="0"/>
            </a:br>
            <a:r>
              <a:rPr lang="en-US" dirty="0"/>
              <a:t>in academic environment</a:t>
            </a:r>
          </a:p>
          <a:p>
            <a:pPr lvl="1"/>
            <a:r>
              <a:rPr lang="en-US" dirty="0"/>
              <a:t>system modeling </a:t>
            </a:r>
          </a:p>
          <a:p>
            <a:r>
              <a:rPr lang="en-US" sz="2133" b="1" dirty="0"/>
              <a:t>Output: </a:t>
            </a:r>
            <a:r>
              <a:rPr lang="en-US" sz="2000" dirty="0"/>
              <a:t>Towards conceptual designs for lasers at FAIR and Eu-XFEL</a:t>
            </a:r>
            <a:endParaRPr lang="en-US" sz="1733" b="1" dirty="0"/>
          </a:p>
          <a:p>
            <a:endParaRPr lang="de-DE" sz="2133" dirty="0"/>
          </a:p>
          <a:p>
            <a:pPr marL="0" indent="0">
              <a:buNone/>
            </a:pPr>
            <a:endParaRPr lang="de-DE" sz="2133" dirty="0"/>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5357" y="5780519"/>
            <a:ext cx="651999" cy="540000"/>
          </a:xfrm>
          <a:prstGeom prst="rect">
            <a:avLst/>
          </a:prstGeom>
        </p:spPr>
      </p:pic>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472" y="5780519"/>
            <a:ext cx="1626834" cy="540000"/>
          </a:xfrm>
          <a:prstGeom prst="rect">
            <a:avLst/>
          </a:prstGeom>
        </p:spPr>
      </p:pic>
      <p:pic>
        <p:nvPicPr>
          <p:cNvPr id="9" name="Grafik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86435" y="5780519"/>
            <a:ext cx="1028426" cy="540000"/>
          </a:xfrm>
          <a:prstGeom prst="rect">
            <a:avLst/>
          </a:prstGeom>
        </p:spPr>
      </p:pic>
      <p:pic>
        <p:nvPicPr>
          <p:cNvPr id="10" name="Grafik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5939" y="5780519"/>
            <a:ext cx="540000" cy="540000"/>
          </a:xfrm>
          <a:prstGeom prst="rect">
            <a:avLst/>
          </a:prstGeom>
        </p:spPr>
      </p:pic>
      <p:pic>
        <p:nvPicPr>
          <p:cNvPr id="11" name="Grafik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87261" y="5780519"/>
            <a:ext cx="458182" cy="540000"/>
          </a:xfrm>
          <a:prstGeom prst="rect">
            <a:avLst/>
          </a:prstGeom>
        </p:spPr>
      </p:pic>
      <p:pic>
        <p:nvPicPr>
          <p:cNvPr id="12" name="Grafik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94802" y="5780519"/>
            <a:ext cx="1140904" cy="540000"/>
          </a:xfrm>
          <a:prstGeom prst="rect">
            <a:avLst/>
          </a:prstGeom>
        </p:spPr>
      </p:pic>
      <p:pic>
        <p:nvPicPr>
          <p:cNvPr id="13" name="Grafik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67850" y="5870519"/>
            <a:ext cx="1739469" cy="360000"/>
          </a:xfrm>
          <a:prstGeom prst="rect">
            <a:avLst/>
          </a:prstGeom>
        </p:spPr>
      </p:pic>
      <p:pic>
        <p:nvPicPr>
          <p:cNvPr id="14" name="Grafik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62015" y="5780519"/>
            <a:ext cx="768924" cy="540000"/>
          </a:xfrm>
          <a:prstGeom prst="rect">
            <a:avLst/>
          </a:prstGeom>
        </p:spPr>
      </p:pic>
      <p:pic>
        <p:nvPicPr>
          <p:cNvPr id="15" name="Grafik 1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31435" y="5780519"/>
            <a:ext cx="1055330" cy="540000"/>
          </a:xfrm>
          <a:prstGeom prst="rect">
            <a:avLst/>
          </a:prstGeom>
        </p:spPr>
      </p:pic>
      <p:pic>
        <p:nvPicPr>
          <p:cNvPr id="16" name="Grafik 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336202" y="5780519"/>
            <a:ext cx="1025317" cy="540000"/>
          </a:xfrm>
          <a:prstGeom prst="rect">
            <a:avLst/>
          </a:prstGeom>
        </p:spPr>
      </p:pic>
      <p:sp>
        <p:nvSpPr>
          <p:cNvPr id="18" name="Foliennummernplatzhalter 17"/>
          <p:cNvSpPr>
            <a:spLocks noGrp="1"/>
          </p:cNvSpPr>
          <p:nvPr>
            <p:ph type="sldNum" sz="quarter" idx="12"/>
          </p:nvPr>
        </p:nvSpPr>
        <p:spPr/>
        <p:txBody>
          <a:bodyPr/>
          <a:lstStyle/>
          <a:p>
            <a:fld id="{EC5B15BB-6B6E-4ECE-9DE6-799FAF01EBD9}" type="slidenum">
              <a:rPr lang="de-DE" smtClean="0"/>
              <a:pPr/>
              <a:t>3</a:t>
            </a:fld>
            <a:endParaRPr lang="de-DE" dirty="0"/>
          </a:p>
        </p:txBody>
      </p:sp>
      <p:pic>
        <p:nvPicPr>
          <p:cNvPr id="20" name="Picture 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787261" y="2794977"/>
            <a:ext cx="1283271" cy="1121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feld 11"/>
          <p:cNvSpPr txBox="1"/>
          <p:nvPr/>
        </p:nvSpPr>
        <p:spPr>
          <a:xfrm>
            <a:off x="6844534" y="2323498"/>
            <a:ext cx="1283272" cy="523220"/>
          </a:xfrm>
          <a:prstGeom prst="rect">
            <a:avLst/>
          </a:prstGeom>
        </p:spPr>
        <p:txBody>
          <a:bodyPr vert="horz"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liquid-cooled glass module</a:t>
            </a:r>
          </a:p>
        </p:txBody>
      </p:sp>
      <p:pic>
        <p:nvPicPr>
          <p:cNvPr id="26" name="Espace réservé pour une image  6" descr="Une image contenant machine, intérieur, mur, ingénierie&#10;&#10;Description générée automatiquement">
            <a:extLst>
              <a:ext uri="{FF2B5EF4-FFF2-40B4-BE49-F238E27FC236}">
                <a16:creationId xmlns:a16="http://schemas.microsoft.com/office/drawing/2014/main" id="{B839350A-60FE-2881-0947-851FA845764D}"/>
              </a:ext>
            </a:extLst>
          </p:cNvPr>
          <p:cNvPicPr>
            <a:picLocks noChangeAspect="1"/>
          </p:cNvPicPr>
          <p:nvPr/>
        </p:nvPicPr>
        <p:blipFill>
          <a:blip r:embed="rId14" cstate="print">
            <a:extLst>
              <a:ext uri="{28A0092B-C50C-407E-A947-70E740481C1C}">
                <a14:useLocalDpi xmlns:a14="http://schemas.microsoft.com/office/drawing/2010/main" val="0"/>
              </a:ext>
            </a:extLst>
          </a:blip>
          <a:srcRect t="11037" b="11037"/>
          <a:stretch>
            <a:fillRect/>
          </a:stretch>
        </p:blipFill>
        <p:spPr>
          <a:xfrm>
            <a:off x="8334919" y="2846718"/>
            <a:ext cx="1384113" cy="1438095"/>
          </a:xfrm>
          <a:prstGeom prst="rect">
            <a:avLst/>
          </a:prstGeom>
        </p:spPr>
      </p:pic>
      <p:sp>
        <p:nvSpPr>
          <p:cNvPr id="27" name="Rechteck 26"/>
          <p:cNvSpPr/>
          <p:nvPr/>
        </p:nvSpPr>
        <p:spPr>
          <a:xfrm>
            <a:off x="8058621" y="2129930"/>
            <a:ext cx="1919457" cy="738664"/>
          </a:xfrm>
          <a:prstGeom prst="rect">
            <a:avLst/>
          </a:prstGeom>
        </p:spPr>
        <p:txBody>
          <a:bodyPr wrap="square">
            <a:spAutoFit/>
          </a:bodyPr>
          <a:lstStyle/>
          <a:p>
            <a:pPr algn="ctr"/>
            <a:r>
              <a:rPr lang="en-US" sz="1400" dirty="0">
                <a:latin typeface="Calibri" panose="020F0502020204030204" pitchFamily="34" charset="0"/>
                <a:cs typeface="Calibri" panose="020F0502020204030204" pitchFamily="34" charset="0"/>
              </a:rPr>
              <a:t>Pseudo-Active </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Mirror Disk Amplifier (Amplitude)</a:t>
            </a:r>
            <a:endParaRPr lang="de-DE" sz="1400" dirty="0">
              <a:latin typeface="Calibri" panose="020F0502020204030204" pitchFamily="34" charset="0"/>
              <a:cs typeface="Calibri" panose="020F0502020204030204" pitchFamily="34" charset="0"/>
            </a:endParaRPr>
          </a:p>
        </p:txBody>
      </p:sp>
      <p:pic>
        <p:nvPicPr>
          <p:cNvPr id="170" name="Picture Placeholder 8"/>
          <p:cNvPicPr>
            <a:picLocks noGrp="1" noChangeAspect="1"/>
          </p:cNvPicPr>
          <p:nvPr/>
        </p:nvPicPr>
        <p:blipFill rotWithShape="1">
          <a:blip r:embed="rId15" cstate="print">
            <a:extLst>
              <a:ext uri="{28A0092B-C50C-407E-A947-70E740481C1C}">
                <a14:useLocalDpi xmlns:a14="http://schemas.microsoft.com/office/drawing/2010/main" val="0"/>
              </a:ext>
            </a:extLst>
          </a:blip>
          <a:srcRect t="15260" r="16698" b="15260"/>
          <a:stretch/>
        </p:blipFill>
        <p:spPr bwMode="auto">
          <a:xfrm>
            <a:off x="9902433" y="3229160"/>
            <a:ext cx="2159504" cy="1350872"/>
          </a:xfrm>
          <a:prstGeom prst="rect">
            <a:avLst/>
          </a:prstGeom>
          <a:solidFill>
            <a:schemeClr val="bg1">
              <a:lumMod val="95000"/>
            </a:schemeClr>
          </a:solidFill>
        </p:spPr>
      </p:pic>
      <p:pic>
        <p:nvPicPr>
          <p:cNvPr id="171" name="Content Placeholder 5">
            <a:extLst>
              <a:ext uri="{FF2B5EF4-FFF2-40B4-BE49-F238E27FC236}">
                <a16:creationId xmlns:a16="http://schemas.microsoft.com/office/drawing/2014/main" id="{C7574426-AAB2-BE65-82D9-8997416C77AC}"/>
              </a:ext>
            </a:extLst>
          </p:cNvPr>
          <p:cNvPicPr>
            <a:picLocks noChangeAspect="1"/>
          </p:cNvPicPr>
          <p:nvPr/>
        </p:nvPicPr>
        <p:blipFill>
          <a:blip r:embed="rId16" cstate="hqprint">
            <a:extLst>
              <a:ext uri="{28A0092B-C50C-407E-A947-70E740481C1C}">
                <a14:useLocalDpi xmlns:a14="http://schemas.microsoft.com/office/drawing/2010/main"/>
              </a:ext>
            </a:extLst>
          </a:blip>
          <a:stretch>
            <a:fillRect/>
          </a:stretch>
        </p:blipFill>
        <p:spPr>
          <a:xfrm>
            <a:off x="10123634" y="1748845"/>
            <a:ext cx="1651590" cy="1238692"/>
          </a:xfrm>
          <a:prstGeom prst="rect">
            <a:avLst/>
          </a:prstGeom>
        </p:spPr>
      </p:pic>
      <p:sp>
        <p:nvSpPr>
          <p:cNvPr id="174" name="Textfeld 11"/>
          <p:cNvSpPr txBox="1"/>
          <p:nvPr/>
        </p:nvSpPr>
        <p:spPr>
          <a:xfrm>
            <a:off x="9891934" y="2946394"/>
            <a:ext cx="2353404" cy="307777"/>
          </a:xfrm>
          <a:prstGeom prst="rect">
            <a:avLst/>
          </a:prstGeom>
        </p:spPr>
        <p:txBody>
          <a:bodyPr vert="horz"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ELIAS coating chamber </a:t>
            </a:r>
          </a:p>
        </p:txBody>
      </p:sp>
      <p:sp>
        <p:nvSpPr>
          <p:cNvPr id="4" name="Datumsplatzhalter 3"/>
          <p:cNvSpPr>
            <a:spLocks noGrp="1"/>
          </p:cNvSpPr>
          <p:nvPr>
            <p:ph type="dt" sz="half" idx="2"/>
          </p:nvPr>
        </p:nvSpPr>
        <p:spPr>
          <a:xfrm>
            <a:off x="9397259" y="6423817"/>
            <a:ext cx="1156798" cy="365125"/>
          </a:xfrm>
          <a:prstGeom prst="rect">
            <a:avLst/>
          </a:prstGeom>
        </p:spPr>
        <p:txBody>
          <a:bodyPr vert="horz" lIns="91440" tIns="45720" rIns="91440" bIns="45720" rtlCol="0" anchor="ctr"/>
          <a:lstStyle>
            <a:defPPr>
              <a:defRPr lang="de-DE"/>
            </a:defPPr>
            <a:lvl1pPr marL="0" algn="l" defTabSz="914400" rtl="0" eaLnBrk="1" latinLnBrk="0" hangingPunct="1">
              <a:defRPr sz="1200" b="1" kern="1200" baseline="0">
                <a:solidFill>
                  <a:schemeClr val="bg1"/>
                </a:solidFill>
                <a:latin typeface="Calibri" panose="020F0502020204030204" pitchFamily="34" charset="0"/>
                <a:ea typeface="+mn-ea"/>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a:t>14.05.2025</a:t>
            </a:r>
            <a:endParaRPr lang="de-DE" dirty="0"/>
          </a:p>
        </p:txBody>
      </p:sp>
      <p:pic>
        <p:nvPicPr>
          <p:cNvPr id="3" name="Grafik 2">
            <a:extLst>
              <a:ext uri="{FF2B5EF4-FFF2-40B4-BE49-F238E27FC236}">
                <a16:creationId xmlns:a16="http://schemas.microsoft.com/office/drawing/2014/main" id="{56B16F21-C9F8-C56F-C902-069A77C8B947}"/>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022236" y="4468879"/>
            <a:ext cx="2535986" cy="629732"/>
          </a:xfrm>
          <a:prstGeom prst="rect">
            <a:avLst/>
          </a:prstGeom>
        </p:spPr>
      </p:pic>
    </p:spTree>
    <p:custDataLst>
      <p:tags r:id="rId1"/>
    </p:custDataLst>
    <p:extLst>
      <p:ext uri="{BB962C8B-B14F-4D97-AF65-F5344CB8AC3E}">
        <p14:creationId xmlns:p14="http://schemas.microsoft.com/office/powerpoint/2010/main" val="27803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fade">
                                      <p:cBhvr>
                                        <p:cTn id="13" dur="500"/>
                                        <p:tgtEl>
                                          <p:spTgt spid="5">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fade">
                                      <p:cBhvr>
                                        <p:cTn id="16" dur="500"/>
                                        <p:tgtEl>
                                          <p:spTgt spid="5">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500"/>
                                        <p:tgtEl>
                                          <p:spTgt spid="5">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500"/>
                                        <p:tgtEl>
                                          <p:spTgt spid="5">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nodeType="withEffect">
                                  <p:stCondLst>
                                    <p:cond delay="0"/>
                                  </p:stCondLst>
                                  <p:childTnLst>
                                    <p:set>
                                      <p:cBhvr>
                                        <p:cTn id="39" dur="1" fill="hold">
                                          <p:stCondLst>
                                            <p:cond delay="0"/>
                                          </p:stCondLst>
                                        </p:cTn>
                                        <p:tgtEl>
                                          <p:spTgt spid="170"/>
                                        </p:tgtEl>
                                        <p:attrNameLst>
                                          <p:attrName>style.visibility</p:attrName>
                                        </p:attrNameLst>
                                      </p:cBhvr>
                                      <p:to>
                                        <p:strVal val="visible"/>
                                      </p:to>
                                    </p:set>
                                    <p:animEffect transition="in" filter="fade">
                                      <p:cBhvr>
                                        <p:cTn id="40" dur="500"/>
                                        <p:tgtEl>
                                          <p:spTgt spid="170"/>
                                        </p:tgtEl>
                                      </p:cBhvr>
                                    </p:animEffect>
                                  </p:childTnLst>
                                </p:cTn>
                              </p:par>
                              <p:par>
                                <p:cTn id="41" presetID="10" presetClass="entr" presetSubtype="0" fill="hold" nodeType="withEffect">
                                  <p:stCondLst>
                                    <p:cond delay="0"/>
                                  </p:stCondLst>
                                  <p:childTnLst>
                                    <p:set>
                                      <p:cBhvr>
                                        <p:cTn id="42" dur="1" fill="hold">
                                          <p:stCondLst>
                                            <p:cond delay="0"/>
                                          </p:stCondLst>
                                        </p:cTn>
                                        <p:tgtEl>
                                          <p:spTgt spid="171"/>
                                        </p:tgtEl>
                                        <p:attrNameLst>
                                          <p:attrName>style.visibility</p:attrName>
                                        </p:attrNameLst>
                                      </p:cBhvr>
                                      <p:to>
                                        <p:strVal val="visible"/>
                                      </p:to>
                                    </p:set>
                                    <p:animEffect transition="in" filter="fade">
                                      <p:cBhvr>
                                        <p:cTn id="43" dur="500"/>
                                        <p:tgtEl>
                                          <p:spTgt spid="1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4"/>
                                        </p:tgtEl>
                                        <p:attrNameLst>
                                          <p:attrName>style.visibility</p:attrName>
                                        </p:attrNameLst>
                                      </p:cBhvr>
                                      <p:to>
                                        <p:strVal val="visible"/>
                                      </p:to>
                                    </p:set>
                                    <p:animEffect transition="in" filter="fade">
                                      <p:cBhvr>
                                        <p:cTn id="46" dur="500"/>
                                        <p:tgtEl>
                                          <p:spTgt spid="17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par>
                                <p:cTn id="52" presetID="10" presetClass="entr" presetSubtype="0"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par>
                                <p:cTn id="55" presetID="10"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par>
                                <p:cTn id="58" presetID="10" presetClass="entr" presetSubtype="0" fill="hold"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par>
                                <p:cTn id="61" presetID="10"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par>
                                <p:cTn id="64" presetID="10" presetClass="entr" presetSubtype="0" fill="hold"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par>
                                <p:cTn id="67" presetID="10" presetClass="entr" presetSubtype="0" fill="hold"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fade">
                                      <p:cBhvr>
                                        <p:cTn id="69" dur="500"/>
                                        <p:tgtEl>
                                          <p:spTgt spid="13"/>
                                        </p:tgtEl>
                                      </p:cBhvr>
                                    </p:animEffect>
                                  </p:childTnLst>
                                </p:cTn>
                              </p:par>
                              <p:par>
                                <p:cTn id="70" presetID="10" presetClass="entr" presetSubtype="0" fill="hold"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par>
                                <p:cTn id="76" presetID="10" presetClass="entr" presetSubtype="0"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par>
                                <p:cTn id="79" presetID="10" presetClass="entr" presetSubtype="0" fill="hold" nodeType="withEffect">
                                  <p:stCondLst>
                                    <p:cond delay="0"/>
                                  </p:stCondLst>
                                  <p:childTnLst>
                                    <p:set>
                                      <p:cBhvr>
                                        <p:cTn id="80" dur="1" fill="hold">
                                          <p:stCondLst>
                                            <p:cond delay="0"/>
                                          </p:stCondLst>
                                        </p:cTn>
                                        <p:tgtEl>
                                          <p:spTgt spid="5">
                                            <p:txEl>
                                              <p:pRg st="8" end="8"/>
                                            </p:txEl>
                                          </p:spTgt>
                                        </p:tgtEl>
                                        <p:attrNameLst>
                                          <p:attrName>style.visibility</p:attrName>
                                        </p:attrNameLst>
                                      </p:cBhvr>
                                      <p:to>
                                        <p:strVal val="visible"/>
                                      </p:to>
                                    </p:set>
                                    <p:animEffect transition="in" filter="fade">
                                      <p:cBhvr>
                                        <p:cTn id="8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P spid="1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5"/>
          <p:cNvSpPr txBox="1">
            <a:spLocks/>
          </p:cNvSpPr>
          <p:nvPr/>
        </p:nvSpPr>
        <p:spPr>
          <a:xfrm>
            <a:off x="472440" y="1637151"/>
            <a:ext cx="4343400" cy="1279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Modern high-intensity laser systems become more sophisticated &amp; complex</a:t>
            </a:r>
          </a:p>
          <a:p>
            <a:r>
              <a:rPr lang="en-US" sz="1600" dirty="0"/>
              <a:t>Rigorous planning is crucial to make systems sustainable</a:t>
            </a:r>
          </a:p>
          <a:p>
            <a:pPr marL="457200" lvl="1" indent="0">
              <a:buNone/>
            </a:pPr>
            <a:endParaRPr lang="en-US" sz="1200" dirty="0"/>
          </a:p>
        </p:txBody>
      </p:sp>
      <p:sp>
        <p:nvSpPr>
          <p:cNvPr id="14" name="Text Placeholder 5">
            <a:extLst>
              <a:ext uri="{FF2B5EF4-FFF2-40B4-BE49-F238E27FC236}">
                <a16:creationId xmlns:a16="http://schemas.microsoft.com/office/drawing/2014/main" id="{FAD2AC21-9B4F-49C2-BA23-50B7EFF6BE53}"/>
              </a:ext>
            </a:extLst>
          </p:cNvPr>
          <p:cNvSpPr txBox="1">
            <a:spLocks/>
          </p:cNvSpPr>
          <p:nvPr/>
        </p:nvSpPr>
        <p:spPr>
          <a:xfrm>
            <a:off x="472440" y="2871033"/>
            <a:ext cx="4343400" cy="616505"/>
          </a:xfrm>
          <a:prstGeom prst="rect">
            <a:avLst/>
          </a:prstGeom>
          <a:solidFill>
            <a:srgbClr val="22B3C9">
              <a:alpha val="29000"/>
            </a:srgbClr>
          </a:solidFill>
          <a:ln w="34925" cap="rnd">
            <a:solidFill>
              <a:srgbClr val="22B3C9"/>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Full-scale modeling of these systems, ideally creating a “digital twin” is necessary!</a:t>
            </a:r>
            <a:endParaRPr lang="en-US" sz="1200" dirty="0"/>
          </a:p>
        </p:txBody>
      </p:sp>
      <p:sp>
        <p:nvSpPr>
          <p:cNvPr id="18" name="Text Placeholder 5">
            <a:extLst>
              <a:ext uri="{FF2B5EF4-FFF2-40B4-BE49-F238E27FC236}">
                <a16:creationId xmlns:a16="http://schemas.microsoft.com/office/drawing/2014/main" id="{66F01158-3DD0-438A-AE7A-15E991A2C575}"/>
              </a:ext>
            </a:extLst>
          </p:cNvPr>
          <p:cNvSpPr txBox="1">
            <a:spLocks/>
          </p:cNvSpPr>
          <p:nvPr/>
        </p:nvSpPr>
        <p:spPr>
          <a:xfrm>
            <a:off x="472440" y="3782943"/>
            <a:ext cx="4343400" cy="2408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However, existing modeling solutions are</a:t>
            </a:r>
            <a:endParaRPr lang="en-US" sz="1600" dirty="0"/>
          </a:p>
          <a:p>
            <a:r>
              <a:rPr lang="en-US" sz="1600" dirty="0"/>
              <a:t>Proprietary (closed source): </a:t>
            </a:r>
          </a:p>
          <a:p>
            <a:pPr lvl="1"/>
            <a:r>
              <a:rPr lang="en-US" sz="1400" dirty="0"/>
              <a:t>Hard / impossible to extend, expensive</a:t>
            </a:r>
          </a:p>
          <a:p>
            <a:r>
              <a:rPr lang="en-US" sz="1600" dirty="0"/>
              <a:t>Self-written codes: </a:t>
            </a:r>
          </a:p>
          <a:p>
            <a:pPr lvl="1"/>
            <a:r>
              <a:rPr lang="en-US" sz="1400" dirty="0"/>
              <a:t>Often „single-use“ during a thesis</a:t>
            </a:r>
          </a:p>
          <a:p>
            <a:pPr lvl="1"/>
            <a:r>
              <a:rPr lang="en-US" sz="1400" dirty="0"/>
              <a:t>Not well maintained, mostly non-compatible with other codes</a:t>
            </a:r>
          </a:p>
          <a:p>
            <a:r>
              <a:rPr lang="en-US" sz="1600" dirty="0"/>
              <a:t>Targeting specific problems</a:t>
            </a:r>
            <a:endParaRPr lang="en-US" sz="1200" dirty="0"/>
          </a:p>
        </p:txBody>
      </p:sp>
      <p:sp>
        <p:nvSpPr>
          <p:cNvPr id="50" name="Halbbogen 49">
            <a:extLst>
              <a:ext uri="{FF2B5EF4-FFF2-40B4-BE49-F238E27FC236}">
                <a16:creationId xmlns:a16="http://schemas.microsoft.com/office/drawing/2014/main" id="{17FD0887-3804-4D1E-976E-577DA7BF28A7}"/>
              </a:ext>
            </a:extLst>
          </p:cNvPr>
          <p:cNvSpPr/>
          <p:nvPr/>
        </p:nvSpPr>
        <p:spPr>
          <a:xfrm>
            <a:off x="8931268" y="2799555"/>
            <a:ext cx="2673331" cy="2673331"/>
          </a:xfrm>
          <a:prstGeom prst="blockArc">
            <a:avLst>
              <a:gd name="adj1" fmla="val 11880000"/>
              <a:gd name="adj2" fmla="val 16200000"/>
              <a:gd name="adj3" fmla="val 464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de-DE"/>
          </a:p>
        </p:txBody>
      </p:sp>
      <p:sp>
        <p:nvSpPr>
          <p:cNvPr id="51" name="Halbbogen 50">
            <a:extLst>
              <a:ext uri="{FF2B5EF4-FFF2-40B4-BE49-F238E27FC236}">
                <a16:creationId xmlns:a16="http://schemas.microsoft.com/office/drawing/2014/main" id="{1219F8F9-3BA8-4F30-8FD4-E779C9D6367E}"/>
              </a:ext>
            </a:extLst>
          </p:cNvPr>
          <p:cNvSpPr/>
          <p:nvPr/>
        </p:nvSpPr>
        <p:spPr>
          <a:xfrm>
            <a:off x="8931268" y="2799555"/>
            <a:ext cx="2673331" cy="2673331"/>
          </a:xfrm>
          <a:prstGeom prst="blockArc">
            <a:avLst>
              <a:gd name="adj1" fmla="val 7560000"/>
              <a:gd name="adj2" fmla="val 11880000"/>
              <a:gd name="adj3" fmla="val 464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de-DE"/>
          </a:p>
        </p:txBody>
      </p:sp>
      <p:sp>
        <p:nvSpPr>
          <p:cNvPr id="52" name="Halbbogen 51">
            <a:extLst>
              <a:ext uri="{FF2B5EF4-FFF2-40B4-BE49-F238E27FC236}">
                <a16:creationId xmlns:a16="http://schemas.microsoft.com/office/drawing/2014/main" id="{B37A5374-2413-4DC1-B434-2774FED45984}"/>
              </a:ext>
            </a:extLst>
          </p:cNvPr>
          <p:cNvSpPr/>
          <p:nvPr/>
        </p:nvSpPr>
        <p:spPr>
          <a:xfrm>
            <a:off x="8931268" y="2799555"/>
            <a:ext cx="2673331" cy="2673331"/>
          </a:xfrm>
          <a:prstGeom prst="blockArc">
            <a:avLst>
              <a:gd name="adj1" fmla="val 3240000"/>
              <a:gd name="adj2" fmla="val 7560000"/>
              <a:gd name="adj3" fmla="val 464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de-DE"/>
          </a:p>
        </p:txBody>
      </p:sp>
      <p:sp>
        <p:nvSpPr>
          <p:cNvPr id="53" name="Halbbogen 52">
            <a:extLst>
              <a:ext uri="{FF2B5EF4-FFF2-40B4-BE49-F238E27FC236}">
                <a16:creationId xmlns:a16="http://schemas.microsoft.com/office/drawing/2014/main" id="{1255B92D-9965-470C-8A28-61B79D5562E5}"/>
              </a:ext>
            </a:extLst>
          </p:cNvPr>
          <p:cNvSpPr/>
          <p:nvPr/>
        </p:nvSpPr>
        <p:spPr>
          <a:xfrm>
            <a:off x="8931268" y="2799555"/>
            <a:ext cx="2673331" cy="2673331"/>
          </a:xfrm>
          <a:prstGeom prst="blockArc">
            <a:avLst>
              <a:gd name="adj1" fmla="val 20520000"/>
              <a:gd name="adj2" fmla="val 3240000"/>
              <a:gd name="adj3" fmla="val 464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de-DE"/>
          </a:p>
        </p:txBody>
      </p:sp>
      <p:sp>
        <p:nvSpPr>
          <p:cNvPr id="54" name="Halbbogen 53">
            <a:extLst>
              <a:ext uri="{FF2B5EF4-FFF2-40B4-BE49-F238E27FC236}">
                <a16:creationId xmlns:a16="http://schemas.microsoft.com/office/drawing/2014/main" id="{1B98A775-5CA7-478B-9563-DB3ECB71A7E3}"/>
              </a:ext>
            </a:extLst>
          </p:cNvPr>
          <p:cNvSpPr/>
          <p:nvPr/>
        </p:nvSpPr>
        <p:spPr>
          <a:xfrm>
            <a:off x="8931268" y="2799555"/>
            <a:ext cx="2673331" cy="2673331"/>
          </a:xfrm>
          <a:prstGeom prst="blockArc">
            <a:avLst>
              <a:gd name="adj1" fmla="val 16200000"/>
              <a:gd name="adj2" fmla="val 20520000"/>
              <a:gd name="adj3" fmla="val 464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de-DE"/>
          </a:p>
        </p:txBody>
      </p:sp>
      <p:sp>
        <p:nvSpPr>
          <p:cNvPr id="55" name="Freihandform: Form 54">
            <a:extLst>
              <a:ext uri="{FF2B5EF4-FFF2-40B4-BE49-F238E27FC236}">
                <a16:creationId xmlns:a16="http://schemas.microsoft.com/office/drawing/2014/main" id="{6FACDDE4-2C8E-45EA-A9AB-BEC65957242E}"/>
              </a:ext>
            </a:extLst>
          </p:cNvPr>
          <p:cNvSpPr/>
          <p:nvPr/>
        </p:nvSpPr>
        <p:spPr>
          <a:xfrm>
            <a:off x="9656078" y="3531155"/>
            <a:ext cx="1194568" cy="1194568"/>
          </a:xfrm>
          <a:custGeom>
            <a:avLst/>
            <a:gdLst>
              <a:gd name="connsiteX0" fmla="*/ 0 w 1194568"/>
              <a:gd name="connsiteY0" fmla="*/ 597284 h 1194568"/>
              <a:gd name="connsiteX1" fmla="*/ 597284 w 1194568"/>
              <a:gd name="connsiteY1" fmla="*/ 0 h 1194568"/>
              <a:gd name="connsiteX2" fmla="*/ 1194568 w 1194568"/>
              <a:gd name="connsiteY2" fmla="*/ 597284 h 1194568"/>
              <a:gd name="connsiteX3" fmla="*/ 597284 w 1194568"/>
              <a:gd name="connsiteY3" fmla="*/ 1194568 h 1194568"/>
              <a:gd name="connsiteX4" fmla="*/ 0 w 1194568"/>
              <a:gd name="connsiteY4" fmla="*/ 597284 h 1194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68" h="1194568">
                <a:moveTo>
                  <a:pt x="0" y="597284"/>
                </a:moveTo>
                <a:cubicBezTo>
                  <a:pt x="0" y="267413"/>
                  <a:pt x="267413" y="0"/>
                  <a:pt x="597284" y="0"/>
                </a:cubicBezTo>
                <a:cubicBezTo>
                  <a:pt x="927155" y="0"/>
                  <a:pt x="1194568" y="267413"/>
                  <a:pt x="1194568" y="597284"/>
                </a:cubicBezTo>
                <a:cubicBezTo>
                  <a:pt x="1194568" y="927155"/>
                  <a:pt x="927155" y="1194568"/>
                  <a:pt x="597284" y="1194568"/>
                </a:cubicBezTo>
                <a:cubicBezTo>
                  <a:pt x="267413" y="1194568"/>
                  <a:pt x="0" y="927155"/>
                  <a:pt x="0" y="597284"/>
                </a:cubicBezTo>
                <a:close/>
              </a:path>
            </a:pathLst>
          </a:custGeom>
          <a:solidFill>
            <a:schemeClr val="bg1"/>
          </a:solidFill>
          <a:ln w="38100">
            <a:solidFill>
              <a:srgbClr val="005597"/>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6690" tIns="206690" rIns="206690" bIns="206690" numCol="1" spcCol="1270" anchor="ctr" anchorCtr="0">
            <a:noAutofit/>
          </a:bodyPr>
          <a:lstStyle/>
          <a:p>
            <a:pPr marL="0" lvl="0" indent="0" algn="ctr" defTabSz="1111250">
              <a:lnSpc>
                <a:spcPct val="90000"/>
              </a:lnSpc>
              <a:spcBef>
                <a:spcPct val="0"/>
              </a:spcBef>
              <a:spcAft>
                <a:spcPct val="35000"/>
              </a:spcAft>
              <a:buNone/>
            </a:pPr>
            <a:endParaRPr lang="en-US" sz="2500" kern="1200" dirty="0"/>
          </a:p>
        </p:txBody>
      </p:sp>
      <p:sp>
        <p:nvSpPr>
          <p:cNvPr id="56" name="Freihandform: Form 55">
            <a:extLst>
              <a:ext uri="{FF2B5EF4-FFF2-40B4-BE49-F238E27FC236}">
                <a16:creationId xmlns:a16="http://schemas.microsoft.com/office/drawing/2014/main" id="{F190BDA5-16E7-4E3A-B9D3-34E6EB08D22E}"/>
              </a:ext>
            </a:extLst>
          </p:cNvPr>
          <p:cNvSpPr/>
          <p:nvPr/>
        </p:nvSpPr>
        <p:spPr>
          <a:xfrm>
            <a:off x="9670646" y="2233282"/>
            <a:ext cx="1194574" cy="1194574"/>
          </a:xfrm>
          <a:custGeom>
            <a:avLst/>
            <a:gdLst>
              <a:gd name="connsiteX0" fmla="*/ 0 w 1194574"/>
              <a:gd name="connsiteY0" fmla="*/ 597287 h 1194574"/>
              <a:gd name="connsiteX1" fmla="*/ 597287 w 1194574"/>
              <a:gd name="connsiteY1" fmla="*/ 0 h 1194574"/>
              <a:gd name="connsiteX2" fmla="*/ 1194574 w 1194574"/>
              <a:gd name="connsiteY2" fmla="*/ 597287 h 1194574"/>
              <a:gd name="connsiteX3" fmla="*/ 597287 w 1194574"/>
              <a:gd name="connsiteY3" fmla="*/ 1194574 h 1194574"/>
              <a:gd name="connsiteX4" fmla="*/ 0 w 1194574"/>
              <a:gd name="connsiteY4" fmla="*/ 597287 h 119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74" h="1194574">
                <a:moveTo>
                  <a:pt x="0" y="597287"/>
                </a:moveTo>
                <a:cubicBezTo>
                  <a:pt x="0" y="267414"/>
                  <a:pt x="267414" y="0"/>
                  <a:pt x="597287" y="0"/>
                </a:cubicBezTo>
                <a:cubicBezTo>
                  <a:pt x="927160" y="0"/>
                  <a:pt x="1194574" y="267414"/>
                  <a:pt x="1194574" y="597287"/>
                </a:cubicBezTo>
                <a:cubicBezTo>
                  <a:pt x="1194574" y="927160"/>
                  <a:pt x="927160" y="1194574"/>
                  <a:pt x="597287" y="1194574"/>
                </a:cubicBezTo>
                <a:cubicBezTo>
                  <a:pt x="267414" y="1194574"/>
                  <a:pt x="0" y="927160"/>
                  <a:pt x="0" y="597287"/>
                </a:cubicBezTo>
                <a:close/>
              </a:path>
            </a:pathLst>
          </a:custGeom>
          <a:solidFill>
            <a:schemeClr val="bg1"/>
          </a:solidFill>
          <a:ln w="38100">
            <a:solidFill>
              <a:srgbClr val="005597"/>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6691" tIns="206691" rIns="206691" bIns="206691" numCol="1" spcCol="1270" anchor="ctr" anchorCtr="0">
            <a:noAutofit/>
          </a:bodyPr>
          <a:lstStyle/>
          <a:p>
            <a:pPr marL="0" lvl="0" indent="0" algn="ctr" defTabSz="1111250">
              <a:lnSpc>
                <a:spcPct val="90000"/>
              </a:lnSpc>
              <a:spcBef>
                <a:spcPct val="0"/>
              </a:spcBef>
              <a:spcAft>
                <a:spcPct val="35000"/>
              </a:spcAft>
              <a:buNone/>
            </a:pPr>
            <a:endParaRPr lang="en-US" sz="2500" kern="1200" dirty="0"/>
          </a:p>
        </p:txBody>
      </p:sp>
      <p:sp>
        <p:nvSpPr>
          <p:cNvPr id="57" name="Freihandform: Form 56">
            <a:extLst>
              <a:ext uri="{FF2B5EF4-FFF2-40B4-BE49-F238E27FC236}">
                <a16:creationId xmlns:a16="http://schemas.microsoft.com/office/drawing/2014/main" id="{AA0DE9EE-55A9-414D-8053-AEE00980668D}"/>
              </a:ext>
            </a:extLst>
          </p:cNvPr>
          <p:cNvSpPr/>
          <p:nvPr/>
        </p:nvSpPr>
        <p:spPr>
          <a:xfrm>
            <a:off x="10912395" y="3135465"/>
            <a:ext cx="1194574" cy="1194574"/>
          </a:xfrm>
          <a:custGeom>
            <a:avLst/>
            <a:gdLst>
              <a:gd name="connsiteX0" fmla="*/ 0 w 1194574"/>
              <a:gd name="connsiteY0" fmla="*/ 597287 h 1194574"/>
              <a:gd name="connsiteX1" fmla="*/ 597287 w 1194574"/>
              <a:gd name="connsiteY1" fmla="*/ 0 h 1194574"/>
              <a:gd name="connsiteX2" fmla="*/ 1194574 w 1194574"/>
              <a:gd name="connsiteY2" fmla="*/ 597287 h 1194574"/>
              <a:gd name="connsiteX3" fmla="*/ 597287 w 1194574"/>
              <a:gd name="connsiteY3" fmla="*/ 1194574 h 1194574"/>
              <a:gd name="connsiteX4" fmla="*/ 0 w 1194574"/>
              <a:gd name="connsiteY4" fmla="*/ 597287 h 119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74" h="1194574">
                <a:moveTo>
                  <a:pt x="0" y="597287"/>
                </a:moveTo>
                <a:cubicBezTo>
                  <a:pt x="0" y="267414"/>
                  <a:pt x="267414" y="0"/>
                  <a:pt x="597287" y="0"/>
                </a:cubicBezTo>
                <a:cubicBezTo>
                  <a:pt x="927160" y="0"/>
                  <a:pt x="1194574" y="267414"/>
                  <a:pt x="1194574" y="597287"/>
                </a:cubicBezTo>
                <a:cubicBezTo>
                  <a:pt x="1194574" y="927160"/>
                  <a:pt x="927160" y="1194574"/>
                  <a:pt x="597287" y="1194574"/>
                </a:cubicBezTo>
                <a:cubicBezTo>
                  <a:pt x="267414" y="1194574"/>
                  <a:pt x="0" y="927160"/>
                  <a:pt x="0" y="597287"/>
                </a:cubicBezTo>
                <a:close/>
              </a:path>
            </a:pathLst>
          </a:custGeom>
          <a:solidFill>
            <a:schemeClr val="bg1"/>
          </a:solidFill>
          <a:ln w="38100">
            <a:solidFill>
              <a:srgbClr val="005597"/>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39711" tIns="239711" rIns="239711" bIns="239711" numCol="1" spcCol="1270" anchor="ctr" anchorCtr="0">
            <a:noAutofit/>
          </a:bodyPr>
          <a:lstStyle/>
          <a:p>
            <a:pPr marL="0" lvl="0" indent="0" algn="ctr" defTabSz="2266950">
              <a:lnSpc>
                <a:spcPct val="90000"/>
              </a:lnSpc>
              <a:spcBef>
                <a:spcPct val="0"/>
              </a:spcBef>
              <a:spcAft>
                <a:spcPct val="35000"/>
              </a:spcAft>
              <a:buNone/>
            </a:pPr>
            <a:endParaRPr lang="en-US" sz="5100" kern="1200"/>
          </a:p>
        </p:txBody>
      </p:sp>
      <p:sp>
        <p:nvSpPr>
          <p:cNvPr id="58" name="Freihandform: Form 57">
            <a:extLst>
              <a:ext uri="{FF2B5EF4-FFF2-40B4-BE49-F238E27FC236}">
                <a16:creationId xmlns:a16="http://schemas.microsoft.com/office/drawing/2014/main" id="{C74310BE-2803-4673-B19D-20BE2BAF12FA}"/>
              </a:ext>
            </a:extLst>
          </p:cNvPr>
          <p:cNvSpPr/>
          <p:nvPr/>
        </p:nvSpPr>
        <p:spPr>
          <a:xfrm>
            <a:off x="10438089" y="4595229"/>
            <a:ext cx="1194574" cy="1194574"/>
          </a:xfrm>
          <a:custGeom>
            <a:avLst/>
            <a:gdLst>
              <a:gd name="connsiteX0" fmla="*/ 0 w 1194574"/>
              <a:gd name="connsiteY0" fmla="*/ 597287 h 1194574"/>
              <a:gd name="connsiteX1" fmla="*/ 597287 w 1194574"/>
              <a:gd name="connsiteY1" fmla="*/ 0 h 1194574"/>
              <a:gd name="connsiteX2" fmla="*/ 1194574 w 1194574"/>
              <a:gd name="connsiteY2" fmla="*/ 597287 h 1194574"/>
              <a:gd name="connsiteX3" fmla="*/ 597287 w 1194574"/>
              <a:gd name="connsiteY3" fmla="*/ 1194574 h 1194574"/>
              <a:gd name="connsiteX4" fmla="*/ 0 w 1194574"/>
              <a:gd name="connsiteY4" fmla="*/ 597287 h 119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74" h="1194574">
                <a:moveTo>
                  <a:pt x="0" y="597287"/>
                </a:moveTo>
                <a:cubicBezTo>
                  <a:pt x="0" y="267414"/>
                  <a:pt x="267414" y="0"/>
                  <a:pt x="597287" y="0"/>
                </a:cubicBezTo>
                <a:cubicBezTo>
                  <a:pt x="927160" y="0"/>
                  <a:pt x="1194574" y="267414"/>
                  <a:pt x="1194574" y="597287"/>
                </a:cubicBezTo>
                <a:cubicBezTo>
                  <a:pt x="1194574" y="927160"/>
                  <a:pt x="927160" y="1194574"/>
                  <a:pt x="597287" y="1194574"/>
                </a:cubicBezTo>
                <a:cubicBezTo>
                  <a:pt x="267414" y="1194574"/>
                  <a:pt x="0" y="927160"/>
                  <a:pt x="0" y="597287"/>
                </a:cubicBezTo>
                <a:close/>
              </a:path>
            </a:pathLst>
          </a:custGeom>
          <a:solidFill>
            <a:srgbClr val="FFFFFF"/>
          </a:solidFill>
          <a:ln w="38100">
            <a:solidFill>
              <a:srgbClr val="005597"/>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39711" tIns="239711" rIns="239711" bIns="239711" numCol="1" spcCol="1270" anchor="ctr" anchorCtr="0">
            <a:noAutofit/>
          </a:bodyPr>
          <a:lstStyle/>
          <a:p>
            <a:pPr marL="0" lvl="0" indent="0" algn="ctr" defTabSz="2266950">
              <a:lnSpc>
                <a:spcPct val="90000"/>
              </a:lnSpc>
              <a:spcBef>
                <a:spcPct val="0"/>
              </a:spcBef>
              <a:spcAft>
                <a:spcPct val="35000"/>
              </a:spcAft>
              <a:buNone/>
            </a:pPr>
            <a:endParaRPr lang="en-US" sz="5100" kern="1200"/>
          </a:p>
        </p:txBody>
      </p:sp>
      <p:sp>
        <p:nvSpPr>
          <p:cNvPr id="59" name="Freihandform: Form 58">
            <a:extLst>
              <a:ext uri="{FF2B5EF4-FFF2-40B4-BE49-F238E27FC236}">
                <a16:creationId xmlns:a16="http://schemas.microsoft.com/office/drawing/2014/main" id="{9D16CC13-6E62-4463-8225-73EEF4D6D9B0}"/>
              </a:ext>
            </a:extLst>
          </p:cNvPr>
          <p:cNvSpPr/>
          <p:nvPr/>
        </p:nvSpPr>
        <p:spPr>
          <a:xfrm>
            <a:off x="8903203" y="4595229"/>
            <a:ext cx="1194574" cy="1194574"/>
          </a:xfrm>
          <a:custGeom>
            <a:avLst/>
            <a:gdLst>
              <a:gd name="connsiteX0" fmla="*/ 0 w 1194574"/>
              <a:gd name="connsiteY0" fmla="*/ 597287 h 1194574"/>
              <a:gd name="connsiteX1" fmla="*/ 597287 w 1194574"/>
              <a:gd name="connsiteY1" fmla="*/ 0 h 1194574"/>
              <a:gd name="connsiteX2" fmla="*/ 1194574 w 1194574"/>
              <a:gd name="connsiteY2" fmla="*/ 597287 h 1194574"/>
              <a:gd name="connsiteX3" fmla="*/ 597287 w 1194574"/>
              <a:gd name="connsiteY3" fmla="*/ 1194574 h 1194574"/>
              <a:gd name="connsiteX4" fmla="*/ 0 w 1194574"/>
              <a:gd name="connsiteY4" fmla="*/ 597287 h 119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74" h="1194574">
                <a:moveTo>
                  <a:pt x="0" y="597287"/>
                </a:moveTo>
                <a:cubicBezTo>
                  <a:pt x="0" y="267414"/>
                  <a:pt x="267414" y="0"/>
                  <a:pt x="597287" y="0"/>
                </a:cubicBezTo>
                <a:cubicBezTo>
                  <a:pt x="927160" y="0"/>
                  <a:pt x="1194574" y="267414"/>
                  <a:pt x="1194574" y="597287"/>
                </a:cubicBezTo>
                <a:cubicBezTo>
                  <a:pt x="1194574" y="927160"/>
                  <a:pt x="927160" y="1194574"/>
                  <a:pt x="597287" y="1194574"/>
                </a:cubicBezTo>
                <a:cubicBezTo>
                  <a:pt x="267414" y="1194574"/>
                  <a:pt x="0" y="927160"/>
                  <a:pt x="0" y="597287"/>
                </a:cubicBezTo>
                <a:close/>
              </a:path>
            </a:pathLst>
          </a:custGeom>
          <a:solidFill>
            <a:schemeClr val="bg1"/>
          </a:solidFill>
          <a:ln w="38100">
            <a:solidFill>
              <a:srgbClr val="005597"/>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6691" tIns="206691" rIns="206691" bIns="206691"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60" name="Freihandform: Form 59">
            <a:extLst>
              <a:ext uri="{FF2B5EF4-FFF2-40B4-BE49-F238E27FC236}">
                <a16:creationId xmlns:a16="http://schemas.microsoft.com/office/drawing/2014/main" id="{7B941EBA-E8A3-48F7-8509-31C8CDDD1F7B}"/>
              </a:ext>
            </a:extLst>
          </p:cNvPr>
          <p:cNvSpPr/>
          <p:nvPr/>
        </p:nvSpPr>
        <p:spPr>
          <a:xfrm>
            <a:off x="8428897" y="3135465"/>
            <a:ext cx="1194574" cy="1194574"/>
          </a:xfrm>
          <a:custGeom>
            <a:avLst/>
            <a:gdLst>
              <a:gd name="connsiteX0" fmla="*/ 0 w 1194574"/>
              <a:gd name="connsiteY0" fmla="*/ 597287 h 1194574"/>
              <a:gd name="connsiteX1" fmla="*/ 597287 w 1194574"/>
              <a:gd name="connsiteY1" fmla="*/ 0 h 1194574"/>
              <a:gd name="connsiteX2" fmla="*/ 1194574 w 1194574"/>
              <a:gd name="connsiteY2" fmla="*/ 597287 h 1194574"/>
              <a:gd name="connsiteX3" fmla="*/ 597287 w 1194574"/>
              <a:gd name="connsiteY3" fmla="*/ 1194574 h 1194574"/>
              <a:gd name="connsiteX4" fmla="*/ 0 w 1194574"/>
              <a:gd name="connsiteY4" fmla="*/ 597287 h 119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74" h="1194574">
                <a:moveTo>
                  <a:pt x="0" y="597287"/>
                </a:moveTo>
                <a:cubicBezTo>
                  <a:pt x="0" y="267414"/>
                  <a:pt x="267414" y="0"/>
                  <a:pt x="597287" y="0"/>
                </a:cubicBezTo>
                <a:cubicBezTo>
                  <a:pt x="927160" y="0"/>
                  <a:pt x="1194574" y="267414"/>
                  <a:pt x="1194574" y="597287"/>
                </a:cubicBezTo>
                <a:cubicBezTo>
                  <a:pt x="1194574" y="927160"/>
                  <a:pt x="927160" y="1194574"/>
                  <a:pt x="597287" y="1194574"/>
                </a:cubicBezTo>
                <a:cubicBezTo>
                  <a:pt x="267414" y="1194574"/>
                  <a:pt x="0" y="927160"/>
                  <a:pt x="0" y="597287"/>
                </a:cubicBezTo>
                <a:close/>
              </a:path>
            </a:pathLst>
          </a:custGeom>
          <a:solidFill>
            <a:schemeClr val="bg1"/>
          </a:solidFill>
          <a:ln w="38100">
            <a:solidFill>
              <a:srgbClr val="005597"/>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6691" tIns="206691" rIns="206691" bIns="206691"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grpSp>
        <p:nvGrpSpPr>
          <p:cNvPr id="48" name="Gruppieren 47">
            <a:extLst>
              <a:ext uri="{FF2B5EF4-FFF2-40B4-BE49-F238E27FC236}">
                <a16:creationId xmlns:a16="http://schemas.microsoft.com/office/drawing/2014/main" id="{BF2C114E-31B8-4DFB-84F9-49F850DBE27D}"/>
              </a:ext>
            </a:extLst>
          </p:cNvPr>
          <p:cNvGrpSpPr/>
          <p:nvPr/>
        </p:nvGrpSpPr>
        <p:grpSpPr>
          <a:xfrm>
            <a:off x="9736378" y="2421614"/>
            <a:ext cx="1063112" cy="711338"/>
            <a:chOff x="9736378" y="2036492"/>
            <a:chExt cx="1063112" cy="711338"/>
          </a:xfrm>
        </p:grpSpPr>
        <p:pic>
          <p:nvPicPr>
            <p:cNvPr id="22" name="Grafik 21">
              <a:extLst>
                <a:ext uri="{FF2B5EF4-FFF2-40B4-BE49-F238E27FC236}">
                  <a16:creationId xmlns:a16="http://schemas.microsoft.com/office/drawing/2014/main" id="{F35174B4-3010-4D89-9E4A-D1C62C4739F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026362" y="2036492"/>
              <a:ext cx="493102" cy="493102"/>
            </a:xfrm>
            <a:prstGeom prst="rect">
              <a:avLst/>
            </a:prstGeom>
          </p:spPr>
        </p:pic>
        <p:sp>
          <p:nvSpPr>
            <p:cNvPr id="23" name="Textfeld 22">
              <a:extLst>
                <a:ext uri="{FF2B5EF4-FFF2-40B4-BE49-F238E27FC236}">
                  <a16:creationId xmlns:a16="http://schemas.microsoft.com/office/drawing/2014/main" id="{0F7272F4-7BBC-48F1-80F3-026D7401A098}"/>
                </a:ext>
              </a:extLst>
            </p:cNvPr>
            <p:cNvSpPr txBox="1"/>
            <p:nvPr userDrawn="1"/>
          </p:nvSpPr>
          <p:spPr>
            <a:xfrm>
              <a:off x="9736378" y="2486220"/>
              <a:ext cx="1063112" cy="261610"/>
            </a:xfrm>
            <a:prstGeom prst="rect">
              <a:avLst/>
            </a:prstGeom>
            <a:noFill/>
          </p:spPr>
          <p:txBody>
            <a:bodyPr wrap="none" rtlCol="0">
              <a:spAutoFit/>
            </a:bodyPr>
            <a:lstStyle/>
            <a:p>
              <a:pPr algn="ctr"/>
              <a:r>
                <a:rPr lang="en-US" sz="1100" b="1" dirty="0"/>
                <a:t>Open Source</a:t>
              </a:r>
            </a:p>
          </p:txBody>
        </p:sp>
      </p:grpSp>
      <p:grpSp>
        <p:nvGrpSpPr>
          <p:cNvPr id="46" name="Gruppieren 45">
            <a:extLst>
              <a:ext uri="{FF2B5EF4-FFF2-40B4-BE49-F238E27FC236}">
                <a16:creationId xmlns:a16="http://schemas.microsoft.com/office/drawing/2014/main" id="{D8E55E93-A7D6-40A7-85BA-39CA65E7F83A}"/>
              </a:ext>
            </a:extLst>
          </p:cNvPr>
          <p:cNvGrpSpPr/>
          <p:nvPr/>
        </p:nvGrpSpPr>
        <p:grpSpPr>
          <a:xfrm>
            <a:off x="9132567" y="4616965"/>
            <a:ext cx="732893" cy="1105462"/>
            <a:chOff x="9132567" y="4231843"/>
            <a:chExt cx="732893" cy="1105462"/>
          </a:xfrm>
        </p:grpSpPr>
        <p:pic>
          <p:nvPicPr>
            <p:cNvPr id="25" name="Grafik 24" descr="Glühbirne und Zahnrad mit einfarbiger Füllung">
              <a:extLst>
                <a:ext uri="{FF2B5EF4-FFF2-40B4-BE49-F238E27FC236}">
                  <a16:creationId xmlns:a16="http://schemas.microsoft.com/office/drawing/2014/main" id="{90428557-ED79-487B-9BB8-4EE5228EE1E8}"/>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1244" y="4231843"/>
              <a:ext cx="716572" cy="716572"/>
            </a:xfrm>
            <a:prstGeom prst="rect">
              <a:avLst/>
            </a:prstGeom>
          </p:spPr>
        </p:pic>
        <p:sp>
          <p:nvSpPr>
            <p:cNvPr id="26" name="Textfeld 25">
              <a:extLst>
                <a:ext uri="{FF2B5EF4-FFF2-40B4-BE49-F238E27FC236}">
                  <a16:creationId xmlns:a16="http://schemas.microsoft.com/office/drawing/2014/main" id="{A3F9CB36-44A9-4C09-9A32-86190F53E687}"/>
                </a:ext>
              </a:extLst>
            </p:cNvPr>
            <p:cNvSpPr txBox="1"/>
            <p:nvPr userDrawn="1"/>
          </p:nvSpPr>
          <p:spPr>
            <a:xfrm>
              <a:off x="9132567" y="4906418"/>
              <a:ext cx="732893" cy="430887"/>
            </a:xfrm>
            <a:prstGeom prst="rect">
              <a:avLst/>
            </a:prstGeom>
            <a:noFill/>
          </p:spPr>
          <p:txBody>
            <a:bodyPr wrap="none" rtlCol="0">
              <a:spAutoFit/>
            </a:bodyPr>
            <a:lstStyle/>
            <a:p>
              <a:pPr algn="ctr"/>
              <a:r>
                <a:rPr lang="en-US" sz="1100" b="1" dirty="0"/>
                <a:t>General</a:t>
              </a:r>
            </a:p>
            <a:p>
              <a:pPr algn="ctr"/>
              <a:r>
                <a:rPr lang="en-US" sz="1100" b="1" dirty="0"/>
                <a:t>solution</a:t>
              </a:r>
            </a:p>
          </p:txBody>
        </p:sp>
      </p:grpSp>
      <p:grpSp>
        <p:nvGrpSpPr>
          <p:cNvPr id="47" name="Gruppieren 46">
            <a:extLst>
              <a:ext uri="{FF2B5EF4-FFF2-40B4-BE49-F238E27FC236}">
                <a16:creationId xmlns:a16="http://schemas.microsoft.com/office/drawing/2014/main" id="{0CD820DD-2CB5-42A0-BC96-55218E53DA68}"/>
              </a:ext>
            </a:extLst>
          </p:cNvPr>
          <p:cNvGrpSpPr/>
          <p:nvPr/>
        </p:nvGrpSpPr>
        <p:grpSpPr>
          <a:xfrm>
            <a:off x="8459590" y="3241260"/>
            <a:ext cx="1117614" cy="971116"/>
            <a:chOff x="8459590" y="2856138"/>
            <a:chExt cx="1117614" cy="971116"/>
          </a:xfrm>
        </p:grpSpPr>
        <p:sp>
          <p:nvSpPr>
            <p:cNvPr id="24" name="Textfeld 23">
              <a:extLst>
                <a:ext uri="{FF2B5EF4-FFF2-40B4-BE49-F238E27FC236}">
                  <a16:creationId xmlns:a16="http://schemas.microsoft.com/office/drawing/2014/main" id="{3D94DDDE-66B4-425F-9414-DB479629CF29}"/>
                </a:ext>
              </a:extLst>
            </p:cNvPr>
            <p:cNvSpPr txBox="1"/>
            <p:nvPr userDrawn="1"/>
          </p:nvSpPr>
          <p:spPr>
            <a:xfrm>
              <a:off x="8459590" y="3396367"/>
              <a:ext cx="1117614" cy="430887"/>
            </a:xfrm>
            <a:prstGeom prst="rect">
              <a:avLst/>
            </a:prstGeom>
            <a:noFill/>
          </p:spPr>
          <p:txBody>
            <a:bodyPr wrap="none" rtlCol="0">
              <a:spAutoFit/>
            </a:bodyPr>
            <a:lstStyle/>
            <a:p>
              <a:pPr algn="ctr"/>
              <a:r>
                <a:rPr lang="en-US" sz="1100" b="1" dirty="0">
                  <a:solidFill>
                    <a:schemeClr val="tx1"/>
                  </a:solidFill>
                </a:rPr>
                <a:t>Custom code </a:t>
              </a:r>
              <a:br>
                <a:rPr lang="en-US" sz="1100" b="1" dirty="0">
                  <a:solidFill>
                    <a:schemeClr val="tx1"/>
                  </a:solidFill>
                </a:rPr>
              </a:br>
              <a:r>
                <a:rPr lang="en-US" sz="1100" b="1" dirty="0">
                  <a:solidFill>
                    <a:schemeClr val="tx1"/>
                  </a:solidFill>
                </a:rPr>
                <a:t>integration</a:t>
              </a:r>
            </a:p>
          </p:txBody>
        </p:sp>
        <p:pic>
          <p:nvPicPr>
            <p:cNvPr id="27" name="Grafik 26" descr="Prost mit einfarbiger Füllung">
              <a:extLst>
                <a:ext uri="{FF2B5EF4-FFF2-40B4-BE49-F238E27FC236}">
                  <a16:creationId xmlns:a16="http://schemas.microsoft.com/office/drawing/2014/main" id="{5826DB92-F2EA-493E-B961-D0FF3DB029F4}"/>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14558" y="2856138"/>
              <a:ext cx="607900" cy="607900"/>
            </a:xfrm>
            <a:prstGeom prst="rect">
              <a:avLst/>
            </a:prstGeom>
          </p:spPr>
        </p:pic>
      </p:grpSp>
      <p:grpSp>
        <p:nvGrpSpPr>
          <p:cNvPr id="44" name="Gruppieren 43">
            <a:extLst>
              <a:ext uri="{FF2B5EF4-FFF2-40B4-BE49-F238E27FC236}">
                <a16:creationId xmlns:a16="http://schemas.microsoft.com/office/drawing/2014/main" id="{B0B0F47E-FF30-4C37-9205-3D1D99ABB27A}"/>
              </a:ext>
            </a:extLst>
          </p:cNvPr>
          <p:cNvGrpSpPr/>
          <p:nvPr/>
        </p:nvGrpSpPr>
        <p:grpSpPr>
          <a:xfrm>
            <a:off x="10975968" y="3115201"/>
            <a:ext cx="1063112" cy="1072483"/>
            <a:chOff x="10975968" y="2730079"/>
            <a:chExt cx="1063112" cy="1072483"/>
          </a:xfrm>
        </p:grpSpPr>
        <p:pic>
          <p:nvPicPr>
            <p:cNvPr id="28" name="Grafik 27" descr="Netzwerk mit einfarbiger Füllung">
              <a:extLst>
                <a:ext uri="{FF2B5EF4-FFF2-40B4-BE49-F238E27FC236}">
                  <a16:creationId xmlns:a16="http://schemas.microsoft.com/office/drawing/2014/main" id="{C14C7E80-C47A-4E2B-AD54-1A4AAF2C2369}"/>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164462" y="2730079"/>
              <a:ext cx="736808" cy="736808"/>
            </a:xfrm>
            <a:prstGeom prst="rect">
              <a:avLst/>
            </a:prstGeom>
          </p:spPr>
        </p:pic>
        <p:sp>
          <p:nvSpPr>
            <p:cNvPr id="29" name="Textfeld 28">
              <a:extLst>
                <a:ext uri="{FF2B5EF4-FFF2-40B4-BE49-F238E27FC236}">
                  <a16:creationId xmlns:a16="http://schemas.microsoft.com/office/drawing/2014/main" id="{3EB6BD5F-61D2-414D-BF77-AC8AA0C59120}"/>
                </a:ext>
              </a:extLst>
            </p:cNvPr>
            <p:cNvSpPr txBox="1"/>
            <p:nvPr userDrawn="1"/>
          </p:nvSpPr>
          <p:spPr>
            <a:xfrm>
              <a:off x="10975968" y="3371675"/>
              <a:ext cx="1063112" cy="430887"/>
            </a:xfrm>
            <a:prstGeom prst="rect">
              <a:avLst/>
            </a:prstGeom>
            <a:noFill/>
          </p:spPr>
          <p:txBody>
            <a:bodyPr wrap="none" rtlCol="0">
              <a:spAutoFit/>
            </a:bodyPr>
            <a:lstStyle/>
            <a:p>
              <a:pPr algn="ctr"/>
              <a:r>
                <a:rPr lang="en-US" sz="1100" b="1" dirty="0"/>
                <a:t>Design once,</a:t>
              </a:r>
            </a:p>
            <a:p>
              <a:pPr algn="ctr"/>
              <a:r>
                <a:rPr lang="en-US" sz="1100" b="1" dirty="0"/>
                <a:t>model often</a:t>
              </a:r>
            </a:p>
          </p:txBody>
        </p:sp>
      </p:grpSp>
      <p:grpSp>
        <p:nvGrpSpPr>
          <p:cNvPr id="45" name="Gruppieren 44">
            <a:extLst>
              <a:ext uri="{FF2B5EF4-FFF2-40B4-BE49-F238E27FC236}">
                <a16:creationId xmlns:a16="http://schemas.microsoft.com/office/drawing/2014/main" id="{54CEC401-8170-4B9B-8EE5-F27F50CF111D}"/>
              </a:ext>
            </a:extLst>
          </p:cNvPr>
          <p:cNvGrpSpPr/>
          <p:nvPr/>
        </p:nvGrpSpPr>
        <p:grpSpPr>
          <a:xfrm>
            <a:off x="10510710" y="4635289"/>
            <a:ext cx="1053494" cy="989065"/>
            <a:chOff x="10510710" y="4250167"/>
            <a:chExt cx="1053494" cy="989065"/>
          </a:xfrm>
        </p:grpSpPr>
        <p:pic>
          <p:nvPicPr>
            <p:cNvPr id="30" name="Grafik 29">
              <a:extLst>
                <a:ext uri="{FF2B5EF4-FFF2-40B4-BE49-F238E27FC236}">
                  <a16:creationId xmlns:a16="http://schemas.microsoft.com/office/drawing/2014/main" id="{EFD5D4A8-1FE1-4596-BC50-2E602CD9DDF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719681" y="4250167"/>
              <a:ext cx="635552" cy="635552"/>
            </a:xfrm>
            <a:prstGeom prst="rect">
              <a:avLst/>
            </a:prstGeom>
          </p:spPr>
        </p:pic>
        <p:sp>
          <p:nvSpPr>
            <p:cNvPr id="31" name="Textfeld 30">
              <a:extLst>
                <a:ext uri="{FF2B5EF4-FFF2-40B4-BE49-F238E27FC236}">
                  <a16:creationId xmlns:a16="http://schemas.microsoft.com/office/drawing/2014/main" id="{F60A76D8-8F18-4F94-9396-ADC986AFC6BE}"/>
                </a:ext>
              </a:extLst>
            </p:cNvPr>
            <p:cNvSpPr txBox="1"/>
            <p:nvPr userDrawn="1"/>
          </p:nvSpPr>
          <p:spPr>
            <a:xfrm>
              <a:off x="10510710" y="4808345"/>
              <a:ext cx="1053494" cy="430887"/>
            </a:xfrm>
            <a:prstGeom prst="rect">
              <a:avLst/>
            </a:prstGeom>
            <a:noFill/>
          </p:spPr>
          <p:txBody>
            <a:bodyPr wrap="none" rtlCol="0">
              <a:spAutoFit/>
            </a:bodyPr>
            <a:lstStyle/>
            <a:p>
              <a:pPr algn="ctr"/>
              <a:r>
                <a:rPr lang="en-US" sz="1100" b="1" dirty="0"/>
                <a:t>Rust: fast,</a:t>
              </a:r>
            </a:p>
            <a:p>
              <a:pPr algn="ctr"/>
              <a:r>
                <a:rPr lang="en-US" sz="1100" b="1" dirty="0"/>
                <a:t>memory safe</a:t>
              </a:r>
            </a:p>
          </p:txBody>
        </p:sp>
      </p:grpSp>
      <p:pic>
        <p:nvPicPr>
          <p:cNvPr id="32" name="Grafik 31">
            <a:extLst>
              <a:ext uri="{FF2B5EF4-FFF2-40B4-BE49-F238E27FC236}">
                <a16:creationId xmlns:a16="http://schemas.microsoft.com/office/drawing/2014/main" id="{A388EE34-7F44-4C93-A932-20B84E448C4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765773" y="3622327"/>
            <a:ext cx="955373" cy="952126"/>
          </a:xfrm>
          <a:prstGeom prst="rect">
            <a:avLst/>
          </a:prstGeom>
        </p:spPr>
      </p:pic>
      <p:sp>
        <p:nvSpPr>
          <p:cNvPr id="33" name="Text Placeholder 5">
            <a:extLst>
              <a:ext uri="{FF2B5EF4-FFF2-40B4-BE49-F238E27FC236}">
                <a16:creationId xmlns:a16="http://schemas.microsoft.com/office/drawing/2014/main" id="{9D11C2CC-8011-431B-8B1D-065632DBB00D}"/>
              </a:ext>
            </a:extLst>
          </p:cNvPr>
          <p:cNvSpPr txBox="1">
            <a:spLocks/>
          </p:cNvSpPr>
          <p:nvPr/>
        </p:nvSpPr>
        <p:spPr>
          <a:xfrm>
            <a:off x="5149428" y="1637151"/>
            <a:ext cx="6414776" cy="376929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Our Approach: OPOSSUM</a:t>
            </a:r>
            <a:br>
              <a:rPr lang="en-US" sz="1600" b="1" dirty="0"/>
            </a:br>
            <a:r>
              <a:rPr lang="en-US" sz="1600" b="1" dirty="0" err="1"/>
              <a:t>OP</a:t>
            </a:r>
            <a:r>
              <a:rPr lang="en-US" sz="1600" dirty="0" err="1"/>
              <a:t>en</a:t>
            </a:r>
            <a:r>
              <a:rPr lang="en-US" sz="1600" dirty="0"/>
              <a:t>-source </a:t>
            </a:r>
            <a:r>
              <a:rPr lang="en-US" sz="1600" b="1" dirty="0"/>
              <a:t>O</a:t>
            </a:r>
            <a:r>
              <a:rPr lang="en-US" sz="1600" dirty="0"/>
              <a:t>ptics </a:t>
            </a:r>
            <a:r>
              <a:rPr lang="en-US" sz="1600" b="1" dirty="0"/>
              <a:t>S</a:t>
            </a:r>
            <a:r>
              <a:rPr lang="en-US" sz="1600" dirty="0"/>
              <a:t>imulation </a:t>
            </a:r>
            <a:r>
              <a:rPr lang="en-US" sz="1600" b="1" dirty="0"/>
              <a:t>S</a:t>
            </a:r>
            <a:r>
              <a:rPr lang="en-US" sz="1600" dirty="0"/>
              <a:t>ystem and </a:t>
            </a:r>
            <a:r>
              <a:rPr lang="en-US" sz="1600" b="1" dirty="0"/>
              <a:t>U</a:t>
            </a:r>
            <a:r>
              <a:rPr lang="en-US" sz="1600" dirty="0"/>
              <a:t>nified </a:t>
            </a:r>
            <a:r>
              <a:rPr lang="en-US" sz="1600" b="1" dirty="0"/>
              <a:t>M</a:t>
            </a:r>
            <a:r>
              <a:rPr lang="en-US" sz="1600" dirty="0"/>
              <a:t>odeler</a:t>
            </a:r>
          </a:p>
          <a:p>
            <a:r>
              <a:rPr lang="en-US" sz="1600" dirty="0"/>
              <a:t>Open source, accessible for all</a:t>
            </a:r>
          </a:p>
          <a:p>
            <a:r>
              <a:rPr lang="en-US" sz="1600" dirty="0"/>
              <a:t>Decouple system design from modeling: </a:t>
            </a:r>
            <a:br>
              <a:rPr lang="en-US" sz="1600" dirty="0"/>
            </a:br>
            <a:r>
              <a:rPr lang="en-US" sz="1600" dirty="0"/>
              <a:t>setup design once, model/analyze in </a:t>
            </a:r>
            <a:br>
              <a:rPr lang="en-US" sz="1600" dirty="0"/>
            </a:br>
            <a:r>
              <a:rPr lang="en-US" sz="1600" dirty="0"/>
              <a:t>numerous ways</a:t>
            </a:r>
          </a:p>
          <a:p>
            <a:r>
              <a:rPr lang="en-US" sz="1600" dirty="0"/>
              <a:t>Platform for custom-code </a:t>
            </a:r>
            <a:br>
              <a:rPr lang="en-US" sz="1600" dirty="0"/>
            </a:br>
            <a:r>
              <a:rPr lang="en-US" sz="1600" dirty="0"/>
              <a:t>integration</a:t>
            </a:r>
          </a:p>
          <a:p>
            <a:r>
              <a:rPr lang="en-US" sz="1600" dirty="0"/>
              <a:t>Extensible to specific needs</a:t>
            </a:r>
          </a:p>
          <a:p>
            <a:r>
              <a:rPr lang="en-US" sz="1600" dirty="0"/>
              <a:t>Holistic simulation of large-scale </a:t>
            </a:r>
            <a:br>
              <a:rPr lang="en-US" sz="1600" dirty="0"/>
            </a:br>
            <a:r>
              <a:rPr lang="en-US" sz="1600" dirty="0"/>
              <a:t>laser facilities</a:t>
            </a:r>
          </a:p>
          <a:p>
            <a:r>
              <a:rPr lang="en-US" sz="1600" dirty="0"/>
              <a:t>Modern backend, written in Rust for</a:t>
            </a:r>
            <a:br>
              <a:rPr lang="en-US" sz="1600" dirty="0"/>
            </a:br>
            <a:r>
              <a:rPr lang="en-US" sz="1600" dirty="0"/>
              <a:t>high maintainability, memory safety</a:t>
            </a:r>
          </a:p>
        </p:txBody>
      </p:sp>
      <p:sp>
        <p:nvSpPr>
          <p:cNvPr id="38" name="Title 1">
            <a:extLst>
              <a:ext uri="{FF2B5EF4-FFF2-40B4-BE49-F238E27FC236}">
                <a16:creationId xmlns:a16="http://schemas.microsoft.com/office/drawing/2014/main" id="{05174FAD-BBEE-4BAB-BBCB-56A5DD21F499}"/>
              </a:ext>
            </a:extLst>
          </p:cNvPr>
          <p:cNvSpPr txBox="1">
            <a:spLocks/>
          </p:cNvSpPr>
          <p:nvPr/>
        </p:nvSpPr>
        <p:spPr>
          <a:xfrm>
            <a:off x="838200" y="365125"/>
            <a:ext cx="10515600" cy="8135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cap="all" baseline="0">
                <a:solidFill>
                  <a:schemeClr val="accent1"/>
                </a:solidFill>
                <a:latin typeface="+mj-lt"/>
                <a:ea typeface="+mj-ea"/>
                <a:cs typeface="+mj-cs"/>
              </a:defRPr>
            </a:lvl1pPr>
          </a:lstStyle>
          <a:p>
            <a:r>
              <a:rPr lang="de-DE" dirty="0"/>
              <a:t>OPOSSUM - </a:t>
            </a:r>
            <a:r>
              <a:rPr lang="de-DE" dirty="0" err="1"/>
              <a:t>Introduction</a:t>
            </a:r>
            <a:endParaRPr lang="de-DE" dirty="0"/>
          </a:p>
        </p:txBody>
      </p:sp>
      <p:sp>
        <p:nvSpPr>
          <p:cNvPr id="37" name="Slide Number Placeholder 3">
            <a:extLst>
              <a:ext uri="{FF2B5EF4-FFF2-40B4-BE49-F238E27FC236}">
                <a16:creationId xmlns:a16="http://schemas.microsoft.com/office/drawing/2014/main" id="{D1214126-2DCD-4FAC-B9F7-E1B824239D8A}"/>
              </a:ext>
            </a:extLst>
          </p:cNvPr>
          <p:cNvSpPr>
            <a:spLocks noGrp="1"/>
          </p:cNvSpPr>
          <p:nvPr>
            <p:ph type="sldNum" sz="quarter" idx="11"/>
          </p:nvPr>
        </p:nvSpPr>
        <p:spPr>
          <a:xfrm>
            <a:off x="10848973" y="6420642"/>
            <a:ext cx="504825" cy="365125"/>
          </a:xfrm>
        </p:spPr>
        <p:txBody>
          <a:bodyPr/>
          <a:lstStyle/>
          <a:p>
            <a:fld id="{B7B9D68D-A9E2-4D20-A28B-EE5DB10D54AA}" type="slidenum">
              <a:rPr lang="de-DE" smtClean="0"/>
              <a:pPr/>
              <a:t>4</a:t>
            </a:fld>
            <a:endParaRPr lang="de-DE" dirty="0"/>
          </a:p>
        </p:txBody>
      </p:sp>
      <p:grpSp>
        <p:nvGrpSpPr>
          <p:cNvPr id="2" name="Gruppieren 1">
            <a:extLst>
              <a:ext uri="{FF2B5EF4-FFF2-40B4-BE49-F238E27FC236}">
                <a16:creationId xmlns:a16="http://schemas.microsoft.com/office/drawing/2014/main" id="{ED4A417C-4AB1-44BF-8720-E40D55D8A84C}"/>
              </a:ext>
            </a:extLst>
          </p:cNvPr>
          <p:cNvGrpSpPr/>
          <p:nvPr/>
        </p:nvGrpSpPr>
        <p:grpSpPr>
          <a:xfrm>
            <a:off x="5729964" y="1485546"/>
            <a:ext cx="5105208" cy="3996117"/>
            <a:chOff x="9871927" y="1610932"/>
            <a:chExt cx="5105208" cy="3996117"/>
          </a:xfrm>
        </p:grpSpPr>
        <p:pic>
          <p:nvPicPr>
            <p:cNvPr id="35" name="Inhaltsplatzhalter 4">
              <a:extLst>
                <a:ext uri="{FF2B5EF4-FFF2-40B4-BE49-F238E27FC236}">
                  <a16:creationId xmlns:a16="http://schemas.microsoft.com/office/drawing/2014/main" id="{D39EB9E9-0A01-42EE-85C5-B63332E67044}"/>
                </a:ext>
              </a:extLst>
            </p:cNvPr>
            <p:cNvPicPr>
              <a:picLocks noChangeAspect="1"/>
            </p:cNvPicPr>
            <p:nvPr/>
          </p:nvPicPr>
          <p:blipFill rotWithShape="1">
            <a:blip r:embed="rId15"/>
            <a:srcRect l="18038" t="20003" r="20713" b="17526"/>
            <a:stretch/>
          </p:blipFill>
          <p:spPr>
            <a:xfrm>
              <a:off x="13790649" y="2025721"/>
              <a:ext cx="1186486" cy="637651"/>
            </a:xfrm>
            <a:prstGeom prst="rect">
              <a:avLst/>
            </a:prstGeom>
            <a:ln>
              <a:noFill/>
            </a:ln>
            <a:effectLst>
              <a:outerShdw blurRad="292100" dist="139700" dir="2700000" algn="tl" rotWithShape="0">
                <a:srgbClr val="333333">
                  <a:alpha val="65000"/>
                </a:srgbClr>
              </a:outerShdw>
            </a:effectLst>
          </p:spPr>
        </p:pic>
        <p:pic>
          <p:nvPicPr>
            <p:cNvPr id="36" name="Grafik 35">
              <a:extLst>
                <a:ext uri="{FF2B5EF4-FFF2-40B4-BE49-F238E27FC236}">
                  <a16:creationId xmlns:a16="http://schemas.microsoft.com/office/drawing/2014/main" id="{37430519-51D7-4B10-8D40-8E72156C2CF6}"/>
                </a:ext>
              </a:extLst>
            </p:cNvPr>
            <p:cNvPicPr>
              <a:picLocks noChangeAspect="1"/>
            </p:cNvPicPr>
            <p:nvPr/>
          </p:nvPicPr>
          <p:blipFill>
            <a:blip r:embed="rId16"/>
            <a:stretch>
              <a:fillRect/>
            </a:stretch>
          </p:blipFill>
          <p:spPr>
            <a:xfrm>
              <a:off x="11887817" y="1610932"/>
              <a:ext cx="889603" cy="889603"/>
            </a:xfrm>
            <a:prstGeom prst="rect">
              <a:avLst/>
            </a:prstGeom>
            <a:ln>
              <a:noFill/>
            </a:ln>
            <a:effectLst>
              <a:outerShdw blurRad="292100" dist="139700" dir="2700000" algn="tl" rotWithShape="0">
                <a:srgbClr val="333333">
                  <a:alpha val="65000"/>
                </a:srgbClr>
              </a:outerShdw>
            </a:effectLst>
          </p:spPr>
        </p:pic>
        <p:pic>
          <p:nvPicPr>
            <p:cNvPr id="39" name="Grafik 38">
              <a:extLst>
                <a:ext uri="{FF2B5EF4-FFF2-40B4-BE49-F238E27FC236}">
                  <a16:creationId xmlns:a16="http://schemas.microsoft.com/office/drawing/2014/main" id="{DC9E2310-8A6E-4062-A24B-8A10788FFE5A}"/>
                </a:ext>
              </a:extLst>
            </p:cNvPr>
            <p:cNvPicPr>
              <a:picLocks noChangeAspect="1"/>
            </p:cNvPicPr>
            <p:nvPr/>
          </p:nvPicPr>
          <p:blipFill rotWithShape="1">
            <a:blip r:embed="rId17"/>
            <a:srcRect t="25759" b="26868"/>
            <a:stretch/>
          </p:blipFill>
          <p:spPr>
            <a:xfrm>
              <a:off x="10079156" y="3696812"/>
              <a:ext cx="1721915" cy="458845"/>
            </a:xfrm>
            <a:prstGeom prst="rect">
              <a:avLst/>
            </a:prstGeom>
            <a:ln>
              <a:noFill/>
            </a:ln>
            <a:effectLst>
              <a:outerShdw blurRad="292100" dist="139700" dir="2700000" algn="tl" rotWithShape="0">
                <a:srgbClr val="333333">
                  <a:alpha val="65000"/>
                </a:srgbClr>
              </a:outerShdw>
            </a:effectLst>
          </p:spPr>
        </p:pic>
        <p:pic>
          <p:nvPicPr>
            <p:cNvPr id="40" name="Grafik 39">
              <a:extLst>
                <a:ext uri="{FF2B5EF4-FFF2-40B4-BE49-F238E27FC236}">
                  <a16:creationId xmlns:a16="http://schemas.microsoft.com/office/drawing/2014/main" id="{3592587D-8F2F-430E-BF82-C97FC3A1B76F}"/>
                </a:ext>
              </a:extLst>
            </p:cNvPr>
            <p:cNvPicPr>
              <a:picLocks noChangeAspect="1"/>
            </p:cNvPicPr>
            <p:nvPr/>
          </p:nvPicPr>
          <p:blipFill>
            <a:blip r:embed="rId18"/>
            <a:stretch>
              <a:fillRect/>
            </a:stretch>
          </p:blipFill>
          <p:spPr>
            <a:xfrm>
              <a:off x="12982432" y="4154856"/>
              <a:ext cx="1937156" cy="968578"/>
            </a:xfrm>
            <a:prstGeom prst="rect">
              <a:avLst/>
            </a:prstGeom>
            <a:ln>
              <a:noFill/>
            </a:ln>
            <a:effectLst>
              <a:outerShdw blurRad="292100" dist="139700" dir="2700000" algn="tl" rotWithShape="0">
                <a:srgbClr val="333333">
                  <a:alpha val="65000"/>
                </a:srgbClr>
              </a:outerShdw>
            </a:effectLst>
          </p:spPr>
        </p:pic>
        <p:pic>
          <p:nvPicPr>
            <p:cNvPr id="41" name="Grafik 40">
              <a:extLst>
                <a:ext uri="{FF2B5EF4-FFF2-40B4-BE49-F238E27FC236}">
                  <a16:creationId xmlns:a16="http://schemas.microsoft.com/office/drawing/2014/main" id="{9A471369-DF9F-4F01-ABEA-2A0B425E4109}"/>
                </a:ext>
              </a:extLst>
            </p:cNvPr>
            <p:cNvPicPr>
              <a:picLocks noChangeAspect="1"/>
            </p:cNvPicPr>
            <p:nvPr/>
          </p:nvPicPr>
          <p:blipFill>
            <a:blip r:embed="rId19"/>
            <a:stretch>
              <a:fillRect/>
            </a:stretch>
          </p:blipFill>
          <p:spPr>
            <a:xfrm>
              <a:off x="9871927" y="2100370"/>
              <a:ext cx="1645221" cy="925437"/>
            </a:xfrm>
            <a:prstGeom prst="rect">
              <a:avLst/>
            </a:prstGeom>
            <a:ln>
              <a:noFill/>
            </a:ln>
            <a:effectLst>
              <a:outerShdw blurRad="292100" dist="139700" dir="2700000" algn="tl" rotWithShape="0">
                <a:srgbClr val="333333">
                  <a:alpha val="65000"/>
                </a:srgbClr>
              </a:outerShdw>
            </a:effectLst>
          </p:spPr>
        </p:pic>
        <p:pic>
          <p:nvPicPr>
            <p:cNvPr id="42" name="Grafik 41">
              <a:extLst>
                <a:ext uri="{FF2B5EF4-FFF2-40B4-BE49-F238E27FC236}">
                  <a16:creationId xmlns:a16="http://schemas.microsoft.com/office/drawing/2014/main" id="{8F711175-6909-4453-B56F-01CFBBCC3D53}"/>
                </a:ext>
              </a:extLst>
            </p:cNvPr>
            <p:cNvPicPr>
              <a:picLocks noChangeAspect="1"/>
            </p:cNvPicPr>
            <p:nvPr/>
          </p:nvPicPr>
          <p:blipFill>
            <a:blip r:embed="rId20"/>
            <a:stretch>
              <a:fillRect/>
            </a:stretch>
          </p:blipFill>
          <p:spPr>
            <a:xfrm>
              <a:off x="12571482" y="2819506"/>
              <a:ext cx="822805" cy="822805"/>
            </a:xfrm>
            <a:prstGeom prst="rect">
              <a:avLst/>
            </a:prstGeom>
            <a:ln>
              <a:noFill/>
            </a:ln>
            <a:effectLst>
              <a:outerShdw blurRad="292100" dist="139700" dir="2700000" algn="tl" rotWithShape="0">
                <a:srgbClr val="333333">
                  <a:alpha val="65000"/>
                </a:srgbClr>
              </a:outerShdw>
            </a:effectLst>
          </p:spPr>
        </p:pic>
        <p:pic>
          <p:nvPicPr>
            <p:cNvPr id="43" name="Grafik 42">
              <a:extLst>
                <a:ext uri="{FF2B5EF4-FFF2-40B4-BE49-F238E27FC236}">
                  <a16:creationId xmlns:a16="http://schemas.microsoft.com/office/drawing/2014/main" id="{B43748E6-97E0-4B83-8D9C-CF997E6CC808}"/>
                </a:ext>
              </a:extLst>
            </p:cNvPr>
            <p:cNvPicPr>
              <a:picLocks noChangeAspect="1"/>
            </p:cNvPicPr>
            <p:nvPr/>
          </p:nvPicPr>
          <p:blipFill>
            <a:blip r:embed="rId21"/>
            <a:stretch>
              <a:fillRect/>
            </a:stretch>
          </p:blipFill>
          <p:spPr>
            <a:xfrm>
              <a:off x="10278876" y="4683723"/>
              <a:ext cx="1996380" cy="923326"/>
            </a:xfrm>
            <a:prstGeom prst="rect">
              <a:avLst/>
            </a:prstGeom>
            <a:effectLst>
              <a:outerShdw blurRad="292100" dist="139700" dir="2700000" algn="tl" rotWithShape="0">
                <a:prstClr val="black">
                  <a:alpha val="65000"/>
                </a:prstClr>
              </a:outerShdw>
            </a:effectLst>
          </p:spPr>
        </p:pic>
      </p:grpSp>
    </p:spTree>
    <p:custDataLst>
      <p:tags r:id="rId1"/>
    </p:custDataLst>
    <p:extLst>
      <p:ext uri="{BB962C8B-B14F-4D97-AF65-F5344CB8AC3E}">
        <p14:creationId xmlns:p14="http://schemas.microsoft.com/office/powerpoint/2010/main" val="1131671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fade">
                                      <p:cBhvr>
                                        <p:cTn id="15" dur="500"/>
                                        <p:tgtEl>
                                          <p:spTgt spid="54"/>
                                        </p:tgtEl>
                                      </p:cBhvr>
                                    </p:animEffect>
                                  </p:childTnLst>
                                </p:cTn>
                              </p:par>
                              <p:par>
                                <p:cTn id="16" presetID="10" presetClass="exit" presetSubtype="0" fill="hold" nodeType="with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33">
                                            <p:txEl>
                                              <p:pRg st="0" end="0"/>
                                            </p:txEl>
                                          </p:spTgt>
                                        </p:tgtEl>
                                        <p:attrNameLst>
                                          <p:attrName>style.visibility</p:attrName>
                                        </p:attrNameLst>
                                      </p:cBhvr>
                                      <p:to>
                                        <p:strVal val="visible"/>
                                      </p:to>
                                    </p:set>
                                    <p:animEffect transition="in" filter="fade">
                                      <p:cBhvr>
                                        <p:cTn id="21" dur="500"/>
                                        <p:tgtEl>
                                          <p:spTgt spid="33">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par>
                                <p:cTn id="28" presetID="1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3">
                                            <p:txEl>
                                              <p:pRg st="1" end="1"/>
                                            </p:txEl>
                                          </p:spTgt>
                                        </p:tgtEl>
                                        <p:attrNameLst>
                                          <p:attrName>style.visibility</p:attrName>
                                        </p:attrNameLst>
                                      </p:cBhvr>
                                      <p:to>
                                        <p:strVal val="visible"/>
                                      </p:to>
                                    </p:set>
                                    <p:animEffect transition="in" filter="fade">
                                      <p:cBhvr>
                                        <p:cTn id="44" dur="1000"/>
                                        <p:tgtEl>
                                          <p:spTgt spid="33">
                                            <p:txEl>
                                              <p:pRg st="1" end="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childTnLst>
                                </p:cTn>
                              </p:par>
                              <p:par>
                                <p:cTn id="48" presetID="10" presetClass="entr" presetSubtype="0"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fade">
                                      <p:cBhvr>
                                        <p:cTn id="50" dur="10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3">
                                            <p:txEl>
                                              <p:pRg st="2" end="2"/>
                                            </p:txEl>
                                          </p:spTgt>
                                        </p:tgtEl>
                                        <p:attrNameLst>
                                          <p:attrName>style.visibility</p:attrName>
                                        </p:attrNameLst>
                                      </p:cBhvr>
                                      <p:to>
                                        <p:strVal val="visible"/>
                                      </p:to>
                                    </p:set>
                                    <p:animEffect transition="in" filter="fade">
                                      <p:cBhvr>
                                        <p:cTn id="55" dur="1000"/>
                                        <p:tgtEl>
                                          <p:spTgt spid="33">
                                            <p:txEl>
                                              <p:pRg st="2" end="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1000"/>
                                        <p:tgtEl>
                                          <p:spTgt spid="57"/>
                                        </p:tgtEl>
                                      </p:cBhvr>
                                    </p:animEffect>
                                  </p:childTnLst>
                                </p:cTn>
                              </p:par>
                              <p:par>
                                <p:cTn id="59" presetID="10" presetClass="entr" presetSubtype="0"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10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3">
                                            <p:txEl>
                                              <p:pRg st="3" end="3"/>
                                            </p:txEl>
                                          </p:spTgt>
                                        </p:tgtEl>
                                        <p:attrNameLst>
                                          <p:attrName>style.visibility</p:attrName>
                                        </p:attrNameLst>
                                      </p:cBhvr>
                                      <p:to>
                                        <p:strVal val="visible"/>
                                      </p:to>
                                    </p:set>
                                    <p:animEffect transition="in" filter="fade">
                                      <p:cBhvr>
                                        <p:cTn id="66" dur="1000"/>
                                        <p:tgtEl>
                                          <p:spTgt spid="33">
                                            <p:txEl>
                                              <p:pRg st="3" end="3"/>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1000"/>
                                        <p:tgtEl>
                                          <p:spTgt spid="4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fade">
                                      <p:cBhvr>
                                        <p:cTn id="72" dur="1000"/>
                                        <p:tgtEl>
                                          <p:spTgt spid="6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3">
                                            <p:txEl>
                                              <p:pRg st="4" end="4"/>
                                            </p:txEl>
                                          </p:spTgt>
                                        </p:tgtEl>
                                        <p:attrNameLst>
                                          <p:attrName>style.visibility</p:attrName>
                                        </p:attrNameLst>
                                      </p:cBhvr>
                                      <p:to>
                                        <p:strVal val="visible"/>
                                      </p:to>
                                    </p:set>
                                    <p:animEffect transition="in" filter="fade">
                                      <p:cBhvr>
                                        <p:cTn id="77" dur="1000"/>
                                        <p:tgtEl>
                                          <p:spTgt spid="33">
                                            <p:txEl>
                                              <p:pRg st="4" end="4"/>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33">
                                            <p:txEl>
                                              <p:pRg st="5" end="5"/>
                                            </p:txEl>
                                          </p:spTgt>
                                        </p:tgtEl>
                                        <p:attrNameLst>
                                          <p:attrName>style.visibility</p:attrName>
                                        </p:attrNameLst>
                                      </p:cBhvr>
                                      <p:to>
                                        <p:strVal val="visible"/>
                                      </p:to>
                                    </p:set>
                                    <p:animEffect transition="in" filter="fade">
                                      <p:cBhvr>
                                        <p:cTn id="80" dur="1000"/>
                                        <p:tgtEl>
                                          <p:spTgt spid="33">
                                            <p:txEl>
                                              <p:pRg st="5" end="5"/>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fade">
                                      <p:cBhvr>
                                        <p:cTn id="83" dur="1000"/>
                                        <p:tgtEl>
                                          <p:spTgt spid="4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10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3">
                                            <p:txEl>
                                              <p:pRg st="6" end="6"/>
                                            </p:txEl>
                                          </p:spTgt>
                                        </p:tgtEl>
                                        <p:attrNameLst>
                                          <p:attrName>style.visibility</p:attrName>
                                        </p:attrNameLst>
                                      </p:cBhvr>
                                      <p:to>
                                        <p:strVal val="visible"/>
                                      </p:to>
                                    </p:set>
                                    <p:animEffect transition="in" filter="fade">
                                      <p:cBhvr>
                                        <p:cTn id="91" dur="1000"/>
                                        <p:tgtEl>
                                          <p:spTgt spid="33">
                                            <p:txEl>
                                              <p:pRg st="6" end="6"/>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1000"/>
                                        <p:tgtEl>
                                          <p:spTgt spid="45"/>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fade">
                                      <p:cBhvr>
                                        <p:cTn id="97"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5" grpId="0" animBg="1"/>
      <p:bldP spid="56" grpId="0" animBg="1"/>
      <p:bldP spid="57" grpId="0" animBg="1"/>
      <p:bldP spid="58" grpId="0" animBg="1"/>
      <p:bldP spid="59" grpId="0" animBg="1"/>
      <p:bldP spid="6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5"/>
          <p:cNvSpPr txBox="1">
            <a:spLocks/>
          </p:cNvSpPr>
          <p:nvPr/>
        </p:nvSpPr>
        <p:spPr>
          <a:xfrm>
            <a:off x="472440" y="1637151"/>
            <a:ext cx="4343400" cy="1279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Modern high-intensity laser systems become more sophisticated &amp; complex</a:t>
            </a:r>
          </a:p>
          <a:p>
            <a:r>
              <a:rPr lang="en-US" sz="1600" dirty="0"/>
              <a:t>Rigorous planning is crucial to make systems sustainable</a:t>
            </a:r>
          </a:p>
          <a:p>
            <a:pPr marL="457200" lvl="1" indent="0">
              <a:buNone/>
            </a:pPr>
            <a:endParaRPr lang="en-US" sz="1200" dirty="0"/>
          </a:p>
        </p:txBody>
      </p:sp>
      <p:sp>
        <p:nvSpPr>
          <p:cNvPr id="14" name="Text Placeholder 5">
            <a:extLst>
              <a:ext uri="{FF2B5EF4-FFF2-40B4-BE49-F238E27FC236}">
                <a16:creationId xmlns:a16="http://schemas.microsoft.com/office/drawing/2014/main" id="{FAD2AC21-9B4F-49C2-BA23-50B7EFF6BE53}"/>
              </a:ext>
            </a:extLst>
          </p:cNvPr>
          <p:cNvSpPr txBox="1">
            <a:spLocks/>
          </p:cNvSpPr>
          <p:nvPr/>
        </p:nvSpPr>
        <p:spPr>
          <a:xfrm>
            <a:off x="472440" y="2871033"/>
            <a:ext cx="4343400" cy="616505"/>
          </a:xfrm>
          <a:prstGeom prst="rect">
            <a:avLst/>
          </a:prstGeom>
          <a:solidFill>
            <a:srgbClr val="22B3C9">
              <a:alpha val="29000"/>
            </a:srgbClr>
          </a:solidFill>
          <a:ln w="34925" cap="rnd">
            <a:solidFill>
              <a:srgbClr val="22B3C9"/>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Full-scale modeling of these systems, ideally creating a “digital twin” is necessary!</a:t>
            </a:r>
            <a:endParaRPr lang="en-US" sz="1200" dirty="0"/>
          </a:p>
        </p:txBody>
      </p:sp>
      <p:sp>
        <p:nvSpPr>
          <p:cNvPr id="18" name="Text Placeholder 5">
            <a:extLst>
              <a:ext uri="{FF2B5EF4-FFF2-40B4-BE49-F238E27FC236}">
                <a16:creationId xmlns:a16="http://schemas.microsoft.com/office/drawing/2014/main" id="{66F01158-3DD0-438A-AE7A-15E991A2C575}"/>
              </a:ext>
            </a:extLst>
          </p:cNvPr>
          <p:cNvSpPr txBox="1">
            <a:spLocks/>
          </p:cNvSpPr>
          <p:nvPr/>
        </p:nvSpPr>
        <p:spPr>
          <a:xfrm>
            <a:off x="472440" y="3782943"/>
            <a:ext cx="4343400" cy="2408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However, existing modeling solutions are</a:t>
            </a:r>
            <a:endParaRPr lang="en-US" sz="1600" dirty="0"/>
          </a:p>
          <a:p>
            <a:r>
              <a:rPr lang="en-US" sz="1600" dirty="0"/>
              <a:t>Proprietary (closed source): </a:t>
            </a:r>
          </a:p>
          <a:p>
            <a:pPr lvl="1"/>
            <a:r>
              <a:rPr lang="en-US" sz="1400" dirty="0"/>
              <a:t>Hard / impossible to extend, expensive</a:t>
            </a:r>
          </a:p>
          <a:p>
            <a:r>
              <a:rPr lang="en-US" sz="1600" dirty="0"/>
              <a:t>Self-written codes: </a:t>
            </a:r>
          </a:p>
          <a:p>
            <a:pPr lvl="1"/>
            <a:r>
              <a:rPr lang="en-US" sz="1400" dirty="0"/>
              <a:t>Often „single-use“ during a thesis</a:t>
            </a:r>
          </a:p>
          <a:p>
            <a:pPr lvl="1"/>
            <a:r>
              <a:rPr lang="en-US" sz="1400" dirty="0"/>
              <a:t>Not well maintained, mostly non-compatible with other codes</a:t>
            </a:r>
          </a:p>
          <a:p>
            <a:r>
              <a:rPr lang="en-US" sz="1600" dirty="0"/>
              <a:t>Targeting specific problems</a:t>
            </a:r>
            <a:endParaRPr lang="en-US" sz="1200" dirty="0"/>
          </a:p>
        </p:txBody>
      </p:sp>
      <p:sp>
        <p:nvSpPr>
          <p:cNvPr id="38" name="Title 1">
            <a:extLst>
              <a:ext uri="{FF2B5EF4-FFF2-40B4-BE49-F238E27FC236}">
                <a16:creationId xmlns:a16="http://schemas.microsoft.com/office/drawing/2014/main" id="{05174FAD-BBEE-4BAB-BBCB-56A5DD21F499}"/>
              </a:ext>
            </a:extLst>
          </p:cNvPr>
          <p:cNvSpPr txBox="1">
            <a:spLocks/>
          </p:cNvSpPr>
          <p:nvPr/>
        </p:nvSpPr>
        <p:spPr>
          <a:xfrm>
            <a:off x="838200" y="365125"/>
            <a:ext cx="10515600" cy="8135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cap="all" baseline="0">
                <a:solidFill>
                  <a:schemeClr val="accent1"/>
                </a:solidFill>
                <a:latin typeface="+mj-lt"/>
                <a:ea typeface="+mj-ea"/>
                <a:cs typeface="+mj-cs"/>
              </a:defRPr>
            </a:lvl1pPr>
          </a:lstStyle>
          <a:p>
            <a:r>
              <a:rPr lang="de-DE" dirty="0"/>
              <a:t>OPOSSUM - </a:t>
            </a:r>
            <a:r>
              <a:rPr lang="de-DE" dirty="0" err="1"/>
              <a:t>Introduction</a:t>
            </a:r>
            <a:endParaRPr lang="de-DE" dirty="0"/>
          </a:p>
        </p:txBody>
      </p:sp>
      <p:sp>
        <p:nvSpPr>
          <p:cNvPr id="37" name="Slide Number Placeholder 3">
            <a:extLst>
              <a:ext uri="{FF2B5EF4-FFF2-40B4-BE49-F238E27FC236}">
                <a16:creationId xmlns:a16="http://schemas.microsoft.com/office/drawing/2014/main" id="{D1214126-2DCD-4FAC-B9F7-E1B824239D8A}"/>
              </a:ext>
            </a:extLst>
          </p:cNvPr>
          <p:cNvSpPr>
            <a:spLocks noGrp="1"/>
          </p:cNvSpPr>
          <p:nvPr>
            <p:ph type="sldNum" sz="quarter" idx="11"/>
          </p:nvPr>
        </p:nvSpPr>
        <p:spPr>
          <a:xfrm>
            <a:off x="10848973" y="6420642"/>
            <a:ext cx="504825" cy="365125"/>
          </a:xfrm>
        </p:spPr>
        <p:txBody>
          <a:bodyPr/>
          <a:lstStyle/>
          <a:p>
            <a:fld id="{B7B9D68D-A9E2-4D20-A28B-EE5DB10D54AA}" type="slidenum">
              <a:rPr lang="de-DE" smtClean="0"/>
              <a:pPr/>
              <a:t>5</a:t>
            </a:fld>
            <a:endParaRPr lang="de-DE" dirty="0"/>
          </a:p>
        </p:txBody>
      </p:sp>
      <p:sp>
        <p:nvSpPr>
          <p:cNvPr id="40" name="Textfeld 39">
            <a:extLst>
              <a:ext uri="{FF2B5EF4-FFF2-40B4-BE49-F238E27FC236}">
                <a16:creationId xmlns:a16="http://schemas.microsoft.com/office/drawing/2014/main" id="{28ECA6D9-9B93-43A9-8A87-36F47E6E3997}"/>
              </a:ext>
            </a:extLst>
          </p:cNvPr>
          <p:cNvSpPr txBox="1"/>
          <p:nvPr/>
        </p:nvSpPr>
        <p:spPr>
          <a:xfrm>
            <a:off x="8704987" y="5460815"/>
            <a:ext cx="3094157" cy="307777"/>
          </a:xfrm>
          <a:prstGeom prst="rect">
            <a:avLst/>
          </a:prstGeom>
          <a:noFill/>
        </p:spPr>
        <p:txBody>
          <a:bodyPr wrap="square">
            <a:spAutoFit/>
          </a:bodyPr>
          <a:lstStyle/>
          <a:p>
            <a:pPr algn="ctr"/>
            <a:r>
              <a:rPr lang="en-US" sz="1400" dirty="0">
                <a:solidFill>
                  <a:srgbClr val="005597"/>
                </a:solidFill>
              </a:rPr>
              <a:t>https://git.gsi.de/phelix/rust/opossum</a:t>
            </a:r>
          </a:p>
        </p:txBody>
      </p:sp>
      <p:grpSp>
        <p:nvGrpSpPr>
          <p:cNvPr id="9" name="Gruppieren 8">
            <a:extLst>
              <a:ext uri="{FF2B5EF4-FFF2-40B4-BE49-F238E27FC236}">
                <a16:creationId xmlns:a16="http://schemas.microsoft.com/office/drawing/2014/main" id="{E7BE4EFC-D134-46D0-A93E-465BA5580C93}"/>
              </a:ext>
            </a:extLst>
          </p:cNvPr>
          <p:cNvGrpSpPr/>
          <p:nvPr/>
        </p:nvGrpSpPr>
        <p:grpSpPr>
          <a:xfrm>
            <a:off x="8964930" y="2844165"/>
            <a:ext cx="2548890" cy="2543176"/>
            <a:chOff x="11530330" y="2737485"/>
            <a:chExt cx="2548890" cy="2543176"/>
          </a:xfrm>
        </p:grpSpPr>
        <p:pic>
          <p:nvPicPr>
            <p:cNvPr id="6" name="Grafik 5">
              <a:extLst>
                <a:ext uri="{FF2B5EF4-FFF2-40B4-BE49-F238E27FC236}">
                  <a16:creationId xmlns:a16="http://schemas.microsoft.com/office/drawing/2014/main" id="{9DECA7D3-7E89-4102-932A-1E1927E5B45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15" t="2612" r="2506" b="2422"/>
            <a:stretch/>
          </p:blipFill>
          <p:spPr>
            <a:xfrm>
              <a:off x="11530330" y="2737485"/>
              <a:ext cx="2548890" cy="2543176"/>
            </a:xfrm>
            <a:prstGeom prst="rect">
              <a:avLst/>
            </a:prstGeom>
          </p:spPr>
        </p:pic>
        <p:sp>
          <p:nvSpPr>
            <p:cNvPr id="8" name="Ellipse 7">
              <a:extLst>
                <a:ext uri="{FF2B5EF4-FFF2-40B4-BE49-F238E27FC236}">
                  <a16:creationId xmlns:a16="http://schemas.microsoft.com/office/drawing/2014/main" id="{BD29DAD7-0F5A-48A1-8807-0F3186CEFE77}"/>
                </a:ext>
              </a:extLst>
            </p:cNvPr>
            <p:cNvSpPr/>
            <p:nvPr/>
          </p:nvSpPr>
          <p:spPr>
            <a:xfrm>
              <a:off x="12311367" y="3529965"/>
              <a:ext cx="1033157" cy="100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Grafik 60">
            <a:extLst>
              <a:ext uri="{FF2B5EF4-FFF2-40B4-BE49-F238E27FC236}">
                <a16:creationId xmlns:a16="http://schemas.microsoft.com/office/drawing/2014/main" id="{A2150889-D70E-424D-9952-29260A15C5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60693" y="3622327"/>
            <a:ext cx="955373" cy="952126"/>
          </a:xfrm>
          <a:prstGeom prst="rect">
            <a:avLst/>
          </a:prstGeom>
        </p:spPr>
      </p:pic>
      <p:sp>
        <p:nvSpPr>
          <p:cNvPr id="35" name="Text Placeholder 5">
            <a:extLst>
              <a:ext uri="{FF2B5EF4-FFF2-40B4-BE49-F238E27FC236}">
                <a16:creationId xmlns:a16="http://schemas.microsoft.com/office/drawing/2014/main" id="{35A5D869-263D-42AE-8EFF-7FACA1B75B65}"/>
              </a:ext>
            </a:extLst>
          </p:cNvPr>
          <p:cNvSpPr txBox="1">
            <a:spLocks/>
          </p:cNvSpPr>
          <p:nvPr/>
        </p:nvSpPr>
        <p:spPr>
          <a:xfrm>
            <a:off x="5149428" y="1637151"/>
            <a:ext cx="6414776" cy="376929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Our Approach: OPOSSUM</a:t>
            </a:r>
            <a:br>
              <a:rPr lang="en-US" sz="1600" b="1" dirty="0"/>
            </a:br>
            <a:r>
              <a:rPr lang="en-US" sz="1600" b="1" dirty="0" err="1"/>
              <a:t>OP</a:t>
            </a:r>
            <a:r>
              <a:rPr lang="en-US" sz="1600" dirty="0" err="1"/>
              <a:t>en</a:t>
            </a:r>
            <a:r>
              <a:rPr lang="en-US" sz="1600" dirty="0"/>
              <a:t>-source </a:t>
            </a:r>
            <a:r>
              <a:rPr lang="en-US" sz="1600" b="1" dirty="0"/>
              <a:t>O</a:t>
            </a:r>
            <a:r>
              <a:rPr lang="en-US" sz="1600" dirty="0"/>
              <a:t>ptics </a:t>
            </a:r>
            <a:r>
              <a:rPr lang="en-US" sz="1600" b="1" dirty="0"/>
              <a:t>S</a:t>
            </a:r>
            <a:r>
              <a:rPr lang="en-US" sz="1600" dirty="0"/>
              <a:t>imulation </a:t>
            </a:r>
            <a:r>
              <a:rPr lang="en-US" sz="1600" b="1" dirty="0"/>
              <a:t>S</a:t>
            </a:r>
            <a:r>
              <a:rPr lang="en-US" sz="1600" dirty="0"/>
              <a:t>ystem and </a:t>
            </a:r>
            <a:r>
              <a:rPr lang="en-US" sz="1600" b="1" dirty="0"/>
              <a:t>U</a:t>
            </a:r>
            <a:r>
              <a:rPr lang="en-US" sz="1600" dirty="0"/>
              <a:t>nified </a:t>
            </a:r>
            <a:r>
              <a:rPr lang="en-US" sz="1600" b="1" dirty="0"/>
              <a:t>M</a:t>
            </a:r>
            <a:r>
              <a:rPr lang="en-US" sz="1600" dirty="0"/>
              <a:t>odeler</a:t>
            </a:r>
          </a:p>
          <a:p>
            <a:r>
              <a:rPr lang="en-US" sz="1600" dirty="0"/>
              <a:t>Open source, accessible for all</a:t>
            </a:r>
          </a:p>
          <a:p>
            <a:r>
              <a:rPr lang="en-US" sz="1600" dirty="0"/>
              <a:t>Decouple system design from modeling: </a:t>
            </a:r>
            <a:br>
              <a:rPr lang="en-US" sz="1600" dirty="0"/>
            </a:br>
            <a:r>
              <a:rPr lang="en-US" sz="1600" dirty="0"/>
              <a:t>setup design once, model/analyze in </a:t>
            </a:r>
            <a:br>
              <a:rPr lang="en-US" sz="1600" dirty="0"/>
            </a:br>
            <a:r>
              <a:rPr lang="en-US" sz="1600" dirty="0"/>
              <a:t>numerous ways</a:t>
            </a:r>
          </a:p>
          <a:p>
            <a:r>
              <a:rPr lang="en-US" sz="1600" dirty="0"/>
              <a:t>Platform for custom-code </a:t>
            </a:r>
            <a:br>
              <a:rPr lang="en-US" sz="1600" dirty="0"/>
            </a:br>
            <a:r>
              <a:rPr lang="en-US" sz="1600" dirty="0"/>
              <a:t>integration</a:t>
            </a:r>
          </a:p>
          <a:p>
            <a:r>
              <a:rPr lang="en-US" sz="1600" dirty="0"/>
              <a:t>Extensible to specific needs</a:t>
            </a:r>
          </a:p>
          <a:p>
            <a:r>
              <a:rPr lang="en-US" sz="1600" dirty="0"/>
              <a:t>Holistic simulation of large-scale </a:t>
            </a:r>
            <a:br>
              <a:rPr lang="en-US" sz="1600" dirty="0"/>
            </a:br>
            <a:r>
              <a:rPr lang="en-US" sz="1600" dirty="0"/>
              <a:t>laser facilities</a:t>
            </a:r>
          </a:p>
          <a:p>
            <a:r>
              <a:rPr lang="en-US" sz="1600" dirty="0"/>
              <a:t>Modern backend, written in Rust for</a:t>
            </a:r>
            <a:br>
              <a:rPr lang="en-US" sz="1600" dirty="0"/>
            </a:br>
            <a:r>
              <a:rPr lang="en-US" sz="1600" dirty="0"/>
              <a:t>high maintainability, memory safety</a:t>
            </a:r>
          </a:p>
        </p:txBody>
      </p:sp>
    </p:spTree>
    <p:custDataLst>
      <p:tags r:id="rId1"/>
    </p:custDataLst>
    <p:extLst>
      <p:ext uri="{BB962C8B-B14F-4D97-AF65-F5344CB8AC3E}">
        <p14:creationId xmlns:p14="http://schemas.microsoft.com/office/powerpoint/2010/main" val="478890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3DEA105E-13CF-45E0-B2AD-90D2D79DFB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71544" y="1336576"/>
            <a:ext cx="1849293" cy="4960800"/>
          </a:xfrm>
          <a:prstGeom prst="rect">
            <a:avLst/>
          </a:prstGeom>
        </p:spPr>
      </p:pic>
      <p:sp>
        <p:nvSpPr>
          <p:cNvPr id="26" name="Rechteck: abgerundete Ecken 25">
            <a:extLst>
              <a:ext uri="{FF2B5EF4-FFF2-40B4-BE49-F238E27FC236}">
                <a16:creationId xmlns:a16="http://schemas.microsoft.com/office/drawing/2014/main" id="{8827F03A-AD48-48B9-9765-8642E99FADF5}"/>
              </a:ext>
            </a:extLst>
          </p:cNvPr>
          <p:cNvSpPr/>
          <p:nvPr/>
        </p:nvSpPr>
        <p:spPr>
          <a:xfrm>
            <a:off x="841738" y="4497384"/>
            <a:ext cx="6860639" cy="469779"/>
          </a:xfrm>
          <a:prstGeom prst="roundRect">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hteck: abgerundete Ecken 26">
            <a:extLst>
              <a:ext uri="{FF2B5EF4-FFF2-40B4-BE49-F238E27FC236}">
                <a16:creationId xmlns:a16="http://schemas.microsoft.com/office/drawing/2014/main" id="{5CC1681F-E89A-41CE-AB54-FF9E200371AB}"/>
              </a:ext>
            </a:extLst>
          </p:cNvPr>
          <p:cNvSpPr/>
          <p:nvPr/>
        </p:nvSpPr>
        <p:spPr>
          <a:xfrm>
            <a:off x="837095" y="3347197"/>
            <a:ext cx="6860639" cy="469779"/>
          </a:xfrm>
          <a:prstGeom prst="roundRect">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abgerundete Ecken 5">
            <a:extLst>
              <a:ext uri="{FF2B5EF4-FFF2-40B4-BE49-F238E27FC236}">
                <a16:creationId xmlns:a16="http://schemas.microsoft.com/office/drawing/2014/main" id="{6D2063BA-0E73-4946-A3A0-B33A197A3B8A}"/>
              </a:ext>
            </a:extLst>
          </p:cNvPr>
          <p:cNvSpPr/>
          <p:nvPr/>
        </p:nvSpPr>
        <p:spPr>
          <a:xfrm>
            <a:off x="845857" y="5082546"/>
            <a:ext cx="6860639" cy="469779"/>
          </a:xfrm>
          <a:prstGeom prst="roundRect">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noProof="0" dirty="0"/>
              <a:t>Simulation Principle</a:t>
            </a:r>
          </a:p>
        </p:txBody>
      </p:sp>
      <p:sp>
        <p:nvSpPr>
          <p:cNvPr id="4" name="Slide Number Placeholder 3"/>
          <p:cNvSpPr>
            <a:spLocks noGrp="1"/>
          </p:cNvSpPr>
          <p:nvPr>
            <p:ph type="sldNum" sz="quarter" idx="11"/>
          </p:nvPr>
        </p:nvSpPr>
        <p:spPr/>
        <p:txBody>
          <a:bodyPr/>
          <a:lstStyle/>
          <a:p>
            <a:fld id="{B7B9D68D-A9E2-4D20-A28B-EE5DB10D54AA}" type="slidenum">
              <a:rPr lang="de-DE" smtClean="0"/>
              <a:pPr/>
              <a:t>6</a:t>
            </a:fld>
            <a:endParaRPr lang="de-DE" dirty="0"/>
          </a:p>
        </p:txBody>
      </p:sp>
      <p:sp>
        <p:nvSpPr>
          <p:cNvPr id="36" name="Textfeld 35">
            <a:extLst>
              <a:ext uri="{FF2B5EF4-FFF2-40B4-BE49-F238E27FC236}">
                <a16:creationId xmlns:a16="http://schemas.microsoft.com/office/drawing/2014/main" id="{8277C88A-0CCD-40B4-9960-A86E5474204D}"/>
              </a:ext>
            </a:extLst>
          </p:cNvPr>
          <p:cNvSpPr txBox="1"/>
          <p:nvPr/>
        </p:nvSpPr>
        <p:spPr>
          <a:xfrm>
            <a:off x="9299668" y="980530"/>
            <a:ext cx="2892332" cy="338554"/>
          </a:xfrm>
          <a:prstGeom prst="rect">
            <a:avLst/>
          </a:prstGeom>
          <a:noFill/>
        </p:spPr>
        <p:txBody>
          <a:bodyPr wrap="square" rtlCol="0">
            <a:spAutoFit/>
          </a:bodyPr>
          <a:lstStyle/>
          <a:p>
            <a:r>
              <a:rPr lang="en-US" sz="1600" dirty="0">
                <a:solidFill>
                  <a:srgbClr val="3276AC"/>
                </a:solidFill>
              </a:rPr>
              <a:t>Example flow graph</a:t>
            </a:r>
          </a:p>
        </p:txBody>
      </p:sp>
      <p:sp>
        <p:nvSpPr>
          <p:cNvPr id="5" name="Rechteck 4">
            <a:extLst>
              <a:ext uri="{FF2B5EF4-FFF2-40B4-BE49-F238E27FC236}">
                <a16:creationId xmlns:a16="http://schemas.microsoft.com/office/drawing/2014/main" id="{67C9E7B5-ECFC-4D99-A32C-193E078C74FE}"/>
              </a:ext>
            </a:extLst>
          </p:cNvPr>
          <p:cNvSpPr/>
          <p:nvPr/>
        </p:nvSpPr>
        <p:spPr>
          <a:xfrm>
            <a:off x="10190781" y="1633152"/>
            <a:ext cx="210820" cy="361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hteck 11">
            <a:extLst>
              <a:ext uri="{FF2B5EF4-FFF2-40B4-BE49-F238E27FC236}">
                <a16:creationId xmlns:a16="http://schemas.microsoft.com/office/drawing/2014/main" id="{6956DF82-1AD0-443C-ADB9-7C4B2CD06CF2}"/>
              </a:ext>
            </a:extLst>
          </p:cNvPr>
          <p:cNvSpPr/>
          <p:nvPr/>
        </p:nvSpPr>
        <p:spPr>
          <a:xfrm>
            <a:off x="10190781" y="2418012"/>
            <a:ext cx="210820" cy="3676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hteck 13">
            <a:extLst>
              <a:ext uri="{FF2B5EF4-FFF2-40B4-BE49-F238E27FC236}">
                <a16:creationId xmlns:a16="http://schemas.microsoft.com/office/drawing/2014/main" id="{7891A1C0-5D3E-45AB-91EF-31BE1C25FC53}"/>
              </a:ext>
            </a:extLst>
          </p:cNvPr>
          <p:cNvSpPr/>
          <p:nvPr/>
        </p:nvSpPr>
        <p:spPr>
          <a:xfrm>
            <a:off x="10190780" y="3212397"/>
            <a:ext cx="252429" cy="369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hteck 14">
            <a:extLst>
              <a:ext uri="{FF2B5EF4-FFF2-40B4-BE49-F238E27FC236}">
                <a16:creationId xmlns:a16="http://schemas.microsoft.com/office/drawing/2014/main" id="{81299C8C-489C-45A8-91B8-F8E80DC5EC42}"/>
              </a:ext>
            </a:extLst>
          </p:cNvPr>
          <p:cNvSpPr/>
          <p:nvPr/>
        </p:nvSpPr>
        <p:spPr>
          <a:xfrm>
            <a:off x="9604040" y="4019475"/>
            <a:ext cx="1432259" cy="3740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hteck 15">
            <a:extLst>
              <a:ext uri="{FF2B5EF4-FFF2-40B4-BE49-F238E27FC236}">
                <a16:creationId xmlns:a16="http://schemas.microsoft.com/office/drawing/2014/main" id="{3F5D1884-B40F-4938-8DE7-D337ADD7811E}"/>
              </a:ext>
            </a:extLst>
          </p:cNvPr>
          <p:cNvSpPr/>
          <p:nvPr/>
        </p:nvSpPr>
        <p:spPr>
          <a:xfrm>
            <a:off x="9616215" y="4817538"/>
            <a:ext cx="1432259" cy="3817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hteck 21">
            <a:extLst>
              <a:ext uri="{FF2B5EF4-FFF2-40B4-BE49-F238E27FC236}">
                <a16:creationId xmlns:a16="http://schemas.microsoft.com/office/drawing/2014/main" id="{3A97987E-3F18-4980-9750-C4299C88610B}"/>
              </a:ext>
            </a:extLst>
          </p:cNvPr>
          <p:cNvSpPr/>
          <p:nvPr/>
        </p:nvSpPr>
        <p:spPr>
          <a:xfrm>
            <a:off x="9647129" y="5622221"/>
            <a:ext cx="1432259" cy="3771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5"/>
          <p:cNvSpPr txBox="1">
            <a:spLocks/>
          </p:cNvSpPr>
          <p:nvPr/>
        </p:nvSpPr>
        <p:spPr>
          <a:xfrm>
            <a:off x="838200" y="1126957"/>
            <a:ext cx="9554118" cy="488968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cs typeface="Arial"/>
              </a:rPr>
              <a:t>Model arbitrary optical systems as (acyclic) directed graphs</a:t>
            </a:r>
          </a:p>
          <a:p>
            <a:pPr>
              <a:lnSpc>
                <a:spcPct val="150000"/>
              </a:lnSpc>
            </a:pPr>
            <a:r>
              <a:rPr lang="en-US" sz="2000" dirty="0">
                <a:cs typeface="Arial"/>
              </a:rPr>
              <a:t>“Light" flowing as data between nodes</a:t>
            </a:r>
          </a:p>
          <a:p>
            <a:pPr>
              <a:lnSpc>
                <a:spcPct val="150000"/>
              </a:lnSpc>
            </a:pPr>
            <a:r>
              <a:rPr lang="en-US" sz="2000" dirty="0">
                <a:cs typeface="Arial"/>
              </a:rPr>
              <a:t>Complex system, consisting of similarly complex sub-systems</a:t>
            </a:r>
          </a:p>
          <a:p>
            <a:pPr>
              <a:lnSpc>
                <a:spcPct val="150000"/>
              </a:lnSpc>
            </a:pPr>
            <a:endParaRPr lang="en-US" sz="2000" dirty="0">
              <a:cs typeface="Arial"/>
            </a:endParaRPr>
          </a:p>
          <a:p>
            <a:pPr>
              <a:lnSpc>
                <a:spcPct val="150000"/>
              </a:lnSpc>
            </a:pPr>
            <a:r>
              <a:rPr lang="en-US" sz="2000" dirty="0">
                <a:cs typeface="Arial"/>
              </a:rPr>
              <a:t>Optics (lenses, mirrors, setups, custom code…) as nodes</a:t>
            </a:r>
          </a:p>
          <a:p>
            <a:pPr>
              <a:lnSpc>
                <a:spcPct val="150000"/>
              </a:lnSpc>
            </a:pPr>
            <a:r>
              <a:rPr lang="en-US" sz="2000" dirty="0">
                <a:cs typeface="Arial"/>
              </a:rPr>
              <a:t>Nodes can store an internal status, e.g. population inversion</a:t>
            </a:r>
          </a:p>
          <a:p>
            <a:pPr>
              <a:lnSpc>
                <a:spcPct val="150000"/>
              </a:lnSpc>
            </a:pPr>
            <a:r>
              <a:rPr lang="en-US" sz="2000" dirty="0">
                <a:cs typeface="Arial"/>
              </a:rPr>
              <a:t>Intuitive node positioning/alignment in 3D space</a:t>
            </a:r>
          </a:p>
          <a:p>
            <a:pPr>
              <a:lnSpc>
                <a:spcPct val="150000"/>
              </a:lnSpc>
            </a:pPr>
            <a:r>
              <a:rPr lang="en-US" sz="2000" dirty="0">
                <a:cs typeface="Arial"/>
              </a:rPr>
              <a:t>Different analyzer modes</a:t>
            </a:r>
          </a:p>
          <a:p>
            <a:pPr marL="0" indent="0">
              <a:buNone/>
            </a:pPr>
            <a:endParaRPr lang="en-US" sz="2000" dirty="0">
              <a:cs typeface="Arial"/>
            </a:endParaRPr>
          </a:p>
          <a:p>
            <a:endParaRPr lang="en-US" sz="2000" dirty="0">
              <a:cs typeface="Arial"/>
            </a:endParaRPr>
          </a:p>
          <a:p>
            <a:endParaRPr lang="en-US" sz="2000" dirty="0">
              <a:cs typeface="Arial"/>
            </a:endParaRPr>
          </a:p>
        </p:txBody>
      </p:sp>
      <p:grpSp>
        <p:nvGrpSpPr>
          <p:cNvPr id="3" name="Gruppieren 2">
            <a:extLst>
              <a:ext uri="{FF2B5EF4-FFF2-40B4-BE49-F238E27FC236}">
                <a16:creationId xmlns:a16="http://schemas.microsoft.com/office/drawing/2014/main" id="{7F8B2087-C624-D05F-9460-3120804E7FB3}"/>
              </a:ext>
            </a:extLst>
          </p:cNvPr>
          <p:cNvGrpSpPr/>
          <p:nvPr/>
        </p:nvGrpSpPr>
        <p:grpSpPr>
          <a:xfrm>
            <a:off x="33413" y="6393586"/>
            <a:ext cx="438728" cy="437744"/>
            <a:chOff x="33413" y="6393586"/>
            <a:chExt cx="438728" cy="437744"/>
          </a:xfrm>
        </p:grpSpPr>
        <p:grpSp>
          <p:nvGrpSpPr>
            <p:cNvPr id="32" name="Gruppieren 31">
              <a:extLst>
                <a:ext uri="{FF2B5EF4-FFF2-40B4-BE49-F238E27FC236}">
                  <a16:creationId xmlns:a16="http://schemas.microsoft.com/office/drawing/2014/main" id="{D4B4904D-E791-4754-9692-FED4B5202C5A}"/>
                </a:ext>
              </a:extLst>
            </p:cNvPr>
            <p:cNvGrpSpPr/>
            <p:nvPr/>
          </p:nvGrpSpPr>
          <p:grpSpPr>
            <a:xfrm>
              <a:off x="33413" y="6393586"/>
              <a:ext cx="438728" cy="437744"/>
              <a:chOff x="11530330" y="2737485"/>
              <a:chExt cx="2548890" cy="2543176"/>
            </a:xfrm>
          </p:grpSpPr>
          <p:pic>
            <p:nvPicPr>
              <p:cNvPr id="33" name="Grafik 32">
                <a:extLst>
                  <a:ext uri="{FF2B5EF4-FFF2-40B4-BE49-F238E27FC236}">
                    <a16:creationId xmlns:a16="http://schemas.microsoft.com/office/drawing/2014/main" id="{D9033D6B-40C4-49EA-B7A2-5092C8D2C52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315" t="2612" r="2506" b="2422"/>
              <a:stretch/>
            </p:blipFill>
            <p:spPr>
              <a:xfrm>
                <a:off x="11530330" y="2737485"/>
                <a:ext cx="2548890" cy="2543176"/>
              </a:xfrm>
              <a:prstGeom prst="rect">
                <a:avLst/>
              </a:prstGeom>
            </p:spPr>
          </p:pic>
          <p:sp>
            <p:nvSpPr>
              <p:cNvPr id="34" name="Ellipse 33">
                <a:extLst>
                  <a:ext uri="{FF2B5EF4-FFF2-40B4-BE49-F238E27FC236}">
                    <a16:creationId xmlns:a16="http://schemas.microsoft.com/office/drawing/2014/main" id="{51C4E0A7-2D11-4788-A07C-38B1DD17C187}"/>
                  </a:ext>
                </a:extLst>
              </p:cNvPr>
              <p:cNvSpPr/>
              <p:nvPr/>
            </p:nvSpPr>
            <p:spPr>
              <a:xfrm>
                <a:off x="12311367" y="3529965"/>
                <a:ext cx="1033157" cy="100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Grafik 34">
              <a:extLst>
                <a:ext uri="{FF2B5EF4-FFF2-40B4-BE49-F238E27FC236}">
                  <a16:creationId xmlns:a16="http://schemas.microsoft.com/office/drawing/2014/main" id="{D297FECC-3805-4C5F-9D90-C9F1F2A8EF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9560" y="6513153"/>
              <a:ext cx="164444" cy="163884"/>
            </a:xfrm>
            <a:prstGeom prst="rect">
              <a:avLst/>
            </a:prstGeom>
          </p:spPr>
        </p:pic>
      </p:grpSp>
    </p:spTree>
    <p:custDataLst>
      <p:tags r:id="rId1"/>
    </p:custDataLst>
    <p:extLst>
      <p:ext uri="{BB962C8B-B14F-4D97-AF65-F5344CB8AC3E}">
        <p14:creationId xmlns:p14="http://schemas.microsoft.com/office/powerpoint/2010/main" val="2548772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300"/>
                                        <p:tgtEl>
                                          <p:spTgt spid="5"/>
                                        </p:tgtEl>
                                      </p:cBhvr>
                                    </p:animEffect>
                                    <p:set>
                                      <p:cBhvr>
                                        <p:cTn id="7" dur="1" fill="hold">
                                          <p:stCondLst>
                                            <p:cond delay="299"/>
                                          </p:stCondLst>
                                        </p:cTn>
                                        <p:tgtEl>
                                          <p:spTgt spid="5"/>
                                        </p:tgtEl>
                                        <p:attrNameLst>
                                          <p:attrName>style.visibility</p:attrName>
                                        </p:attrNameLst>
                                      </p:cBhvr>
                                      <p:to>
                                        <p:strVal val="hidden"/>
                                      </p:to>
                                    </p:set>
                                  </p:childTnLst>
                                </p:cTn>
                              </p:par>
                            </p:childTnLst>
                          </p:cTn>
                        </p:par>
                        <p:par>
                          <p:cTn id="8" fill="hold">
                            <p:stCondLst>
                              <p:cond delay="300"/>
                            </p:stCondLst>
                            <p:childTnLst>
                              <p:par>
                                <p:cTn id="9" presetID="22" presetClass="exit" presetSubtype="1" fill="hold" grpId="0" nodeType="afterEffect">
                                  <p:stCondLst>
                                    <p:cond delay="0"/>
                                  </p:stCondLst>
                                  <p:childTnLst>
                                    <p:animEffect transition="out" filter="wipe(up)">
                                      <p:cBhvr>
                                        <p:cTn id="10" dur="300"/>
                                        <p:tgtEl>
                                          <p:spTgt spid="12"/>
                                        </p:tgtEl>
                                      </p:cBhvr>
                                    </p:animEffect>
                                    <p:set>
                                      <p:cBhvr>
                                        <p:cTn id="11" dur="1" fill="hold">
                                          <p:stCondLst>
                                            <p:cond delay="299"/>
                                          </p:stCondLst>
                                        </p:cTn>
                                        <p:tgtEl>
                                          <p:spTgt spid="12"/>
                                        </p:tgtEl>
                                        <p:attrNameLst>
                                          <p:attrName>style.visibility</p:attrName>
                                        </p:attrNameLst>
                                      </p:cBhvr>
                                      <p:to>
                                        <p:strVal val="hidden"/>
                                      </p:to>
                                    </p:set>
                                  </p:childTnLst>
                                </p:cTn>
                              </p:par>
                            </p:childTnLst>
                          </p:cTn>
                        </p:par>
                        <p:par>
                          <p:cTn id="12" fill="hold">
                            <p:stCondLst>
                              <p:cond delay="600"/>
                            </p:stCondLst>
                            <p:childTnLst>
                              <p:par>
                                <p:cTn id="13" presetID="22" presetClass="exit" presetSubtype="1" fill="hold" grpId="0" nodeType="afterEffect">
                                  <p:stCondLst>
                                    <p:cond delay="0"/>
                                  </p:stCondLst>
                                  <p:childTnLst>
                                    <p:animEffect transition="out" filter="wipe(up)">
                                      <p:cBhvr>
                                        <p:cTn id="14" dur="300"/>
                                        <p:tgtEl>
                                          <p:spTgt spid="14"/>
                                        </p:tgtEl>
                                      </p:cBhvr>
                                    </p:animEffect>
                                    <p:set>
                                      <p:cBhvr>
                                        <p:cTn id="15" dur="1" fill="hold">
                                          <p:stCondLst>
                                            <p:cond delay="299"/>
                                          </p:stCondLst>
                                        </p:cTn>
                                        <p:tgtEl>
                                          <p:spTgt spid="14"/>
                                        </p:tgtEl>
                                        <p:attrNameLst>
                                          <p:attrName>style.visibility</p:attrName>
                                        </p:attrNameLst>
                                      </p:cBhvr>
                                      <p:to>
                                        <p:strVal val="hidden"/>
                                      </p:to>
                                    </p:set>
                                  </p:childTnLst>
                                </p:cTn>
                              </p:par>
                            </p:childTnLst>
                          </p:cTn>
                        </p:par>
                        <p:par>
                          <p:cTn id="16" fill="hold">
                            <p:stCondLst>
                              <p:cond delay="900"/>
                            </p:stCondLst>
                            <p:childTnLst>
                              <p:par>
                                <p:cTn id="17" presetID="22" presetClass="exit" presetSubtype="1" fill="hold" grpId="0" nodeType="afterEffect">
                                  <p:stCondLst>
                                    <p:cond delay="0"/>
                                  </p:stCondLst>
                                  <p:childTnLst>
                                    <p:animEffect transition="out" filter="wipe(up)">
                                      <p:cBhvr>
                                        <p:cTn id="18" dur="300"/>
                                        <p:tgtEl>
                                          <p:spTgt spid="15"/>
                                        </p:tgtEl>
                                      </p:cBhvr>
                                    </p:animEffect>
                                    <p:set>
                                      <p:cBhvr>
                                        <p:cTn id="19" dur="1" fill="hold">
                                          <p:stCondLst>
                                            <p:cond delay="299"/>
                                          </p:stCondLst>
                                        </p:cTn>
                                        <p:tgtEl>
                                          <p:spTgt spid="15"/>
                                        </p:tgtEl>
                                        <p:attrNameLst>
                                          <p:attrName>style.visibility</p:attrName>
                                        </p:attrNameLst>
                                      </p:cBhvr>
                                      <p:to>
                                        <p:strVal val="hidden"/>
                                      </p:to>
                                    </p:set>
                                  </p:childTnLst>
                                </p:cTn>
                              </p:par>
                            </p:childTnLst>
                          </p:cTn>
                        </p:par>
                        <p:par>
                          <p:cTn id="20" fill="hold">
                            <p:stCondLst>
                              <p:cond delay="1200"/>
                            </p:stCondLst>
                            <p:childTnLst>
                              <p:par>
                                <p:cTn id="21" presetID="22" presetClass="exit" presetSubtype="1" fill="hold" grpId="0" nodeType="afterEffect">
                                  <p:stCondLst>
                                    <p:cond delay="0"/>
                                  </p:stCondLst>
                                  <p:childTnLst>
                                    <p:animEffect transition="out" filter="wipe(up)">
                                      <p:cBhvr>
                                        <p:cTn id="22" dur="300"/>
                                        <p:tgtEl>
                                          <p:spTgt spid="16"/>
                                        </p:tgtEl>
                                      </p:cBhvr>
                                    </p:animEffect>
                                    <p:set>
                                      <p:cBhvr>
                                        <p:cTn id="23" dur="1" fill="hold">
                                          <p:stCondLst>
                                            <p:cond delay="299"/>
                                          </p:stCondLst>
                                        </p:cTn>
                                        <p:tgtEl>
                                          <p:spTgt spid="16"/>
                                        </p:tgtEl>
                                        <p:attrNameLst>
                                          <p:attrName>style.visibility</p:attrName>
                                        </p:attrNameLst>
                                      </p:cBhvr>
                                      <p:to>
                                        <p:strVal val="hidden"/>
                                      </p:to>
                                    </p:set>
                                  </p:childTnLst>
                                </p:cTn>
                              </p:par>
                            </p:childTnLst>
                          </p:cTn>
                        </p:par>
                        <p:par>
                          <p:cTn id="24" fill="hold">
                            <p:stCondLst>
                              <p:cond delay="1500"/>
                            </p:stCondLst>
                            <p:childTnLst>
                              <p:par>
                                <p:cTn id="25" presetID="22" presetClass="exit" presetSubtype="1" fill="hold" grpId="0" nodeType="afterEffect">
                                  <p:stCondLst>
                                    <p:cond delay="0"/>
                                  </p:stCondLst>
                                  <p:childTnLst>
                                    <p:animEffect transition="out" filter="wipe(up)">
                                      <p:cBhvr>
                                        <p:cTn id="26" dur="300"/>
                                        <p:tgtEl>
                                          <p:spTgt spid="22"/>
                                        </p:tgtEl>
                                      </p:cBhvr>
                                    </p:animEffect>
                                    <p:set>
                                      <p:cBhvr>
                                        <p:cTn id="27" dur="1" fill="hold">
                                          <p:stCondLst>
                                            <p:cond delay="299"/>
                                          </p:stCondLst>
                                        </p:cTn>
                                        <p:tgtEl>
                                          <p:spTgt spid="22"/>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19">
                                            <p:txEl>
                                              <p:pRg st="2" end="2"/>
                                            </p:txEl>
                                          </p:spTgt>
                                        </p:tgtEl>
                                        <p:attrNameLst>
                                          <p:attrName>style.visibility</p:attrName>
                                        </p:attrNameLst>
                                      </p:cBhvr>
                                      <p:to>
                                        <p:strVal val="visible"/>
                                      </p:to>
                                    </p:set>
                                    <p:animEffect transition="in" filter="fade">
                                      <p:cBhvr>
                                        <p:cTn id="30" dur="500"/>
                                        <p:tgtEl>
                                          <p:spTgt spid="1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xEl>
                                              <p:pRg st="4" end="4"/>
                                            </p:txEl>
                                          </p:spTgt>
                                        </p:tgtEl>
                                        <p:attrNameLst>
                                          <p:attrName>style.visibility</p:attrName>
                                        </p:attrNameLst>
                                      </p:cBhvr>
                                      <p:to>
                                        <p:strVal val="visible"/>
                                      </p:to>
                                    </p:set>
                                    <p:animEffect transition="in" filter="fade">
                                      <p:cBhvr>
                                        <p:cTn id="35" dur="500"/>
                                        <p:tgtEl>
                                          <p:spTgt spid="19">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xEl>
                                              <p:pRg st="5" end="5"/>
                                            </p:txEl>
                                          </p:spTgt>
                                        </p:tgtEl>
                                        <p:attrNameLst>
                                          <p:attrName>style.visibility</p:attrName>
                                        </p:attrNameLst>
                                      </p:cBhvr>
                                      <p:to>
                                        <p:strVal val="visible"/>
                                      </p:to>
                                    </p:set>
                                    <p:animEffect transition="in" filter="fade">
                                      <p:cBhvr>
                                        <p:cTn id="38" dur="500"/>
                                        <p:tgtEl>
                                          <p:spTgt spid="19">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9">
                                            <p:txEl>
                                              <p:pRg st="6" end="6"/>
                                            </p:txEl>
                                          </p:spTgt>
                                        </p:tgtEl>
                                        <p:attrNameLst>
                                          <p:attrName>style.visibility</p:attrName>
                                        </p:attrNameLst>
                                      </p:cBhvr>
                                      <p:to>
                                        <p:strVal val="visible"/>
                                      </p:to>
                                    </p:set>
                                    <p:animEffect transition="in" filter="fade">
                                      <p:cBhvr>
                                        <p:cTn id="41" dur="500"/>
                                        <p:tgtEl>
                                          <p:spTgt spid="19">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xEl>
                                              <p:pRg st="7" end="7"/>
                                            </p:txEl>
                                          </p:spTgt>
                                        </p:tgtEl>
                                        <p:attrNameLst>
                                          <p:attrName>style.visibility</p:attrName>
                                        </p:attrNameLst>
                                      </p:cBhvr>
                                      <p:to>
                                        <p:strVal val="visible"/>
                                      </p:to>
                                    </p:set>
                                    <p:animEffect transition="in" filter="fade">
                                      <p:cBhvr>
                                        <p:cTn id="44" dur="500"/>
                                        <p:tgtEl>
                                          <p:spTgt spid="19">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6" grpId="0" animBg="1"/>
      <p:bldP spid="5" grpId="0" animBg="1"/>
      <p:bldP spid="12" grpId="0" animBg="1"/>
      <p:bldP spid="14" grpId="0" animBg="1"/>
      <p:bldP spid="15" grpId="0" animBg="1"/>
      <p:bldP spid="16"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Geschweifte Klammer links/rechts 47">
            <a:extLst>
              <a:ext uri="{FF2B5EF4-FFF2-40B4-BE49-F238E27FC236}">
                <a16:creationId xmlns:a16="http://schemas.microsoft.com/office/drawing/2014/main" id="{99A37528-444D-455B-A14A-E9EEC0C0EB6B}"/>
              </a:ext>
            </a:extLst>
          </p:cNvPr>
          <p:cNvSpPr/>
          <p:nvPr/>
        </p:nvSpPr>
        <p:spPr>
          <a:xfrm>
            <a:off x="10005005" y="2555227"/>
            <a:ext cx="458534" cy="1731756"/>
          </a:xfrm>
          <a:prstGeom prst="bracePair">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de-DE" dirty="0"/>
              <a:t>Nodes</a:t>
            </a:r>
          </a:p>
        </p:txBody>
      </p:sp>
      <p:sp>
        <p:nvSpPr>
          <p:cNvPr id="5" name="Slide Number Placeholder 4"/>
          <p:cNvSpPr>
            <a:spLocks noGrp="1"/>
          </p:cNvSpPr>
          <p:nvPr>
            <p:ph type="sldNum" sz="quarter" idx="12"/>
          </p:nvPr>
        </p:nvSpPr>
        <p:spPr/>
        <p:txBody>
          <a:bodyPr/>
          <a:lstStyle/>
          <a:p>
            <a:fld id="{EC5B15BB-6B6E-4ECE-9DE6-799FAF01EBD9}" type="slidenum">
              <a:rPr lang="de-DE" smtClean="0"/>
              <a:pPr/>
              <a:t>7</a:t>
            </a:fld>
            <a:endParaRPr lang="de-DE" dirty="0"/>
          </a:p>
        </p:txBody>
      </p:sp>
      <p:sp>
        <p:nvSpPr>
          <p:cNvPr id="8" name="Inhaltsplatzhalter 7">
            <a:extLst>
              <a:ext uri="{FF2B5EF4-FFF2-40B4-BE49-F238E27FC236}">
                <a16:creationId xmlns:a16="http://schemas.microsoft.com/office/drawing/2014/main" id="{FE6974B7-BF0C-45A7-A4D7-429FDD4CF859}"/>
              </a:ext>
            </a:extLst>
          </p:cNvPr>
          <p:cNvSpPr>
            <a:spLocks noGrp="1"/>
          </p:cNvSpPr>
          <p:nvPr>
            <p:ph idx="1"/>
          </p:nvPr>
        </p:nvSpPr>
        <p:spPr/>
        <p:txBody>
          <a:bodyPr/>
          <a:lstStyle/>
          <a:p>
            <a:r>
              <a:rPr lang="en-US" sz="2400" dirty="0"/>
              <a:t>Nodes are the building blocks of the optical system</a:t>
            </a:r>
          </a:p>
          <a:p>
            <a:r>
              <a:rPr lang="en-US" sz="2400" dirty="0"/>
              <a:t>A node holds one or multiple optical interfaces</a:t>
            </a:r>
          </a:p>
          <a:p>
            <a:endParaRPr lang="en-US" dirty="0"/>
          </a:p>
          <a:p>
            <a:r>
              <a:rPr lang="de-DE" sz="2400" dirty="0"/>
              <a:t>An </a:t>
            </a:r>
            <a:r>
              <a:rPr lang="de-DE" sz="2400" dirty="0" err="1"/>
              <a:t>optical</a:t>
            </a:r>
            <a:r>
              <a:rPr lang="de-DE" sz="2400" dirty="0"/>
              <a:t> interface </a:t>
            </a:r>
            <a:r>
              <a:rPr lang="de-DE" sz="2400" dirty="0" err="1"/>
              <a:t>consists</a:t>
            </a:r>
            <a:r>
              <a:rPr lang="de-DE" sz="2400" dirty="0"/>
              <a:t> </a:t>
            </a:r>
            <a:r>
              <a:rPr lang="de-DE" sz="2400" dirty="0" err="1"/>
              <a:t>of</a:t>
            </a:r>
            <a:r>
              <a:rPr lang="de-DE" sz="2400" dirty="0"/>
              <a:t>:</a:t>
            </a:r>
          </a:p>
          <a:p>
            <a:pPr lvl="1"/>
            <a:r>
              <a:rPr lang="de-DE" sz="1800" dirty="0"/>
              <a:t>A </a:t>
            </a:r>
            <a:r>
              <a:rPr lang="de-DE" sz="1800" dirty="0" err="1"/>
              <a:t>geometrical</a:t>
            </a:r>
            <a:r>
              <a:rPr lang="de-DE" sz="1800" dirty="0"/>
              <a:t> </a:t>
            </a:r>
            <a:r>
              <a:rPr lang="de-DE" sz="1800" dirty="0" err="1"/>
              <a:t>surface</a:t>
            </a:r>
            <a:r>
              <a:rPr lang="de-DE" sz="1800" dirty="0"/>
              <a:t>: e.g., plane, </a:t>
            </a:r>
            <a:r>
              <a:rPr lang="de-DE" sz="1800" dirty="0" err="1"/>
              <a:t>sphere</a:t>
            </a:r>
            <a:r>
              <a:rPr lang="de-DE" sz="1800" dirty="0"/>
              <a:t>, </a:t>
            </a:r>
            <a:r>
              <a:rPr lang="de-DE" sz="1800" dirty="0" err="1"/>
              <a:t>cylinder</a:t>
            </a:r>
            <a:r>
              <a:rPr lang="de-DE" sz="1800" dirty="0"/>
              <a:t>…</a:t>
            </a:r>
          </a:p>
          <a:p>
            <a:pPr lvl="1"/>
            <a:r>
              <a:rPr lang="de-DE" sz="1800" dirty="0"/>
              <a:t>An </a:t>
            </a:r>
            <a:r>
              <a:rPr lang="de-DE" sz="1800" dirty="0" err="1"/>
              <a:t>aperture</a:t>
            </a:r>
            <a:endParaRPr lang="de-DE" sz="1800" dirty="0"/>
          </a:p>
          <a:p>
            <a:pPr lvl="1"/>
            <a:r>
              <a:rPr lang="de-DE" sz="1800" dirty="0"/>
              <a:t>A </a:t>
            </a:r>
            <a:r>
              <a:rPr lang="de-DE" sz="1800" dirty="0" err="1"/>
              <a:t>coating</a:t>
            </a:r>
            <a:r>
              <a:rPr lang="de-DE" sz="1800" dirty="0"/>
              <a:t>: e.g., Fresnel, ideal-AR, </a:t>
            </a:r>
            <a:r>
              <a:rPr lang="de-DE" sz="1800" dirty="0" err="1"/>
              <a:t>specified</a:t>
            </a:r>
            <a:r>
              <a:rPr lang="de-DE" sz="1800" dirty="0"/>
              <a:t> </a:t>
            </a:r>
            <a:r>
              <a:rPr lang="de-DE" sz="1800" dirty="0" err="1"/>
              <a:t>reflectivity</a:t>
            </a:r>
            <a:endParaRPr lang="de-DE" sz="1800" dirty="0"/>
          </a:p>
          <a:p>
            <a:pPr lvl="1"/>
            <a:r>
              <a:rPr lang="de-DE" sz="1800" dirty="0"/>
              <a:t>Laser-</a:t>
            </a:r>
            <a:r>
              <a:rPr lang="de-DE" sz="1800" dirty="0" err="1"/>
              <a:t>induced</a:t>
            </a:r>
            <a:r>
              <a:rPr lang="de-DE" sz="1800" dirty="0"/>
              <a:t> </a:t>
            </a:r>
            <a:r>
              <a:rPr lang="de-DE" sz="1800" dirty="0" err="1"/>
              <a:t>damage</a:t>
            </a:r>
            <a:r>
              <a:rPr lang="de-DE" sz="1800" dirty="0"/>
              <a:t> </a:t>
            </a:r>
            <a:r>
              <a:rPr lang="de-DE" sz="1800" dirty="0" err="1"/>
              <a:t>threshold</a:t>
            </a:r>
            <a:r>
              <a:rPr lang="de-DE" sz="1800" dirty="0"/>
              <a:t> (LIDT) </a:t>
            </a:r>
            <a:r>
              <a:rPr lang="de-DE" sz="1800" dirty="0" err="1"/>
              <a:t>information</a:t>
            </a:r>
            <a:endParaRPr lang="de-DE" sz="1800" dirty="0"/>
          </a:p>
          <a:p>
            <a:pPr lvl="1"/>
            <a:endParaRPr lang="de-DE" sz="1800" dirty="0"/>
          </a:p>
          <a:p>
            <a:r>
              <a:rPr lang="de-DE" sz="2200" dirty="0" err="1"/>
              <a:t>Refractive</a:t>
            </a:r>
            <a:r>
              <a:rPr lang="de-DE" sz="2200" dirty="0"/>
              <a:t> </a:t>
            </a:r>
            <a:r>
              <a:rPr lang="de-DE" sz="2200" dirty="0" err="1"/>
              <a:t>indices</a:t>
            </a:r>
            <a:r>
              <a:rPr lang="de-DE" sz="2200" dirty="0"/>
              <a:t> after a </a:t>
            </a:r>
            <a:r>
              <a:rPr lang="de-DE" sz="2200" dirty="0" err="1"/>
              <a:t>surface</a:t>
            </a:r>
            <a:r>
              <a:rPr lang="de-DE" sz="2200" dirty="0"/>
              <a:t> </a:t>
            </a:r>
            <a:r>
              <a:rPr lang="de-DE" sz="2200" dirty="0" err="1"/>
              <a:t>can</a:t>
            </a:r>
            <a:r>
              <a:rPr lang="de-DE" sz="2200" dirty="0"/>
              <a:t> </a:t>
            </a:r>
            <a:r>
              <a:rPr lang="de-DE" sz="2200" dirty="0" err="1"/>
              <a:t>be</a:t>
            </a:r>
            <a:r>
              <a:rPr lang="de-DE" sz="2200" dirty="0"/>
              <a:t> </a:t>
            </a:r>
            <a:r>
              <a:rPr lang="de-DE" sz="2200" dirty="0" err="1"/>
              <a:t>handled</a:t>
            </a:r>
            <a:r>
              <a:rPr lang="de-DE" sz="2200" dirty="0"/>
              <a:t> via:</a:t>
            </a:r>
          </a:p>
          <a:p>
            <a:pPr lvl="1"/>
            <a:r>
              <a:rPr lang="de-DE" sz="1800" dirty="0"/>
              <a:t>Constant </a:t>
            </a:r>
            <a:r>
              <a:rPr lang="de-DE" sz="1800" dirty="0" err="1"/>
              <a:t>value</a:t>
            </a:r>
            <a:endParaRPr lang="de-DE" sz="1800" dirty="0"/>
          </a:p>
          <a:p>
            <a:pPr lvl="1"/>
            <a:r>
              <a:rPr lang="de-DE" sz="1800" dirty="0"/>
              <a:t>Sellmeier </a:t>
            </a:r>
            <a:r>
              <a:rPr lang="de-DE" sz="1800" dirty="0" err="1"/>
              <a:t>equations</a:t>
            </a:r>
            <a:endParaRPr lang="de-DE" sz="1800" dirty="0"/>
          </a:p>
          <a:p>
            <a:endParaRPr lang="en-US" dirty="0"/>
          </a:p>
        </p:txBody>
      </p:sp>
      <p:sp>
        <p:nvSpPr>
          <p:cNvPr id="9" name="Ellipse 8">
            <a:extLst>
              <a:ext uri="{FF2B5EF4-FFF2-40B4-BE49-F238E27FC236}">
                <a16:creationId xmlns:a16="http://schemas.microsoft.com/office/drawing/2014/main" id="{919452CD-AF04-4E6B-8748-9FD4C933F642}"/>
              </a:ext>
            </a:extLst>
          </p:cNvPr>
          <p:cNvSpPr/>
          <p:nvPr/>
        </p:nvSpPr>
        <p:spPr>
          <a:xfrm>
            <a:off x="9736627" y="2192886"/>
            <a:ext cx="469557" cy="2454875"/>
          </a:xfrm>
          <a:prstGeom prst="ellipse">
            <a:avLst/>
          </a:prstGeom>
          <a:solidFill>
            <a:schemeClr val="bg1"/>
          </a:solidFill>
          <a:ln>
            <a:solidFill>
              <a:srgbClr val="0055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Gerader Verbinder 13">
            <a:extLst>
              <a:ext uri="{FF2B5EF4-FFF2-40B4-BE49-F238E27FC236}">
                <a16:creationId xmlns:a16="http://schemas.microsoft.com/office/drawing/2014/main" id="{4AE98941-B6BB-4623-AA2E-5C7296B9DF25}"/>
              </a:ext>
            </a:extLst>
          </p:cNvPr>
          <p:cNvCxnSpPr>
            <a:cxnSpLocks/>
            <a:stCxn id="9" idx="1"/>
            <a:endCxn id="9" idx="7"/>
          </p:cNvCxnSpPr>
          <p:nvPr/>
        </p:nvCxnSpPr>
        <p:spPr>
          <a:xfrm>
            <a:off x="9805392" y="2552394"/>
            <a:ext cx="332027" cy="0"/>
          </a:xfrm>
          <a:prstGeom prst="line">
            <a:avLst/>
          </a:prstGeom>
          <a:ln w="12700">
            <a:solidFill>
              <a:srgbClr val="005597"/>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2D410AFC-5445-4714-AB41-E3BBCB3B6036}"/>
              </a:ext>
            </a:extLst>
          </p:cNvPr>
          <p:cNvCxnSpPr>
            <a:cxnSpLocks/>
            <a:stCxn id="9" idx="3"/>
            <a:endCxn id="9" idx="5"/>
          </p:cNvCxnSpPr>
          <p:nvPr/>
        </p:nvCxnSpPr>
        <p:spPr>
          <a:xfrm>
            <a:off x="9805392" y="4288253"/>
            <a:ext cx="332027" cy="0"/>
          </a:xfrm>
          <a:prstGeom prst="line">
            <a:avLst/>
          </a:prstGeom>
          <a:ln w="12700">
            <a:solidFill>
              <a:srgbClr val="005597"/>
            </a:solidFill>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1E761489-AC41-4158-8AD2-C02106ABAC7E}"/>
              </a:ext>
            </a:extLst>
          </p:cNvPr>
          <p:cNvSpPr/>
          <p:nvPr/>
        </p:nvSpPr>
        <p:spPr>
          <a:xfrm>
            <a:off x="9521441" y="2036077"/>
            <a:ext cx="965213" cy="523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hteck 38">
            <a:extLst>
              <a:ext uri="{FF2B5EF4-FFF2-40B4-BE49-F238E27FC236}">
                <a16:creationId xmlns:a16="http://schemas.microsoft.com/office/drawing/2014/main" id="{35BF64EB-E22B-406B-8858-232089D6B234}"/>
              </a:ext>
            </a:extLst>
          </p:cNvPr>
          <p:cNvSpPr/>
          <p:nvPr/>
        </p:nvSpPr>
        <p:spPr>
          <a:xfrm>
            <a:off x="9761272" y="2023380"/>
            <a:ext cx="469556" cy="523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hteck 39">
            <a:extLst>
              <a:ext uri="{FF2B5EF4-FFF2-40B4-BE49-F238E27FC236}">
                <a16:creationId xmlns:a16="http://schemas.microsoft.com/office/drawing/2014/main" id="{A6FE5281-8AE1-49B4-B57E-D3A8DCC4CB96}"/>
              </a:ext>
            </a:extLst>
          </p:cNvPr>
          <p:cNvSpPr/>
          <p:nvPr/>
        </p:nvSpPr>
        <p:spPr>
          <a:xfrm>
            <a:off x="9748950" y="4299683"/>
            <a:ext cx="469556" cy="523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hteck 40">
            <a:extLst>
              <a:ext uri="{FF2B5EF4-FFF2-40B4-BE49-F238E27FC236}">
                <a16:creationId xmlns:a16="http://schemas.microsoft.com/office/drawing/2014/main" id="{CBA19D6B-74C1-45CA-8D4F-FFD11A8E8A6F}"/>
              </a:ext>
            </a:extLst>
          </p:cNvPr>
          <p:cNvSpPr/>
          <p:nvPr/>
        </p:nvSpPr>
        <p:spPr>
          <a:xfrm>
            <a:off x="9521441" y="4283173"/>
            <a:ext cx="965213" cy="523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hteck 41">
            <a:extLst>
              <a:ext uri="{FF2B5EF4-FFF2-40B4-BE49-F238E27FC236}">
                <a16:creationId xmlns:a16="http://schemas.microsoft.com/office/drawing/2014/main" id="{ACB1543F-A332-4E5E-B070-2CBF747D36C4}"/>
              </a:ext>
            </a:extLst>
          </p:cNvPr>
          <p:cNvSpPr/>
          <p:nvPr/>
        </p:nvSpPr>
        <p:spPr>
          <a:xfrm>
            <a:off x="9831705" y="2405404"/>
            <a:ext cx="965213" cy="219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feld 42">
            <a:extLst>
              <a:ext uri="{FF2B5EF4-FFF2-40B4-BE49-F238E27FC236}">
                <a16:creationId xmlns:a16="http://schemas.microsoft.com/office/drawing/2014/main" id="{07AB9FE9-9D63-4A47-8F74-DE3EEFAEAB86}"/>
              </a:ext>
            </a:extLst>
          </p:cNvPr>
          <p:cNvSpPr txBox="1"/>
          <p:nvPr/>
        </p:nvSpPr>
        <p:spPr>
          <a:xfrm>
            <a:off x="9521441" y="1950720"/>
            <a:ext cx="1159292" cy="369332"/>
          </a:xfrm>
          <a:prstGeom prst="rect">
            <a:avLst/>
          </a:prstGeom>
          <a:noFill/>
        </p:spPr>
        <p:txBody>
          <a:bodyPr wrap="none" rtlCol="0">
            <a:spAutoFit/>
          </a:bodyPr>
          <a:lstStyle/>
          <a:p>
            <a:r>
              <a:rPr lang="en-US" dirty="0">
                <a:solidFill>
                  <a:srgbClr val="005597"/>
                </a:solidFill>
              </a:rPr>
              <a:t>E.g. Lens</a:t>
            </a:r>
          </a:p>
        </p:txBody>
      </p:sp>
      <p:sp>
        <p:nvSpPr>
          <p:cNvPr id="45" name="Textfeld 44">
            <a:extLst>
              <a:ext uri="{FF2B5EF4-FFF2-40B4-BE49-F238E27FC236}">
                <a16:creationId xmlns:a16="http://schemas.microsoft.com/office/drawing/2014/main" id="{DDFCD8F2-6512-4C1B-B064-498F267610EB}"/>
              </a:ext>
            </a:extLst>
          </p:cNvPr>
          <p:cNvSpPr txBox="1"/>
          <p:nvPr/>
        </p:nvSpPr>
        <p:spPr>
          <a:xfrm>
            <a:off x="10547273" y="3244334"/>
            <a:ext cx="1077037" cy="369332"/>
          </a:xfrm>
          <a:prstGeom prst="rect">
            <a:avLst/>
          </a:prstGeom>
          <a:noFill/>
        </p:spPr>
        <p:txBody>
          <a:bodyPr wrap="square" rtlCol="0">
            <a:spAutoFit/>
          </a:bodyPr>
          <a:lstStyle/>
          <a:p>
            <a:r>
              <a:rPr lang="en-US" dirty="0">
                <a:solidFill>
                  <a:srgbClr val="005597"/>
                </a:solidFill>
              </a:rPr>
              <a:t>Aperture</a:t>
            </a:r>
          </a:p>
        </p:txBody>
      </p:sp>
      <p:grpSp>
        <p:nvGrpSpPr>
          <p:cNvPr id="74" name="Gruppieren 73">
            <a:extLst>
              <a:ext uri="{FF2B5EF4-FFF2-40B4-BE49-F238E27FC236}">
                <a16:creationId xmlns:a16="http://schemas.microsoft.com/office/drawing/2014/main" id="{69ED9408-F92D-4157-B793-359C8A8CFC38}"/>
              </a:ext>
            </a:extLst>
          </p:cNvPr>
          <p:cNvGrpSpPr/>
          <p:nvPr/>
        </p:nvGrpSpPr>
        <p:grpSpPr>
          <a:xfrm>
            <a:off x="8618630" y="2778700"/>
            <a:ext cx="1142642" cy="1314070"/>
            <a:chOff x="9118958" y="2778700"/>
            <a:chExt cx="1142642" cy="1314070"/>
          </a:xfrm>
        </p:grpSpPr>
        <p:sp>
          <p:nvSpPr>
            <p:cNvPr id="44" name="Textfeld 43">
              <a:extLst>
                <a:ext uri="{FF2B5EF4-FFF2-40B4-BE49-F238E27FC236}">
                  <a16:creationId xmlns:a16="http://schemas.microsoft.com/office/drawing/2014/main" id="{BB33576E-A78F-472C-9F7C-5347D908D9D1}"/>
                </a:ext>
              </a:extLst>
            </p:cNvPr>
            <p:cNvSpPr txBox="1"/>
            <p:nvPr/>
          </p:nvSpPr>
          <p:spPr>
            <a:xfrm>
              <a:off x="9118958" y="3177406"/>
              <a:ext cx="902811" cy="369332"/>
            </a:xfrm>
            <a:prstGeom prst="rect">
              <a:avLst/>
            </a:prstGeom>
            <a:noFill/>
          </p:spPr>
          <p:txBody>
            <a:bodyPr wrap="none" rtlCol="0">
              <a:spAutoFit/>
            </a:bodyPr>
            <a:lstStyle/>
            <a:p>
              <a:pPr algn="r"/>
              <a:r>
                <a:rPr lang="en-US" dirty="0">
                  <a:solidFill>
                    <a:srgbClr val="005597"/>
                  </a:solidFill>
                </a:rPr>
                <a:t>Radius</a:t>
              </a:r>
            </a:p>
          </p:txBody>
        </p:sp>
        <p:cxnSp>
          <p:nvCxnSpPr>
            <p:cNvPr id="52" name="Gerade Verbindung mit Pfeil 51">
              <a:extLst>
                <a:ext uri="{FF2B5EF4-FFF2-40B4-BE49-F238E27FC236}">
                  <a16:creationId xmlns:a16="http://schemas.microsoft.com/office/drawing/2014/main" id="{CD8FC7A0-1EC7-43A9-A39A-D1270C2A1C4C}"/>
                </a:ext>
              </a:extLst>
            </p:cNvPr>
            <p:cNvCxnSpPr>
              <a:cxnSpLocks/>
              <a:stCxn id="44" idx="3"/>
            </p:cNvCxnSpPr>
            <p:nvPr/>
          </p:nvCxnSpPr>
          <p:spPr>
            <a:xfrm flipV="1">
              <a:off x="10021769" y="2778700"/>
              <a:ext cx="230406" cy="583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6F54551C-68FF-4938-9CBD-F3375BC1E015}"/>
                </a:ext>
              </a:extLst>
            </p:cNvPr>
            <p:cNvCxnSpPr>
              <a:cxnSpLocks/>
              <a:stCxn id="44" idx="3"/>
            </p:cNvCxnSpPr>
            <p:nvPr/>
          </p:nvCxnSpPr>
          <p:spPr>
            <a:xfrm>
              <a:off x="10021769" y="3362072"/>
              <a:ext cx="239831" cy="730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1" name="Gruppieren 80">
            <a:extLst>
              <a:ext uri="{FF2B5EF4-FFF2-40B4-BE49-F238E27FC236}">
                <a16:creationId xmlns:a16="http://schemas.microsoft.com/office/drawing/2014/main" id="{9F8D4F18-09C6-4305-8B41-0CE34F4B9924}"/>
              </a:ext>
            </a:extLst>
          </p:cNvPr>
          <p:cNvGrpSpPr/>
          <p:nvPr/>
        </p:nvGrpSpPr>
        <p:grpSpPr>
          <a:xfrm>
            <a:off x="8708539" y="4137891"/>
            <a:ext cx="1889276" cy="1574887"/>
            <a:chOff x="8708539" y="4137891"/>
            <a:chExt cx="1889276" cy="1574887"/>
          </a:xfrm>
        </p:grpSpPr>
        <p:sp>
          <p:nvSpPr>
            <p:cNvPr id="46" name="Textfeld 45">
              <a:extLst>
                <a:ext uri="{FF2B5EF4-FFF2-40B4-BE49-F238E27FC236}">
                  <a16:creationId xmlns:a16="http://schemas.microsoft.com/office/drawing/2014/main" id="{0223B98E-CCE6-45B0-BBB6-D776AFC6F7CE}"/>
                </a:ext>
              </a:extLst>
            </p:cNvPr>
            <p:cNvSpPr txBox="1"/>
            <p:nvPr/>
          </p:nvSpPr>
          <p:spPr>
            <a:xfrm>
              <a:off x="8708539" y="5098874"/>
              <a:ext cx="979755" cy="369332"/>
            </a:xfrm>
            <a:prstGeom prst="rect">
              <a:avLst/>
            </a:prstGeom>
            <a:noFill/>
          </p:spPr>
          <p:txBody>
            <a:bodyPr wrap="none" rtlCol="0">
              <a:spAutoFit/>
            </a:bodyPr>
            <a:lstStyle/>
            <a:p>
              <a:r>
                <a:rPr lang="en-US" dirty="0">
                  <a:solidFill>
                    <a:srgbClr val="005597"/>
                  </a:solidFill>
                </a:rPr>
                <a:t>Coating</a:t>
              </a:r>
            </a:p>
          </p:txBody>
        </p:sp>
        <p:cxnSp>
          <p:nvCxnSpPr>
            <p:cNvPr id="60" name="Gerade Verbindung mit Pfeil 59">
              <a:extLst>
                <a:ext uri="{FF2B5EF4-FFF2-40B4-BE49-F238E27FC236}">
                  <a16:creationId xmlns:a16="http://schemas.microsoft.com/office/drawing/2014/main" id="{8D0EE0CF-ADD7-4FC7-84A4-0727CBB5A43F}"/>
                </a:ext>
              </a:extLst>
            </p:cNvPr>
            <p:cNvCxnSpPr>
              <a:cxnSpLocks/>
            </p:cNvCxnSpPr>
            <p:nvPr/>
          </p:nvCxnSpPr>
          <p:spPr>
            <a:xfrm flipH="1">
              <a:off x="9634598" y="4254081"/>
              <a:ext cx="83546" cy="600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hteck 62">
              <a:extLst>
                <a:ext uri="{FF2B5EF4-FFF2-40B4-BE49-F238E27FC236}">
                  <a16:creationId xmlns:a16="http://schemas.microsoft.com/office/drawing/2014/main" id="{1559AA86-B80F-4818-853B-4E7FFFB29613}"/>
                </a:ext>
              </a:extLst>
            </p:cNvPr>
            <p:cNvSpPr/>
            <p:nvPr/>
          </p:nvSpPr>
          <p:spPr>
            <a:xfrm>
              <a:off x="9639962" y="4861276"/>
              <a:ext cx="96665" cy="85150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hteck 63">
              <a:extLst>
                <a:ext uri="{FF2B5EF4-FFF2-40B4-BE49-F238E27FC236}">
                  <a16:creationId xmlns:a16="http://schemas.microsoft.com/office/drawing/2014/main" id="{A9681390-8C97-4C53-AAD4-D352CE4908FD}"/>
                </a:ext>
              </a:extLst>
            </p:cNvPr>
            <p:cNvSpPr/>
            <p:nvPr/>
          </p:nvSpPr>
          <p:spPr>
            <a:xfrm>
              <a:off x="9736627" y="4861276"/>
              <a:ext cx="192285" cy="8515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hteck 64">
              <a:extLst>
                <a:ext uri="{FF2B5EF4-FFF2-40B4-BE49-F238E27FC236}">
                  <a16:creationId xmlns:a16="http://schemas.microsoft.com/office/drawing/2014/main" id="{64573180-359C-47A7-AA72-6F3B97CB20D8}"/>
                </a:ext>
              </a:extLst>
            </p:cNvPr>
            <p:cNvSpPr/>
            <p:nvPr/>
          </p:nvSpPr>
          <p:spPr>
            <a:xfrm>
              <a:off x="9926603" y="4861276"/>
              <a:ext cx="192285" cy="85150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hteck 65">
              <a:extLst>
                <a:ext uri="{FF2B5EF4-FFF2-40B4-BE49-F238E27FC236}">
                  <a16:creationId xmlns:a16="http://schemas.microsoft.com/office/drawing/2014/main" id="{8F0752C7-1605-41C3-AC99-B9B6EB1155F8}"/>
                </a:ext>
              </a:extLst>
            </p:cNvPr>
            <p:cNvSpPr/>
            <p:nvPr/>
          </p:nvSpPr>
          <p:spPr>
            <a:xfrm>
              <a:off x="10115515" y="4861276"/>
              <a:ext cx="192285" cy="8515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hteck 66">
              <a:extLst>
                <a:ext uri="{FF2B5EF4-FFF2-40B4-BE49-F238E27FC236}">
                  <a16:creationId xmlns:a16="http://schemas.microsoft.com/office/drawing/2014/main" id="{C20390E1-69E3-439C-8A66-F1AB48BB383F}"/>
                </a:ext>
              </a:extLst>
            </p:cNvPr>
            <p:cNvSpPr/>
            <p:nvPr/>
          </p:nvSpPr>
          <p:spPr>
            <a:xfrm>
              <a:off x="10308864" y="4861276"/>
              <a:ext cx="192285" cy="85150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hteck 67">
              <a:extLst>
                <a:ext uri="{FF2B5EF4-FFF2-40B4-BE49-F238E27FC236}">
                  <a16:creationId xmlns:a16="http://schemas.microsoft.com/office/drawing/2014/main" id="{0833D75A-4D0D-4D66-A00B-6BA9387A5111}"/>
                </a:ext>
              </a:extLst>
            </p:cNvPr>
            <p:cNvSpPr/>
            <p:nvPr/>
          </p:nvSpPr>
          <p:spPr>
            <a:xfrm>
              <a:off x="10501149" y="4861276"/>
              <a:ext cx="96665" cy="85150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hteck 68">
              <a:extLst>
                <a:ext uri="{FF2B5EF4-FFF2-40B4-BE49-F238E27FC236}">
                  <a16:creationId xmlns:a16="http://schemas.microsoft.com/office/drawing/2014/main" id="{36EF21C6-46B3-4A9C-895E-54A3D8BD48EC}"/>
                </a:ext>
              </a:extLst>
            </p:cNvPr>
            <p:cNvSpPr/>
            <p:nvPr/>
          </p:nvSpPr>
          <p:spPr>
            <a:xfrm>
              <a:off x="9639963" y="4857789"/>
              <a:ext cx="957852" cy="8515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hteck 69">
              <a:extLst>
                <a:ext uri="{FF2B5EF4-FFF2-40B4-BE49-F238E27FC236}">
                  <a16:creationId xmlns:a16="http://schemas.microsoft.com/office/drawing/2014/main" id="{BDABCAEC-D2DB-4028-92D4-8DD2034916F5}"/>
                </a:ext>
              </a:extLst>
            </p:cNvPr>
            <p:cNvSpPr/>
            <p:nvPr/>
          </p:nvSpPr>
          <p:spPr>
            <a:xfrm flipH="1">
              <a:off x="9724305" y="4137891"/>
              <a:ext cx="130702" cy="1161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Gerade Verbindung mit Pfeil 78">
              <a:extLst>
                <a:ext uri="{FF2B5EF4-FFF2-40B4-BE49-F238E27FC236}">
                  <a16:creationId xmlns:a16="http://schemas.microsoft.com/office/drawing/2014/main" id="{828FD9A4-8331-4DC9-9437-00ABA22CECCA}"/>
                </a:ext>
              </a:extLst>
            </p:cNvPr>
            <p:cNvCxnSpPr>
              <a:cxnSpLocks/>
            </p:cNvCxnSpPr>
            <p:nvPr/>
          </p:nvCxnSpPr>
          <p:spPr>
            <a:xfrm>
              <a:off x="9853025" y="4255824"/>
              <a:ext cx="744789" cy="60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2" name="Textfeld 81">
            <a:extLst>
              <a:ext uri="{FF2B5EF4-FFF2-40B4-BE49-F238E27FC236}">
                <a16:creationId xmlns:a16="http://schemas.microsoft.com/office/drawing/2014/main" id="{9A648260-FA26-4286-BCB0-153EFB5C5F67}"/>
              </a:ext>
            </a:extLst>
          </p:cNvPr>
          <p:cNvSpPr txBox="1"/>
          <p:nvPr/>
        </p:nvSpPr>
        <p:spPr>
          <a:xfrm>
            <a:off x="9474430" y="3206440"/>
            <a:ext cx="351378" cy="307777"/>
          </a:xfrm>
          <a:prstGeom prst="rect">
            <a:avLst/>
          </a:prstGeom>
          <a:noFill/>
        </p:spPr>
        <p:txBody>
          <a:bodyPr wrap="none" rtlCol="0">
            <a:spAutoFit/>
          </a:bodyPr>
          <a:lstStyle/>
          <a:p>
            <a:r>
              <a:rPr lang="en-US" sz="1400" dirty="0">
                <a:solidFill>
                  <a:srgbClr val="005597"/>
                </a:solidFill>
              </a:rPr>
              <a:t>n</a:t>
            </a:r>
            <a:r>
              <a:rPr lang="en-US" sz="1400" baseline="-25000" dirty="0">
                <a:solidFill>
                  <a:srgbClr val="005597"/>
                </a:solidFill>
              </a:rPr>
              <a:t>1</a:t>
            </a:r>
          </a:p>
        </p:txBody>
      </p:sp>
      <p:sp>
        <p:nvSpPr>
          <p:cNvPr id="83" name="Textfeld 82">
            <a:extLst>
              <a:ext uri="{FF2B5EF4-FFF2-40B4-BE49-F238E27FC236}">
                <a16:creationId xmlns:a16="http://schemas.microsoft.com/office/drawing/2014/main" id="{9DF70E86-026E-47B7-884C-7A79AD18F089}"/>
              </a:ext>
            </a:extLst>
          </p:cNvPr>
          <p:cNvSpPr txBox="1"/>
          <p:nvPr/>
        </p:nvSpPr>
        <p:spPr>
          <a:xfrm>
            <a:off x="9778160" y="3199967"/>
            <a:ext cx="351378" cy="307777"/>
          </a:xfrm>
          <a:prstGeom prst="rect">
            <a:avLst/>
          </a:prstGeom>
          <a:noFill/>
        </p:spPr>
        <p:txBody>
          <a:bodyPr wrap="none" rtlCol="0">
            <a:spAutoFit/>
          </a:bodyPr>
          <a:lstStyle/>
          <a:p>
            <a:r>
              <a:rPr lang="en-US" sz="1400" dirty="0">
                <a:solidFill>
                  <a:srgbClr val="005597"/>
                </a:solidFill>
              </a:rPr>
              <a:t>n</a:t>
            </a:r>
            <a:r>
              <a:rPr lang="en-US" sz="1400" baseline="-25000" dirty="0">
                <a:solidFill>
                  <a:srgbClr val="005597"/>
                </a:solidFill>
              </a:rPr>
              <a:t>2</a:t>
            </a:r>
          </a:p>
        </p:txBody>
      </p:sp>
      <p:grpSp>
        <p:nvGrpSpPr>
          <p:cNvPr id="35" name="Gruppieren 34">
            <a:extLst>
              <a:ext uri="{FF2B5EF4-FFF2-40B4-BE49-F238E27FC236}">
                <a16:creationId xmlns:a16="http://schemas.microsoft.com/office/drawing/2014/main" id="{67F4C6E3-CD90-4F1B-894D-1359AE666DFC}"/>
              </a:ext>
            </a:extLst>
          </p:cNvPr>
          <p:cNvGrpSpPr/>
          <p:nvPr/>
        </p:nvGrpSpPr>
        <p:grpSpPr>
          <a:xfrm>
            <a:off x="33413" y="6393586"/>
            <a:ext cx="438728" cy="437744"/>
            <a:chOff x="11530330" y="2737485"/>
            <a:chExt cx="2548890" cy="2543176"/>
          </a:xfrm>
        </p:grpSpPr>
        <p:pic>
          <p:nvPicPr>
            <p:cNvPr id="37" name="Grafik 36">
              <a:extLst>
                <a:ext uri="{FF2B5EF4-FFF2-40B4-BE49-F238E27FC236}">
                  <a16:creationId xmlns:a16="http://schemas.microsoft.com/office/drawing/2014/main" id="{F87D7DCD-8E92-44D8-B93E-A023F430D37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15" t="2612" r="2506" b="2422"/>
            <a:stretch/>
          </p:blipFill>
          <p:spPr>
            <a:xfrm>
              <a:off x="11530330" y="2737485"/>
              <a:ext cx="2548890" cy="2543176"/>
            </a:xfrm>
            <a:prstGeom prst="rect">
              <a:avLst/>
            </a:prstGeom>
          </p:spPr>
        </p:pic>
        <p:sp>
          <p:nvSpPr>
            <p:cNvPr id="47" name="Ellipse 46">
              <a:extLst>
                <a:ext uri="{FF2B5EF4-FFF2-40B4-BE49-F238E27FC236}">
                  <a16:creationId xmlns:a16="http://schemas.microsoft.com/office/drawing/2014/main" id="{45D43717-F625-4328-B85D-3F9C7C4AF05A}"/>
                </a:ext>
              </a:extLst>
            </p:cNvPr>
            <p:cNvSpPr/>
            <p:nvPr/>
          </p:nvSpPr>
          <p:spPr>
            <a:xfrm>
              <a:off x="12311367" y="3529965"/>
              <a:ext cx="1033157" cy="100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9" name="Grafik 48">
            <a:extLst>
              <a:ext uri="{FF2B5EF4-FFF2-40B4-BE49-F238E27FC236}">
                <a16:creationId xmlns:a16="http://schemas.microsoft.com/office/drawing/2014/main" id="{DE4A551C-8103-4114-8852-F4197DB12A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9560" y="6513153"/>
            <a:ext cx="164444" cy="163884"/>
          </a:xfrm>
          <a:prstGeom prst="rect">
            <a:avLst/>
          </a:prstGeom>
        </p:spPr>
      </p:pic>
    </p:spTree>
    <p:custDataLst>
      <p:tags r:id="rId1"/>
    </p:custDataLst>
    <p:extLst>
      <p:ext uri="{BB962C8B-B14F-4D97-AF65-F5344CB8AC3E}">
        <p14:creationId xmlns:p14="http://schemas.microsoft.com/office/powerpoint/2010/main" val="30048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childTnLst>
                                </p:cTn>
                              </p:par>
                            </p:childTnLst>
                          </p:cTn>
                        </p:par>
                        <p:par>
                          <p:cTn id="14" fill="hold">
                            <p:stCondLst>
                              <p:cond delay="1000"/>
                            </p:stCondLst>
                            <p:childTnLst>
                              <p:par>
                                <p:cTn id="15" presetID="10" presetClass="exit" presetSubtype="0" fill="hold" grpId="0" nodeType="afterEffect">
                                  <p:stCondLst>
                                    <p:cond delay="0"/>
                                  </p:stCondLst>
                                  <p:childTnLst>
                                    <p:animEffect transition="out" filter="fade">
                                      <p:cBhvr>
                                        <p:cTn id="16" dur="1000"/>
                                        <p:tgtEl>
                                          <p:spTgt spid="42"/>
                                        </p:tgtEl>
                                      </p:cBhvr>
                                    </p:animEffect>
                                    <p:set>
                                      <p:cBhvr>
                                        <p:cTn id="17" dur="1" fill="hold">
                                          <p:stCondLst>
                                            <p:cond delay="999"/>
                                          </p:stCondLst>
                                        </p:cTn>
                                        <p:tgtEl>
                                          <p:spTgt spid="42"/>
                                        </p:tgtEl>
                                        <p:attrNameLst>
                                          <p:attrName>style.visibility</p:attrName>
                                        </p:attrNameLst>
                                      </p:cBhvr>
                                      <p:to>
                                        <p:strVal val="hidden"/>
                                      </p:to>
                                    </p:set>
                                  </p:childTnLst>
                                </p:cTn>
                              </p:par>
                            </p:childTnLst>
                          </p:cTn>
                        </p:par>
                        <p:par>
                          <p:cTn id="18" fill="hold">
                            <p:stCondLst>
                              <p:cond delay="2000"/>
                            </p:stCondLst>
                            <p:childTnLst>
                              <p:par>
                                <p:cTn id="19" presetID="10" presetClass="exit" presetSubtype="0" fill="hold" grpId="0" nodeType="afterEffect">
                                  <p:stCondLst>
                                    <p:cond delay="0"/>
                                  </p:stCondLst>
                                  <p:childTnLst>
                                    <p:animEffect transition="out" filter="fade">
                                      <p:cBhvr>
                                        <p:cTn id="20" dur="1000"/>
                                        <p:tgtEl>
                                          <p:spTgt spid="38"/>
                                        </p:tgtEl>
                                      </p:cBhvr>
                                    </p:animEffect>
                                    <p:set>
                                      <p:cBhvr>
                                        <p:cTn id="21" dur="1" fill="hold">
                                          <p:stCondLst>
                                            <p:cond delay="999"/>
                                          </p:stCondLst>
                                        </p:cTn>
                                        <p:tgtEl>
                                          <p:spTgt spid="38"/>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1000"/>
                                        <p:tgtEl>
                                          <p:spTgt spid="41"/>
                                        </p:tgtEl>
                                      </p:cBhvr>
                                    </p:animEffect>
                                    <p:set>
                                      <p:cBhvr>
                                        <p:cTn id="24" dur="1" fill="hold">
                                          <p:stCondLst>
                                            <p:cond delay="999"/>
                                          </p:stCondLst>
                                        </p:cTn>
                                        <p:tgtEl>
                                          <p:spTgt spid="4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fade">
                                      <p:cBhvr>
                                        <p:cTn id="29" dur="500"/>
                                        <p:tgtEl>
                                          <p:spTgt spid="8">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fade">
                                      <p:cBhvr>
                                        <p:cTn id="32" dur="500"/>
                                        <p:tgtEl>
                                          <p:spTgt spid="8">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Effect transition="in" filter="fade">
                                      <p:cBhvr>
                                        <p:cTn id="35" dur="500"/>
                                        <p:tgtEl>
                                          <p:spTgt spid="8">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xEl>
                                              <p:pRg st="6" end="6"/>
                                            </p:txEl>
                                          </p:spTgt>
                                        </p:tgtEl>
                                        <p:attrNameLst>
                                          <p:attrName>style.visibility</p:attrName>
                                        </p:attrNameLst>
                                      </p:cBhvr>
                                      <p:to>
                                        <p:strVal val="visible"/>
                                      </p:to>
                                    </p:set>
                                    <p:animEffect transition="in" filter="fade">
                                      <p:cBhvr>
                                        <p:cTn id="38" dur="500"/>
                                        <p:tgtEl>
                                          <p:spTgt spid="8">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xEl>
                                              <p:pRg st="7" end="7"/>
                                            </p:txEl>
                                          </p:spTgt>
                                        </p:tgtEl>
                                        <p:attrNameLst>
                                          <p:attrName>style.visibility</p:attrName>
                                        </p:attrNameLst>
                                      </p:cBhvr>
                                      <p:to>
                                        <p:strVal val="visible"/>
                                      </p:to>
                                    </p:set>
                                    <p:animEffect transition="in" filter="fade">
                                      <p:cBhvr>
                                        <p:cTn id="41" dur="500"/>
                                        <p:tgtEl>
                                          <p:spTgt spid="8">
                                            <p:txEl>
                                              <p:pRg st="7" end="7"/>
                                            </p:txEl>
                                          </p:spTgt>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74"/>
                                        </p:tgtEl>
                                        <p:attrNameLst>
                                          <p:attrName>style.visibility</p:attrName>
                                        </p:attrNameLst>
                                      </p:cBhvr>
                                      <p:to>
                                        <p:strVal val="visible"/>
                                      </p:to>
                                    </p:set>
                                    <p:animEffect transition="in" filter="fade">
                                      <p:cBhvr>
                                        <p:cTn id="45" dur="1000"/>
                                        <p:tgtEl>
                                          <p:spTgt spid="74"/>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1000"/>
                                        <p:tgtEl>
                                          <p:spTgt spid="4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1000"/>
                                        <p:tgtEl>
                                          <p:spTgt spid="45"/>
                                        </p:tgtEl>
                                      </p:cBhvr>
                                    </p:animEffect>
                                  </p:childTnLst>
                                </p:cTn>
                              </p:par>
                            </p:childTnLst>
                          </p:cTn>
                        </p:par>
                        <p:par>
                          <p:cTn id="53" fill="hold">
                            <p:stCondLst>
                              <p:cond delay="2500"/>
                            </p:stCondLst>
                            <p:childTnLst>
                              <p:par>
                                <p:cTn id="54" presetID="10" presetClass="entr" presetSubtype="0" fill="hold" nodeType="after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fade">
                                      <p:cBhvr>
                                        <p:cTn id="56" dur="1000"/>
                                        <p:tgtEl>
                                          <p:spTgt spid="8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
                                            <p:txEl>
                                              <p:pRg st="9" end="9"/>
                                            </p:txEl>
                                          </p:spTgt>
                                        </p:tgtEl>
                                        <p:attrNameLst>
                                          <p:attrName>style.visibility</p:attrName>
                                        </p:attrNameLst>
                                      </p:cBhvr>
                                      <p:to>
                                        <p:strVal val="visible"/>
                                      </p:to>
                                    </p:set>
                                    <p:animEffect transition="in" filter="fade">
                                      <p:cBhvr>
                                        <p:cTn id="61" dur="500"/>
                                        <p:tgtEl>
                                          <p:spTgt spid="8">
                                            <p:txEl>
                                              <p:pRg st="9" end="9"/>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8">
                                            <p:txEl>
                                              <p:pRg st="10" end="10"/>
                                            </p:txEl>
                                          </p:spTgt>
                                        </p:tgtEl>
                                        <p:attrNameLst>
                                          <p:attrName>style.visibility</p:attrName>
                                        </p:attrNameLst>
                                      </p:cBhvr>
                                      <p:to>
                                        <p:strVal val="visible"/>
                                      </p:to>
                                    </p:set>
                                    <p:animEffect transition="in" filter="fade">
                                      <p:cBhvr>
                                        <p:cTn id="64" dur="500"/>
                                        <p:tgtEl>
                                          <p:spTgt spid="8">
                                            <p:txEl>
                                              <p:pRg st="10" end="10"/>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Effect transition="in" filter="fade">
                                      <p:cBhvr>
                                        <p:cTn id="67" dur="500"/>
                                        <p:tgtEl>
                                          <p:spTgt spid="8">
                                            <p:txEl>
                                              <p:pRg st="11" end="11"/>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3"/>
                                        </p:tgtEl>
                                        <p:attrNameLst>
                                          <p:attrName>style.visibility</p:attrName>
                                        </p:attrNameLst>
                                      </p:cBhvr>
                                      <p:to>
                                        <p:strVal val="visible"/>
                                      </p:to>
                                    </p:set>
                                    <p:animEffect transition="in" filter="fade">
                                      <p:cBhvr>
                                        <p:cTn id="70" dur="500"/>
                                        <p:tgtEl>
                                          <p:spTgt spid="8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fade">
                                      <p:cBhvr>
                                        <p:cTn id="7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9" grpId="0" animBg="1"/>
      <p:bldP spid="38" grpId="0" animBg="1"/>
      <p:bldP spid="41" grpId="0" animBg="1"/>
      <p:bldP spid="42" grpId="0" animBg="1"/>
      <p:bldP spid="43" grpId="0"/>
      <p:bldP spid="45" grpId="0"/>
      <p:bldP spid="82" grpId="0"/>
      <p:bldP spid="8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8</a:t>
            </a:fld>
            <a:endParaRPr lang="de-DE" dirty="0"/>
          </a:p>
        </p:txBody>
      </p:sp>
      <p:sp>
        <p:nvSpPr>
          <p:cNvPr id="13" name="Content Placeholder 2">
            <a:extLst>
              <a:ext uri="{FF2B5EF4-FFF2-40B4-BE49-F238E27FC236}">
                <a16:creationId xmlns:a16="http://schemas.microsoft.com/office/drawing/2014/main" id="{B9181300-2DD4-4219-8C63-0A98DF434A54}"/>
              </a:ext>
            </a:extLst>
          </p:cNvPr>
          <p:cNvSpPr>
            <a:spLocks noGrp="1"/>
          </p:cNvSpPr>
          <p:nvPr>
            <p:ph idx="1"/>
          </p:nvPr>
        </p:nvSpPr>
        <p:spPr>
          <a:xfrm>
            <a:off x="838200" y="1320798"/>
            <a:ext cx="3710049" cy="4805363"/>
          </a:xfrm>
        </p:spPr>
        <p:txBody>
          <a:bodyPr>
            <a:normAutofit/>
          </a:bodyPr>
          <a:lstStyle/>
          <a:p>
            <a:pPr marL="0" indent="0">
              <a:buNone/>
            </a:pPr>
            <a:r>
              <a:rPr lang="de-DE" sz="2000" dirty="0" err="1"/>
              <a:t>Generic</a:t>
            </a:r>
            <a:r>
              <a:rPr lang="de-DE" sz="2000" dirty="0"/>
              <a:t> </a:t>
            </a:r>
            <a:r>
              <a:rPr lang="de-DE" sz="2000" dirty="0" err="1"/>
              <a:t>nodes</a:t>
            </a:r>
            <a:r>
              <a:rPr lang="de-DE" sz="2000" dirty="0"/>
              <a:t>:</a:t>
            </a:r>
          </a:p>
          <a:p>
            <a:r>
              <a:rPr lang="de-DE" sz="1600" dirty="0" err="1"/>
              <a:t>Spherical</a:t>
            </a:r>
            <a:r>
              <a:rPr lang="de-DE" sz="1600" dirty="0"/>
              <a:t> / </a:t>
            </a:r>
            <a:r>
              <a:rPr lang="de-DE" sz="1600" dirty="0" err="1"/>
              <a:t>cylindrical</a:t>
            </a:r>
            <a:r>
              <a:rPr lang="de-DE" sz="1600" dirty="0"/>
              <a:t> / paraxial </a:t>
            </a:r>
            <a:r>
              <a:rPr lang="de-DE" sz="1600" dirty="0" err="1"/>
              <a:t>lens</a:t>
            </a:r>
            <a:endParaRPr lang="de-DE" sz="1600" dirty="0"/>
          </a:p>
          <a:p>
            <a:r>
              <a:rPr lang="de-DE" sz="1600" dirty="0"/>
              <a:t>Flat / </a:t>
            </a:r>
            <a:r>
              <a:rPr lang="de-DE" sz="1600" dirty="0" err="1"/>
              <a:t>spherical</a:t>
            </a:r>
            <a:r>
              <a:rPr lang="de-DE" sz="1600" dirty="0"/>
              <a:t> / </a:t>
            </a:r>
            <a:r>
              <a:rPr lang="de-DE" sz="1600" dirty="0" err="1"/>
              <a:t>oap</a:t>
            </a:r>
            <a:r>
              <a:rPr lang="de-DE" sz="1600" dirty="0"/>
              <a:t> </a:t>
            </a:r>
            <a:r>
              <a:rPr lang="de-DE" sz="1600" dirty="0" err="1"/>
              <a:t>mirror</a:t>
            </a:r>
            <a:endParaRPr lang="de-DE" sz="1600" dirty="0"/>
          </a:p>
          <a:p>
            <a:r>
              <a:rPr lang="de-DE" sz="1600" dirty="0"/>
              <a:t>Wedge</a:t>
            </a:r>
          </a:p>
          <a:p>
            <a:r>
              <a:rPr lang="de-DE" sz="1600" dirty="0"/>
              <a:t>Ideal </a:t>
            </a:r>
            <a:r>
              <a:rPr lang="de-DE" sz="1600" dirty="0" err="1"/>
              <a:t>filter</a:t>
            </a:r>
            <a:endParaRPr lang="de-DE" sz="1600" dirty="0"/>
          </a:p>
          <a:p>
            <a:r>
              <a:rPr lang="de-DE" sz="1600" dirty="0" err="1"/>
              <a:t>Reflective</a:t>
            </a:r>
            <a:r>
              <a:rPr lang="de-DE" sz="1600" dirty="0"/>
              <a:t> </a:t>
            </a:r>
            <a:r>
              <a:rPr lang="de-DE" sz="1600" dirty="0" err="1"/>
              <a:t>grating</a:t>
            </a:r>
            <a:endParaRPr lang="de-DE" sz="1600" dirty="0"/>
          </a:p>
          <a:p>
            <a:r>
              <a:rPr lang="de-DE" sz="1600" dirty="0"/>
              <a:t>Ideal beam </a:t>
            </a:r>
            <a:r>
              <a:rPr lang="de-DE" sz="1600" dirty="0" err="1"/>
              <a:t>splitter</a:t>
            </a:r>
            <a:endParaRPr lang="de-DE" sz="2000" dirty="0"/>
          </a:p>
        </p:txBody>
      </p:sp>
      <p:grpSp>
        <p:nvGrpSpPr>
          <p:cNvPr id="137" name="Gruppieren 136">
            <a:extLst>
              <a:ext uri="{FF2B5EF4-FFF2-40B4-BE49-F238E27FC236}">
                <a16:creationId xmlns:a16="http://schemas.microsoft.com/office/drawing/2014/main" id="{9A05825D-AAC6-4A11-954F-7E1F3C6D7041}"/>
              </a:ext>
            </a:extLst>
          </p:cNvPr>
          <p:cNvGrpSpPr/>
          <p:nvPr/>
        </p:nvGrpSpPr>
        <p:grpSpPr>
          <a:xfrm>
            <a:off x="33413" y="6393586"/>
            <a:ext cx="438728" cy="437744"/>
            <a:chOff x="11530330" y="2737485"/>
            <a:chExt cx="2548890" cy="2543176"/>
          </a:xfrm>
        </p:grpSpPr>
        <p:pic>
          <p:nvPicPr>
            <p:cNvPr id="138" name="Grafik 137">
              <a:extLst>
                <a:ext uri="{FF2B5EF4-FFF2-40B4-BE49-F238E27FC236}">
                  <a16:creationId xmlns:a16="http://schemas.microsoft.com/office/drawing/2014/main" id="{BB6FFA96-A539-4908-ADC2-12774703F39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315" t="2612" r="2506" b="2422"/>
            <a:stretch/>
          </p:blipFill>
          <p:spPr>
            <a:xfrm>
              <a:off x="11530330" y="2737485"/>
              <a:ext cx="2548890" cy="2543176"/>
            </a:xfrm>
            <a:prstGeom prst="rect">
              <a:avLst/>
            </a:prstGeom>
          </p:spPr>
        </p:pic>
        <p:sp>
          <p:nvSpPr>
            <p:cNvPr id="139" name="Ellipse 138">
              <a:extLst>
                <a:ext uri="{FF2B5EF4-FFF2-40B4-BE49-F238E27FC236}">
                  <a16:creationId xmlns:a16="http://schemas.microsoft.com/office/drawing/2014/main" id="{D2B94656-FAAD-4287-AEEB-0337701E39A2}"/>
                </a:ext>
              </a:extLst>
            </p:cNvPr>
            <p:cNvSpPr/>
            <p:nvPr/>
          </p:nvSpPr>
          <p:spPr>
            <a:xfrm>
              <a:off x="12311367" y="3529965"/>
              <a:ext cx="1033157" cy="100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0" name="Grafik 139">
            <a:extLst>
              <a:ext uri="{FF2B5EF4-FFF2-40B4-BE49-F238E27FC236}">
                <a16:creationId xmlns:a16="http://schemas.microsoft.com/office/drawing/2014/main" id="{DA6A275E-E3C0-48ED-888F-A088DA1086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9560" y="6513153"/>
            <a:ext cx="164444" cy="163884"/>
          </a:xfrm>
          <a:prstGeom prst="rect">
            <a:avLst/>
          </a:prstGeom>
        </p:spPr>
      </p:pic>
      <p:pic>
        <p:nvPicPr>
          <p:cNvPr id="78" name="Grafik 77">
            <a:extLst>
              <a:ext uri="{FF2B5EF4-FFF2-40B4-BE49-F238E27FC236}">
                <a16:creationId xmlns:a16="http://schemas.microsoft.com/office/drawing/2014/main" id="{E47FBEF1-D09B-7C52-ACBA-CCA68731006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48875" y="4172614"/>
            <a:ext cx="1819275" cy="1800225"/>
          </a:xfrm>
          <a:prstGeom prst="rect">
            <a:avLst/>
          </a:prstGeom>
        </p:spPr>
      </p:pic>
      <p:pic>
        <p:nvPicPr>
          <p:cNvPr id="82" name="Grafik 81">
            <a:extLst>
              <a:ext uri="{FF2B5EF4-FFF2-40B4-BE49-F238E27FC236}">
                <a16:creationId xmlns:a16="http://schemas.microsoft.com/office/drawing/2014/main" id="{E7C0ECD9-A599-8D95-4956-92EE717ECC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88304" y="1320797"/>
            <a:ext cx="1819275" cy="1800225"/>
          </a:xfrm>
          <a:prstGeom prst="rect">
            <a:avLst/>
          </a:prstGeom>
        </p:spPr>
      </p:pic>
      <p:pic>
        <p:nvPicPr>
          <p:cNvPr id="104" name="Grafik 103">
            <a:extLst>
              <a:ext uri="{FF2B5EF4-FFF2-40B4-BE49-F238E27FC236}">
                <a16:creationId xmlns:a16="http://schemas.microsoft.com/office/drawing/2014/main" id="{75140C24-8936-D92E-8CA9-5C13D1A8CFE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48875" y="1320797"/>
            <a:ext cx="1819275" cy="1800225"/>
          </a:xfrm>
          <a:prstGeom prst="rect">
            <a:avLst/>
          </a:prstGeom>
        </p:spPr>
      </p:pic>
      <p:pic>
        <p:nvPicPr>
          <p:cNvPr id="121" name="Grafik 120">
            <a:extLst>
              <a:ext uri="{FF2B5EF4-FFF2-40B4-BE49-F238E27FC236}">
                <a16:creationId xmlns:a16="http://schemas.microsoft.com/office/drawing/2014/main" id="{1B38179D-E2DE-61EB-8DBA-41EFE412421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409446" y="4172613"/>
            <a:ext cx="1819275" cy="1800225"/>
          </a:xfrm>
          <a:prstGeom prst="rect">
            <a:avLst/>
          </a:prstGeom>
        </p:spPr>
      </p:pic>
      <p:pic>
        <p:nvPicPr>
          <p:cNvPr id="141" name="Grafik 140">
            <a:extLst>
              <a:ext uri="{FF2B5EF4-FFF2-40B4-BE49-F238E27FC236}">
                <a16:creationId xmlns:a16="http://schemas.microsoft.com/office/drawing/2014/main" id="{1163BEA9-96EA-0C61-4A78-87CB7022E7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409446" y="1320797"/>
            <a:ext cx="1819275" cy="1800225"/>
          </a:xfrm>
          <a:prstGeom prst="rect">
            <a:avLst/>
          </a:prstGeom>
        </p:spPr>
      </p:pic>
      <p:pic>
        <p:nvPicPr>
          <p:cNvPr id="143" name="Grafik 142">
            <a:extLst>
              <a:ext uri="{FF2B5EF4-FFF2-40B4-BE49-F238E27FC236}">
                <a16:creationId xmlns:a16="http://schemas.microsoft.com/office/drawing/2014/main" id="{E8CBBF18-F79C-EF76-25A4-56FE3DE81C8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688303" y="4172614"/>
            <a:ext cx="1819275" cy="1800225"/>
          </a:xfrm>
          <a:prstGeom prst="rect">
            <a:avLst/>
          </a:prstGeom>
        </p:spPr>
      </p:pic>
      <p:pic>
        <p:nvPicPr>
          <p:cNvPr id="145" name="Grafik 144">
            <a:extLst>
              <a:ext uri="{FF2B5EF4-FFF2-40B4-BE49-F238E27FC236}">
                <a16:creationId xmlns:a16="http://schemas.microsoft.com/office/drawing/2014/main" id="{04AE0183-5566-8CBE-6916-163726FAA9C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327732" y="4172612"/>
            <a:ext cx="1819275" cy="1800225"/>
          </a:xfrm>
          <a:prstGeom prst="rect">
            <a:avLst/>
          </a:prstGeom>
        </p:spPr>
      </p:pic>
    </p:spTree>
    <p:custDataLst>
      <p:tags r:id="rId1"/>
    </p:custDataLst>
    <p:extLst>
      <p:ext uri="{BB962C8B-B14F-4D97-AF65-F5344CB8AC3E}">
        <p14:creationId xmlns:p14="http://schemas.microsoft.com/office/powerpoint/2010/main" val="302125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19DF1-A49D-729F-E48B-D9AFD0E352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618F5-CEF8-E112-F132-EBBFCC667F5B}"/>
              </a:ext>
            </a:extLst>
          </p:cNvPr>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a:extLst>
              <a:ext uri="{FF2B5EF4-FFF2-40B4-BE49-F238E27FC236}">
                <a16:creationId xmlns:a16="http://schemas.microsoft.com/office/drawing/2014/main" id="{5A22FD04-A146-24D1-5109-26FE911BB733}"/>
              </a:ext>
            </a:extLst>
          </p:cNvPr>
          <p:cNvSpPr>
            <a:spLocks noGrp="1"/>
          </p:cNvSpPr>
          <p:nvPr>
            <p:ph type="sldNum" sz="quarter" idx="12"/>
          </p:nvPr>
        </p:nvSpPr>
        <p:spPr/>
        <p:txBody>
          <a:bodyPr/>
          <a:lstStyle/>
          <a:p>
            <a:fld id="{EC5B15BB-6B6E-4ECE-9DE6-799FAF01EBD9}" type="slidenum">
              <a:rPr lang="de-DE" smtClean="0"/>
              <a:pPr/>
              <a:t>9</a:t>
            </a:fld>
            <a:endParaRPr lang="de-DE" dirty="0"/>
          </a:p>
        </p:txBody>
      </p:sp>
      <p:sp>
        <p:nvSpPr>
          <p:cNvPr id="7" name="Content Placeholder 2">
            <a:extLst>
              <a:ext uri="{FF2B5EF4-FFF2-40B4-BE49-F238E27FC236}">
                <a16:creationId xmlns:a16="http://schemas.microsoft.com/office/drawing/2014/main" id="{98EBCCF2-7D1C-0AD1-741E-5AFAA0098D84}"/>
              </a:ext>
            </a:extLst>
          </p:cNvPr>
          <p:cNvSpPr txBox="1">
            <a:spLocks/>
          </p:cNvSpPr>
          <p:nvPr/>
        </p:nvSpPr>
        <p:spPr>
          <a:xfrm>
            <a:off x="4082632" y="1089484"/>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2000" dirty="0"/>
          </a:p>
        </p:txBody>
      </p:sp>
      <p:sp>
        <p:nvSpPr>
          <p:cNvPr id="130" name="Rechteck 129">
            <a:extLst>
              <a:ext uri="{FF2B5EF4-FFF2-40B4-BE49-F238E27FC236}">
                <a16:creationId xmlns:a16="http://schemas.microsoft.com/office/drawing/2014/main" id="{B9109500-17A9-8B5C-B48D-705F7CA672DF}"/>
              </a:ext>
            </a:extLst>
          </p:cNvPr>
          <p:cNvSpPr/>
          <p:nvPr/>
        </p:nvSpPr>
        <p:spPr>
          <a:xfrm>
            <a:off x="2957954" y="5774961"/>
            <a:ext cx="8982438" cy="3019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uppieren 10">
            <a:extLst>
              <a:ext uri="{FF2B5EF4-FFF2-40B4-BE49-F238E27FC236}">
                <a16:creationId xmlns:a16="http://schemas.microsoft.com/office/drawing/2014/main" id="{AE082F20-E337-2EF9-0C9C-6F74A89088AA}"/>
              </a:ext>
            </a:extLst>
          </p:cNvPr>
          <p:cNvGrpSpPr/>
          <p:nvPr/>
        </p:nvGrpSpPr>
        <p:grpSpPr>
          <a:xfrm>
            <a:off x="8439541" y="1260220"/>
            <a:ext cx="2743525" cy="2552475"/>
            <a:chOff x="8439541" y="1260220"/>
            <a:chExt cx="2743525" cy="2552475"/>
          </a:xfrm>
        </p:grpSpPr>
        <p:pic>
          <p:nvPicPr>
            <p:cNvPr id="17" name="Grafik 16">
              <a:extLst>
                <a:ext uri="{FF2B5EF4-FFF2-40B4-BE49-F238E27FC236}">
                  <a16:creationId xmlns:a16="http://schemas.microsoft.com/office/drawing/2014/main" id="{42F2640F-3DA6-F328-1C8C-BD635214AE70}"/>
                </a:ext>
              </a:extLst>
            </p:cNvPr>
            <p:cNvPicPr>
              <a:picLocks noChangeAspect="1"/>
            </p:cNvPicPr>
            <p:nvPr/>
          </p:nvPicPr>
          <p:blipFill>
            <a:blip r:embed="rId4"/>
            <a:stretch>
              <a:fillRect/>
            </a:stretch>
          </p:blipFill>
          <p:spPr>
            <a:xfrm>
              <a:off x="8753504" y="1551486"/>
              <a:ext cx="1995656" cy="2018028"/>
            </a:xfrm>
            <a:prstGeom prst="rect">
              <a:avLst/>
            </a:prstGeom>
          </p:spPr>
        </p:pic>
        <p:sp>
          <p:nvSpPr>
            <p:cNvPr id="10" name="Rechteck 9">
              <a:extLst>
                <a:ext uri="{FF2B5EF4-FFF2-40B4-BE49-F238E27FC236}">
                  <a16:creationId xmlns:a16="http://schemas.microsoft.com/office/drawing/2014/main" id="{BDEEC7F8-C1F9-B56C-2EFE-472FC457F19E}"/>
                </a:ext>
              </a:extLst>
            </p:cNvPr>
            <p:cNvSpPr/>
            <p:nvPr/>
          </p:nvSpPr>
          <p:spPr>
            <a:xfrm>
              <a:off x="8439541" y="3433547"/>
              <a:ext cx="2743525" cy="3791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feld 19">
              <a:extLst>
                <a:ext uri="{FF2B5EF4-FFF2-40B4-BE49-F238E27FC236}">
                  <a16:creationId xmlns:a16="http://schemas.microsoft.com/office/drawing/2014/main" id="{DF68A534-B4EC-38F5-96BD-1CC6E3553683}"/>
                </a:ext>
              </a:extLst>
            </p:cNvPr>
            <p:cNvSpPr txBox="1"/>
            <p:nvPr/>
          </p:nvSpPr>
          <p:spPr>
            <a:xfrm>
              <a:off x="8907715" y="1260220"/>
              <a:ext cx="1903086" cy="369332"/>
            </a:xfrm>
            <a:prstGeom prst="rect">
              <a:avLst/>
            </a:prstGeom>
            <a:noFill/>
          </p:spPr>
          <p:txBody>
            <a:bodyPr wrap="none" rtlCol="0">
              <a:spAutoFit/>
            </a:bodyPr>
            <a:lstStyle/>
            <a:p>
              <a:pPr algn="ctr"/>
              <a:r>
                <a:rPr lang="en-US" dirty="0">
                  <a:solidFill>
                    <a:srgbClr val="3276AC"/>
                  </a:solidFill>
                </a:rPr>
                <a:t>FF Spot diagram</a:t>
              </a:r>
            </a:p>
          </p:txBody>
        </p:sp>
        <p:sp>
          <p:nvSpPr>
            <p:cNvPr id="131" name="Rechteck 130">
              <a:extLst>
                <a:ext uri="{FF2B5EF4-FFF2-40B4-BE49-F238E27FC236}">
                  <a16:creationId xmlns:a16="http://schemas.microsoft.com/office/drawing/2014/main" id="{ACC9066A-0ABA-889B-A556-D9038D5D32D7}"/>
                </a:ext>
              </a:extLst>
            </p:cNvPr>
            <p:cNvSpPr/>
            <p:nvPr/>
          </p:nvSpPr>
          <p:spPr>
            <a:xfrm>
              <a:off x="8442993" y="1456400"/>
              <a:ext cx="530107" cy="22866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uppieren 11">
              <a:extLst>
                <a:ext uri="{FF2B5EF4-FFF2-40B4-BE49-F238E27FC236}">
                  <a16:creationId xmlns:a16="http://schemas.microsoft.com/office/drawing/2014/main" id="{D8E3AEEA-D427-55CD-5025-C75A31731561}"/>
                </a:ext>
              </a:extLst>
            </p:cNvPr>
            <p:cNvGrpSpPr/>
            <p:nvPr/>
          </p:nvGrpSpPr>
          <p:grpSpPr>
            <a:xfrm>
              <a:off x="9131373" y="3351213"/>
              <a:ext cx="1436318" cy="390432"/>
              <a:chOff x="3784589" y="2933892"/>
              <a:chExt cx="2268952" cy="390432"/>
            </a:xfrm>
          </p:grpSpPr>
          <p:sp>
            <p:nvSpPr>
              <p:cNvPr id="86" name="Textfeld 85">
                <a:extLst>
                  <a:ext uri="{FF2B5EF4-FFF2-40B4-BE49-F238E27FC236}">
                    <a16:creationId xmlns:a16="http://schemas.microsoft.com/office/drawing/2014/main" id="{C95AD5E1-3E16-60AC-C96F-2E1EABEE0C6E}"/>
                  </a:ext>
                </a:extLst>
              </p:cNvPr>
              <p:cNvSpPr txBox="1"/>
              <p:nvPr/>
            </p:nvSpPr>
            <p:spPr>
              <a:xfrm>
                <a:off x="4793142" y="2933892"/>
                <a:ext cx="269626" cy="276999"/>
              </a:xfrm>
              <a:prstGeom prst="rect">
                <a:avLst/>
              </a:prstGeom>
              <a:noFill/>
            </p:spPr>
            <p:txBody>
              <a:bodyPr wrap="none" rtlCol="0">
                <a:spAutoFit/>
              </a:bodyPr>
              <a:lstStyle/>
              <a:p>
                <a:pPr algn="ctr"/>
                <a:r>
                  <a:rPr lang="en-US" sz="1200" dirty="0"/>
                  <a:t>0</a:t>
                </a:r>
              </a:p>
            </p:txBody>
          </p:sp>
          <p:sp>
            <p:nvSpPr>
              <p:cNvPr id="87" name="Textfeld 86">
                <a:extLst>
                  <a:ext uri="{FF2B5EF4-FFF2-40B4-BE49-F238E27FC236}">
                    <a16:creationId xmlns:a16="http://schemas.microsoft.com/office/drawing/2014/main" id="{D28EFE6C-5E47-F9FE-ED93-595E20CBEAFD}"/>
                  </a:ext>
                </a:extLst>
              </p:cNvPr>
              <p:cNvSpPr txBox="1"/>
              <p:nvPr/>
            </p:nvSpPr>
            <p:spPr>
              <a:xfrm>
                <a:off x="4414775" y="3047325"/>
                <a:ext cx="1079251" cy="276999"/>
              </a:xfrm>
              <a:prstGeom prst="rect">
                <a:avLst/>
              </a:prstGeom>
              <a:noFill/>
            </p:spPr>
            <p:txBody>
              <a:bodyPr wrap="none" rtlCol="0">
                <a:spAutoFit/>
              </a:bodyPr>
              <a:lstStyle/>
              <a:p>
                <a:pPr algn="ctr"/>
                <a:r>
                  <a:rPr lang="en-US" sz="1200" dirty="0"/>
                  <a:t>x in µm</a:t>
                </a:r>
              </a:p>
            </p:txBody>
          </p:sp>
          <p:sp>
            <p:nvSpPr>
              <p:cNvPr id="88" name="Textfeld 87">
                <a:extLst>
                  <a:ext uri="{FF2B5EF4-FFF2-40B4-BE49-F238E27FC236}">
                    <a16:creationId xmlns:a16="http://schemas.microsoft.com/office/drawing/2014/main" id="{1134D602-7D17-BDA6-E552-71667C0DA030}"/>
                  </a:ext>
                </a:extLst>
              </p:cNvPr>
              <p:cNvSpPr txBox="1"/>
              <p:nvPr/>
            </p:nvSpPr>
            <p:spPr>
              <a:xfrm>
                <a:off x="5493405" y="2933892"/>
                <a:ext cx="560136" cy="276999"/>
              </a:xfrm>
              <a:prstGeom prst="rect">
                <a:avLst/>
              </a:prstGeom>
              <a:noFill/>
            </p:spPr>
            <p:txBody>
              <a:bodyPr wrap="none" rtlCol="0">
                <a:spAutoFit/>
              </a:bodyPr>
              <a:lstStyle/>
              <a:p>
                <a:pPr algn="ctr"/>
                <a:r>
                  <a:rPr lang="en-US" sz="1200" dirty="0"/>
                  <a:t>10</a:t>
                </a:r>
              </a:p>
            </p:txBody>
          </p:sp>
          <p:sp>
            <p:nvSpPr>
              <p:cNvPr id="89" name="Textfeld 88">
                <a:extLst>
                  <a:ext uri="{FF2B5EF4-FFF2-40B4-BE49-F238E27FC236}">
                    <a16:creationId xmlns:a16="http://schemas.microsoft.com/office/drawing/2014/main" id="{096A6CCA-F055-2166-8EB5-3E3BCE4AA55A}"/>
                  </a:ext>
                </a:extLst>
              </p:cNvPr>
              <p:cNvSpPr txBox="1"/>
              <p:nvPr/>
            </p:nvSpPr>
            <p:spPr>
              <a:xfrm>
                <a:off x="3784589" y="2937046"/>
                <a:ext cx="641169" cy="276999"/>
              </a:xfrm>
              <a:prstGeom prst="rect">
                <a:avLst/>
              </a:prstGeom>
              <a:noFill/>
            </p:spPr>
            <p:txBody>
              <a:bodyPr wrap="none" rtlCol="0">
                <a:spAutoFit/>
              </a:bodyPr>
              <a:lstStyle/>
              <a:p>
                <a:pPr algn="ctr"/>
                <a:r>
                  <a:rPr lang="en-US" sz="1200" dirty="0"/>
                  <a:t>-10</a:t>
                </a:r>
              </a:p>
            </p:txBody>
          </p:sp>
        </p:grpSp>
        <p:sp>
          <p:nvSpPr>
            <p:cNvPr id="96" name="Textfeld 95">
              <a:extLst>
                <a:ext uri="{FF2B5EF4-FFF2-40B4-BE49-F238E27FC236}">
                  <a16:creationId xmlns:a16="http://schemas.microsoft.com/office/drawing/2014/main" id="{8E342615-A52C-0F3B-B175-942B47C31747}"/>
                </a:ext>
              </a:extLst>
            </p:cNvPr>
            <p:cNvSpPr txBox="1"/>
            <p:nvPr/>
          </p:nvSpPr>
          <p:spPr>
            <a:xfrm>
              <a:off x="8840282" y="2370511"/>
              <a:ext cx="170682" cy="276999"/>
            </a:xfrm>
            <a:prstGeom prst="rect">
              <a:avLst/>
            </a:prstGeom>
            <a:noFill/>
          </p:spPr>
          <p:txBody>
            <a:bodyPr wrap="none" rtlCol="0">
              <a:spAutoFit/>
            </a:bodyPr>
            <a:lstStyle/>
            <a:p>
              <a:pPr algn="ctr"/>
              <a:r>
                <a:rPr lang="en-US" sz="1200" dirty="0"/>
                <a:t>0</a:t>
              </a:r>
            </a:p>
          </p:txBody>
        </p:sp>
        <p:sp>
          <p:nvSpPr>
            <p:cNvPr id="97" name="Textfeld 96">
              <a:extLst>
                <a:ext uri="{FF2B5EF4-FFF2-40B4-BE49-F238E27FC236}">
                  <a16:creationId xmlns:a16="http://schemas.microsoft.com/office/drawing/2014/main" id="{202F8424-5E4C-00E4-AAF3-307BFDB2AE57}"/>
                </a:ext>
              </a:extLst>
            </p:cNvPr>
            <p:cNvSpPr txBox="1"/>
            <p:nvPr/>
          </p:nvSpPr>
          <p:spPr>
            <a:xfrm rot="16200000">
              <a:off x="8370824" y="2355434"/>
              <a:ext cx="683200" cy="276999"/>
            </a:xfrm>
            <a:prstGeom prst="rect">
              <a:avLst/>
            </a:prstGeom>
            <a:noFill/>
          </p:spPr>
          <p:txBody>
            <a:bodyPr wrap="none" rtlCol="0">
              <a:spAutoFit/>
            </a:bodyPr>
            <a:lstStyle/>
            <a:p>
              <a:pPr algn="ctr"/>
              <a:r>
                <a:rPr lang="en-US" sz="1200" dirty="0"/>
                <a:t>y in µm</a:t>
              </a:r>
            </a:p>
          </p:txBody>
        </p:sp>
        <p:sp>
          <p:nvSpPr>
            <p:cNvPr id="98" name="Textfeld 97">
              <a:extLst>
                <a:ext uri="{FF2B5EF4-FFF2-40B4-BE49-F238E27FC236}">
                  <a16:creationId xmlns:a16="http://schemas.microsoft.com/office/drawing/2014/main" id="{4EDED891-AF74-F217-AF89-509EDB9E7D0F}"/>
                </a:ext>
              </a:extLst>
            </p:cNvPr>
            <p:cNvSpPr txBox="1"/>
            <p:nvPr/>
          </p:nvSpPr>
          <p:spPr>
            <a:xfrm>
              <a:off x="8715600" y="1901578"/>
              <a:ext cx="354584" cy="276999"/>
            </a:xfrm>
            <a:prstGeom prst="rect">
              <a:avLst/>
            </a:prstGeom>
            <a:noFill/>
          </p:spPr>
          <p:txBody>
            <a:bodyPr wrap="none" rtlCol="0">
              <a:spAutoFit/>
            </a:bodyPr>
            <a:lstStyle/>
            <a:p>
              <a:pPr algn="ctr"/>
              <a:r>
                <a:rPr lang="en-US" sz="1200" dirty="0"/>
                <a:t>10</a:t>
              </a:r>
            </a:p>
          </p:txBody>
        </p:sp>
        <p:sp>
          <p:nvSpPr>
            <p:cNvPr id="99" name="Textfeld 98">
              <a:extLst>
                <a:ext uri="{FF2B5EF4-FFF2-40B4-BE49-F238E27FC236}">
                  <a16:creationId xmlns:a16="http://schemas.microsoft.com/office/drawing/2014/main" id="{99915A24-6EEA-4CE2-ADC2-304DEADD6465}"/>
                </a:ext>
              </a:extLst>
            </p:cNvPr>
            <p:cNvSpPr txBox="1"/>
            <p:nvPr/>
          </p:nvSpPr>
          <p:spPr>
            <a:xfrm>
              <a:off x="8648021" y="2868822"/>
              <a:ext cx="405880" cy="276999"/>
            </a:xfrm>
            <a:prstGeom prst="rect">
              <a:avLst/>
            </a:prstGeom>
            <a:noFill/>
          </p:spPr>
          <p:txBody>
            <a:bodyPr wrap="none" rtlCol="0">
              <a:spAutoFit/>
            </a:bodyPr>
            <a:lstStyle/>
            <a:p>
              <a:pPr algn="ctr"/>
              <a:r>
                <a:rPr lang="en-US" sz="1200" dirty="0"/>
                <a:t>-10</a:t>
              </a:r>
            </a:p>
          </p:txBody>
        </p:sp>
      </p:grpSp>
      <p:grpSp>
        <p:nvGrpSpPr>
          <p:cNvPr id="6" name="Gruppieren 5">
            <a:extLst>
              <a:ext uri="{FF2B5EF4-FFF2-40B4-BE49-F238E27FC236}">
                <a16:creationId xmlns:a16="http://schemas.microsoft.com/office/drawing/2014/main" id="{55AD626B-A975-40B3-C2D8-24A6DEDC1ABB}"/>
              </a:ext>
            </a:extLst>
          </p:cNvPr>
          <p:cNvGrpSpPr/>
          <p:nvPr/>
        </p:nvGrpSpPr>
        <p:grpSpPr>
          <a:xfrm>
            <a:off x="4032334" y="1218840"/>
            <a:ext cx="3489189" cy="2543660"/>
            <a:chOff x="4032334" y="1218840"/>
            <a:chExt cx="3489189" cy="2543660"/>
          </a:xfrm>
        </p:grpSpPr>
        <p:pic>
          <p:nvPicPr>
            <p:cNvPr id="15" name="Grafik 14">
              <a:extLst>
                <a:ext uri="{FF2B5EF4-FFF2-40B4-BE49-F238E27FC236}">
                  <a16:creationId xmlns:a16="http://schemas.microsoft.com/office/drawing/2014/main" id="{D1A849DB-1FF0-CC3F-F504-F2C78D3458D4}"/>
                </a:ext>
              </a:extLst>
            </p:cNvPr>
            <p:cNvPicPr>
              <a:picLocks noChangeAspect="1"/>
            </p:cNvPicPr>
            <p:nvPr/>
          </p:nvPicPr>
          <p:blipFill>
            <a:blip r:embed="rId5"/>
            <a:stretch>
              <a:fillRect/>
            </a:stretch>
          </p:blipFill>
          <p:spPr>
            <a:xfrm>
              <a:off x="4661154" y="1566856"/>
              <a:ext cx="2452796" cy="1968172"/>
            </a:xfrm>
            <a:prstGeom prst="rect">
              <a:avLst/>
            </a:prstGeom>
          </p:spPr>
        </p:pic>
        <p:sp>
          <p:nvSpPr>
            <p:cNvPr id="4" name="Rechteck 3">
              <a:extLst>
                <a:ext uri="{FF2B5EF4-FFF2-40B4-BE49-F238E27FC236}">
                  <a16:creationId xmlns:a16="http://schemas.microsoft.com/office/drawing/2014/main" id="{09979D6B-9E17-DBCC-7C6B-E49F1073675A}"/>
                </a:ext>
              </a:extLst>
            </p:cNvPr>
            <p:cNvSpPr/>
            <p:nvPr/>
          </p:nvSpPr>
          <p:spPr>
            <a:xfrm>
              <a:off x="4777998" y="3383352"/>
              <a:ext cx="2743525" cy="3791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hteck 2">
              <a:extLst>
                <a:ext uri="{FF2B5EF4-FFF2-40B4-BE49-F238E27FC236}">
                  <a16:creationId xmlns:a16="http://schemas.microsoft.com/office/drawing/2014/main" id="{AA7128BD-B366-8115-06EC-F370D15A04B7}"/>
                </a:ext>
              </a:extLst>
            </p:cNvPr>
            <p:cNvSpPr/>
            <p:nvPr/>
          </p:nvSpPr>
          <p:spPr>
            <a:xfrm>
              <a:off x="6839016" y="1323474"/>
              <a:ext cx="530107" cy="22866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feld 15">
              <a:extLst>
                <a:ext uri="{FF2B5EF4-FFF2-40B4-BE49-F238E27FC236}">
                  <a16:creationId xmlns:a16="http://schemas.microsoft.com/office/drawing/2014/main" id="{2BE7CE41-24A6-556E-C483-87C412A1F76D}"/>
                </a:ext>
              </a:extLst>
            </p:cNvPr>
            <p:cNvSpPr txBox="1"/>
            <p:nvPr/>
          </p:nvSpPr>
          <p:spPr>
            <a:xfrm>
              <a:off x="5247084" y="1218840"/>
              <a:ext cx="1227644" cy="369332"/>
            </a:xfrm>
            <a:prstGeom prst="rect">
              <a:avLst/>
            </a:prstGeom>
            <a:noFill/>
          </p:spPr>
          <p:txBody>
            <a:bodyPr wrap="none" rtlCol="0">
              <a:spAutoFit/>
            </a:bodyPr>
            <a:lstStyle/>
            <a:p>
              <a:pPr algn="ctr"/>
              <a:r>
                <a:rPr lang="en-US" dirty="0">
                  <a:solidFill>
                    <a:srgbClr val="3276AC"/>
                  </a:solidFill>
                </a:rPr>
                <a:t>Wavefront</a:t>
              </a:r>
            </a:p>
          </p:txBody>
        </p:sp>
        <p:sp>
          <p:nvSpPr>
            <p:cNvPr id="129" name="Rechteck 128">
              <a:extLst>
                <a:ext uri="{FF2B5EF4-FFF2-40B4-BE49-F238E27FC236}">
                  <a16:creationId xmlns:a16="http://schemas.microsoft.com/office/drawing/2014/main" id="{D4D2E952-AF1C-9771-52ED-5A3980FC843A}"/>
                </a:ext>
              </a:extLst>
            </p:cNvPr>
            <p:cNvSpPr/>
            <p:nvPr/>
          </p:nvSpPr>
          <p:spPr>
            <a:xfrm>
              <a:off x="4032334" y="1392913"/>
              <a:ext cx="878586" cy="2209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feld 104">
              <a:extLst>
                <a:ext uri="{FF2B5EF4-FFF2-40B4-BE49-F238E27FC236}">
                  <a16:creationId xmlns:a16="http://schemas.microsoft.com/office/drawing/2014/main" id="{4FF81C25-E592-88A9-D32E-84BD708E5E71}"/>
                </a:ext>
              </a:extLst>
            </p:cNvPr>
            <p:cNvSpPr txBox="1"/>
            <p:nvPr/>
          </p:nvSpPr>
          <p:spPr>
            <a:xfrm>
              <a:off x="5726810" y="3309570"/>
              <a:ext cx="170682" cy="276999"/>
            </a:xfrm>
            <a:prstGeom prst="rect">
              <a:avLst/>
            </a:prstGeom>
            <a:noFill/>
          </p:spPr>
          <p:txBody>
            <a:bodyPr wrap="none" rtlCol="0">
              <a:spAutoFit/>
            </a:bodyPr>
            <a:lstStyle/>
            <a:p>
              <a:pPr algn="ctr"/>
              <a:r>
                <a:rPr lang="en-US" sz="1200" dirty="0"/>
                <a:t>0</a:t>
              </a:r>
            </a:p>
          </p:txBody>
        </p:sp>
        <p:sp>
          <p:nvSpPr>
            <p:cNvPr id="106" name="Textfeld 105">
              <a:extLst>
                <a:ext uri="{FF2B5EF4-FFF2-40B4-BE49-F238E27FC236}">
                  <a16:creationId xmlns:a16="http://schemas.microsoft.com/office/drawing/2014/main" id="{DD9C2EC2-57CA-DB7B-977E-5C7D10DBC348}"/>
                </a:ext>
              </a:extLst>
            </p:cNvPr>
            <p:cNvSpPr txBox="1"/>
            <p:nvPr/>
          </p:nvSpPr>
          <p:spPr>
            <a:xfrm>
              <a:off x="5467254" y="3423003"/>
              <a:ext cx="723275" cy="276999"/>
            </a:xfrm>
            <a:prstGeom prst="rect">
              <a:avLst/>
            </a:prstGeom>
            <a:noFill/>
          </p:spPr>
          <p:txBody>
            <a:bodyPr wrap="none" rtlCol="0">
              <a:spAutoFit/>
            </a:bodyPr>
            <a:lstStyle/>
            <a:p>
              <a:pPr algn="ctr"/>
              <a:r>
                <a:rPr lang="en-US" sz="1200" dirty="0"/>
                <a:t>x in mm</a:t>
              </a:r>
            </a:p>
          </p:txBody>
        </p:sp>
        <p:sp>
          <p:nvSpPr>
            <p:cNvPr id="107" name="Textfeld 106">
              <a:extLst>
                <a:ext uri="{FF2B5EF4-FFF2-40B4-BE49-F238E27FC236}">
                  <a16:creationId xmlns:a16="http://schemas.microsoft.com/office/drawing/2014/main" id="{8D149BD7-67F3-F1B6-949C-87B0E7CFF7DE}"/>
                </a:ext>
              </a:extLst>
            </p:cNvPr>
            <p:cNvSpPr txBox="1"/>
            <p:nvPr/>
          </p:nvSpPr>
          <p:spPr>
            <a:xfrm>
              <a:off x="6037725" y="3304103"/>
              <a:ext cx="269626" cy="276999"/>
            </a:xfrm>
            <a:prstGeom prst="rect">
              <a:avLst/>
            </a:prstGeom>
            <a:noFill/>
          </p:spPr>
          <p:txBody>
            <a:bodyPr wrap="none" rtlCol="0">
              <a:spAutoFit/>
            </a:bodyPr>
            <a:lstStyle/>
            <a:p>
              <a:pPr algn="ctr"/>
              <a:r>
                <a:rPr lang="de-DE" sz="1200" dirty="0"/>
                <a:t>2</a:t>
              </a:r>
              <a:endParaRPr lang="en-US" sz="1200" dirty="0"/>
            </a:p>
          </p:txBody>
        </p:sp>
        <p:sp>
          <p:nvSpPr>
            <p:cNvPr id="108" name="Textfeld 107">
              <a:extLst>
                <a:ext uri="{FF2B5EF4-FFF2-40B4-BE49-F238E27FC236}">
                  <a16:creationId xmlns:a16="http://schemas.microsoft.com/office/drawing/2014/main" id="{F05802A2-0BAB-AC65-8423-66CEFD83CF10}"/>
                </a:ext>
              </a:extLst>
            </p:cNvPr>
            <p:cNvSpPr txBox="1"/>
            <p:nvPr/>
          </p:nvSpPr>
          <p:spPr>
            <a:xfrm>
              <a:off x="4917310" y="3298802"/>
              <a:ext cx="320922" cy="276999"/>
            </a:xfrm>
            <a:prstGeom prst="rect">
              <a:avLst/>
            </a:prstGeom>
            <a:noFill/>
          </p:spPr>
          <p:txBody>
            <a:bodyPr wrap="none" rtlCol="0">
              <a:spAutoFit/>
            </a:bodyPr>
            <a:lstStyle/>
            <a:p>
              <a:pPr algn="ctr"/>
              <a:r>
                <a:rPr lang="en-US" sz="1200" dirty="0"/>
                <a:t>-4</a:t>
              </a:r>
            </a:p>
          </p:txBody>
        </p:sp>
        <p:sp>
          <p:nvSpPr>
            <p:cNvPr id="109" name="Textfeld 108">
              <a:extLst>
                <a:ext uri="{FF2B5EF4-FFF2-40B4-BE49-F238E27FC236}">
                  <a16:creationId xmlns:a16="http://schemas.microsoft.com/office/drawing/2014/main" id="{B2D5464C-E592-1E1D-ECA0-3BB6BF814BBA}"/>
                </a:ext>
              </a:extLst>
            </p:cNvPr>
            <p:cNvSpPr txBox="1"/>
            <p:nvPr/>
          </p:nvSpPr>
          <p:spPr>
            <a:xfrm>
              <a:off x="5282701" y="3301816"/>
              <a:ext cx="320922" cy="276999"/>
            </a:xfrm>
            <a:prstGeom prst="rect">
              <a:avLst/>
            </a:prstGeom>
            <a:noFill/>
          </p:spPr>
          <p:txBody>
            <a:bodyPr wrap="none" rtlCol="0">
              <a:spAutoFit/>
            </a:bodyPr>
            <a:lstStyle/>
            <a:p>
              <a:pPr algn="ctr"/>
              <a:r>
                <a:rPr lang="en-US" sz="1200" dirty="0"/>
                <a:t>-2</a:t>
              </a:r>
            </a:p>
          </p:txBody>
        </p:sp>
        <p:sp>
          <p:nvSpPr>
            <p:cNvPr id="110" name="Textfeld 109">
              <a:extLst>
                <a:ext uri="{FF2B5EF4-FFF2-40B4-BE49-F238E27FC236}">
                  <a16:creationId xmlns:a16="http://schemas.microsoft.com/office/drawing/2014/main" id="{B30171A5-779A-107B-261D-C06A705EEB9D}"/>
                </a:ext>
              </a:extLst>
            </p:cNvPr>
            <p:cNvSpPr txBox="1"/>
            <p:nvPr/>
          </p:nvSpPr>
          <p:spPr>
            <a:xfrm>
              <a:off x="6385152" y="3312724"/>
              <a:ext cx="269626" cy="276999"/>
            </a:xfrm>
            <a:prstGeom prst="rect">
              <a:avLst/>
            </a:prstGeom>
            <a:noFill/>
          </p:spPr>
          <p:txBody>
            <a:bodyPr wrap="none" rtlCol="0">
              <a:spAutoFit/>
            </a:bodyPr>
            <a:lstStyle/>
            <a:p>
              <a:pPr algn="ctr"/>
              <a:r>
                <a:rPr lang="de-DE" sz="1200" dirty="0"/>
                <a:t>4</a:t>
              </a:r>
              <a:endParaRPr lang="en-US" sz="1200" dirty="0"/>
            </a:p>
          </p:txBody>
        </p:sp>
        <p:sp>
          <p:nvSpPr>
            <p:cNvPr id="111" name="Textfeld 110">
              <a:extLst>
                <a:ext uri="{FF2B5EF4-FFF2-40B4-BE49-F238E27FC236}">
                  <a16:creationId xmlns:a16="http://schemas.microsoft.com/office/drawing/2014/main" id="{682AEAFB-5325-DBC0-982E-B0786E654100}"/>
                </a:ext>
              </a:extLst>
            </p:cNvPr>
            <p:cNvSpPr txBox="1"/>
            <p:nvPr/>
          </p:nvSpPr>
          <p:spPr>
            <a:xfrm>
              <a:off x="4777998" y="2337888"/>
              <a:ext cx="170682" cy="276999"/>
            </a:xfrm>
            <a:prstGeom prst="rect">
              <a:avLst/>
            </a:prstGeom>
            <a:noFill/>
          </p:spPr>
          <p:txBody>
            <a:bodyPr wrap="none" rtlCol="0">
              <a:spAutoFit/>
            </a:bodyPr>
            <a:lstStyle/>
            <a:p>
              <a:pPr algn="ctr"/>
              <a:r>
                <a:rPr lang="en-US" sz="1200" dirty="0"/>
                <a:t>0</a:t>
              </a:r>
            </a:p>
          </p:txBody>
        </p:sp>
        <p:sp>
          <p:nvSpPr>
            <p:cNvPr id="112" name="Textfeld 111">
              <a:extLst>
                <a:ext uri="{FF2B5EF4-FFF2-40B4-BE49-F238E27FC236}">
                  <a16:creationId xmlns:a16="http://schemas.microsoft.com/office/drawing/2014/main" id="{0E80DA92-BA5A-14AE-C19A-ECA1E15E891A}"/>
                </a:ext>
              </a:extLst>
            </p:cNvPr>
            <p:cNvSpPr txBox="1"/>
            <p:nvPr/>
          </p:nvSpPr>
          <p:spPr>
            <a:xfrm rot="16200000">
              <a:off x="4296240" y="2309940"/>
              <a:ext cx="723275" cy="276999"/>
            </a:xfrm>
            <a:prstGeom prst="rect">
              <a:avLst/>
            </a:prstGeom>
            <a:noFill/>
          </p:spPr>
          <p:txBody>
            <a:bodyPr wrap="none" rtlCol="0">
              <a:spAutoFit/>
            </a:bodyPr>
            <a:lstStyle/>
            <a:p>
              <a:pPr algn="ctr"/>
              <a:r>
                <a:rPr lang="en-US" sz="1200" dirty="0"/>
                <a:t>y in mm</a:t>
              </a:r>
            </a:p>
          </p:txBody>
        </p:sp>
        <p:sp>
          <p:nvSpPr>
            <p:cNvPr id="113" name="Textfeld 112">
              <a:extLst>
                <a:ext uri="{FF2B5EF4-FFF2-40B4-BE49-F238E27FC236}">
                  <a16:creationId xmlns:a16="http://schemas.microsoft.com/office/drawing/2014/main" id="{9EA3D6FA-77CC-8C35-079F-74C0AE4D270E}"/>
                </a:ext>
              </a:extLst>
            </p:cNvPr>
            <p:cNvSpPr txBox="1"/>
            <p:nvPr/>
          </p:nvSpPr>
          <p:spPr>
            <a:xfrm>
              <a:off x="4724094" y="1971617"/>
              <a:ext cx="269626" cy="276999"/>
            </a:xfrm>
            <a:prstGeom prst="rect">
              <a:avLst/>
            </a:prstGeom>
            <a:noFill/>
          </p:spPr>
          <p:txBody>
            <a:bodyPr wrap="none" rtlCol="0">
              <a:spAutoFit/>
            </a:bodyPr>
            <a:lstStyle/>
            <a:p>
              <a:pPr algn="ctr"/>
              <a:r>
                <a:rPr lang="de-DE" sz="1200" dirty="0"/>
                <a:t>2</a:t>
              </a:r>
              <a:endParaRPr lang="en-US" sz="1200" dirty="0"/>
            </a:p>
          </p:txBody>
        </p:sp>
        <p:sp>
          <p:nvSpPr>
            <p:cNvPr id="114" name="Textfeld 113">
              <a:extLst>
                <a:ext uri="{FF2B5EF4-FFF2-40B4-BE49-F238E27FC236}">
                  <a16:creationId xmlns:a16="http://schemas.microsoft.com/office/drawing/2014/main" id="{7051529A-A9ED-9D11-4EA1-EF76B48E7374}"/>
                </a:ext>
              </a:extLst>
            </p:cNvPr>
            <p:cNvSpPr txBox="1"/>
            <p:nvPr/>
          </p:nvSpPr>
          <p:spPr>
            <a:xfrm>
              <a:off x="4684538" y="3030344"/>
              <a:ext cx="320922" cy="276999"/>
            </a:xfrm>
            <a:prstGeom prst="rect">
              <a:avLst/>
            </a:prstGeom>
            <a:noFill/>
          </p:spPr>
          <p:txBody>
            <a:bodyPr wrap="none" rtlCol="0">
              <a:spAutoFit/>
            </a:bodyPr>
            <a:lstStyle/>
            <a:p>
              <a:pPr algn="ctr"/>
              <a:r>
                <a:rPr lang="en-US" sz="1200" dirty="0"/>
                <a:t>-4</a:t>
              </a:r>
            </a:p>
          </p:txBody>
        </p:sp>
        <p:sp>
          <p:nvSpPr>
            <p:cNvPr id="115" name="Textfeld 114">
              <a:extLst>
                <a:ext uri="{FF2B5EF4-FFF2-40B4-BE49-F238E27FC236}">
                  <a16:creationId xmlns:a16="http://schemas.microsoft.com/office/drawing/2014/main" id="{5D764278-6D8C-0E44-344E-B40F3958C3C9}"/>
                </a:ext>
              </a:extLst>
            </p:cNvPr>
            <p:cNvSpPr txBox="1"/>
            <p:nvPr/>
          </p:nvSpPr>
          <p:spPr>
            <a:xfrm>
              <a:off x="4679613" y="2684087"/>
              <a:ext cx="320922" cy="276999"/>
            </a:xfrm>
            <a:prstGeom prst="rect">
              <a:avLst/>
            </a:prstGeom>
            <a:noFill/>
          </p:spPr>
          <p:txBody>
            <a:bodyPr wrap="none" rtlCol="0">
              <a:spAutoFit/>
            </a:bodyPr>
            <a:lstStyle/>
            <a:p>
              <a:pPr algn="ctr"/>
              <a:r>
                <a:rPr lang="en-US" sz="1200" dirty="0"/>
                <a:t>-2</a:t>
              </a:r>
            </a:p>
          </p:txBody>
        </p:sp>
        <p:sp>
          <p:nvSpPr>
            <p:cNvPr id="116" name="Textfeld 115">
              <a:extLst>
                <a:ext uri="{FF2B5EF4-FFF2-40B4-BE49-F238E27FC236}">
                  <a16:creationId xmlns:a16="http://schemas.microsoft.com/office/drawing/2014/main" id="{7073A7A8-5695-100F-1513-6FB2AEACDD88}"/>
                </a:ext>
              </a:extLst>
            </p:cNvPr>
            <p:cNvSpPr txBox="1"/>
            <p:nvPr/>
          </p:nvSpPr>
          <p:spPr>
            <a:xfrm>
              <a:off x="4726452" y="1628039"/>
              <a:ext cx="269626" cy="276999"/>
            </a:xfrm>
            <a:prstGeom prst="rect">
              <a:avLst/>
            </a:prstGeom>
            <a:noFill/>
          </p:spPr>
          <p:txBody>
            <a:bodyPr wrap="none" rtlCol="0">
              <a:spAutoFit/>
            </a:bodyPr>
            <a:lstStyle/>
            <a:p>
              <a:pPr algn="ctr"/>
              <a:r>
                <a:rPr lang="de-DE" sz="1200" dirty="0"/>
                <a:t>4</a:t>
              </a:r>
              <a:endParaRPr lang="en-US" sz="1200" dirty="0"/>
            </a:p>
          </p:txBody>
        </p:sp>
        <p:sp>
          <p:nvSpPr>
            <p:cNvPr id="117" name="Textfeld 116">
              <a:extLst>
                <a:ext uri="{FF2B5EF4-FFF2-40B4-BE49-F238E27FC236}">
                  <a16:creationId xmlns:a16="http://schemas.microsoft.com/office/drawing/2014/main" id="{7B51C7E1-0C1E-D1F0-F29B-766E5F18019E}"/>
                </a:ext>
              </a:extLst>
            </p:cNvPr>
            <p:cNvSpPr txBox="1"/>
            <p:nvPr/>
          </p:nvSpPr>
          <p:spPr>
            <a:xfrm>
              <a:off x="6755420" y="3039574"/>
              <a:ext cx="405880" cy="276999"/>
            </a:xfrm>
            <a:prstGeom prst="rect">
              <a:avLst/>
            </a:prstGeom>
            <a:noFill/>
          </p:spPr>
          <p:txBody>
            <a:bodyPr wrap="none" rtlCol="0">
              <a:spAutoFit/>
            </a:bodyPr>
            <a:lstStyle/>
            <a:p>
              <a:pPr algn="ctr"/>
              <a:r>
                <a:rPr lang="de-DE" sz="1200" dirty="0"/>
                <a:t>-</a:t>
              </a:r>
              <a:r>
                <a:rPr lang="en-US" sz="1200" dirty="0"/>
                <a:t>15</a:t>
              </a:r>
            </a:p>
          </p:txBody>
        </p:sp>
        <p:sp>
          <p:nvSpPr>
            <p:cNvPr id="118" name="Textfeld 117">
              <a:extLst>
                <a:ext uri="{FF2B5EF4-FFF2-40B4-BE49-F238E27FC236}">
                  <a16:creationId xmlns:a16="http://schemas.microsoft.com/office/drawing/2014/main" id="{C1D445ED-CF0C-FE68-8DDD-9FF7A9643661}"/>
                </a:ext>
              </a:extLst>
            </p:cNvPr>
            <p:cNvSpPr txBox="1"/>
            <p:nvPr/>
          </p:nvSpPr>
          <p:spPr>
            <a:xfrm rot="5400000">
              <a:off x="6345885" y="2337888"/>
              <a:ext cx="1635384" cy="276999"/>
            </a:xfrm>
            <a:prstGeom prst="rect">
              <a:avLst/>
            </a:prstGeom>
            <a:noFill/>
          </p:spPr>
          <p:txBody>
            <a:bodyPr wrap="none" rtlCol="0">
              <a:spAutoFit/>
            </a:bodyPr>
            <a:lstStyle/>
            <a:p>
              <a:pPr algn="ctr"/>
              <a:r>
                <a:rPr lang="en-US" sz="1200" dirty="0"/>
                <a:t>wavefront error in m</a:t>
              </a:r>
              <a:r>
                <a:rPr lang="de-DE" sz="1200" dirty="0"/>
                <a:t>λ</a:t>
              </a:r>
              <a:endParaRPr lang="en-US" sz="1200" dirty="0"/>
            </a:p>
          </p:txBody>
        </p:sp>
        <p:sp>
          <p:nvSpPr>
            <p:cNvPr id="119" name="Textfeld 118">
              <a:extLst>
                <a:ext uri="{FF2B5EF4-FFF2-40B4-BE49-F238E27FC236}">
                  <a16:creationId xmlns:a16="http://schemas.microsoft.com/office/drawing/2014/main" id="{61E94160-C298-1A0A-B7E8-D8096D53F9EB}"/>
                </a:ext>
              </a:extLst>
            </p:cNvPr>
            <p:cNvSpPr txBox="1"/>
            <p:nvPr/>
          </p:nvSpPr>
          <p:spPr>
            <a:xfrm>
              <a:off x="6760546" y="2511449"/>
              <a:ext cx="405880" cy="276999"/>
            </a:xfrm>
            <a:prstGeom prst="rect">
              <a:avLst/>
            </a:prstGeom>
            <a:noFill/>
          </p:spPr>
          <p:txBody>
            <a:bodyPr wrap="none" rtlCol="0">
              <a:spAutoFit/>
            </a:bodyPr>
            <a:lstStyle/>
            <a:p>
              <a:pPr algn="ctr"/>
              <a:r>
                <a:rPr lang="de-DE" sz="1200" dirty="0"/>
                <a:t>-10</a:t>
              </a:r>
              <a:endParaRPr lang="en-US" sz="1200" dirty="0"/>
            </a:p>
          </p:txBody>
        </p:sp>
        <p:sp>
          <p:nvSpPr>
            <p:cNvPr id="122" name="Textfeld 121">
              <a:extLst>
                <a:ext uri="{FF2B5EF4-FFF2-40B4-BE49-F238E27FC236}">
                  <a16:creationId xmlns:a16="http://schemas.microsoft.com/office/drawing/2014/main" id="{4D44D2B1-21E0-D534-5077-E6B99A86E9CE}"/>
                </a:ext>
              </a:extLst>
            </p:cNvPr>
            <p:cNvSpPr txBox="1"/>
            <p:nvPr/>
          </p:nvSpPr>
          <p:spPr>
            <a:xfrm>
              <a:off x="6759331" y="1971617"/>
              <a:ext cx="320922" cy="276999"/>
            </a:xfrm>
            <a:prstGeom prst="rect">
              <a:avLst/>
            </a:prstGeom>
            <a:noFill/>
          </p:spPr>
          <p:txBody>
            <a:bodyPr wrap="none" rtlCol="0">
              <a:spAutoFit/>
            </a:bodyPr>
            <a:lstStyle/>
            <a:p>
              <a:pPr algn="ctr"/>
              <a:r>
                <a:rPr lang="de-DE" sz="1200" dirty="0"/>
                <a:t>-5</a:t>
              </a:r>
              <a:endParaRPr lang="en-US" sz="1200" dirty="0"/>
            </a:p>
          </p:txBody>
        </p:sp>
      </p:grpSp>
      <p:grpSp>
        <p:nvGrpSpPr>
          <p:cNvPr id="9" name="Gruppieren 8">
            <a:extLst>
              <a:ext uri="{FF2B5EF4-FFF2-40B4-BE49-F238E27FC236}">
                <a16:creationId xmlns:a16="http://schemas.microsoft.com/office/drawing/2014/main" id="{76072AE2-AAC0-497D-503E-61587B5AC708}"/>
              </a:ext>
            </a:extLst>
          </p:cNvPr>
          <p:cNvGrpSpPr/>
          <p:nvPr/>
        </p:nvGrpSpPr>
        <p:grpSpPr>
          <a:xfrm>
            <a:off x="8155378" y="3866516"/>
            <a:ext cx="3605668" cy="2491305"/>
            <a:chOff x="8236658" y="3907156"/>
            <a:chExt cx="3605668" cy="2491305"/>
          </a:xfrm>
        </p:grpSpPr>
        <p:pic>
          <p:nvPicPr>
            <p:cNvPr id="18" name="Grafik 17">
              <a:extLst>
                <a:ext uri="{FF2B5EF4-FFF2-40B4-BE49-F238E27FC236}">
                  <a16:creationId xmlns:a16="http://schemas.microsoft.com/office/drawing/2014/main" id="{1CC6C001-2D22-C863-7F0D-DC88B8ACF675}"/>
                </a:ext>
              </a:extLst>
            </p:cNvPr>
            <p:cNvPicPr>
              <a:picLocks noChangeAspect="1"/>
            </p:cNvPicPr>
            <p:nvPr/>
          </p:nvPicPr>
          <p:blipFill>
            <a:blip r:embed="rId6"/>
            <a:stretch>
              <a:fillRect/>
            </a:stretch>
          </p:blipFill>
          <p:spPr>
            <a:xfrm>
              <a:off x="8750579" y="4185225"/>
              <a:ext cx="2572438" cy="2090814"/>
            </a:xfrm>
            <a:prstGeom prst="rect">
              <a:avLst/>
            </a:prstGeom>
          </p:spPr>
        </p:pic>
        <p:sp>
          <p:nvSpPr>
            <p:cNvPr id="8" name="Rechteck 7">
              <a:extLst>
                <a:ext uri="{FF2B5EF4-FFF2-40B4-BE49-F238E27FC236}">
                  <a16:creationId xmlns:a16="http://schemas.microsoft.com/office/drawing/2014/main" id="{CDF548A2-9408-B6B4-41B8-8F4D5158F7B4}"/>
                </a:ext>
              </a:extLst>
            </p:cNvPr>
            <p:cNvSpPr/>
            <p:nvPr/>
          </p:nvSpPr>
          <p:spPr>
            <a:xfrm>
              <a:off x="8831575" y="6070981"/>
              <a:ext cx="2540475" cy="162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feld 18">
              <a:extLst>
                <a:ext uri="{FF2B5EF4-FFF2-40B4-BE49-F238E27FC236}">
                  <a16:creationId xmlns:a16="http://schemas.microsoft.com/office/drawing/2014/main" id="{2E02D91C-6736-F625-142C-3DCA563330B9}"/>
                </a:ext>
              </a:extLst>
            </p:cNvPr>
            <p:cNvSpPr txBox="1"/>
            <p:nvPr/>
          </p:nvSpPr>
          <p:spPr>
            <a:xfrm>
              <a:off x="9399072" y="3907156"/>
              <a:ext cx="1351652" cy="369332"/>
            </a:xfrm>
            <a:prstGeom prst="rect">
              <a:avLst/>
            </a:prstGeom>
            <a:noFill/>
          </p:spPr>
          <p:txBody>
            <a:bodyPr wrap="none" rtlCol="0">
              <a:spAutoFit/>
            </a:bodyPr>
            <a:lstStyle/>
            <a:p>
              <a:pPr algn="ctr"/>
              <a:r>
                <a:rPr lang="en-US" dirty="0">
                  <a:solidFill>
                    <a:srgbClr val="3276AC"/>
                  </a:solidFill>
                </a:rPr>
                <a:t>FF Fluence</a:t>
              </a:r>
            </a:p>
          </p:txBody>
        </p:sp>
        <p:sp>
          <p:nvSpPr>
            <p:cNvPr id="132" name="Rechteck 131">
              <a:extLst>
                <a:ext uri="{FF2B5EF4-FFF2-40B4-BE49-F238E27FC236}">
                  <a16:creationId xmlns:a16="http://schemas.microsoft.com/office/drawing/2014/main" id="{43BA467A-AA98-E700-6E8E-77DD8C0C7A21}"/>
                </a:ext>
              </a:extLst>
            </p:cNvPr>
            <p:cNvSpPr/>
            <p:nvPr/>
          </p:nvSpPr>
          <p:spPr>
            <a:xfrm>
              <a:off x="8236658" y="4255172"/>
              <a:ext cx="794229" cy="2095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hteck 132">
              <a:extLst>
                <a:ext uri="{FF2B5EF4-FFF2-40B4-BE49-F238E27FC236}">
                  <a16:creationId xmlns:a16="http://schemas.microsoft.com/office/drawing/2014/main" id="{DE7F3B8B-211E-484C-EDEA-43C1F14259D9}"/>
                </a:ext>
              </a:extLst>
            </p:cNvPr>
            <p:cNvSpPr/>
            <p:nvPr/>
          </p:nvSpPr>
          <p:spPr>
            <a:xfrm>
              <a:off x="11048097" y="4276488"/>
              <a:ext cx="794229" cy="19964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uppieren 89">
              <a:extLst>
                <a:ext uri="{FF2B5EF4-FFF2-40B4-BE49-F238E27FC236}">
                  <a16:creationId xmlns:a16="http://schemas.microsoft.com/office/drawing/2014/main" id="{AC567968-58C0-0ABF-986B-C08FBCD3D12F}"/>
                </a:ext>
              </a:extLst>
            </p:cNvPr>
            <p:cNvGrpSpPr/>
            <p:nvPr/>
          </p:nvGrpSpPr>
          <p:grpSpPr>
            <a:xfrm>
              <a:off x="9175755" y="5992789"/>
              <a:ext cx="1527344" cy="405672"/>
              <a:chOff x="3807543" y="2933892"/>
              <a:chExt cx="2218692" cy="405672"/>
            </a:xfrm>
          </p:grpSpPr>
          <p:sp>
            <p:nvSpPr>
              <p:cNvPr id="91" name="Textfeld 90">
                <a:extLst>
                  <a:ext uri="{FF2B5EF4-FFF2-40B4-BE49-F238E27FC236}">
                    <a16:creationId xmlns:a16="http://schemas.microsoft.com/office/drawing/2014/main" id="{D0CE325A-7AEF-A957-C725-DA68A502B2CA}"/>
                  </a:ext>
                </a:extLst>
              </p:cNvPr>
              <p:cNvSpPr txBox="1"/>
              <p:nvPr/>
            </p:nvSpPr>
            <p:spPr>
              <a:xfrm>
                <a:off x="4793142" y="2933892"/>
                <a:ext cx="269626" cy="276999"/>
              </a:xfrm>
              <a:prstGeom prst="rect">
                <a:avLst/>
              </a:prstGeom>
              <a:noFill/>
            </p:spPr>
            <p:txBody>
              <a:bodyPr wrap="none" rtlCol="0">
                <a:spAutoFit/>
              </a:bodyPr>
              <a:lstStyle/>
              <a:p>
                <a:pPr algn="ctr"/>
                <a:r>
                  <a:rPr lang="en-US" sz="1200" dirty="0"/>
                  <a:t>0</a:t>
                </a:r>
              </a:p>
            </p:txBody>
          </p:sp>
          <p:sp>
            <p:nvSpPr>
              <p:cNvPr id="93" name="Textfeld 92">
                <a:extLst>
                  <a:ext uri="{FF2B5EF4-FFF2-40B4-BE49-F238E27FC236}">
                    <a16:creationId xmlns:a16="http://schemas.microsoft.com/office/drawing/2014/main" id="{591342E2-0E3A-905B-D4D2-717E962E8ADF}"/>
                  </a:ext>
                </a:extLst>
              </p:cNvPr>
              <p:cNvSpPr txBox="1"/>
              <p:nvPr/>
            </p:nvSpPr>
            <p:spPr>
              <a:xfrm>
                <a:off x="5520709" y="2933892"/>
                <a:ext cx="505526" cy="276999"/>
              </a:xfrm>
              <a:prstGeom prst="rect">
                <a:avLst/>
              </a:prstGeom>
              <a:noFill/>
            </p:spPr>
            <p:txBody>
              <a:bodyPr wrap="none" rtlCol="0">
                <a:spAutoFit/>
              </a:bodyPr>
              <a:lstStyle/>
              <a:p>
                <a:pPr algn="ctr"/>
                <a:r>
                  <a:rPr lang="en-US" sz="1200" dirty="0"/>
                  <a:t>10</a:t>
                </a:r>
              </a:p>
            </p:txBody>
          </p:sp>
          <p:sp>
            <p:nvSpPr>
              <p:cNvPr id="92" name="Textfeld 91">
                <a:extLst>
                  <a:ext uri="{FF2B5EF4-FFF2-40B4-BE49-F238E27FC236}">
                    <a16:creationId xmlns:a16="http://schemas.microsoft.com/office/drawing/2014/main" id="{995D37B8-A6B6-B946-B785-B9EC277D1168}"/>
                  </a:ext>
                </a:extLst>
              </p:cNvPr>
              <p:cNvSpPr txBox="1"/>
              <p:nvPr/>
            </p:nvSpPr>
            <p:spPr>
              <a:xfrm>
                <a:off x="4414776" y="3062565"/>
                <a:ext cx="1079252" cy="276999"/>
              </a:xfrm>
              <a:prstGeom prst="rect">
                <a:avLst/>
              </a:prstGeom>
              <a:noFill/>
            </p:spPr>
            <p:txBody>
              <a:bodyPr wrap="none" rtlCol="0">
                <a:spAutoFit/>
              </a:bodyPr>
              <a:lstStyle/>
              <a:p>
                <a:pPr algn="ctr"/>
                <a:r>
                  <a:rPr lang="en-US" sz="1200" dirty="0"/>
                  <a:t>x in µm</a:t>
                </a:r>
              </a:p>
            </p:txBody>
          </p:sp>
          <p:sp>
            <p:nvSpPr>
              <p:cNvPr id="94" name="Textfeld 93">
                <a:extLst>
                  <a:ext uri="{FF2B5EF4-FFF2-40B4-BE49-F238E27FC236}">
                    <a16:creationId xmlns:a16="http://schemas.microsoft.com/office/drawing/2014/main" id="{DA6C1872-D523-8528-A881-963A092059E3}"/>
                  </a:ext>
                </a:extLst>
              </p:cNvPr>
              <p:cNvSpPr txBox="1"/>
              <p:nvPr/>
            </p:nvSpPr>
            <p:spPr>
              <a:xfrm>
                <a:off x="3807543" y="2937046"/>
                <a:ext cx="578658" cy="276999"/>
              </a:xfrm>
              <a:prstGeom prst="rect">
                <a:avLst/>
              </a:prstGeom>
              <a:noFill/>
            </p:spPr>
            <p:txBody>
              <a:bodyPr wrap="none" rtlCol="0">
                <a:spAutoFit/>
              </a:bodyPr>
              <a:lstStyle/>
              <a:p>
                <a:pPr algn="ctr"/>
                <a:r>
                  <a:rPr lang="en-US" sz="1200" dirty="0"/>
                  <a:t>-10</a:t>
                </a:r>
              </a:p>
            </p:txBody>
          </p:sp>
        </p:grpSp>
        <p:sp>
          <p:nvSpPr>
            <p:cNvPr id="100" name="Textfeld 99">
              <a:extLst>
                <a:ext uri="{FF2B5EF4-FFF2-40B4-BE49-F238E27FC236}">
                  <a16:creationId xmlns:a16="http://schemas.microsoft.com/office/drawing/2014/main" id="{C76B0144-85E9-3FB2-04DB-61C4EF9ADE4B}"/>
                </a:ext>
              </a:extLst>
            </p:cNvPr>
            <p:cNvSpPr txBox="1"/>
            <p:nvPr/>
          </p:nvSpPr>
          <p:spPr>
            <a:xfrm>
              <a:off x="8882560" y="5015733"/>
              <a:ext cx="170682" cy="276999"/>
            </a:xfrm>
            <a:prstGeom prst="rect">
              <a:avLst/>
            </a:prstGeom>
            <a:noFill/>
          </p:spPr>
          <p:txBody>
            <a:bodyPr wrap="none" rtlCol="0">
              <a:spAutoFit/>
            </a:bodyPr>
            <a:lstStyle/>
            <a:p>
              <a:pPr algn="ctr"/>
              <a:r>
                <a:rPr lang="en-US" sz="1200" dirty="0"/>
                <a:t>0</a:t>
              </a:r>
            </a:p>
          </p:txBody>
        </p:sp>
        <p:sp>
          <p:nvSpPr>
            <p:cNvPr id="101" name="Textfeld 100">
              <a:extLst>
                <a:ext uri="{FF2B5EF4-FFF2-40B4-BE49-F238E27FC236}">
                  <a16:creationId xmlns:a16="http://schemas.microsoft.com/office/drawing/2014/main" id="{EACCD544-D3CF-B131-FD7F-AEF911A74ACA}"/>
                </a:ext>
              </a:extLst>
            </p:cNvPr>
            <p:cNvSpPr txBox="1"/>
            <p:nvPr/>
          </p:nvSpPr>
          <p:spPr>
            <a:xfrm rot="16200000">
              <a:off x="8413102" y="4988464"/>
              <a:ext cx="683200" cy="276999"/>
            </a:xfrm>
            <a:prstGeom prst="rect">
              <a:avLst/>
            </a:prstGeom>
            <a:noFill/>
          </p:spPr>
          <p:txBody>
            <a:bodyPr wrap="none" rtlCol="0">
              <a:spAutoFit/>
            </a:bodyPr>
            <a:lstStyle/>
            <a:p>
              <a:pPr algn="ctr"/>
              <a:r>
                <a:rPr lang="en-US" sz="1200" dirty="0"/>
                <a:t>y in µm</a:t>
              </a:r>
            </a:p>
          </p:txBody>
        </p:sp>
        <p:sp>
          <p:nvSpPr>
            <p:cNvPr id="102" name="Textfeld 101">
              <a:extLst>
                <a:ext uri="{FF2B5EF4-FFF2-40B4-BE49-F238E27FC236}">
                  <a16:creationId xmlns:a16="http://schemas.microsoft.com/office/drawing/2014/main" id="{8B1BD1E9-0F85-F866-4E6A-C86512025F24}"/>
                </a:ext>
              </a:extLst>
            </p:cNvPr>
            <p:cNvSpPr txBox="1"/>
            <p:nvPr/>
          </p:nvSpPr>
          <p:spPr>
            <a:xfrm>
              <a:off x="8757878" y="4430976"/>
              <a:ext cx="354584" cy="276999"/>
            </a:xfrm>
            <a:prstGeom prst="rect">
              <a:avLst/>
            </a:prstGeom>
            <a:noFill/>
          </p:spPr>
          <p:txBody>
            <a:bodyPr wrap="none" rtlCol="0">
              <a:spAutoFit/>
            </a:bodyPr>
            <a:lstStyle/>
            <a:p>
              <a:pPr algn="ctr"/>
              <a:r>
                <a:rPr lang="en-US" sz="1200" dirty="0"/>
                <a:t>10</a:t>
              </a:r>
            </a:p>
          </p:txBody>
        </p:sp>
        <p:sp>
          <p:nvSpPr>
            <p:cNvPr id="103" name="Textfeld 102">
              <a:extLst>
                <a:ext uri="{FF2B5EF4-FFF2-40B4-BE49-F238E27FC236}">
                  <a16:creationId xmlns:a16="http://schemas.microsoft.com/office/drawing/2014/main" id="{CFCD4746-9335-0941-47CA-97667CEEF15B}"/>
                </a:ext>
              </a:extLst>
            </p:cNvPr>
            <p:cNvSpPr txBox="1"/>
            <p:nvPr/>
          </p:nvSpPr>
          <p:spPr>
            <a:xfrm>
              <a:off x="8690299" y="5629868"/>
              <a:ext cx="405880" cy="276999"/>
            </a:xfrm>
            <a:prstGeom prst="rect">
              <a:avLst/>
            </a:prstGeom>
            <a:noFill/>
          </p:spPr>
          <p:txBody>
            <a:bodyPr wrap="none" rtlCol="0">
              <a:spAutoFit/>
            </a:bodyPr>
            <a:lstStyle/>
            <a:p>
              <a:pPr algn="ctr"/>
              <a:r>
                <a:rPr lang="en-US" sz="1200" dirty="0"/>
                <a:t>-10</a:t>
              </a:r>
            </a:p>
          </p:txBody>
        </p:sp>
        <p:sp>
          <p:nvSpPr>
            <p:cNvPr id="123" name="Textfeld 122">
              <a:extLst>
                <a:ext uri="{FF2B5EF4-FFF2-40B4-BE49-F238E27FC236}">
                  <a16:creationId xmlns:a16="http://schemas.microsoft.com/office/drawing/2014/main" id="{BB176382-02D2-C33A-9AEE-26A315FEF492}"/>
                </a:ext>
              </a:extLst>
            </p:cNvPr>
            <p:cNvSpPr txBox="1"/>
            <p:nvPr/>
          </p:nvSpPr>
          <p:spPr>
            <a:xfrm>
              <a:off x="10974982" y="5594625"/>
              <a:ext cx="354584" cy="276999"/>
            </a:xfrm>
            <a:prstGeom prst="rect">
              <a:avLst/>
            </a:prstGeom>
            <a:noFill/>
          </p:spPr>
          <p:txBody>
            <a:bodyPr wrap="none" rtlCol="0">
              <a:spAutoFit/>
            </a:bodyPr>
            <a:lstStyle/>
            <a:p>
              <a:pPr algn="ctr"/>
              <a:r>
                <a:rPr lang="de-DE" sz="1200" dirty="0"/>
                <a:t>20</a:t>
              </a:r>
              <a:endParaRPr lang="en-US" sz="1200" dirty="0"/>
            </a:p>
          </p:txBody>
        </p:sp>
        <p:sp>
          <p:nvSpPr>
            <p:cNvPr id="124" name="Textfeld 123">
              <a:extLst>
                <a:ext uri="{FF2B5EF4-FFF2-40B4-BE49-F238E27FC236}">
                  <a16:creationId xmlns:a16="http://schemas.microsoft.com/office/drawing/2014/main" id="{B0C36B2E-3A93-7279-A6A3-823E4291D479}"/>
                </a:ext>
              </a:extLst>
            </p:cNvPr>
            <p:cNvSpPr txBox="1"/>
            <p:nvPr/>
          </p:nvSpPr>
          <p:spPr>
            <a:xfrm rot="5400000">
              <a:off x="10691432" y="5016071"/>
              <a:ext cx="1337226" cy="276999"/>
            </a:xfrm>
            <a:prstGeom prst="rect">
              <a:avLst/>
            </a:prstGeom>
            <a:noFill/>
          </p:spPr>
          <p:txBody>
            <a:bodyPr wrap="none" rtlCol="0">
              <a:spAutoFit/>
            </a:bodyPr>
            <a:lstStyle/>
            <a:p>
              <a:pPr algn="ctr"/>
              <a:r>
                <a:rPr lang="de-DE" sz="1200" dirty="0" err="1"/>
                <a:t>fluence</a:t>
              </a:r>
              <a:r>
                <a:rPr lang="de-DE" sz="1200" dirty="0"/>
                <a:t> in kJ/cm²</a:t>
              </a:r>
              <a:endParaRPr lang="en-US" sz="1200" dirty="0"/>
            </a:p>
          </p:txBody>
        </p:sp>
        <p:sp>
          <p:nvSpPr>
            <p:cNvPr id="125" name="Textfeld 124">
              <a:extLst>
                <a:ext uri="{FF2B5EF4-FFF2-40B4-BE49-F238E27FC236}">
                  <a16:creationId xmlns:a16="http://schemas.microsoft.com/office/drawing/2014/main" id="{10C92B7D-EC88-CDC1-BF15-7E6FE5D99886}"/>
                </a:ext>
              </a:extLst>
            </p:cNvPr>
            <p:cNvSpPr txBox="1"/>
            <p:nvPr/>
          </p:nvSpPr>
          <p:spPr>
            <a:xfrm>
              <a:off x="10968053" y="5283771"/>
              <a:ext cx="354584" cy="276999"/>
            </a:xfrm>
            <a:prstGeom prst="rect">
              <a:avLst/>
            </a:prstGeom>
            <a:noFill/>
          </p:spPr>
          <p:txBody>
            <a:bodyPr wrap="none" rtlCol="0">
              <a:spAutoFit/>
            </a:bodyPr>
            <a:lstStyle/>
            <a:p>
              <a:pPr algn="ctr"/>
              <a:r>
                <a:rPr lang="de-DE" sz="1200" dirty="0"/>
                <a:t>40</a:t>
              </a:r>
              <a:endParaRPr lang="en-US" sz="1200" dirty="0"/>
            </a:p>
          </p:txBody>
        </p:sp>
        <p:sp>
          <p:nvSpPr>
            <p:cNvPr id="126" name="Textfeld 125">
              <a:extLst>
                <a:ext uri="{FF2B5EF4-FFF2-40B4-BE49-F238E27FC236}">
                  <a16:creationId xmlns:a16="http://schemas.microsoft.com/office/drawing/2014/main" id="{8D9DED78-629E-A574-D13C-5D60892F64E6}"/>
                </a:ext>
              </a:extLst>
            </p:cNvPr>
            <p:cNvSpPr txBox="1"/>
            <p:nvPr/>
          </p:nvSpPr>
          <p:spPr>
            <a:xfrm>
              <a:off x="10943753" y="4316354"/>
              <a:ext cx="439544" cy="276999"/>
            </a:xfrm>
            <a:prstGeom prst="rect">
              <a:avLst/>
            </a:prstGeom>
            <a:noFill/>
          </p:spPr>
          <p:txBody>
            <a:bodyPr wrap="none" rtlCol="0">
              <a:spAutoFit/>
            </a:bodyPr>
            <a:lstStyle/>
            <a:p>
              <a:pPr algn="ctr"/>
              <a:r>
                <a:rPr lang="de-DE" sz="1200" dirty="0"/>
                <a:t>100</a:t>
              </a:r>
              <a:endParaRPr lang="en-US" sz="1200" dirty="0"/>
            </a:p>
          </p:txBody>
        </p:sp>
        <p:sp>
          <p:nvSpPr>
            <p:cNvPr id="127" name="Textfeld 126">
              <a:extLst>
                <a:ext uri="{FF2B5EF4-FFF2-40B4-BE49-F238E27FC236}">
                  <a16:creationId xmlns:a16="http://schemas.microsoft.com/office/drawing/2014/main" id="{9418928F-C703-98B5-8112-B688CA328584}"/>
                </a:ext>
              </a:extLst>
            </p:cNvPr>
            <p:cNvSpPr txBox="1"/>
            <p:nvPr/>
          </p:nvSpPr>
          <p:spPr>
            <a:xfrm>
              <a:off x="10975161" y="4641593"/>
              <a:ext cx="354584" cy="276999"/>
            </a:xfrm>
            <a:prstGeom prst="rect">
              <a:avLst/>
            </a:prstGeom>
            <a:noFill/>
          </p:spPr>
          <p:txBody>
            <a:bodyPr wrap="none" rtlCol="0">
              <a:spAutoFit/>
            </a:bodyPr>
            <a:lstStyle/>
            <a:p>
              <a:pPr algn="ctr"/>
              <a:r>
                <a:rPr lang="de-DE" sz="1200" dirty="0"/>
                <a:t>80</a:t>
              </a:r>
              <a:endParaRPr lang="en-US" sz="1200" dirty="0"/>
            </a:p>
          </p:txBody>
        </p:sp>
        <p:sp>
          <p:nvSpPr>
            <p:cNvPr id="128" name="Textfeld 127">
              <a:extLst>
                <a:ext uri="{FF2B5EF4-FFF2-40B4-BE49-F238E27FC236}">
                  <a16:creationId xmlns:a16="http://schemas.microsoft.com/office/drawing/2014/main" id="{B62EF10F-E5CC-F7BF-9227-4489EE48C2AF}"/>
                </a:ext>
              </a:extLst>
            </p:cNvPr>
            <p:cNvSpPr txBox="1"/>
            <p:nvPr/>
          </p:nvSpPr>
          <p:spPr>
            <a:xfrm>
              <a:off x="10980019" y="4946055"/>
              <a:ext cx="354584" cy="276999"/>
            </a:xfrm>
            <a:prstGeom prst="rect">
              <a:avLst/>
            </a:prstGeom>
            <a:noFill/>
          </p:spPr>
          <p:txBody>
            <a:bodyPr wrap="none" rtlCol="0">
              <a:spAutoFit/>
            </a:bodyPr>
            <a:lstStyle/>
            <a:p>
              <a:pPr algn="ctr"/>
              <a:r>
                <a:rPr lang="de-DE" sz="1200" dirty="0"/>
                <a:t>60</a:t>
              </a:r>
              <a:endParaRPr lang="en-US" sz="1200" dirty="0"/>
            </a:p>
          </p:txBody>
        </p:sp>
      </p:grpSp>
      <p:grpSp>
        <p:nvGrpSpPr>
          <p:cNvPr id="137" name="Gruppieren 136">
            <a:extLst>
              <a:ext uri="{FF2B5EF4-FFF2-40B4-BE49-F238E27FC236}">
                <a16:creationId xmlns:a16="http://schemas.microsoft.com/office/drawing/2014/main" id="{D82AE5DA-4432-E7FA-D7CB-DE12789B0E65}"/>
              </a:ext>
            </a:extLst>
          </p:cNvPr>
          <p:cNvGrpSpPr/>
          <p:nvPr/>
        </p:nvGrpSpPr>
        <p:grpSpPr>
          <a:xfrm>
            <a:off x="33413" y="6393586"/>
            <a:ext cx="438728" cy="437744"/>
            <a:chOff x="11530330" y="2737485"/>
            <a:chExt cx="2548890" cy="2543176"/>
          </a:xfrm>
        </p:grpSpPr>
        <p:pic>
          <p:nvPicPr>
            <p:cNvPr id="138" name="Grafik 137">
              <a:extLst>
                <a:ext uri="{FF2B5EF4-FFF2-40B4-BE49-F238E27FC236}">
                  <a16:creationId xmlns:a16="http://schemas.microsoft.com/office/drawing/2014/main" id="{3680CA67-BE92-F5E7-17FE-D968BDBDE3E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315" t="2612" r="2506" b="2422"/>
            <a:stretch/>
          </p:blipFill>
          <p:spPr>
            <a:xfrm>
              <a:off x="11530330" y="2737485"/>
              <a:ext cx="2548890" cy="2543176"/>
            </a:xfrm>
            <a:prstGeom prst="rect">
              <a:avLst/>
            </a:prstGeom>
          </p:spPr>
        </p:pic>
        <p:sp>
          <p:nvSpPr>
            <p:cNvPr id="139" name="Ellipse 138">
              <a:extLst>
                <a:ext uri="{FF2B5EF4-FFF2-40B4-BE49-F238E27FC236}">
                  <a16:creationId xmlns:a16="http://schemas.microsoft.com/office/drawing/2014/main" id="{78F4612F-32AE-B2CB-DC2E-0B5409D8449D}"/>
                </a:ext>
              </a:extLst>
            </p:cNvPr>
            <p:cNvSpPr/>
            <p:nvPr/>
          </p:nvSpPr>
          <p:spPr>
            <a:xfrm>
              <a:off x="12311367" y="3529965"/>
              <a:ext cx="1033157" cy="100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0" name="Grafik 139">
            <a:extLst>
              <a:ext uri="{FF2B5EF4-FFF2-40B4-BE49-F238E27FC236}">
                <a16:creationId xmlns:a16="http://schemas.microsoft.com/office/drawing/2014/main" id="{6A9BC390-227A-D3EC-F04F-8A20DE5336D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9560" y="6513153"/>
            <a:ext cx="164444" cy="163884"/>
          </a:xfrm>
          <a:prstGeom prst="rect">
            <a:avLst/>
          </a:prstGeom>
        </p:spPr>
      </p:pic>
      <p:sp>
        <p:nvSpPr>
          <p:cNvPr id="79" name="Content Placeholder 2">
            <a:extLst>
              <a:ext uri="{FF2B5EF4-FFF2-40B4-BE49-F238E27FC236}">
                <a16:creationId xmlns:a16="http://schemas.microsoft.com/office/drawing/2014/main" id="{7C1EC3F6-7558-C57B-C654-2131E8C68395}"/>
              </a:ext>
            </a:extLst>
          </p:cNvPr>
          <p:cNvSpPr>
            <a:spLocks noGrp="1"/>
          </p:cNvSpPr>
          <p:nvPr>
            <p:ph idx="1"/>
          </p:nvPr>
        </p:nvSpPr>
        <p:spPr>
          <a:xfrm>
            <a:off x="838200" y="1320798"/>
            <a:ext cx="3710049" cy="3613319"/>
          </a:xfrm>
        </p:spPr>
        <p:txBody>
          <a:bodyPr>
            <a:normAutofit/>
          </a:bodyPr>
          <a:lstStyle/>
          <a:p>
            <a:pPr marL="0" indent="0">
              <a:buNone/>
            </a:pPr>
            <a:r>
              <a:rPr lang="de-DE" sz="2800" dirty="0" err="1"/>
              <a:t>Detector</a:t>
            </a:r>
            <a:r>
              <a:rPr lang="de-DE" sz="2800" dirty="0"/>
              <a:t> </a:t>
            </a:r>
            <a:r>
              <a:rPr lang="de-DE" sz="2800" dirty="0" err="1"/>
              <a:t>nodes</a:t>
            </a:r>
            <a:r>
              <a:rPr lang="de-DE" sz="2800" dirty="0"/>
              <a:t>:</a:t>
            </a:r>
          </a:p>
          <a:p>
            <a:r>
              <a:rPr lang="de-DE" sz="2000" dirty="0"/>
              <a:t>Energy</a:t>
            </a:r>
          </a:p>
          <a:p>
            <a:r>
              <a:rPr lang="de-DE" sz="2000" dirty="0" err="1"/>
              <a:t>Wavefront</a:t>
            </a:r>
            <a:endParaRPr lang="de-DE" sz="2000" dirty="0"/>
          </a:p>
          <a:p>
            <a:r>
              <a:rPr lang="de-DE" sz="2000" dirty="0"/>
              <a:t>Spot </a:t>
            </a:r>
            <a:r>
              <a:rPr lang="de-DE" sz="2000" dirty="0" err="1"/>
              <a:t>diagram</a:t>
            </a:r>
            <a:endParaRPr lang="de-DE" sz="2000" dirty="0"/>
          </a:p>
          <a:p>
            <a:r>
              <a:rPr lang="de-DE" sz="2000" dirty="0" err="1"/>
              <a:t>Spectrum</a:t>
            </a:r>
            <a:endParaRPr lang="de-DE" sz="2000" dirty="0"/>
          </a:p>
          <a:p>
            <a:r>
              <a:rPr lang="de-DE" sz="2000" dirty="0" err="1"/>
              <a:t>Fluence</a:t>
            </a:r>
            <a:endParaRPr lang="de-DE" sz="2000" dirty="0"/>
          </a:p>
          <a:p>
            <a:endParaRPr lang="de-DE" sz="2800" dirty="0"/>
          </a:p>
        </p:txBody>
      </p:sp>
      <p:grpSp>
        <p:nvGrpSpPr>
          <p:cNvPr id="199" name="Gruppieren 198">
            <a:extLst>
              <a:ext uri="{FF2B5EF4-FFF2-40B4-BE49-F238E27FC236}">
                <a16:creationId xmlns:a16="http://schemas.microsoft.com/office/drawing/2014/main" id="{64A59EFC-509C-CC49-8F09-4AF40F4B00AA}"/>
              </a:ext>
            </a:extLst>
          </p:cNvPr>
          <p:cNvGrpSpPr/>
          <p:nvPr/>
        </p:nvGrpSpPr>
        <p:grpSpPr>
          <a:xfrm>
            <a:off x="4188439" y="3883037"/>
            <a:ext cx="3282231" cy="2451817"/>
            <a:chOff x="9042207" y="943720"/>
            <a:chExt cx="3282231" cy="2451817"/>
          </a:xfrm>
        </p:grpSpPr>
        <p:pic>
          <p:nvPicPr>
            <p:cNvPr id="195" name="Grafik 194">
              <a:extLst>
                <a:ext uri="{FF2B5EF4-FFF2-40B4-BE49-F238E27FC236}">
                  <a16:creationId xmlns:a16="http://schemas.microsoft.com/office/drawing/2014/main" id="{7FF632ED-959E-4F48-AEC2-D1926B5E04EE}"/>
                </a:ext>
              </a:extLst>
            </p:cNvPr>
            <p:cNvPicPr>
              <a:picLocks noChangeAspect="1"/>
            </p:cNvPicPr>
            <p:nvPr/>
          </p:nvPicPr>
          <p:blipFill>
            <a:blip r:embed="rId10"/>
            <a:stretch>
              <a:fillRect/>
            </a:stretch>
          </p:blipFill>
          <p:spPr>
            <a:xfrm>
              <a:off x="9253868" y="1222572"/>
              <a:ext cx="2948900" cy="1964904"/>
            </a:xfrm>
            <a:prstGeom prst="rect">
              <a:avLst/>
            </a:prstGeom>
          </p:spPr>
        </p:pic>
        <p:sp>
          <p:nvSpPr>
            <p:cNvPr id="196" name="Textfeld 195">
              <a:extLst>
                <a:ext uri="{FF2B5EF4-FFF2-40B4-BE49-F238E27FC236}">
                  <a16:creationId xmlns:a16="http://schemas.microsoft.com/office/drawing/2014/main" id="{C16581A4-B885-95AF-02E1-A5C7B983C84D}"/>
                </a:ext>
              </a:extLst>
            </p:cNvPr>
            <p:cNvSpPr txBox="1"/>
            <p:nvPr/>
          </p:nvSpPr>
          <p:spPr>
            <a:xfrm>
              <a:off x="10148684" y="943720"/>
              <a:ext cx="1172117" cy="369332"/>
            </a:xfrm>
            <a:prstGeom prst="rect">
              <a:avLst/>
            </a:prstGeom>
            <a:noFill/>
          </p:spPr>
          <p:txBody>
            <a:bodyPr wrap="none" rtlCol="0">
              <a:spAutoFit/>
            </a:bodyPr>
            <a:lstStyle/>
            <a:p>
              <a:pPr algn="ctr"/>
              <a:r>
                <a:rPr lang="en-US" dirty="0">
                  <a:solidFill>
                    <a:srgbClr val="3276AC"/>
                  </a:solidFill>
                </a:rPr>
                <a:t>Spectrum</a:t>
              </a:r>
            </a:p>
          </p:txBody>
        </p:sp>
        <p:sp>
          <p:nvSpPr>
            <p:cNvPr id="120" name="Rechteck 119">
              <a:extLst>
                <a:ext uri="{FF2B5EF4-FFF2-40B4-BE49-F238E27FC236}">
                  <a16:creationId xmlns:a16="http://schemas.microsoft.com/office/drawing/2014/main" id="{0A3BCB25-3A93-351C-87ED-7631EB0F020B}"/>
                </a:ext>
              </a:extLst>
            </p:cNvPr>
            <p:cNvSpPr/>
            <p:nvPr/>
          </p:nvSpPr>
          <p:spPr>
            <a:xfrm>
              <a:off x="9072170" y="3041450"/>
              <a:ext cx="3252268" cy="354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hteck 144">
              <a:extLst>
                <a:ext uri="{FF2B5EF4-FFF2-40B4-BE49-F238E27FC236}">
                  <a16:creationId xmlns:a16="http://schemas.microsoft.com/office/drawing/2014/main" id="{FC1F9774-7345-836E-01A2-5C839C774651}"/>
                </a:ext>
              </a:extLst>
            </p:cNvPr>
            <p:cNvSpPr/>
            <p:nvPr/>
          </p:nvSpPr>
          <p:spPr>
            <a:xfrm>
              <a:off x="9042207" y="1087614"/>
              <a:ext cx="442722" cy="2209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uppieren 145">
              <a:extLst>
                <a:ext uri="{FF2B5EF4-FFF2-40B4-BE49-F238E27FC236}">
                  <a16:creationId xmlns:a16="http://schemas.microsoft.com/office/drawing/2014/main" id="{5656FC90-3855-04B1-9BA8-BBD8143EE13F}"/>
                </a:ext>
              </a:extLst>
            </p:cNvPr>
            <p:cNvGrpSpPr/>
            <p:nvPr/>
          </p:nvGrpSpPr>
          <p:grpSpPr>
            <a:xfrm>
              <a:off x="9370248" y="2987836"/>
              <a:ext cx="2271438" cy="405672"/>
              <a:chOff x="1056689" y="2905035"/>
              <a:chExt cx="1403630" cy="405672"/>
            </a:xfrm>
          </p:grpSpPr>
          <p:sp>
            <p:nvSpPr>
              <p:cNvPr id="169" name="Textfeld 168">
                <a:extLst>
                  <a:ext uri="{FF2B5EF4-FFF2-40B4-BE49-F238E27FC236}">
                    <a16:creationId xmlns:a16="http://schemas.microsoft.com/office/drawing/2014/main" id="{75DF4808-4818-8BF0-8DEE-7F345C4A6172}"/>
                  </a:ext>
                </a:extLst>
              </p:cNvPr>
              <p:cNvSpPr txBox="1"/>
              <p:nvPr/>
            </p:nvSpPr>
            <p:spPr>
              <a:xfrm>
                <a:off x="1564254" y="2905035"/>
                <a:ext cx="411987" cy="276999"/>
              </a:xfrm>
              <a:prstGeom prst="rect">
                <a:avLst/>
              </a:prstGeom>
              <a:noFill/>
            </p:spPr>
            <p:txBody>
              <a:bodyPr wrap="none" rtlCol="0">
                <a:spAutoFit/>
              </a:bodyPr>
              <a:lstStyle/>
              <a:p>
                <a:pPr algn="ctr"/>
                <a:r>
                  <a:rPr lang="en-US" sz="1200" dirty="0"/>
                  <a:t>1050</a:t>
                </a:r>
              </a:p>
            </p:txBody>
          </p:sp>
          <p:sp>
            <p:nvSpPr>
              <p:cNvPr id="170" name="Textfeld 169">
                <a:extLst>
                  <a:ext uri="{FF2B5EF4-FFF2-40B4-BE49-F238E27FC236}">
                    <a16:creationId xmlns:a16="http://schemas.microsoft.com/office/drawing/2014/main" id="{638D1F8E-B268-519E-65C1-9C3F5AC4792A}"/>
                  </a:ext>
                </a:extLst>
              </p:cNvPr>
              <p:cNvSpPr txBox="1"/>
              <p:nvPr/>
            </p:nvSpPr>
            <p:spPr>
              <a:xfrm>
                <a:off x="1541310" y="3033708"/>
                <a:ext cx="851099" cy="276999"/>
              </a:xfrm>
              <a:prstGeom prst="rect">
                <a:avLst/>
              </a:prstGeom>
              <a:noFill/>
            </p:spPr>
            <p:txBody>
              <a:bodyPr wrap="none" rtlCol="0">
                <a:spAutoFit/>
              </a:bodyPr>
              <a:lstStyle/>
              <a:p>
                <a:pPr algn="ctr"/>
                <a:r>
                  <a:rPr lang="en-US" sz="1200" dirty="0"/>
                  <a:t>wavelength in nm</a:t>
                </a:r>
              </a:p>
            </p:txBody>
          </p:sp>
          <p:sp>
            <p:nvSpPr>
              <p:cNvPr id="171" name="Textfeld 170">
                <a:extLst>
                  <a:ext uri="{FF2B5EF4-FFF2-40B4-BE49-F238E27FC236}">
                    <a16:creationId xmlns:a16="http://schemas.microsoft.com/office/drawing/2014/main" id="{7CDB687F-3AFF-DD91-FB9F-5787411CD22C}"/>
                  </a:ext>
                </a:extLst>
              </p:cNvPr>
              <p:cNvSpPr txBox="1"/>
              <p:nvPr/>
            </p:nvSpPr>
            <p:spPr>
              <a:xfrm>
                <a:off x="2048332" y="2905035"/>
                <a:ext cx="411987" cy="276999"/>
              </a:xfrm>
              <a:prstGeom prst="rect">
                <a:avLst/>
              </a:prstGeom>
              <a:noFill/>
            </p:spPr>
            <p:txBody>
              <a:bodyPr wrap="none" rtlCol="0">
                <a:spAutoFit/>
              </a:bodyPr>
              <a:lstStyle/>
              <a:p>
                <a:pPr algn="ctr"/>
                <a:r>
                  <a:rPr lang="en-US" sz="1200" dirty="0"/>
                  <a:t>1060</a:t>
                </a:r>
              </a:p>
            </p:txBody>
          </p:sp>
          <p:sp>
            <p:nvSpPr>
              <p:cNvPr id="172" name="Textfeld 171">
                <a:extLst>
                  <a:ext uri="{FF2B5EF4-FFF2-40B4-BE49-F238E27FC236}">
                    <a16:creationId xmlns:a16="http://schemas.microsoft.com/office/drawing/2014/main" id="{0DE140C0-FECB-34C5-E6E8-DFA47E2AF0D7}"/>
                  </a:ext>
                </a:extLst>
              </p:cNvPr>
              <p:cNvSpPr txBox="1"/>
              <p:nvPr/>
            </p:nvSpPr>
            <p:spPr>
              <a:xfrm>
                <a:off x="1056689" y="2908189"/>
                <a:ext cx="411987" cy="276999"/>
              </a:xfrm>
              <a:prstGeom prst="rect">
                <a:avLst/>
              </a:prstGeom>
              <a:noFill/>
            </p:spPr>
            <p:txBody>
              <a:bodyPr wrap="none" rtlCol="0">
                <a:spAutoFit/>
              </a:bodyPr>
              <a:lstStyle/>
              <a:p>
                <a:pPr algn="ctr"/>
                <a:r>
                  <a:rPr lang="en-US" sz="1200" dirty="0"/>
                  <a:t>1040</a:t>
                </a:r>
              </a:p>
            </p:txBody>
          </p:sp>
        </p:grpSp>
        <p:grpSp>
          <p:nvGrpSpPr>
            <p:cNvPr id="147" name="Gruppieren 146">
              <a:extLst>
                <a:ext uri="{FF2B5EF4-FFF2-40B4-BE49-F238E27FC236}">
                  <a16:creationId xmlns:a16="http://schemas.microsoft.com/office/drawing/2014/main" id="{1D3E173C-70F5-7060-D14B-3D71708DE052}"/>
                </a:ext>
              </a:extLst>
            </p:cNvPr>
            <p:cNvGrpSpPr/>
            <p:nvPr/>
          </p:nvGrpSpPr>
          <p:grpSpPr>
            <a:xfrm>
              <a:off x="9072169" y="1480755"/>
              <a:ext cx="512207" cy="1647618"/>
              <a:chOff x="469260" y="1232460"/>
              <a:chExt cx="512207" cy="1696187"/>
            </a:xfrm>
          </p:grpSpPr>
          <p:sp>
            <p:nvSpPr>
              <p:cNvPr id="165" name="Textfeld 164">
                <a:extLst>
                  <a:ext uri="{FF2B5EF4-FFF2-40B4-BE49-F238E27FC236}">
                    <a16:creationId xmlns:a16="http://schemas.microsoft.com/office/drawing/2014/main" id="{B398161F-5C89-5E8B-791C-4F8D535F073E}"/>
                  </a:ext>
                </a:extLst>
              </p:cNvPr>
              <p:cNvSpPr txBox="1"/>
              <p:nvPr/>
            </p:nvSpPr>
            <p:spPr>
              <a:xfrm>
                <a:off x="710962" y="2628036"/>
                <a:ext cx="269626" cy="300611"/>
              </a:xfrm>
              <a:prstGeom prst="rect">
                <a:avLst/>
              </a:prstGeom>
              <a:noFill/>
            </p:spPr>
            <p:txBody>
              <a:bodyPr wrap="none" rtlCol="0">
                <a:spAutoFit/>
              </a:bodyPr>
              <a:lstStyle/>
              <a:p>
                <a:pPr algn="ctr"/>
                <a:r>
                  <a:rPr lang="en-US" sz="1200" dirty="0"/>
                  <a:t>0</a:t>
                </a:r>
              </a:p>
            </p:txBody>
          </p:sp>
          <p:sp>
            <p:nvSpPr>
              <p:cNvPr id="166" name="Textfeld 165">
                <a:extLst>
                  <a:ext uri="{FF2B5EF4-FFF2-40B4-BE49-F238E27FC236}">
                    <a16:creationId xmlns:a16="http://schemas.microsoft.com/office/drawing/2014/main" id="{8C35107E-1231-290C-4751-BDA4512FA9E7}"/>
                  </a:ext>
                </a:extLst>
              </p:cNvPr>
              <p:cNvSpPr txBox="1"/>
              <p:nvPr/>
            </p:nvSpPr>
            <p:spPr>
              <a:xfrm>
                <a:off x="614884" y="1234269"/>
                <a:ext cx="354584" cy="276999"/>
              </a:xfrm>
              <a:prstGeom prst="rect">
                <a:avLst/>
              </a:prstGeom>
              <a:noFill/>
            </p:spPr>
            <p:txBody>
              <a:bodyPr wrap="none" rtlCol="0">
                <a:spAutoFit/>
              </a:bodyPr>
              <a:lstStyle/>
              <a:p>
                <a:pPr algn="ctr"/>
                <a:r>
                  <a:rPr lang="en-US" sz="1200" dirty="0"/>
                  <a:t>20</a:t>
                </a:r>
              </a:p>
            </p:txBody>
          </p:sp>
          <p:sp>
            <p:nvSpPr>
              <p:cNvPr id="167" name="Textfeld 166">
                <a:extLst>
                  <a:ext uri="{FF2B5EF4-FFF2-40B4-BE49-F238E27FC236}">
                    <a16:creationId xmlns:a16="http://schemas.microsoft.com/office/drawing/2014/main" id="{C7126BFF-B11B-E0D8-ED9B-1F8AEF168028}"/>
                  </a:ext>
                </a:extLst>
              </p:cNvPr>
              <p:cNvSpPr txBox="1"/>
              <p:nvPr/>
            </p:nvSpPr>
            <p:spPr>
              <a:xfrm>
                <a:off x="626883" y="1931152"/>
                <a:ext cx="354584" cy="300611"/>
              </a:xfrm>
              <a:prstGeom prst="rect">
                <a:avLst/>
              </a:prstGeom>
              <a:noFill/>
            </p:spPr>
            <p:txBody>
              <a:bodyPr wrap="none" rtlCol="0">
                <a:spAutoFit/>
              </a:bodyPr>
              <a:lstStyle/>
              <a:p>
                <a:pPr algn="ctr"/>
                <a:r>
                  <a:rPr lang="en-US" sz="1200" dirty="0"/>
                  <a:t>50</a:t>
                </a:r>
              </a:p>
            </p:txBody>
          </p:sp>
          <p:sp>
            <p:nvSpPr>
              <p:cNvPr id="168" name="Textfeld 167">
                <a:extLst>
                  <a:ext uri="{FF2B5EF4-FFF2-40B4-BE49-F238E27FC236}">
                    <a16:creationId xmlns:a16="http://schemas.microsoft.com/office/drawing/2014/main" id="{223760CC-27B0-ABFD-CC58-263341742AE6}"/>
                  </a:ext>
                </a:extLst>
              </p:cNvPr>
              <p:cNvSpPr txBox="1"/>
              <p:nvPr/>
            </p:nvSpPr>
            <p:spPr>
              <a:xfrm rot="16200000">
                <a:off x="-142447" y="1844167"/>
                <a:ext cx="1500414" cy="276999"/>
              </a:xfrm>
              <a:prstGeom prst="rect">
                <a:avLst/>
              </a:prstGeom>
              <a:noFill/>
            </p:spPr>
            <p:txBody>
              <a:bodyPr wrap="none" rtlCol="0">
                <a:spAutoFit/>
              </a:bodyPr>
              <a:lstStyle/>
              <a:p>
                <a:pPr algn="ctr"/>
                <a:r>
                  <a:rPr lang="en-US" sz="1200" dirty="0"/>
                  <a:t>spectrum in arb. u.</a:t>
                </a:r>
              </a:p>
            </p:txBody>
          </p:sp>
        </p:grpSp>
      </p:grpSp>
    </p:spTree>
    <p:custDataLst>
      <p:tags r:id="rId1"/>
    </p:custDataLst>
    <p:extLst>
      <p:ext uri="{BB962C8B-B14F-4D97-AF65-F5344CB8AC3E}">
        <p14:creationId xmlns:p14="http://schemas.microsoft.com/office/powerpoint/2010/main" val="29127963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9.4|13.3|13.5|13"/>
</p:tagLst>
</file>

<file path=ppt/tags/tag10.xml><?xml version="1.0" encoding="utf-8"?>
<p:tagLst xmlns:a="http://schemas.openxmlformats.org/drawingml/2006/main" xmlns:r="http://schemas.openxmlformats.org/officeDocument/2006/relationships" xmlns:p="http://schemas.openxmlformats.org/presentationml/2006/main">
  <p:tag name="TIMING" val="|15.1"/>
</p:tagLst>
</file>

<file path=ppt/tags/tag11.xml><?xml version="1.0" encoding="utf-8"?>
<p:tagLst xmlns:a="http://schemas.openxmlformats.org/drawingml/2006/main" xmlns:r="http://schemas.openxmlformats.org/officeDocument/2006/relationships" xmlns:p="http://schemas.openxmlformats.org/presentationml/2006/main">
  <p:tag name="TIMING" val="|3.1|1"/>
</p:tagLst>
</file>

<file path=ppt/tags/tag12.xml><?xml version="1.0" encoding="utf-8"?>
<p:tagLst xmlns:a="http://schemas.openxmlformats.org/drawingml/2006/main" xmlns:r="http://schemas.openxmlformats.org/officeDocument/2006/relationships" xmlns:p="http://schemas.openxmlformats.org/presentationml/2006/main">
  <p:tag name="TIMING" val="|45.1"/>
</p:tagLst>
</file>

<file path=ppt/tags/tag13.xml><?xml version="1.0" encoding="utf-8"?>
<p:tagLst xmlns:a="http://schemas.openxmlformats.org/drawingml/2006/main" xmlns:r="http://schemas.openxmlformats.org/officeDocument/2006/relationships" xmlns:p="http://schemas.openxmlformats.org/presentationml/2006/main">
  <p:tag name="TIMING" val="|26"/>
</p:tagLst>
</file>

<file path=ppt/tags/tag14.xml><?xml version="1.0" encoding="utf-8"?>
<p:tagLst xmlns:a="http://schemas.openxmlformats.org/drawingml/2006/main" xmlns:r="http://schemas.openxmlformats.org/officeDocument/2006/relationships" xmlns:p="http://schemas.openxmlformats.org/presentationml/2006/main">
  <p:tag name="TIMING" val="|43.6|41.2"/>
</p:tagLst>
</file>

<file path=ppt/tags/tag15.xml><?xml version="1.0" encoding="utf-8"?>
<p:tagLst xmlns:a="http://schemas.openxmlformats.org/drawingml/2006/main" xmlns:r="http://schemas.openxmlformats.org/officeDocument/2006/relationships" xmlns:p="http://schemas.openxmlformats.org/presentationml/2006/main">
  <p:tag name="TIMING" val="|30.4"/>
</p:tagLst>
</file>

<file path=ppt/tags/tag2.xml><?xml version="1.0" encoding="utf-8"?>
<p:tagLst xmlns:a="http://schemas.openxmlformats.org/drawingml/2006/main" xmlns:r="http://schemas.openxmlformats.org/officeDocument/2006/relationships" xmlns:p="http://schemas.openxmlformats.org/presentationml/2006/main">
  <p:tag name="TIMING" val="|26|80.4"/>
</p:tagLst>
</file>

<file path=ppt/tags/tag3.xml><?xml version="1.0" encoding="utf-8"?>
<p:tagLst xmlns:a="http://schemas.openxmlformats.org/drawingml/2006/main" xmlns:r="http://schemas.openxmlformats.org/officeDocument/2006/relationships" xmlns:p="http://schemas.openxmlformats.org/presentationml/2006/main">
  <p:tag name="TIMING" val="|41.3|52.2|12.4|19.6|20.5|14|21.9"/>
</p:tagLst>
</file>

<file path=ppt/tags/tag4.xml><?xml version="1.0" encoding="utf-8"?>
<p:tagLst xmlns:a="http://schemas.openxmlformats.org/drawingml/2006/main" xmlns:r="http://schemas.openxmlformats.org/officeDocument/2006/relationships" xmlns:p="http://schemas.openxmlformats.org/presentationml/2006/main">
  <p:tag name="TIMING" val="|25.1|25.8|5.1|4.1|11.2|6.6|10.6"/>
</p:tagLst>
</file>

<file path=ppt/tags/tag5.xml><?xml version="1.0" encoding="utf-8"?>
<p:tagLst xmlns:a="http://schemas.openxmlformats.org/drawingml/2006/main" xmlns:r="http://schemas.openxmlformats.org/officeDocument/2006/relationships" xmlns:p="http://schemas.openxmlformats.org/presentationml/2006/main">
  <p:tag name="TIMING" val="|38.1|34.4|43.9"/>
</p:tagLst>
</file>

<file path=ppt/tags/tag6.xml><?xml version="1.0" encoding="utf-8"?>
<p:tagLst xmlns:a="http://schemas.openxmlformats.org/drawingml/2006/main" xmlns:r="http://schemas.openxmlformats.org/officeDocument/2006/relationships" xmlns:p="http://schemas.openxmlformats.org/presentationml/2006/main">
  <p:tag name="TIMING" val="|5|9.8|62.3"/>
</p:tagLst>
</file>

<file path=ppt/tags/tag7.xml><?xml version="1.0" encoding="utf-8"?>
<p:tagLst xmlns:a="http://schemas.openxmlformats.org/drawingml/2006/main" xmlns:r="http://schemas.openxmlformats.org/officeDocument/2006/relationships" xmlns:p="http://schemas.openxmlformats.org/presentationml/2006/main">
  <p:tag name="TIMING" val="|3.1|1"/>
</p:tagLst>
</file>

<file path=ppt/tags/tag8.xml><?xml version="1.0" encoding="utf-8"?>
<p:tagLst xmlns:a="http://schemas.openxmlformats.org/drawingml/2006/main" xmlns:r="http://schemas.openxmlformats.org/officeDocument/2006/relationships" xmlns:p="http://schemas.openxmlformats.org/presentationml/2006/main">
  <p:tag name="TIMING" val="|3.1|1"/>
</p:tagLst>
</file>

<file path=ppt/tags/tag9.xml><?xml version="1.0" encoding="utf-8"?>
<p:tagLst xmlns:a="http://schemas.openxmlformats.org/drawingml/2006/main" xmlns:r="http://schemas.openxmlformats.org/officeDocument/2006/relationships" xmlns:p="http://schemas.openxmlformats.org/presentationml/2006/main">
  <p:tag name="TIMING" val="|3.1|1"/>
</p:tagLst>
</file>

<file path=ppt/theme/theme1.xml><?xml version="1.0" encoding="utf-8"?>
<a:theme xmlns:a="http://schemas.openxmlformats.org/drawingml/2006/main" name="Office Theme">
  <a:themeElements>
    <a:clrScheme name="THRILL">
      <a:dk1>
        <a:srgbClr val="373737"/>
      </a:dk1>
      <a:lt1>
        <a:sysClr val="window" lastClr="FFFFFF"/>
      </a:lt1>
      <a:dk2>
        <a:srgbClr val="005597"/>
      </a:dk2>
      <a:lt2>
        <a:srgbClr val="E7E6E6"/>
      </a:lt2>
      <a:accent1>
        <a:srgbClr val="22B3C9"/>
      </a:accent1>
      <a:accent2>
        <a:srgbClr val="167180"/>
      </a:accent2>
      <a:accent3>
        <a:srgbClr val="A5A5A5"/>
      </a:accent3>
      <a:accent4>
        <a:srgbClr val="D4E3E1"/>
      </a:accent4>
      <a:accent5>
        <a:srgbClr val="86B0AA"/>
      </a:accent5>
      <a:accent6>
        <a:srgbClr val="003E6C"/>
      </a:accent6>
      <a:hlink>
        <a:srgbClr val="22B3C9"/>
      </a:hlink>
      <a:folHlink>
        <a:srgbClr val="22B3C9"/>
      </a:folHlink>
    </a:clrScheme>
    <a:fontScheme name="THRILL">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1408</Words>
  <Application>Microsoft Office PowerPoint</Application>
  <PresentationFormat>Breitbild</PresentationFormat>
  <Paragraphs>364</Paragraphs>
  <Slides>19</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Arial</vt:lpstr>
      <vt:lpstr>Arial Narrow</vt:lpstr>
      <vt:lpstr>Calibri</vt:lpstr>
      <vt:lpstr>Wingdings</vt:lpstr>
      <vt:lpstr>Office Theme</vt:lpstr>
      <vt:lpstr>PowerPoint-Präsentation</vt:lpstr>
      <vt:lpstr>outline</vt:lpstr>
      <vt:lpstr>Technology for High-Repetition- Rate Intense Laser Laboratories</vt:lpstr>
      <vt:lpstr>PowerPoint-Präsentation</vt:lpstr>
      <vt:lpstr>PowerPoint-Präsentation</vt:lpstr>
      <vt:lpstr>Simulation Principle</vt:lpstr>
      <vt:lpstr>Nodes</vt:lpstr>
      <vt:lpstr>Nodes – Node types</vt:lpstr>
      <vt:lpstr>Nodes – Node types</vt:lpstr>
      <vt:lpstr>Nodes – Node types</vt:lpstr>
      <vt:lpstr>Nodes – Node types</vt:lpstr>
      <vt:lpstr>Nodes – Node types</vt:lpstr>
      <vt:lpstr>Node Geometry / Positioning</vt:lpstr>
      <vt:lpstr>Node Geometry / Positioning </vt:lpstr>
      <vt:lpstr>Node Geometry / Positioning </vt:lpstr>
      <vt:lpstr>Node Geometry / Positioning </vt:lpstr>
      <vt:lpstr>Analyze your optical setup</vt:lpstr>
      <vt:lpstr>Reports</vt:lpstr>
      <vt:lpstr>outline</vt:lpstr>
    </vt:vector>
  </TitlesOfParts>
  <Company>MBI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Marina Fischer</dc:creator>
  <cp:lastModifiedBy>Yannik Zobus</cp:lastModifiedBy>
  <cp:revision>175</cp:revision>
  <dcterms:created xsi:type="dcterms:W3CDTF">2023-03-28T12:52:20Z</dcterms:created>
  <dcterms:modified xsi:type="dcterms:W3CDTF">2025-06-04T14:24:57Z</dcterms:modified>
</cp:coreProperties>
</file>