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59" r:id="rId3"/>
    <p:sldId id="274" r:id="rId4"/>
    <p:sldId id="258" r:id="rId5"/>
    <p:sldId id="283" r:id="rId6"/>
    <p:sldId id="260" r:id="rId7"/>
    <p:sldId id="261" r:id="rId8"/>
    <p:sldId id="270" r:id="rId9"/>
    <p:sldId id="267" r:id="rId10"/>
    <p:sldId id="257" r:id="rId11"/>
    <p:sldId id="285" r:id="rId12"/>
    <p:sldId id="266" r:id="rId13"/>
    <p:sldId id="271" r:id="rId14"/>
    <p:sldId id="272" r:id="rId15"/>
    <p:sldId id="282" r:id="rId16"/>
    <p:sldId id="273" r:id="rId17"/>
    <p:sldId id="286" r:id="rId18"/>
    <p:sldId id="287" r:id="rId19"/>
    <p:sldId id="288" r:id="rId20"/>
    <p:sldId id="289" r:id="rId21"/>
    <p:sldId id="290" r:id="rId22"/>
    <p:sldId id="291" r:id="rId23"/>
    <p:sldId id="292" r:id="rId24"/>
    <p:sldId id="294" r:id="rId25"/>
    <p:sldId id="293" r:id="rId26"/>
    <p:sldId id="284" r:id="rId27"/>
    <p:sldId id="268" r:id="rId28"/>
    <p:sldId id="275" r:id="rId29"/>
    <p:sldId id="276" r:id="rId30"/>
    <p:sldId id="277" r:id="rId31"/>
    <p:sldId id="278" r:id="rId32"/>
    <p:sldId id="279" r:id="rId33"/>
    <p:sldId id="280" r:id="rId34"/>
    <p:sldId id="281" r:id="rId35"/>
    <p:sldId id="265" r:id="rId36"/>
    <p:sldId id="263" r:id="rId37"/>
    <p:sldId id="264" r:id="rId38"/>
    <p:sldId id="26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296474E1-F9BC-4CE7-8F1D-995B9B6FCAC2}">
          <p14:sldIdLst>
            <p14:sldId id="256"/>
            <p14:sldId id="259"/>
            <p14:sldId id="274"/>
          </p14:sldIdLst>
        </p14:section>
        <p14:section name="Monolith" id="{DBE4C73B-50D4-434A-ACA6-62CF0CF1A39F}">
          <p14:sldIdLst>
            <p14:sldId id="258"/>
            <p14:sldId id="283"/>
            <p14:sldId id="260"/>
            <p14:sldId id="261"/>
          </p14:sldIdLst>
        </p14:section>
        <p14:section name="Microservices" id="{D7A4FDEE-F875-4A10-AC97-F8CDBFB423D4}">
          <p14:sldIdLst>
            <p14:sldId id="270"/>
            <p14:sldId id="267"/>
            <p14:sldId id="257"/>
            <p14:sldId id="285"/>
            <p14:sldId id="266"/>
            <p14:sldId id="271"/>
            <p14:sldId id="272"/>
            <p14:sldId id="282"/>
            <p14:sldId id="273"/>
            <p14:sldId id="286"/>
            <p14:sldId id="287"/>
            <p14:sldId id="288"/>
            <p14:sldId id="289"/>
            <p14:sldId id="290"/>
            <p14:sldId id="291"/>
            <p14:sldId id="292"/>
            <p14:sldId id="294"/>
            <p14:sldId id="293"/>
            <p14:sldId id="284"/>
            <p14:sldId id="268"/>
          </p14:sldIdLst>
        </p14:section>
        <p14:section name="SOA vs Microservices" id="{3D37D43C-69F2-488E-8B40-E3AE73CB02A5}">
          <p14:sldIdLst>
            <p14:sldId id="275"/>
            <p14:sldId id="276"/>
            <p14:sldId id="277"/>
            <p14:sldId id="278"/>
            <p14:sldId id="279"/>
            <p14:sldId id="280"/>
            <p14:sldId id="281"/>
          </p14:sldIdLst>
        </p14:section>
        <p14:section name="Polyglot programming" id="{32C81414-2C4A-4651-85DF-70050890E9C2}">
          <p14:sldIdLst>
            <p14:sldId id="265"/>
            <p14:sldId id="263"/>
            <p14:sldId id="264"/>
          </p14:sldIdLst>
        </p14:section>
        <p14:section name="Conclusion" id="{7C993ABF-3A59-4516-9C19-69A7C557D521}">
          <p14:sldIdLst>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363" autoAdjust="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C4613-DC3E-4C67-8E33-9DF61711B03A}" type="datetimeFigureOut">
              <a:rPr lang="en-IN" smtClean="0"/>
              <a:t>30-06-2019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01E6E8-A844-4D17-BACF-C92514AE99CE}" type="slidenum">
              <a:rPr lang="en-IN" smtClean="0"/>
              <a:t>‹#›</a:t>
            </a:fld>
            <a:endParaRPr lang="en-IN"/>
          </a:p>
        </p:txBody>
      </p:sp>
    </p:spTree>
    <p:extLst>
      <p:ext uri="{BB962C8B-B14F-4D97-AF65-F5344CB8AC3E}">
        <p14:creationId xmlns:p14="http://schemas.microsoft.com/office/powerpoint/2010/main" val="2033240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Governance and guidance in SOA. Hence microservices are no or less governance required.</a:t>
            </a:r>
          </a:p>
        </p:txBody>
      </p:sp>
      <p:sp>
        <p:nvSpPr>
          <p:cNvPr id="4" name="Slide Number Placeholder 3"/>
          <p:cNvSpPr>
            <a:spLocks noGrp="1"/>
          </p:cNvSpPr>
          <p:nvPr>
            <p:ph type="sldNum" sz="quarter" idx="5"/>
          </p:nvPr>
        </p:nvSpPr>
        <p:spPr/>
        <p:txBody>
          <a:bodyPr/>
          <a:lstStyle/>
          <a:p>
            <a:fld id="{A301E6E8-A844-4D17-BACF-C92514AE99CE}" type="slidenum">
              <a:rPr lang="en-IN" smtClean="0"/>
              <a:t>31</a:t>
            </a:fld>
            <a:endParaRPr lang="en-IN"/>
          </a:p>
        </p:txBody>
      </p:sp>
    </p:spTree>
    <p:extLst>
      <p:ext uri="{BB962C8B-B14F-4D97-AF65-F5344CB8AC3E}">
        <p14:creationId xmlns:p14="http://schemas.microsoft.com/office/powerpoint/2010/main" val="31782641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98292" y="2733508"/>
            <a:ext cx="8311487" cy="2098445"/>
          </a:xfrm>
        </p:spPr>
        <p:txBody>
          <a:bodyPr anchor="b">
            <a:normAutofit/>
          </a:bodyPr>
          <a:lstStyle>
            <a:lvl1pPr algn="ctr">
              <a:defRPr sz="4800">
                <a:solidFill>
                  <a:schemeClr val="tx1">
                    <a:lumMod val="50000"/>
                    <a:lumOff val="50000"/>
                  </a:schemeClr>
                </a:solidFill>
                <a:latin typeface="Segoe UI Light" panose="020B0502040204020203" pitchFamily="34" charset="0"/>
              </a:defRPr>
            </a:lvl1pPr>
          </a:lstStyle>
          <a:p>
            <a:r>
              <a:rPr lang="en-US"/>
              <a:t>Click to edit Master title style</a:t>
            </a:r>
          </a:p>
        </p:txBody>
      </p:sp>
      <p:sp>
        <p:nvSpPr>
          <p:cNvPr id="3" name="Subtitle 2"/>
          <p:cNvSpPr>
            <a:spLocks noGrp="1"/>
          </p:cNvSpPr>
          <p:nvPr>
            <p:ph type="subTitle" idx="1"/>
          </p:nvPr>
        </p:nvSpPr>
        <p:spPr>
          <a:xfrm>
            <a:off x="3398292" y="5151110"/>
            <a:ext cx="8311486" cy="969005"/>
          </a:xfrm>
        </p:spPr>
        <p:txBody>
          <a:bodyPr anchor="ctr"/>
          <a:lstStyle>
            <a:lvl1pPr marL="0" indent="0" algn="ctr">
              <a:buNone/>
              <a:defRPr sz="2400">
                <a:solidFill>
                  <a:srgbClr val="0070C0"/>
                </a:solidFill>
                <a:latin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E8367F7-103B-48A8-A776-81F960F32BE2}" type="datetimeFigureOut">
              <a:rPr lang="en-IN" smtClean="0"/>
              <a:t>30-06-2019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39534" y="6341473"/>
            <a:ext cx="2743200" cy="365125"/>
          </a:xfrm>
        </p:spPr>
        <p:txBody>
          <a:bodyPr/>
          <a:lstStyle/>
          <a:p>
            <a:fld id="{DADB530C-7E8B-4D3D-9B29-A9BFBA672965}" type="slidenum">
              <a:rPr lang="en-IN" smtClean="0"/>
              <a:t>‹#›</a:t>
            </a:fld>
            <a:endParaRPr lang="en-IN"/>
          </a:p>
        </p:txBody>
      </p:sp>
      <p:sp>
        <p:nvSpPr>
          <p:cNvPr id="7" name="Rectangle 6"/>
          <p:cNvSpPr/>
          <p:nvPr/>
        </p:nvSpPr>
        <p:spPr>
          <a:xfrm>
            <a:off x="245660" y="218364"/>
            <a:ext cx="11737074" cy="641444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56725" y="218364"/>
            <a:ext cx="3030816" cy="64144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p:nvPr/>
        </p:nvCxnSpPr>
        <p:spPr>
          <a:xfrm>
            <a:off x="3398292" y="4995081"/>
            <a:ext cx="840804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704" y="2958487"/>
            <a:ext cx="4693266" cy="632934"/>
          </a:xfrm>
          <a:prstGeom prst="rect">
            <a:avLst/>
          </a:prstGeom>
        </p:spPr>
      </p:pic>
    </p:spTree>
    <p:extLst>
      <p:ext uri="{BB962C8B-B14F-4D97-AF65-F5344CB8AC3E}">
        <p14:creationId xmlns:p14="http://schemas.microsoft.com/office/powerpoint/2010/main" val="1756136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E8367F7-103B-48A8-A776-81F960F32BE2}" type="datetimeFigureOut">
              <a:rPr lang="en-IN" smtClean="0"/>
              <a:t>30-06-2019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DB530C-7E8B-4D3D-9B29-A9BFBA672965}" type="slidenum">
              <a:rPr lang="en-IN" smtClean="0"/>
              <a:t>‹#›</a:t>
            </a:fld>
            <a:endParaRPr lang="en-IN"/>
          </a:p>
        </p:txBody>
      </p:sp>
    </p:spTree>
    <p:extLst>
      <p:ext uri="{BB962C8B-B14F-4D97-AF65-F5344CB8AC3E}">
        <p14:creationId xmlns:p14="http://schemas.microsoft.com/office/powerpoint/2010/main" val="3724041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8367F7-103B-48A8-A776-81F960F32BE2}" type="datetimeFigureOut">
              <a:rPr lang="en-IN" smtClean="0"/>
              <a:t>30-06-2019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DB530C-7E8B-4D3D-9B29-A9BFBA672965}" type="slidenum">
              <a:rPr lang="en-IN" smtClean="0"/>
              <a:t>‹#›</a:t>
            </a:fld>
            <a:endParaRPr lang="en-IN"/>
          </a:p>
        </p:txBody>
      </p:sp>
    </p:spTree>
    <p:extLst>
      <p:ext uri="{BB962C8B-B14F-4D97-AF65-F5344CB8AC3E}">
        <p14:creationId xmlns:p14="http://schemas.microsoft.com/office/powerpoint/2010/main" val="344314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8367F7-103B-48A8-A776-81F960F32BE2}" type="datetimeFigureOut">
              <a:rPr lang="en-IN" smtClean="0"/>
              <a:t>30-06-2019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DB530C-7E8B-4D3D-9B29-A9BFBA672965}" type="slidenum">
              <a:rPr lang="en-IN" smtClean="0"/>
              <a:t>‹#›</a:t>
            </a:fld>
            <a:endParaRPr lang="en-IN"/>
          </a:p>
        </p:txBody>
      </p:sp>
    </p:spTree>
    <p:extLst>
      <p:ext uri="{BB962C8B-B14F-4D97-AF65-F5344CB8AC3E}">
        <p14:creationId xmlns:p14="http://schemas.microsoft.com/office/powerpoint/2010/main" val="2941068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1" y="1295401"/>
            <a:ext cx="11264900" cy="5022623"/>
          </a:xfrm>
          <a:prstGeom prst="rect">
            <a:avLst/>
          </a:prstGeom>
        </p:spPr>
        <p:txBody>
          <a:bodyPr>
            <a:normAutofit/>
          </a:bodyPr>
          <a:lstStyle>
            <a:lvl1pPr>
              <a:defRPr sz="240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lvl1pPr>
            <a:lvl2pPr>
              <a:defRPr sz="200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lvl2pPr>
            <a:lvl3pPr>
              <a:defRPr sz="180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lvl3pPr>
            <a:lvl4pPr>
              <a:defRPr sz="160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lvl4pPr>
            <a:lvl5pPr>
              <a:defRPr sz="160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48352" y="584200"/>
            <a:ext cx="2642049" cy="510069"/>
          </a:xfrm>
          <a:prstGeom prst="rect">
            <a:avLst/>
          </a:prstGeom>
        </p:spPr>
      </p:pic>
      <p:cxnSp>
        <p:nvCxnSpPr>
          <p:cNvPr id="17" name="Straight Connector 16"/>
          <p:cNvCxnSpPr/>
          <p:nvPr/>
        </p:nvCxnSpPr>
        <p:spPr>
          <a:xfrm>
            <a:off x="0" y="990600"/>
            <a:ext cx="9245600"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66400" y="6221282"/>
            <a:ext cx="1524000" cy="357319"/>
          </a:xfrm>
          <a:prstGeom prst="rect">
            <a:avLst/>
          </a:prstGeom>
        </p:spPr>
      </p:pic>
      <p:grpSp>
        <p:nvGrpSpPr>
          <p:cNvPr id="22" name="Group 21"/>
          <p:cNvGrpSpPr/>
          <p:nvPr/>
        </p:nvGrpSpPr>
        <p:grpSpPr>
          <a:xfrm flipH="1">
            <a:off x="0" y="6445079"/>
            <a:ext cx="12192000" cy="406400"/>
            <a:chOff x="0" y="4833809"/>
            <a:chExt cx="9144000" cy="304800"/>
          </a:xfrm>
        </p:grpSpPr>
        <p:sp>
          <p:nvSpPr>
            <p:cNvPr id="20" name="Rectangle 19"/>
            <p:cNvSpPr/>
            <p:nvPr/>
          </p:nvSpPr>
          <p:spPr>
            <a:xfrm>
              <a:off x="0" y="4986209"/>
              <a:ext cx="6477000" cy="152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Rectangle 20"/>
            <p:cNvSpPr/>
            <p:nvPr/>
          </p:nvSpPr>
          <p:spPr>
            <a:xfrm>
              <a:off x="4876800" y="4833809"/>
              <a:ext cx="4267200" cy="3048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Tree>
    <p:extLst>
      <p:ext uri="{BB962C8B-B14F-4D97-AF65-F5344CB8AC3E}">
        <p14:creationId xmlns:p14="http://schemas.microsoft.com/office/powerpoint/2010/main" val="259692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785" y="365125"/>
            <a:ext cx="11382233" cy="767639"/>
          </a:xfrm>
        </p:spPr>
        <p:txBody>
          <a:bodyPr>
            <a:normAutofit/>
          </a:bodyPr>
          <a:lstStyle>
            <a:lvl1pPr>
              <a:defRPr sz="2400">
                <a:solidFill>
                  <a:srgbClr val="0070C0"/>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a:xfrm>
            <a:off x="395785" y="1443897"/>
            <a:ext cx="11382233" cy="5045554"/>
          </a:xfrm>
        </p:spPr>
        <p:txBody>
          <a:bodyPr>
            <a:normAutofit/>
          </a:bodyPr>
          <a:lstStyle>
            <a:lvl1pPr>
              <a:defRPr sz="24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1pPr>
            <a:lvl2pPr>
              <a:defRPr sz="20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2pPr>
            <a:lvl3pPr>
              <a:defRPr sz="18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3pPr>
            <a:lvl4pPr>
              <a:defRPr sz="16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4pPr>
            <a:lvl5pPr>
              <a:defRPr sz="16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8367F7-103B-48A8-A776-81F960F32BE2}" type="datetimeFigureOut">
              <a:rPr lang="en-IN" smtClean="0"/>
              <a:t>30-06-2019</a:t>
            </a:fld>
            <a:endParaRPr lang="en-IN"/>
          </a:p>
        </p:txBody>
      </p:sp>
      <p:sp>
        <p:nvSpPr>
          <p:cNvPr id="5" name="Footer Placeholder 4"/>
          <p:cNvSpPr>
            <a:spLocks noGrp="1"/>
          </p:cNvSpPr>
          <p:nvPr>
            <p:ph type="ftr" sz="quarter" idx="11"/>
          </p:nvPr>
        </p:nvSpPr>
        <p:spPr/>
        <p:txBody>
          <a:bodyPr/>
          <a:lstStyle/>
          <a:p>
            <a:endParaRPr lang="en-IN"/>
          </a:p>
        </p:txBody>
      </p:sp>
      <p:sp>
        <p:nvSpPr>
          <p:cNvPr id="7" name="Rectangle 6"/>
          <p:cNvSpPr/>
          <p:nvPr/>
        </p:nvSpPr>
        <p:spPr>
          <a:xfrm>
            <a:off x="245660" y="218364"/>
            <a:ext cx="11737074" cy="641444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965566" y="6226649"/>
            <a:ext cx="3030816" cy="4230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726100" y="6226115"/>
            <a:ext cx="143808" cy="423081"/>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245660" y="1279525"/>
            <a:ext cx="503602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281684" y="1215190"/>
            <a:ext cx="124326" cy="1243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6827001" y="313900"/>
            <a:ext cx="5073845" cy="2478445"/>
            <a:chOff x="6635933" y="200380"/>
            <a:chExt cx="5073845" cy="2478445"/>
          </a:xfrm>
        </p:grpSpPr>
        <p:sp>
          <p:nvSpPr>
            <p:cNvPr id="14" name="Rectangle: Rounded Corners 13"/>
            <p:cNvSpPr/>
            <p:nvPr/>
          </p:nvSpPr>
          <p:spPr>
            <a:xfrm>
              <a:off x="7305607" y="200380"/>
              <a:ext cx="796212" cy="771330"/>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p:cNvSpPr/>
            <p:nvPr/>
          </p:nvSpPr>
          <p:spPr>
            <a:xfrm>
              <a:off x="8804725" y="458140"/>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p:cNvSpPr/>
            <p:nvPr/>
          </p:nvSpPr>
          <p:spPr>
            <a:xfrm>
              <a:off x="8462603" y="1907495"/>
              <a:ext cx="796212" cy="771330"/>
            </a:xfrm>
            <a:prstGeom prst="roundRect">
              <a:avLst>
                <a:gd name="adj" fmla="val 3764"/>
              </a:avLst>
            </a:prstGeom>
            <a:solidFill>
              <a:srgbClr val="B2B2B2">
                <a:alpha val="3568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p:cNvSpPr/>
            <p:nvPr/>
          </p:nvSpPr>
          <p:spPr>
            <a:xfrm>
              <a:off x="9146848" y="1282506"/>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p:cNvSpPr/>
            <p:nvPr/>
          </p:nvSpPr>
          <p:spPr>
            <a:xfrm>
              <a:off x="7941410" y="792047"/>
              <a:ext cx="639381" cy="61940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p:cNvSpPr/>
            <p:nvPr/>
          </p:nvSpPr>
          <p:spPr>
            <a:xfrm>
              <a:off x="7716153" y="1605650"/>
              <a:ext cx="639381" cy="619400"/>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p:cNvSpPr/>
            <p:nvPr/>
          </p:nvSpPr>
          <p:spPr>
            <a:xfrm>
              <a:off x="8507467" y="1171388"/>
              <a:ext cx="564845" cy="547193"/>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p:cNvSpPr/>
            <p:nvPr/>
          </p:nvSpPr>
          <p:spPr>
            <a:xfrm>
              <a:off x="10432141" y="824398"/>
              <a:ext cx="446465" cy="432512"/>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p:cNvSpPr/>
            <p:nvPr/>
          </p:nvSpPr>
          <p:spPr>
            <a:xfrm>
              <a:off x="9980380" y="1137850"/>
              <a:ext cx="564845" cy="547193"/>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p:cNvSpPr/>
            <p:nvPr/>
          </p:nvSpPr>
          <p:spPr>
            <a:xfrm>
              <a:off x="9767706" y="1872314"/>
              <a:ext cx="629444" cy="609773"/>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p:cNvSpPr/>
            <p:nvPr/>
          </p:nvSpPr>
          <p:spPr>
            <a:xfrm>
              <a:off x="6964281" y="782202"/>
              <a:ext cx="533580" cy="516905"/>
            </a:xfrm>
            <a:prstGeom prst="roundRect">
              <a:avLst>
                <a:gd name="adj" fmla="val 3764"/>
              </a:avLst>
            </a:prstGeom>
            <a:solidFill>
              <a:srgbClr val="B2B2B2">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p:cNvSpPr/>
            <p:nvPr/>
          </p:nvSpPr>
          <p:spPr>
            <a:xfrm>
              <a:off x="6635933" y="471069"/>
              <a:ext cx="452249" cy="438116"/>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p:cNvSpPr/>
            <p:nvPr/>
          </p:nvSpPr>
          <p:spPr>
            <a:xfrm>
              <a:off x="10913566" y="1332916"/>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p:cNvSpPr/>
            <p:nvPr/>
          </p:nvSpPr>
          <p:spPr>
            <a:xfrm>
              <a:off x="10505113" y="1949547"/>
              <a:ext cx="555406" cy="538049"/>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p:cNvSpPr/>
          <p:nvPr/>
        </p:nvSpPr>
        <p:spPr>
          <a:xfrm>
            <a:off x="6509982" y="297516"/>
            <a:ext cx="5472752" cy="2868765"/>
          </a:xfrm>
          <a:prstGeom prst="rect">
            <a:avLst/>
          </a:prstGeom>
          <a:solidFill>
            <a:srgbClr val="FFFFFF">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9" y="297516"/>
            <a:ext cx="3189796" cy="430176"/>
          </a:xfrm>
          <a:prstGeom prst="rect">
            <a:avLst/>
          </a:prstGeom>
        </p:spPr>
      </p:pic>
      <p:grpSp>
        <p:nvGrpSpPr>
          <p:cNvPr id="30" name="Group 29"/>
          <p:cNvGrpSpPr/>
          <p:nvPr/>
        </p:nvGrpSpPr>
        <p:grpSpPr>
          <a:xfrm>
            <a:off x="10530273" y="5880370"/>
            <a:ext cx="1301885" cy="606738"/>
            <a:chOff x="10717834" y="5953476"/>
            <a:chExt cx="1051094" cy="489858"/>
          </a:xfrm>
        </p:grpSpPr>
        <p:sp>
          <p:nvSpPr>
            <p:cNvPr id="31" name="Oval 30"/>
            <p:cNvSpPr/>
            <p:nvPr/>
          </p:nvSpPr>
          <p:spPr>
            <a:xfrm>
              <a:off x="10917283" y="5953476"/>
              <a:ext cx="489858" cy="4898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0717834" y="6137674"/>
              <a:ext cx="247262" cy="2472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1335295" y="6087370"/>
              <a:ext cx="192599" cy="1925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11482959" y="6098840"/>
              <a:ext cx="285969" cy="285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10841465" y="6087370"/>
              <a:ext cx="100608" cy="1006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Slide Number Placeholder 5"/>
          <p:cNvSpPr>
            <a:spLocks noGrp="1"/>
          </p:cNvSpPr>
          <p:nvPr>
            <p:ph type="sldNum" sz="quarter" idx="12"/>
          </p:nvPr>
        </p:nvSpPr>
        <p:spPr>
          <a:xfrm>
            <a:off x="9088958" y="6247025"/>
            <a:ext cx="2743200" cy="365125"/>
          </a:xfrm>
        </p:spPr>
        <p:txBody>
          <a:bodyPr/>
          <a:lstStyle>
            <a:lvl1pPr>
              <a:defRPr>
                <a:solidFill>
                  <a:schemeClr val="bg1"/>
                </a:solidFill>
              </a:defRPr>
            </a:lvl1pPr>
          </a:lstStyle>
          <a:p>
            <a:fld id="{DADB530C-7E8B-4D3D-9B29-A9BFBA672965}" type="slidenum">
              <a:rPr lang="en-IN" smtClean="0"/>
              <a:t>‹#›</a:t>
            </a:fld>
            <a:endParaRPr lang="en-IN"/>
          </a:p>
        </p:txBody>
      </p:sp>
    </p:spTree>
    <p:extLst>
      <p:ext uri="{BB962C8B-B14F-4D97-AF65-F5344CB8AC3E}">
        <p14:creationId xmlns:p14="http://schemas.microsoft.com/office/powerpoint/2010/main" val="711966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39236" y="365125"/>
            <a:ext cx="8338782" cy="767639"/>
          </a:xfrm>
        </p:spPr>
        <p:txBody>
          <a:bodyPr>
            <a:normAutofit/>
          </a:bodyPr>
          <a:lstStyle>
            <a:lvl1pPr>
              <a:defRPr sz="2400">
                <a:solidFill>
                  <a:srgbClr val="0070C0"/>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a:xfrm>
            <a:off x="3439236" y="1443897"/>
            <a:ext cx="8338782" cy="5045554"/>
          </a:xfrm>
        </p:spPr>
        <p:txBody>
          <a:bodyPr>
            <a:normAutofit/>
          </a:bodyPr>
          <a:lstStyle>
            <a:lvl1pPr>
              <a:defRPr sz="24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1pPr>
            <a:lvl2pPr>
              <a:defRPr sz="20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2pPr>
            <a:lvl3pPr>
              <a:defRPr sz="18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3pPr>
            <a:lvl4pPr>
              <a:defRPr sz="16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4pPr>
            <a:lvl5pPr>
              <a:defRPr sz="16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8367F7-103B-48A8-A776-81F960F32BE2}" type="datetimeFigureOut">
              <a:rPr lang="en-IN" smtClean="0"/>
              <a:t>30-06-2019</a:t>
            </a:fld>
            <a:endParaRPr lang="en-IN"/>
          </a:p>
        </p:txBody>
      </p:sp>
      <p:sp>
        <p:nvSpPr>
          <p:cNvPr id="5" name="Footer Placeholder 4"/>
          <p:cNvSpPr>
            <a:spLocks noGrp="1"/>
          </p:cNvSpPr>
          <p:nvPr>
            <p:ph type="ftr" sz="quarter" idx="11"/>
          </p:nvPr>
        </p:nvSpPr>
        <p:spPr/>
        <p:txBody>
          <a:bodyPr/>
          <a:lstStyle/>
          <a:p>
            <a:endParaRPr lang="en-IN"/>
          </a:p>
        </p:txBody>
      </p:sp>
      <p:sp>
        <p:nvSpPr>
          <p:cNvPr id="7" name="Rectangle 6"/>
          <p:cNvSpPr/>
          <p:nvPr/>
        </p:nvSpPr>
        <p:spPr>
          <a:xfrm>
            <a:off x="245660" y="218364"/>
            <a:ext cx="11737074" cy="641444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965566" y="6226649"/>
            <a:ext cx="3030816" cy="4230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726100" y="6226115"/>
            <a:ext cx="143808" cy="423081"/>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2811446" y="1279525"/>
            <a:ext cx="503602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847470" y="1215190"/>
            <a:ext cx="124326" cy="1243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6827001" y="313900"/>
            <a:ext cx="5073845" cy="2478445"/>
            <a:chOff x="6635933" y="200380"/>
            <a:chExt cx="5073845" cy="2478445"/>
          </a:xfrm>
        </p:grpSpPr>
        <p:sp>
          <p:nvSpPr>
            <p:cNvPr id="14" name="Rectangle: Rounded Corners 13"/>
            <p:cNvSpPr/>
            <p:nvPr/>
          </p:nvSpPr>
          <p:spPr>
            <a:xfrm>
              <a:off x="7305607" y="200380"/>
              <a:ext cx="796212" cy="771330"/>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p:cNvSpPr/>
            <p:nvPr/>
          </p:nvSpPr>
          <p:spPr>
            <a:xfrm>
              <a:off x="8804725" y="458140"/>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p:cNvSpPr/>
            <p:nvPr/>
          </p:nvSpPr>
          <p:spPr>
            <a:xfrm>
              <a:off x="8462603" y="1907495"/>
              <a:ext cx="796212" cy="771330"/>
            </a:xfrm>
            <a:prstGeom prst="roundRect">
              <a:avLst>
                <a:gd name="adj" fmla="val 3764"/>
              </a:avLst>
            </a:prstGeom>
            <a:solidFill>
              <a:srgbClr val="B2B2B2">
                <a:alpha val="3568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p:cNvSpPr/>
            <p:nvPr/>
          </p:nvSpPr>
          <p:spPr>
            <a:xfrm>
              <a:off x="9146848" y="1282506"/>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p:cNvSpPr/>
            <p:nvPr/>
          </p:nvSpPr>
          <p:spPr>
            <a:xfrm>
              <a:off x="7941410" y="792047"/>
              <a:ext cx="639381" cy="61940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p:cNvSpPr/>
            <p:nvPr/>
          </p:nvSpPr>
          <p:spPr>
            <a:xfrm>
              <a:off x="7716153" y="1605650"/>
              <a:ext cx="639381" cy="619400"/>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p:cNvSpPr/>
            <p:nvPr/>
          </p:nvSpPr>
          <p:spPr>
            <a:xfrm>
              <a:off x="8507467" y="1171388"/>
              <a:ext cx="564845" cy="547193"/>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p:cNvSpPr/>
            <p:nvPr/>
          </p:nvSpPr>
          <p:spPr>
            <a:xfrm>
              <a:off x="10432141" y="824398"/>
              <a:ext cx="446465" cy="432512"/>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p:cNvSpPr/>
            <p:nvPr/>
          </p:nvSpPr>
          <p:spPr>
            <a:xfrm>
              <a:off x="9980380" y="1137850"/>
              <a:ext cx="564845" cy="547193"/>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p:cNvSpPr/>
            <p:nvPr/>
          </p:nvSpPr>
          <p:spPr>
            <a:xfrm>
              <a:off x="9767706" y="1872314"/>
              <a:ext cx="629444" cy="609773"/>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p:cNvSpPr/>
            <p:nvPr/>
          </p:nvSpPr>
          <p:spPr>
            <a:xfrm>
              <a:off x="6964281" y="782202"/>
              <a:ext cx="533580" cy="516905"/>
            </a:xfrm>
            <a:prstGeom prst="roundRect">
              <a:avLst>
                <a:gd name="adj" fmla="val 3764"/>
              </a:avLst>
            </a:prstGeom>
            <a:solidFill>
              <a:srgbClr val="B2B2B2">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p:cNvSpPr/>
            <p:nvPr/>
          </p:nvSpPr>
          <p:spPr>
            <a:xfrm>
              <a:off x="6635933" y="471069"/>
              <a:ext cx="452249" cy="438116"/>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p:cNvSpPr/>
            <p:nvPr/>
          </p:nvSpPr>
          <p:spPr>
            <a:xfrm>
              <a:off x="10913566" y="1332916"/>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p:cNvSpPr/>
            <p:nvPr/>
          </p:nvSpPr>
          <p:spPr>
            <a:xfrm>
              <a:off x="10505113" y="1949547"/>
              <a:ext cx="555406" cy="538049"/>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p:cNvSpPr/>
          <p:nvPr/>
        </p:nvSpPr>
        <p:spPr>
          <a:xfrm>
            <a:off x="255621" y="218364"/>
            <a:ext cx="3030816" cy="64144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509982" y="297516"/>
            <a:ext cx="5472752" cy="2868765"/>
          </a:xfrm>
          <a:prstGeom prst="rect">
            <a:avLst/>
          </a:prstGeom>
          <a:solidFill>
            <a:srgbClr val="FFFFFF">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9" y="297516"/>
            <a:ext cx="3189796" cy="430176"/>
          </a:xfrm>
          <a:prstGeom prst="rect">
            <a:avLst/>
          </a:prstGeom>
        </p:spPr>
      </p:pic>
      <p:sp>
        <p:nvSpPr>
          <p:cNvPr id="6" name="Slide Number Placeholder 5"/>
          <p:cNvSpPr>
            <a:spLocks noGrp="1"/>
          </p:cNvSpPr>
          <p:nvPr>
            <p:ph type="sldNum" sz="quarter" idx="12"/>
          </p:nvPr>
        </p:nvSpPr>
        <p:spPr>
          <a:xfrm>
            <a:off x="9104965" y="6255092"/>
            <a:ext cx="2743200" cy="365125"/>
          </a:xfrm>
        </p:spPr>
        <p:txBody>
          <a:bodyPr/>
          <a:lstStyle>
            <a:lvl1pPr>
              <a:defRPr>
                <a:solidFill>
                  <a:schemeClr val="bg1"/>
                </a:solidFill>
                <a:latin typeface="Segoe UI Semibold" panose="020B0702040204020203" pitchFamily="34" charset="0"/>
              </a:defRPr>
            </a:lvl1pPr>
          </a:lstStyle>
          <a:p>
            <a:fld id="{DADB530C-7E8B-4D3D-9B29-A9BFBA672965}" type="slidenum">
              <a:rPr lang="en-IN" smtClean="0"/>
              <a:t>‹#›</a:t>
            </a:fld>
            <a:endParaRPr lang="en-IN"/>
          </a:p>
        </p:txBody>
      </p:sp>
      <p:grpSp>
        <p:nvGrpSpPr>
          <p:cNvPr id="31" name="Group 30"/>
          <p:cNvGrpSpPr/>
          <p:nvPr/>
        </p:nvGrpSpPr>
        <p:grpSpPr>
          <a:xfrm>
            <a:off x="10530273" y="5880370"/>
            <a:ext cx="1301885" cy="606738"/>
            <a:chOff x="10717834" y="5953476"/>
            <a:chExt cx="1051094" cy="489858"/>
          </a:xfrm>
        </p:grpSpPr>
        <p:sp>
          <p:nvSpPr>
            <p:cNvPr id="32" name="Oval 31"/>
            <p:cNvSpPr/>
            <p:nvPr/>
          </p:nvSpPr>
          <p:spPr>
            <a:xfrm>
              <a:off x="10917283" y="5953476"/>
              <a:ext cx="489858" cy="4898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0717834" y="6137674"/>
              <a:ext cx="247262" cy="2472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11335295" y="6087370"/>
              <a:ext cx="192599" cy="1925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11482959" y="6098840"/>
              <a:ext cx="285969" cy="285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10841465" y="6087370"/>
              <a:ext cx="100608" cy="1006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44818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3" name="Rectangle 22"/>
          <p:cNvSpPr/>
          <p:nvPr/>
        </p:nvSpPr>
        <p:spPr>
          <a:xfrm>
            <a:off x="254974" y="4032574"/>
            <a:ext cx="11723425" cy="25959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1709738"/>
            <a:ext cx="10515600" cy="2284973"/>
          </a:xfrm>
        </p:spPr>
        <p:txBody>
          <a:bodyPr anchor="ctr">
            <a:normAutofit/>
          </a:bodyPr>
          <a:lstStyle>
            <a:lvl1pPr algn="ctr">
              <a:defRPr sz="4400">
                <a:solidFill>
                  <a:schemeClr val="tx1">
                    <a:lumMod val="65000"/>
                    <a:lumOff val="35000"/>
                  </a:schemeClr>
                </a:solidFill>
                <a:latin typeface="Segoe UI Light" panose="020B0502040204020203"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nchor="ctr"/>
          <a:lstStyle>
            <a:lvl1pPr marL="0" indent="0" algn="ctr">
              <a:buNone/>
              <a:defRPr sz="2400">
                <a:solidFill>
                  <a:schemeClr val="bg1"/>
                </a:solidFill>
                <a:latin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8367F7-103B-48A8-A776-81F960F32BE2}" type="datetimeFigureOut">
              <a:rPr lang="en-IN" smtClean="0"/>
              <a:t>30-06-2019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036992" y="6220194"/>
            <a:ext cx="2743200" cy="365125"/>
          </a:xfrm>
        </p:spPr>
        <p:txBody>
          <a:bodyPr/>
          <a:lstStyle>
            <a:lvl1pPr>
              <a:defRPr>
                <a:solidFill>
                  <a:schemeClr val="bg1"/>
                </a:solidFill>
              </a:defRPr>
            </a:lvl1pPr>
          </a:lstStyle>
          <a:p>
            <a:fld id="{DADB530C-7E8B-4D3D-9B29-A9BFBA672965}" type="slidenum">
              <a:rPr lang="en-IN" smtClean="0"/>
              <a:t>‹#›</a:t>
            </a:fld>
            <a:endParaRPr lang="en-IN"/>
          </a:p>
        </p:txBody>
      </p:sp>
      <p:sp>
        <p:nvSpPr>
          <p:cNvPr id="7" name="Rectangle 6"/>
          <p:cNvSpPr/>
          <p:nvPr/>
        </p:nvSpPr>
        <p:spPr>
          <a:xfrm>
            <a:off x="245660" y="218364"/>
            <a:ext cx="11737074" cy="641444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6827001" y="313900"/>
            <a:ext cx="5073845" cy="2478445"/>
            <a:chOff x="6635933" y="200380"/>
            <a:chExt cx="5073845" cy="2478445"/>
          </a:xfrm>
        </p:grpSpPr>
        <p:sp>
          <p:nvSpPr>
            <p:cNvPr id="9" name="Rectangle: Rounded Corners 8"/>
            <p:cNvSpPr/>
            <p:nvPr/>
          </p:nvSpPr>
          <p:spPr>
            <a:xfrm>
              <a:off x="7305607" y="200380"/>
              <a:ext cx="796212" cy="771330"/>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p:cNvSpPr/>
            <p:nvPr/>
          </p:nvSpPr>
          <p:spPr>
            <a:xfrm>
              <a:off x="8804725" y="458140"/>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p:cNvSpPr/>
            <p:nvPr/>
          </p:nvSpPr>
          <p:spPr>
            <a:xfrm>
              <a:off x="8462603" y="1907495"/>
              <a:ext cx="796212" cy="771330"/>
            </a:xfrm>
            <a:prstGeom prst="roundRect">
              <a:avLst>
                <a:gd name="adj" fmla="val 3764"/>
              </a:avLst>
            </a:prstGeom>
            <a:solidFill>
              <a:srgbClr val="B2B2B2">
                <a:alpha val="3568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p:cNvSpPr/>
            <p:nvPr/>
          </p:nvSpPr>
          <p:spPr>
            <a:xfrm>
              <a:off x="9146848" y="1282506"/>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p:cNvSpPr/>
            <p:nvPr/>
          </p:nvSpPr>
          <p:spPr>
            <a:xfrm>
              <a:off x="7941410" y="792047"/>
              <a:ext cx="639381" cy="61940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p:cNvSpPr/>
            <p:nvPr/>
          </p:nvSpPr>
          <p:spPr>
            <a:xfrm>
              <a:off x="7716153" y="1605650"/>
              <a:ext cx="639381" cy="619400"/>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p:cNvSpPr/>
            <p:nvPr/>
          </p:nvSpPr>
          <p:spPr>
            <a:xfrm>
              <a:off x="8507467" y="1171388"/>
              <a:ext cx="564845" cy="547193"/>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p:cNvSpPr/>
            <p:nvPr/>
          </p:nvSpPr>
          <p:spPr>
            <a:xfrm>
              <a:off x="10432141" y="824398"/>
              <a:ext cx="446465" cy="432512"/>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p:cNvSpPr/>
            <p:nvPr/>
          </p:nvSpPr>
          <p:spPr>
            <a:xfrm>
              <a:off x="9980380" y="1137850"/>
              <a:ext cx="564845" cy="547193"/>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p:cNvSpPr/>
            <p:nvPr/>
          </p:nvSpPr>
          <p:spPr>
            <a:xfrm>
              <a:off x="9767706" y="1872314"/>
              <a:ext cx="629444" cy="609773"/>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p:cNvSpPr/>
            <p:nvPr/>
          </p:nvSpPr>
          <p:spPr>
            <a:xfrm>
              <a:off x="6964281" y="782202"/>
              <a:ext cx="533580" cy="516905"/>
            </a:xfrm>
            <a:prstGeom prst="roundRect">
              <a:avLst>
                <a:gd name="adj" fmla="val 3764"/>
              </a:avLst>
            </a:prstGeom>
            <a:solidFill>
              <a:srgbClr val="B2B2B2">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p:cNvSpPr/>
            <p:nvPr/>
          </p:nvSpPr>
          <p:spPr>
            <a:xfrm>
              <a:off x="6635933" y="471069"/>
              <a:ext cx="452249" cy="438116"/>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p:cNvSpPr/>
            <p:nvPr/>
          </p:nvSpPr>
          <p:spPr>
            <a:xfrm>
              <a:off x="10913566" y="1332916"/>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p:cNvSpPr/>
            <p:nvPr/>
          </p:nvSpPr>
          <p:spPr>
            <a:xfrm>
              <a:off x="10505113" y="1949547"/>
              <a:ext cx="555406" cy="538049"/>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604" y="297516"/>
            <a:ext cx="3189796" cy="430176"/>
          </a:xfrm>
          <a:prstGeom prst="rect">
            <a:avLst/>
          </a:prstGeom>
        </p:spPr>
      </p:pic>
      <p:sp>
        <p:nvSpPr>
          <p:cNvPr id="27" name="Rectangle 26"/>
          <p:cNvSpPr/>
          <p:nvPr/>
        </p:nvSpPr>
        <p:spPr>
          <a:xfrm>
            <a:off x="6509982" y="297516"/>
            <a:ext cx="5472752" cy="2868765"/>
          </a:xfrm>
          <a:prstGeom prst="rect">
            <a:avLst/>
          </a:prstGeom>
          <a:solidFill>
            <a:srgbClr val="FFFFFF">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p:cNvGrpSpPr/>
          <p:nvPr/>
        </p:nvGrpSpPr>
        <p:grpSpPr>
          <a:xfrm>
            <a:off x="10588218" y="3721982"/>
            <a:ext cx="1301885" cy="606738"/>
            <a:chOff x="10717834" y="5953476"/>
            <a:chExt cx="1051094" cy="489858"/>
          </a:xfrm>
        </p:grpSpPr>
        <p:sp>
          <p:nvSpPr>
            <p:cNvPr id="29" name="Oval 28"/>
            <p:cNvSpPr/>
            <p:nvPr/>
          </p:nvSpPr>
          <p:spPr>
            <a:xfrm>
              <a:off x="10917283" y="5953476"/>
              <a:ext cx="489858" cy="4898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0717834" y="6137674"/>
              <a:ext cx="247262" cy="2472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1335295" y="6087370"/>
              <a:ext cx="192599" cy="1925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1482959" y="6098840"/>
              <a:ext cx="285969" cy="285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0841465" y="6087370"/>
              <a:ext cx="100608" cy="1006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98980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E8367F7-103B-48A8-A776-81F960F32BE2}" type="datetimeFigureOut">
              <a:rPr lang="en-IN" smtClean="0"/>
              <a:t>30-06-2019</a:t>
            </a:fld>
            <a:endParaRPr lang="en-IN"/>
          </a:p>
        </p:txBody>
      </p:sp>
      <p:sp>
        <p:nvSpPr>
          <p:cNvPr id="6" name="Footer Placeholder 5"/>
          <p:cNvSpPr>
            <a:spLocks noGrp="1"/>
          </p:cNvSpPr>
          <p:nvPr>
            <p:ph type="ftr" sz="quarter" idx="11"/>
          </p:nvPr>
        </p:nvSpPr>
        <p:spPr/>
        <p:txBody>
          <a:bodyPr/>
          <a:lstStyle/>
          <a:p>
            <a:endParaRPr lang="en-IN"/>
          </a:p>
        </p:txBody>
      </p:sp>
      <p:sp>
        <p:nvSpPr>
          <p:cNvPr id="8" name="Rectangle 7"/>
          <p:cNvSpPr/>
          <p:nvPr/>
        </p:nvSpPr>
        <p:spPr>
          <a:xfrm>
            <a:off x="245660" y="218364"/>
            <a:ext cx="11737074" cy="641444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604" y="297516"/>
            <a:ext cx="3189796" cy="430176"/>
          </a:xfrm>
          <a:prstGeom prst="rect">
            <a:avLst/>
          </a:prstGeom>
        </p:spPr>
      </p:pic>
      <p:sp>
        <p:nvSpPr>
          <p:cNvPr id="10" name="Rectangle 9"/>
          <p:cNvSpPr/>
          <p:nvPr/>
        </p:nvSpPr>
        <p:spPr>
          <a:xfrm>
            <a:off x="8965566" y="6226649"/>
            <a:ext cx="3030816" cy="4230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726100" y="6226115"/>
            <a:ext cx="143808" cy="423081"/>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10530273" y="5880370"/>
            <a:ext cx="1301885" cy="606738"/>
            <a:chOff x="10717834" y="5953476"/>
            <a:chExt cx="1051094" cy="489858"/>
          </a:xfrm>
        </p:grpSpPr>
        <p:sp>
          <p:nvSpPr>
            <p:cNvPr id="14" name="Oval 13"/>
            <p:cNvSpPr/>
            <p:nvPr/>
          </p:nvSpPr>
          <p:spPr>
            <a:xfrm>
              <a:off x="10917283" y="5953476"/>
              <a:ext cx="489858" cy="4898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0717834" y="6137674"/>
              <a:ext cx="247262" cy="2472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1335295" y="6087370"/>
              <a:ext cx="192599" cy="1925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1482959" y="6098840"/>
              <a:ext cx="285969" cy="285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0841465" y="6087370"/>
              <a:ext cx="100608" cy="1006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lide Number Placeholder 6"/>
          <p:cNvSpPr>
            <a:spLocks noGrp="1"/>
          </p:cNvSpPr>
          <p:nvPr>
            <p:ph type="sldNum" sz="quarter" idx="12"/>
          </p:nvPr>
        </p:nvSpPr>
        <p:spPr>
          <a:xfrm>
            <a:off x="9088958" y="6247025"/>
            <a:ext cx="2743200" cy="365125"/>
          </a:xfrm>
        </p:spPr>
        <p:txBody>
          <a:bodyPr/>
          <a:lstStyle>
            <a:lvl1pPr>
              <a:defRPr>
                <a:solidFill>
                  <a:schemeClr val="bg1"/>
                </a:solidFill>
              </a:defRPr>
            </a:lvl1pPr>
          </a:lstStyle>
          <a:p>
            <a:fld id="{DADB530C-7E8B-4D3D-9B29-A9BFBA672965}" type="slidenum">
              <a:rPr lang="en-IN" smtClean="0"/>
              <a:t>‹#›</a:t>
            </a:fld>
            <a:endParaRPr lang="en-IN"/>
          </a:p>
        </p:txBody>
      </p:sp>
    </p:spTree>
    <p:extLst>
      <p:ext uri="{BB962C8B-B14F-4D97-AF65-F5344CB8AC3E}">
        <p14:creationId xmlns:p14="http://schemas.microsoft.com/office/powerpoint/2010/main" val="3320866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E8367F7-103B-48A8-A776-81F960F32BE2}" type="datetimeFigureOut">
              <a:rPr lang="en-IN" smtClean="0"/>
              <a:t>30-06-2019</a:t>
            </a:fld>
            <a:endParaRPr lang="en-IN"/>
          </a:p>
        </p:txBody>
      </p:sp>
      <p:sp>
        <p:nvSpPr>
          <p:cNvPr id="8" name="Footer Placeholder 7"/>
          <p:cNvSpPr>
            <a:spLocks noGrp="1"/>
          </p:cNvSpPr>
          <p:nvPr>
            <p:ph type="ftr" sz="quarter" idx="11"/>
          </p:nvPr>
        </p:nvSpPr>
        <p:spPr/>
        <p:txBody>
          <a:bodyPr/>
          <a:lstStyle/>
          <a:p>
            <a:endParaRPr lang="en-IN"/>
          </a:p>
        </p:txBody>
      </p:sp>
      <p:sp>
        <p:nvSpPr>
          <p:cNvPr id="10" name="Rectangle 9"/>
          <p:cNvSpPr/>
          <p:nvPr/>
        </p:nvSpPr>
        <p:spPr>
          <a:xfrm>
            <a:off x="245660" y="218364"/>
            <a:ext cx="11737074" cy="641444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604" y="297516"/>
            <a:ext cx="3189796" cy="430176"/>
          </a:xfrm>
          <a:prstGeom prst="rect">
            <a:avLst/>
          </a:prstGeom>
        </p:spPr>
      </p:pic>
      <p:sp>
        <p:nvSpPr>
          <p:cNvPr id="12" name="Rectangle 11"/>
          <p:cNvSpPr/>
          <p:nvPr/>
        </p:nvSpPr>
        <p:spPr>
          <a:xfrm>
            <a:off x="8965566" y="6226649"/>
            <a:ext cx="3030816" cy="4230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726100" y="6226115"/>
            <a:ext cx="143808" cy="423081"/>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10530273" y="5880370"/>
            <a:ext cx="1301885" cy="606738"/>
            <a:chOff x="10717834" y="5953476"/>
            <a:chExt cx="1051094" cy="489858"/>
          </a:xfrm>
        </p:grpSpPr>
        <p:sp>
          <p:nvSpPr>
            <p:cNvPr id="16" name="Oval 15"/>
            <p:cNvSpPr/>
            <p:nvPr/>
          </p:nvSpPr>
          <p:spPr>
            <a:xfrm>
              <a:off x="10917283" y="5953476"/>
              <a:ext cx="489858" cy="4898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0717834" y="6137674"/>
              <a:ext cx="247262" cy="2472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1335295" y="6087370"/>
              <a:ext cx="192599" cy="1925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1482959" y="6098840"/>
              <a:ext cx="285969" cy="285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0841465" y="6087370"/>
              <a:ext cx="100608" cy="1006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Slide Number Placeholder 8"/>
          <p:cNvSpPr>
            <a:spLocks noGrp="1"/>
          </p:cNvSpPr>
          <p:nvPr>
            <p:ph type="sldNum" sz="quarter" idx="12"/>
          </p:nvPr>
        </p:nvSpPr>
        <p:spPr>
          <a:xfrm>
            <a:off x="9088958" y="6275759"/>
            <a:ext cx="2743200" cy="365125"/>
          </a:xfrm>
        </p:spPr>
        <p:txBody>
          <a:bodyPr/>
          <a:lstStyle>
            <a:lvl1pPr>
              <a:defRPr>
                <a:solidFill>
                  <a:schemeClr val="bg1"/>
                </a:solidFill>
              </a:defRPr>
            </a:lvl1pPr>
          </a:lstStyle>
          <a:p>
            <a:fld id="{DADB530C-7E8B-4D3D-9B29-A9BFBA672965}" type="slidenum">
              <a:rPr lang="en-IN" smtClean="0"/>
              <a:t>‹#›</a:t>
            </a:fld>
            <a:endParaRPr lang="en-IN"/>
          </a:p>
        </p:txBody>
      </p:sp>
    </p:spTree>
    <p:extLst>
      <p:ext uri="{BB962C8B-B14F-4D97-AF65-F5344CB8AC3E}">
        <p14:creationId xmlns:p14="http://schemas.microsoft.com/office/powerpoint/2010/main" val="1378661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09433" y="365125"/>
            <a:ext cx="10944367" cy="753991"/>
          </a:xfrm>
        </p:spPr>
        <p:txBody>
          <a:bodyPr>
            <a:normAutofit/>
          </a:bodyPr>
          <a:lstStyle>
            <a:lvl1pPr>
              <a:defRPr sz="2400">
                <a:solidFill>
                  <a:srgbClr val="0070C0"/>
                </a:solidFill>
                <a:latin typeface="Segoe UI Semibold" panose="020B0702040204020203" pitchFamily="34" charset="0"/>
              </a:defRPr>
            </a:lvl1pPr>
          </a:lstStyle>
          <a:p>
            <a:r>
              <a:rPr lang="en-US"/>
              <a:t>Click to edit Master title style</a:t>
            </a:r>
          </a:p>
        </p:txBody>
      </p:sp>
      <p:sp>
        <p:nvSpPr>
          <p:cNvPr id="3" name="Date Placeholder 2"/>
          <p:cNvSpPr>
            <a:spLocks noGrp="1"/>
          </p:cNvSpPr>
          <p:nvPr>
            <p:ph type="dt" sz="half" idx="10"/>
          </p:nvPr>
        </p:nvSpPr>
        <p:spPr/>
        <p:txBody>
          <a:bodyPr/>
          <a:lstStyle/>
          <a:p>
            <a:fld id="{9E8367F7-103B-48A8-A776-81F960F32BE2}" type="datetimeFigureOut">
              <a:rPr lang="en-IN" smtClean="0"/>
              <a:t>30-06-2019</a:t>
            </a:fld>
            <a:endParaRPr lang="en-IN"/>
          </a:p>
        </p:txBody>
      </p:sp>
      <p:sp>
        <p:nvSpPr>
          <p:cNvPr id="4" name="Footer Placeholder 3"/>
          <p:cNvSpPr>
            <a:spLocks noGrp="1"/>
          </p:cNvSpPr>
          <p:nvPr>
            <p:ph type="ftr" sz="quarter" idx="11"/>
          </p:nvPr>
        </p:nvSpPr>
        <p:spPr/>
        <p:txBody>
          <a:bodyPr/>
          <a:lstStyle/>
          <a:p>
            <a:endParaRPr lang="en-IN"/>
          </a:p>
        </p:txBody>
      </p:sp>
      <p:sp>
        <p:nvSpPr>
          <p:cNvPr id="6" name="Rectangle 5"/>
          <p:cNvSpPr/>
          <p:nvPr/>
        </p:nvSpPr>
        <p:spPr>
          <a:xfrm>
            <a:off x="245660" y="218364"/>
            <a:ext cx="11737074" cy="641444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6544" y="297516"/>
            <a:ext cx="3189796" cy="430176"/>
          </a:xfrm>
          <a:prstGeom prst="rect">
            <a:avLst/>
          </a:prstGeom>
        </p:spPr>
      </p:pic>
      <p:cxnSp>
        <p:nvCxnSpPr>
          <p:cNvPr id="8" name="Straight Connector 7"/>
          <p:cNvCxnSpPr/>
          <p:nvPr/>
        </p:nvCxnSpPr>
        <p:spPr>
          <a:xfrm>
            <a:off x="245660" y="1279525"/>
            <a:ext cx="503602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281684" y="1215190"/>
            <a:ext cx="124326" cy="1243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965566" y="6226649"/>
            <a:ext cx="3030816" cy="4230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726100" y="6226115"/>
            <a:ext cx="143808" cy="423081"/>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10530273" y="5880370"/>
            <a:ext cx="1301885" cy="606738"/>
            <a:chOff x="10717834" y="5953476"/>
            <a:chExt cx="1051094" cy="489858"/>
          </a:xfrm>
        </p:grpSpPr>
        <p:sp>
          <p:nvSpPr>
            <p:cNvPr id="14" name="Oval 13"/>
            <p:cNvSpPr/>
            <p:nvPr/>
          </p:nvSpPr>
          <p:spPr>
            <a:xfrm>
              <a:off x="10917283" y="5953476"/>
              <a:ext cx="489858" cy="4898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0717834" y="6137674"/>
              <a:ext cx="247262" cy="2472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1335295" y="6087370"/>
              <a:ext cx="192599" cy="1925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1482959" y="6098840"/>
              <a:ext cx="285969" cy="285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0841465" y="6087370"/>
              <a:ext cx="100608" cy="1006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Slide Number Placeholder 4"/>
          <p:cNvSpPr>
            <a:spLocks noGrp="1"/>
          </p:cNvSpPr>
          <p:nvPr>
            <p:ph type="sldNum" sz="quarter" idx="12"/>
          </p:nvPr>
        </p:nvSpPr>
        <p:spPr>
          <a:xfrm>
            <a:off x="9088958" y="6261351"/>
            <a:ext cx="2743200" cy="365125"/>
          </a:xfrm>
        </p:spPr>
        <p:txBody>
          <a:bodyPr/>
          <a:lstStyle>
            <a:lvl1pPr>
              <a:defRPr>
                <a:solidFill>
                  <a:schemeClr val="bg1"/>
                </a:solidFill>
              </a:defRPr>
            </a:lvl1pPr>
          </a:lstStyle>
          <a:p>
            <a:fld id="{DADB530C-7E8B-4D3D-9B29-A9BFBA672965}" type="slidenum">
              <a:rPr lang="en-IN" smtClean="0"/>
              <a:t>‹#›</a:t>
            </a:fld>
            <a:endParaRPr lang="en-IN"/>
          </a:p>
        </p:txBody>
      </p:sp>
    </p:spTree>
    <p:extLst>
      <p:ext uri="{BB962C8B-B14F-4D97-AF65-F5344CB8AC3E}">
        <p14:creationId xmlns:p14="http://schemas.microsoft.com/office/powerpoint/2010/main" val="680702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8367F7-103B-48A8-A776-81F960F32BE2}" type="datetimeFigureOut">
              <a:rPr lang="en-IN" smtClean="0"/>
              <a:t>30-06-2019</a:t>
            </a:fld>
            <a:endParaRPr lang="en-IN"/>
          </a:p>
        </p:txBody>
      </p:sp>
      <p:sp>
        <p:nvSpPr>
          <p:cNvPr id="3" name="Footer Placeholder 2"/>
          <p:cNvSpPr>
            <a:spLocks noGrp="1"/>
          </p:cNvSpPr>
          <p:nvPr>
            <p:ph type="ftr" sz="quarter" idx="11"/>
          </p:nvPr>
        </p:nvSpPr>
        <p:spPr/>
        <p:txBody>
          <a:bodyPr/>
          <a:lstStyle/>
          <a:p>
            <a:endParaRPr lang="en-IN"/>
          </a:p>
        </p:txBody>
      </p:sp>
      <p:sp>
        <p:nvSpPr>
          <p:cNvPr id="5" name="Rectangle 4"/>
          <p:cNvSpPr/>
          <p:nvPr/>
        </p:nvSpPr>
        <p:spPr>
          <a:xfrm>
            <a:off x="245660" y="218364"/>
            <a:ext cx="11737074" cy="641444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965566" y="6226649"/>
            <a:ext cx="3030816" cy="4230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726100" y="6226115"/>
            <a:ext cx="143808" cy="423081"/>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5"/>
          <p:cNvSpPr txBox="1">
            <a:spLocks/>
          </p:cNvSpPr>
          <p:nvPr/>
        </p:nvSpPr>
        <p:spPr>
          <a:xfrm>
            <a:off x="8965566" y="514263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12568EF-7BAD-4945-B6F2-C41C476107F9}" type="slidenum">
              <a:rPr lang="en-US" smtClean="0"/>
              <a:pPr/>
              <a:t>‹#›</a:t>
            </a:fld>
            <a:endParaRPr lang="en-US" dirty="0"/>
          </a:p>
        </p:txBody>
      </p:sp>
      <p:grpSp>
        <p:nvGrpSpPr>
          <p:cNvPr id="9" name="Group 8"/>
          <p:cNvGrpSpPr/>
          <p:nvPr/>
        </p:nvGrpSpPr>
        <p:grpSpPr>
          <a:xfrm>
            <a:off x="10530273" y="5880370"/>
            <a:ext cx="1301885" cy="606738"/>
            <a:chOff x="10717834" y="5953476"/>
            <a:chExt cx="1051094" cy="489858"/>
          </a:xfrm>
        </p:grpSpPr>
        <p:sp>
          <p:nvSpPr>
            <p:cNvPr id="10" name="Oval 9"/>
            <p:cNvSpPr/>
            <p:nvPr/>
          </p:nvSpPr>
          <p:spPr>
            <a:xfrm>
              <a:off x="10917283" y="5953476"/>
              <a:ext cx="489858" cy="4898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0717834" y="6137674"/>
              <a:ext cx="247262" cy="2472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1335295" y="6087370"/>
              <a:ext cx="192599" cy="1925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1482959" y="6098840"/>
              <a:ext cx="285969" cy="285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0841465" y="6087370"/>
              <a:ext cx="100608" cy="1006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lide Number Placeholder 3"/>
          <p:cNvSpPr>
            <a:spLocks noGrp="1"/>
          </p:cNvSpPr>
          <p:nvPr>
            <p:ph type="sldNum" sz="quarter" idx="12"/>
          </p:nvPr>
        </p:nvSpPr>
        <p:spPr>
          <a:xfrm>
            <a:off x="9088958" y="6261647"/>
            <a:ext cx="2743200" cy="365125"/>
          </a:xfrm>
        </p:spPr>
        <p:txBody>
          <a:bodyPr/>
          <a:lstStyle>
            <a:lvl1pPr>
              <a:defRPr>
                <a:solidFill>
                  <a:schemeClr val="bg1"/>
                </a:solidFill>
              </a:defRPr>
            </a:lvl1pPr>
          </a:lstStyle>
          <a:p>
            <a:fld id="{DADB530C-7E8B-4D3D-9B29-A9BFBA672965}" type="slidenum">
              <a:rPr lang="en-IN" smtClean="0"/>
              <a:t>‹#›</a:t>
            </a:fld>
            <a:endParaRPr lang="en-IN"/>
          </a:p>
        </p:txBody>
      </p:sp>
    </p:spTree>
    <p:extLst>
      <p:ext uri="{BB962C8B-B14F-4D97-AF65-F5344CB8AC3E}">
        <p14:creationId xmlns:p14="http://schemas.microsoft.com/office/powerpoint/2010/main" val="73325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E8367F7-103B-48A8-A776-81F960F32BE2}" type="datetimeFigureOut">
              <a:rPr lang="en-IN" smtClean="0"/>
              <a:t>30-06-2019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DB530C-7E8B-4D3D-9B29-A9BFBA672965}" type="slidenum">
              <a:rPr lang="en-IN" smtClean="0"/>
              <a:t>‹#›</a:t>
            </a:fld>
            <a:endParaRPr lang="en-IN"/>
          </a:p>
        </p:txBody>
      </p:sp>
    </p:spTree>
    <p:extLst>
      <p:ext uri="{BB962C8B-B14F-4D97-AF65-F5344CB8AC3E}">
        <p14:creationId xmlns:p14="http://schemas.microsoft.com/office/powerpoint/2010/main" val="1212644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8367F7-103B-48A8-A776-81F960F32BE2}" type="datetimeFigureOut">
              <a:rPr lang="en-IN" smtClean="0"/>
              <a:t>30-06-2019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DB530C-7E8B-4D3D-9B29-A9BFBA672965}" type="slidenum">
              <a:rPr lang="en-IN" smtClean="0"/>
              <a:t>‹#›</a:t>
            </a:fld>
            <a:endParaRPr lang="en-IN"/>
          </a:p>
        </p:txBody>
      </p:sp>
    </p:spTree>
    <p:extLst>
      <p:ext uri="{BB962C8B-B14F-4D97-AF65-F5344CB8AC3E}">
        <p14:creationId xmlns:p14="http://schemas.microsoft.com/office/powerpoint/2010/main" val="3709871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597B2-5347-44EB-88D4-021C0CC1F1A5}"/>
              </a:ext>
            </a:extLst>
          </p:cNvPr>
          <p:cNvSpPr>
            <a:spLocks noGrp="1"/>
          </p:cNvSpPr>
          <p:nvPr>
            <p:ph type="ctrTitle"/>
          </p:nvPr>
        </p:nvSpPr>
        <p:spPr/>
        <p:txBody>
          <a:bodyPr anchor="b">
            <a:normAutofit/>
          </a:bodyPr>
          <a:lstStyle/>
          <a:p>
            <a:pPr algn="l"/>
            <a:r>
              <a:rPr lang="en-IN" dirty="0">
                <a:solidFill>
                  <a:schemeClr val="bg1"/>
                </a:solidFill>
              </a:rPr>
              <a:t>Microservice and OSS</a:t>
            </a:r>
          </a:p>
        </p:txBody>
      </p:sp>
      <p:sp>
        <p:nvSpPr>
          <p:cNvPr id="4" name="Subtitle 3">
            <a:extLst>
              <a:ext uri="{FF2B5EF4-FFF2-40B4-BE49-F238E27FC236}">
                <a16:creationId xmlns:a16="http://schemas.microsoft.com/office/drawing/2014/main" id="{D60A99C7-D549-4197-B119-E30ED43D5140}"/>
              </a:ext>
            </a:extLst>
          </p:cNvPr>
          <p:cNvSpPr>
            <a:spLocks noGrp="1"/>
          </p:cNvSpPr>
          <p:nvPr>
            <p:ph type="subTitle" idx="1"/>
          </p:nvPr>
        </p:nvSpPr>
        <p:spPr/>
        <p:txBody>
          <a:bodyPr/>
          <a:lstStyle/>
          <a:p>
            <a:r>
              <a:rPr lang="en-IN" dirty="0"/>
              <a:t>Omprakash Pandey</a:t>
            </a:r>
          </a:p>
          <a:p>
            <a:r>
              <a:rPr lang="en-IN" dirty="0"/>
              <a:t>For CG</a:t>
            </a:r>
          </a:p>
        </p:txBody>
      </p:sp>
      <p:sp>
        <p:nvSpPr>
          <p:cNvPr id="5" name="TextBox 4">
            <a:extLst>
              <a:ext uri="{FF2B5EF4-FFF2-40B4-BE49-F238E27FC236}">
                <a16:creationId xmlns:a16="http://schemas.microsoft.com/office/drawing/2014/main" id="{4A30FB2E-AC81-4979-BB10-37CE29B19C53}"/>
              </a:ext>
            </a:extLst>
          </p:cNvPr>
          <p:cNvSpPr txBox="1"/>
          <p:nvPr/>
        </p:nvSpPr>
        <p:spPr>
          <a:xfrm>
            <a:off x="5288971" y="2712726"/>
            <a:ext cx="5330537" cy="923330"/>
          </a:xfrm>
          <a:prstGeom prst="rect">
            <a:avLst/>
          </a:prstGeom>
          <a:noFill/>
        </p:spPr>
        <p:txBody>
          <a:bodyPr wrap="square" rtlCol="0">
            <a:spAutoFit/>
          </a:bodyPr>
          <a:lstStyle/>
          <a:p>
            <a:r>
              <a:rPr lang="en-IN" sz="5400" dirty="0"/>
              <a:t>Microservices</a:t>
            </a:r>
            <a:endParaRPr lang="en-IN" dirty="0"/>
          </a:p>
        </p:txBody>
      </p:sp>
    </p:spTree>
    <p:extLst>
      <p:ext uri="{BB962C8B-B14F-4D97-AF65-F5344CB8AC3E}">
        <p14:creationId xmlns:p14="http://schemas.microsoft.com/office/powerpoint/2010/main" val="2052859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F236C-B322-4889-9ECA-94647C8EC2C8}"/>
              </a:ext>
            </a:extLst>
          </p:cNvPr>
          <p:cNvSpPr>
            <a:spLocks noGrp="1"/>
          </p:cNvSpPr>
          <p:nvPr>
            <p:ph type="title"/>
          </p:nvPr>
        </p:nvSpPr>
        <p:spPr/>
        <p:txBody>
          <a:bodyPr/>
          <a:lstStyle/>
          <a:p>
            <a:r>
              <a:rPr lang="en-IN" dirty="0"/>
              <a:t>What is Microservices?</a:t>
            </a:r>
          </a:p>
        </p:txBody>
      </p:sp>
      <p:sp>
        <p:nvSpPr>
          <p:cNvPr id="3" name="Content Placeholder 2">
            <a:extLst>
              <a:ext uri="{FF2B5EF4-FFF2-40B4-BE49-F238E27FC236}">
                <a16:creationId xmlns:a16="http://schemas.microsoft.com/office/drawing/2014/main" id="{4B244D14-82A0-40AA-8D12-76A8E2692616}"/>
              </a:ext>
            </a:extLst>
          </p:cNvPr>
          <p:cNvSpPr>
            <a:spLocks noGrp="1"/>
          </p:cNvSpPr>
          <p:nvPr>
            <p:ph idx="1"/>
          </p:nvPr>
        </p:nvSpPr>
        <p:spPr/>
        <p:txBody>
          <a:bodyPr/>
          <a:lstStyle/>
          <a:p>
            <a:r>
              <a:rPr lang="en-US" dirty="0"/>
              <a:t>Microservices is a method of developing software applications as a suite of independently deployable, small, modular services in which each service runs a unique process and communicates through a well-defined, lightweight mechanism. </a:t>
            </a:r>
          </a:p>
          <a:p>
            <a:r>
              <a:rPr lang="en-US" dirty="0"/>
              <a:t>Most popular way of communication between services is using HTTP/Rest with JSON because of its comparatively lower complexity over other protocols.</a:t>
            </a:r>
          </a:p>
          <a:p>
            <a:r>
              <a:rPr lang="en-US" dirty="0"/>
              <a:t>Some microservices would expose a REST, RPC or message-based API</a:t>
            </a:r>
          </a:p>
          <a:p>
            <a:r>
              <a:rPr lang="en-US" dirty="0"/>
              <a:t>Each service has its own database schema (can use polyglot persistence model)</a:t>
            </a:r>
            <a:endParaRPr lang="en-IN" dirty="0"/>
          </a:p>
        </p:txBody>
      </p:sp>
    </p:spTree>
    <p:extLst>
      <p:ext uri="{BB962C8B-B14F-4D97-AF65-F5344CB8AC3E}">
        <p14:creationId xmlns:p14="http://schemas.microsoft.com/office/powerpoint/2010/main" val="2954217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FFE36-57E2-4CC6-905B-F4F1107B1916}"/>
              </a:ext>
            </a:extLst>
          </p:cNvPr>
          <p:cNvSpPr>
            <a:spLocks noGrp="1"/>
          </p:cNvSpPr>
          <p:nvPr>
            <p:ph type="title"/>
          </p:nvPr>
        </p:nvSpPr>
        <p:spPr/>
        <p:txBody>
          <a:bodyPr/>
          <a:lstStyle/>
          <a:p>
            <a:r>
              <a:rPr lang="en-IN" dirty="0"/>
              <a:t>Microservice Architecture</a:t>
            </a:r>
          </a:p>
        </p:txBody>
      </p:sp>
      <p:pic>
        <p:nvPicPr>
          <p:cNvPr id="4" name="Content Placeholder 3">
            <a:extLst>
              <a:ext uri="{FF2B5EF4-FFF2-40B4-BE49-F238E27FC236}">
                <a16:creationId xmlns:a16="http://schemas.microsoft.com/office/drawing/2014/main" id="{0CBF0AFB-5DC6-4B75-8E38-729994285767}"/>
              </a:ext>
            </a:extLst>
          </p:cNvPr>
          <p:cNvPicPr>
            <a:picLocks noGrp="1" noChangeAspect="1"/>
          </p:cNvPicPr>
          <p:nvPr>
            <p:ph idx="1"/>
          </p:nvPr>
        </p:nvPicPr>
        <p:blipFill>
          <a:blip r:embed="rId2"/>
          <a:stretch>
            <a:fillRect/>
          </a:stretch>
        </p:blipFill>
        <p:spPr>
          <a:xfrm>
            <a:off x="771525" y="1957387"/>
            <a:ext cx="10629900" cy="4019550"/>
          </a:xfrm>
          <a:prstGeom prst="rect">
            <a:avLst/>
          </a:prstGeom>
        </p:spPr>
      </p:pic>
    </p:spTree>
    <p:extLst>
      <p:ext uri="{BB962C8B-B14F-4D97-AF65-F5344CB8AC3E}">
        <p14:creationId xmlns:p14="http://schemas.microsoft.com/office/powerpoint/2010/main" val="1991838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148A1-FE7D-40AA-859A-F4BF2CB0335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1C7C27A-3BAA-43EE-B336-5BC9CF843FD3}"/>
              </a:ext>
            </a:extLst>
          </p:cNvPr>
          <p:cNvSpPr>
            <a:spLocks noGrp="1"/>
          </p:cNvSpPr>
          <p:nvPr>
            <p:ph idx="1"/>
          </p:nvPr>
        </p:nvSpPr>
        <p:spPr/>
        <p:txBody>
          <a:bodyPr/>
          <a:lstStyle/>
          <a:p>
            <a:endParaRPr lang="en-IN"/>
          </a:p>
        </p:txBody>
      </p:sp>
      <p:pic>
        <p:nvPicPr>
          <p:cNvPr id="5122" name="Picture 2" descr="Image result for microservices">
            <a:extLst>
              <a:ext uri="{FF2B5EF4-FFF2-40B4-BE49-F238E27FC236}">
                <a16:creationId xmlns:a16="http://schemas.microsoft.com/office/drawing/2014/main" id="{6A18781A-22D3-4027-8CD2-7E4084F0A0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3" y="0"/>
            <a:ext cx="107346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000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19232-E0D0-4977-94F7-1DF9B8E1A98A}"/>
              </a:ext>
            </a:extLst>
          </p:cNvPr>
          <p:cNvSpPr>
            <a:spLocks noGrp="1"/>
          </p:cNvSpPr>
          <p:nvPr>
            <p:ph type="title"/>
          </p:nvPr>
        </p:nvSpPr>
        <p:spPr/>
        <p:txBody>
          <a:bodyPr/>
          <a:lstStyle/>
          <a:p>
            <a:r>
              <a:rPr lang="en-IN" dirty="0"/>
              <a:t>Microservice characteristics</a:t>
            </a:r>
          </a:p>
        </p:txBody>
      </p:sp>
      <p:sp>
        <p:nvSpPr>
          <p:cNvPr id="3" name="Content Placeholder 2">
            <a:extLst>
              <a:ext uri="{FF2B5EF4-FFF2-40B4-BE49-F238E27FC236}">
                <a16:creationId xmlns:a16="http://schemas.microsoft.com/office/drawing/2014/main" id="{30568925-4F1B-4D78-BD34-771B17E9AA5A}"/>
              </a:ext>
            </a:extLst>
          </p:cNvPr>
          <p:cNvSpPr>
            <a:spLocks noGrp="1"/>
          </p:cNvSpPr>
          <p:nvPr>
            <p:ph idx="1"/>
          </p:nvPr>
        </p:nvSpPr>
        <p:spPr/>
        <p:txBody>
          <a:bodyPr>
            <a:normAutofit fontScale="85000" lnSpcReduction="10000"/>
          </a:bodyPr>
          <a:lstStyle/>
          <a:p>
            <a:r>
              <a:rPr lang="en-US" dirty="0"/>
              <a:t>Microservice is responsible for a single capability.</a:t>
            </a:r>
          </a:p>
          <a:p>
            <a:r>
              <a:rPr lang="en-US" dirty="0"/>
              <a:t>Microservice is individually deployable.</a:t>
            </a:r>
          </a:p>
          <a:p>
            <a:r>
              <a:rPr lang="en-US" dirty="0"/>
              <a:t>Microservice consists of one or more processes.</a:t>
            </a:r>
          </a:p>
          <a:p>
            <a:r>
              <a:rPr lang="en-US" dirty="0"/>
              <a:t>Microservice owns its own data store.</a:t>
            </a:r>
          </a:p>
          <a:p>
            <a:r>
              <a:rPr lang="en-US" dirty="0"/>
              <a:t>Small team can maintain a handful of microservices.</a:t>
            </a:r>
          </a:p>
          <a:p>
            <a:r>
              <a:rPr lang="en-US" dirty="0"/>
              <a:t>Microservice is replaceable.</a:t>
            </a:r>
          </a:p>
          <a:p>
            <a:r>
              <a:rPr lang="en-IN" dirty="0"/>
              <a:t>Microservices are easier to develop, deploy and debug.</a:t>
            </a:r>
          </a:p>
          <a:p>
            <a:r>
              <a:rPr lang="en-IN" dirty="0"/>
              <a:t>Monitoring and health checks of the services and infrastructure. </a:t>
            </a:r>
          </a:p>
          <a:p>
            <a:r>
              <a:rPr lang="en-IN" dirty="0"/>
              <a:t>Microservices can be scaled easily and can be re-used across different applications / services.</a:t>
            </a:r>
          </a:p>
          <a:p>
            <a:r>
              <a:rPr lang="en-IN" dirty="0"/>
              <a:t>Microservices approach will follow the container principle</a:t>
            </a:r>
          </a:p>
          <a:p>
            <a:r>
              <a:rPr lang="en-IN" dirty="0"/>
              <a:t>Microservices work well with Containers like dockers.</a:t>
            </a:r>
          </a:p>
          <a:p>
            <a:r>
              <a:rPr lang="en-IN" dirty="0"/>
              <a:t>Biggest benefit is –Microservices are independent to each other. i.e., if one micro service goes down, there is a little risk of full application shutdown</a:t>
            </a:r>
          </a:p>
          <a:p>
            <a:r>
              <a:rPr lang="en-IN" dirty="0"/>
              <a:t>DevOps and CI/CD practices and infrastructure</a:t>
            </a:r>
          </a:p>
          <a:p>
            <a:endParaRPr lang="en-IN" dirty="0"/>
          </a:p>
        </p:txBody>
      </p:sp>
    </p:spTree>
    <p:extLst>
      <p:ext uri="{BB962C8B-B14F-4D97-AF65-F5344CB8AC3E}">
        <p14:creationId xmlns:p14="http://schemas.microsoft.com/office/powerpoint/2010/main" val="3434543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9441C-2BFF-47BF-8658-EFB6EACFD2AA}"/>
              </a:ext>
            </a:extLst>
          </p:cNvPr>
          <p:cNvSpPr>
            <a:spLocks noGrp="1"/>
          </p:cNvSpPr>
          <p:nvPr>
            <p:ph type="title"/>
          </p:nvPr>
        </p:nvSpPr>
        <p:spPr>
          <a:xfrm>
            <a:off x="556532" y="643467"/>
            <a:ext cx="11210925" cy="744836"/>
          </a:xfrm>
        </p:spPr>
        <p:txBody>
          <a:bodyPr vert="horz" lIns="91440" tIns="45720" rIns="91440" bIns="45720" rtlCol="0" anchor="ctr">
            <a:normAutofit/>
          </a:bodyPr>
          <a:lstStyle/>
          <a:p>
            <a:r>
              <a:rPr lang="en-US" sz="4000" kern="1200" dirty="0">
                <a:latin typeface="+mj-lt"/>
                <a:ea typeface="+mj-ea"/>
                <a:cs typeface="+mj-cs"/>
              </a:rPr>
              <a:t>Independently deployable</a:t>
            </a:r>
          </a:p>
        </p:txBody>
      </p:sp>
      <p:pic>
        <p:nvPicPr>
          <p:cNvPr id="7" name="Content Placeholder 3" descr="A close up of a device&#10;&#10;Description generated with high confidence">
            <a:extLst>
              <a:ext uri="{FF2B5EF4-FFF2-40B4-BE49-F238E27FC236}">
                <a16:creationId xmlns:a16="http://schemas.microsoft.com/office/drawing/2014/main" id="{A42519D6-F446-4B67-BA08-40FC0ABF60DB}"/>
              </a:ext>
            </a:extLst>
          </p:cNvPr>
          <p:cNvPicPr>
            <a:picLocks noGrp="1" noChangeAspect="1"/>
          </p:cNvPicPr>
          <p:nvPr>
            <p:ph idx="1"/>
          </p:nvPr>
        </p:nvPicPr>
        <p:blipFill>
          <a:blip r:embed="rId2"/>
          <a:stretch>
            <a:fillRect/>
          </a:stretch>
        </p:blipFill>
        <p:spPr>
          <a:xfrm>
            <a:off x="643467" y="2781820"/>
            <a:ext cx="10905066" cy="2181012"/>
          </a:xfrm>
          <a:prstGeom prst="rect">
            <a:avLst/>
          </a:prstGeom>
        </p:spPr>
      </p:pic>
    </p:spTree>
    <p:extLst>
      <p:ext uri="{BB962C8B-B14F-4D97-AF65-F5344CB8AC3E}">
        <p14:creationId xmlns:p14="http://schemas.microsoft.com/office/powerpoint/2010/main" val="350420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CD8F5-E025-4105-AC2F-7FD052D88D3D}"/>
              </a:ext>
            </a:extLst>
          </p:cNvPr>
          <p:cNvSpPr>
            <a:spLocks noGrp="1"/>
          </p:cNvSpPr>
          <p:nvPr>
            <p:ph type="title"/>
          </p:nvPr>
        </p:nvSpPr>
        <p:spPr/>
        <p:txBody>
          <a:bodyPr/>
          <a:lstStyle/>
          <a:p>
            <a:r>
              <a:rPr lang="en-IN" dirty="0"/>
              <a:t>Data sovereignty per microservice</a:t>
            </a:r>
          </a:p>
        </p:txBody>
      </p:sp>
      <p:pic>
        <p:nvPicPr>
          <p:cNvPr id="4" name="Content Placeholder 3">
            <a:extLst>
              <a:ext uri="{FF2B5EF4-FFF2-40B4-BE49-F238E27FC236}">
                <a16:creationId xmlns:a16="http://schemas.microsoft.com/office/drawing/2014/main" id="{2C08591E-DBA9-4FA9-9935-6FFE9CD20FCD}"/>
              </a:ext>
            </a:extLst>
          </p:cNvPr>
          <p:cNvPicPr>
            <a:picLocks noGrp="1" noChangeAspect="1"/>
          </p:cNvPicPr>
          <p:nvPr>
            <p:ph idx="1"/>
          </p:nvPr>
        </p:nvPicPr>
        <p:blipFill>
          <a:blip r:embed="rId2"/>
          <a:stretch>
            <a:fillRect/>
          </a:stretch>
        </p:blipFill>
        <p:spPr>
          <a:xfrm>
            <a:off x="727364" y="1206537"/>
            <a:ext cx="10422081" cy="5368700"/>
          </a:xfrm>
          <a:prstGeom prst="rect">
            <a:avLst/>
          </a:prstGeom>
        </p:spPr>
      </p:pic>
    </p:spTree>
    <p:extLst>
      <p:ext uri="{BB962C8B-B14F-4D97-AF65-F5344CB8AC3E}">
        <p14:creationId xmlns:p14="http://schemas.microsoft.com/office/powerpoint/2010/main" val="912953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3E0AB-6C27-4C03-8C3D-6D20F3A9E230}"/>
              </a:ext>
            </a:extLst>
          </p:cNvPr>
          <p:cNvSpPr>
            <a:spLocks noGrp="1"/>
          </p:cNvSpPr>
          <p:nvPr>
            <p:ph type="title"/>
          </p:nvPr>
        </p:nvSpPr>
        <p:spPr/>
        <p:txBody>
          <a:bodyPr/>
          <a:lstStyle/>
          <a:p>
            <a:r>
              <a:rPr lang="en-US" dirty="0"/>
              <a:t>OWNS ITS OWN DATA STORE</a:t>
            </a:r>
            <a:endParaRPr lang="en-IN" dirty="0"/>
          </a:p>
        </p:txBody>
      </p:sp>
      <p:pic>
        <p:nvPicPr>
          <p:cNvPr id="4" name="Picture 3">
            <a:extLst>
              <a:ext uri="{FF2B5EF4-FFF2-40B4-BE49-F238E27FC236}">
                <a16:creationId xmlns:a16="http://schemas.microsoft.com/office/drawing/2014/main" id="{27128AC7-EC4B-4C81-B2DD-8D6B0E31E0F2}"/>
              </a:ext>
            </a:extLst>
          </p:cNvPr>
          <p:cNvPicPr>
            <a:picLocks noChangeAspect="1"/>
          </p:cNvPicPr>
          <p:nvPr/>
        </p:nvPicPr>
        <p:blipFill>
          <a:blip r:embed="rId2"/>
          <a:stretch>
            <a:fillRect/>
          </a:stretch>
        </p:blipFill>
        <p:spPr>
          <a:xfrm>
            <a:off x="198411" y="971285"/>
            <a:ext cx="5786753" cy="2969997"/>
          </a:xfrm>
          <a:prstGeom prst="rect">
            <a:avLst/>
          </a:prstGeom>
        </p:spPr>
      </p:pic>
      <p:pic>
        <p:nvPicPr>
          <p:cNvPr id="5" name="Picture 4">
            <a:extLst>
              <a:ext uri="{FF2B5EF4-FFF2-40B4-BE49-F238E27FC236}">
                <a16:creationId xmlns:a16="http://schemas.microsoft.com/office/drawing/2014/main" id="{5FF9FDA3-B4FA-4B62-B68A-A3C1394C6170}"/>
              </a:ext>
            </a:extLst>
          </p:cNvPr>
          <p:cNvPicPr>
            <a:picLocks noChangeAspect="1"/>
          </p:cNvPicPr>
          <p:nvPr/>
        </p:nvPicPr>
        <p:blipFill>
          <a:blip r:embed="rId3"/>
          <a:stretch>
            <a:fillRect/>
          </a:stretch>
        </p:blipFill>
        <p:spPr>
          <a:xfrm>
            <a:off x="5905551" y="3127664"/>
            <a:ext cx="6315456" cy="3553691"/>
          </a:xfrm>
          <a:prstGeom prst="rect">
            <a:avLst/>
          </a:prstGeom>
        </p:spPr>
      </p:pic>
    </p:spTree>
    <p:extLst>
      <p:ext uri="{BB962C8B-B14F-4D97-AF65-F5344CB8AC3E}">
        <p14:creationId xmlns:p14="http://schemas.microsoft.com/office/powerpoint/2010/main" val="3704041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61C0D-D2C5-44D6-8E00-071901824CA2}"/>
              </a:ext>
            </a:extLst>
          </p:cNvPr>
          <p:cNvSpPr>
            <a:spLocks noGrp="1"/>
          </p:cNvSpPr>
          <p:nvPr>
            <p:ph type="title"/>
          </p:nvPr>
        </p:nvSpPr>
        <p:spPr/>
        <p:txBody>
          <a:bodyPr/>
          <a:lstStyle/>
          <a:p>
            <a:r>
              <a:rPr lang="en-IN" dirty="0"/>
              <a:t>Microservices Key Design Principles</a:t>
            </a:r>
          </a:p>
        </p:txBody>
      </p:sp>
      <p:sp>
        <p:nvSpPr>
          <p:cNvPr id="3" name="Content Placeholder 2">
            <a:extLst>
              <a:ext uri="{FF2B5EF4-FFF2-40B4-BE49-F238E27FC236}">
                <a16:creationId xmlns:a16="http://schemas.microsoft.com/office/drawing/2014/main" id="{6BDA5E76-7DA5-46D4-B6BE-12ADC1B4D152}"/>
              </a:ext>
            </a:extLst>
          </p:cNvPr>
          <p:cNvSpPr>
            <a:spLocks noGrp="1"/>
          </p:cNvSpPr>
          <p:nvPr>
            <p:ph idx="1"/>
          </p:nvPr>
        </p:nvSpPr>
        <p:spPr/>
        <p:txBody>
          <a:bodyPr/>
          <a:lstStyle/>
          <a:p>
            <a:r>
              <a:rPr lang="en-IN" dirty="0"/>
              <a:t>High Cohesion</a:t>
            </a:r>
          </a:p>
          <a:p>
            <a:r>
              <a:rPr lang="en-IN" dirty="0"/>
              <a:t>Autonomous</a:t>
            </a:r>
          </a:p>
          <a:p>
            <a:r>
              <a:rPr lang="en-IN" dirty="0"/>
              <a:t>Business Domain Centric</a:t>
            </a:r>
          </a:p>
          <a:p>
            <a:r>
              <a:rPr lang="en-IN" dirty="0"/>
              <a:t>Resilience</a:t>
            </a:r>
          </a:p>
          <a:p>
            <a:r>
              <a:rPr lang="en-IN" dirty="0"/>
              <a:t>Observable</a:t>
            </a:r>
          </a:p>
          <a:p>
            <a:r>
              <a:rPr lang="en-IN" dirty="0"/>
              <a:t>Automation</a:t>
            </a:r>
          </a:p>
        </p:txBody>
      </p:sp>
    </p:spTree>
    <p:extLst>
      <p:ext uri="{BB962C8B-B14F-4D97-AF65-F5344CB8AC3E}">
        <p14:creationId xmlns:p14="http://schemas.microsoft.com/office/powerpoint/2010/main" val="6076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1AA3B-5D62-4B7F-BA21-39D6C6F3062E}"/>
              </a:ext>
            </a:extLst>
          </p:cNvPr>
          <p:cNvSpPr>
            <a:spLocks noGrp="1"/>
          </p:cNvSpPr>
          <p:nvPr>
            <p:ph type="title"/>
          </p:nvPr>
        </p:nvSpPr>
        <p:spPr/>
        <p:txBody>
          <a:bodyPr/>
          <a:lstStyle/>
          <a:p>
            <a:r>
              <a:rPr lang="en-IN" dirty="0"/>
              <a:t>High cohesion</a:t>
            </a:r>
          </a:p>
        </p:txBody>
      </p:sp>
      <p:sp>
        <p:nvSpPr>
          <p:cNvPr id="3" name="Content Placeholder 2">
            <a:extLst>
              <a:ext uri="{FF2B5EF4-FFF2-40B4-BE49-F238E27FC236}">
                <a16:creationId xmlns:a16="http://schemas.microsoft.com/office/drawing/2014/main" id="{1485588D-6F11-427B-9BC4-26FBF9E0C940}"/>
              </a:ext>
            </a:extLst>
          </p:cNvPr>
          <p:cNvSpPr>
            <a:spLocks noGrp="1"/>
          </p:cNvSpPr>
          <p:nvPr>
            <p:ph idx="1"/>
          </p:nvPr>
        </p:nvSpPr>
        <p:spPr/>
        <p:txBody>
          <a:bodyPr/>
          <a:lstStyle/>
          <a:p>
            <a:r>
              <a:rPr lang="en-IN" dirty="0"/>
              <a:t>High cohesion principle controls the size of the </a:t>
            </a:r>
            <a:r>
              <a:rPr lang="en-IN" dirty="0" err="1"/>
              <a:t>microserviceand</a:t>
            </a:r>
            <a:r>
              <a:rPr lang="en-IN" dirty="0"/>
              <a:t> the scope of the contents of the microservice</a:t>
            </a:r>
          </a:p>
          <a:p>
            <a:r>
              <a:rPr lang="en-IN" dirty="0"/>
              <a:t>Microservices content and functionality in terms of input and output must be comprehensible.</a:t>
            </a:r>
          </a:p>
          <a:p>
            <a:r>
              <a:rPr lang="en-IN" dirty="0"/>
              <a:t>Must have a single focus.</a:t>
            </a:r>
          </a:p>
          <a:p>
            <a:r>
              <a:rPr lang="en-IN" dirty="0"/>
              <a:t>It makes overall system highly scalable, flexible, and reliable</a:t>
            </a:r>
          </a:p>
          <a:p>
            <a:endParaRPr lang="en-IN" dirty="0"/>
          </a:p>
        </p:txBody>
      </p:sp>
    </p:spTree>
    <p:extLst>
      <p:ext uri="{BB962C8B-B14F-4D97-AF65-F5344CB8AC3E}">
        <p14:creationId xmlns:p14="http://schemas.microsoft.com/office/powerpoint/2010/main" val="1984769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FCAA6-E2FD-496F-A216-5CDAB2A5F87B}"/>
              </a:ext>
            </a:extLst>
          </p:cNvPr>
          <p:cNvSpPr>
            <a:spLocks noGrp="1"/>
          </p:cNvSpPr>
          <p:nvPr>
            <p:ph type="title"/>
          </p:nvPr>
        </p:nvSpPr>
        <p:spPr/>
        <p:txBody>
          <a:bodyPr/>
          <a:lstStyle/>
          <a:p>
            <a:r>
              <a:rPr lang="en-IN" dirty="0"/>
              <a:t>Autonomous</a:t>
            </a:r>
          </a:p>
        </p:txBody>
      </p:sp>
      <p:sp>
        <p:nvSpPr>
          <p:cNvPr id="3" name="Content Placeholder 2">
            <a:extLst>
              <a:ext uri="{FF2B5EF4-FFF2-40B4-BE49-F238E27FC236}">
                <a16:creationId xmlns:a16="http://schemas.microsoft.com/office/drawing/2014/main" id="{2598A608-0115-43AC-B512-EFF96D8C1346}"/>
              </a:ext>
            </a:extLst>
          </p:cNvPr>
          <p:cNvSpPr>
            <a:spLocks noGrp="1"/>
          </p:cNvSpPr>
          <p:nvPr>
            <p:ph idx="1"/>
          </p:nvPr>
        </p:nvSpPr>
        <p:spPr/>
        <p:txBody>
          <a:bodyPr/>
          <a:lstStyle/>
          <a:p>
            <a:r>
              <a:rPr lang="en-IN" dirty="0"/>
              <a:t>Microservices should also be autonomous</a:t>
            </a:r>
          </a:p>
          <a:p>
            <a:r>
              <a:rPr lang="en-IN" dirty="0"/>
              <a:t>A microservice should not be subject to change because of an external system it interacts with or an external system that interacts with it. i.e. It should be loosely coupled.</a:t>
            </a:r>
          </a:p>
          <a:p>
            <a:endParaRPr lang="en-IN" dirty="0"/>
          </a:p>
          <a:p>
            <a:r>
              <a:rPr lang="en-IN" dirty="0"/>
              <a:t>Microservice should also be stateless</a:t>
            </a:r>
          </a:p>
          <a:p>
            <a:r>
              <a:rPr lang="en-IN" dirty="0"/>
              <a:t>Microservice should support backwards compatibility</a:t>
            </a:r>
          </a:p>
          <a:p>
            <a:r>
              <a:rPr lang="en-IN" dirty="0"/>
              <a:t>Microservice can be independently changeable and independently deployable</a:t>
            </a:r>
          </a:p>
          <a:p>
            <a:r>
              <a:rPr lang="en-IN" dirty="0"/>
              <a:t>Contracts between the services must be clearly defined</a:t>
            </a:r>
          </a:p>
          <a:p>
            <a:r>
              <a:rPr lang="en-IN" dirty="0"/>
              <a:t>Concurrently developed by several teams</a:t>
            </a:r>
          </a:p>
          <a:p>
            <a:endParaRPr lang="en-IN" dirty="0"/>
          </a:p>
        </p:txBody>
      </p:sp>
    </p:spTree>
    <p:extLst>
      <p:ext uri="{BB962C8B-B14F-4D97-AF65-F5344CB8AC3E}">
        <p14:creationId xmlns:p14="http://schemas.microsoft.com/office/powerpoint/2010/main" val="2150587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B5F85-3844-49FB-A29B-4102BFD2E570}"/>
              </a:ext>
            </a:extLst>
          </p:cNvPr>
          <p:cNvSpPr>
            <a:spLocks noGrp="1"/>
          </p:cNvSpPr>
          <p:nvPr>
            <p:ph type="title"/>
          </p:nvPr>
        </p:nvSpPr>
        <p:spPr/>
        <p:txBody>
          <a:bodyPr/>
          <a:lstStyle/>
          <a:p>
            <a:r>
              <a:rPr lang="en-IN" dirty="0"/>
              <a:t>Application Development</a:t>
            </a:r>
          </a:p>
        </p:txBody>
      </p:sp>
      <p:sp>
        <p:nvSpPr>
          <p:cNvPr id="3" name="Content Placeholder 2">
            <a:extLst>
              <a:ext uri="{FF2B5EF4-FFF2-40B4-BE49-F238E27FC236}">
                <a16:creationId xmlns:a16="http://schemas.microsoft.com/office/drawing/2014/main" id="{76068662-E738-43A8-AF90-04175E0C9832}"/>
              </a:ext>
            </a:extLst>
          </p:cNvPr>
          <p:cNvSpPr>
            <a:spLocks noGrp="1"/>
          </p:cNvSpPr>
          <p:nvPr>
            <p:ph idx="1"/>
          </p:nvPr>
        </p:nvSpPr>
        <p:spPr>
          <a:xfrm>
            <a:off x="395785" y="1443897"/>
            <a:ext cx="5339997" cy="5045554"/>
          </a:xfrm>
        </p:spPr>
        <p:txBody>
          <a:bodyPr/>
          <a:lstStyle/>
          <a:p>
            <a:r>
              <a:rPr lang="en-IN" dirty="0"/>
              <a:t>Monolithic applications</a:t>
            </a:r>
          </a:p>
          <a:p>
            <a:pPr lvl="1"/>
            <a:r>
              <a:rPr lang="en-IN" dirty="0"/>
              <a:t>Layered approach</a:t>
            </a:r>
          </a:p>
          <a:p>
            <a:r>
              <a:rPr lang="en-IN" dirty="0"/>
              <a:t>Service Oriented Architecture (SOA)</a:t>
            </a:r>
          </a:p>
          <a:p>
            <a:r>
              <a:rPr lang="en-IN" dirty="0"/>
              <a:t>Microservices</a:t>
            </a:r>
          </a:p>
        </p:txBody>
      </p:sp>
      <p:pic>
        <p:nvPicPr>
          <p:cNvPr id="4" name="Picture 3">
            <a:extLst>
              <a:ext uri="{FF2B5EF4-FFF2-40B4-BE49-F238E27FC236}">
                <a16:creationId xmlns:a16="http://schemas.microsoft.com/office/drawing/2014/main" id="{E3AC69E3-D396-4C13-9808-1ABB642128C7}"/>
              </a:ext>
            </a:extLst>
          </p:cNvPr>
          <p:cNvPicPr>
            <a:picLocks noChangeAspect="1"/>
          </p:cNvPicPr>
          <p:nvPr/>
        </p:nvPicPr>
        <p:blipFill>
          <a:blip r:embed="rId2"/>
          <a:stretch>
            <a:fillRect/>
          </a:stretch>
        </p:blipFill>
        <p:spPr>
          <a:xfrm>
            <a:off x="5735782" y="1443897"/>
            <a:ext cx="6255011" cy="4697130"/>
          </a:xfrm>
          <a:prstGeom prst="rect">
            <a:avLst/>
          </a:prstGeom>
        </p:spPr>
      </p:pic>
    </p:spTree>
    <p:extLst>
      <p:ext uri="{BB962C8B-B14F-4D97-AF65-F5344CB8AC3E}">
        <p14:creationId xmlns:p14="http://schemas.microsoft.com/office/powerpoint/2010/main" val="3684547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4A95F-0642-439C-BDB1-90DBB4690227}"/>
              </a:ext>
            </a:extLst>
          </p:cNvPr>
          <p:cNvSpPr>
            <a:spLocks noGrp="1"/>
          </p:cNvSpPr>
          <p:nvPr>
            <p:ph type="title"/>
          </p:nvPr>
        </p:nvSpPr>
        <p:spPr/>
        <p:txBody>
          <a:bodyPr/>
          <a:lstStyle/>
          <a:p>
            <a:r>
              <a:rPr lang="en-IN" dirty="0"/>
              <a:t>Business Domain Centric</a:t>
            </a:r>
          </a:p>
        </p:txBody>
      </p:sp>
      <p:sp>
        <p:nvSpPr>
          <p:cNvPr id="3" name="Content Placeholder 2">
            <a:extLst>
              <a:ext uri="{FF2B5EF4-FFF2-40B4-BE49-F238E27FC236}">
                <a16:creationId xmlns:a16="http://schemas.microsoft.com/office/drawing/2014/main" id="{8A94F239-AED4-4F12-B713-D5E31A6D42F2}"/>
              </a:ext>
            </a:extLst>
          </p:cNvPr>
          <p:cNvSpPr>
            <a:spLocks noGrp="1"/>
          </p:cNvSpPr>
          <p:nvPr>
            <p:ph idx="1"/>
          </p:nvPr>
        </p:nvSpPr>
        <p:spPr/>
        <p:txBody>
          <a:bodyPr/>
          <a:lstStyle/>
          <a:p>
            <a:r>
              <a:rPr lang="en-IN" dirty="0"/>
              <a:t>A microservice should be a business domain centric</a:t>
            </a:r>
          </a:p>
          <a:p>
            <a:r>
              <a:rPr lang="en-IN" dirty="0"/>
              <a:t>The overall idea is to have a microservice represent a business function or a business domain</a:t>
            </a:r>
          </a:p>
          <a:p>
            <a:r>
              <a:rPr lang="en-IN" dirty="0"/>
              <a:t>This helps to scope the service and control the size of the service</a:t>
            </a:r>
          </a:p>
          <a:p>
            <a:r>
              <a:rPr lang="en-IN" dirty="0"/>
              <a:t>When business changes or the organization changes or the functions within the business change, microservices should change in the same way because the system is broken up into individual parts which are business domain centric</a:t>
            </a:r>
          </a:p>
        </p:txBody>
      </p:sp>
    </p:spTree>
    <p:extLst>
      <p:ext uri="{BB962C8B-B14F-4D97-AF65-F5344CB8AC3E}">
        <p14:creationId xmlns:p14="http://schemas.microsoft.com/office/powerpoint/2010/main" val="3100410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12F01-C441-4E35-B13E-8A905B62A32B}"/>
              </a:ext>
            </a:extLst>
          </p:cNvPr>
          <p:cNvSpPr>
            <a:spLocks noGrp="1"/>
          </p:cNvSpPr>
          <p:nvPr>
            <p:ph type="title"/>
          </p:nvPr>
        </p:nvSpPr>
        <p:spPr/>
        <p:txBody>
          <a:bodyPr/>
          <a:lstStyle/>
          <a:p>
            <a:r>
              <a:rPr lang="en-IN" dirty="0"/>
              <a:t>Resilience</a:t>
            </a:r>
          </a:p>
        </p:txBody>
      </p:sp>
      <p:sp>
        <p:nvSpPr>
          <p:cNvPr id="3" name="Content Placeholder 2">
            <a:extLst>
              <a:ext uri="{FF2B5EF4-FFF2-40B4-BE49-F238E27FC236}">
                <a16:creationId xmlns:a16="http://schemas.microsoft.com/office/drawing/2014/main" id="{BEE52807-BC1F-47E6-B218-121A11D50BCA}"/>
              </a:ext>
            </a:extLst>
          </p:cNvPr>
          <p:cNvSpPr>
            <a:spLocks noGrp="1"/>
          </p:cNvSpPr>
          <p:nvPr>
            <p:ph idx="1"/>
          </p:nvPr>
        </p:nvSpPr>
        <p:spPr/>
        <p:txBody>
          <a:bodyPr/>
          <a:lstStyle/>
          <a:p>
            <a:r>
              <a:rPr lang="en-IN" dirty="0"/>
              <a:t>Microservice need to embrace failure when it happens.</a:t>
            </a:r>
          </a:p>
          <a:p>
            <a:r>
              <a:rPr lang="en-IN" dirty="0"/>
              <a:t>Microservice needs to embrace the failure by degrading the functionality within it or by using default functionality. </a:t>
            </a:r>
          </a:p>
          <a:p>
            <a:r>
              <a:rPr lang="en-IN" dirty="0"/>
              <a:t>If one component of a system fails, the failure should not cascade, the problem should be isolated and the rest of the system should work.</a:t>
            </a:r>
          </a:p>
          <a:p>
            <a:r>
              <a:rPr lang="en-IN" dirty="0"/>
              <a:t>Microservices can be more resilient  by having multiple instances which registers themselves on start up, and deregister themselves on failure to have an awareness of fully functioning microservices.</a:t>
            </a:r>
          </a:p>
          <a:p>
            <a:r>
              <a:rPr lang="en-IN" dirty="0"/>
              <a:t>Microservices should validate incoming data, and it shouldn't fall over because they've received something in an incorrect format.</a:t>
            </a:r>
          </a:p>
          <a:p>
            <a:endParaRPr lang="en-IN" dirty="0"/>
          </a:p>
        </p:txBody>
      </p:sp>
    </p:spTree>
    <p:extLst>
      <p:ext uri="{BB962C8B-B14F-4D97-AF65-F5344CB8AC3E}">
        <p14:creationId xmlns:p14="http://schemas.microsoft.com/office/powerpoint/2010/main" val="105518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26369-80AA-411C-A9D5-1266244B2DDA}"/>
              </a:ext>
            </a:extLst>
          </p:cNvPr>
          <p:cNvSpPr>
            <a:spLocks noGrp="1"/>
          </p:cNvSpPr>
          <p:nvPr>
            <p:ph type="title"/>
          </p:nvPr>
        </p:nvSpPr>
        <p:spPr/>
        <p:txBody>
          <a:bodyPr/>
          <a:lstStyle/>
          <a:p>
            <a:r>
              <a:rPr lang="en-IN" dirty="0"/>
              <a:t>Observable</a:t>
            </a:r>
          </a:p>
        </p:txBody>
      </p:sp>
      <p:sp>
        <p:nvSpPr>
          <p:cNvPr id="3" name="Content Placeholder 2">
            <a:extLst>
              <a:ext uri="{FF2B5EF4-FFF2-40B4-BE49-F238E27FC236}">
                <a16:creationId xmlns:a16="http://schemas.microsoft.com/office/drawing/2014/main" id="{48073556-24E6-4008-96F3-AF887575C8EF}"/>
              </a:ext>
            </a:extLst>
          </p:cNvPr>
          <p:cNvSpPr>
            <a:spLocks noGrp="1"/>
          </p:cNvSpPr>
          <p:nvPr>
            <p:ph idx="1"/>
          </p:nvPr>
        </p:nvSpPr>
        <p:spPr/>
        <p:txBody>
          <a:bodyPr/>
          <a:lstStyle/>
          <a:p>
            <a:r>
              <a:rPr lang="en-IN" dirty="0"/>
              <a:t>System built with Microservice architecture must be observable.</a:t>
            </a:r>
          </a:p>
          <a:p>
            <a:r>
              <a:rPr lang="en-IN" dirty="0"/>
              <a:t>System's health must be observed in terms of logs, system status and errors.</a:t>
            </a:r>
          </a:p>
          <a:p>
            <a:r>
              <a:rPr lang="en-IN" dirty="0"/>
              <a:t>Logging  must be centralized and monitored from a centralized place. Which help us to achieve</a:t>
            </a:r>
          </a:p>
          <a:p>
            <a:r>
              <a:rPr lang="en-IN" dirty="0"/>
              <a:t>•Solving the problem quickly</a:t>
            </a:r>
          </a:p>
          <a:p>
            <a:r>
              <a:rPr lang="en-IN" dirty="0"/>
              <a:t>•Monitor business data</a:t>
            </a:r>
          </a:p>
          <a:p>
            <a:r>
              <a:rPr lang="en-IN" dirty="0"/>
              <a:t>•Data used for scaling and capacity planning.</a:t>
            </a:r>
          </a:p>
          <a:p>
            <a:r>
              <a:rPr lang="en-IN" dirty="0"/>
              <a:t>•Distributed transaction details</a:t>
            </a:r>
          </a:p>
          <a:p>
            <a:pPr lvl="1"/>
            <a:endParaRPr lang="en-IN" dirty="0"/>
          </a:p>
        </p:txBody>
      </p:sp>
    </p:spTree>
    <p:extLst>
      <p:ext uri="{BB962C8B-B14F-4D97-AF65-F5344CB8AC3E}">
        <p14:creationId xmlns:p14="http://schemas.microsoft.com/office/powerpoint/2010/main" val="3452593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3B38E-C2FA-4A12-9603-7A293EA0FB56}"/>
              </a:ext>
            </a:extLst>
          </p:cNvPr>
          <p:cNvSpPr>
            <a:spLocks noGrp="1"/>
          </p:cNvSpPr>
          <p:nvPr>
            <p:ph type="title"/>
          </p:nvPr>
        </p:nvSpPr>
        <p:spPr/>
        <p:txBody>
          <a:bodyPr/>
          <a:lstStyle/>
          <a:p>
            <a:r>
              <a:rPr lang="en-IN" dirty="0"/>
              <a:t>Automation</a:t>
            </a:r>
          </a:p>
        </p:txBody>
      </p:sp>
      <p:sp>
        <p:nvSpPr>
          <p:cNvPr id="3" name="Content Placeholder 2">
            <a:extLst>
              <a:ext uri="{FF2B5EF4-FFF2-40B4-BE49-F238E27FC236}">
                <a16:creationId xmlns:a16="http://schemas.microsoft.com/office/drawing/2014/main" id="{5A91768C-1126-40B8-8D16-E373CCF1EECF}"/>
              </a:ext>
            </a:extLst>
          </p:cNvPr>
          <p:cNvSpPr>
            <a:spLocks noGrp="1"/>
          </p:cNvSpPr>
          <p:nvPr>
            <p:ph idx="1"/>
          </p:nvPr>
        </p:nvSpPr>
        <p:spPr/>
        <p:txBody>
          <a:bodyPr/>
          <a:lstStyle/>
          <a:p>
            <a:r>
              <a:rPr lang="en-IN" dirty="0"/>
              <a:t>Microservice architecture should support the feature of automation with the help of automation tools.</a:t>
            </a:r>
          </a:p>
          <a:p>
            <a:r>
              <a:rPr lang="en-IN" dirty="0"/>
              <a:t>Automated testing will reduce the amount of time required for manual regression testing, and the time taken to test integration between services and clients, and also the time taken to set up test environments.</a:t>
            </a:r>
          </a:p>
          <a:p>
            <a:r>
              <a:rPr lang="en-IN" dirty="0"/>
              <a:t>Continuous Integration tools</a:t>
            </a:r>
          </a:p>
          <a:p>
            <a:endParaRPr lang="en-IN" dirty="0"/>
          </a:p>
        </p:txBody>
      </p:sp>
    </p:spTree>
    <p:extLst>
      <p:ext uri="{BB962C8B-B14F-4D97-AF65-F5344CB8AC3E}">
        <p14:creationId xmlns:p14="http://schemas.microsoft.com/office/powerpoint/2010/main" val="2167073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16563-5E6C-452F-923F-3391AB17129C}"/>
              </a:ext>
            </a:extLst>
          </p:cNvPr>
          <p:cNvSpPr>
            <a:spLocks noGrp="1"/>
          </p:cNvSpPr>
          <p:nvPr>
            <p:ph type="title"/>
          </p:nvPr>
        </p:nvSpPr>
        <p:spPr/>
        <p:txBody>
          <a:bodyPr/>
          <a:lstStyle/>
          <a:p>
            <a:r>
              <a:rPr lang="en-IN" dirty="0"/>
              <a:t>Microservice and Docker</a:t>
            </a:r>
          </a:p>
        </p:txBody>
      </p:sp>
      <p:sp>
        <p:nvSpPr>
          <p:cNvPr id="3" name="Content Placeholder 2">
            <a:extLst>
              <a:ext uri="{FF2B5EF4-FFF2-40B4-BE49-F238E27FC236}">
                <a16:creationId xmlns:a16="http://schemas.microsoft.com/office/drawing/2014/main" id="{B87E12DB-DB3D-407C-9BAE-3A56D6A34B3B}"/>
              </a:ext>
            </a:extLst>
          </p:cNvPr>
          <p:cNvSpPr>
            <a:spLocks noGrp="1"/>
          </p:cNvSpPr>
          <p:nvPr>
            <p:ph idx="1"/>
          </p:nvPr>
        </p:nvSpPr>
        <p:spPr/>
        <p:txBody>
          <a:bodyPr/>
          <a:lstStyle/>
          <a:p>
            <a:r>
              <a:rPr lang="en-IN" dirty="0"/>
              <a:t>Docker is an excellent tool for managing and deploying microservices. </a:t>
            </a:r>
          </a:p>
          <a:p>
            <a:r>
              <a:rPr lang="en-IN" dirty="0"/>
              <a:t>Each microservice can be further broken down into processes running in separate Docker containers, which can be specified with Docker </a:t>
            </a:r>
            <a:r>
              <a:rPr lang="en-IN" dirty="0" err="1"/>
              <a:t>filesand</a:t>
            </a:r>
            <a:r>
              <a:rPr lang="en-IN" dirty="0"/>
              <a:t> Docker Compose configuration files. </a:t>
            </a:r>
          </a:p>
          <a:p>
            <a:r>
              <a:rPr lang="en-IN" dirty="0"/>
              <a:t>Combined with a provisioning tool such as Kubernetes, each microservice can then be easily deployed, scaled, and collaborated on by a developer team. </a:t>
            </a:r>
          </a:p>
          <a:p>
            <a:r>
              <a:rPr lang="en-IN" dirty="0"/>
              <a:t>Specifying an environment in this way also makes it easy to link microservices together to form a larger application.</a:t>
            </a:r>
          </a:p>
        </p:txBody>
      </p:sp>
    </p:spTree>
    <p:extLst>
      <p:ext uri="{BB962C8B-B14F-4D97-AF65-F5344CB8AC3E}">
        <p14:creationId xmlns:p14="http://schemas.microsoft.com/office/powerpoint/2010/main" val="2819144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158DD-C81A-4677-9D77-C2093145AFB1}"/>
              </a:ext>
            </a:extLst>
          </p:cNvPr>
          <p:cNvSpPr>
            <a:spLocks noGrp="1"/>
          </p:cNvSpPr>
          <p:nvPr>
            <p:ph type="title"/>
          </p:nvPr>
        </p:nvSpPr>
        <p:spPr/>
        <p:txBody>
          <a:bodyPr/>
          <a:lstStyle/>
          <a:p>
            <a:r>
              <a:rPr lang="en-IN" dirty="0"/>
              <a:t>Twelve-Factor App methodology</a:t>
            </a:r>
          </a:p>
        </p:txBody>
      </p:sp>
      <p:pic>
        <p:nvPicPr>
          <p:cNvPr id="4" name="Content Placeholder 3">
            <a:extLst>
              <a:ext uri="{FF2B5EF4-FFF2-40B4-BE49-F238E27FC236}">
                <a16:creationId xmlns:a16="http://schemas.microsoft.com/office/drawing/2014/main" id="{D8105732-6EF9-4EC9-A95B-6D7DDE38007D}"/>
              </a:ext>
            </a:extLst>
          </p:cNvPr>
          <p:cNvPicPr>
            <a:picLocks noGrp="1" noChangeAspect="1"/>
          </p:cNvPicPr>
          <p:nvPr>
            <p:ph idx="1"/>
          </p:nvPr>
        </p:nvPicPr>
        <p:blipFill>
          <a:blip r:embed="rId2"/>
          <a:stretch>
            <a:fillRect/>
          </a:stretch>
        </p:blipFill>
        <p:spPr>
          <a:xfrm>
            <a:off x="966355" y="982425"/>
            <a:ext cx="9883087" cy="5761275"/>
          </a:xfrm>
          <a:prstGeom prst="rect">
            <a:avLst/>
          </a:prstGeom>
        </p:spPr>
      </p:pic>
    </p:spTree>
    <p:extLst>
      <p:ext uri="{BB962C8B-B14F-4D97-AF65-F5344CB8AC3E}">
        <p14:creationId xmlns:p14="http://schemas.microsoft.com/office/powerpoint/2010/main" val="1774060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9E1D8-17EB-4E20-8C8C-2B89AB0865BE}"/>
              </a:ext>
            </a:extLst>
          </p:cNvPr>
          <p:cNvSpPr>
            <a:spLocks noGrp="1"/>
          </p:cNvSpPr>
          <p:nvPr>
            <p:ph type="title"/>
          </p:nvPr>
        </p:nvSpPr>
        <p:spPr/>
        <p:txBody>
          <a:bodyPr/>
          <a:lstStyle/>
          <a:p>
            <a:r>
              <a:rPr lang="en-IN" dirty="0"/>
              <a:t>Microservices Advantages</a:t>
            </a:r>
          </a:p>
        </p:txBody>
      </p:sp>
      <p:sp>
        <p:nvSpPr>
          <p:cNvPr id="3" name="Content Placeholder 2">
            <a:extLst>
              <a:ext uri="{FF2B5EF4-FFF2-40B4-BE49-F238E27FC236}">
                <a16:creationId xmlns:a16="http://schemas.microsoft.com/office/drawing/2014/main" id="{14D073F1-28A6-4036-AC68-60AAED9FA406}"/>
              </a:ext>
            </a:extLst>
          </p:cNvPr>
          <p:cNvSpPr>
            <a:spLocks noGrp="1"/>
          </p:cNvSpPr>
          <p:nvPr>
            <p:ph idx="1"/>
          </p:nvPr>
        </p:nvSpPr>
        <p:spPr/>
        <p:txBody>
          <a:bodyPr/>
          <a:lstStyle/>
          <a:p>
            <a:r>
              <a:rPr lang="en-IN" dirty="0"/>
              <a:t>Individual parts can be enhanced based on market needs.</a:t>
            </a:r>
          </a:p>
          <a:p>
            <a:r>
              <a:rPr lang="en-IN" dirty="0"/>
              <a:t>Microservices can be tested using automated testing tools </a:t>
            </a:r>
          </a:p>
          <a:p>
            <a:r>
              <a:rPr lang="en-IN" dirty="0"/>
              <a:t>Deployment is super easy with the release and deployment tools.</a:t>
            </a:r>
          </a:p>
          <a:p>
            <a:r>
              <a:rPr lang="en-IN" dirty="0"/>
              <a:t>Virtual machines can host microservices on-demand </a:t>
            </a:r>
          </a:p>
          <a:p>
            <a:r>
              <a:rPr lang="en-IN" dirty="0"/>
              <a:t>Embraces new technology</a:t>
            </a:r>
          </a:p>
          <a:p>
            <a:r>
              <a:rPr lang="en-IN" dirty="0"/>
              <a:t>Supports Asynchronous Communication technology</a:t>
            </a:r>
          </a:p>
          <a:p>
            <a:r>
              <a:rPr lang="en-IN" dirty="0"/>
              <a:t>Simpler server side and client side technology</a:t>
            </a:r>
          </a:p>
          <a:p>
            <a:r>
              <a:rPr lang="en-IN" dirty="0"/>
              <a:t>Shorter development times</a:t>
            </a:r>
          </a:p>
          <a:p>
            <a:r>
              <a:rPr lang="en-IN" dirty="0"/>
              <a:t>Highly scalable and better performance</a:t>
            </a:r>
          </a:p>
          <a:p>
            <a:r>
              <a:rPr lang="en-IN" dirty="0"/>
              <a:t>Enables frequent updates and fast issue resolution</a:t>
            </a:r>
          </a:p>
          <a:p>
            <a:endParaRPr lang="en-IN" dirty="0"/>
          </a:p>
        </p:txBody>
      </p:sp>
    </p:spTree>
    <p:extLst>
      <p:ext uri="{BB962C8B-B14F-4D97-AF65-F5344CB8AC3E}">
        <p14:creationId xmlns:p14="http://schemas.microsoft.com/office/powerpoint/2010/main" val="2178890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8706-2874-466F-B5B8-C73B5B965A1B}"/>
              </a:ext>
            </a:extLst>
          </p:cNvPr>
          <p:cNvSpPr>
            <a:spLocks noGrp="1"/>
          </p:cNvSpPr>
          <p:nvPr>
            <p:ph type="title"/>
          </p:nvPr>
        </p:nvSpPr>
        <p:spPr/>
        <p:txBody>
          <a:bodyPr/>
          <a:lstStyle/>
          <a:p>
            <a:r>
              <a:rPr lang="en-IN" dirty="0"/>
              <a:t>Drawbacks of Microservices</a:t>
            </a:r>
          </a:p>
        </p:txBody>
      </p:sp>
      <p:sp>
        <p:nvSpPr>
          <p:cNvPr id="3" name="Content Placeholder 2">
            <a:extLst>
              <a:ext uri="{FF2B5EF4-FFF2-40B4-BE49-F238E27FC236}">
                <a16:creationId xmlns:a16="http://schemas.microsoft.com/office/drawing/2014/main" id="{F5289DEB-68CB-44BD-8F16-E8C114F45778}"/>
              </a:ext>
            </a:extLst>
          </p:cNvPr>
          <p:cNvSpPr>
            <a:spLocks noGrp="1"/>
          </p:cNvSpPr>
          <p:nvPr>
            <p:ph idx="1"/>
          </p:nvPr>
        </p:nvSpPr>
        <p:spPr/>
        <p:txBody>
          <a:bodyPr>
            <a:normAutofit/>
          </a:bodyPr>
          <a:lstStyle/>
          <a:p>
            <a:r>
              <a:rPr lang="en-US" dirty="0"/>
              <a:t>Distributed nature adds complexity, needs to implement communication mechanism</a:t>
            </a:r>
          </a:p>
          <a:p>
            <a:r>
              <a:rPr lang="en-US" dirty="0"/>
              <a:t>Need to handle the eventual consistency when performing transaction across multiple service databases. </a:t>
            </a:r>
          </a:p>
          <a:p>
            <a:r>
              <a:rPr lang="en-US" dirty="0"/>
              <a:t>Complexity in testing complete application- all services to be up and </a:t>
            </a:r>
            <a:r>
              <a:rPr lang="en-US"/>
              <a:t>running.</a:t>
            </a:r>
            <a:endParaRPr lang="en-US" dirty="0"/>
          </a:p>
        </p:txBody>
      </p:sp>
    </p:spTree>
    <p:extLst>
      <p:ext uri="{BB962C8B-B14F-4D97-AF65-F5344CB8AC3E}">
        <p14:creationId xmlns:p14="http://schemas.microsoft.com/office/powerpoint/2010/main" val="1045291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9A7D9-336B-4D3C-B39D-6938881F6E5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B5A0150-F6A9-4981-BF17-5275BF8EB4C8}"/>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4B7CB21F-EB33-4EFD-AD96-4747CEA30FDB}"/>
              </a:ext>
            </a:extLst>
          </p:cNvPr>
          <p:cNvPicPr>
            <a:picLocks noChangeAspect="1"/>
          </p:cNvPicPr>
          <p:nvPr/>
        </p:nvPicPr>
        <p:blipFill>
          <a:blip r:embed="rId2"/>
          <a:stretch>
            <a:fillRect/>
          </a:stretch>
        </p:blipFill>
        <p:spPr>
          <a:xfrm>
            <a:off x="381000" y="214312"/>
            <a:ext cx="11430000" cy="6429375"/>
          </a:xfrm>
          <a:prstGeom prst="rect">
            <a:avLst/>
          </a:prstGeom>
        </p:spPr>
      </p:pic>
    </p:spTree>
    <p:extLst>
      <p:ext uri="{BB962C8B-B14F-4D97-AF65-F5344CB8AC3E}">
        <p14:creationId xmlns:p14="http://schemas.microsoft.com/office/powerpoint/2010/main" val="3846194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C63BD-61D7-41CB-B559-9412EC54852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6A16C29-3CB8-48CC-B9A3-E6A32CB12426}"/>
              </a:ext>
            </a:extLst>
          </p:cNvPr>
          <p:cNvSpPr>
            <a:spLocks noGrp="1"/>
          </p:cNvSpPr>
          <p:nvPr>
            <p:ph idx="1"/>
          </p:nvPr>
        </p:nvSpPr>
        <p:spPr/>
        <p:txBody>
          <a:bodyPr/>
          <a:lstStyle/>
          <a:p>
            <a:endParaRPr lang="en-IN"/>
          </a:p>
        </p:txBody>
      </p:sp>
      <p:pic>
        <p:nvPicPr>
          <p:cNvPr id="1026" name="Picture 2" descr="Image result for monolithic vs soa vs microservices">
            <a:extLst>
              <a:ext uri="{FF2B5EF4-FFF2-40B4-BE49-F238E27FC236}">
                <a16:creationId xmlns:a16="http://schemas.microsoft.com/office/drawing/2014/main" id="{7C51AFF4-4578-4187-947B-994C108468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460" b="2460"/>
          <a:stretch/>
        </p:blipFill>
        <p:spPr bwMode="auto">
          <a:xfrm>
            <a:off x="0" y="228600"/>
            <a:ext cx="12192000"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0618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57081-EE1B-4F24-B7A1-314ECEDF65BE}"/>
              </a:ext>
            </a:extLst>
          </p:cNvPr>
          <p:cNvSpPr>
            <a:spLocks noGrp="1"/>
          </p:cNvSpPr>
          <p:nvPr>
            <p:ph type="title"/>
          </p:nvPr>
        </p:nvSpPr>
        <p:spPr>
          <a:xfrm>
            <a:off x="523875" y="42595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Monolithic vs SOA vs Microservices</a:t>
            </a:r>
          </a:p>
        </p:txBody>
      </p:sp>
      <p:pic>
        <p:nvPicPr>
          <p:cNvPr id="7" name="Content Placeholder 3">
            <a:extLst>
              <a:ext uri="{FF2B5EF4-FFF2-40B4-BE49-F238E27FC236}">
                <a16:creationId xmlns:a16="http://schemas.microsoft.com/office/drawing/2014/main" id="{89344344-F5B5-47CB-A9AA-19201CE5EE1F}"/>
              </a:ext>
            </a:extLst>
          </p:cNvPr>
          <p:cNvPicPr>
            <a:picLocks noGrp="1" noChangeAspect="1"/>
          </p:cNvPicPr>
          <p:nvPr>
            <p:ph idx="1"/>
          </p:nvPr>
        </p:nvPicPr>
        <p:blipFill rotWithShape="1">
          <a:blip r:embed="rId2"/>
          <a:stretch/>
        </p:blipFill>
        <p:spPr>
          <a:xfrm>
            <a:off x="2088389" y="1444625"/>
            <a:ext cx="7996172" cy="5045075"/>
          </a:xfrm>
          <a:prstGeom prst="rect">
            <a:avLst/>
          </a:prstGeom>
        </p:spPr>
      </p:pic>
    </p:spTree>
    <p:extLst>
      <p:ext uri="{BB962C8B-B14F-4D97-AF65-F5344CB8AC3E}">
        <p14:creationId xmlns:p14="http://schemas.microsoft.com/office/powerpoint/2010/main" val="19121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7D9BCAC-654D-456C-AA23-4B81BB6E86BA}"/>
              </a:ext>
            </a:extLst>
          </p:cNvPr>
          <p:cNvGraphicFramePr>
            <a:graphicFrameLocks noGrp="1"/>
          </p:cNvGraphicFramePr>
          <p:nvPr>
            <p:ph idx="1"/>
            <p:extLst>
              <p:ext uri="{D42A27DB-BD31-4B8C-83A1-F6EECF244321}">
                <p14:modId xmlns:p14="http://schemas.microsoft.com/office/powerpoint/2010/main" val="1749704731"/>
              </p:ext>
            </p:extLst>
          </p:nvPr>
        </p:nvGraphicFramePr>
        <p:xfrm>
          <a:off x="640237" y="571860"/>
          <a:ext cx="10515600" cy="5357024"/>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4179461565"/>
                    </a:ext>
                  </a:extLst>
                </a:gridCol>
                <a:gridCol w="5257800">
                  <a:extLst>
                    <a:ext uri="{9D8B030D-6E8A-4147-A177-3AD203B41FA5}">
                      <a16:colId xmlns:a16="http://schemas.microsoft.com/office/drawing/2014/main" val="89881763"/>
                    </a:ext>
                  </a:extLst>
                </a:gridCol>
              </a:tblGrid>
              <a:tr h="370840">
                <a:tc>
                  <a:txBody>
                    <a:bodyPr/>
                    <a:lstStyle/>
                    <a:p>
                      <a:r>
                        <a:rPr lang="en-IN" dirty="0"/>
                        <a:t>Service Oriented Architecture</a:t>
                      </a:r>
                    </a:p>
                  </a:txBody>
                  <a:tcPr/>
                </a:tc>
                <a:tc>
                  <a:txBody>
                    <a:bodyPr/>
                    <a:lstStyle/>
                    <a:p>
                      <a:r>
                        <a:rPr lang="en-IN" dirty="0"/>
                        <a:t>Microservices</a:t>
                      </a:r>
                    </a:p>
                  </a:txBody>
                  <a:tcPr/>
                </a:tc>
                <a:extLst>
                  <a:ext uri="{0D108BD9-81ED-4DB2-BD59-A6C34878D82A}">
                    <a16:rowId xmlns:a16="http://schemas.microsoft.com/office/drawing/2014/main" val="3639241534"/>
                  </a:ext>
                </a:extLst>
              </a:tr>
              <a:tr h="370840">
                <a:tc>
                  <a:txBody>
                    <a:bodyPr/>
                    <a:lstStyle/>
                    <a:p>
                      <a:r>
                        <a:rPr lang="en-IN" dirty="0"/>
                        <a:t>Importance on business functionality reusability</a:t>
                      </a:r>
                    </a:p>
                  </a:txBody>
                  <a:tcPr/>
                </a:tc>
                <a:tc>
                  <a:txBody>
                    <a:bodyPr/>
                    <a:lstStyle/>
                    <a:p>
                      <a:r>
                        <a:rPr lang="en-US" dirty="0"/>
                        <a:t>Importance is on the concept of “bounded context”</a:t>
                      </a:r>
                      <a:endParaRPr lang="en-IN" dirty="0"/>
                    </a:p>
                  </a:txBody>
                  <a:tcPr/>
                </a:tc>
                <a:extLst>
                  <a:ext uri="{0D108BD9-81ED-4DB2-BD59-A6C34878D82A}">
                    <a16:rowId xmlns:a16="http://schemas.microsoft.com/office/drawing/2014/main" val="707357916"/>
                  </a:ext>
                </a:extLst>
              </a:tr>
              <a:tr h="370840">
                <a:tc>
                  <a:txBody>
                    <a:bodyPr/>
                    <a:lstStyle/>
                    <a:p>
                      <a:r>
                        <a:rPr lang="en-IN" dirty="0"/>
                        <a:t>Enterprise Service Bus for communication</a:t>
                      </a:r>
                    </a:p>
                  </a:txBody>
                  <a:tcPr/>
                </a:tc>
                <a:tc>
                  <a:txBody>
                    <a:bodyPr/>
                    <a:lstStyle/>
                    <a:p>
                      <a:r>
                        <a:rPr lang="en-IN" dirty="0"/>
                        <a:t>Simple messaging via HTTP or Queue</a:t>
                      </a:r>
                    </a:p>
                  </a:txBody>
                  <a:tcPr/>
                </a:tc>
                <a:extLst>
                  <a:ext uri="{0D108BD9-81ED-4DB2-BD59-A6C34878D82A}">
                    <a16:rowId xmlns:a16="http://schemas.microsoft.com/office/drawing/2014/main" val="3829571697"/>
                  </a:ext>
                </a:extLst>
              </a:tr>
              <a:tr h="370840">
                <a:tc>
                  <a:txBody>
                    <a:bodyPr/>
                    <a:lstStyle/>
                    <a:p>
                      <a:r>
                        <a:rPr lang="en-IN" dirty="0"/>
                        <a:t>Uses traditional RDBMS </a:t>
                      </a:r>
                    </a:p>
                  </a:txBody>
                  <a:tcPr/>
                </a:tc>
                <a:tc>
                  <a:txBody>
                    <a:bodyPr/>
                    <a:lstStyle/>
                    <a:p>
                      <a:r>
                        <a:rPr lang="en-IN" dirty="0"/>
                        <a:t>Modern NoSQL + RDBMS storage</a:t>
                      </a:r>
                    </a:p>
                  </a:txBody>
                  <a:tcPr/>
                </a:tc>
                <a:extLst>
                  <a:ext uri="{0D108BD9-81ED-4DB2-BD59-A6C34878D82A}">
                    <a16:rowId xmlns:a16="http://schemas.microsoft.com/office/drawing/2014/main" val="580736801"/>
                  </a:ext>
                </a:extLst>
              </a:tr>
              <a:tr h="942504">
                <a:tc>
                  <a:txBody>
                    <a:bodyPr/>
                    <a:lstStyle/>
                    <a:p>
                      <a:r>
                        <a:rPr lang="en-IN" dirty="0"/>
                        <a:t>DevOps supported, but not a mainstream</a:t>
                      </a:r>
                    </a:p>
                  </a:txBody>
                  <a:tcPr/>
                </a:tc>
                <a:tc>
                  <a:txBody>
                    <a:bodyPr/>
                    <a:lstStyle/>
                    <a:p>
                      <a:r>
                        <a:rPr lang="en-IN" dirty="0"/>
                        <a:t>Strong focus on DevOps/Continues Delivery</a:t>
                      </a:r>
                    </a:p>
                  </a:txBody>
                  <a:tcPr/>
                </a:tc>
                <a:extLst>
                  <a:ext uri="{0D108BD9-81ED-4DB2-BD59-A6C34878D82A}">
                    <a16:rowId xmlns:a16="http://schemas.microsoft.com/office/drawing/2014/main" val="3777028231"/>
                  </a:ext>
                </a:extLst>
              </a:tr>
              <a:tr h="370840">
                <a:tc>
                  <a:txBody>
                    <a:bodyPr/>
                    <a:lstStyle/>
                    <a:p>
                      <a:r>
                        <a:rPr lang="en-US" dirty="0"/>
                        <a:t>Supports multiple message protocols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Uses lightweight protocols such as HTTP, REST or Thrift APIs</a:t>
                      </a:r>
                      <a:endParaRPr lang="en-IN" dirty="0"/>
                    </a:p>
                  </a:txBody>
                  <a:tcPr/>
                </a:tc>
                <a:extLst>
                  <a:ext uri="{0D108BD9-81ED-4DB2-BD59-A6C34878D82A}">
                    <a16:rowId xmlns:a16="http://schemas.microsoft.com/office/drawing/2014/main" val="3203658784"/>
                  </a:ext>
                </a:extLst>
              </a:tr>
              <a:tr h="370840">
                <a:tc>
                  <a:txBody>
                    <a:bodyPr/>
                    <a:lstStyle/>
                    <a:p>
                      <a:r>
                        <a:rPr lang="en-US" sz="1800" b="0" i="0" kern="1200" dirty="0">
                          <a:solidFill>
                            <a:schemeClr val="dk1"/>
                          </a:solidFill>
                          <a:effectLst/>
                          <a:latin typeface="+mn-lt"/>
                          <a:ea typeface="+mn-ea"/>
                          <a:cs typeface="+mn-cs"/>
                        </a:rPr>
                        <a:t>SOA services share the data storage</a:t>
                      </a:r>
                      <a:endParaRPr lang="en-IN" dirty="0"/>
                    </a:p>
                  </a:txBody>
                  <a:tcPr/>
                </a:tc>
                <a:tc>
                  <a:txBody>
                    <a:bodyPr/>
                    <a:lstStyle/>
                    <a:p>
                      <a:r>
                        <a:rPr lang="en-US" sz="1800" b="0" i="0" kern="1200" dirty="0">
                          <a:solidFill>
                            <a:schemeClr val="dk1"/>
                          </a:solidFill>
                          <a:effectLst/>
                          <a:latin typeface="+mn-lt"/>
                          <a:ea typeface="+mn-ea"/>
                          <a:cs typeface="+mn-cs"/>
                        </a:rPr>
                        <a:t>Each microservice can have an independent data storage</a:t>
                      </a:r>
                      <a:endParaRPr lang="en-IN" dirty="0"/>
                    </a:p>
                  </a:txBody>
                  <a:tcPr/>
                </a:tc>
                <a:extLst>
                  <a:ext uri="{0D108BD9-81ED-4DB2-BD59-A6C34878D82A}">
                    <a16:rowId xmlns:a16="http://schemas.microsoft.com/office/drawing/2014/main" val="3356766899"/>
                  </a:ext>
                </a:extLst>
              </a:tr>
              <a:tr h="370840">
                <a:tc>
                  <a:txBody>
                    <a:bodyPr/>
                    <a:lstStyle/>
                    <a:p>
                      <a:r>
                        <a:rPr lang="en-IN" sz="1800" b="0" i="0" kern="1200" dirty="0">
                          <a:solidFill>
                            <a:schemeClr val="dk1"/>
                          </a:solidFill>
                          <a:effectLst/>
                          <a:latin typeface="+mn-lt"/>
                          <a:ea typeface="+mn-ea"/>
                          <a:cs typeface="+mn-cs"/>
                        </a:rPr>
                        <a:t>Common governance and standards</a:t>
                      </a:r>
                      <a:endParaRPr lang="en-IN" dirty="0"/>
                    </a:p>
                  </a:txBody>
                  <a:tcPr/>
                </a:tc>
                <a:tc>
                  <a:txBody>
                    <a:bodyPr/>
                    <a:lstStyle/>
                    <a:p>
                      <a:r>
                        <a:rPr lang="en-US" sz="1800" b="0" i="0" kern="1200" dirty="0">
                          <a:solidFill>
                            <a:schemeClr val="dk1"/>
                          </a:solidFill>
                          <a:effectLst/>
                          <a:latin typeface="+mn-lt"/>
                          <a:ea typeface="+mn-ea"/>
                          <a:cs typeface="+mn-cs"/>
                        </a:rPr>
                        <a:t>Relaxed governance, with greater focus on teams collaboration and freedom of choice</a:t>
                      </a:r>
                      <a:endParaRPr lang="en-IN" dirty="0"/>
                    </a:p>
                  </a:txBody>
                  <a:tcPr/>
                </a:tc>
                <a:extLst>
                  <a:ext uri="{0D108BD9-81ED-4DB2-BD59-A6C34878D82A}">
                    <a16:rowId xmlns:a16="http://schemas.microsoft.com/office/drawing/2014/main" val="3730995491"/>
                  </a:ext>
                </a:extLst>
              </a:tr>
              <a:tr h="370840">
                <a:tc>
                  <a:txBody>
                    <a:bodyPr/>
                    <a:lstStyle/>
                    <a:p>
                      <a:r>
                        <a:rPr lang="en-US" sz="1800" b="0" i="0" kern="1200" dirty="0">
                          <a:solidFill>
                            <a:schemeClr val="dk1"/>
                          </a:solidFill>
                          <a:effectLst/>
                          <a:latin typeface="+mn-lt"/>
                          <a:ea typeface="+mn-ea"/>
                          <a:cs typeface="+mn-cs"/>
                        </a:rPr>
                        <a:t>Use of containers (such as Docker) is less popular</a:t>
                      </a:r>
                      <a:endParaRPr lang="en-IN" dirty="0"/>
                    </a:p>
                  </a:txBody>
                  <a:tcPr/>
                </a:tc>
                <a:tc>
                  <a:txBody>
                    <a:bodyPr/>
                    <a:lstStyle/>
                    <a:p>
                      <a:r>
                        <a:rPr lang="en-US" sz="1800" b="0" i="0" kern="1200" dirty="0">
                          <a:solidFill>
                            <a:schemeClr val="dk1"/>
                          </a:solidFill>
                          <a:effectLst/>
                          <a:latin typeface="+mn-lt"/>
                          <a:ea typeface="+mn-ea"/>
                          <a:cs typeface="+mn-cs"/>
                        </a:rPr>
                        <a:t>Containers work very well with microservices</a:t>
                      </a:r>
                      <a:endParaRPr lang="en-IN" dirty="0"/>
                    </a:p>
                  </a:txBody>
                  <a:tcPr/>
                </a:tc>
                <a:extLst>
                  <a:ext uri="{0D108BD9-81ED-4DB2-BD59-A6C34878D82A}">
                    <a16:rowId xmlns:a16="http://schemas.microsoft.com/office/drawing/2014/main" val="3875061533"/>
                  </a:ext>
                </a:extLst>
              </a:tr>
              <a:tr h="370840">
                <a:tc>
                  <a:txBody>
                    <a:bodyPr/>
                    <a:lstStyle/>
                    <a:p>
                      <a:r>
                        <a:rPr lang="en-US" sz="1800" b="0" i="0" kern="1200" dirty="0">
                          <a:solidFill>
                            <a:schemeClr val="dk1"/>
                          </a:solidFill>
                          <a:effectLst/>
                          <a:latin typeface="+mn-lt"/>
                          <a:ea typeface="+mn-ea"/>
                          <a:cs typeface="+mn-cs"/>
                        </a:rPr>
                        <a:t>Multi-threaded with more overheads to handle I/O</a:t>
                      </a:r>
                      <a:endParaRPr lang="en-IN" dirty="0"/>
                    </a:p>
                  </a:txBody>
                  <a:tcPr/>
                </a:tc>
                <a:tc>
                  <a:txBody>
                    <a:bodyPr/>
                    <a:lstStyle/>
                    <a:p>
                      <a:r>
                        <a:rPr lang="en-US" sz="1800" b="0" i="0" kern="1200" dirty="0">
                          <a:solidFill>
                            <a:schemeClr val="dk1"/>
                          </a:solidFill>
                          <a:effectLst/>
                          <a:latin typeface="+mn-lt"/>
                          <a:ea typeface="+mn-ea"/>
                          <a:cs typeface="+mn-cs"/>
                        </a:rPr>
                        <a:t>Single-threaded usually with use of Event Loop features for non-locking I/O handling</a:t>
                      </a:r>
                      <a:endParaRPr lang="en-IN" dirty="0"/>
                    </a:p>
                  </a:txBody>
                  <a:tcPr/>
                </a:tc>
                <a:extLst>
                  <a:ext uri="{0D108BD9-81ED-4DB2-BD59-A6C34878D82A}">
                    <a16:rowId xmlns:a16="http://schemas.microsoft.com/office/drawing/2014/main" val="4180216465"/>
                  </a:ext>
                </a:extLst>
              </a:tr>
            </a:tbl>
          </a:graphicData>
        </a:graphic>
      </p:graphicFrame>
    </p:spTree>
    <p:extLst>
      <p:ext uri="{BB962C8B-B14F-4D97-AF65-F5344CB8AC3E}">
        <p14:creationId xmlns:p14="http://schemas.microsoft.com/office/powerpoint/2010/main" val="3861659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8EE35-8E88-4272-8580-3534E4E4320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SOA vs Microservices</a:t>
            </a:r>
          </a:p>
        </p:txBody>
      </p:sp>
      <p:pic>
        <p:nvPicPr>
          <p:cNvPr id="7" name="Content Placeholder 3">
            <a:extLst>
              <a:ext uri="{FF2B5EF4-FFF2-40B4-BE49-F238E27FC236}">
                <a16:creationId xmlns:a16="http://schemas.microsoft.com/office/drawing/2014/main" id="{53B2222A-7483-4478-9CAE-DEDE086FC7A9}"/>
              </a:ext>
            </a:extLst>
          </p:cNvPr>
          <p:cNvPicPr>
            <a:picLocks noGrp="1" noChangeAspect="1"/>
          </p:cNvPicPr>
          <p:nvPr>
            <p:ph idx="1"/>
          </p:nvPr>
        </p:nvPicPr>
        <p:blipFill>
          <a:blip r:embed="rId3"/>
          <a:stretch>
            <a:fillRect/>
          </a:stretch>
        </p:blipFill>
        <p:spPr>
          <a:xfrm>
            <a:off x="643467" y="1732207"/>
            <a:ext cx="10905066" cy="4280238"/>
          </a:xfrm>
          <a:prstGeom prst="rect">
            <a:avLst/>
          </a:prstGeom>
        </p:spPr>
      </p:pic>
    </p:spTree>
    <p:extLst>
      <p:ext uri="{BB962C8B-B14F-4D97-AF65-F5344CB8AC3E}">
        <p14:creationId xmlns:p14="http://schemas.microsoft.com/office/powerpoint/2010/main" val="653576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44230-9075-4108-B118-495D548B5608}"/>
              </a:ext>
            </a:extLst>
          </p:cNvPr>
          <p:cNvSpPr>
            <a:spLocks noGrp="1"/>
          </p:cNvSpPr>
          <p:nvPr>
            <p:ph type="title"/>
          </p:nvPr>
        </p:nvSpPr>
        <p:spPr/>
        <p:txBody>
          <a:bodyPr vert="horz" lIns="91440" tIns="45720" rIns="91440" bIns="45720" rtlCol="0" anchor="ctr">
            <a:normAutofit/>
          </a:bodyPr>
          <a:lstStyle/>
          <a:p>
            <a:r>
              <a:rPr lang="en-US" kern="1200">
                <a:solidFill>
                  <a:schemeClr val="tx1"/>
                </a:solidFill>
                <a:latin typeface="+mj-lt"/>
                <a:ea typeface="+mj-ea"/>
                <a:cs typeface="+mj-cs"/>
              </a:rPr>
              <a:t>Heterogeneous Interoperability</a:t>
            </a:r>
          </a:p>
        </p:txBody>
      </p:sp>
      <p:pic>
        <p:nvPicPr>
          <p:cNvPr id="4" name="Picture 3" descr="A screenshot of a social media post&#10;&#10;Description generated with very high confidence">
            <a:extLst>
              <a:ext uri="{FF2B5EF4-FFF2-40B4-BE49-F238E27FC236}">
                <a16:creationId xmlns:a16="http://schemas.microsoft.com/office/drawing/2014/main" id="{99E2F85B-54BD-45FE-941E-0028EB843501}"/>
              </a:ext>
            </a:extLst>
          </p:cNvPr>
          <p:cNvPicPr>
            <a:picLocks noChangeAspect="1"/>
          </p:cNvPicPr>
          <p:nvPr/>
        </p:nvPicPr>
        <p:blipFill>
          <a:blip r:embed="rId2"/>
          <a:stretch>
            <a:fillRect/>
          </a:stretch>
        </p:blipFill>
        <p:spPr>
          <a:xfrm>
            <a:off x="1174471" y="1825626"/>
            <a:ext cx="9833532" cy="4351338"/>
          </a:xfrm>
          <a:prstGeom prst="rect">
            <a:avLst/>
          </a:prstGeom>
        </p:spPr>
      </p:pic>
    </p:spTree>
    <p:extLst>
      <p:ext uri="{BB962C8B-B14F-4D97-AF65-F5344CB8AC3E}">
        <p14:creationId xmlns:p14="http://schemas.microsoft.com/office/powerpoint/2010/main" val="1532977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C891E-0B8C-46B5-A71B-1F4383913A23}"/>
              </a:ext>
            </a:extLst>
          </p:cNvPr>
          <p:cNvSpPr>
            <a:spLocks noGrp="1"/>
          </p:cNvSpPr>
          <p:nvPr>
            <p:ph type="title"/>
          </p:nvPr>
        </p:nvSpPr>
        <p:spPr/>
        <p:txBody>
          <a:bodyPr vert="horz" lIns="91440" tIns="45720" rIns="91440" bIns="45720" rtlCol="0" anchor="ctr">
            <a:normAutofit/>
          </a:bodyPr>
          <a:lstStyle/>
          <a:p>
            <a:r>
              <a:rPr lang="en-US" kern="1200">
                <a:solidFill>
                  <a:schemeClr val="tx1"/>
                </a:solidFill>
                <a:latin typeface="+mj-lt"/>
                <a:ea typeface="+mj-ea"/>
                <a:cs typeface="+mj-cs"/>
              </a:rPr>
              <a:t>Service Granularity</a:t>
            </a:r>
          </a:p>
        </p:txBody>
      </p:sp>
      <p:pic>
        <p:nvPicPr>
          <p:cNvPr id="4" name="Picture 3" descr="A screenshot of a cell phone&#10;&#10;Description generated with very high confidence">
            <a:extLst>
              <a:ext uri="{FF2B5EF4-FFF2-40B4-BE49-F238E27FC236}">
                <a16:creationId xmlns:a16="http://schemas.microsoft.com/office/drawing/2014/main" id="{82A9D63F-3F20-45D2-95D6-36935B778830}"/>
              </a:ext>
            </a:extLst>
          </p:cNvPr>
          <p:cNvPicPr>
            <a:picLocks noChangeAspect="1"/>
          </p:cNvPicPr>
          <p:nvPr/>
        </p:nvPicPr>
        <p:blipFill>
          <a:blip r:embed="rId2"/>
          <a:stretch>
            <a:fillRect/>
          </a:stretch>
        </p:blipFill>
        <p:spPr>
          <a:xfrm>
            <a:off x="1229405" y="1825626"/>
            <a:ext cx="9723665" cy="4351338"/>
          </a:xfrm>
          <a:prstGeom prst="rect">
            <a:avLst/>
          </a:prstGeom>
        </p:spPr>
      </p:pic>
    </p:spTree>
    <p:extLst>
      <p:ext uri="{BB962C8B-B14F-4D97-AF65-F5344CB8AC3E}">
        <p14:creationId xmlns:p14="http://schemas.microsoft.com/office/powerpoint/2010/main" val="539597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4CA05-79E4-427B-81BD-3ED0A4F43D47}"/>
              </a:ext>
            </a:extLst>
          </p:cNvPr>
          <p:cNvSpPr>
            <a:spLocks noGrp="1"/>
          </p:cNvSpPr>
          <p:nvPr>
            <p:ph type="title"/>
          </p:nvPr>
        </p:nvSpPr>
        <p:spPr/>
        <p:txBody>
          <a:bodyPr vert="horz" lIns="91440" tIns="45720" rIns="91440" bIns="45720" rtlCol="0" anchor="ctr">
            <a:normAutofit/>
          </a:bodyPr>
          <a:lstStyle/>
          <a:p>
            <a:r>
              <a:rPr lang="en-US" kern="1200" dirty="0">
                <a:solidFill>
                  <a:schemeClr val="tx1"/>
                </a:solidFill>
                <a:latin typeface="+mj-lt"/>
                <a:ea typeface="+mj-ea"/>
                <a:cs typeface="+mj-cs"/>
              </a:rPr>
              <a:t>Component Sharing</a:t>
            </a:r>
          </a:p>
        </p:txBody>
      </p:sp>
      <p:pic>
        <p:nvPicPr>
          <p:cNvPr id="4" name="Picture 3">
            <a:extLst>
              <a:ext uri="{FF2B5EF4-FFF2-40B4-BE49-F238E27FC236}">
                <a16:creationId xmlns:a16="http://schemas.microsoft.com/office/drawing/2014/main" id="{7AEC3DB1-9590-4DB5-AB0E-4A5A507CBF9B}"/>
              </a:ext>
            </a:extLst>
          </p:cNvPr>
          <p:cNvPicPr>
            <a:picLocks noChangeAspect="1"/>
          </p:cNvPicPr>
          <p:nvPr/>
        </p:nvPicPr>
        <p:blipFill>
          <a:blip r:embed="rId2"/>
          <a:stretch>
            <a:fillRect/>
          </a:stretch>
        </p:blipFill>
        <p:spPr>
          <a:xfrm>
            <a:off x="828675" y="1909427"/>
            <a:ext cx="10525125" cy="4183736"/>
          </a:xfrm>
          <a:prstGeom prst="rect">
            <a:avLst/>
          </a:prstGeom>
        </p:spPr>
      </p:pic>
    </p:spTree>
    <p:extLst>
      <p:ext uri="{BB962C8B-B14F-4D97-AF65-F5344CB8AC3E}">
        <p14:creationId xmlns:p14="http://schemas.microsoft.com/office/powerpoint/2010/main" val="690244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0F07F-8B7B-4C17-B4C5-EF316D0777CC}"/>
              </a:ext>
            </a:extLst>
          </p:cNvPr>
          <p:cNvSpPr>
            <a:spLocks noGrp="1"/>
          </p:cNvSpPr>
          <p:nvPr>
            <p:ph type="title"/>
          </p:nvPr>
        </p:nvSpPr>
        <p:spPr/>
        <p:txBody>
          <a:bodyPr/>
          <a:lstStyle/>
          <a:p>
            <a:r>
              <a:rPr lang="en-US" dirty="0"/>
              <a:t>Polyglot programming</a:t>
            </a:r>
            <a:endParaRPr lang="en-IN" dirty="0"/>
          </a:p>
        </p:txBody>
      </p:sp>
      <p:sp>
        <p:nvSpPr>
          <p:cNvPr id="3" name="Content Placeholder 2">
            <a:extLst>
              <a:ext uri="{FF2B5EF4-FFF2-40B4-BE49-F238E27FC236}">
                <a16:creationId xmlns:a16="http://schemas.microsoft.com/office/drawing/2014/main" id="{C2D800D6-5EAD-4DB6-9571-4C375AF6049A}"/>
              </a:ext>
            </a:extLst>
          </p:cNvPr>
          <p:cNvSpPr>
            <a:spLocks noGrp="1"/>
          </p:cNvSpPr>
          <p:nvPr>
            <p:ph idx="1"/>
          </p:nvPr>
        </p:nvSpPr>
        <p:spPr/>
        <p:txBody>
          <a:bodyPr>
            <a:normAutofit/>
          </a:bodyPr>
          <a:lstStyle/>
          <a:p>
            <a:r>
              <a:rPr lang="en-US"/>
              <a:t>Polyglot programming is the practice of writing code in multiple languages to capture additional functionality and efficiency not available in a single language. </a:t>
            </a:r>
          </a:p>
          <a:p>
            <a:r>
              <a:rPr lang="en-US"/>
              <a:t>The use of domain specific languages (DSLs) has become a standard practice for enterprise application development. </a:t>
            </a:r>
          </a:p>
          <a:p>
            <a:r>
              <a:rPr lang="en-US"/>
              <a:t>For example, a mobile development team might employ Java, JavaScript and HTML5 to create a fully functional application. </a:t>
            </a:r>
          </a:p>
          <a:p>
            <a:r>
              <a:rPr lang="en-US"/>
              <a:t>Other DSLs such as SQL (for data queries), XML (embedded configuration) and CSS (document formatting) are often built into enterprise applications as well. </a:t>
            </a:r>
            <a:endParaRPr lang="en-IN" dirty="0"/>
          </a:p>
        </p:txBody>
      </p:sp>
    </p:spTree>
    <p:extLst>
      <p:ext uri="{BB962C8B-B14F-4D97-AF65-F5344CB8AC3E}">
        <p14:creationId xmlns:p14="http://schemas.microsoft.com/office/powerpoint/2010/main" val="2155367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B33AC-83BF-42DE-AA06-19A164EF7A6D}"/>
              </a:ext>
            </a:extLst>
          </p:cNvPr>
          <p:cNvSpPr>
            <a:spLocks noGrp="1"/>
          </p:cNvSpPr>
          <p:nvPr>
            <p:ph type="title"/>
          </p:nvPr>
        </p:nvSpPr>
        <p:spPr/>
        <p:txBody>
          <a:bodyPr/>
          <a:lstStyle/>
          <a:p>
            <a:r>
              <a:rPr lang="en-IN" dirty="0"/>
              <a:t>Polyglot persistence</a:t>
            </a:r>
          </a:p>
        </p:txBody>
      </p:sp>
      <p:sp>
        <p:nvSpPr>
          <p:cNvPr id="3" name="Content Placeholder 2">
            <a:extLst>
              <a:ext uri="{FF2B5EF4-FFF2-40B4-BE49-F238E27FC236}">
                <a16:creationId xmlns:a16="http://schemas.microsoft.com/office/drawing/2014/main" id="{E0F051EB-A4E5-4775-B6D6-2F6CF70DA329}"/>
              </a:ext>
            </a:extLst>
          </p:cNvPr>
          <p:cNvSpPr>
            <a:spLocks noGrp="1"/>
          </p:cNvSpPr>
          <p:nvPr>
            <p:ph idx="1"/>
          </p:nvPr>
        </p:nvSpPr>
        <p:spPr>
          <a:xfrm>
            <a:off x="838200" y="1825625"/>
            <a:ext cx="5897880" cy="4351338"/>
          </a:xfrm>
        </p:spPr>
        <p:txBody>
          <a:bodyPr>
            <a:normAutofit/>
          </a:bodyPr>
          <a:lstStyle/>
          <a:p>
            <a:r>
              <a:rPr lang="en-US" sz="2400" dirty="0"/>
              <a:t>Polyglot Persistence is a fancy term to mean that when storing data, it is best to use multiple data storage technologies, chosen based upon the way data is being used by individual applications or components of a single application.  </a:t>
            </a:r>
          </a:p>
          <a:p>
            <a:r>
              <a:rPr lang="en-US" sz="2400" dirty="0"/>
              <a:t>Different kinds of data are best dealt with different data stores.  </a:t>
            </a:r>
          </a:p>
          <a:p>
            <a:r>
              <a:rPr lang="en-US" sz="2400" dirty="0"/>
              <a:t>In short, it means picking the right tool for the right use case.</a:t>
            </a:r>
            <a:endParaRPr lang="en-IN" sz="2400" dirty="0"/>
          </a:p>
        </p:txBody>
      </p:sp>
      <p:pic>
        <p:nvPicPr>
          <p:cNvPr id="2050" name="Picture 2" descr="pp">
            <a:extLst>
              <a:ext uri="{FF2B5EF4-FFF2-40B4-BE49-F238E27FC236}">
                <a16:creationId xmlns:a16="http://schemas.microsoft.com/office/drawing/2014/main" id="{720E0FF9-0FC0-44B1-9DC5-5B0A3A03F9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7301" y="2344261"/>
            <a:ext cx="5233462" cy="3186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0318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35F85-5684-4BB2-95BA-03E37620357B}"/>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FF34564F-3FC6-449A-9CDB-1590EFEFB416}"/>
              </a:ext>
            </a:extLst>
          </p:cNvPr>
          <p:cNvGraphicFramePr>
            <a:graphicFrameLocks noGrp="1"/>
          </p:cNvGraphicFramePr>
          <p:nvPr>
            <p:ph idx="1"/>
            <p:extLst>
              <p:ext uri="{D42A27DB-BD31-4B8C-83A1-F6EECF244321}">
                <p14:modId xmlns:p14="http://schemas.microsoft.com/office/powerpoint/2010/main" val="2014508819"/>
              </p:ext>
            </p:extLst>
          </p:nvPr>
        </p:nvGraphicFramePr>
        <p:xfrm>
          <a:off x="987995" y="365124"/>
          <a:ext cx="9570027" cy="6205357"/>
        </p:xfrm>
        <a:graphic>
          <a:graphicData uri="http://schemas.openxmlformats.org/drawingml/2006/table">
            <a:tbl>
              <a:tblPr/>
              <a:tblGrid>
                <a:gridCol w="3190009">
                  <a:extLst>
                    <a:ext uri="{9D8B030D-6E8A-4147-A177-3AD203B41FA5}">
                      <a16:colId xmlns:a16="http://schemas.microsoft.com/office/drawing/2014/main" val="2745275220"/>
                    </a:ext>
                  </a:extLst>
                </a:gridCol>
                <a:gridCol w="3190009">
                  <a:extLst>
                    <a:ext uri="{9D8B030D-6E8A-4147-A177-3AD203B41FA5}">
                      <a16:colId xmlns:a16="http://schemas.microsoft.com/office/drawing/2014/main" val="2147587378"/>
                    </a:ext>
                  </a:extLst>
                </a:gridCol>
                <a:gridCol w="3190009">
                  <a:extLst>
                    <a:ext uri="{9D8B030D-6E8A-4147-A177-3AD203B41FA5}">
                      <a16:colId xmlns:a16="http://schemas.microsoft.com/office/drawing/2014/main" val="846050381"/>
                    </a:ext>
                  </a:extLst>
                </a:gridCol>
              </a:tblGrid>
              <a:tr h="301244">
                <a:tc>
                  <a:txBody>
                    <a:bodyPr/>
                    <a:lstStyle/>
                    <a:p>
                      <a:pPr fontAlgn="base"/>
                      <a:r>
                        <a:rPr lang="en-IN" sz="1200" b="1">
                          <a:effectLst/>
                          <a:latin typeface="Calibri" panose="020F0502020204030204" pitchFamily="34" charset="0"/>
                        </a:rPr>
                        <a:t>Functionality</a:t>
                      </a:r>
                      <a:endParaRPr lang="en-IN" sz="1200">
                        <a:effectLst/>
                      </a:endParaRPr>
                    </a:p>
                  </a:txBody>
                  <a:tcPr marL="41426" marR="41426" marT="20713" marB="2071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EF3DD"/>
                    </a:solidFill>
                  </a:tcPr>
                </a:tc>
                <a:tc>
                  <a:txBody>
                    <a:bodyPr/>
                    <a:lstStyle/>
                    <a:p>
                      <a:pPr fontAlgn="base"/>
                      <a:r>
                        <a:rPr lang="en-IN" sz="1200" b="1">
                          <a:effectLst/>
                          <a:latin typeface="Calibri" panose="020F0502020204030204" pitchFamily="34" charset="0"/>
                        </a:rPr>
                        <a:t>Considerations</a:t>
                      </a:r>
                      <a:endParaRPr lang="en-IN" sz="1200">
                        <a:effectLst/>
                      </a:endParaRPr>
                    </a:p>
                  </a:txBody>
                  <a:tcPr marL="41426" marR="41426" marT="20713" marB="2071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EF3DD"/>
                    </a:solidFill>
                  </a:tcPr>
                </a:tc>
                <a:tc>
                  <a:txBody>
                    <a:bodyPr/>
                    <a:lstStyle/>
                    <a:p>
                      <a:pPr fontAlgn="base"/>
                      <a:r>
                        <a:rPr lang="en-IN" sz="1200" b="1">
                          <a:effectLst/>
                          <a:latin typeface="Calibri" panose="020F0502020204030204" pitchFamily="34" charset="0"/>
                        </a:rPr>
                        <a:t>Database Type</a:t>
                      </a:r>
                      <a:endParaRPr lang="en-IN" sz="1200">
                        <a:effectLst/>
                      </a:endParaRPr>
                    </a:p>
                  </a:txBody>
                  <a:tcPr marL="41426" marR="41426" marT="20713" marB="2071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EF3DD"/>
                    </a:solidFill>
                  </a:tcPr>
                </a:tc>
                <a:extLst>
                  <a:ext uri="{0D108BD9-81ED-4DB2-BD59-A6C34878D82A}">
                    <a16:rowId xmlns:a16="http://schemas.microsoft.com/office/drawing/2014/main" val="1545691003"/>
                  </a:ext>
                </a:extLst>
              </a:tr>
              <a:tr h="546853">
                <a:tc>
                  <a:txBody>
                    <a:bodyPr/>
                    <a:lstStyle/>
                    <a:p>
                      <a:pPr fontAlgn="base"/>
                      <a:r>
                        <a:rPr lang="en-IN" sz="1200">
                          <a:effectLst/>
                          <a:latin typeface="Calibri" panose="020F0502020204030204" pitchFamily="34" charset="0"/>
                        </a:rPr>
                        <a:t>User Sessions</a:t>
                      </a:r>
                      <a:endParaRPr lang="en-IN" sz="1200">
                        <a:effectLst/>
                      </a:endParaRPr>
                    </a:p>
                  </a:txBody>
                  <a:tcPr marL="41426" marR="41426" marT="20713" marB="2071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EF3DD"/>
                    </a:solidFill>
                  </a:tcPr>
                </a:tc>
                <a:tc>
                  <a:txBody>
                    <a:bodyPr/>
                    <a:lstStyle/>
                    <a:p>
                      <a:pPr fontAlgn="base"/>
                      <a:r>
                        <a:rPr lang="en-US" sz="1200">
                          <a:effectLst/>
                          <a:latin typeface="Calibri" panose="020F0502020204030204" pitchFamily="34" charset="0"/>
                        </a:rPr>
                        <a:t>Rapid Access for reads and writes. No need to be durable.</a:t>
                      </a:r>
                      <a:endParaRPr lang="en-US" sz="1200">
                        <a:effectLst/>
                      </a:endParaRPr>
                    </a:p>
                  </a:txBody>
                  <a:tcPr marL="41426" marR="41426" marT="20713" marB="2071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EF3DD"/>
                    </a:solidFill>
                  </a:tcPr>
                </a:tc>
                <a:tc>
                  <a:txBody>
                    <a:bodyPr/>
                    <a:lstStyle/>
                    <a:p>
                      <a:pPr fontAlgn="base"/>
                      <a:r>
                        <a:rPr lang="en-IN" sz="1200">
                          <a:effectLst/>
                          <a:latin typeface="Calibri" panose="020F0502020204030204" pitchFamily="34" charset="0"/>
                        </a:rPr>
                        <a:t>Key-Value</a:t>
                      </a:r>
                      <a:endParaRPr lang="en-IN" sz="1200">
                        <a:effectLst/>
                      </a:endParaRPr>
                    </a:p>
                  </a:txBody>
                  <a:tcPr marL="41426" marR="41426" marT="20713" marB="2071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EF3DD"/>
                    </a:solidFill>
                  </a:tcPr>
                </a:tc>
                <a:extLst>
                  <a:ext uri="{0D108BD9-81ED-4DB2-BD59-A6C34878D82A}">
                    <a16:rowId xmlns:a16="http://schemas.microsoft.com/office/drawing/2014/main" val="3250793229"/>
                  </a:ext>
                </a:extLst>
              </a:tr>
              <a:tr h="546853">
                <a:tc>
                  <a:txBody>
                    <a:bodyPr/>
                    <a:lstStyle/>
                    <a:p>
                      <a:pPr fontAlgn="base"/>
                      <a:r>
                        <a:rPr lang="en-IN" sz="1200">
                          <a:effectLst/>
                          <a:latin typeface="Calibri" panose="020F0502020204030204" pitchFamily="34" charset="0"/>
                        </a:rPr>
                        <a:t>Financial Data</a:t>
                      </a:r>
                      <a:endParaRPr lang="en-IN" sz="1200">
                        <a:effectLst/>
                      </a:endParaRPr>
                    </a:p>
                  </a:txBody>
                  <a:tcPr marL="41426" marR="41426" marT="20713" marB="2071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EF3DD"/>
                    </a:solidFill>
                  </a:tcPr>
                </a:tc>
                <a:tc>
                  <a:txBody>
                    <a:bodyPr/>
                    <a:lstStyle/>
                    <a:p>
                      <a:pPr fontAlgn="base"/>
                      <a:r>
                        <a:rPr lang="en-US" sz="1200">
                          <a:effectLst/>
                          <a:latin typeface="Calibri" panose="020F0502020204030204" pitchFamily="34" charset="0"/>
                        </a:rPr>
                        <a:t>Needs transactional updates. Tabular structure fits data.</a:t>
                      </a:r>
                      <a:endParaRPr lang="en-US" sz="1200">
                        <a:effectLst/>
                      </a:endParaRPr>
                    </a:p>
                  </a:txBody>
                  <a:tcPr marL="41426" marR="41426" marT="20713" marB="2071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EF3DD"/>
                    </a:solidFill>
                  </a:tcPr>
                </a:tc>
                <a:tc>
                  <a:txBody>
                    <a:bodyPr/>
                    <a:lstStyle/>
                    <a:p>
                      <a:pPr fontAlgn="base"/>
                      <a:r>
                        <a:rPr lang="en-IN" sz="1200">
                          <a:effectLst/>
                          <a:latin typeface="Calibri" panose="020F0502020204030204" pitchFamily="34" charset="0"/>
                        </a:rPr>
                        <a:t>RDBMS</a:t>
                      </a:r>
                      <a:endParaRPr lang="en-IN" sz="1200">
                        <a:effectLst/>
                      </a:endParaRPr>
                    </a:p>
                  </a:txBody>
                  <a:tcPr marL="41426" marR="41426" marT="20713" marB="2071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EF3DD"/>
                    </a:solidFill>
                  </a:tcPr>
                </a:tc>
                <a:extLst>
                  <a:ext uri="{0D108BD9-81ED-4DB2-BD59-A6C34878D82A}">
                    <a16:rowId xmlns:a16="http://schemas.microsoft.com/office/drawing/2014/main" val="3780725880"/>
                  </a:ext>
                </a:extLst>
              </a:tr>
              <a:tr h="792462">
                <a:tc>
                  <a:txBody>
                    <a:bodyPr/>
                    <a:lstStyle/>
                    <a:p>
                      <a:pPr fontAlgn="base"/>
                      <a:r>
                        <a:rPr lang="en-IN" sz="1200">
                          <a:effectLst/>
                          <a:latin typeface="Calibri" panose="020F0502020204030204" pitchFamily="34" charset="0"/>
                        </a:rPr>
                        <a:t>POS Data</a:t>
                      </a:r>
                      <a:endParaRPr lang="en-IN" sz="1200">
                        <a:effectLst/>
                      </a:endParaRPr>
                    </a:p>
                  </a:txBody>
                  <a:tcPr marL="41426" marR="41426" marT="20713" marB="2071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EF3DD"/>
                    </a:solidFill>
                  </a:tcPr>
                </a:tc>
                <a:tc>
                  <a:txBody>
                    <a:bodyPr/>
                    <a:lstStyle/>
                    <a:p>
                      <a:pPr fontAlgn="base"/>
                      <a:r>
                        <a:rPr lang="en-US" sz="1200">
                          <a:effectLst/>
                          <a:latin typeface="Calibri" panose="020F0502020204030204" pitchFamily="34" charset="0"/>
                        </a:rPr>
                        <a:t>Depending on size and rate of ingest.  Lots of writes, infrequent reads mostly for analytics.</a:t>
                      </a:r>
                      <a:endParaRPr lang="en-US" sz="1200">
                        <a:effectLst/>
                      </a:endParaRPr>
                    </a:p>
                  </a:txBody>
                  <a:tcPr marL="41426" marR="41426" marT="20713" marB="2071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EF3DD"/>
                    </a:solidFill>
                  </a:tcPr>
                </a:tc>
                <a:tc>
                  <a:txBody>
                    <a:bodyPr/>
                    <a:lstStyle/>
                    <a:p>
                      <a:pPr fontAlgn="base"/>
                      <a:r>
                        <a:rPr lang="en-US" sz="1200">
                          <a:effectLst/>
                          <a:latin typeface="Calibri" panose="020F0502020204030204" pitchFamily="34" charset="0"/>
                        </a:rPr>
                        <a:t>RDBMS (if modest),</a:t>
                      </a:r>
                      <a:r>
                        <a:rPr lang="en-US" sz="1200">
                          <a:effectLst/>
                        </a:rPr>
                        <a:t> </a:t>
                      </a:r>
                      <a:r>
                        <a:rPr lang="en-US" sz="1200">
                          <a:effectLst/>
                          <a:latin typeface="Calibri" panose="020F0502020204030204" pitchFamily="34" charset="0"/>
                        </a:rPr>
                        <a:t>Key Value or Document (if ingest very high) or Column if analytics is key.</a:t>
                      </a:r>
                      <a:endParaRPr lang="en-US" sz="1200">
                        <a:effectLst/>
                      </a:endParaRPr>
                    </a:p>
                  </a:txBody>
                  <a:tcPr marL="41426" marR="41426" marT="20713" marB="2071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EF3DD"/>
                    </a:solidFill>
                  </a:tcPr>
                </a:tc>
                <a:extLst>
                  <a:ext uri="{0D108BD9-81ED-4DB2-BD59-A6C34878D82A}">
                    <a16:rowId xmlns:a16="http://schemas.microsoft.com/office/drawing/2014/main" val="917855904"/>
                  </a:ext>
                </a:extLst>
              </a:tr>
              <a:tr h="792462">
                <a:tc>
                  <a:txBody>
                    <a:bodyPr/>
                    <a:lstStyle/>
                    <a:p>
                      <a:pPr fontAlgn="base"/>
                      <a:r>
                        <a:rPr lang="en-IN" sz="1200">
                          <a:effectLst/>
                          <a:latin typeface="Calibri" panose="020F0502020204030204" pitchFamily="34" charset="0"/>
                        </a:rPr>
                        <a:t>Shopping Cart</a:t>
                      </a:r>
                      <a:endParaRPr lang="en-IN" sz="1200">
                        <a:effectLst/>
                      </a:endParaRPr>
                    </a:p>
                  </a:txBody>
                  <a:tcPr marL="41426" marR="41426" marT="20713" marB="2071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EF3DD"/>
                    </a:solidFill>
                  </a:tcPr>
                </a:tc>
                <a:tc>
                  <a:txBody>
                    <a:bodyPr/>
                    <a:lstStyle/>
                    <a:p>
                      <a:pPr fontAlgn="base"/>
                      <a:r>
                        <a:rPr lang="en-US" sz="1200">
                          <a:effectLst/>
                          <a:latin typeface="Calibri" panose="020F0502020204030204" pitchFamily="34" charset="0"/>
                        </a:rPr>
                        <a:t>High availability across multiple locations.  Can merge inconsistent writes.</a:t>
                      </a:r>
                      <a:endParaRPr lang="en-US" sz="1200">
                        <a:effectLst/>
                      </a:endParaRPr>
                    </a:p>
                  </a:txBody>
                  <a:tcPr marL="41426" marR="41426" marT="20713" marB="2071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EF3DD"/>
                    </a:solidFill>
                  </a:tcPr>
                </a:tc>
                <a:tc>
                  <a:txBody>
                    <a:bodyPr/>
                    <a:lstStyle/>
                    <a:p>
                      <a:pPr fontAlgn="base"/>
                      <a:r>
                        <a:rPr lang="en-IN" sz="1200">
                          <a:effectLst/>
                          <a:latin typeface="Calibri" panose="020F0502020204030204" pitchFamily="34" charset="0"/>
                        </a:rPr>
                        <a:t>Document,</a:t>
                      </a:r>
                      <a:r>
                        <a:rPr lang="en-IN" sz="1200">
                          <a:effectLst/>
                        </a:rPr>
                        <a:t> </a:t>
                      </a:r>
                      <a:r>
                        <a:rPr lang="en-IN" sz="1200">
                          <a:effectLst/>
                          <a:latin typeface="Calibri" panose="020F0502020204030204" pitchFamily="34" charset="0"/>
                        </a:rPr>
                        <a:t>(Key Value maybe)</a:t>
                      </a:r>
                      <a:endParaRPr lang="en-IN" sz="1200">
                        <a:effectLst/>
                      </a:endParaRPr>
                    </a:p>
                  </a:txBody>
                  <a:tcPr marL="41426" marR="41426" marT="20713" marB="2071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EF3DD"/>
                    </a:solidFill>
                  </a:tcPr>
                </a:tc>
                <a:extLst>
                  <a:ext uri="{0D108BD9-81ED-4DB2-BD59-A6C34878D82A}">
                    <a16:rowId xmlns:a16="http://schemas.microsoft.com/office/drawing/2014/main" val="889593172"/>
                  </a:ext>
                </a:extLst>
              </a:tr>
              <a:tr h="792462">
                <a:tc>
                  <a:txBody>
                    <a:bodyPr/>
                    <a:lstStyle/>
                    <a:p>
                      <a:pPr fontAlgn="base"/>
                      <a:r>
                        <a:rPr lang="en-IN" sz="1200">
                          <a:effectLst/>
                          <a:latin typeface="Calibri" panose="020F0502020204030204" pitchFamily="34" charset="0"/>
                        </a:rPr>
                        <a:t>Recommendations</a:t>
                      </a:r>
                      <a:endParaRPr lang="en-IN" sz="1200">
                        <a:effectLst/>
                      </a:endParaRPr>
                    </a:p>
                  </a:txBody>
                  <a:tcPr marL="41426" marR="41426" marT="20713" marB="2071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EF3DD"/>
                    </a:solidFill>
                  </a:tcPr>
                </a:tc>
                <a:tc>
                  <a:txBody>
                    <a:bodyPr/>
                    <a:lstStyle/>
                    <a:p>
                      <a:pPr fontAlgn="base"/>
                      <a:r>
                        <a:rPr lang="en-US" sz="1200">
                          <a:effectLst/>
                          <a:latin typeface="Calibri" panose="020F0502020204030204" pitchFamily="34" charset="0"/>
                        </a:rPr>
                        <a:t>Rapidly traverse links between friends, product purchases, and ratings.</a:t>
                      </a:r>
                      <a:endParaRPr lang="en-US" sz="1200">
                        <a:effectLst/>
                      </a:endParaRPr>
                    </a:p>
                  </a:txBody>
                  <a:tcPr marL="41426" marR="41426" marT="20713" marB="2071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EF3DD"/>
                    </a:solidFill>
                  </a:tcPr>
                </a:tc>
                <a:tc>
                  <a:txBody>
                    <a:bodyPr/>
                    <a:lstStyle/>
                    <a:p>
                      <a:pPr fontAlgn="base"/>
                      <a:r>
                        <a:rPr lang="en-IN" sz="1200">
                          <a:effectLst/>
                          <a:latin typeface="Calibri" panose="020F0502020204030204" pitchFamily="34" charset="0"/>
                        </a:rPr>
                        <a:t>Graph,</a:t>
                      </a:r>
                      <a:r>
                        <a:rPr lang="en-IN" sz="1200">
                          <a:effectLst/>
                        </a:rPr>
                        <a:t> </a:t>
                      </a:r>
                      <a:r>
                        <a:rPr lang="en-IN" sz="1200">
                          <a:effectLst/>
                          <a:latin typeface="Calibri" panose="020F0502020204030204" pitchFamily="34" charset="0"/>
                        </a:rPr>
                        <a:t>(Column if simple)</a:t>
                      </a:r>
                      <a:endParaRPr lang="en-IN" sz="1200">
                        <a:effectLst/>
                      </a:endParaRPr>
                    </a:p>
                  </a:txBody>
                  <a:tcPr marL="41426" marR="41426" marT="20713" marB="2071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EF3DD"/>
                    </a:solidFill>
                  </a:tcPr>
                </a:tc>
                <a:extLst>
                  <a:ext uri="{0D108BD9-81ED-4DB2-BD59-A6C34878D82A}">
                    <a16:rowId xmlns:a16="http://schemas.microsoft.com/office/drawing/2014/main" val="3106397588"/>
                  </a:ext>
                </a:extLst>
              </a:tr>
              <a:tr h="792462">
                <a:tc>
                  <a:txBody>
                    <a:bodyPr/>
                    <a:lstStyle/>
                    <a:p>
                      <a:pPr fontAlgn="base"/>
                      <a:r>
                        <a:rPr lang="en-IN" sz="1200">
                          <a:effectLst/>
                          <a:latin typeface="Calibri" panose="020F0502020204030204" pitchFamily="34" charset="0"/>
                        </a:rPr>
                        <a:t>Product Catalog</a:t>
                      </a:r>
                      <a:endParaRPr lang="en-IN" sz="1200">
                        <a:effectLst/>
                      </a:endParaRPr>
                    </a:p>
                  </a:txBody>
                  <a:tcPr marL="41426" marR="41426" marT="20713" marB="2071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EF3DD"/>
                    </a:solidFill>
                  </a:tcPr>
                </a:tc>
                <a:tc>
                  <a:txBody>
                    <a:bodyPr/>
                    <a:lstStyle/>
                    <a:p>
                      <a:pPr fontAlgn="base"/>
                      <a:r>
                        <a:rPr lang="en-US" sz="1200">
                          <a:effectLst/>
                          <a:latin typeface="Calibri" panose="020F0502020204030204" pitchFamily="34" charset="0"/>
                        </a:rPr>
                        <a:t>Lots of reads, infrequent writes. Products make natural aggregates.</a:t>
                      </a:r>
                      <a:endParaRPr lang="en-US" sz="1200">
                        <a:effectLst/>
                      </a:endParaRPr>
                    </a:p>
                  </a:txBody>
                  <a:tcPr marL="41426" marR="41426" marT="20713" marB="2071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EF3DD"/>
                    </a:solidFill>
                  </a:tcPr>
                </a:tc>
                <a:tc>
                  <a:txBody>
                    <a:bodyPr/>
                    <a:lstStyle/>
                    <a:p>
                      <a:pPr fontAlgn="base"/>
                      <a:r>
                        <a:rPr lang="en-IN" sz="1200" dirty="0">
                          <a:effectLst/>
                          <a:latin typeface="Calibri" panose="020F0502020204030204" pitchFamily="34" charset="0"/>
                        </a:rPr>
                        <a:t>Document</a:t>
                      </a:r>
                      <a:endParaRPr lang="en-IN" sz="1200" dirty="0">
                        <a:effectLst/>
                      </a:endParaRPr>
                    </a:p>
                  </a:txBody>
                  <a:tcPr marL="41426" marR="41426" marT="20713" marB="2071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EF3DD"/>
                    </a:solidFill>
                  </a:tcPr>
                </a:tc>
                <a:extLst>
                  <a:ext uri="{0D108BD9-81ED-4DB2-BD59-A6C34878D82A}">
                    <a16:rowId xmlns:a16="http://schemas.microsoft.com/office/drawing/2014/main" val="544858262"/>
                  </a:ext>
                </a:extLst>
              </a:tr>
              <a:tr h="546853">
                <a:tc>
                  <a:txBody>
                    <a:bodyPr/>
                    <a:lstStyle/>
                    <a:p>
                      <a:pPr fontAlgn="base"/>
                      <a:r>
                        <a:rPr lang="en-IN" sz="1200">
                          <a:effectLst/>
                          <a:latin typeface="Calibri" panose="020F0502020204030204" pitchFamily="34" charset="0"/>
                        </a:rPr>
                        <a:t>Reporting</a:t>
                      </a:r>
                      <a:endParaRPr lang="en-IN" sz="1200">
                        <a:effectLst/>
                      </a:endParaRPr>
                    </a:p>
                  </a:txBody>
                  <a:tcPr marL="41426" marR="41426" marT="20713" marB="2071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EF3DD"/>
                    </a:solidFill>
                  </a:tcPr>
                </a:tc>
                <a:tc>
                  <a:txBody>
                    <a:bodyPr/>
                    <a:lstStyle/>
                    <a:p>
                      <a:pPr fontAlgn="base"/>
                      <a:r>
                        <a:rPr lang="en-US" sz="1200">
                          <a:effectLst/>
                          <a:latin typeface="Calibri" panose="020F0502020204030204" pitchFamily="34" charset="0"/>
                        </a:rPr>
                        <a:t>SQL interfaces well with reporting tools</a:t>
                      </a:r>
                      <a:endParaRPr lang="en-US" sz="1200">
                        <a:effectLst/>
                      </a:endParaRPr>
                    </a:p>
                  </a:txBody>
                  <a:tcPr marL="41426" marR="41426" marT="20713" marB="2071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EF3DD"/>
                    </a:solidFill>
                  </a:tcPr>
                </a:tc>
                <a:tc>
                  <a:txBody>
                    <a:bodyPr/>
                    <a:lstStyle/>
                    <a:p>
                      <a:pPr fontAlgn="base"/>
                      <a:r>
                        <a:rPr lang="en-IN" sz="1200">
                          <a:effectLst/>
                          <a:latin typeface="Calibri" panose="020F0502020204030204" pitchFamily="34" charset="0"/>
                        </a:rPr>
                        <a:t>RDBMS, Column</a:t>
                      </a:r>
                      <a:endParaRPr lang="en-IN" sz="1200">
                        <a:effectLst/>
                      </a:endParaRPr>
                    </a:p>
                  </a:txBody>
                  <a:tcPr marL="41426" marR="41426" marT="20713" marB="2071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EF3DD"/>
                    </a:solidFill>
                  </a:tcPr>
                </a:tc>
                <a:extLst>
                  <a:ext uri="{0D108BD9-81ED-4DB2-BD59-A6C34878D82A}">
                    <a16:rowId xmlns:a16="http://schemas.microsoft.com/office/drawing/2014/main" val="3802679531"/>
                  </a:ext>
                </a:extLst>
              </a:tr>
              <a:tr h="546853">
                <a:tc>
                  <a:txBody>
                    <a:bodyPr/>
                    <a:lstStyle/>
                    <a:p>
                      <a:pPr fontAlgn="base"/>
                      <a:r>
                        <a:rPr lang="en-IN" sz="1200">
                          <a:effectLst/>
                          <a:latin typeface="Calibri" panose="020F0502020204030204" pitchFamily="34" charset="0"/>
                        </a:rPr>
                        <a:t>Analytics</a:t>
                      </a:r>
                      <a:endParaRPr lang="en-IN" sz="1200">
                        <a:effectLst/>
                      </a:endParaRPr>
                    </a:p>
                  </a:txBody>
                  <a:tcPr marL="41426" marR="41426" marT="20713" marB="2071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EF3DD"/>
                    </a:solidFill>
                  </a:tcPr>
                </a:tc>
                <a:tc>
                  <a:txBody>
                    <a:bodyPr/>
                    <a:lstStyle/>
                    <a:p>
                      <a:pPr fontAlgn="base"/>
                      <a:r>
                        <a:rPr lang="en-US" sz="1200">
                          <a:effectLst/>
                          <a:latin typeface="Calibri" panose="020F0502020204030204" pitchFamily="34" charset="0"/>
                        </a:rPr>
                        <a:t>Large scale analytics on large cluster</a:t>
                      </a:r>
                      <a:endParaRPr lang="en-US" sz="1200">
                        <a:effectLst/>
                      </a:endParaRPr>
                    </a:p>
                  </a:txBody>
                  <a:tcPr marL="41426" marR="41426" marT="20713" marB="2071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EF3DD"/>
                    </a:solidFill>
                  </a:tcPr>
                </a:tc>
                <a:tc>
                  <a:txBody>
                    <a:bodyPr/>
                    <a:lstStyle/>
                    <a:p>
                      <a:pPr fontAlgn="base"/>
                      <a:r>
                        <a:rPr lang="en-IN" sz="1200">
                          <a:effectLst/>
                          <a:latin typeface="Calibri" panose="020F0502020204030204" pitchFamily="34" charset="0"/>
                        </a:rPr>
                        <a:t>Column</a:t>
                      </a:r>
                      <a:endParaRPr lang="en-IN" sz="1200">
                        <a:effectLst/>
                      </a:endParaRPr>
                    </a:p>
                  </a:txBody>
                  <a:tcPr marL="41426" marR="41426" marT="20713" marB="2071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EF3DD"/>
                    </a:solidFill>
                  </a:tcPr>
                </a:tc>
                <a:extLst>
                  <a:ext uri="{0D108BD9-81ED-4DB2-BD59-A6C34878D82A}">
                    <a16:rowId xmlns:a16="http://schemas.microsoft.com/office/drawing/2014/main" val="58329775"/>
                  </a:ext>
                </a:extLst>
              </a:tr>
              <a:tr h="546853">
                <a:tc>
                  <a:txBody>
                    <a:bodyPr/>
                    <a:lstStyle/>
                    <a:p>
                      <a:pPr fontAlgn="base"/>
                      <a:r>
                        <a:rPr lang="en-IN" sz="1200">
                          <a:effectLst/>
                          <a:latin typeface="Calibri" panose="020F0502020204030204" pitchFamily="34" charset="0"/>
                        </a:rPr>
                        <a:t>User activity logs,CSR logs,</a:t>
                      </a:r>
                      <a:r>
                        <a:rPr lang="en-IN" sz="1200">
                          <a:effectLst/>
                        </a:rPr>
                        <a:t> </a:t>
                      </a:r>
                      <a:r>
                        <a:rPr lang="en-IN" sz="1200">
                          <a:effectLst/>
                          <a:latin typeface="Calibri" panose="020F0502020204030204" pitchFamily="34" charset="0"/>
                        </a:rPr>
                        <a:t>Social Media analysis</a:t>
                      </a:r>
                      <a:endParaRPr lang="en-IN" sz="1200">
                        <a:effectLst/>
                      </a:endParaRPr>
                    </a:p>
                  </a:txBody>
                  <a:tcPr marL="41426" marR="41426" marT="20713" marB="2071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EF3DD"/>
                    </a:solidFill>
                  </a:tcPr>
                </a:tc>
                <a:tc>
                  <a:txBody>
                    <a:bodyPr/>
                    <a:lstStyle/>
                    <a:p>
                      <a:pPr fontAlgn="base"/>
                      <a:r>
                        <a:rPr lang="en-US" sz="1200">
                          <a:effectLst/>
                          <a:latin typeface="Calibri" panose="020F0502020204030204" pitchFamily="34" charset="0"/>
                        </a:rPr>
                        <a:t>High volume of writes on multiple nodes</a:t>
                      </a:r>
                      <a:endParaRPr lang="en-US" sz="1200">
                        <a:effectLst/>
                      </a:endParaRPr>
                    </a:p>
                  </a:txBody>
                  <a:tcPr marL="41426" marR="41426" marT="20713" marB="2071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EF3DD"/>
                    </a:solidFill>
                  </a:tcPr>
                </a:tc>
                <a:tc>
                  <a:txBody>
                    <a:bodyPr/>
                    <a:lstStyle/>
                    <a:p>
                      <a:pPr fontAlgn="base"/>
                      <a:r>
                        <a:rPr lang="en-IN" sz="1200" dirty="0">
                          <a:effectLst/>
                          <a:latin typeface="Calibri" panose="020F0502020204030204" pitchFamily="34" charset="0"/>
                        </a:rPr>
                        <a:t>Key Value or Document</a:t>
                      </a:r>
                      <a:endParaRPr lang="en-IN" sz="1200" dirty="0">
                        <a:effectLst/>
                      </a:endParaRPr>
                    </a:p>
                  </a:txBody>
                  <a:tcPr marL="41426" marR="41426" marT="20713" marB="20713"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EF3DD"/>
                    </a:solidFill>
                  </a:tcPr>
                </a:tc>
                <a:extLst>
                  <a:ext uri="{0D108BD9-81ED-4DB2-BD59-A6C34878D82A}">
                    <a16:rowId xmlns:a16="http://schemas.microsoft.com/office/drawing/2014/main" val="2100362347"/>
                  </a:ext>
                </a:extLst>
              </a:tr>
            </a:tbl>
          </a:graphicData>
        </a:graphic>
      </p:graphicFrame>
      <p:sp>
        <p:nvSpPr>
          <p:cNvPr id="5" name="Rectangle 1">
            <a:extLst>
              <a:ext uri="{FF2B5EF4-FFF2-40B4-BE49-F238E27FC236}">
                <a16:creationId xmlns:a16="http://schemas.microsoft.com/office/drawing/2014/main" id="{ECB5157F-8FA4-4E04-9719-80E0AA021B39}"/>
              </a:ext>
            </a:extLst>
          </p:cNvPr>
          <p:cNvSpPr>
            <a:spLocks noChangeArrowheads="1"/>
          </p:cNvSpPr>
          <p:nvPr/>
        </p:nvSpPr>
        <p:spPr bwMode="auto">
          <a:xfrm>
            <a:off x="987441" y="64462"/>
            <a:ext cx="1700825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9085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6C9A6-0C8D-40F3-8E7C-6CAE3B8DEF42}"/>
              </a:ext>
            </a:extLst>
          </p:cNvPr>
          <p:cNvSpPr>
            <a:spLocks noGrp="1"/>
          </p:cNvSpPr>
          <p:nvPr>
            <p:ph type="title"/>
          </p:nvPr>
        </p:nvSpPr>
        <p:spPr/>
        <p:txBody>
          <a:bodyPr/>
          <a:lstStyle/>
          <a:p>
            <a:r>
              <a:rPr lang="en-IN" dirty="0"/>
              <a:t>Tools and Technologies</a:t>
            </a:r>
          </a:p>
        </p:txBody>
      </p:sp>
      <p:graphicFrame>
        <p:nvGraphicFramePr>
          <p:cNvPr id="6" name="Content Placeholder 5">
            <a:extLst>
              <a:ext uri="{FF2B5EF4-FFF2-40B4-BE49-F238E27FC236}">
                <a16:creationId xmlns:a16="http://schemas.microsoft.com/office/drawing/2014/main" id="{C886F9F7-2515-43DA-AD0B-E1C6080B295B}"/>
              </a:ext>
            </a:extLst>
          </p:cNvPr>
          <p:cNvGraphicFramePr>
            <a:graphicFrameLocks noGrp="1"/>
          </p:cNvGraphicFramePr>
          <p:nvPr>
            <p:ph idx="1"/>
            <p:extLst>
              <p:ext uri="{D42A27DB-BD31-4B8C-83A1-F6EECF244321}">
                <p14:modId xmlns:p14="http://schemas.microsoft.com/office/powerpoint/2010/main" val="2031915818"/>
              </p:ext>
            </p:extLst>
          </p:nvPr>
        </p:nvGraphicFramePr>
        <p:xfrm>
          <a:off x="533400" y="1825625"/>
          <a:ext cx="11290300" cy="4311015"/>
        </p:xfrm>
        <a:graphic>
          <a:graphicData uri="http://schemas.openxmlformats.org/drawingml/2006/table">
            <a:tbl>
              <a:tblPr firstRow="1" bandRow="1">
                <a:tableStyleId>{5C22544A-7EE6-4342-B048-85BDC9FD1C3A}</a:tableStyleId>
              </a:tblPr>
              <a:tblGrid>
                <a:gridCol w="2508955">
                  <a:extLst>
                    <a:ext uri="{9D8B030D-6E8A-4147-A177-3AD203B41FA5}">
                      <a16:colId xmlns:a16="http://schemas.microsoft.com/office/drawing/2014/main" val="844813451"/>
                    </a:ext>
                  </a:extLst>
                </a:gridCol>
                <a:gridCol w="2024945">
                  <a:extLst>
                    <a:ext uri="{9D8B030D-6E8A-4147-A177-3AD203B41FA5}">
                      <a16:colId xmlns:a16="http://schemas.microsoft.com/office/drawing/2014/main" val="3578251790"/>
                    </a:ext>
                  </a:extLst>
                </a:gridCol>
                <a:gridCol w="1936815">
                  <a:extLst>
                    <a:ext uri="{9D8B030D-6E8A-4147-A177-3AD203B41FA5}">
                      <a16:colId xmlns:a16="http://schemas.microsoft.com/office/drawing/2014/main" val="3097880538"/>
                    </a:ext>
                  </a:extLst>
                </a:gridCol>
                <a:gridCol w="1593785">
                  <a:extLst>
                    <a:ext uri="{9D8B030D-6E8A-4147-A177-3AD203B41FA5}">
                      <a16:colId xmlns:a16="http://schemas.microsoft.com/office/drawing/2014/main" val="3206006824"/>
                    </a:ext>
                  </a:extLst>
                </a:gridCol>
                <a:gridCol w="1587500">
                  <a:extLst>
                    <a:ext uri="{9D8B030D-6E8A-4147-A177-3AD203B41FA5}">
                      <a16:colId xmlns:a16="http://schemas.microsoft.com/office/drawing/2014/main" val="3452071029"/>
                    </a:ext>
                  </a:extLst>
                </a:gridCol>
                <a:gridCol w="1638300">
                  <a:extLst>
                    <a:ext uri="{9D8B030D-6E8A-4147-A177-3AD203B41FA5}">
                      <a16:colId xmlns:a16="http://schemas.microsoft.com/office/drawing/2014/main" val="3922175699"/>
                    </a:ext>
                  </a:extLst>
                </a:gridCol>
              </a:tblGrid>
              <a:tr h="370840">
                <a:tc>
                  <a:txBody>
                    <a:bodyPr/>
                    <a:lstStyle/>
                    <a:p>
                      <a:r>
                        <a:rPr lang="en-IN" dirty="0"/>
                        <a:t>Backend API</a:t>
                      </a:r>
                    </a:p>
                  </a:txBody>
                  <a:tcPr/>
                </a:tc>
                <a:tc>
                  <a:txBody>
                    <a:bodyPr/>
                    <a:lstStyle/>
                    <a:p>
                      <a:r>
                        <a:rPr lang="en-IN" dirty="0"/>
                        <a:t>UI</a:t>
                      </a:r>
                    </a:p>
                  </a:txBody>
                  <a:tcPr/>
                </a:tc>
                <a:tc>
                  <a:txBody>
                    <a:bodyPr/>
                    <a:lstStyle/>
                    <a:p>
                      <a:r>
                        <a:rPr lang="en-IN" dirty="0"/>
                        <a:t>Communication</a:t>
                      </a:r>
                    </a:p>
                  </a:txBody>
                  <a:tcPr/>
                </a:tc>
                <a:tc>
                  <a:txBody>
                    <a:bodyPr/>
                    <a:lstStyle/>
                    <a:p>
                      <a:r>
                        <a:rPr lang="en-IN" dirty="0"/>
                        <a:t>Deployment models</a:t>
                      </a:r>
                    </a:p>
                  </a:txBody>
                  <a:tcPr/>
                </a:tc>
                <a:tc>
                  <a:txBody>
                    <a:bodyPr/>
                    <a:lstStyle/>
                    <a:p>
                      <a:r>
                        <a:rPr lang="en-IN" dirty="0"/>
                        <a:t>Deployment platforms</a:t>
                      </a:r>
                    </a:p>
                  </a:txBody>
                  <a:tcPr/>
                </a:tc>
                <a:tc>
                  <a:txBody>
                    <a:bodyPr/>
                    <a:lstStyle/>
                    <a:p>
                      <a:r>
                        <a:rPr lang="en-IN" dirty="0"/>
                        <a:t>Tools</a:t>
                      </a:r>
                    </a:p>
                  </a:txBody>
                  <a:tcPr/>
                </a:tc>
                <a:extLst>
                  <a:ext uri="{0D108BD9-81ED-4DB2-BD59-A6C34878D82A}">
                    <a16:rowId xmlns:a16="http://schemas.microsoft.com/office/drawing/2014/main" val="2949333207"/>
                  </a:ext>
                </a:extLst>
              </a:tr>
              <a:tr h="370840">
                <a:tc>
                  <a:txBody>
                    <a:bodyPr/>
                    <a:lstStyle/>
                    <a:p>
                      <a:r>
                        <a:rPr lang="en-IN" dirty="0"/>
                        <a:t>.NET Core</a:t>
                      </a:r>
                    </a:p>
                  </a:txBody>
                  <a:tcPr/>
                </a:tc>
                <a:tc>
                  <a:txBody>
                    <a:bodyPr/>
                    <a:lstStyle/>
                    <a:p>
                      <a:r>
                        <a:rPr lang="en-IN" dirty="0"/>
                        <a:t>Angular/Angular JS</a:t>
                      </a:r>
                    </a:p>
                  </a:txBody>
                  <a:tcPr/>
                </a:tc>
                <a:tc>
                  <a:txBody>
                    <a:bodyPr/>
                    <a:lstStyle/>
                    <a:p>
                      <a:r>
                        <a:rPr lang="en-IN" dirty="0"/>
                        <a:t>HTTP REST</a:t>
                      </a:r>
                    </a:p>
                  </a:txBody>
                  <a:tcPr/>
                </a:tc>
                <a:tc>
                  <a:txBody>
                    <a:bodyPr/>
                    <a:lstStyle/>
                    <a:p>
                      <a:r>
                        <a:rPr lang="en-IN" dirty="0"/>
                        <a:t>Docker</a:t>
                      </a:r>
                    </a:p>
                  </a:txBody>
                  <a:tcPr/>
                </a:tc>
                <a:tc>
                  <a:txBody>
                    <a:bodyPr/>
                    <a:lstStyle/>
                    <a:p>
                      <a:r>
                        <a:rPr lang="en-IN" dirty="0"/>
                        <a:t>AKS</a:t>
                      </a:r>
                    </a:p>
                  </a:txBody>
                  <a:tcPr/>
                </a:tc>
                <a:tc>
                  <a:txBody>
                    <a:bodyPr/>
                    <a:lstStyle/>
                    <a:p>
                      <a:r>
                        <a:rPr lang="en-IN" dirty="0"/>
                        <a:t>Visual Studio</a:t>
                      </a:r>
                    </a:p>
                  </a:txBody>
                  <a:tcPr/>
                </a:tc>
                <a:extLst>
                  <a:ext uri="{0D108BD9-81ED-4DB2-BD59-A6C34878D82A}">
                    <a16:rowId xmlns:a16="http://schemas.microsoft.com/office/drawing/2014/main" val="244903911"/>
                  </a:ext>
                </a:extLst>
              </a:tr>
              <a:tr h="370840">
                <a:tc>
                  <a:txBody>
                    <a:bodyPr/>
                    <a:lstStyle/>
                    <a:p>
                      <a:r>
                        <a:rPr lang="en-IN" dirty="0"/>
                        <a:t>Java </a:t>
                      </a:r>
                      <a:r>
                        <a:rPr lang="en-IN" dirty="0" err="1"/>
                        <a:t>SpringBoot</a:t>
                      </a:r>
                      <a:endParaRPr lang="en-IN" dirty="0"/>
                    </a:p>
                  </a:txBody>
                  <a:tcPr/>
                </a:tc>
                <a:tc>
                  <a:txBody>
                    <a:bodyPr/>
                    <a:lstStyle/>
                    <a:p>
                      <a:r>
                        <a:rPr lang="en-IN" dirty="0"/>
                        <a:t>React</a:t>
                      </a:r>
                    </a:p>
                  </a:txBody>
                  <a:tcPr/>
                </a:tc>
                <a:tc>
                  <a:txBody>
                    <a:bodyPr/>
                    <a:lstStyle/>
                    <a:p>
                      <a:r>
                        <a:rPr lang="en-IN" dirty="0"/>
                        <a:t>RPC</a:t>
                      </a:r>
                    </a:p>
                  </a:txBody>
                  <a:tcPr/>
                </a:tc>
                <a:tc>
                  <a:txBody>
                    <a:bodyPr/>
                    <a:lstStyle/>
                    <a:p>
                      <a:r>
                        <a:rPr lang="en-IN" dirty="0"/>
                        <a:t>Service Fabric</a:t>
                      </a:r>
                    </a:p>
                  </a:txBody>
                  <a:tcPr/>
                </a:tc>
                <a:tc>
                  <a:txBody>
                    <a:bodyPr/>
                    <a:lstStyle/>
                    <a:p>
                      <a:r>
                        <a:rPr lang="en-IN" dirty="0"/>
                        <a:t>Service Fabric</a:t>
                      </a:r>
                    </a:p>
                  </a:txBody>
                  <a:tcPr/>
                </a:tc>
                <a:tc>
                  <a:txBody>
                    <a:bodyPr/>
                    <a:lstStyle/>
                    <a:p>
                      <a:r>
                        <a:rPr lang="en-IN" dirty="0"/>
                        <a:t>Eclipse/STS</a:t>
                      </a:r>
                    </a:p>
                  </a:txBody>
                  <a:tcPr/>
                </a:tc>
                <a:extLst>
                  <a:ext uri="{0D108BD9-81ED-4DB2-BD59-A6C34878D82A}">
                    <a16:rowId xmlns:a16="http://schemas.microsoft.com/office/drawing/2014/main" val="1871955917"/>
                  </a:ext>
                </a:extLst>
              </a:tr>
              <a:tr h="370840">
                <a:tc>
                  <a:txBody>
                    <a:bodyPr/>
                    <a:lstStyle/>
                    <a:p>
                      <a:r>
                        <a:rPr lang="en-IN" dirty="0"/>
                        <a:t>Node + Express/</a:t>
                      </a:r>
                      <a:r>
                        <a:rPr lang="en-IN" dirty="0" err="1"/>
                        <a:t>Restify</a:t>
                      </a:r>
                      <a:endParaRPr lang="en-IN" dirty="0"/>
                    </a:p>
                  </a:txBody>
                  <a:tcPr/>
                </a:tc>
                <a:tc>
                  <a:txBody>
                    <a:bodyPr/>
                    <a:lstStyle/>
                    <a:p>
                      <a:r>
                        <a:rPr lang="en-IN" dirty="0"/>
                        <a:t>Ember</a:t>
                      </a:r>
                    </a:p>
                  </a:txBody>
                  <a:tcPr/>
                </a:tc>
                <a:tc>
                  <a:txBody>
                    <a:bodyPr/>
                    <a:lstStyle/>
                    <a:p>
                      <a:r>
                        <a:rPr lang="en-IN" dirty="0"/>
                        <a:t>Queue</a:t>
                      </a:r>
                    </a:p>
                  </a:txBody>
                  <a:tcPr/>
                </a:tc>
                <a:tc>
                  <a:txBody>
                    <a:bodyPr/>
                    <a:lstStyle/>
                    <a:p>
                      <a:r>
                        <a:rPr lang="en-IN" dirty="0"/>
                        <a:t>Code</a:t>
                      </a:r>
                    </a:p>
                  </a:txBody>
                  <a:tcPr/>
                </a:tc>
                <a:tc>
                  <a:txBody>
                    <a:bodyPr/>
                    <a:lstStyle/>
                    <a:p>
                      <a:r>
                        <a:rPr lang="en-IN" dirty="0"/>
                        <a:t>Web App</a:t>
                      </a:r>
                    </a:p>
                  </a:txBody>
                  <a:tcPr/>
                </a:tc>
                <a:tc>
                  <a:txBody>
                    <a:bodyPr/>
                    <a:lstStyle/>
                    <a:p>
                      <a:r>
                        <a:rPr lang="en-IN" dirty="0"/>
                        <a:t>VS Code</a:t>
                      </a:r>
                    </a:p>
                  </a:txBody>
                  <a:tcPr/>
                </a:tc>
                <a:extLst>
                  <a:ext uri="{0D108BD9-81ED-4DB2-BD59-A6C34878D82A}">
                    <a16:rowId xmlns:a16="http://schemas.microsoft.com/office/drawing/2014/main" val="2574582766"/>
                  </a:ext>
                </a:extLst>
              </a:tr>
              <a:tr h="370840">
                <a:tc>
                  <a:txBody>
                    <a:bodyPr/>
                    <a:lstStyle/>
                    <a:p>
                      <a:r>
                        <a:rPr lang="en-IN" dirty="0"/>
                        <a:t>And more …</a:t>
                      </a:r>
                    </a:p>
                  </a:txBody>
                  <a:tcPr/>
                </a:tc>
                <a:tc>
                  <a:txBody>
                    <a:bodyPr/>
                    <a:lstStyle/>
                    <a:p>
                      <a:r>
                        <a:rPr lang="en-IN" dirty="0"/>
                        <a:t>Vue</a:t>
                      </a:r>
                    </a:p>
                  </a:txBody>
                  <a:tcPr/>
                </a:tc>
                <a:tc>
                  <a:txBody>
                    <a:bodyPr/>
                    <a:lstStyle/>
                    <a:p>
                      <a:endParaRPr lang="en-IN"/>
                    </a:p>
                  </a:txBody>
                  <a:tcPr/>
                </a:tc>
                <a:tc>
                  <a:txBody>
                    <a:bodyPr/>
                    <a:lstStyle/>
                    <a:p>
                      <a:endParaRPr lang="en-IN"/>
                    </a:p>
                  </a:txBody>
                  <a:tcPr/>
                </a:tc>
                <a:tc>
                  <a:txBody>
                    <a:bodyPr/>
                    <a:lstStyle/>
                    <a:p>
                      <a:r>
                        <a:rPr lang="en-IN" dirty="0"/>
                        <a:t>And more…</a:t>
                      </a:r>
                    </a:p>
                  </a:txBody>
                  <a:tcPr/>
                </a:tc>
                <a:tc>
                  <a:txBody>
                    <a:bodyPr/>
                    <a:lstStyle/>
                    <a:p>
                      <a:r>
                        <a:rPr lang="en-IN" dirty="0"/>
                        <a:t>NPM</a:t>
                      </a:r>
                    </a:p>
                  </a:txBody>
                  <a:tcPr/>
                </a:tc>
                <a:extLst>
                  <a:ext uri="{0D108BD9-81ED-4DB2-BD59-A6C34878D82A}">
                    <a16:rowId xmlns:a16="http://schemas.microsoft.com/office/drawing/2014/main" val="4231578625"/>
                  </a:ext>
                </a:extLst>
              </a:tr>
              <a:tr h="434975">
                <a:tc>
                  <a:txBody>
                    <a:bodyPr/>
                    <a:lstStyle/>
                    <a:p>
                      <a:endParaRPr lang="en-IN"/>
                    </a:p>
                  </a:txBody>
                  <a:tcPr/>
                </a:tc>
                <a:tc>
                  <a:txBody>
                    <a:bodyPr/>
                    <a:lstStyle/>
                    <a:p>
                      <a:r>
                        <a:rPr lang="en-IN" dirty="0"/>
                        <a:t>ASP.NET MVC</a:t>
                      </a:r>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r>
                        <a:rPr lang="en-IN" dirty="0"/>
                        <a:t>Docker</a:t>
                      </a:r>
                    </a:p>
                  </a:txBody>
                  <a:tcPr/>
                </a:tc>
                <a:extLst>
                  <a:ext uri="{0D108BD9-81ED-4DB2-BD59-A6C34878D82A}">
                    <a16:rowId xmlns:a16="http://schemas.microsoft.com/office/drawing/2014/main" val="3633450332"/>
                  </a:ext>
                </a:extLst>
              </a:tr>
              <a:tr h="370840">
                <a:tc>
                  <a:txBody>
                    <a:bodyPr/>
                    <a:lstStyle/>
                    <a:p>
                      <a:endParaRPr lang="en-IN"/>
                    </a:p>
                  </a:txBody>
                  <a:tcPr/>
                </a:tc>
                <a:tc>
                  <a:txBody>
                    <a:bodyPr/>
                    <a:lstStyle/>
                    <a:p>
                      <a:r>
                        <a:rPr lang="en-IN" dirty="0"/>
                        <a:t>JSP/Servlets</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r>
                        <a:rPr lang="en-IN"/>
                        <a:t>Azure Emulators</a:t>
                      </a:r>
                    </a:p>
                  </a:txBody>
                  <a:tcPr/>
                </a:tc>
                <a:extLst>
                  <a:ext uri="{0D108BD9-81ED-4DB2-BD59-A6C34878D82A}">
                    <a16:rowId xmlns:a16="http://schemas.microsoft.com/office/drawing/2014/main" val="3530996098"/>
                  </a:ext>
                </a:extLst>
              </a:tr>
              <a:tr h="370840">
                <a:tc>
                  <a:txBody>
                    <a:bodyPr/>
                    <a:lstStyle/>
                    <a:p>
                      <a:endParaRPr lang="en-IN"/>
                    </a:p>
                  </a:txBody>
                  <a:tcPr/>
                </a:tc>
                <a:tc>
                  <a:txBody>
                    <a:bodyPr/>
                    <a:lstStyle/>
                    <a:p>
                      <a:r>
                        <a:rPr lang="en-IN" dirty="0"/>
                        <a:t>Xamarin</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511744008"/>
                  </a:ext>
                </a:extLst>
              </a:tr>
              <a:tr h="370840">
                <a:tc>
                  <a:txBody>
                    <a:bodyPr/>
                    <a:lstStyle/>
                    <a:p>
                      <a:endParaRPr lang="en-IN"/>
                    </a:p>
                  </a:txBody>
                  <a:tcPr/>
                </a:tc>
                <a:tc>
                  <a:txBody>
                    <a:bodyPr/>
                    <a:lstStyle/>
                    <a:p>
                      <a:r>
                        <a:rPr lang="en-IN" dirty="0"/>
                        <a:t>Cordova</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551464385"/>
                  </a:ext>
                </a:extLst>
              </a:tr>
              <a:tr h="370840">
                <a:tc>
                  <a:txBody>
                    <a:bodyPr/>
                    <a:lstStyle/>
                    <a:p>
                      <a:endParaRPr lang="en-IN"/>
                    </a:p>
                  </a:txBody>
                  <a:tcPr/>
                </a:tc>
                <a:tc>
                  <a:txBody>
                    <a:bodyPr/>
                    <a:lstStyle/>
                    <a:p>
                      <a:r>
                        <a:rPr lang="en-IN" dirty="0"/>
                        <a:t>And More …</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588521338"/>
                  </a:ext>
                </a:extLst>
              </a:tr>
            </a:tbl>
          </a:graphicData>
        </a:graphic>
      </p:graphicFrame>
    </p:spTree>
    <p:extLst>
      <p:ext uri="{BB962C8B-B14F-4D97-AF65-F5344CB8AC3E}">
        <p14:creationId xmlns:p14="http://schemas.microsoft.com/office/powerpoint/2010/main" val="3508405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EA8C9-E51E-4CA4-8D87-332A4A2F3284}"/>
              </a:ext>
            </a:extLst>
          </p:cNvPr>
          <p:cNvSpPr>
            <a:spLocks noGrp="1"/>
          </p:cNvSpPr>
          <p:nvPr>
            <p:ph type="title"/>
          </p:nvPr>
        </p:nvSpPr>
        <p:spPr/>
        <p:txBody>
          <a:bodyPr/>
          <a:lstStyle/>
          <a:p>
            <a:r>
              <a:rPr lang="en-IN" dirty="0"/>
              <a:t>Monolithic Applications</a:t>
            </a:r>
          </a:p>
        </p:txBody>
      </p:sp>
      <p:sp>
        <p:nvSpPr>
          <p:cNvPr id="3" name="Content Placeholder 2">
            <a:extLst>
              <a:ext uri="{FF2B5EF4-FFF2-40B4-BE49-F238E27FC236}">
                <a16:creationId xmlns:a16="http://schemas.microsoft.com/office/drawing/2014/main" id="{0C215A71-0B88-4A82-8B98-BEDFB9E518F0}"/>
              </a:ext>
            </a:extLst>
          </p:cNvPr>
          <p:cNvSpPr>
            <a:spLocks noGrp="1"/>
          </p:cNvSpPr>
          <p:nvPr>
            <p:ph idx="1"/>
          </p:nvPr>
        </p:nvSpPr>
        <p:spPr>
          <a:xfrm>
            <a:off x="395785" y="1443897"/>
            <a:ext cx="4862013" cy="5045554"/>
          </a:xfrm>
        </p:spPr>
        <p:txBody>
          <a:bodyPr>
            <a:normAutofit/>
          </a:bodyPr>
          <a:lstStyle/>
          <a:p>
            <a:r>
              <a:rPr lang="en-US" dirty="0"/>
              <a:t>Any single change to any part of the application would mean deploying a completely new version of the application. </a:t>
            </a:r>
          </a:p>
          <a:p>
            <a:r>
              <a:rPr lang="en-US" dirty="0"/>
              <a:t>Lesser release planning. </a:t>
            </a:r>
          </a:p>
          <a:p>
            <a:r>
              <a:rPr lang="en-US" dirty="0"/>
              <a:t>Scaling up of a component would need the entire application to be scaled up.</a:t>
            </a:r>
          </a:p>
          <a:p>
            <a:endParaRPr lang="en-IN" dirty="0"/>
          </a:p>
        </p:txBody>
      </p:sp>
      <p:pic>
        <p:nvPicPr>
          <p:cNvPr id="5" name="Picture 4">
            <a:extLst>
              <a:ext uri="{FF2B5EF4-FFF2-40B4-BE49-F238E27FC236}">
                <a16:creationId xmlns:a16="http://schemas.microsoft.com/office/drawing/2014/main" id="{F9D6FC98-F303-4E74-A883-CC8DF630D35C}"/>
              </a:ext>
            </a:extLst>
          </p:cNvPr>
          <p:cNvPicPr>
            <a:picLocks noChangeAspect="1"/>
          </p:cNvPicPr>
          <p:nvPr/>
        </p:nvPicPr>
        <p:blipFill>
          <a:blip r:embed="rId2"/>
          <a:stretch>
            <a:fillRect/>
          </a:stretch>
        </p:blipFill>
        <p:spPr>
          <a:xfrm>
            <a:off x="5257799" y="1686616"/>
            <a:ext cx="6699461" cy="4901220"/>
          </a:xfrm>
          <a:prstGeom prst="rect">
            <a:avLst/>
          </a:prstGeom>
        </p:spPr>
      </p:pic>
    </p:spTree>
    <p:extLst>
      <p:ext uri="{BB962C8B-B14F-4D97-AF65-F5344CB8AC3E}">
        <p14:creationId xmlns:p14="http://schemas.microsoft.com/office/powerpoint/2010/main" val="1300947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7E22A-E8E2-4732-92F4-9E6C63A506BC}"/>
              </a:ext>
            </a:extLst>
          </p:cNvPr>
          <p:cNvSpPr>
            <a:spLocks noGrp="1"/>
          </p:cNvSpPr>
          <p:nvPr>
            <p:ph type="title"/>
          </p:nvPr>
        </p:nvSpPr>
        <p:spPr/>
        <p:txBody>
          <a:bodyPr/>
          <a:lstStyle/>
          <a:p>
            <a:r>
              <a:rPr lang="en-IN" dirty="0"/>
              <a:t>Monolithic System</a:t>
            </a:r>
          </a:p>
        </p:txBody>
      </p:sp>
      <p:sp>
        <p:nvSpPr>
          <p:cNvPr id="3" name="Content Placeholder 2">
            <a:extLst>
              <a:ext uri="{FF2B5EF4-FFF2-40B4-BE49-F238E27FC236}">
                <a16:creationId xmlns:a16="http://schemas.microsoft.com/office/drawing/2014/main" id="{EE5DCCA4-FAE3-45D8-8B38-EB0E60C6103D}"/>
              </a:ext>
            </a:extLst>
          </p:cNvPr>
          <p:cNvSpPr>
            <a:spLocks noGrp="1"/>
          </p:cNvSpPr>
          <p:nvPr>
            <p:ph idx="1"/>
          </p:nvPr>
        </p:nvSpPr>
        <p:spPr/>
        <p:txBody>
          <a:bodyPr/>
          <a:lstStyle/>
          <a:p>
            <a:r>
              <a:rPr lang="en-IN" dirty="0"/>
              <a:t>Monolithic system is a typical enterprise application.</a:t>
            </a:r>
          </a:p>
          <a:p>
            <a:r>
              <a:rPr lang="en-IN" dirty="0"/>
              <a:t>There's always one package which basically contains everything which tends to end up with large code base.</a:t>
            </a:r>
          </a:p>
          <a:p>
            <a:r>
              <a:rPr lang="en-IN" dirty="0"/>
              <a:t>When application expands, It keeps grows with no physical division and no restriction in size.</a:t>
            </a:r>
          </a:p>
          <a:p>
            <a:r>
              <a:rPr lang="en-IN" dirty="0"/>
              <a:t>Developers takes longer time to develop new functionality with in application and it's difficult to make a change without affecting other parts of the system.</a:t>
            </a:r>
          </a:p>
          <a:p>
            <a:r>
              <a:rPr lang="en-IN" dirty="0"/>
              <a:t>Deployment of a large system can also be challenging, because even for a small bug fix, a new version of the entire system need to be redeployed.</a:t>
            </a:r>
          </a:p>
          <a:p>
            <a:r>
              <a:rPr lang="en-IN" dirty="0"/>
              <a:t>New technologies cannot be adopted for a specific functionality, since it is available in a overall package. </a:t>
            </a:r>
          </a:p>
        </p:txBody>
      </p:sp>
    </p:spTree>
    <p:extLst>
      <p:ext uri="{BB962C8B-B14F-4D97-AF65-F5344CB8AC3E}">
        <p14:creationId xmlns:p14="http://schemas.microsoft.com/office/powerpoint/2010/main" val="2567341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C0AC8-93EF-4954-AB0F-01039852A88B}"/>
              </a:ext>
            </a:extLst>
          </p:cNvPr>
          <p:cNvSpPr>
            <a:spLocks noGrp="1"/>
          </p:cNvSpPr>
          <p:nvPr>
            <p:ph type="title"/>
          </p:nvPr>
        </p:nvSpPr>
        <p:spPr/>
        <p:txBody>
          <a:bodyPr/>
          <a:lstStyle/>
          <a:p>
            <a:r>
              <a:rPr lang="en-IN" dirty="0"/>
              <a:t>Benefits of Monolithic approach</a:t>
            </a:r>
          </a:p>
        </p:txBody>
      </p:sp>
      <p:sp>
        <p:nvSpPr>
          <p:cNvPr id="3" name="Content Placeholder 2">
            <a:extLst>
              <a:ext uri="{FF2B5EF4-FFF2-40B4-BE49-F238E27FC236}">
                <a16:creationId xmlns:a16="http://schemas.microsoft.com/office/drawing/2014/main" id="{075587D6-E6D2-4D7F-B95E-2E6B942A546B}"/>
              </a:ext>
            </a:extLst>
          </p:cNvPr>
          <p:cNvSpPr>
            <a:spLocks noGrp="1"/>
          </p:cNvSpPr>
          <p:nvPr>
            <p:ph idx="1"/>
          </p:nvPr>
        </p:nvSpPr>
        <p:spPr/>
        <p:txBody>
          <a:bodyPr/>
          <a:lstStyle/>
          <a:p>
            <a:r>
              <a:rPr lang="en-US" dirty="0"/>
              <a:t>Easy to develop</a:t>
            </a:r>
          </a:p>
          <a:p>
            <a:r>
              <a:rPr lang="en-US" dirty="0"/>
              <a:t>Less complexity in communication</a:t>
            </a:r>
          </a:p>
          <a:p>
            <a:r>
              <a:rPr lang="en-US" dirty="0"/>
              <a:t>End-to-end testing </a:t>
            </a:r>
          </a:p>
          <a:p>
            <a:r>
              <a:rPr lang="en-US" dirty="0"/>
              <a:t>Easy to deploy</a:t>
            </a:r>
          </a:p>
          <a:p>
            <a:r>
              <a:rPr lang="en-US" dirty="0">
                <a:solidFill>
                  <a:srgbClr val="FF0000"/>
                </a:solidFill>
              </a:rPr>
              <a:t>Simple to Scale (Horizontally under a load balancer)</a:t>
            </a:r>
            <a:endParaRPr lang="en-IN" dirty="0">
              <a:solidFill>
                <a:srgbClr val="FF0000"/>
              </a:solidFill>
            </a:endParaRPr>
          </a:p>
        </p:txBody>
      </p:sp>
    </p:spTree>
    <p:extLst>
      <p:ext uri="{BB962C8B-B14F-4D97-AF65-F5344CB8AC3E}">
        <p14:creationId xmlns:p14="http://schemas.microsoft.com/office/powerpoint/2010/main" val="80534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A8BDC-5A18-45FD-B3AD-C22227A6A823}"/>
              </a:ext>
            </a:extLst>
          </p:cNvPr>
          <p:cNvSpPr>
            <a:spLocks noGrp="1"/>
          </p:cNvSpPr>
          <p:nvPr>
            <p:ph type="title"/>
          </p:nvPr>
        </p:nvSpPr>
        <p:spPr/>
        <p:txBody>
          <a:bodyPr/>
          <a:lstStyle/>
          <a:p>
            <a:r>
              <a:rPr lang="en-IN" dirty="0"/>
              <a:t>Drawbacks of Monolithic approach</a:t>
            </a:r>
          </a:p>
        </p:txBody>
      </p:sp>
      <p:sp>
        <p:nvSpPr>
          <p:cNvPr id="3" name="Content Placeholder 2">
            <a:extLst>
              <a:ext uri="{FF2B5EF4-FFF2-40B4-BE49-F238E27FC236}">
                <a16:creationId xmlns:a16="http://schemas.microsoft.com/office/drawing/2014/main" id="{7295215C-D2F2-471D-B3FF-2DA29F2A354A}"/>
              </a:ext>
            </a:extLst>
          </p:cNvPr>
          <p:cNvSpPr>
            <a:spLocks noGrp="1"/>
          </p:cNvSpPr>
          <p:nvPr>
            <p:ph idx="1"/>
          </p:nvPr>
        </p:nvSpPr>
        <p:spPr/>
        <p:txBody>
          <a:bodyPr/>
          <a:lstStyle/>
          <a:p>
            <a:r>
              <a:rPr lang="en-IN" dirty="0"/>
              <a:t>Not flexible - </a:t>
            </a:r>
            <a:r>
              <a:rPr lang="en-US" dirty="0"/>
              <a:t>Lack in adoption of new technologies. </a:t>
            </a:r>
          </a:p>
          <a:p>
            <a:r>
              <a:rPr lang="en-IN" dirty="0"/>
              <a:t>Not reliable – if one component fails entire system fails.</a:t>
            </a:r>
          </a:p>
          <a:p>
            <a:r>
              <a:rPr lang="en-IN" dirty="0"/>
              <a:t>Cannot scale services independently</a:t>
            </a:r>
          </a:p>
          <a:p>
            <a:r>
              <a:rPr lang="en-IN" dirty="0"/>
              <a:t>Large application size</a:t>
            </a:r>
          </a:p>
          <a:p>
            <a:r>
              <a:rPr lang="en-IN" dirty="0"/>
              <a:t>Redeploy entire application for every code change</a:t>
            </a:r>
          </a:p>
          <a:p>
            <a:r>
              <a:rPr lang="en-IN" dirty="0"/>
              <a:t>Development is slow</a:t>
            </a:r>
          </a:p>
        </p:txBody>
      </p:sp>
    </p:spTree>
    <p:extLst>
      <p:ext uri="{BB962C8B-B14F-4D97-AF65-F5344CB8AC3E}">
        <p14:creationId xmlns:p14="http://schemas.microsoft.com/office/powerpoint/2010/main" val="590384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C65C2-5A56-43B1-A4F8-0ADAF2888ED7}"/>
              </a:ext>
            </a:extLst>
          </p:cNvPr>
          <p:cNvSpPr>
            <a:spLocks noGrp="1"/>
          </p:cNvSpPr>
          <p:nvPr>
            <p:ph type="title"/>
          </p:nvPr>
        </p:nvSpPr>
        <p:spPr/>
        <p:txBody>
          <a:bodyPr/>
          <a:lstStyle/>
          <a:p>
            <a:r>
              <a:rPr lang="en-IN" dirty="0"/>
              <a:t>Microservices </a:t>
            </a:r>
          </a:p>
        </p:txBody>
      </p:sp>
      <p:sp>
        <p:nvSpPr>
          <p:cNvPr id="3" name="Content Placeholder 2">
            <a:extLst>
              <a:ext uri="{FF2B5EF4-FFF2-40B4-BE49-F238E27FC236}">
                <a16:creationId xmlns:a16="http://schemas.microsoft.com/office/drawing/2014/main" id="{C9521162-F449-4289-89F2-B89B23917CBF}"/>
              </a:ext>
            </a:extLst>
          </p:cNvPr>
          <p:cNvSpPr>
            <a:spLocks noGrp="1"/>
          </p:cNvSpPr>
          <p:nvPr>
            <p:ph idx="1"/>
          </p:nvPr>
        </p:nvSpPr>
        <p:spPr/>
        <p:txBody>
          <a:bodyPr/>
          <a:lstStyle/>
          <a:p>
            <a:r>
              <a:rPr lang="en-US" dirty="0"/>
              <a:t>Runs in its own separate process</a:t>
            </a:r>
          </a:p>
          <a:p>
            <a:r>
              <a:rPr lang="en-US" dirty="0"/>
              <a:t>Can be deployed on its own, independently of the other microservices</a:t>
            </a:r>
          </a:p>
          <a:p>
            <a:r>
              <a:rPr lang="en-US" dirty="0"/>
              <a:t>Has its own dedicated data store</a:t>
            </a:r>
          </a:p>
          <a:p>
            <a:r>
              <a:rPr lang="en-US" dirty="0"/>
              <a:t>Collaborates with other microservices to complete its own action</a:t>
            </a:r>
          </a:p>
          <a:p>
            <a:r>
              <a:rPr lang="en-US" dirty="0"/>
              <a:t>microservices don’t need to be written in the same programming language or for the same platform (IIS, Node, NGINX, and so on)</a:t>
            </a:r>
            <a:endParaRPr lang="en-IN" dirty="0"/>
          </a:p>
        </p:txBody>
      </p:sp>
    </p:spTree>
    <p:extLst>
      <p:ext uri="{BB962C8B-B14F-4D97-AF65-F5344CB8AC3E}">
        <p14:creationId xmlns:p14="http://schemas.microsoft.com/office/powerpoint/2010/main" val="895382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53096-2E51-4619-974E-497BB1359552}"/>
              </a:ext>
            </a:extLst>
          </p:cNvPr>
          <p:cNvSpPr>
            <a:spLocks noGrp="1"/>
          </p:cNvSpPr>
          <p:nvPr>
            <p:ph type="title"/>
          </p:nvPr>
        </p:nvSpPr>
        <p:spPr/>
        <p:txBody>
          <a:bodyPr/>
          <a:lstStyle/>
          <a:p>
            <a:r>
              <a:rPr lang="en-IN" dirty="0"/>
              <a:t>Why microservices?</a:t>
            </a:r>
          </a:p>
        </p:txBody>
      </p:sp>
      <p:sp>
        <p:nvSpPr>
          <p:cNvPr id="3" name="Content Placeholder 2">
            <a:extLst>
              <a:ext uri="{FF2B5EF4-FFF2-40B4-BE49-F238E27FC236}">
                <a16:creationId xmlns:a16="http://schemas.microsoft.com/office/drawing/2014/main" id="{95BD734E-A127-4048-81EA-05433499C188}"/>
              </a:ext>
            </a:extLst>
          </p:cNvPr>
          <p:cNvSpPr>
            <a:spLocks noGrp="1"/>
          </p:cNvSpPr>
          <p:nvPr>
            <p:ph idx="1"/>
          </p:nvPr>
        </p:nvSpPr>
        <p:spPr/>
        <p:txBody>
          <a:bodyPr>
            <a:normAutofit/>
          </a:bodyPr>
          <a:lstStyle/>
          <a:p>
            <a:r>
              <a:rPr lang="en-US" dirty="0"/>
              <a:t>Single Responsibility Pattern- easy to develop and maintain</a:t>
            </a:r>
          </a:p>
          <a:p>
            <a:r>
              <a:rPr lang="en-US" dirty="0"/>
              <a:t>Adoption of new technologies</a:t>
            </a:r>
          </a:p>
          <a:p>
            <a:r>
              <a:rPr lang="en-US" dirty="0"/>
              <a:t>Deployed independently – enables continuous deployment</a:t>
            </a:r>
          </a:p>
          <a:p>
            <a:r>
              <a:rPr lang="en-US" dirty="0"/>
              <a:t>Scaled independently.</a:t>
            </a:r>
          </a:p>
          <a:p>
            <a:r>
              <a:rPr lang="en-US" dirty="0"/>
              <a:t>Http endpoint  - consumed by various clients (Mobile app, Browser based App)</a:t>
            </a:r>
            <a:endParaRPr lang="en-IN" dirty="0"/>
          </a:p>
          <a:p>
            <a:endParaRPr lang="en-US" dirty="0"/>
          </a:p>
          <a:p>
            <a:endParaRPr lang="en-US" dirty="0"/>
          </a:p>
          <a:p>
            <a:endParaRPr lang="en-IN" dirty="0"/>
          </a:p>
        </p:txBody>
      </p:sp>
    </p:spTree>
    <p:extLst>
      <p:ext uri="{BB962C8B-B14F-4D97-AF65-F5344CB8AC3E}">
        <p14:creationId xmlns:p14="http://schemas.microsoft.com/office/powerpoint/2010/main" val="6696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re-17">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re-17" id="{3B98E06F-B3B7-4882-A404-D90770740DF4}" vid="{32E2717A-F64A-4C0A-9F87-FB05C7D737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Introduction to Git</Template>
  <TotalTime>66</TotalTime>
  <Words>1629</Words>
  <Application>Microsoft Office PowerPoint</Application>
  <PresentationFormat>Widescreen</PresentationFormat>
  <Paragraphs>237</Paragraphs>
  <Slides>38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Calibri Light</vt:lpstr>
      <vt:lpstr>Segoe UI</vt:lpstr>
      <vt:lpstr>Segoe UI Light</vt:lpstr>
      <vt:lpstr>Segoe UI Semibold</vt:lpstr>
      <vt:lpstr>Core-17</vt:lpstr>
      <vt:lpstr>Microservice and OSS</vt:lpstr>
      <vt:lpstr>Application Development</vt:lpstr>
      <vt:lpstr>Monolithic vs SOA vs Microservices</vt:lpstr>
      <vt:lpstr>Monolithic Applications</vt:lpstr>
      <vt:lpstr>Monolithic System</vt:lpstr>
      <vt:lpstr>Benefits of Monolithic approach</vt:lpstr>
      <vt:lpstr>Drawbacks of Monolithic approach</vt:lpstr>
      <vt:lpstr>Microservices </vt:lpstr>
      <vt:lpstr>Why microservices?</vt:lpstr>
      <vt:lpstr>What is Microservices?</vt:lpstr>
      <vt:lpstr>Microservice Architecture</vt:lpstr>
      <vt:lpstr>PowerPoint Presentation</vt:lpstr>
      <vt:lpstr>Microservice characteristics</vt:lpstr>
      <vt:lpstr>Independently deployable</vt:lpstr>
      <vt:lpstr>Data sovereignty per microservice</vt:lpstr>
      <vt:lpstr>OWNS ITS OWN DATA STORE</vt:lpstr>
      <vt:lpstr>Microservices Key Design Principles</vt:lpstr>
      <vt:lpstr>High cohesion</vt:lpstr>
      <vt:lpstr>Autonomous</vt:lpstr>
      <vt:lpstr>Business Domain Centric</vt:lpstr>
      <vt:lpstr>Resilience</vt:lpstr>
      <vt:lpstr>Observable</vt:lpstr>
      <vt:lpstr>Automation</vt:lpstr>
      <vt:lpstr>Microservice and Docker</vt:lpstr>
      <vt:lpstr>Twelve-Factor App methodology</vt:lpstr>
      <vt:lpstr>Microservices Advantages</vt:lpstr>
      <vt:lpstr>Drawbacks of Microservices</vt:lpstr>
      <vt:lpstr>PowerPoint Presentation</vt:lpstr>
      <vt:lpstr>PowerPoint Presentation</vt:lpstr>
      <vt:lpstr>PowerPoint Presentation</vt:lpstr>
      <vt:lpstr>SOA vs Microservices</vt:lpstr>
      <vt:lpstr>Heterogeneous Interoperability</vt:lpstr>
      <vt:lpstr>Service Granularity</vt:lpstr>
      <vt:lpstr>Component Sharing</vt:lpstr>
      <vt:lpstr>Polyglot programming</vt:lpstr>
      <vt:lpstr>Polyglot persistence</vt:lpstr>
      <vt:lpstr>PowerPoint Presentation</vt:lpstr>
      <vt:lpstr>Tools and Technologies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 and OSS</dc:title>
  <dc:creator>Sonu Sathyadas</dc:creator>
  <cp:lastModifiedBy>omprakash pandey</cp:lastModifiedBy>
  <cp:revision>18</cp:revision>
  <dcterms:created xsi:type="dcterms:W3CDTF">2018-10-23T09:29:52Z</dcterms:created>
  <dcterms:modified xsi:type="dcterms:W3CDTF">2019-06-30T14:37:59Z</dcterms:modified>
</cp:coreProperties>
</file>