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1"/>
  </p:notesMasterIdLst>
  <p:sldIdLst>
    <p:sldId id="256" r:id="rId2"/>
    <p:sldId id="257" r:id="rId3"/>
    <p:sldId id="327" r:id="rId4"/>
    <p:sldId id="336" r:id="rId5"/>
    <p:sldId id="320" r:id="rId6"/>
    <p:sldId id="328" r:id="rId7"/>
    <p:sldId id="329" r:id="rId8"/>
    <p:sldId id="330" r:id="rId9"/>
    <p:sldId id="332" r:id="rId10"/>
    <p:sldId id="333" r:id="rId11"/>
    <p:sldId id="321" r:id="rId12"/>
    <p:sldId id="334" r:id="rId13"/>
    <p:sldId id="326" r:id="rId14"/>
    <p:sldId id="331" r:id="rId15"/>
    <p:sldId id="322" r:id="rId16"/>
    <p:sldId id="325" r:id="rId17"/>
    <p:sldId id="337" r:id="rId18"/>
    <p:sldId id="335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41" autoAdjust="0"/>
  </p:normalViewPr>
  <p:slideViewPr>
    <p:cSldViewPr snapToGrid="0" snapToObjects="1">
      <p:cViewPr varScale="1">
        <p:scale>
          <a:sx n="140" d="100"/>
          <a:sy n="140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0752A-98B0-474F-98EF-CFDC2352EBC6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64A6-C7FB-E04C-AF74-28E0303E9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October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October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October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October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October 17,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October 17,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October 17,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October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October 17,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October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Developing Analysis Models and Diagrams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9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Shows external entities that connect to the system, and the data or material flows between the system and the external entities</a:t>
            </a:r>
          </a:p>
          <a:p>
            <a:r>
              <a:rPr lang="en-US" dirty="0" smtClean="0"/>
              <a:t>Represents a high-level of abstraction of the system</a:t>
            </a:r>
          </a:p>
          <a:p>
            <a:r>
              <a:rPr lang="en-US" dirty="0" smtClean="0"/>
              <a:t>Represents the entire system as a single black-box process, depicted as a circle or bubble</a:t>
            </a:r>
          </a:p>
          <a:p>
            <a:r>
              <a:rPr lang="en-US" dirty="0" smtClean="0"/>
              <a:t>External entities are shown as rectangles</a:t>
            </a:r>
          </a:p>
          <a:p>
            <a:r>
              <a:rPr lang="en-US" dirty="0" smtClean="0"/>
              <a:t>Flows often represent complex data structures, which are defined in the data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1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68" y="324500"/>
            <a:ext cx="7158738" cy="607850"/>
          </a:xfrm>
        </p:spPr>
        <p:txBody>
          <a:bodyPr>
            <a:noAutofit/>
          </a:bodyPr>
          <a:lstStyle/>
          <a:p>
            <a:r>
              <a:rPr lang="en-US" sz="3500" dirty="0" smtClean="0"/>
              <a:t>Context Diagram</a:t>
            </a:r>
            <a:endParaRPr lang="en-US" sz="3500" dirty="0"/>
          </a:p>
        </p:txBody>
      </p:sp>
      <p:pic>
        <p:nvPicPr>
          <p:cNvPr id="3" name="Picture 2" descr="Screen Shot 2017-09-11 at 1.41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400" y="1068987"/>
            <a:ext cx="6130794" cy="5494579"/>
          </a:xfrm>
          <a:prstGeom prst="rect">
            <a:avLst/>
          </a:prstGeom>
          <a:ln>
            <a:solidFill>
              <a:srgbClr val="61625E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99400" y="1990049"/>
            <a:ext cx="19686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Identifies objects outside the system that exchange data with the system</a:t>
            </a:r>
          </a:p>
        </p:txBody>
      </p:sp>
    </p:spTree>
    <p:extLst>
      <p:ext uri="{BB962C8B-B14F-4D97-AF65-F5344CB8AC3E}">
        <p14:creationId xmlns:p14="http://schemas.microsoft.com/office/powerpoint/2010/main" val="1632332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Basic tool of structured analysis</a:t>
            </a:r>
          </a:p>
          <a:p>
            <a:r>
              <a:rPr lang="en-US" dirty="0"/>
              <a:t>Identifies processes, data stores, external entities, and flows among them</a:t>
            </a:r>
          </a:p>
          <a:p>
            <a:r>
              <a:rPr lang="en-US" dirty="0" smtClean="0"/>
              <a:t>Elaborates on the information in the context diagram</a:t>
            </a:r>
          </a:p>
          <a:p>
            <a:r>
              <a:rPr lang="en-US" dirty="0" smtClean="0"/>
              <a:t>Level 0 data flow diagram is the highest level</a:t>
            </a:r>
          </a:p>
          <a:p>
            <a:r>
              <a:rPr lang="en-US" dirty="0" smtClean="0"/>
              <a:t>External entities are shown as rectangles</a:t>
            </a:r>
          </a:p>
          <a:p>
            <a:r>
              <a:rPr lang="en-US" dirty="0" smtClean="0"/>
              <a:t>Processes are represented as circles or bubbles</a:t>
            </a:r>
          </a:p>
          <a:p>
            <a:r>
              <a:rPr lang="en-US" dirty="0" smtClean="0"/>
              <a:t>Each process that appears as a separate bubble on the Level 0 diagram can be further expanded into separate data flow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6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9699" y="132448"/>
            <a:ext cx="4498227" cy="554928"/>
          </a:xfrm>
        </p:spPr>
        <p:txBody>
          <a:bodyPr>
            <a:noAutofit/>
          </a:bodyPr>
          <a:lstStyle/>
          <a:p>
            <a:r>
              <a:rPr lang="en-US" sz="3500" dirty="0" smtClean="0"/>
              <a:t>Data Flow Diagram</a:t>
            </a:r>
            <a:endParaRPr lang="en-US" sz="3500" dirty="0"/>
          </a:p>
        </p:txBody>
      </p:sp>
      <p:pic>
        <p:nvPicPr>
          <p:cNvPr id="3" name="Picture 2" descr="Screen Shot 2017-09-11 at 1.46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76" y="687376"/>
            <a:ext cx="5957543" cy="6067360"/>
          </a:xfrm>
          <a:prstGeom prst="rect">
            <a:avLst/>
          </a:prstGeom>
          <a:ln>
            <a:solidFill>
              <a:srgbClr val="61625E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48976" y="1609049"/>
            <a:ext cx="171023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Identifies processes, data stores, external entities, and flows among them</a:t>
            </a:r>
          </a:p>
        </p:txBody>
      </p:sp>
    </p:spTree>
    <p:extLst>
      <p:ext uri="{BB962C8B-B14F-4D97-AF65-F5344CB8AC3E}">
        <p14:creationId xmlns:p14="http://schemas.microsoft.com/office/powerpoint/2010/main" val="363639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9699" y="409912"/>
            <a:ext cx="4498227" cy="554928"/>
          </a:xfrm>
        </p:spPr>
        <p:txBody>
          <a:bodyPr>
            <a:noAutofit/>
          </a:bodyPr>
          <a:lstStyle/>
          <a:p>
            <a:r>
              <a:rPr lang="en-US" sz="3500" dirty="0" smtClean="0"/>
              <a:t>Swim Lane Diagram</a:t>
            </a:r>
            <a:endParaRPr lang="en-US" sz="3500" dirty="0"/>
          </a:p>
        </p:txBody>
      </p:sp>
      <p:pic>
        <p:nvPicPr>
          <p:cNvPr id="2" name="Picture 1" descr="Screen Shot 2017-09-11 at 2.57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46" y="1056511"/>
            <a:ext cx="5791155" cy="5512138"/>
          </a:xfrm>
          <a:prstGeom prst="rect">
            <a:avLst/>
          </a:prstGeom>
          <a:ln>
            <a:solidFill>
              <a:srgbClr val="61625E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15926" y="1980978"/>
            <a:ext cx="181543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Shows sequential steps of a business process flow, divided into lanes</a:t>
            </a:r>
          </a:p>
        </p:txBody>
      </p:sp>
    </p:spTree>
    <p:extLst>
      <p:ext uri="{BB962C8B-B14F-4D97-AF65-F5344CB8AC3E}">
        <p14:creationId xmlns:p14="http://schemas.microsoft.com/office/powerpoint/2010/main" val="29317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6225" y="441308"/>
            <a:ext cx="2591119" cy="1646912"/>
          </a:xfrm>
        </p:spPr>
        <p:txBody>
          <a:bodyPr>
            <a:noAutofit/>
          </a:bodyPr>
          <a:lstStyle/>
          <a:p>
            <a:r>
              <a:rPr lang="en-US" sz="3500" dirty="0" smtClean="0"/>
              <a:t>Activity Diagram</a:t>
            </a:r>
            <a:br>
              <a:rPr lang="en-US" sz="3500" dirty="0" smtClean="0"/>
            </a:br>
            <a:r>
              <a:rPr lang="en-US" sz="3500" dirty="0" smtClean="0"/>
              <a:t>(Review)</a:t>
            </a:r>
            <a:endParaRPr lang="en-US" sz="3500" dirty="0"/>
          </a:p>
        </p:txBody>
      </p:sp>
      <p:pic>
        <p:nvPicPr>
          <p:cNvPr id="2" name="Picture 1" descr="Screen Shot 2017-09-11 at 1.38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97" y="136637"/>
            <a:ext cx="4696098" cy="6544482"/>
          </a:xfrm>
          <a:prstGeom prst="rect">
            <a:avLst/>
          </a:prstGeom>
          <a:ln>
            <a:solidFill>
              <a:srgbClr val="61625E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45272" y="2525263"/>
            <a:ext cx="2085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Depicts a process flow proceeding from one activity to another</a:t>
            </a:r>
          </a:p>
        </p:txBody>
      </p:sp>
    </p:spTree>
    <p:extLst>
      <p:ext uri="{BB962C8B-B14F-4D97-AF65-F5344CB8AC3E}">
        <p14:creationId xmlns:p14="http://schemas.microsoft.com/office/powerpoint/2010/main" val="263966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50" y="1506013"/>
            <a:ext cx="2633457" cy="607850"/>
          </a:xfrm>
        </p:spPr>
        <p:txBody>
          <a:bodyPr>
            <a:noAutofit/>
          </a:bodyPr>
          <a:lstStyle/>
          <a:p>
            <a:r>
              <a:rPr lang="en-US" sz="3500" dirty="0" smtClean="0"/>
              <a:t>State Transition Diagram</a:t>
            </a:r>
            <a:endParaRPr lang="en-US" sz="3500" dirty="0"/>
          </a:p>
        </p:txBody>
      </p:sp>
      <p:pic>
        <p:nvPicPr>
          <p:cNvPr id="4" name="Picture 3" descr="Screen Shot 2017-09-11 at 1.4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10" y="345612"/>
            <a:ext cx="5999390" cy="6279300"/>
          </a:xfrm>
          <a:prstGeom prst="rect">
            <a:avLst/>
          </a:prstGeom>
          <a:ln>
            <a:solidFill>
              <a:srgbClr val="61625E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71928" y="2505669"/>
            <a:ext cx="23676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Shows the sequence of states that an object in a system goes through in response to events</a:t>
            </a:r>
          </a:p>
        </p:txBody>
      </p:sp>
    </p:spTree>
    <p:extLst>
      <p:ext uri="{BB962C8B-B14F-4D97-AF65-F5344CB8AC3E}">
        <p14:creationId xmlns:p14="http://schemas.microsoft.com/office/powerpoint/2010/main" val="161857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9143" y="1520773"/>
            <a:ext cx="846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Depicts the actions a system takes in response to specific conditions</a:t>
            </a:r>
            <a:endParaRPr lang="en-US" sz="2000" dirty="0"/>
          </a:p>
        </p:txBody>
      </p:sp>
      <p:pic>
        <p:nvPicPr>
          <p:cNvPr id="7" name="Picture 6" descr="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2" y="2453434"/>
            <a:ext cx="7393214" cy="3055766"/>
          </a:xfrm>
          <a:prstGeom prst="rect">
            <a:avLst/>
          </a:prstGeom>
          <a:ln w="12700" cmpd="sng"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364551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66" y="255756"/>
            <a:ext cx="8591550" cy="6339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pic>
        <p:nvPicPr>
          <p:cNvPr id="4" name="Picture 3" descr="Screen Shot 2017-09-11 at 3.16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1" y="1296159"/>
            <a:ext cx="8034903" cy="5017741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255369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432926"/>
          </a:xfrm>
        </p:spPr>
        <p:txBody>
          <a:bodyPr>
            <a:normAutofit/>
          </a:bodyPr>
          <a:lstStyle/>
          <a:p>
            <a:r>
              <a:rPr lang="en-US" dirty="0" smtClean="0"/>
              <a:t>In this module, we talked about:</a:t>
            </a:r>
          </a:p>
          <a:p>
            <a:pPr lvl="1"/>
            <a:r>
              <a:rPr lang="en-US" dirty="0"/>
              <a:t>Modeling components of a planned system</a:t>
            </a:r>
          </a:p>
          <a:p>
            <a:pPr lvl="1"/>
            <a:r>
              <a:rPr lang="en-US" dirty="0" smtClean="0"/>
              <a:t>Adding diagrams to your requirements analysis documentation</a:t>
            </a:r>
          </a:p>
          <a:p>
            <a:pPr lvl="1"/>
            <a:r>
              <a:rPr lang="en-US" dirty="0" smtClean="0"/>
              <a:t>When and why to model and diagram</a:t>
            </a:r>
          </a:p>
          <a:p>
            <a:pPr lvl="1"/>
            <a:r>
              <a:rPr lang="en-US" dirty="0" smtClean="0"/>
              <a:t>Which diagrams work best under various circumstances</a:t>
            </a:r>
          </a:p>
          <a:p>
            <a:pPr lvl="1"/>
            <a:r>
              <a:rPr lang="en-US" dirty="0" smtClean="0"/>
              <a:t>Types of diagrams:</a:t>
            </a:r>
          </a:p>
          <a:p>
            <a:pPr lvl="2"/>
            <a:r>
              <a:rPr lang="en-US" dirty="0"/>
              <a:t>Use case</a:t>
            </a:r>
          </a:p>
          <a:p>
            <a:pPr lvl="2"/>
            <a:r>
              <a:rPr lang="en-US" dirty="0"/>
              <a:t>Context</a:t>
            </a:r>
          </a:p>
          <a:p>
            <a:pPr lvl="2"/>
            <a:r>
              <a:rPr lang="en-US" dirty="0"/>
              <a:t>Data flow</a:t>
            </a:r>
          </a:p>
          <a:p>
            <a:pPr lvl="2"/>
            <a:r>
              <a:rPr lang="en-US" dirty="0"/>
              <a:t>Swim lane</a:t>
            </a:r>
          </a:p>
          <a:p>
            <a:pPr lvl="2"/>
            <a:r>
              <a:rPr lang="en-US" dirty="0"/>
              <a:t>State transition</a:t>
            </a:r>
          </a:p>
          <a:p>
            <a:pPr lvl="2"/>
            <a:r>
              <a:rPr lang="en-US" dirty="0"/>
              <a:t>Activity</a:t>
            </a:r>
          </a:p>
          <a:p>
            <a:pPr lvl="2"/>
            <a:r>
              <a:rPr lang="en-US" dirty="0"/>
              <a:t>Storyboard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Models and diagrams</a:t>
            </a:r>
          </a:p>
          <a:p>
            <a:r>
              <a:rPr lang="en-US" dirty="0" smtClean="0"/>
              <a:t>When and how should you model or diagram system components?</a:t>
            </a:r>
          </a:p>
          <a:p>
            <a:r>
              <a:rPr lang="en-US" dirty="0" smtClean="0"/>
              <a:t>Which types of diagrams work best in various circumstances?</a:t>
            </a:r>
          </a:p>
          <a:p>
            <a:r>
              <a:rPr lang="en-US" dirty="0" smtClean="0"/>
              <a:t>Specific types of diagrams</a:t>
            </a:r>
          </a:p>
          <a:p>
            <a:pPr lvl="1"/>
            <a:r>
              <a:rPr lang="en-US" dirty="0"/>
              <a:t>Use case (review)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/>
              <a:t>Data flow</a:t>
            </a:r>
          </a:p>
          <a:p>
            <a:pPr lvl="1"/>
            <a:r>
              <a:rPr lang="en-US" dirty="0"/>
              <a:t>Swim lane</a:t>
            </a:r>
          </a:p>
          <a:p>
            <a:pPr lvl="1"/>
            <a:r>
              <a:rPr lang="en-US" dirty="0"/>
              <a:t>State transition</a:t>
            </a:r>
          </a:p>
          <a:p>
            <a:pPr lvl="1"/>
            <a:r>
              <a:rPr lang="en-US" dirty="0"/>
              <a:t>Activity (review)</a:t>
            </a:r>
          </a:p>
          <a:p>
            <a:pPr lvl="1"/>
            <a:r>
              <a:rPr lang="en-US" dirty="0"/>
              <a:t>Storyboard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27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Models and diagrams depict the logical aspects of the problem domain’s</a:t>
            </a:r>
          </a:p>
          <a:p>
            <a:pPr lvl="1"/>
            <a:r>
              <a:rPr lang="en-US" dirty="0" smtClean="0"/>
              <a:t>Data components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Real-world objects</a:t>
            </a:r>
          </a:p>
          <a:p>
            <a:pPr lvl="1"/>
            <a:r>
              <a:rPr lang="en-US" dirty="0" smtClean="0"/>
              <a:t>Changes in system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6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Picture Is Worth a 1024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4496644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clients and developers don’t like to read long documents (imagine that!)</a:t>
            </a:r>
          </a:p>
          <a:p>
            <a:r>
              <a:rPr lang="en-US" dirty="0" smtClean="0"/>
              <a:t>A lot of people understand things better with pictures.</a:t>
            </a:r>
          </a:p>
          <a:p>
            <a:r>
              <a:rPr lang="en-US" dirty="0" smtClean="0"/>
              <a:t>Documenting software requirements with models and diagrams can be extremely helpful for users, developers, product owners, managers, etc. </a:t>
            </a:r>
          </a:p>
          <a:p>
            <a:r>
              <a:rPr lang="en-US" dirty="0" smtClean="0"/>
              <a:t>You need a combination of textual and visual requirements representations at different levels of abstraction to paint a full picture of the intended system. </a:t>
            </a:r>
            <a:endParaRPr lang="en-US" dirty="0"/>
          </a:p>
        </p:txBody>
      </p:sp>
      <p:pic>
        <p:nvPicPr>
          <p:cNvPr id="4" name="Picture 3" descr="Screen Shot 2017-09-11 at 3.38.1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r="2570"/>
          <a:stretch/>
        </p:blipFill>
        <p:spPr>
          <a:xfrm>
            <a:off x="4770964" y="1997030"/>
            <a:ext cx="4018974" cy="3649382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138249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Visual Requirements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3807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UML is a general-purpose modeling language used to visualize many different aspects of software and software development</a:t>
            </a:r>
          </a:p>
          <a:p>
            <a:r>
              <a:rPr lang="en-US" dirty="0" smtClean="0"/>
              <a:t>There are many types of UML diagrams:</a:t>
            </a:r>
          </a:p>
          <a:p>
            <a:pPr lvl="1"/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Class (see Chapter 13)</a:t>
            </a:r>
          </a:p>
          <a:p>
            <a:pPr lvl="1"/>
            <a:r>
              <a:rPr lang="en-US" dirty="0" smtClean="0"/>
              <a:t>State</a:t>
            </a:r>
          </a:p>
          <a:p>
            <a:r>
              <a:rPr lang="en-US" dirty="0" smtClean="0"/>
              <a:t>Other models include:</a:t>
            </a:r>
          </a:p>
          <a:p>
            <a:pPr lvl="1"/>
            <a:r>
              <a:rPr lang="en-US" dirty="0" smtClean="0"/>
              <a:t>Data flow diagrams</a:t>
            </a:r>
          </a:p>
          <a:p>
            <a:pPr lvl="1"/>
            <a:r>
              <a:rPr lang="en-US" dirty="0" smtClean="0"/>
              <a:t>Process flow diagrams such as swim lane diagrams</a:t>
            </a:r>
          </a:p>
          <a:p>
            <a:pPr lvl="1"/>
            <a:r>
              <a:rPr lang="en-US" dirty="0" smtClean="0"/>
              <a:t>Dialog maps</a:t>
            </a:r>
          </a:p>
          <a:p>
            <a:pPr lvl="1"/>
            <a:r>
              <a:rPr lang="en-US" dirty="0" smtClean="0"/>
              <a:t>Decision tables</a:t>
            </a:r>
          </a:p>
          <a:p>
            <a:pPr lvl="1"/>
            <a:r>
              <a:rPr lang="en-US" dirty="0" smtClean="0"/>
              <a:t>Story boards</a:t>
            </a:r>
          </a:p>
          <a:p>
            <a:pPr lvl="1"/>
            <a:r>
              <a:rPr lang="en-US" dirty="0" smtClean="0"/>
              <a:t>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7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Focus your modeling on:</a:t>
            </a:r>
          </a:p>
          <a:p>
            <a:pPr lvl="1"/>
            <a:r>
              <a:rPr lang="en-US" dirty="0" smtClean="0"/>
              <a:t>The most complex and riskiest portions of the system</a:t>
            </a:r>
          </a:p>
          <a:p>
            <a:pPr lvl="1"/>
            <a:r>
              <a:rPr lang="en-US" dirty="0" smtClean="0"/>
              <a:t>Those portions most subject to ambiguity or uncertainty</a:t>
            </a:r>
          </a:p>
          <a:p>
            <a:pPr lvl="1"/>
            <a:r>
              <a:rPr lang="en-US" dirty="0" smtClean="0"/>
              <a:t>Safety-critical, security-critical, mission-critical elements</a:t>
            </a:r>
          </a:p>
          <a:p>
            <a:r>
              <a:rPr lang="en-US" dirty="0" smtClean="0"/>
              <a:t>Listen to your customer to determine when modeling is needed and which models will work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9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639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Diagrams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27772305"/>
              </p:ext>
            </p:extLst>
          </p:nvPr>
        </p:nvGraphicFramePr>
        <p:xfrm>
          <a:off x="372679" y="972535"/>
          <a:ext cx="8591550" cy="565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75"/>
                <a:gridCol w="7187875"/>
              </a:tblGrid>
              <a:tr h="4577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Diagram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Identifies the actors who interact with the system and their</a:t>
                      </a:r>
                      <a:r>
                        <a:rPr lang="en-US" sz="1600" baseline="0" dirty="0" smtClean="0"/>
                        <a:t> use cases</a:t>
                      </a:r>
                      <a:endParaRPr lang="en-US" sz="1600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Identifies objects outside the system that exchange data with the system</a:t>
                      </a:r>
                      <a:endParaRPr lang="en-US" sz="1600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flow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Identifies processes, data stores, external entities, and flows among them</a:t>
                      </a:r>
                      <a:endParaRPr lang="en-US" sz="1600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Swim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Shows sequential steps of a business process flow, divided into lanes</a:t>
                      </a:r>
                    </a:p>
                  </a:txBody>
                  <a:tcPr/>
                </a:tc>
              </a:tr>
              <a:tr h="43021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Depicts</a:t>
                      </a:r>
                      <a:r>
                        <a:rPr lang="en-US" sz="1600" baseline="0" dirty="0" smtClean="0"/>
                        <a:t> a process flow proceeding from one activity to another</a:t>
                      </a:r>
                      <a:endParaRPr lang="en-US" sz="1600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 transition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Shows</a:t>
                      </a:r>
                      <a:r>
                        <a:rPr lang="en-US" sz="1600" baseline="0" dirty="0" smtClean="0"/>
                        <a:t> the sequence of states that an object in a system goes through in response to events</a:t>
                      </a:r>
                      <a:endParaRPr lang="en-US" sz="1600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 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r>
                        <a:rPr lang="en-US" sz="1600" baseline="0" dirty="0" smtClean="0"/>
                        <a:t>s in matrix form the states of a system and which transitions between states are allowed</a:t>
                      </a:r>
                      <a:endParaRPr lang="en-US" sz="1600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</a:t>
                      </a:r>
                      <a:r>
                        <a:rPr lang="en-US" sz="1600" baseline="0" dirty="0" smtClean="0"/>
                        <a:t> tree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Depicts</a:t>
                      </a:r>
                      <a:r>
                        <a:rPr lang="en-US" sz="1600" baseline="0" dirty="0" smtClean="0"/>
                        <a:t> the actions a system takes in response to specific conditions</a:t>
                      </a:r>
                      <a:endParaRPr lang="en-US" sz="1600" dirty="0"/>
                    </a:p>
                  </a:txBody>
                  <a:tcPr/>
                </a:tc>
              </a:tr>
              <a:tr h="6485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Decision 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Shows in matrix form all combinations of values of a set of conditions and th</a:t>
                      </a:r>
                      <a:r>
                        <a:rPr lang="en-US" sz="1600" baseline="0" dirty="0" smtClean="0"/>
                        <a:t>e expected system action</a:t>
                      </a:r>
                      <a:endParaRPr lang="en-US" sz="1600" dirty="0"/>
                    </a:p>
                  </a:txBody>
                  <a:tcPr/>
                </a:tc>
              </a:tr>
              <a:tr h="6485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Dialog map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Shows the dialog elements with which the user can interact and the navigations permitted</a:t>
                      </a:r>
                      <a:r>
                        <a:rPr lang="en-US" sz="1600" baseline="0" dirty="0" smtClean="0"/>
                        <a:t> between them</a:t>
                      </a:r>
                      <a:endParaRPr lang="en-US" sz="1600" dirty="0"/>
                    </a:p>
                  </a:txBody>
                  <a:tcPr/>
                </a:tc>
              </a:tr>
              <a:tr h="3814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Storyboard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Tells a</a:t>
                      </a:r>
                      <a:r>
                        <a:rPr lang="en-US" sz="1600" baseline="0" dirty="0" smtClean="0"/>
                        <a:t> story of how the user will use the software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06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639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Diagram to Use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61696682"/>
              </p:ext>
            </p:extLst>
          </p:nvPr>
        </p:nvGraphicFramePr>
        <p:xfrm>
          <a:off x="959438" y="1060950"/>
          <a:ext cx="7102474" cy="526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254"/>
                <a:gridCol w="3192220"/>
              </a:tblGrid>
              <a:tr h="505295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Depicted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Diagram</a:t>
                      </a:r>
                      <a:endParaRPr lang="en-US" dirty="0"/>
                    </a:p>
                  </a:txBody>
                  <a:tcPr/>
                </a:tc>
              </a:tr>
              <a:tr h="256619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interfaces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</a:tr>
              <a:tr h="2566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Context</a:t>
                      </a:r>
                      <a:endParaRPr lang="en-US" dirty="0"/>
                    </a:p>
                  </a:txBody>
                  <a:tcPr/>
                </a:tc>
              </a:tr>
              <a:tr h="2566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</a:t>
                      </a:r>
                      <a:endParaRPr lang="en-US" dirty="0"/>
                    </a:p>
                  </a:txBody>
                  <a:tcPr/>
                </a:tc>
              </a:tr>
              <a:tr h="256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Swim lane</a:t>
                      </a:r>
                    </a:p>
                  </a:txBody>
                  <a:tcPr/>
                </a:tc>
              </a:tr>
              <a:tr h="256619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process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</a:t>
                      </a:r>
                      <a:endParaRPr lang="en-US" dirty="0"/>
                    </a:p>
                  </a:txBody>
                  <a:tcPr/>
                </a:tc>
              </a:tr>
              <a:tr h="2566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Swim lane</a:t>
                      </a:r>
                      <a:endParaRPr lang="en-US" dirty="0"/>
                    </a:p>
                  </a:txBody>
                  <a:tcPr/>
                </a:tc>
              </a:tr>
              <a:tr h="2566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</a:tr>
              <a:tr h="256619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and object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transition</a:t>
                      </a:r>
                      <a:endParaRPr lang="en-US" dirty="0"/>
                    </a:p>
                  </a:txBody>
                  <a:tcPr/>
                </a:tc>
              </a:tr>
              <a:tr h="2566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table</a:t>
                      </a:r>
                      <a:endParaRPr lang="en-US" dirty="0"/>
                    </a:p>
                  </a:txBody>
                  <a:tcPr/>
                </a:tc>
              </a:tr>
              <a:tr h="256619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r>
                        <a:rPr lang="en-US" baseline="0" dirty="0" smtClean="0"/>
                        <a:t>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</a:tr>
              <a:tr h="256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table</a:t>
                      </a:r>
                      <a:endParaRPr lang="en-US" dirty="0"/>
                    </a:p>
                  </a:txBody>
                  <a:tcPr/>
                </a:tc>
              </a:tr>
              <a:tr h="256619"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Dialog map</a:t>
                      </a:r>
                      <a:endParaRPr lang="en-US" dirty="0"/>
                    </a:p>
                  </a:txBody>
                  <a:tcPr/>
                </a:tc>
              </a:tr>
              <a:tr h="256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Storyboard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73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044875"/>
            <a:ext cx="2591119" cy="1265611"/>
          </a:xfrm>
        </p:spPr>
        <p:txBody>
          <a:bodyPr>
            <a:noAutofit/>
          </a:bodyPr>
          <a:lstStyle/>
          <a:p>
            <a:r>
              <a:rPr lang="en-US" sz="3500" dirty="0" smtClean="0"/>
              <a:t>Use Case Diagram (Review)</a:t>
            </a:r>
            <a:endParaRPr lang="en-US" sz="3500" dirty="0"/>
          </a:p>
        </p:txBody>
      </p:sp>
      <p:pic>
        <p:nvPicPr>
          <p:cNvPr id="4" name="Picture 3" descr="Screen Shot 2017-09-07 at 11.39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10" y="704401"/>
            <a:ext cx="6470802" cy="56363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6225" y="2933477"/>
            <a:ext cx="163784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Identifies the actors who interact with the system and their use cases</a:t>
            </a:r>
          </a:p>
        </p:txBody>
      </p:sp>
    </p:spTree>
    <p:extLst>
      <p:ext uri="{BB962C8B-B14F-4D97-AF65-F5344CB8AC3E}">
        <p14:creationId xmlns:p14="http://schemas.microsoft.com/office/powerpoint/2010/main" val="146018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769</TotalTime>
  <Words>795</Words>
  <Application>Microsoft Macintosh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SOHO</vt:lpstr>
      <vt:lpstr>systems analysis</vt:lpstr>
      <vt:lpstr>Topics</vt:lpstr>
      <vt:lpstr>Models and Diagrams</vt:lpstr>
      <vt:lpstr> A Picture Is Worth a 1024 Words</vt:lpstr>
      <vt:lpstr> Visual Requirements Models</vt:lpstr>
      <vt:lpstr>When to Model</vt:lpstr>
      <vt:lpstr>Types of Diagrams</vt:lpstr>
      <vt:lpstr>Which Diagram to Use</vt:lpstr>
      <vt:lpstr>Use Case Diagram (Review)</vt:lpstr>
      <vt:lpstr>Context Diagram</vt:lpstr>
      <vt:lpstr>Context Diagram</vt:lpstr>
      <vt:lpstr>Data Flow Diagram</vt:lpstr>
      <vt:lpstr>Data Flow Diagram</vt:lpstr>
      <vt:lpstr>Swim Lane Diagram</vt:lpstr>
      <vt:lpstr>Activity Diagram (Review)</vt:lpstr>
      <vt:lpstr>State Transition Diagram</vt:lpstr>
      <vt:lpstr>Decision Tree</vt:lpstr>
      <vt:lpstr>Storyboard</vt:lpstr>
      <vt:lpstr>Summary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Priscilla Oppenheimer</dc:creator>
  <cp:lastModifiedBy>Priscilla Oppenheimer</cp:lastModifiedBy>
  <cp:revision>166</cp:revision>
  <dcterms:created xsi:type="dcterms:W3CDTF">2017-08-25T17:42:51Z</dcterms:created>
  <dcterms:modified xsi:type="dcterms:W3CDTF">2017-10-17T19:39:56Z</dcterms:modified>
</cp:coreProperties>
</file>