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notesMasterIdLst>
    <p:notesMasterId r:id="rId23"/>
  </p:notesMasterIdLst>
  <p:sldIdLst>
    <p:sldId id="256" r:id="rId2"/>
    <p:sldId id="257" r:id="rId3"/>
    <p:sldId id="327" r:id="rId4"/>
    <p:sldId id="337" r:id="rId5"/>
    <p:sldId id="338" r:id="rId6"/>
    <p:sldId id="339" r:id="rId7"/>
    <p:sldId id="341" r:id="rId8"/>
    <p:sldId id="353" r:id="rId9"/>
    <p:sldId id="342" r:id="rId10"/>
    <p:sldId id="343" r:id="rId11"/>
    <p:sldId id="344" r:id="rId12"/>
    <p:sldId id="354" r:id="rId13"/>
    <p:sldId id="346" r:id="rId14"/>
    <p:sldId id="345" r:id="rId15"/>
    <p:sldId id="352" r:id="rId16"/>
    <p:sldId id="347" r:id="rId17"/>
    <p:sldId id="348" r:id="rId18"/>
    <p:sldId id="349" r:id="rId19"/>
    <p:sldId id="351" r:id="rId20"/>
    <p:sldId id="350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41" autoAdjust="0"/>
  </p:normalViewPr>
  <p:slideViewPr>
    <p:cSldViewPr snapToGrid="0" snapToObjects="1">
      <p:cViewPr varScale="1">
        <p:scale>
          <a:sx n="161" d="100"/>
          <a:sy n="161" d="100"/>
        </p:scale>
        <p:origin x="-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0752A-98B0-474F-98EF-CFDC2352EBC6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464A6-C7FB-E04C-AF74-28E0303E9E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4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10/31/18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October 31,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Documenting Requirements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9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815364"/>
            <a:ext cx="8591550" cy="1066801"/>
          </a:xfrm>
        </p:spPr>
        <p:txBody>
          <a:bodyPr>
            <a:noAutofit/>
          </a:bodyPr>
          <a:lstStyle/>
          <a:p>
            <a:r>
              <a:rPr lang="en-US" dirty="0" smtClean="0"/>
              <a:t>Functional Requirement from System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885212"/>
            <a:ext cx="8595360" cy="3644591"/>
          </a:xfrm>
        </p:spPr>
        <p:txBody>
          <a:bodyPr/>
          <a:lstStyle/>
          <a:p>
            <a:r>
              <a:rPr lang="en-US" dirty="0" smtClean="0"/>
              <a:t>&lt;optional precondition&gt; &lt;optional trigger event&gt; </a:t>
            </a:r>
            <a:r>
              <a:rPr lang="en-US" b="1" dirty="0" smtClean="0"/>
              <a:t>the system shall </a:t>
            </a:r>
            <a:r>
              <a:rPr lang="en-US" dirty="0" smtClean="0"/>
              <a:t>&lt;expected system response&gt;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If the requested chemical is found in the chemical stockroom, the system shall display a list of all containers of the chemical that are currently in the stockroom.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0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800830"/>
            <a:ext cx="8591550" cy="1066801"/>
          </a:xfrm>
        </p:spPr>
        <p:txBody>
          <a:bodyPr>
            <a:noAutofit/>
          </a:bodyPr>
          <a:lstStyle/>
          <a:p>
            <a:r>
              <a:rPr lang="en-US" dirty="0" smtClean="0"/>
              <a:t>Functional Requirement from User Point of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906351"/>
            <a:ext cx="8595360" cy="4937760"/>
          </a:xfrm>
        </p:spPr>
        <p:txBody>
          <a:bodyPr/>
          <a:lstStyle/>
          <a:p>
            <a:r>
              <a:rPr lang="en-US" dirty="0" smtClean="0"/>
              <a:t>The &lt;</a:t>
            </a:r>
            <a:r>
              <a:rPr lang="en-US" b="1" dirty="0" smtClean="0"/>
              <a:t>user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or actor name&gt; </a:t>
            </a:r>
            <a:r>
              <a:rPr lang="en-US" b="1" dirty="0" smtClean="0"/>
              <a:t>shall be able to </a:t>
            </a:r>
            <a:r>
              <a:rPr lang="en-US" dirty="0" smtClean="0"/>
              <a:t>&lt;do something&gt; &lt;to some object&gt; &lt;qualifying conditions, response time, or quality statement&gt;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The Chemist shall be able to reorder any chemical they have ordered in the past by retrieving and editing the order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11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quality attributes</a:t>
            </a:r>
          </a:p>
          <a:p>
            <a:r>
              <a:rPr lang="en-US" dirty="0" smtClean="0"/>
              <a:t>Specific, quantitative, and verifiable requirements for qualities such as</a:t>
            </a:r>
          </a:p>
          <a:p>
            <a:pPr lvl="1"/>
            <a:r>
              <a:rPr lang="en-US" dirty="0" smtClean="0"/>
              <a:t>Usability and ease of learning the system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Installability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Uses the  “shall”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5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Keyword “Shall”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Yes, it sounds a bit stiff, but the keyword “shall” is standard in </a:t>
            </a:r>
            <a:r>
              <a:rPr lang="en-US" dirty="0" smtClean="0"/>
              <a:t>functional and </a:t>
            </a:r>
            <a:r>
              <a:rPr lang="en-US" dirty="0" smtClean="0"/>
              <a:t>quality </a:t>
            </a:r>
            <a:r>
              <a:rPr lang="en-US" dirty="0" smtClean="0"/>
              <a:t>requirements </a:t>
            </a:r>
            <a:r>
              <a:rPr lang="en-US" dirty="0" smtClean="0"/>
              <a:t>specifications. </a:t>
            </a:r>
          </a:p>
          <a:p>
            <a:r>
              <a:rPr lang="en-US" dirty="0" smtClean="0"/>
              <a:t>Alternatives (such as should, may, needs to, will) are ambiguous and awkward.</a:t>
            </a:r>
          </a:p>
          <a:p>
            <a:r>
              <a:rPr lang="en-US" dirty="0" smtClean="0"/>
              <a:t>If you wish to use an alternative, the main goal is to be consistent. </a:t>
            </a:r>
          </a:p>
          <a:p>
            <a:r>
              <a:rPr lang="en-US" dirty="0" smtClean="0"/>
              <a:t>Some </a:t>
            </a:r>
            <a:r>
              <a:rPr lang="en-US" dirty="0" smtClean="0"/>
              <a:t>experienced authors </a:t>
            </a:r>
            <a:r>
              <a:rPr lang="en-US" dirty="0" smtClean="0"/>
              <a:t>use different verbs to indicate nuances:</a:t>
            </a:r>
          </a:p>
          <a:p>
            <a:pPr lvl="1"/>
            <a:r>
              <a:rPr lang="en-US" dirty="0" smtClean="0"/>
              <a:t>Shall versus may</a:t>
            </a:r>
          </a:p>
          <a:p>
            <a:pPr lvl="1"/>
            <a:r>
              <a:rPr lang="en-US" dirty="0" smtClean="0"/>
              <a:t>Should versus must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196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requirements in complete sentences using proper grammar, spelling, and punctuation.</a:t>
            </a:r>
          </a:p>
          <a:p>
            <a:r>
              <a:rPr lang="en-US" dirty="0">
                <a:sym typeface="Wingdings"/>
              </a:rPr>
              <a:t>Put the punch line (the statement of need or functionality) first, followed by supporting details</a:t>
            </a:r>
            <a:r>
              <a:rPr lang="en-US" dirty="0" smtClean="0">
                <a:sym typeface="Wingdings"/>
              </a:rPr>
              <a:t>.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Use simple and straightforward language appropriate to the user domain.</a:t>
            </a:r>
          </a:p>
          <a:p>
            <a:r>
              <a:rPr lang="en-US" dirty="0" smtClean="0">
                <a:sym typeface="Wingdings"/>
              </a:rPr>
              <a:t>Avoid jargon.</a:t>
            </a:r>
          </a:p>
          <a:p>
            <a:r>
              <a:rPr lang="en-US" dirty="0">
                <a:sym typeface="Wingdings"/>
              </a:rPr>
              <a:t>D</a:t>
            </a:r>
            <a:r>
              <a:rPr lang="en-US" dirty="0" smtClean="0">
                <a:sym typeface="Wingdings"/>
              </a:rPr>
              <a:t>efine specialized terms in a glossary.</a:t>
            </a:r>
          </a:p>
        </p:txBody>
      </p:sp>
    </p:spTree>
    <p:extLst>
      <p:ext uri="{BB962C8B-B14F-4D97-AF65-F5344CB8AC3E}">
        <p14:creationId xmlns:p14="http://schemas.microsoft.com/office/powerpoint/2010/main" val="35159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Style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Keep sentences and paragraphs short and direct. You aren’t trying to be James Joyce here! </a:t>
            </a:r>
            <a:r>
              <a:rPr lang="en-US" dirty="0" smtClean="0">
                <a:sym typeface="Wingdings"/>
              </a:rPr>
              <a:t></a:t>
            </a:r>
          </a:p>
          <a:p>
            <a:r>
              <a:rPr lang="en-US" dirty="0" smtClean="0">
                <a:sym typeface="Wingdings"/>
              </a:rPr>
              <a:t>Don’t use multiple terms for the same concept just to achieve variety (e.g. customer, client, user, patron). You aren’t trying to be Shakespeare here!</a:t>
            </a:r>
          </a:p>
        </p:txBody>
      </p:sp>
      <p:pic>
        <p:nvPicPr>
          <p:cNvPr id="6" name="Picture 5" descr="James_Joyce_by_Alex_Ehrenzweig_1915_restore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288" y="3369684"/>
            <a:ext cx="1828800" cy="3015234"/>
          </a:xfrm>
          <a:prstGeom prst="rect">
            <a:avLst/>
          </a:prstGeom>
        </p:spPr>
      </p:pic>
      <p:pic>
        <p:nvPicPr>
          <p:cNvPr id="4" name="Picture 3" descr="Shakespear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72" y="3450061"/>
            <a:ext cx="2231013" cy="2858486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3760404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Ambiguity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Avoid</a:t>
            </a:r>
          </a:p>
          <a:p>
            <a:pPr lvl="1"/>
            <a:r>
              <a:rPr lang="en-US" dirty="0" smtClean="0"/>
              <a:t>Fuzzy words</a:t>
            </a:r>
          </a:p>
          <a:p>
            <a:pPr lvl="1"/>
            <a:r>
              <a:rPr lang="en-US" dirty="0" smtClean="0"/>
              <a:t>Synonyms (be consistent and use the same word each time for a concept)</a:t>
            </a:r>
          </a:p>
          <a:p>
            <a:pPr lvl="1"/>
            <a:r>
              <a:rPr lang="en-US" dirty="0" smtClean="0"/>
              <a:t>Adverbs (reasonably, appropriately, generally, usually, quickly)</a:t>
            </a:r>
          </a:p>
          <a:p>
            <a:pPr lvl="1"/>
            <a:r>
              <a:rPr lang="en-US" dirty="0" smtClean="0"/>
              <a:t>A/B construct (e.g. delivery/fulfillment)</a:t>
            </a:r>
          </a:p>
          <a:p>
            <a:pPr lvl="1"/>
            <a:r>
              <a:rPr lang="en-US" dirty="0" smtClean="0"/>
              <a:t>Unclear boundary values</a:t>
            </a:r>
          </a:p>
          <a:p>
            <a:pPr lvl="2"/>
            <a:r>
              <a:rPr lang="en-US" dirty="0" smtClean="0"/>
              <a:t>For example, “Vacation requests of up to 5 days do not require approval. Vacation requests of 5 to 10 days require supervisor approval.”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32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136637"/>
            <a:ext cx="8591550" cy="523801"/>
          </a:xfrm>
        </p:spPr>
        <p:txBody>
          <a:bodyPr>
            <a:noAutofit/>
          </a:bodyPr>
          <a:lstStyle/>
          <a:p>
            <a:r>
              <a:rPr lang="en-US" sz="2400" dirty="0" smtClean="0"/>
              <a:t>Ambiguous Terms to Avoid (See Wiegers &amp; Beatty, page 214)</a:t>
            </a:r>
            <a:endParaRPr lang="en-US" sz="2400" dirty="0"/>
          </a:p>
        </p:txBody>
      </p:sp>
      <p:pic>
        <p:nvPicPr>
          <p:cNvPr id="4" name="Picture 3" descr="Screen Shot 2017-09-12 at 11.55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9144000" cy="51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Would You Rewrite These Requirements?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579760"/>
            <a:ext cx="8595360" cy="4937760"/>
          </a:xfrm>
        </p:spPr>
        <p:txBody>
          <a:bodyPr/>
          <a:lstStyle/>
          <a:p>
            <a:pPr marL="454914" indent="-457200">
              <a:buFont typeface="+mj-lt"/>
              <a:buAutoNum type="arabicPeriod"/>
            </a:pPr>
            <a:r>
              <a:rPr lang="en-US" dirty="0" smtClean="0"/>
              <a:t>The Background Task Manager shall provide status messages at regular intervals not less than every 60 seconds.</a:t>
            </a:r>
          </a:p>
          <a:p>
            <a:pPr marL="454914" indent="-457200">
              <a:buFont typeface="+mj-lt"/>
              <a:buAutoNum type="arabicPeriod"/>
            </a:pPr>
            <a:r>
              <a:rPr lang="en-US" dirty="0" smtClean="0"/>
              <a:t>Corporate project charge numbers should be validated online against the master corporate charge number list, if possible.</a:t>
            </a:r>
          </a:p>
          <a:p>
            <a:pPr marL="454914" indent="-457200">
              <a:buFont typeface="+mj-lt"/>
              <a:buAutoNum type="arabicPeriod"/>
            </a:pPr>
            <a:r>
              <a:rPr lang="en-US" dirty="0" smtClean="0"/>
              <a:t>The device tester shall allow the user to easily connect additional components, including a pulse generator, a voltmeter, a capacitance meter, and customer probe cards.</a:t>
            </a:r>
          </a:p>
          <a:p>
            <a:endParaRPr lang="en-US" dirty="0"/>
          </a:p>
        </p:txBody>
      </p:sp>
      <p:pic>
        <p:nvPicPr>
          <p:cNvPr id="5" name="Picture 4" descr="Screen Shot 2017-09-12 at 12.0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2" y="4341923"/>
            <a:ext cx="8214630" cy="207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See template and Chapter 10</a:t>
            </a:r>
          </a:p>
          <a:p>
            <a:r>
              <a:rPr lang="en-US" dirty="0" smtClean="0"/>
              <a:t>Most important components</a:t>
            </a:r>
          </a:p>
          <a:p>
            <a:pPr lvl="1"/>
            <a:r>
              <a:rPr lang="en-US" dirty="0" smtClean="0"/>
              <a:t>Product perspective (the product’s context and origin)</a:t>
            </a:r>
          </a:p>
          <a:p>
            <a:pPr lvl="1"/>
            <a:r>
              <a:rPr lang="en-US" dirty="0" smtClean="0"/>
              <a:t>User classes</a:t>
            </a:r>
          </a:p>
          <a:p>
            <a:pPr lvl="1"/>
            <a:r>
              <a:rPr lang="en-US" dirty="0" smtClean="0"/>
              <a:t>System features, each identified with a unique ID</a:t>
            </a:r>
          </a:p>
          <a:p>
            <a:pPr lvl="2"/>
            <a:r>
              <a:rPr lang="en-US" sz="2000" dirty="0" smtClean="0"/>
              <a:t>Functional requirements for each feature</a:t>
            </a:r>
          </a:p>
          <a:p>
            <a:pPr lvl="1"/>
            <a:r>
              <a:rPr lang="en-US" dirty="0" smtClean="0"/>
              <a:t>Logical data model with context and other diagrams</a:t>
            </a:r>
          </a:p>
          <a:p>
            <a:pPr lvl="2"/>
            <a:r>
              <a:rPr lang="en-US" dirty="0" smtClean="0"/>
              <a:t>See chapters 12 and 13</a:t>
            </a:r>
          </a:p>
          <a:p>
            <a:pPr lvl="1"/>
            <a:r>
              <a:rPr lang="en-US" dirty="0" smtClean="0"/>
              <a:t>Quality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83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purpose, structure, and contents of the Software Requirements Specification (SRS)</a:t>
            </a:r>
          </a:p>
          <a:p>
            <a:r>
              <a:rPr lang="en-US" dirty="0" smtClean="0"/>
              <a:t>Writing excellent requirements</a:t>
            </a:r>
          </a:p>
          <a:p>
            <a:pPr lvl="1"/>
            <a:r>
              <a:rPr lang="en-US" dirty="0" smtClean="0"/>
              <a:t>Characteristics of excellent requirements statements</a:t>
            </a:r>
          </a:p>
          <a:p>
            <a:pPr lvl="1"/>
            <a:r>
              <a:rPr lang="en-US" dirty="0" smtClean="0"/>
              <a:t>Writing style</a:t>
            </a:r>
          </a:p>
          <a:p>
            <a:pPr lvl="1"/>
            <a:r>
              <a:rPr lang="en-US" dirty="0" smtClean="0"/>
              <a:t>Level of detail</a:t>
            </a:r>
          </a:p>
          <a:p>
            <a:pPr lvl="1"/>
            <a:r>
              <a:rPr lang="en-US" dirty="0" smtClean="0"/>
              <a:t>Avoiding ambiguity</a:t>
            </a:r>
          </a:p>
        </p:txBody>
      </p:sp>
    </p:spTree>
    <p:extLst>
      <p:ext uri="{BB962C8B-B14F-4D97-AF65-F5344CB8AC3E}">
        <p14:creationId xmlns:p14="http://schemas.microsoft.com/office/powerpoint/2010/main" val="184327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538512"/>
            <a:ext cx="2480740" cy="1350301"/>
          </a:xfrm>
        </p:spPr>
        <p:txBody>
          <a:bodyPr/>
          <a:lstStyle/>
          <a:p>
            <a:r>
              <a:rPr lang="en-US" dirty="0" smtClean="0"/>
              <a:t>SRS Template</a:t>
            </a:r>
            <a:endParaRPr lang="en-US" dirty="0"/>
          </a:p>
        </p:txBody>
      </p:sp>
      <p:pic>
        <p:nvPicPr>
          <p:cNvPr id="4" name="Picture 3" descr="Screen Shot 2017-09-12 at 12.03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r="1510"/>
          <a:stretch/>
        </p:blipFill>
        <p:spPr>
          <a:xfrm>
            <a:off x="3751329" y="281312"/>
            <a:ext cx="4262355" cy="6448087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298883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5432926"/>
          </a:xfrm>
        </p:spPr>
        <p:txBody>
          <a:bodyPr>
            <a:normAutofit/>
          </a:bodyPr>
          <a:lstStyle/>
          <a:p>
            <a:r>
              <a:rPr lang="en-US" dirty="0" smtClean="0"/>
              <a:t>In this module, we talked about:</a:t>
            </a:r>
          </a:p>
          <a:p>
            <a:pPr lvl="1"/>
            <a:r>
              <a:rPr lang="en-US" dirty="0" smtClean="0"/>
              <a:t>The Software </a:t>
            </a:r>
            <a:r>
              <a:rPr lang="en-US" dirty="0"/>
              <a:t>Requirements Specification (SRS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Purpose</a:t>
            </a:r>
          </a:p>
          <a:p>
            <a:pPr lvl="2"/>
            <a:r>
              <a:rPr lang="en-US" dirty="0" smtClean="0"/>
              <a:t>Audience</a:t>
            </a:r>
          </a:p>
          <a:p>
            <a:pPr lvl="2"/>
            <a:r>
              <a:rPr lang="en-US" dirty="0" smtClean="0"/>
              <a:t>Structure</a:t>
            </a:r>
          </a:p>
          <a:p>
            <a:pPr lvl="2"/>
            <a:r>
              <a:rPr lang="en-US" dirty="0" smtClean="0"/>
              <a:t>Contents</a:t>
            </a:r>
            <a:endParaRPr lang="en-US" dirty="0"/>
          </a:p>
          <a:p>
            <a:pPr lvl="1"/>
            <a:r>
              <a:rPr lang="en-US" dirty="0" smtClean="0"/>
              <a:t>How to write excellent </a:t>
            </a:r>
            <a:r>
              <a:rPr lang="en-US" dirty="0"/>
              <a:t>requirements statements</a:t>
            </a:r>
          </a:p>
          <a:p>
            <a:pPr lvl="2"/>
            <a:r>
              <a:rPr lang="en-US" dirty="0" smtClean="0"/>
              <a:t>What constitutes an excellent requirements statement?</a:t>
            </a:r>
          </a:p>
          <a:p>
            <a:pPr lvl="3"/>
            <a:r>
              <a:rPr lang="en-US" dirty="0" smtClean="0"/>
              <a:t>Clear writing </a:t>
            </a:r>
            <a:r>
              <a:rPr lang="en-US" dirty="0"/>
              <a:t>style</a:t>
            </a:r>
          </a:p>
          <a:p>
            <a:pPr lvl="3"/>
            <a:r>
              <a:rPr lang="en-US" dirty="0" smtClean="0"/>
              <a:t>Appropriate level </a:t>
            </a:r>
            <a:r>
              <a:rPr lang="en-US" dirty="0"/>
              <a:t>of detail</a:t>
            </a:r>
          </a:p>
          <a:p>
            <a:pPr lvl="3"/>
            <a:r>
              <a:rPr lang="en-US" dirty="0" smtClean="0"/>
              <a:t>Not ambiguous</a:t>
            </a:r>
          </a:p>
        </p:txBody>
      </p:sp>
    </p:spTree>
    <p:extLst>
      <p:ext uri="{BB962C8B-B14F-4D97-AF65-F5344CB8AC3E}">
        <p14:creationId xmlns:p14="http://schemas.microsoft.com/office/powerpoint/2010/main" val="24146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SRS “Document”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Requirements specifications don’t have to be a “document”</a:t>
            </a:r>
          </a:p>
          <a:p>
            <a:pPr lvl="1"/>
            <a:r>
              <a:rPr lang="en-US" dirty="0" smtClean="0"/>
              <a:t>They could be a</a:t>
            </a:r>
          </a:p>
          <a:p>
            <a:pPr lvl="2"/>
            <a:r>
              <a:rPr lang="en-US" dirty="0" smtClean="0"/>
              <a:t>Spreadsheet</a:t>
            </a:r>
          </a:p>
          <a:p>
            <a:pPr lvl="2"/>
            <a:r>
              <a:rPr lang="en-US" dirty="0" smtClean="0"/>
              <a:t>Wiki</a:t>
            </a:r>
          </a:p>
          <a:p>
            <a:pPr lvl="2"/>
            <a:r>
              <a:rPr lang="en-US" dirty="0" smtClean="0"/>
              <a:t>Database</a:t>
            </a:r>
          </a:p>
          <a:p>
            <a:pPr lvl="2"/>
            <a:r>
              <a:rPr lang="en-US" dirty="0" smtClean="0"/>
              <a:t>Output from a Requirements Management (RM) tool</a:t>
            </a:r>
          </a:p>
          <a:p>
            <a:r>
              <a:rPr lang="en-US" dirty="0" smtClean="0"/>
              <a:t>In this class we will write a document, based on the RaiderSoft template, which is based on the SRS template in our textbook</a:t>
            </a:r>
            <a:endParaRPr lang="en-US" dirty="0"/>
          </a:p>
        </p:txBody>
      </p:sp>
      <p:pic>
        <p:nvPicPr>
          <p:cNvPr id="4" name="Picture 3" descr="Screen Shot 2017-09-12 at 10.2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076" y="4599260"/>
            <a:ext cx="3098108" cy="1054106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100376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the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Don’t try to “boil the ocean,” at least not at first.</a:t>
            </a:r>
          </a:p>
          <a:p>
            <a:r>
              <a:rPr lang="en-US" dirty="0" smtClean="0"/>
              <a:t>Progressively refine the detail.</a:t>
            </a:r>
          </a:p>
          <a:p>
            <a:r>
              <a:rPr lang="en-US" dirty="0" smtClean="0"/>
              <a:t>Be aware that you will never get perfect requirements.</a:t>
            </a:r>
          </a:p>
          <a:p>
            <a:r>
              <a:rPr lang="en-US" dirty="0" smtClean="0"/>
              <a:t>Don’t give up too soon though.</a:t>
            </a:r>
          </a:p>
          <a:p>
            <a:r>
              <a:rPr lang="en-US" dirty="0" smtClean="0"/>
              <a:t>Do not rely on telepathy and clairvoyance as substitutes for solid requirements specification! </a:t>
            </a:r>
            <a:r>
              <a:rPr lang="en-US" dirty="0" smtClean="0">
                <a:sym typeface="Wingdings"/>
              </a:rPr>
              <a:t> </a:t>
            </a:r>
            <a:r>
              <a:rPr lang="en-US" dirty="0" smtClean="0"/>
              <a:t>They never work. </a:t>
            </a:r>
            <a:endParaRPr lang="en-US" dirty="0"/>
          </a:p>
        </p:txBody>
      </p:sp>
      <p:pic>
        <p:nvPicPr>
          <p:cNvPr id="4" name="Picture 3" descr="telepath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884" y="3951341"/>
            <a:ext cx="4514989" cy="2537622"/>
          </a:xfrm>
          <a:prstGeom prst="rect">
            <a:avLst/>
          </a:prstGeom>
          <a:ln>
            <a:solidFill>
              <a:srgbClr val="61625E"/>
            </a:solidFill>
          </a:ln>
        </p:spPr>
      </p:pic>
    </p:spTree>
    <p:extLst>
      <p:ext uri="{BB962C8B-B14F-4D97-AF65-F5344CB8AC3E}">
        <p14:creationId xmlns:p14="http://schemas.microsoft.com/office/powerpoint/2010/main" val="8932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2205904"/>
          </a:xfrm>
        </p:spPr>
        <p:txBody>
          <a:bodyPr/>
          <a:lstStyle/>
          <a:p>
            <a:r>
              <a:rPr lang="en-US" dirty="0" smtClean="0"/>
              <a:t>States the functions and capabilities that a software system must provide, its characteristics, and the constraints that it must respect</a:t>
            </a:r>
          </a:p>
          <a:p>
            <a:r>
              <a:rPr lang="en-US" dirty="0" smtClean="0"/>
              <a:t>Provides the basis for subsequent project planning, design, and coding</a:t>
            </a:r>
          </a:p>
          <a:p>
            <a:r>
              <a:rPr lang="en-US" dirty="0" smtClean="0"/>
              <a:t>Provides the foundation for system testing and user documentation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2042" y="3166776"/>
            <a:ext cx="8595360" cy="2723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Does not contain:</a:t>
            </a:r>
          </a:p>
          <a:p>
            <a:pPr lvl="1"/>
            <a:r>
              <a:rPr lang="en-US" dirty="0" smtClean="0"/>
              <a:t>Design details</a:t>
            </a:r>
          </a:p>
          <a:p>
            <a:pPr lvl="1"/>
            <a:r>
              <a:rPr lang="en-US" dirty="0" smtClean="0"/>
              <a:t>Construction specifications</a:t>
            </a:r>
          </a:p>
          <a:p>
            <a:pPr lvl="1"/>
            <a:r>
              <a:rPr lang="en-US" dirty="0" smtClean="0"/>
              <a:t>Testing plans</a:t>
            </a:r>
          </a:p>
          <a:p>
            <a:pPr lvl="1"/>
            <a:r>
              <a:rPr lang="en-US" dirty="0" smtClean="0"/>
              <a:t>Project management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5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 for the 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96686" y="1482417"/>
            <a:ext cx="7872993" cy="4937760"/>
          </a:xfrm>
        </p:spPr>
        <p:txBody>
          <a:bodyPr/>
          <a:lstStyle/>
          <a:p>
            <a:r>
              <a:rPr lang="en-US" dirty="0" smtClean="0"/>
              <a:t>Customers</a:t>
            </a:r>
          </a:p>
          <a:p>
            <a:r>
              <a:rPr lang="en-US" dirty="0" smtClean="0"/>
              <a:t>Software development teams</a:t>
            </a:r>
          </a:p>
          <a:p>
            <a:r>
              <a:rPr lang="en-US" dirty="0" smtClean="0"/>
              <a:t>Testers</a:t>
            </a:r>
          </a:p>
          <a:p>
            <a:r>
              <a:rPr lang="en-US" dirty="0" smtClean="0"/>
              <a:t>Maintenance and support staff</a:t>
            </a:r>
          </a:p>
          <a:p>
            <a:r>
              <a:rPr lang="en-US" dirty="0" smtClean="0"/>
              <a:t>Documentation writers</a:t>
            </a:r>
          </a:p>
          <a:p>
            <a:r>
              <a:rPr lang="en-US" dirty="0" smtClean="0"/>
              <a:t>Training personnel</a:t>
            </a:r>
          </a:p>
          <a:p>
            <a:r>
              <a:rPr lang="en-US" dirty="0"/>
              <a:t>Sales and marketing staff</a:t>
            </a:r>
          </a:p>
          <a:p>
            <a:r>
              <a:rPr lang="en-US" dirty="0"/>
              <a:t>Project </a:t>
            </a:r>
            <a:r>
              <a:rPr lang="en-US" dirty="0" smtClean="0"/>
              <a:t>managers</a:t>
            </a:r>
          </a:p>
          <a:p>
            <a:r>
              <a:rPr lang="en-US" dirty="0" smtClean="0"/>
              <a:t>Legal staff</a:t>
            </a:r>
          </a:p>
          <a:p>
            <a:r>
              <a:rPr lang="en-US" dirty="0" smtClean="0"/>
              <a:t>Subcontractors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4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710850"/>
            <a:ext cx="8591550" cy="1066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Characteristics of Excellent Requirements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3708" y="1909298"/>
            <a:ext cx="7655972" cy="4440330"/>
          </a:xfrm>
        </p:spPr>
        <p:txBody>
          <a:bodyPr/>
          <a:lstStyle/>
          <a:p>
            <a:r>
              <a:rPr lang="en-US" dirty="0" smtClean="0"/>
              <a:t>Complete</a:t>
            </a:r>
          </a:p>
          <a:p>
            <a:r>
              <a:rPr lang="en-US" dirty="0" smtClean="0"/>
              <a:t>Correct</a:t>
            </a:r>
          </a:p>
          <a:p>
            <a:r>
              <a:rPr lang="en-US" dirty="0" smtClean="0"/>
              <a:t>Feasible</a:t>
            </a:r>
          </a:p>
          <a:p>
            <a:r>
              <a:rPr lang="en-US" dirty="0" smtClean="0"/>
              <a:t>Necessary</a:t>
            </a:r>
          </a:p>
          <a:p>
            <a:r>
              <a:rPr lang="en-US" dirty="0" smtClean="0"/>
              <a:t>Prioritized</a:t>
            </a:r>
          </a:p>
          <a:p>
            <a:r>
              <a:rPr lang="en-US" dirty="0" smtClean="0"/>
              <a:t>Unambiguous</a:t>
            </a:r>
          </a:p>
          <a:p>
            <a:r>
              <a:rPr lang="en-US" dirty="0" smtClean="0"/>
              <a:t>Verifiable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97585"/>
              </p:ext>
            </p:extLst>
          </p:nvPr>
        </p:nvGraphicFramePr>
        <p:xfrm>
          <a:off x="4502623" y="2170128"/>
          <a:ext cx="1308705" cy="246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Art" r:id="rId3" imgW="1730375" imgH="3254375" progId="MS_ClipArt_Gallery.2">
                  <p:embed/>
                </p:oleObj>
              </mc:Choice>
              <mc:Fallback>
                <p:oleObj name="ClipArt" r:id="rId3" imgW="1730375" imgH="3254375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623" y="2170128"/>
                        <a:ext cx="1308705" cy="2462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83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most important part of a Software Requirements Specification</a:t>
            </a:r>
          </a:p>
          <a:p>
            <a:r>
              <a:rPr lang="en-US" dirty="0" smtClean="0"/>
              <a:t>A functional requirement</a:t>
            </a:r>
          </a:p>
          <a:p>
            <a:pPr lvl="1"/>
            <a:r>
              <a:rPr lang="en-US" dirty="0" smtClean="0"/>
              <a:t>Documents the software capabilities that must be implemented for the user to carry out a feature’s services or perform a use case</a:t>
            </a:r>
          </a:p>
          <a:p>
            <a:pPr lvl="1"/>
            <a:r>
              <a:rPr lang="en-US" dirty="0" smtClean="0"/>
              <a:t>Describes how the product should respond to anticipated error conditions and to invalid inputs and actions</a:t>
            </a:r>
          </a:p>
          <a:p>
            <a:pPr lvl="1"/>
            <a:r>
              <a:rPr lang="en-US" dirty="0" smtClean="0"/>
              <a:t>Uses the “shall” keyword</a:t>
            </a:r>
          </a:p>
          <a:p>
            <a:pPr lvl="1"/>
            <a:r>
              <a:rPr lang="en-US" dirty="0" smtClean="0"/>
              <a:t>Is labeled with a unique label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592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or User Perspective?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can write functional requirements from the perspective of either something the </a:t>
            </a:r>
            <a:r>
              <a:rPr lang="en-US" b="1" dirty="0" smtClean="0"/>
              <a:t>system</a:t>
            </a:r>
            <a:r>
              <a:rPr lang="en-US" dirty="0" smtClean="0"/>
              <a:t> does or something the </a:t>
            </a:r>
            <a:r>
              <a:rPr lang="en-US" b="1" dirty="0" smtClean="0"/>
              <a:t>user</a:t>
            </a:r>
            <a:r>
              <a:rPr lang="en-US" dirty="0" smtClean="0"/>
              <a:t> can do</a:t>
            </a:r>
          </a:p>
          <a:p>
            <a:pPr lvl="1"/>
            <a:r>
              <a:rPr lang="en-US" dirty="0" smtClean="0"/>
              <a:t>The system shall &lt;action verb&gt; &lt;observable result&gt;</a:t>
            </a:r>
          </a:p>
          <a:p>
            <a:pPr lvl="1"/>
            <a:r>
              <a:rPr lang="en-US" dirty="0" smtClean="0"/>
              <a:t>The user shall &lt;action verb&gt; &lt;observable result&gt;</a:t>
            </a:r>
          </a:p>
          <a:p>
            <a:r>
              <a:rPr lang="en-US" dirty="0" smtClean="0"/>
              <a:t>It’s fine to intermingle these two 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869</TotalTime>
  <Words>968</Words>
  <Application>Microsoft Macintosh PowerPoint</Application>
  <PresentationFormat>On-screen Show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SOHO</vt:lpstr>
      <vt:lpstr>ClipArt</vt:lpstr>
      <vt:lpstr>systems analysis</vt:lpstr>
      <vt:lpstr>Topics</vt:lpstr>
      <vt:lpstr>SRS “Document”</vt:lpstr>
      <vt:lpstr>Writing the SRS</vt:lpstr>
      <vt:lpstr>The SRS</vt:lpstr>
      <vt:lpstr>Audience for the SRS</vt:lpstr>
      <vt:lpstr>Characteristics of Excellent Requirements Statements</vt:lpstr>
      <vt:lpstr>Functional Requirements</vt:lpstr>
      <vt:lpstr>System or User Perspective?</vt:lpstr>
      <vt:lpstr>Functional Requirement from System Point of View</vt:lpstr>
      <vt:lpstr>Functional Requirement from User Point of View</vt:lpstr>
      <vt:lpstr>Non-functional Requirements</vt:lpstr>
      <vt:lpstr>The Keyword “Shall”</vt:lpstr>
      <vt:lpstr>Writing Style</vt:lpstr>
      <vt:lpstr>Writing Style (continued)</vt:lpstr>
      <vt:lpstr>Avoid Ambiguity</vt:lpstr>
      <vt:lpstr>Ambiguous Terms to Avoid (See Wiegers &amp; Beatty, page 214)</vt:lpstr>
      <vt:lpstr>How Would You Rewrite These Requirements?</vt:lpstr>
      <vt:lpstr>Contents of SRS</vt:lpstr>
      <vt:lpstr>SRS Template</vt:lpstr>
      <vt:lpstr>Summary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Priscilla Oppenheimer</dc:creator>
  <cp:lastModifiedBy>Priscilla Oppenheimer</cp:lastModifiedBy>
  <cp:revision>198</cp:revision>
  <dcterms:created xsi:type="dcterms:W3CDTF">2017-08-25T17:42:51Z</dcterms:created>
  <dcterms:modified xsi:type="dcterms:W3CDTF">2018-10-31T18:12:45Z</dcterms:modified>
</cp:coreProperties>
</file>