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0"/>
  </p:notesMasterIdLst>
  <p:sldIdLst>
    <p:sldId id="256" r:id="rId2"/>
    <p:sldId id="257" r:id="rId3"/>
    <p:sldId id="361" r:id="rId4"/>
    <p:sldId id="327" r:id="rId5"/>
    <p:sldId id="353" r:id="rId6"/>
    <p:sldId id="368" r:id="rId7"/>
    <p:sldId id="337" r:id="rId8"/>
    <p:sldId id="354" r:id="rId9"/>
    <p:sldId id="357" r:id="rId10"/>
    <p:sldId id="359" r:id="rId11"/>
    <p:sldId id="360" r:id="rId12"/>
    <p:sldId id="365" r:id="rId13"/>
    <p:sldId id="366" r:id="rId14"/>
    <p:sldId id="367" r:id="rId15"/>
    <p:sldId id="364" r:id="rId16"/>
    <p:sldId id="355" r:id="rId17"/>
    <p:sldId id="356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41" autoAdjust="0"/>
  </p:normalViewPr>
  <p:slideViewPr>
    <p:cSldViewPr snapToGrid="0" snapToObjects="1">
      <p:cViewPr varScale="1">
        <p:scale>
          <a:sx n="161" d="100"/>
          <a:sy n="161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0752A-98B0-474F-98EF-CFDC2352EBC6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4A6-C7FB-E04C-AF74-28E0303E9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Specifying Data Requirements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9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 class is depicted in a rectangle</a:t>
            </a:r>
          </a:p>
          <a:p>
            <a:r>
              <a:rPr lang="en-US" dirty="0" smtClean="0"/>
              <a:t>In the rectangle, include: </a:t>
            </a:r>
          </a:p>
          <a:p>
            <a:pPr lvl="1"/>
            <a:r>
              <a:rPr lang="en-US" dirty="0" smtClean="0"/>
              <a:t>Class name </a:t>
            </a:r>
            <a:r>
              <a:rPr lang="en-US" smtClean="0"/>
              <a:t>at the top</a:t>
            </a:r>
            <a:endParaRPr lang="en-US" dirty="0" smtClean="0"/>
          </a:p>
          <a:p>
            <a:pPr lvl="1"/>
            <a:r>
              <a:rPr lang="en-US" dirty="0" smtClean="0"/>
              <a:t>Attributes associated with the class in the middle section </a:t>
            </a:r>
          </a:p>
          <a:p>
            <a:pPr lvl="1"/>
            <a:r>
              <a:rPr lang="en-US" dirty="0" smtClean="0"/>
              <a:t>Operations (methods) that an object of this class can perform in the bottom section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7-09-12 at 5.47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42" y="3850853"/>
            <a:ext cx="2120900" cy="144780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grpSp>
        <p:nvGrpSpPr>
          <p:cNvPr id="7" name="Group 6"/>
          <p:cNvGrpSpPr/>
          <p:nvPr/>
        </p:nvGrpSpPr>
        <p:grpSpPr>
          <a:xfrm>
            <a:off x="4042327" y="3834253"/>
            <a:ext cx="2855360" cy="1535945"/>
            <a:chOff x="4042327" y="3834253"/>
            <a:chExt cx="2855360" cy="1535945"/>
          </a:xfrm>
        </p:grpSpPr>
        <p:sp>
          <p:nvSpPr>
            <p:cNvPr id="4" name="Rectangle 3"/>
            <p:cNvSpPr/>
            <p:nvPr/>
          </p:nvSpPr>
          <p:spPr>
            <a:xfrm>
              <a:off x="4042327" y="3834253"/>
              <a:ext cx="2855360" cy="15359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clas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0551" y="3879404"/>
              <a:ext cx="26924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888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This example doesn’t have the Operations section filled in yet at this point in the software development process</a:t>
            </a:r>
          </a:p>
          <a:p>
            <a:r>
              <a:rPr lang="en-US" dirty="0" smtClean="0"/>
              <a:t>In Class diagrams, the relationship </a:t>
            </a:r>
            <a:r>
              <a:rPr lang="en-US" dirty="0"/>
              <a:t>to another </a:t>
            </a:r>
            <a:r>
              <a:rPr lang="en-US" dirty="0" smtClean="0"/>
              <a:t>Class is depicted </a:t>
            </a:r>
            <a:r>
              <a:rPr lang="en-US" dirty="0"/>
              <a:t>with a labeled </a:t>
            </a:r>
            <a:r>
              <a:rPr lang="en-US" dirty="0" smtClean="0"/>
              <a:t>line</a:t>
            </a:r>
            <a:endParaRPr lang="en-US" dirty="0"/>
          </a:p>
          <a:p>
            <a:pPr lvl="1"/>
            <a:r>
              <a:rPr lang="en-US" dirty="0"/>
              <a:t>The 1..* notation means “one or more</a:t>
            </a:r>
            <a:r>
              <a:rPr lang="en-US" dirty="0" smtClean="0"/>
              <a:t>” cardinality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9-12 at 5.5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54" y="3496672"/>
            <a:ext cx="7601185" cy="2842963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29487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Cardinality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49845"/>
              </p:ext>
            </p:extLst>
          </p:nvPr>
        </p:nvGraphicFramePr>
        <p:xfrm>
          <a:off x="1524000" y="1745606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294"/>
                <a:gridCol w="41587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Indicator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or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Exactly</a:t>
                      </a:r>
                      <a:r>
                        <a:rPr lang="en-US" baseline="0" dirty="0" smtClean="0"/>
                        <a:t> 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Zero or 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or 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Another way to indicate one or more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Exactly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 to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to 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m..n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 least m but no more than 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13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Relationships</a:t>
            </a:r>
            <a:endParaRPr lang="en-US" dirty="0"/>
          </a:p>
        </p:txBody>
      </p:sp>
      <p:pic>
        <p:nvPicPr>
          <p:cNvPr id="4" name="Picture 3" descr="Uml_class_relation_arrows_en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54" y="1729714"/>
            <a:ext cx="3406439" cy="2270959"/>
          </a:xfrm>
          <a:prstGeom prst="rect">
            <a:avLst/>
          </a:prstGeom>
          <a:ln>
            <a:solidFill>
              <a:srgbClr val="61625E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027524" y="4580391"/>
            <a:ext cx="3819525" cy="1725711"/>
            <a:chOff x="3080364" y="4580391"/>
            <a:chExt cx="3819525" cy="1725711"/>
          </a:xfrm>
        </p:grpSpPr>
        <p:pic>
          <p:nvPicPr>
            <p:cNvPr id="5" name="Picture 4" descr="classDiagramComposition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364" y="5056452"/>
              <a:ext cx="3819525" cy="695325"/>
            </a:xfrm>
            <a:prstGeom prst="rect">
              <a:avLst/>
            </a:prstGeom>
            <a:ln>
              <a:solidFill>
                <a:srgbClr val="61625E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861513" y="4580391"/>
              <a:ext cx="2309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Composition Example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46375" y="5844437"/>
              <a:ext cx="3576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A </a:t>
              </a:r>
              <a:r>
                <a:rPr lang="en-US" sz="1200" dirty="0"/>
                <a:t>building is composed of one or more rooms, and </a:t>
              </a:r>
              <a:r>
                <a:rPr lang="en-US" sz="1200" dirty="0" smtClean="0"/>
                <a:t>a </a:t>
              </a:r>
              <a:r>
                <a:rPr lang="en-US" sz="1200" dirty="0"/>
                <a:t>room may be composed of several </a:t>
              </a:r>
              <a:r>
                <a:rPr lang="en-US" sz="1200" dirty="0" smtClean="0"/>
                <a:t>sub-rooms.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097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 Diagram Example for an Online Shopping System</a:t>
            </a:r>
            <a:endParaRPr lang="en-US" dirty="0"/>
          </a:p>
        </p:txBody>
      </p:sp>
      <p:pic>
        <p:nvPicPr>
          <p:cNvPr id="4" name="Picture 3" descr="Class_diagram_for_shopp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84" y="1384492"/>
            <a:ext cx="6827540" cy="5302722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347317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more info </a:t>
            </a:r>
            <a:r>
              <a:rPr lang="en-US" dirty="0" smtClean="0"/>
              <a:t>on UML Class Diagrams, see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://www.smartdraw.com/class-diagram</a:t>
            </a:r>
            <a:r>
              <a:rPr lang="en-US" dirty="0" smtClean="0"/>
              <a:t>/ </a:t>
            </a:r>
          </a:p>
          <a:p>
            <a:pPr lvl="1"/>
            <a:r>
              <a:rPr lang="en-US" dirty="0"/>
              <a:t>https://www.lucidchart.com/pages/uml/class-</a:t>
            </a:r>
            <a:r>
              <a:rPr lang="en-US" dirty="0" smtClean="0"/>
              <a:t>diagram</a:t>
            </a:r>
          </a:p>
          <a:p>
            <a:pPr lvl="1"/>
            <a:r>
              <a:rPr lang="en-US" dirty="0"/>
              <a:t>http://www.agilemodeling.com/artifacts/</a:t>
            </a:r>
            <a:r>
              <a:rPr lang="en-US" dirty="0" smtClean="0"/>
              <a:t>classDiagram.htm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1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Data Dictionary is a collection of detailed information about the data entities used in an application</a:t>
            </a:r>
          </a:p>
          <a:p>
            <a:pPr lvl="1"/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Data types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llowed values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r>
              <a:rPr lang="en-US" dirty="0" smtClean="0"/>
              <a:t>Collecting this information helps developers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programs correctly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dentify data validation criteria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inimize integration problems</a:t>
            </a:r>
          </a:p>
          <a:p>
            <a:r>
              <a:rPr lang="en-US" dirty="0" smtClean="0"/>
              <a:t>The Data Dictionary complements the SRS glossary, which defines application domain or business terms, abbreviations, and acronyms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3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 Example</a:t>
            </a:r>
            <a:endParaRPr lang="en-US" dirty="0"/>
          </a:p>
        </p:txBody>
      </p:sp>
      <p:pic>
        <p:nvPicPr>
          <p:cNvPr id="4" name="Picture 3" descr="Screen Shot 2017-09-12 at 5.24.4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1628205"/>
            <a:ext cx="8222074" cy="3865799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397871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432926"/>
          </a:xfrm>
        </p:spPr>
        <p:txBody>
          <a:bodyPr>
            <a:normAutofit/>
          </a:bodyPr>
          <a:lstStyle/>
          <a:p>
            <a:r>
              <a:rPr lang="en-US" dirty="0" smtClean="0"/>
              <a:t>In this module, we talked about:</a:t>
            </a:r>
          </a:p>
          <a:p>
            <a:pPr lvl="1"/>
            <a:r>
              <a:rPr lang="en-US" dirty="0"/>
              <a:t>The importance of specifying data requirements</a:t>
            </a:r>
          </a:p>
          <a:p>
            <a:pPr lvl="1"/>
            <a:r>
              <a:rPr lang="en-US" dirty="0"/>
              <a:t>Modeling data </a:t>
            </a:r>
            <a:r>
              <a:rPr lang="en-US" dirty="0" smtClean="0"/>
              <a:t>relationships with Entity Relationship and Class diagrams</a:t>
            </a:r>
            <a:endParaRPr lang="en-US" dirty="0"/>
          </a:p>
          <a:p>
            <a:pPr lvl="1"/>
            <a:r>
              <a:rPr lang="en-US" dirty="0"/>
              <a:t>Developing a </a:t>
            </a:r>
            <a:r>
              <a:rPr lang="en-US" dirty="0" smtClean="0"/>
              <a:t>Data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importance of specifying data requirements</a:t>
            </a:r>
          </a:p>
          <a:p>
            <a:r>
              <a:rPr lang="en-US" dirty="0" smtClean="0"/>
              <a:t>Modeling data relationships</a:t>
            </a:r>
          </a:p>
          <a:p>
            <a:r>
              <a:rPr lang="en-US" dirty="0" smtClean="0"/>
              <a:t>Developing Entity Relationship Diagrams</a:t>
            </a:r>
          </a:p>
          <a:p>
            <a:r>
              <a:rPr lang="en-US" dirty="0"/>
              <a:t>Designing Class </a:t>
            </a:r>
            <a:r>
              <a:rPr lang="en-US" dirty="0" smtClean="0"/>
              <a:t>Diagrams</a:t>
            </a:r>
          </a:p>
          <a:p>
            <a:r>
              <a:rPr lang="en-US" dirty="0" smtClean="0"/>
              <a:t>Developing a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184327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are still in Requirements Analysis, but next week we will move on to discussing development tools and testing!</a:t>
            </a:r>
            <a:endParaRPr lang="en-US" dirty="0"/>
          </a:p>
        </p:txBody>
      </p:sp>
      <p:pic>
        <p:nvPicPr>
          <p:cNvPr id="4" name="Picture 3" descr="SDLC_-_Software_Development_Life_Cycl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11" y="2231572"/>
            <a:ext cx="4429576" cy="4454070"/>
          </a:xfrm>
          <a:prstGeom prst="rect">
            <a:avLst/>
          </a:prstGeom>
          <a:ln w="1905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65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Specify Data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Bad things happen when there are ambiguities about data </a:t>
            </a:r>
          </a:p>
          <a:p>
            <a:pPr lvl="1"/>
            <a:r>
              <a:rPr lang="en-US" dirty="0" smtClean="0"/>
              <a:t>Buffer overflows, overwriting data or program code</a:t>
            </a:r>
          </a:p>
          <a:p>
            <a:pPr lvl="1"/>
            <a:r>
              <a:rPr lang="en-US" dirty="0" smtClean="0"/>
              <a:t>Picking up extra padding characters</a:t>
            </a:r>
          </a:p>
          <a:p>
            <a:pPr lvl="1"/>
            <a:r>
              <a:rPr lang="en-US" dirty="0" smtClean="0"/>
              <a:t>Syntax errors</a:t>
            </a:r>
          </a:p>
          <a:p>
            <a:pPr lvl="1"/>
            <a:r>
              <a:rPr lang="en-US" dirty="0" smtClean="0"/>
              <a:t>Nonstandard variable names, causing developers to not use the same variable name for the same data</a:t>
            </a:r>
          </a:p>
          <a:p>
            <a:pPr lvl="1"/>
            <a:r>
              <a:rPr lang="en-US" dirty="0" smtClean="0"/>
              <a:t>Nonstandard methods for validating data items and user input</a:t>
            </a:r>
          </a:p>
          <a:p>
            <a:endParaRPr lang="en-US" dirty="0"/>
          </a:p>
        </p:txBody>
      </p:sp>
      <p:pic>
        <p:nvPicPr>
          <p:cNvPr id="5" name="Picture 4" descr="Screen Shot 2017-09-12 at 5.00.3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44" y="4217599"/>
            <a:ext cx="6558720" cy="2142764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100376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Data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Not to be confused with the data flow diagram, which specifies, the flow of data</a:t>
            </a:r>
          </a:p>
          <a:p>
            <a:r>
              <a:rPr lang="en-US" dirty="0" smtClean="0"/>
              <a:t>Data models depict the system’s data relationships</a:t>
            </a:r>
          </a:p>
          <a:p>
            <a:pPr lvl="1"/>
            <a:r>
              <a:rPr lang="en-US" dirty="0" smtClean="0"/>
              <a:t>A commonly-used data model is the Entity Relationship Diagram (ERD)</a:t>
            </a:r>
          </a:p>
          <a:p>
            <a:pPr lvl="1"/>
            <a:r>
              <a:rPr lang="en-US" dirty="0" smtClean="0"/>
              <a:t>Object-oriented programming projects use Class diagrams</a:t>
            </a:r>
          </a:p>
          <a:p>
            <a:r>
              <a:rPr lang="en-US" dirty="0" smtClean="0"/>
              <a:t>A data model provides a high-level view of the system’s data</a:t>
            </a:r>
          </a:p>
          <a:p>
            <a:r>
              <a:rPr lang="en-US" dirty="0" smtClean="0"/>
              <a:t>A Data Dictionary provides a detailed view of the system’s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51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When modeling data relationships, an important concept is </a:t>
            </a:r>
            <a:r>
              <a:rPr lang="en-US" b="1" dirty="0" smtClean="0"/>
              <a:t>cardinality</a:t>
            </a:r>
          </a:p>
          <a:p>
            <a:r>
              <a:rPr lang="en-US" dirty="0"/>
              <a:t>Cardinality </a:t>
            </a:r>
            <a:r>
              <a:rPr lang="en-US" dirty="0" smtClean="0"/>
              <a:t>refers to the quantity </a:t>
            </a:r>
            <a:r>
              <a:rPr lang="en-US" dirty="0"/>
              <a:t>of instances of a particular data entity relating to another </a:t>
            </a:r>
            <a:r>
              <a:rPr lang="en-US" dirty="0" smtClean="0"/>
              <a:t>entity</a:t>
            </a:r>
          </a:p>
          <a:p>
            <a:r>
              <a:rPr lang="en-US" dirty="0"/>
              <a:t>P</a:t>
            </a:r>
            <a:r>
              <a:rPr lang="en-US" dirty="0" smtClean="0"/>
              <a:t>ossible </a:t>
            </a:r>
            <a:r>
              <a:rPr lang="en-US" dirty="0"/>
              <a:t>quantities are </a:t>
            </a:r>
            <a:endParaRPr lang="en-US" dirty="0" smtClean="0"/>
          </a:p>
          <a:p>
            <a:pPr lvl="1"/>
            <a:r>
              <a:rPr lang="en-US" dirty="0" smtClean="0"/>
              <a:t>One</a:t>
            </a:r>
            <a:r>
              <a:rPr lang="en-US" dirty="0"/>
              <a:t>-to-</a:t>
            </a:r>
            <a:r>
              <a:rPr lang="en-US" dirty="0" smtClean="0"/>
              <a:t>one</a:t>
            </a:r>
            <a:endParaRPr lang="en-US" dirty="0"/>
          </a:p>
          <a:p>
            <a:pPr lvl="1"/>
            <a:r>
              <a:rPr lang="en-US" dirty="0" smtClean="0"/>
              <a:t>One</a:t>
            </a:r>
            <a:r>
              <a:rPr lang="en-US" dirty="0"/>
              <a:t>-to-</a:t>
            </a:r>
            <a:r>
              <a:rPr lang="en-US" dirty="0" smtClean="0"/>
              <a:t>many</a:t>
            </a:r>
            <a:endParaRPr lang="en-US" dirty="0"/>
          </a:p>
          <a:p>
            <a:pPr lvl="1"/>
            <a:r>
              <a:rPr lang="en-US" dirty="0" smtClean="0"/>
              <a:t>Many</a:t>
            </a:r>
            <a:r>
              <a:rPr lang="en-US" dirty="0"/>
              <a:t>-to-</a:t>
            </a:r>
            <a:r>
              <a:rPr lang="en-US" dirty="0" smtClean="0"/>
              <a:t>many</a:t>
            </a:r>
            <a:endParaRPr lang="en-US" dirty="0"/>
          </a:p>
        </p:txBody>
      </p:sp>
      <p:pic>
        <p:nvPicPr>
          <p:cNvPr id="4" name="Picture 3" descr="cardinality-with-arrow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184" y="2535021"/>
            <a:ext cx="3683898" cy="4180986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270792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Represents logical groups of information from the problem domain and their interconnections</a:t>
            </a:r>
          </a:p>
          <a:p>
            <a:r>
              <a:rPr lang="en-US" dirty="0" smtClean="0"/>
              <a:t>Helps you understand and communicate the data components of the business or the system</a:t>
            </a:r>
          </a:p>
          <a:p>
            <a:r>
              <a:rPr lang="en-US" dirty="0" smtClean="0"/>
              <a:t>Used during requirements analysis phase of software development</a:t>
            </a:r>
          </a:p>
          <a:p>
            <a:r>
              <a:rPr lang="en-US" dirty="0" smtClean="0"/>
              <a:t>Also often used during database design, later in the development process</a:t>
            </a:r>
          </a:p>
          <a:p>
            <a:r>
              <a:rPr lang="en-US" dirty="0" smtClean="0"/>
              <a:t>Entities can be physical items (including people), aggregations of data, actors, data stores</a:t>
            </a:r>
          </a:p>
          <a:p>
            <a:r>
              <a:rPr lang="en-US" dirty="0" smtClean="0"/>
              <a:t>Entities are named as singular nouns and shown in rectangles on an 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2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20" y="197554"/>
            <a:ext cx="5659849" cy="508001"/>
          </a:xfrm>
        </p:spPr>
        <p:txBody>
          <a:bodyPr>
            <a:noAutofit/>
          </a:bodyPr>
          <a:lstStyle/>
          <a:p>
            <a:r>
              <a:rPr lang="en-US" dirty="0" smtClean="0"/>
              <a:t>ERD Example</a:t>
            </a:r>
            <a:endParaRPr lang="en-US" dirty="0"/>
          </a:p>
        </p:txBody>
      </p:sp>
      <p:pic>
        <p:nvPicPr>
          <p:cNvPr id="4" name="Picture 3" descr="Screen Shot 2017-09-12 at 5.13.5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81" y="1871551"/>
            <a:ext cx="5117630" cy="4670954"/>
          </a:xfrm>
          <a:prstGeom prst="rect">
            <a:avLst/>
          </a:prstGeom>
          <a:ln>
            <a:solidFill>
              <a:srgbClr val="61625E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08161" y="809037"/>
            <a:ext cx="49035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Shows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Entities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Relationship between entities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Cardinality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1 means 1-to-1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M means 1-to-many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Describes </a:t>
            </a:r>
            <a:r>
              <a:rPr lang="en-US" dirty="0"/>
              <a:t>the structure of a system by modeling its classes, attributes, operations, and relationships between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Shows the data attributes for individual classes (which correspond to entities in an ERD)</a:t>
            </a:r>
          </a:p>
          <a:p>
            <a:r>
              <a:rPr lang="en-US" dirty="0" smtClean="0"/>
              <a:t>Specifies the logical link between classes </a:t>
            </a:r>
          </a:p>
          <a:p>
            <a:r>
              <a:rPr lang="en-US" dirty="0" smtClean="0"/>
              <a:t>Indicates the cardinality (multiplicity) of those links</a:t>
            </a:r>
          </a:p>
          <a:p>
            <a:pPr lvl="1"/>
            <a:r>
              <a:rPr lang="en-US" dirty="0" smtClean="0"/>
              <a:t>One-to-one, one-to many, or many-to-many</a:t>
            </a:r>
          </a:p>
          <a:p>
            <a:r>
              <a:rPr lang="en-US" dirty="0" smtClean="0"/>
              <a:t>Used in object-oriented development methods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Class_Dependenc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03" y="4796911"/>
            <a:ext cx="3873500" cy="1524000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85041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1022</TotalTime>
  <Words>737</Words>
  <Application>Microsoft Macintosh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SOHO</vt:lpstr>
      <vt:lpstr>systems analysis</vt:lpstr>
      <vt:lpstr>Topics</vt:lpstr>
      <vt:lpstr>Where Are We?</vt:lpstr>
      <vt:lpstr>Why Specify Data Requirements?</vt:lpstr>
      <vt:lpstr>Modeling Data Relationships</vt:lpstr>
      <vt:lpstr>Cardinality</vt:lpstr>
      <vt:lpstr>Entity Relationship Diagram</vt:lpstr>
      <vt:lpstr>ERD Example</vt:lpstr>
      <vt:lpstr>UML Class Diagram</vt:lpstr>
      <vt:lpstr>Class Diagram Components</vt:lpstr>
      <vt:lpstr>Class Diagram Example</vt:lpstr>
      <vt:lpstr>Indicating Cardinality</vt:lpstr>
      <vt:lpstr>Class Relationships</vt:lpstr>
      <vt:lpstr>A Class Diagram Example for an Online Shopping System</vt:lpstr>
      <vt:lpstr>UML Class Diagram</vt:lpstr>
      <vt:lpstr>The Data Dictionary</vt:lpstr>
      <vt:lpstr>Data Dictionary Example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Priscilla Oppenheimer</dc:creator>
  <cp:lastModifiedBy>Priscilla Oppenheimer</cp:lastModifiedBy>
  <cp:revision>228</cp:revision>
  <dcterms:created xsi:type="dcterms:W3CDTF">2017-08-25T17:42:51Z</dcterms:created>
  <dcterms:modified xsi:type="dcterms:W3CDTF">2018-10-31T18:51:28Z</dcterms:modified>
</cp:coreProperties>
</file>