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7"/>
  </p:notesMasterIdLst>
  <p:sldIdLst>
    <p:sldId id="256" r:id="rId2"/>
    <p:sldId id="257" r:id="rId3"/>
    <p:sldId id="373" r:id="rId4"/>
    <p:sldId id="361" r:id="rId5"/>
    <p:sldId id="381" r:id="rId6"/>
    <p:sldId id="382" r:id="rId7"/>
    <p:sldId id="388" r:id="rId8"/>
    <p:sldId id="389" r:id="rId9"/>
    <p:sldId id="390" r:id="rId10"/>
    <p:sldId id="391" r:id="rId11"/>
    <p:sldId id="404" r:id="rId12"/>
    <p:sldId id="385" r:id="rId13"/>
    <p:sldId id="398" r:id="rId14"/>
    <p:sldId id="399" r:id="rId15"/>
    <p:sldId id="400" r:id="rId16"/>
    <p:sldId id="401" r:id="rId17"/>
    <p:sldId id="386" r:id="rId18"/>
    <p:sldId id="396" r:id="rId19"/>
    <p:sldId id="397" r:id="rId20"/>
    <p:sldId id="393" r:id="rId21"/>
    <p:sldId id="392" r:id="rId22"/>
    <p:sldId id="394" r:id="rId23"/>
    <p:sldId id="387" r:id="rId24"/>
    <p:sldId id="395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41" autoAdjust="0"/>
  </p:normalViewPr>
  <p:slideViewPr>
    <p:cSldViewPr snapToGrid="0" snapToObjects="1">
      <p:cViewPr varScale="1">
        <p:scale>
          <a:sx n="163" d="100"/>
          <a:sy n="163" d="100"/>
        </p:scale>
        <p:origin x="-9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0752A-98B0-474F-98EF-CFDC2352EBC6}" type="datetimeFigureOut">
              <a:rPr lang="en-US" smtClean="0"/>
              <a:t>9/26/18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64A6-C7FB-E04C-AF74-28E0303E9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September 26,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September 26,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September 26,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September 26,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September 26,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September 26,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9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requests for work that the team might perform</a:t>
            </a:r>
          </a:p>
          <a:p>
            <a:r>
              <a:rPr lang="en-US" dirty="0" smtClean="0"/>
              <a:t>Composed of User Stories</a:t>
            </a:r>
          </a:p>
          <a:p>
            <a:pPr lvl="1"/>
            <a:r>
              <a:rPr lang="en-US" sz="2200" dirty="0" smtClean="0"/>
              <a:t>May also include </a:t>
            </a:r>
            <a:r>
              <a:rPr lang="en-US" sz="2200" smtClean="0"/>
              <a:t>other requirements and </a:t>
            </a:r>
            <a:r>
              <a:rPr lang="en-US" sz="2200" dirty="0" smtClean="0"/>
              <a:t>defects to be corrected</a:t>
            </a:r>
          </a:p>
          <a:p>
            <a:r>
              <a:rPr lang="en-US" dirty="0" smtClean="0"/>
              <a:t>Maintained on story cards, Kanban board, in tools</a:t>
            </a:r>
          </a:p>
          <a:p>
            <a:r>
              <a:rPr lang="en-US" dirty="0" smtClean="0"/>
              <a:t>Prioritization of the backlog is an ongoing activity</a:t>
            </a:r>
          </a:p>
          <a:p>
            <a:pPr lvl="1"/>
            <a:r>
              <a:rPr lang="en-US" sz="2200" dirty="0" smtClean="0"/>
              <a:t>Selects which work items go into upcoming iterations and which items are discarded from the backlog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86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User Stories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stories have a specific format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dirty="0" smtClean="0"/>
              <a:t>As </a:t>
            </a:r>
            <a:r>
              <a:rPr lang="en-US" dirty="0"/>
              <a:t>a [persona],</a:t>
            </a:r>
          </a:p>
          <a:p>
            <a:pPr lvl="1"/>
            <a:r>
              <a:rPr lang="en-US" dirty="0"/>
              <a:t>I want to [do something</a:t>
            </a:r>
            <a:r>
              <a:rPr lang="en-US" dirty="0" smtClean="0"/>
              <a:t>], </a:t>
            </a:r>
            <a:endParaRPr lang="en-US" dirty="0"/>
          </a:p>
          <a:p>
            <a:pPr lvl="1"/>
            <a:r>
              <a:rPr lang="en-US" dirty="0"/>
              <a:t>so that I can [realize a reward</a:t>
            </a:r>
            <a:r>
              <a:rPr lang="en-US" dirty="0" smtClean="0"/>
              <a:t>]</a:t>
            </a:r>
          </a:p>
          <a:p>
            <a:r>
              <a:rPr lang="en-US" sz="2400" dirty="0" smtClean="0"/>
              <a:t>Examples: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Helen the HR </a:t>
            </a:r>
            <a:r>
              <a:rPr lang="en-US" dirty="0" smtClean="0"/>
              <a:t>Manager, </a:t>
            </a:r>
            <a:r>
              <a:rPr lang="en-US" dirty="0"/>
              <a:t>I want to screen an engineering candidate, so I know their skills profile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 a customer</a:t>
            </a:r>
            <a:r>
              <a:rPr lang="en-US" dirty="0" smtClean="0"/>
              <a:t>, I </a:t>
            </a:r>
            <a:r>
              <a:rPr lang="en-US" dirty="0"/>
              <a:t>want to withdraw cash from an </a:t>
            </a:r>
            <a:r>
              <a:rPr lang="en-US" dirty="0" smtClean="0"/>
              <a:t>ATM, so </a:t>
            </a:r>
            <a:r>
              <a:rPr lang="en-US" dirty="0"/>
              <a:t>that I don't have to wait in line at the bank.</a:t>
            </a:r>
          </a:p>
        </p:txBody>
      </p:sp>
    </p:spTree>
    <p:extLst>
      <p:ext uri="{BB962C8B-B14F-4D97-AF65-F5344CB8AC3E}">
        <p14:creationId xmlns:p14="http://schemas.microsoft.com/office/powerpoint/2010/main" val="171559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2" name="Picture 1" descr="ScrumSpr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905"/>
            <a:ext cx="9144000" cy="45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5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Roles</a:t>
            </a:r>
            <a:endParaRPr lang="en-US" dirty="0"/>
          </a:p>
        </p:txBody>
      </p:sp>
      <p:pic>
        <p:nvPicPr>
          <p:cNvPr id="4" name="Picture 3" descr="Screen Shot 2017-10-24 at 5.40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74" y="1474839"/>
            <a:ext cx="4827009" cy="49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6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product owner is the one person who is responsible for the product.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product requirements for the developers must come through this role.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list of requirements for the product is gathered in a product backlog, which the product owner is responsible for.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product owner also determines the priorities of these requirements and ensures the requirements are clearly defined.</a:t>
            </a:r>
          </a:p>
        </p:txBody>
      </p:sp>
    </p:spTree>
    <p:extLst>
      <p:ext uri="{BB962C8B-B14F-4D97-AF65-F5344CB8AC3E}">
        <p14:creationId xmlns:p14="http://schemas.microsoft.com/office/powerpoint/2010/main" val="84446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7"/>
            <a:ext cx="8595360" cy="5141681"/>
          </a:xfrm>
        </p:spPr>
        <p:txBody>
          <a:bodyPr/>
          <a:lstStyle/>
          <a:p>
            <a:r>
              <a:rPr lang="en-US" dirty="0"/>
              <a:t>The scrum master makes sure the scrum team adheres to scrum practices, by assisting the product owner and the development team.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product owner, this help includes suggesting techniques to manage the product backlog, to attain clear requirements, and to prioritize for maximum value.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development team members, this help includes coaching the team to self-organize and remove roadblocks.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scrum master also facilitates the four events </a:t>
            </a:r>
            <a:r>
              <a:rPr lang="en-US" dirty="0" smtClean="0"/>
              <a:t>within </a:t>
            </a:r>
            <a:r>
              <a:rPr lang="en-US" dirty="0"/>
              <a:t>a </a:t>
            </a:r>
            <a:r>
              <a:rPr lang="en-US" dirty="0" smtClean="0"/>
              <a:t>sprint:</a:t>
            </a:r>
          </a:p>
          <a:p>
            <a:pPr lvl="2"/>
            <a:r>
              <a:rPr lang="en-US" dirty="0" smtClean="0"/>
              <a:t>Sprint planning</a:t>
            </a:r>
          </a:p>
          <a:p>
            <a:pPr lvl="2"/>
            <a:r>
              <a:rPr lang="en-US" dirty="0" smtClean="0"/>
              <a:t>Daily scrums</a:t>
            </a:r>
          </a:p>
          <a:p>
            <a:pPr lvl="2"/>
            <a:r>
              <a:rPr lang="en-US" dirty="0" smtClean="0"/>
              <a:t>Sprint review</a:t>
            </a:r>
          </a:p>
          <a:p>
            <a:pPr lvl="2"/>
            <a:r>
              <a:rPr lang="en-US" dirty="0" smtClean="0"/>
              <a:t>Sprint 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8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Development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development teams are small, </a:t>
            </a:r>
            <a:r>
              <a:rPr lang="en-US" dirty="0" smtClean="0"/>
              <a:t>self-organizing teams, ideally </a:t>
            </a:r>
            <a:r>
              <a:rPr lang="en-US" dirty="0"/>
              <a:t>between three and nine people. </a:t>
            </a:r>
            <a:endParaRPr lang="en-US" dirty="0" smtClean="0"/>
          </a:p>
          <a:p>
            <a:pPr lvl="1"/>
            <a:r>
              <a:rPr lang="en-US" dirty="0" smtClean="0"/>
              <a:t>They are self-contained, consisting of everyone and everything needed to complete the product. </a:t>
            </a:r>
          </a:p>
          <a:p>
            <a:pPr lvl="1"/>
            <a:r>
              <a:rPr lang="en-US" dirty="0" smtClean="0"/>
              <a:t>Each member generally takes on mixed tasks, such as both coding and testing, rather than having dedicated coders and testers. </a:t>
            </a:r>
          </a:p>
          <a:p>
            <a:pPr lvl="1"/>
            <a:r>
              <a:rPr lang="en-US" dirty="0" smtClean="0"/>
              <a:t>Everyone on the team is responsible for the team’s work products; accountability rests with the entire team.</a:t>
            </a:r>
          </a:p>
          <a:p>
            <a:r>
              <a:rPr lang="en-US" dirty="0" smtClean="0"/>
              <a:t>No </a:t>
            </a:r>
            <a:r>
              <a:rPr lang="en-US" dirty="0"/>
              <a:t>one outside the development team, not even the scrum master or product owner, tells </a:t>
            </a:r>
            <a:r>
              <a:rPr lang="en-US" dirty="0" smtClean="0"/>
              <a:t>the team </a:t>
            </a:r>
            <a:r>
              <a:rPr lang="en-US" dirty="0"/>
              <a:t>how to turn the backlog of requirements for a sprint into developer tasks to produce an increment of working software.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17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</a:t>
            </a:r>
            <a:endParaRPr lang="en-US" dirty="0"/>
          </a:p>
        </p:txBody>
      </p:sp>
      <p:pic>
        <p:nvPicPr>
          <p:cNvPr id="3" name="Picture 2" descr="Kanban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575"/>
            <a:ext cx="9144000" cy="47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0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</a:t>
            </a:r>
            <a:endParaRPr lang="en-US" dirty="0"/>
          </a:p>
        </p:txBody>
      </p:sp>
      <p:pic>
        <p:nvPicPr>
          <p:cNvPr id="4" name="Picture 3" descr="Screen Shot 2017-10-24 at 5.3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7" y="1811458"/>
            <a:ext cx="7628194" cy="4275237"/>
          </a:xfrm>
          <a:prstGeom prst="rect">
            <a:avLst/>
          </a:prstGeom>
          <a:ln w="12700" cmpd="sng"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162773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69288" y="1655095"/>
            <a:ext cx="7058906" cy="45811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Lean is based on seven principles:</a:t>
            </a:r>
          </a:p>
          <a:p>
            <a:pPr marL="627952" lvl="1" indent="-457200">
              <a:buFont typeface="+mj-lt"/>
              <a:buAutoNum type="arabicPeriod"/>
            </a:pPr>
            <a:r>
              <a:rPr lang="en-US" dirty="0" smtClean="0"/>
              <a:t>Eliminate </a:t>
            </a:r>
            <a:r>
              <a:rPr lang="en-US" dirty="0"/>
              <a:t>waste</a:t>
            </a:r>
          </a:p>
          <a:p>
            <a:pPr marL="627952" lvl="1" indent="-457200">
              <a:buFont typeface="+mj-lt"/>
              <a:buAutoNum type="arabicPeriod"/>
            </a:pPr>
            <a:r>
              <a:rPr lang="en-US" dirty="0" smtClean="0"/>
              <a:t>Amplify </a:t>
            </a:r>
            <a:r>
              <a:rPr lang="en-US" dirty="0"/>
              <a:t>learning</a:t>
            </a:r>
          </a:p>
          <a:p>
            <a:pPr marL="627952" lvl="1" indent="-457200">
              <a:buFont typeface="+mj-lt"/>
              <a:buAutoNum type="arabicPeriod"/>
            </a:pPr>
            <a:r>
              <a:rPr lang="en-US" dirty="0" smtClean="0"/>
              <a:t>Decide </a:t>
            </a:r>
            <a:r>
              <a:rPr lang="en-US" dirty="0"/>
              <a:t>as late as possible </a:t>
            </a:r>
            <a:endParaRPr lang="en-US" dirty="0" smtClean="0"/>
          </a:p>
          <a:p>
            <a:pPr marL="627952" lvl="1" indent="-457200">
              <a:buFont typeface="+mj-lt"/>
              <a:buAutoNum type="arabicPeriod"/>
            </a:pPr>
            <a:r>
              <a:rPr lang="en-US" dirty="0" smtClean="0"/>
              <a:t>Deliver as </a:t>
            </a:r>
            <a:r>
              <a:rPr lang="en-US" dirty="0"/>
              <a:t>fast as possible</a:t>
            </a:r>
          </a:p>
          <a:p>
            <a:pPr marL="627952" lvl="1" indent="-457200">
              <a:buFont typeface="+mj-lt"/>
              <a:buAutoNum type="arabicPeriod"/>
            </a:pPr>
            <a:r>
              <a:rPr lang="en-US" dirty="0" smtClean="0"/>
              <a:t>Empower </a:t>
            </a:r>
            <a:r>
              <a:rPr lang="en-US" dirty="0"/>
              <a:t>the team</a:t>
            </a:r>
          </a:p>
          <a:p>
            <a:pPr marL="627952" lvl="1" indent="-45720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quality </a:t>
            </a:r>
            <a:r>
              <a:rPr lang="en-US" dirty="0" smtClean="0"/>
              <a:t>in</a:t>
            </a:r>
          </a:p>
          <a:p>
            <a:pPr marL="627952" lvl="1" indent="-457200">
              <a:buFont typeface="+mj-lt"/>
              <a:buAutoNum type="arabicPeriod"/>
            </a:pPr>
            <a:r>
              <a:rPr lang="en-US" dirty="0" smtClean="0"/>
              <a:t>See </a:t>
            </a:r>
            <a:r>
              <a:rPr lang="en-US" dirty="0"/>
              <a:t>the </a:t>
            </a:r>
            <a:r>
              <a:rPr lang="en-US" dirty="0" smtClean="0"/>
              <a:t>whole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9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Agile?</a:t>
            </a:r>
          </a:p>
          <a:p>
            <a:r>
              <a:rPr lang="en-US" dirty="0" smtClean="0"/>
              <a:t>Why was Agile developed?</a:t>
            </a:r>
          </a:p>
          <a:p>
            <a:r>
              <a:rPr lang="en-US" dirty="0" smtClean="0"/>
              <a:t>Characteristics of Agile</a:t>
            </a:r>
          </a:p>
          <a:p>
            <a:r>
              <a:rPr lang="en-US" dirty="0" smtClean="0"/>
              <a:t>Agile team roles</a:t>
            </a:r>
          </a:p>
          <a:p>
            <a:r>
              <a:rPr lang="en-US" dirty="0" smtClean="0"/>
              <a:t>The Agile Manifesto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27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Agile Epic Stories are Subdivided into User Stories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3" y="1718482"/>
            <a:ext cx="769727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6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Activities with Each Iteration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7" y="1680876"/>
            <a:ext cx="7925906" cy="41058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40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Agile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2001, seventeen software developers met at the Snowbird resort in Utah to discuss lightweight development methods. </a:t>
            </a:r>
          </a:p>
          <a:p>
            <a:r>
              <a:rPr lang="en-US" dirty="0"/>
              <a:t>Together they published the Manifesto for Agile Software Development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Manifesto declares values and principles.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See the Agile Manifesto</a:t>
            </a:r>
            <a:endParaRPr lang="en-US" dirty="0"/>
          </a:p>
        </p:txBody>
      </p:sp>
      <p:pic>
        <p:nvPicPr>
          <p:cNvPr id="5" name="Picture 4" descr="agile_valu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2" y="1990476"/>
            <a:ext cx="7487387" cy="38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6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Principles of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See the Agile Manifesto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8" y="1958886"/>
            <a:ext cx="7440063" cy="42773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97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432926"/>
          </a:xfrm>
        </p:spPr>
        <p:txBody>
          <a:bodyPr>
            <a:normAutofit/>
          </a:bodyPr>
          <a:lstStyle/>
          <a:p>
            <a:r>
              <a:rPr lang="en-US" dirty="0" smtClean="0"/>
              <a:t>In this module, we talked about:</a:t>
            </a:r>
          </a:p>
          <a:p>
            <a:pPr lvl="1"/>
            <a:r>
              <a:rPr lang="en-US" sz="2200" dirty="0" smtClean="0"/>
              <a:t>The problems with waterfall that Agile attempts to address</a:t>
            </a:r>
          </a:p>
          <a:p>
            <a:pPr lvl="1"/>
            <a:r>
              <a:rPr lang="en-US" sz="2200" dirty="0" smtClean="0"/>
              <a:t>The characteristics of Agile</a:t>
            </a:r>
          </a:p>
          <a:p>
            <a:pPr lvl="1"/>
            <a:r>
              <a:rPr lang="en-US" sz="2200" dirty="0" smtClean="0"/>
              <a:t>Backlogs and User Stories</a:t>
            </a:r>
          </a:p>
          <a:p>
            <a:pPr lvl="1"/>
            <a:r>
              <a:rPr lang="en-US" sz="2200" dirty="0" smtClean="0"/>
              <a:t>The Agile Manifesto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4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Agile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software development methods that encourage </a:t>
            </a:r>
          </a:p>
          <a:p>
            <a:pPr lvl="1"/>
            <a:r>
              <a:rPr lang="en-US" sz="2200" dirty="0"/>
              <a:t>C</a:t>
            </a:r>
            <a:r>
              <a:rPr lang="en-US" sz="2200" dirty="0" smtClean="0"/>
              <a:t>ontinuous collaboration among stakeholders</a:t>
            </a:r>
          </a:p>
          <a:p>
            <a:pPr lvl="1"/>
            <a:r>
              <a:rPr lang="en-US" sz="2200" dirty="0" smtClean="0"/>
              <a:t>Rapid and frequent delivery of small increments of useful functionality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19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versus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636" y="1519674"/>
            <a:ext cx="401726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Waterfall</a:t>
            </a:r>
          </a:p>
          <a:p>
            <a:r>
              <a:rPr lang="en-US" dirty="0" smtClean="0"/>
              <a:t>Predictive</a:t>
            </a:r>
          </a:p>
          <a:p>
            <a:r>
              <a:rPr lang="en-US" dirty="0"/>
              <a:t>P</a:t>
            </a:r>
            <a:r>
              <a:rPr lang="en-US" dirty="0" smtClean="0"/>
              <a:t>lan-driven</a:t>
            </a:r>
          </a:p>
          <a:p>
            <a:r>
              <a:rPr lang="en-US" dirty="0" smtClean="0"/>
              <a:t>Minimizes risk by doing extensive planning and documentation before any software development</a:t>
            </a:r>
          </a:p>
          <a:p>
            <a:r>
              <a:rPr lang="en-US" dirty="0"/>
              <a:t>W</a:t>
            </a:r>
            <a:r>
              <a:rPr lang="en-US" dirty="0" smtClean="0"/>
              <a:t>orks well when requirements are well understood and likely to remain relatively stable during the project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0020" y="1513578"/>
            <a:ext cx="402336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Agile</a:t>
            </a:r>
          </a:p>
          <a:p>
            <a:r>
              <a:rPr lang="en-US" dirty="0" smtClean="0"/>
              <a:t>Adaptive</a:t>
            </a:r>
          </a:p>
          <a:p>
            <a:r>
              <a:rPr lang="en-US" dirty="0"/>
              <a:t>C</a:t>
            </a:r>
            <a:r>
              <a:rPr lang="en-US" dirty="0" smtClean="0"/>
              <a:t>hange-driven</a:t>
            </a:r>
          </a:p>
          <a:p>
            <a:r>
              <a:rPr lang="en-US" dirty="0"/>
              <a:t>M</a:t>
            </a:r>
            <a:r>
              <a:rPr lang="en-US" dirty="0" smtClean="0"/>
              <a:t>inimizes risk by accommodating the inevitable change that occurs in projects</a:t>
            </a:r>
          </a:p>
          <a:p>
            <a:r>
              <a:rPr lang="en-US" dirty="0"/>
              <a:t>W</a:t>
            </a:r>
            <a:r>
              <a:rPr lang="en-US" dirty="0" smtClean="0"/>
              <a:t>orks well for projects with uncertain or volatile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5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1644360" y="4068637"/>
            <a:ext cx="0" cy="418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20232" y="4072471"/>
            <a:ext cx="0" cy="418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53816" y="4048533"/>
            <a:ext cx="0" cy="418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Refer to</a:t>
            </a:r>
            <a:r>
              <a:rPr lang="en-US" sz="2400" dirty="0"/>
              <a:t> </a:t>
            </a:r>
            <a:r>
              <a:rPr lang="en-US" sz="2400" dirty="0" smtClean="0"/>
              <a:t>University of Alberta Course Notes for more details (in the Introduction section of our Moodle site)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10" y="2571145"/>
            <a:ext cx="2620699" cy="14974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2916" y="2571145"/>
            <a:ext cx="2620699" cy="14974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Agile and Related Models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294" y="4487054"/>
            <a:ext cx="2070132" cy="10937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Waterfall</a:t>
            </a:r>
          </a:p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V-Model</a:t>
            </a:r>
          </a:p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Sawtooth Model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3925" y="4487054"/>
            <a:ext cx="2699690" cy="109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Agile</a:t>
            </a:r>
          </a:p>
          <a:p>
            <a:pPr algn="ctr"/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Scrum</a:t>
            </a:r>
          </a:p>
          <a:p>
            <a:pPr algn="ctr"/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Extreme Programming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8787" y="4487054"/>
            <a:ext cx="2741976" cy="10937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Lean Software Development</a:t>
            </a:r>
          </a:p>
          <a:p>
            <a:pPr algn="ctr"/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Kanban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62833" y="2574979"/>
            <a:ext cx="2620699" cy="14974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Agile-Related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(Review)</a:t>
            </a:r>
          </a:p>
        </p:txBody>
      </p:sp>
      <p:pic>
        <p:nvPicPr>
          <p:cNvPr id="7" name="Picture 6" descr="Waterfal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21" y="1721115"/>
            <a:ext cx="7238121" cy="44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3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Agile Developed?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projects that use a waterfall approach are often delivered late, and fail to meet users’ expectations.</a:t>
            </a:r>
          </a:p>
          <a:p>
            <a:r>
              <a:rPr lang="en-US" dirty="0" smtClean="0"/>
              <a:t>Stakeholders often change their requirements during the course of a long project.</a:t>
            </a:r>
          </a:p>
          <a:p>
            <a:r>
              <a:rPr lang="en-US" dirty="0" smtClean="0"/>
              <a:t>Developers and project mangers have long realized that development steps ideally should be performed in overlapping phases and multiple iterations of phases.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88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Agile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and incremental development</a:t>
            </a:r>
          </a:p>
          <a:p>
            <a:r>
              <a:rPr lang="en-US" dirty="0" smtClean="0"/>
              <a:t>Development in short cycles called </a:t>
            </a:r>
            <a:r>
              <a:rPr lang="en-US" i="1" dirty="0" smtClean="0"/>
              <a:t>iterations</a:t>
            </a:r>
            <a:r>
              <a:rPr lang="en-US" dirty="0" smtClean="0"/>
              <a:t> (or </a:t>
            </a:r>
            <a:r>
              <a:rPr lang="en-US" i="1" dirty="0" smtClean="0"/>
              <a:t>sprints</a:t>
            </a:r>
            <a:r>
              <a:rPr lang="en-US" dirty="0" smtClean="0"/>
              <a:t> in Scrum)</a:t>
            </a:r>
          </a:p>
          <a:p>
            <a:r>
              <a:rPr lang="en-US" dirty="0" smtClean="0"/>
              <a:t>Iterations can be as short as one week or as long as a month</a:t>
            </a:r>
          </a:p>
          <a:p>
            <a:r>
              <a:rPr lang="en-US" dirty="0" smtClean="0"/>
              <a:t>During each iteration, the development team adds a small set of functionality based on priorities established by the customer, tests it, and validates it with acceptance criteria established by the customer.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245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Agile Methods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Subsequent iterations modify what already exists</a:t>
            </a:r>
          </a:p>
          <a:p>
            <a:pPr lvl="1"/>
            <a:r>
              <a:rPr lang="en-US" dirty="0" smtClean="0"/>
              <a:t>Enrich features</a:t>
            </a:r>
          </a:p>
          <a:p>
            <a:pPr lvl="1"/>
            <a:r>
              <a:rPr lang="en-US" dirty="0" smtClean="0"/>
              <a:t>Add new features</a:t>
            </a:r>
          </a:p>
          <a:p>
            <a:pPr lvl="1"/>
            <a:r>
              <a:rPr lang="en-US" dirty="0" smtClean="0"/>
              <a:t>Correct defects</a:t>
            </a:r>
          </a:p>
          <a:p>
            <a:pPr lvl="1"/>
            <a:r>
              <a:rPr lang="en-US" dirty="0" smtClean="0"/>
              <a:t>Implement changes due to ongoing participation with customer</a:t>
            </a:r>
          </a:p>
          <a:p>
            <a:r>
              <a:rPr lang="en-US" dirty="0" smtClean="0"/>
              <a:t>Goal: potentially shippable software at the end of each iteration, even if it is just a small portion of the desired product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284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1152</TotalTime>
  <Words>908</Words>
  <Application>Microsoft Macintosh PowerPoint</Application>
  <PresentationFormat>On-screen Show (4:3)</PresentationFormat>
  <Paragraphs>118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SOHO</vt:lpstr>
      <vt:lpstr>systems analysis</vt:lpstr>
      <vt:lpstr>Topics</vt:lpstr>
      <vt:lpstr>What is Agile Development?</vt:lpstr>
      <vt:lpstr>Waterfall versus Agile</vt:lpstr>
      <vt:lpstr>Software Engineering Methodologies</vt:lpstr>
      <vt:lpstr>Waterfall (Review)</vt:lpstr>
      <vt:lpstr>Why was Agile Developed?</vt:lpstr>
      <vt:lpstr>Characteristics of Agile Methods</vt:lpstr>
      <vt:lpstr>Characteristics of Agile Methods (continued)</vt:lpstr>
      <vt:lpstr>Agile Product Backlog</vt:lpstr>
      <vt:lpstr>Agile User Stories (Review)</vt:lpstr>
      <vt:lpstr>Scrum</vt:lpstr>
      <vt:lpstr>Scrum Roles</vt:lpstr>
      <vt:lpstr>Scrum Product Owner</vt:lpstr>
      <vt:lpstr>Scrum Master</vt:lpstr>
      <vt:lpstr>Scrum Development Team</vt:lpstr>
      <vt:lpstr>Kanban</vt:lpstr>
      <vt:lpstr>Extreme Programming</vt:lpstr>
      <vt:lpstr>Lean Software Development</vt:lpstr>
      <vt:lpstr>Agile Epic Stories are Subdivided into User Stories</vt:lpstr>
      <vt:lpstr>Requirements Activities with Each Iteration</vt:lpstr>
      <vt:lpstr>The Agile Manifesto</vt:lpstr>
      <vt:lpstr>Agile Values</vt:lpstr>
      <vt:lpstr>12 Principles of Agile</vt:lpstr>
      <vt:lpstr>Summary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Priscilla Oppenheimer</dc:creator>
  <cp:lastModifiedBy>Priscilla Oppenheimer</cp:lastModifiedBy>
  <cp:revision>264</cp:revision>
  <dcterms:created xsi:type="dcterms:W3CDTF">2017-08-25T17:42:51Z</dcterms:created>
  <dcterms:modified xsi:type="dcterms:W3CDTF">2018-09-26T19:22:32Z</dcterms:modified>
</cp:coreProperties>
</file>