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3"/>
  </p:notesMasterIdLst>
  <p:sldIdLst>
    <p:sldId id="256" r:id="rId2"/>
    <p:sldId id="257" r:id="rId3"/>
    <p:sldId id="373" r:id="rId4"/>
    <p:sldId id="374" r:id="rId5"/>
    <p:sldId id="327" r:id="rId6"/>
    <p:sldId id="383" r:id="rId7"/>
    <p:sldId id="384" r:id="rId8"/>
    <p:sldId id="353" r:id="rId9"/>
    <p:sldId id="375" r:id="rId10"/>
    <p:sldId id="362" r:id="rId11"/>
    <p:sldId id="376" r:id="rId12"/>
    <p:sldId id="385" r:id="rId13"/>
    <p:sldId id="379" r:id="rId14"/>
    <p:sldId id="363" r:id="rId15"/>
    <p:sldId id="377" r:id="rId16"/>
    <p:sldId id="378" r:id="rId17"/>
    <p:sldId id="337" r:id="rId18"/>
    <p:sldId id="381" r:id="rId19"/>
    <p:sldId id="382" r:id="rId20"/>
    <p:sldId id="380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41" autoAdjust="0"/>
  </p:normalViewPr>
  <p:slideViewPr>
    <p:cSldViewPr snapToGrid="0" snapToObjects="1">
      <p:cViewPr varScale="1">
        <p:scale>
          <a:sx n="163" d="100"/>
          <a:sy n="163" d="100"/>
        </p:scale>
        <p:origin x="-96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0752A-98B0-474F-98EF-CFDC2352EBC6}" type="datetimeFigureOut">
              <a:rPr lang="en-US" smtClean="0"/>
              <a:t>8/21/18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4A6-C7FB-E04C-AF74-28E0303E9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8/21/18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8/21/18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August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ningpoker.com" TargetMode="External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MrIZMuvjTw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Planning and Scheduling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9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of a Gantt Chart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Below </a:t>
            </a:r>
            <a:r>
              <a:rPr lang="en-US" dirty="0"/>
              <a:t>is a rough template of what a Gantt chart looks like. In a real example, the tasks would be given descriptive names, and there </a:t>
            </a:r>
            <a:r>
              <a:rPr lang="en-US" dirty="0" smtClean="0"/>
              <a:t>would probably </a:t>
            </a:r>
            <a:r>
              <a:rPr lang="en-US" dirty="0"/>
              <a:t>be several more tasks.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0" y="2911519"/>
            <a:ext cx="586821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0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Gantt Charts in Agile Projects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order to use Gantt charts successfully with Agile methods: </a:t>
            </a:r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context should be provided to tasks (such as identifying if there are task dependencies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Parts </a:t>
            </a:r>
            <a:r>
              <a:rPr lang="en-US" dirty="0"/>
              <a:t>of the chart can be sectioned off as </a:t>
            </a:r>
            <a:r>
              <a:rPr lang="en-US" dirty="0" smtClean="0"/>
              <a:t>sprints.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charts must be used with an understanding of flexibility and adaptation to project needs (in other words, the chart could change as the project unfolds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19" y="1298448"/>
            <a:ext cx="7402125" cy="4937760"/>
          </a:xfrm>
        </p:spPr>
        <p:txBody>
          <a:bodyPr/>
          <a:lstStyle/>
          <a:p>
            <a:r>
              <a:rPr lang="en-US" dirty="0" smtClean="0"/>
              <a:t>Web-based project scheduling</a:t>
            </a:r>
          </a:p>
          <a:p>
            <a:r>
              <a:rPr lang="en-US" dirty="0"/>
              <a:t>https://</a:t>
            </a:r>
            <a:r>
              <a:rPr lang="en-US" dirty="0" smtClean="0"/>
              <a:t>gantter.com</a:t>
            </a:r>
          </a:p>
          <a:p>
            <a:r>
              <a:rPr lang="en-US" dirty="0" smtClean="0"/>
              <a:t>Gantter is a little quirky; be patient </a:t>
            </a:r>
            <a:r>
              <a:rPr lang="en-US" dirty="0" smtClean="0"/>
              <a:t>if you use it!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1" y="2779336"/>
            <a:ext cx="6604000" cy="361564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484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5972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Google Sheets for Gantt Charts</a:t>
            </a:r>
            <a:endParaRPr lang="en-US" dirty="0"/>
          </a:p>
        </p:txBody>
      </p:sp>
      <p:pic>
        <p:nvPicPr>
          <p:cNvPr id="4" name="Picture 3" descr="Gantt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72" y="1007134"/>
            <a:ext cx="6056891" cy="5654144"/>
          </a:xfrm>
          <a:prstGeom prst="rect">
            <a:avLst/>
          </a:prstGeom>
          <a:ln w="952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172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Critical Path Method (CPM) Charts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19" y="1298448"/>
            <a:ext cx="7402125" cy="4937760"/>
          </a:xfrm>
        </p:spPr>
        <p:txBody>
          <a:bodyPr/>
          <a:lstStyle/>
          <a:p>
            <a:r>
              <a:rPr lang="en-US" dirty="0" smtClean="0"/>
              <a:t>Break down the tasks</a:t>
            </a:r>
          </a:p>
          <a:p>
            <a:r>
              <a:rPr lang="en-US" dirty="0" smtClean="0"/>
              <a:t>Add time estimates</a:t>
            </a:r>
          </a:p>
          <a:p>
            <a:r>
              <a:rPr lang="en-US" dirty="0" smtClean="0"/>
              <a:t>Determine dependencies</a:t>
            </a:r>
          </a:p>
          <a:p>
            <a:r>
              <a:rPr lang="en-US" dirty="0" smtClean="0"/>
              <a:t>Create a path</a:t>
            </a:r>
          </a:p>
        </p:txBody>
      </p:sp>
    </p:spTree>
    <p:extLst>
      <p:ext uri="{BB962C8B-B14F-4D97-AF65-F5344CB8AC3E}">
        <p14:creationId xmlns:p14="http://schemas.microsoft.com/office/powerpoint/2010/main" val="302983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CPM Chart Steps 1-3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19" y="1298448"/>
            <a:ext cx="7402125" cy="4937760"/>
          </a:xfrm>
        </p:spPr>
        <p:txBody>
          <a:bodyPr/>
          <a:lstStyle/>
          <a:p>
            <a:r>
              <a:rPr lang="en-US" dirty="0" smtClean="0"/>
              <a:t>Tasks are broken down with time estimates in the little green boxes; dependencies are noted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2200690"/>
            <a:ext cx="6754168" cy="4172532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16286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CPM Chart Step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19" y="1298448"/>
            <a:ext cx="8378068" cy="4937760"/>
          </a:xfrm>
        </p:spPr>
        <p:txBody>
          <a:bodyPr/>
          <a:lstStyle/>
          <a:p>
            <a:r>
              <a:rPr lang="en-US" dirty="0" smtClean="0"/>
              <a:t>Create paths</a:t>
            </a:r>
          </a:p>
          <a:p>
            <a:r>
              <a:rPr lang="en-US" dirty="0" smtClean="0"/>
              <a:t>The </a:t>
            </a:r>
            <a:r>
              <a:rPr lang="en-US" dirty="0"/>
              <a:t>critical path is the longest duration path of tasks between logical points.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 descr="Screen Shot 2017-11-14 at 9.5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4" y="2569123"/>
            <a:ext cx="7366001" cy="4161040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281280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Evaluation and Review Technique (PERT)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CPM charts, PERT charts are visual representations of a </a:t>
            </a:r>
            <a:r>
              <a:rPr lang="en-US" dirty="0" smtClean="0"/>
              <a:t>project</a:t>
            </a:r>
            <a:r>
              <a:rPr lang="en-US" dirty="0"/>
              <a:t> </a:t>
            </a:r>
            <a:r>
              <a:rPr lang="en-US" dirty="0" smtClean="0"/>
              <a:t>and its tasks and dependencies.</a:t>
            </a:r>
            <a:endParaRPr lang="en-US" dirty="0"/>
          </a:p>
          <a:p>
            <a:r>
              <a:rPr lang="en-US" dirty="0"/>
              <a:t>PERT charts use </a:t>
            </a:r>
            <a:r>
              <a:rPr lang="en-US" b="1" dirty="0"/>
              <a:t>nodes </a:t>
            </a:r>
            <a:r>
              <a:rPr lang="en-US" dirty="0"/>
              <a:t>and </a:t>
            </a:r>
            <a:r>
              <a:rPr lang="en-US" b="1" dirty="0"/>
              <a:t>edges </a:t>
            </a:r>
            <a:r>
              <a:rPr lang="en-US" dirty="0"/>
              <a:t>in their </a:t>
            </a:r>
            <a:r>
              <a:rPr lang="en-US" dirty="0" smtClean="0"/>
              <a:t>graphical </a:t>
            </a:r>
            <a:r>
              <a:rPr lang="en-US" dirty="0"/>
              <a:t>depictions.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52" y="3009419"/>
            <a:ext cx="6782575" cy="3025244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8932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Planning</a:t>
            </a:r>
            <a:endParaRPr lang="en-US" dirty="0"/>
          </a:p>
        </p:txBody>
      </p:sp>
      <p:pic>
        <p:nvPicPr>
          <p:cNvPr id="4" name="Picture 3" descr="AgilePlann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412"/>
            <a:ext cx="9144000" cy="3557670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97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Estimating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Planning poker?!</a:t>
            </a:r>
          </a:p>
          <a:p>
            <a:r>
              <a:rPr lang="en-US" dirty="0">
                <a:hlinkClick r:id="rId2"/>
              </a:rPr>
              <a:t>https://youtu.be/</a:t>
            </a:r>
            <a:r>
              <a:rPr lang="en-US" dirty="0" smtClean="0">
                <a:hlinkClick r:id="rId2"/>
              </a:rPr>
              <a:t>MrIZMuvjTws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www.planningpoker.com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phSxLtPuOSPsnJF0obkh5A-A_Friend_in_Need_1903_C.M.Coolid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12" y="2791707"/>
            <a:ext cx="4628000" cy="35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The importance of planning</a:t>
            </a:r>
          </a:p>
          <a:p>
            <a:pPr lvl="1"/>
            <a:r>
              <a:rPr lang="en-US" dirty="0" smtClean="0"/>
              <a:t>Types of planning</a:t>
            </a:r>
          </a:p>
          <a:p>
            <a:pPr lvl="1"/>
            <a:r>
              <a:rPr lang="en-US" dirty="0" smtClean="0"/>
              <a:t>Terminology</a:t>
            </a:r>
          </a:p>
          <a:p>
            <a:r>
              <a:rPr lang="en-US" dirty="0" smtClean="0"/>
              <a:t>Charts</a:t>
            </a:r>
          </a:p>
          <a:p>
            <a:pPr lvl="1"/>
            <a:r>
              <a:rPr lang="en-US" dirty="0" smtClean="0"/>
              <a:t>Gantt charts</a:t>
            </a:r>
          </a:p>
          <a:p>
            <a:pPr lvl="2"/>
            <a:r>
              <a:rPr lang="en-US" dirty="0" smtClean="0"/>
              <a:t>Gantter</a:t>
            </a:r>
          </a:p>
          <a:p>
            <a:pPr lvl="1"/>
            <a:r>
              <a:rPr lang="en-US" dirty="0" smtClean="0"/>
              <a:t>CPM charts</a:t>
            </a:r>
          </a:p>
          <a:p>
            <a:pPr lvl="1"/>
            <a:r>
              <a:rPr lang="en-US" dirty="0" smtClean="0"/>
              <a:t>PERT charts</a:t>
            </a:r>
          </a:p>
          <a:p>
            <a:r>
              <a:rPr lang="en-US" dirty="0" smtClean="0"/>
              <a:t>Agile planning</a:t>
            </a:r>
          </a:p>
          <a:p>
            <a:r>
              <a:rPr lang="en-US" dirty="0" smtClean="0"/>
              <a:t>Analysis paralysis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27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Paralysis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Don’t get stuck spending too much time eliciting requirements, analyzing requirements, documenting requirements, planning, creating planning charts.</a:t>
            </a:r>
          </a:p>
          <a:p>
            <a:r>
              <a:rPr lang="en-US" sz="2400" dirty="0" smtClean="0"/>
              <a:t>The term </a:t>
            </a:r>
            <a:r>
              <a:rPr lang="en-US" sz="2400" b="1" dirty="0" smtClean="0"/>
              <a:t>analysis paralysis</a:t>
            </a:r>
            <a:r>
              <a:rPr lang="en-US" sz="2400" dirty="0" smtClean="0"/>
              <a:t> is used to </a:t>
            </a:r>
            <a:r>
              <a:rPr lang="en-US" sz="2400" dirty="0"/>
              <a:t>refer </a:t>
            </a:r>
            <a:r>
              <a:rPr lang="en-US" sz="2400" dirty="0" smtClean="0"/>
              <a:t>to a </a:t>
            </a:r>
            <a:r>
              <a:rPr lang="en-US" sz="2400" dirty="0"/>
              <a:t>problem where a software development team gets stalled trying to do a compete job of analyzing requirements, leading to stagnation of the </a:t>
            </a:r>
            <a:r>
              <a:rPr lang="en-US" sz="2400" dirty="0" smtClean="0"/>
              <a:t>project.</a:t>
            </a:r>
            <a:endParaRPr lang="en-US" sz="2400" dirty="0"/>
          </a:p>
        </p:txBody>
      </p:sp>
      <p:pic>
        <p:nvPicPr>
          <p:cNvPr id="10" name="Picture 9" descr="Team:Vanderbilt/Attributions - 2014.igem.or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6" y="4104633"/>
            <a:ext cx="5151056" cy="2501941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40511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4329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this module, we talked about:</a:t>
            </a:r>
          </a:p>
          <a:p>
            <a:pPr lvl="1"/>
            <a:r>
              <a:rPr lang="en-US" sz="2400" dirty="0" smtClean="0"/>
              <a:t>Planning</a:t>
            </a:r>
          </a:p>
          <a:p>
            <a:pPr lvl="2"/>
            <a:r>
              <a:rPr lang="en-US" sz="2200" dirty="0" smtClean="0"/>
              <a:t>Types of plans</a:t>
            </a:r>
          </a:p>
          <a:p>
            <a:pPr lvl="2"/>
            <a:r>
              <a:rPr lang="en-US" sz="2200" dirty="0" smtClean="0"/>
              <a:t>Charts used in planning</a:t>
            </a:r>
          </a:p>
          <a:p>
            <a:pPr lvl="3"/>
            <a:r>
              <a:rPr lang="en-US" sz="2000" dirty="0" smtClean="0"/>
              <a:t>Gantt charts</a:t>
            </a:r>
          </a:p>
          <a:p>
            <a:pPr lvl="3"/>
            <a:r>
              <a:rPr lang="en-US" sz="2000" dirty="0" smtClean="0"/>
              <a:t>CPM charts</a:t>
            </a:r>
          </a:p>
          <a:p>
            <a:pPr lvl="3"/>
            <a:r>
              <a:rPr lang="en-US" sz="2000" dirty="0" smtClean="0"/>
              <a:t>PERT charts</a:t>
            </a:r>
          </a:p>
          <a:p>
            <a:pPr lvl="1"/>
            <a:r>
              <a:rPr lang="en-US" sz="2400" dirty="0" smtClean="0"/>
              <a:t>Avoiding the evil analysis paralysis problem!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4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Measure twice. Cut once.</a:t>
            </a:r>
          </a:p>
          <a:p>
            <a:r>
              <a:rPr lang="en-US" sz="2800" b="1" dirty="0" smtClean="0"/>
              <a:t>Think</a:t>
            </a:r>
            <a:r>
              <a:rPr lang="en-US" sz="2800" dirty="0" smtClean="0"/>
              <a:t> </a:t>
            </a:r>
            <a:r>
              <a:rPr lang="en-US" sz="2800" dirty="0"/>
              <a:t>before you </a:t>
            </a:r>
            <a:r>
              <a:rPr lang="en-US" sz="2800" dirty="0" smtClean="0"/>
              <a:t>act.</a:t>
            </a:r>
          </a:p>
          <a:p>
            <a:r>
              <a:rPr lang="en-US" sz="2800" dirty="0" smtClean="0"/>
              <a:t>Do it </a:t>
            </a:r>
            <a:r>
              <a:rPr lang="en-US" sz="2800" b="1" dirty="0" smtClean="0"/>
              <a:t>right</a:t>
            </a:r>
            <a:r>
              <a:rPr lang="en-US" sz="2800" dirty="0" smtClean="0"/>
              <a:t>!</a:t>
            </a:r>
          </a:p>
          <a:p>
            <a:pPr lvl="1"/>
            <a:r>
              <a:rPr lang="en-US" sz="2400" b="1" dirty="0" smtClean="0"/>
              <a:t>Right product </a:t>
            </a:r>
            <a:r>
              <a:rPr lang="en-US" sz="2400" dirty="0" smtClean="0"/>
              <a:t>for the clients that is </a:t>
            </a:r>
            <a:r>
              <a:rPr lang="en-US" sz="2400" i="1" dirty="0" smtClean="0"/>
              <a:t>validated</a:t>
            </a:r>
            <a:r>
              <a:rPr lang="en-US" sz="2400" dirty="0" smtClean="0"/>
              <a:t> to meet the client’s needs</a:t>
            </a:r>
          </a:p>
          <a:p>
            <a:pPr lvl="1"/>
            <a:r>
              <a:rPr lang="en-US" sz="2400" b="1" dirty="0" smtClean="0"/>
              <a:t>Right software </a:t>
            </a:r>
            <a:r>
              <a:rPr lang="en-US" sz="2400" dirty="0" smtClean="0"/>
              <a:t>that is </a:t>
            </a:r>
            <a:r>
              <a:rPr lang="en-US" sz="2400" i="1" dirty="0" smtClean="0"/>
              <a:t>verified</a:t>
            </a:r>
            <a:r>
              <a:rPr lang="en-US" sz="2400" dirty="0" smtClean="0"/>
              <a:t> to conform to a specified design, satisfies a stated set of requirements, and does not have defects</a:t>
            </a:r>
          </a:p>
          <a:p>
            <a:pPr lvl="1"/>
            <a:r>
              <a:rPr lang="en-US" sz="2400" b="1" dirty="0" smtClean="0"/>
              <a:t>Right project </a:t>
            </a:r>
            <a:r>
              <a:rPr lang="en-US" sz="2400" dirty="0" smtClean="0"/>
              <a:t>management with enough process to organize the work, but not so much process that it gets in the way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119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Release </a:t>
            </a:r>
            <a:r>
              <a:rPr lang="en-US" b="1" dirty="0"/>
              <a:t>planning </a:t>
            </a:r>
            <a:r>
              <a:rPr lang="en-US" dirty="0"/>
              <a:t>is used to plan the project as a whole. Common release planning techniques include Gantt charts and release plans. </a:t>
            </a:r>
          </a:p>
          <a:p>
            <a:r>
              <a:rPr lang="en-US" b="1" dirty="0" smtClean="0"/>
              <a:t>Iteration </a:t>
            </a:r>
            <a:r>
              <a:rPr lang="en-US" b="1" dirty="0"/>
              <a:t>planning </a:t>
            </a:r>
            <a:r>
              <a:rPr lang="en-US" dirty="0"/>
              <a:t>is a technique that involves designing and developing the tasks that will be completed in a certain iteration of the project. Common iteration planning techniques include PERT charts, CPM charts, and iteration plans. </a:t>
            </a:r>
          </a:p>
          <a:p>
            <a:r>
              <a:rPr lang="en-US" b="1" dirty="0" smtClean="0"/>
              <a:t>Risk </a:t>
            </a:r>
            <a:r>
              <a:rPr lang="en-US" b="1" dirty="0"/>
              <a:t>planning </a:t>
            </a:r>
            <a:r>
              <a:rPr lang="en-US" dirty="0"/>
              <a:t>involves preparing for </a:t>
            </a:r>
            <a:r>
              <a:rPr lang="en-US" dirty="0" smtClean="0"/>
              <a:t>risks </a:t>
            </a:r>
            <a:r>
              <a:rPr lang="en-US" dirty="0"/>
              <a:t>in order to avoid negative repercussions in both creation and support of the product. </a:t>
            </a:r>
          </a:p>
        </p:txBody>
      </p:sp>
    </p:spTree>
    <p:extLst>
      <p:ext uri="{BB962C8B-B14F-4D97-AF65-F5344CB8AC3E}">
        <p14:creationId xmlns:p14="http://schemas.microsoft.com/office/powerpoint/2010/main" val="156364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73352885"/>
              </p:ext>
            </p:extLst>
          </p:nvPr>
        </p:nvGraphicFramePr>
        <p:xfrm>
          <a:off x="276225" y="1547405"/>
          <a:ext cx="8594726" cy="4861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482">
                  <a:extLst>
                    <a:ext uri="{9D8B030D-6E8A-4147-A177-3AD203B41FA5}">
                      <a16:colId xmlns="" xmlns:a16="http://schemas.microsoft.com/office/drawing/2014/main" val="1766250607"/>
                    </a:ext>
                  </a:extLst>
                </a:gridCol>
                <a:gridCol w="5762244">
                  <a:extLst>
                    <a:ext uri="{9D8B030D-6E8A-4147-A177-3AD203B41FA5}">
                      <a16:colId xmlns="" xmlns:a16="http://schemas.microsoft.com/office/drawing/2014/main" val="970621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28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small, manageable step of a project that must be completed; everything in a project can be broken down into tasks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936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duty that a person takes on or plays in some relation to the product, such as programmer, tester, designer, client, or product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80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output produced by a task or process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029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 breakdown</a:t>
                      </a:r>
                      <a:r>
                        <a:rPr lang="en-US" baseline="0" dirty="0" smtClean="0"/>
                        <a:t>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breakdown of a project into smaller components, usually specified hierarchically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Tasks of a project that are mapped to a timeline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21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internal checkpoint used to measure progress (not time based, but event or action based)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098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situation where one task can’t be completed before another task is completed, or at least partially completed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6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 (WBS)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project management and systems engineering </a:t>
            </a:r>
            <a:r>
              <a:rPr lang="en-US" dirty="0" smtClean="0"/>
              <a:t>technique</a:t>
            </a:r>
            <a:endParaRPr lang="en-US" dirty="0"/>
          </a:p>
          <a:p>
            <a:r>
              <a:rPr lang="en-US" dirty="0"/>
              <a:t>A deliverable-oriented breakdown of a project into smaller </a:t>
            </a:r>
            <a:r>
              <a:rPr lang="en-US" dirty="0" smtClean="0"/>
              <a:t>components </a:t>
            </a:r>
            <a:endParaRPr lang="en-US" dirty="0"/>
          </a:p>
          <a:p>
            <a:r>
              <a:rPr lang="en-US" dirty="0"/>
              <a:t>The Project Management Body of Knowledge defines the WBS as a </a:t>
            </a:r>
            <a:r>
              <a:rPr lang="en-US" dirty="0" smtClean="0"/>
              <a:t>“a </a:t>
            </a:r>
            <a:r>
              <a:rPr lang="en-US" dirty="0"/>
              <a:t>hierarchical decomposition of the total scope of work to be carried out by the project team to accomplish the project objectives and create the required deliverables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7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6384237"/>
            <a:ext cx="8595360" cy="330654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/>
              <a:t>Image extracted from </a:t>
            </a:r>
            <a:r>
              <a:rPr lang="en-US" sz="1600" dirty="0" smtClean="0"/>
              <a:t>“Systems </a:t>
            </a:r>
            <a:r>
              <a:rPr lang="en-US" sz="1600" dirty="0"/>
              <a:t>Engineering Fundamentals</a:t>
            </a:r>
            <a:r>
              <a:rPr lang="en-US" sz="1600" dirty="0" smtClean="0"/>
              <a:t>.” </a:t>
            </a:r>
            <a:r>
              <a:rPr lang="en-US" sz="1600" dirty="0"/>
              <a:t>Defense Acquisition University Press, 2001</a:t>
            </a:r>
          </a:p>
        </p:txBody>
      </p:sp>
      <p:pic>
        <p:nvPicPr>
          <p:cNvPr id="4" name="Picture 3" descr="Work_Breakdown_Structure_of_Aircraft_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5" y="1404474"/>
            <a:ext cx="7308188" cy="4872125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64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Gantt charts </a:t>
            </a:r>
            <a:r>
              <a:rPr lang="en-US" dirty="0"/>
              <a:t>are simple tools for visualizing project plans or schedules.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a kind of cascading horizontal bar chart. </a:t>
            </a:r>
            <a:endParaRPr lang="en-US" dirty="0" smtClean="0"/>
          </a:p>
          <a:p>
            <a:r>
              <a:rPr lang="en-US" dirty="0" smtClean="0"/>
              <a:t>Gantt </a:t>
            </a:r>
            <a:r>
              <a:rPr lang="en-US" dirty="0"/>
              <a:t>charts can also be used to visualize task dependencies, the length of tasks, and deadlines. </a:t>
            </a:r>
            <a:endParaRPr lang="en-US" dirty="0" smtClean="0"/>
          </a:p>
          <a:p>
            <a:r>
              <a:rPr lang="en-US" dirty="0" smtClean="0"/>
              <a:t>Gantt charts are useful in both Waterfall and Agile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Charts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Gantt </a:t>
            </a:r>
            <a:r>
              <a:rPr lang="en-US" dirty="0"/>
              <a:t>charts plot tasks on the left-hand side of the chart against dates, which are displayed at the top of the chart.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task is listed separately, one by one, and given its own horizontal bar.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scheduled task is at the top of the chart, and progressive tasks are displayed underneath it.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task’s bar represents the duration of that task from its start date to its finish date. </a:t>
            </a:r>
          </a:p>
        </p:txBody>
      </p:sp>
    </p:spTree>
    <p:extLst>
      <p:ext uri="{BB962C8B-B14F-4D97-AF65-F5344CB8AC3E}">
        <p14:creationId xmlns:p14="http://schemas.microsoft.com/office/powerpoint/2010/main" val="338103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1115</TotalTime>
  <Words>902</Words>
  <Application>Microsoft Macintosh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SOHO</vt:lpstr>
      <vt:lpstr>systems analysis</vt:lpstr>
      <vt:lpstr>Topics</vt:lpstr>
      <vt:lpstr>The Importance of Planning</vt:lpstr>
      <vt:lpstr>Types of Planning</vt:lpstr>
      <vt:lpstr>Terminology</vt:lpstr>
      <vt:lpstr>Work Breakdown Structure (WBS)</vt:lpstr>
      <vt:lpstr>WBS Example</vt:lpstr>
      <vt:lpstr>Gantt Charts</vt:lpstr>
      <vt:lpstr>Gantt Charts (continued)</vt:lpstr>
      <vt:lpstr>Template of a Gantt Chart</vt:lpstr>
      <vt:lpstr>Using Gantt Charts in Agile Projects</vt:lpstr>
      <vt:lpstr>Gantter</vt:lpstr>
      <vt:lpstr>Using Google Sheets for Gantt Charts</vt:lpstr>
      <vt:lpstr>Creating Critical Path Method (CPM) Charts </vt:lpstr>
      <vt:lpstr>CPM Chart Steps 1-3</vt:lpstr>
      <vt:lpstr>CPM Chart Step 4</vt:lpstr>
      <vt:lpstr>Program Evaluation and Review Technique (PERT) Chart </vt:lpstr>
      <vt:lpstr>Agile Planning</vt:lpstr>
      <vt:lpstr>Agile Estimating</vt:lpstr>
      <vt:lpstr>Analysis Paralysis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Priscilla Oppenheimer</dc:creator>
  <cp:lastModifiedBy>Priscilla Oppenheimer</cp:lastModifiedBy>
  <cp:revision>243</cp:revision>
  <dcterms:created xsi:type="dcterms:W3CDTF">2017-08-25T17:42:51Z</dcterms:created>
  <dcterms:modified xsi:type="dcterms:W3CDTF">2018-08-21T22:10:06Z</dcterms:modified>
</cp:coreProperties>
</file>