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65" r:id="rId7"/>
    <p:sldId id="266" r:id="rId8"/>
    <p:sldId id="258" r:id="rId9"/>
    <p:sldId id="257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676"/>
    <a:srgbClr val="000000"/>
    <a:srgbClr val="52588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>
        <p:scale>
          <a:sx n="83" d="100"/>
          <a:sy n="83" d="100"/>
        </p:scale>
        <p:origin x="169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3E58-A9B5-8046-9F15-EAE58BBD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B113A-0D97-2C4A-8BC7-359E8FA3F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AB11-6F2E-184B-A639-21522A05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D8DE-698C-8B4B-83BC-D3D393D4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4419-878A-2E4B-8461-12BDD4D2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3598-CFA7-C148-9FB5-624A5EAB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023BA-12D2-0847-A887-F19F4E805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9864-4731-A742-B356-605EA4E5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23CD-BF4C-274D-9544-7D580168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FAFE-887D-B346-B5DD-0349FD86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3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EEEA6-CE0E-B040-93CA-E31A8FEB6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F1C15-26C8-8048-AF0D-912723F54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5938B-58E8-324A-AE5E-1EBC08DA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F5E94-8DCD-914B-8530-7CDE90F7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2A01C-EF54-2540-831B-B02DF85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02A9-0842-4340-9754-9BB360AF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D17A-A0E8-E846-AFB2-C4D0C62F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C2D6-AD06-064C-A356-5F5870E0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4545-D368-B544-A942-0A97D384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12ECE-15E0-A446-AA13-A23C3036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5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306B-D3C8-FA46-A784-CA598300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FADDB-C201-BF4E-987F-26BA19ACA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D5DF-B9AC-EE47-9438-F48520C7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061A-CD24-D348-A381-3F36A32A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8BFD-3A3D-194D-A6A6-13EC3CDB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31FC-7AD2-2E41-B7BF-B3A60747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A870-3445-8C4A-BA5B-498664647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1E62A-0048-E94D-A580-871DE7BB2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79DF8-BDA2-E44A-A18C-ACA8ABE7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4C5D6-32F2-694D-8325-1342C6EA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27BA5-6454-4342-8DCF-B5247999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6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7F2F-B7B5-D444-BE4E-466553B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C7B99-3BA4-E04A-A1A7-4D863DB2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78E76-ACF0-2F45-BE60-F65B4A657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32CBF-4E13-3C4F-9524-29C1F131B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548DA-8E3B-A948-83D1-4DFD9CA86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B558E-4E8C-1B42-B1E7-7935C861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625BE-74A3-8A42-BE98-5DD9073A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FE61C5-7FB3-2B4A-B282-198208EB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DF74-7D02-0240-A146-959E2F89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4D838-AC2A-DF41-BF4C-6CE41FA1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C5968-6B38-334B-9F4F-214A7CB7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DD077-6252-9E44-9341-D49B009B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A36E0-605D-5842-AF69-DFE5C259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90B54-D519-3644-B5DD-F6AAF025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A00EC-C2A0-9F43-8C3F-5256876A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8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C4F6-62BE-C643-93C4-B41880C7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F756-186A-D641-9F50-8CA04D005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987D0-063C-E944-A85F-0D29FA367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9BABC-BD22-BA48-8EF2-5EFD61CB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44EBA-C856-6A4E-BF21-80C2E368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FD97-5280-0443-A4B8-4191FDF9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9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5BC-F365-8544-BBB0-C6765DF0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E8F94-87EA-CC4E-8035-F3A480F5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ADC7E-321C-A049-8D3E-959CB21BB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4778-7AF8-E94B-974E-D104B93F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57E9F-9966-E046-A452-1EA1E90C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1BA38-00E8-B74C-9A47-8EF3075C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5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40CAD-EBB7-D846-9CB9-FB17700D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59E76-4BA3-344F-9A86-8C8702B2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D3D3C-1C0C-F04A-BD37-FCC1B508D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D6089-401B-2447-B23D-26FD469A4ED6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A933-DA30-0444-925F-A26C29DD4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09B43-9EB3-0842-BDD5-F715C9E79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C2C6-E227-F842-B4EA-ABE6CBAB1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89C2-FD89-4C47-B58F-EB87B5B6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674" y="1041400"/>
            <a:ext cx="5931877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2F367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YearUp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34D09-958D-5647-BEB4-3AC64C74E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181" y="3429000"/>
            <a:ext cx="5826370" cy="165576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Humanizing Mentorship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2CB976-24B6-9E46-94C3-CEFFC782D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86" t="32821" r="19676" b="5230"/>
          <a:stretch/>
        </p:blipFill>
        <p:spPr>
          <a:xfrm>
            <a:off x="8146952" y="555237"/>
            <a:ext cx="2853984" cy="630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6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DCF500-A9C9-AE4F-AE63-3D0F46CB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05" y="-12879"/>
            <a:ext cx="3031294" cy="6035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0A84BC-FF8C-5442-9667-894D2CD6A16A}"/>
              </a:ext>
            </a:extLst>
          </p:cNvPr>
          <p:cNvSpPr txBox="1"/>
          <p:nvPr/>
        </p:nvSpPr>
        <p:spPr>
          <a:xfrm>
            <a:off x="997607" y="6121444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Main 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73F75-9DB8-C343-8D7C-8384046C9111}"/>
              </a:ext>
            </a:extLst>
          </p:cNvPr>
          <p:cNvSpPr txBox="1"/>
          <p:nvPr/>
        </p:nvSpPr>
        <p:spPr>
          <a:xfrm>
            <a:off x="4909425" y="6125423"/>
            <a:ext cx="2435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Weekly Surveys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7A4D2-214A-9C43-B913-E0E0EFE5B62C}"/>
              </a:ext>
            </a:extLst>
          </p:cNvPr>
          <p:cNvSpPr txBox="1"/>
          <p:nvPr/>
        </p:nvSpPr>
        <p:spPr>
          <a:xfrm>
            <a:off x="8936659" y="6121444"/>
            <a:ext cx="2121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Pre-Matching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C8687-2E43-474C-8EB7-067033F0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0" y="0"/>
            <a:ext cx="3031294" cy="5946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AA5494-731E-FE4F-ACF3-D3D776FEC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742" y="-46383"/>
            <a:ext cx="3138929" cy="60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4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89C2-FD89-4C47-B58F-EB87B5B6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8623" y="-356461"/>
            <a:ext cx="6662520" cy="23876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2F367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Benefits of yuConnect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34D09-958D-5647-BEB4-3AC64C74E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8623" y="2371362"/>
            <a:ext cx="5722664" cy="5270928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500"/>
              </a:spcBef>
              <a:buFontTx/>
              <a:buChar char="-"/>
            </a:pPr>
            <a:r>
              <a:rPr lang="en-US" sz="3200" dirty="0">
                <a:solidFill>
                  <a:srgbClr val="000000"/>
                </a:solidFill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Easy to access for all users</a:t>
            </a:r>
          </a:p>
          <a:p>
            <a:pPr marL="457200" indent="-457200" algn="l">
              <a:lnSpc>
                <a:spcPct val="100000"/>
              </a:lnSpc>
              <a:spcBef>
                <a:spcPts val="500"/>
              </a:spcBef>
              <a:buFontTx/>
              <a:buChar char="-"/>
            </a:pPr>
            <a:r>
              <a:rPr lang="en-US" sz="3200" dirty="0">
                <a:solidFill>
                  <a:srgbClr val="000000"/>
                </a:solidFill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Optimizes and automates the matching process</a:t>
            </a:r>
          </a:p>
          <a:p>
            <a:pPr marL="457200" indent="-457200" algn="l">
              <a:lnSpc>
                <a:spcPct val="100000"/>
              </a:lnSpc>
              <a:spcBef>
                <a:spcPts val="500"/>
              </a:spcBef>
              <a:buFontTx/>
              <a:buChar char="-"/>
            </a:pPr>
            <a:r>
              <a:rPr lang="en-US" sz="3200" dirty="0">
                <a:solidFill>
                  <a:srgbClr val="000000"/>
                </a:solidFill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Promotes engagement through bi-weekly surveys</a:t>
            </a:r>
          </a:p>
          <a:p>
            <a:pPr marL="457200" indent="-457200" algn="l">
              <a:lnSpc>
                <a:spcPct val="100000"/>
              </a:lnSpc>
              <a:spcBef>
                <a:spcPts val="500"/>
              </a:spcBef>
              <a:buFontTx/>
              <a:buChar char="-"/>
            </a:pPr>
            <a:r>
              <a:rPr lang="en-US" sz="3200" dirty="0">
                <a:solidFill>
                  <a:srgbClr val="000000"/>
                </a:solidFill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Allows early intervention through data analytics</a:t>
            </a:r>
          </a:p>
          <a:p>
            <a:pPr marL="457200" indent="-457200" algn="l">
              <a:lnSpc>
                <a:spcPct val="100000"/>
              </a:lnSpc>
              <a:spcBef>
                <a:spcPts val="500"/>
              </a:spcBef>
              <a:buFontTx/>
              <a:buChar char="-"/>
            </a:pPr>
            <a:endParaRPr lang="en-US" sz="3200" dirty="0">
              <a:solidFill>
                <a:srgbClr val="000000"/>
              </a:solidFill>
              <a:latin typeface="SF Pro Display Light" pitchFamily="2" charset="0"/>
              <a:ea typeface="SF Pro Display Light" pitchFamily="2" charset="0"/>
              <a:cs typeface="SF Pro Display Light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A794C8-7506-CA4B-99CE-49F9A58C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53" y="200060"/>
            <a:ext cx="2818675" cy="5605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44B835-C743-874C-960E-E001BE946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6" y="1052914"/>
            <a:ext cx="2932061" cy="58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89C2-FD89-4C47-B58F-EB87B5B6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795" y="2235200"/>
            <a:ext cx="5931877" cy="2387600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65895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89C2-FD89-4C47-B58F-EB87B5B6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835" y="2722378"/>
            <a:ext cx="8776330" cy="2387600"/>
          </a:xfrm>
        </p:spPr>
        <p:txBody>
          <a:bodyPr>
            <a:noAutofit/>
          </a:bodyPr>
          <a:lstStyle/>
          <a:p>
            <a:r>
              <a:rPr lang="en-US" sz="18000" b="1" dirty="0">
                <a:solidFill>
                  <a:srgbClr val="2F367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60,000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34D09-958D-5647-BEB4-3AC64C74E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940" y="1642597"/>
            <a:ext cx="7576120" cy="154719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5400" dirty="0">
                <a:solidFill>
                  <a:srgbClr val="000000"/>
                </a:solidFill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Young People Disconnected </a:t>
            </a:r>
          </a:p>
          <a:p>
            <a:pPr algn="l"/>
            <a:endParaRPr lang="en-US" dirty="0">
              <a:solidFill>
                <a:schemeClr val="bg2">
                  <a:lumMod val="7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56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89C2-FD89-4C47-B58F-EB87B5B6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1120" y="723900"/>
            <a:ext cx="6662520" cy="2387600"/>
          </a:xfrm>
        </p:spPr>
        <p:txBody>
          <a:bodyPr>
            <a:normAutofit fontScale="90000"/>
          </a:bodyPr>
          <a:lstStyle/>
          <a:p>
            <a:r>
              <a:rPr lang="en-US" sz="13800" b="1" dirty="0">
                <a:solidFill>
                  <a:srgbClr val="2F367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By Hand</a:t>
            </a:r>
            <a:endParaRPr lang="en-US" sz="4000" b="1" dirty="0">
              <a:solidFill>
                <a:srgbClr val="2F367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34D09-958D-5647-BEB4-3AC64C74E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017350"/>
            <a:ext cx="5291963" cy="1547199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Bef>
                <a:spcPts val="500"/>
              </a:spcBef>
            </a:pPr>
            <a:r>
              <a:rPr lang="en-US" sz="4800" dirty="0">
                <a:solidFill>
                  <a:srgbClr val="000000"/>
                </a:solidFill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Year Up Approach</a:t>
            </a:r>
          </a:p>
          <a:p>
            <a:pPr algn="l"/>
            <a:endParaRPr lang="en-US" dirty="0">
              <a:solidFill>
                <a:schemeClr val="bg2">
                  <a:lumMod val="7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9FD59-84F7-5B44-A218-77410911D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79"/>
          <a:stretch/>
        </p:blipFill>
        <p:spPr>
          <a:xfrm>
            <a:off x="364745" y="723900"/>
            <a:ext cx="3728621" cy="61341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F6C644F-E8FA-C648-B392-28BD745D3519}"/>
              </a:ext>
            </a:extLst>
          </p:cNvPr>
          <p:cNvSpPr txBox="1">
            <a:spLocks/>
          </p:cNvSpPr>
          <p:nvPr/>
        </p:nvSpPr>
        <p:spPr>
          <a:xfrm>
            <a:off x="6096000" y="4223635"/>
            <a:ext cx="5291963" cy="1547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500"/>
              </a:spcBef>
            </a:pPr>
            <a:r>
              <a:rPr lang="en-US" sz="4800" dirty="0">
                <a:solidFill>
                  <a:srgbClr val="000000"/>
                </a:solidFill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Inefficient matching, missing feedback, and limited scalability.</a:t>
            </a:r>
          </a:p>
          <a:p>
            <a:pPr algn="l"/>
            <a:endParaRPr lang="en-US" dirty="0">
              <a:solidFill>
                <a:schemeClr val="bg2">
                  <a:lumMod val="7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52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6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89C2-FD89-4C47-B58F-EB87B5B6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795" y="2235200"/>
            <a:ext cx="5931877" cy="2387600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402806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89C2-FD89-4C47-B58F-EB87B5B65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2632" y="1781220"/>
            <a:ext cx="6662520" cy="2387600"/>
          </a:xfrm>
        </p:spPr>
        <p:txBody>
          <a:bodyPr>
            <a:normAutofit fontScale="90000"/>
          </a:bodyPr>
          <a:lstStyle/>
          <a:p>
            <a:r>
              <a:rPr lang="en-US" sz="13800" b="1" dirty="0">
                <a:solidFill>
                  <a:srgbClr val="2F3676"/>
                </a:solidFill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The User</a:t>
            </a:r>
            <a:endParaRPr lang="en-US" sz="4000" b="1" dirty="0">
              <a:solidFill>
                <a:srgbClr val="2F3676"/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34D09-958D-5647-BEB4-3AC64C74E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68820"/>
            <a:ext cx="5291963" cy="1547199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00000"/>
              </a:lnSpc>
              <a:spcBef>
                <a:spcPts val="500"/>
              </a:spcBef>
            </a:pPr>
            <a:r>
              <a:rPr lang="en-US" sz="4800" dirty="0">
                <a:solidFill>
                  <a:srgbClr val="000000"/>
                </a:solidFill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Mentee, Mentor, Administrator.</a:t>
            </a:r>
          </a:p>
          <a:p>
            <a:pPr algn="l"/>
            <a:endParaRPr lang="en-US" dirty="0">
              <a:solidFill>
                <a:schemeClr val="bg2">
                  <a:lumMod val="7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DADFF-E4B2-B448-9230-F890C381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37" y="595589"/>
            <a:ext cx="3566485" cy="62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B34D09-958D-5647-BEB4-3AC64C74E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951" y="5728163"/>
            <a:ext cx="10210093" cy="1547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4800" dirty="0">
                <a:solidFill>
                  <a:srgbClr val="000000"/>
                </a:solidFill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The Thought Process</a:t>
            </a:r>
          </a:p>
          <a:p>
            <a:pPr algn="l"/>
            <a:endParaRPr lang="en-US" dirty="0">
              <a:solidFill>
                <a:schemeClr val="bg2">
                  <a:lumMod val="75000"/>
                </a:schemeClr>
              </a:solidFill>
              <a:latin typeface="SF Pro Display" pitchFamily="2" charset="0"/>
              <a:ea typeface="SF Pro Display" pitchFamily="2" charset="0"/>
              <a:cs typeface="SF Pro Display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0EA5F-D959-1549-B892-4617903D7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457"/>
          <a:stretch/>
        </p:blipFill>
        <p:spPr>
          <a:xfrm>
            <a:off x="581372" y="356237"/>
            <a:ext cx="11029253" cy="4974956"/>
          </a:xfrm>
          <a:prstGeom prst="rect">
            <a:avLst/>
          </a:prstGeom>
          <a:ln w="63500">
            <a:solidFill>
              <a:srgbClr val="2F3676"/>
            </a:solidFill>
          </a:ln>
        </p:spPr>
      </p:pic>
    </p:spTree>
    <p:extLst>
      <p:ext uri="{BB962C8B-B14F-4D97-AF65-F5344CB8AC3E}">
        <p14:creationId xmlns:p14="http://schemas.microsoft.com/office/powerpoint/2010/main" val="359071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0878C-188C-CF40-AF32-86625DE7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40" y="0"/>
            <a:ext cx="3031294" cy="6001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53C5F-5CE0-4E4D-9811-AFB5B1B0A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687" y="0"/>
            <a:ext cx="3048626" cy="6001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0A84BC-FF8C-5442-9667-894D2CD6A16A}"/>
              </a:ext>
            </a:extLst>
          </p:cNvPr>
          <p:cNvSpPr txBox="1"/>
          <p:nvPr/>
        </p:nvSpPr>
        <p:spPr>
          <a:xfrm>
            <a:off x="1183939" y="6121444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Welcome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73F75-9DB8-C343-8D7C-8384046C9111}"/>
              </a:ext>
            </a:extLst>
          </p:cNvPr>
          <p:cNvSpPr txBox="1"/>
          <p:nvPr/>
        </p:nvSpPr>
        <p:spPr>
          <a:xfrm>
            <a:off x="4953700" y="6121444"/>
            <a:ext cx="2340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Getting Started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37A4D2-214A-9C43-B913-E0E0EFE5B62C}"/>
              </a:ext>
            </a:extLst>
          </p:cNvPr>
          <p:cNvSpPr txBox="1"/>
          <p:nvPr/>
        </p:nvSpPr>
        <p:spPr>
          <a:xfrm>
            <a:off x="8929446" y="6121444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SF Pro Display" pitchFamily="2" charset="0"/>
                <a:ea typeface="SF Pro Display" pitchFamily="2" charset="0"/>
                <a:cs typeface="SF Pro Display" pitchFamily="2" charset="0"/>
              </a:rPr>
              <a:t>Register 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320D6C-DA1B-5B49-A927-17975480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894" y="12879"/>
            <a:ext cx="3048626" cy="600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B34D09-958D-5647-BEB4-3AC64C74E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0999" y="1347281"/>
            <a:ext cx="3293172" cy="118812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Pre-Matches/ Mentor Hub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A58A0E-2431-1440-8E41-F0C8AA1FA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5" b="95857" l="3386" r="97743">
                        <a14:foregroundMark x1="79007" y1="15190" x2="44470" y2="13119"/>
                        <a14:foregroundMark x1="44470" y1="13119" x2="31377" y2="20598"/>
                        <a14:foregroundMark x1="31377" y1="20598" x2="22122" y2="58458"/>
                        <a14:foregroundMark x1="22122" y1="58458" x2="25959" y2="68700"/>
                        <a14:foregroundMark x1="25959" y1="68700" x2="50113" y2="81473"/>
                        <a14:foregroundMark x1="50113" y1="81473" x2="63431" y2="86191"/>
                        <a14:foregroundMark x1="63431" y1="86191" x2="80587" y2="81473"/>
                        <a14:foregroundMark x1="80587" y1="81473" x2="86682" y2="28078"/>
                        <a14:foregroundMark x1="86682" y1="28078" x2="74266" y2="11968"/>
                        <a14:foregroundMark x1="74266" y1="11968" x2="60722" y2="7940"/>
                        <a14:foregroundMark x1="60722" y1="7940" x2="29345" y2="6444"/>
                        <a14:foregroundMark x1="29345" y1="6444" x2="12641" y2="10817"/>
                        <a14:foregroundMark x1="12641" y1="10817" x2="6546" y2="52359"/>
                        <a14:foregroundMark x1="6546" y1="52359" x2="11061" y2="59839"/>
                        <a14:foregroundMark x1="11061" y1="59839" x2="16253" y2="91139"/>
                        <a14:foregroundMark x1="16253" y1="91139" x2="30248" y2="98159"/>
                        <a14:foregroundMark x1="30248" y1="98159" x2="45598" y2="95857"/>
                        <a14:foregroundMark x1="45598" y1="95857" x2="66591" y2="95512"/>
                        <a14:foregroundMark x1="66591" y1="95512" x2="80361" y2="92175"/>
                        <a14:foregroundMark x1="80361" y1="92175" x2="86230" y2="92405"/>
                        <a14:foregroundMark x1="75395" y1="31300" x2="12867" y2="29919"/>
                        <a14:foregroundMark x1="83070" y1="5178" x2="11512" y2="4948"/>
                        <a14:foregroundMark x1="88488" y1="4028" x2="55982" y2="575"/>
                        <a14:foregroundMark x1="55982" y1="575" x2="10609" y2="4948"/>
                        <a14:foregroundMark x1="84424" y1="4028" x2="97743" y2="27618"/>
                        <a14:foregroundMark x1="97743" y1="27618" x2="93002" y2="64327"/>
                        <a14:foregroundMark x1="4063" y1="57307" x2="7449" y2="85501"/>
                        <a14:foregroundMark x1="15576" y1="83084" x2="64108" y2="87802"/>
                        <a14:foregroundMark x1="64108" y1="87802" x2="81264" y2="86536"/>
                        <a14:foregroundMark x1="81264" y1="86536" x2="83070" y2="86881"/>
                        <a14:foregroundMark x1="86682" y1="95972" x2="20542" y2="93786"/>
                        <a14:foregroundMark x1="3386" y1="65362" x2="3612" y2="76180"/>
                        <a14:foregroundMark x1="3612" y1="36018" x2="3612" y2="15190"/>
                        <a14:foregroundMark x1="97065" y1="33717" x2="96614" y2="41657"/>
                        <a14:foregroundMark x1="90745" y1="3452" x2="85102" y2="2071"/>
                        <a14:foregroundMark x1="95711" y1="6904" x2="92777" y2="529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9414" y="199015"/>
            <a:ext cx="3293172" cy="645996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5B1768-95C3-CF40-B96D-8D21A05490DF}"/>
              </a:ext>
            </a:extLst>
          </p:cNvPr>
          <p:cNvCxnSpPr>
            <a:cxnSpLocks/>
          </p:cNvCxnSpPr>
          <p:nvPr/>
        </p:nvCxnSpPr>
        <p:spPr>
          <a:xfrm flipH="1">
            <a:off x="7139555" y="1941342"/>
            <a:ext cx="1455807" cy="127285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>
            <a:extLst>
              <a:ext uri="{FF2B5EF4-FFF2-40B4-BE49-F238E27FC236}">
                <a16:creationId xmlns:a16="http://schemas.microsoft.com/office/drawing/2014/main" id="{4E21C549-9415-8747-BC4F-6B80457B25E1}"/>
              </a:ext>
            </a:extLst>
          </p:cNvPr>
          <p:cNvSpPr txBox="1">
            <a:spLocks/>
          </p:cNvSpPr>
          <p:nvPr/>
        </p:nvSpPr>
        <p:spPr>
          <a:xfrm>
            <a:off x="8830999" y="5029200"/>
            <a:ext cx="3293172" cy="1188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Online YearUp Resources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A8ED8D-9D4E-3F4F-92A2-2BFFCB27BFBA}"/>
              </a:ext>
            </a:extLst>
          </p:cNvPr>
          <p:cNvCxnSpPr>
            <a:cxnSpLocks/>
          </p:cNvCxnSpPr>
          <p:nvPr/>
        </p:nvCxnSpPr>
        <p:spPr>
          <a:xfrm flipH="1" flipV="1">
            <a:off x="7139555" y="4293031"/>
            <a:ext cx="1455807" cy="117695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ubtitle 2">
            <a:extLst>
              <a:ext uri="{FF2B5EF4-FFF2-40B4-BE49-F238E27FC236}">
                <a16:creationId xmlns:a16="http://schemas.microsoft.com/office/drawing/2014/main" id="{B60226F3-E504-064B-9A39-589A0AD17AFF}"/>
              </a:ext>
            </a:extLst>
          </p:cNvPr>
          <p:cNvSpPr txBox="1">
            <a:spLocks/>
          </p:cNvSpPr>
          <p:nvPr/>
        </p:nvSpPr>
        <p:spPr>
          <a:xfrm>
            <a:off x="543788" y="922726"/>
            <a:ext cx="2560555" cy="257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Meeting Scheduling with Staff and Mentor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AB8AAFB-5D83-2B49-B91D-3A4ACC6D8D25}"/>
              </a:ext>
            </a:extLst>
          </p:cNvPr>
          <p:cNvSpPr txBox="1">
            <a:spLocks/>
          </p:cNvSpPr>
          <p:nvPr/>
        </p:nvSpPr>
        <p:spPr>
          <a:xfrm>
            <a:off x="504759" y="5029200"/>
            <a:ext cx="2936470" cy="1629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latin typeface="SF Pro Display Light" pitchFamily="2" charset="0"/>
                <a:ea typeface="SF Pro Display Light" pitchFamily="2" charset="0"/>
                <a:cs typeface="SF Pro Display Light" pitchFamily="2" charset="0"/>
              </a:rPr>
              <a:t>Weekly Surveys for Engagement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F8B68B-DD72-EF49-A421-AC151333DC1E}"/>
              </a:ext>
            </a:extLst>
          </p:cNvPr>
          <p:cNvCxnSpPr>
            <a:cxnSpLocks/>
          </p:cNvCxnSpPr>
          <p:nvPr/>
        </p:nvCxnSpPr>
        <p:spPr>
          <a:xfrm flipV="1">
            <a:off x="2893476" y="4433349"/>
            <a:ext cx="2158970" cy="133275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F93E8A-F3C7-DD4B-B290-FAA889012A51}"/>
              </a:ext>
            </a:extLst>
          </p:cNvPr>
          <p:cNvCxnSpPr>
            <a:cxnSpLocks/>
          </p:cNvCxnSpPr>
          <p:nvPr/>
        </p:nvCxnSpPr>
        <p:spPr>
          <a:xfrm>
            <a:off x="3099661" y="2468880"/>
            <a:ext cx="1952786" cy="745312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92</Words>
  <Application>Microsoft Macintosh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SF Pro Display</vt:lpstr>
      <vt:lpstr>SF Pro Display Light</vt:lpstr>
      <vt:lpstr>Office Theme</vt:lpstr>
      <vt:lpstr>YearUp Connect</vt:lpstr>
      <vt:lpstr>The Problem</vt:lpstr>
      <vt:lpstr>60,000</vt:lpstr>
      <vt:lpstr>By Hand</vt:lpstr>
      <vt:lpstr>Our Approach</vt:lpstr>
      <vt:lpstr>The User</vt:lpstr>
      <vt:lpstr>PowerPoint Presentation</vt:lpstr>
      <vt:lpstr>PowerPoint Presentation</vt:lpstr>
      <vt:lpstr>PowerPoint Presentation</vt:lpstr>
      <vt:lpstr>PowerPoint Presentation</vt:lpstr>
      <vt:lpstr>Benefits of yuConnect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YearUp Connect</dc:title>
  <dc:creator>Minh Phuc Tran</dc:creator>
  <cp:lastModifiedBy>Minh Phuc Tran</cp:lastModifiedBy>
  <cp:revision>44</cp:revision>
  <dcterms:created xsi:type="dcterms:W3CDTF">2019-11-03T18:13:18Z</dcterms:created>
  <dcterms:modified xsi:type="dcterms:W3CDTF">2019-11-03T22:17:05Z</dcterms:modified>
</cp:coreProperties>
</file>