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41"/>
  </p:notesMasterIdLst>
  <p:sldIdLst>
    <p:sldId id="29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97" r:id="rId11"/>
    <p:sldId id="266" r:id="rId12"/>
    <p:sldId id="268" r:id="rId13"/>
    <p:sldId id="270" r:id="rId14"/>
    <p:sldId id="271" r:id="rId15"/>
    <p:sldId id="298" r:id="rId16"/>
    <p:sldId id="272" r:id="rId17"/>
    <p:sldId id="273" r:id="rId18"/>
    <p:sldId id="274" r:id="rId19"/>
    <p:sldId id="275" r:id="rId20"/>
    <p:sldId id="278" r:id="rId21"/>
    <p:sldId id="279" r:id="rId22"/>
    <p:sldId id="281" r:id="rId23"/>
    <p:sldId id="282" r:id="rId24"/>
    <p:sldId id="283" r:id="rId25"/>
    <p:sldId id="284" r:id="rId26"/>
    <p:sldId id="286" r:id="rId27"/>
    <p:sldId id="287" r:id="rId28"/>
    <p:sldId id="311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9" r:id="rId37"/>
    <p:sldId id="310" r:id="rId38"/>
    <p:sldId id="308" r:id="rId39"/>
    <p:sldId id="307" r:id="rId4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EC4"/>
    <a:srgbClr val="D0EAB4"/>
    <a:srgbClr val="C0E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75" autoAdjust="0"/>
    <p:restoredTop sz="94694" autoAdjust="0"/>
  </p:normalViewPr>
  <p:slideViewPr>
    <p:cSldViewPr>
      <p:cViewPr varScale="1">
        <p:scale>
          <a:sx n="71" d="100"/>
          <a:sy n="71" d="100"/>
        </p:scale>
        <p:origin x="-174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727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111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710" y="0"/>
            <a:ext cx="915271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dirty="0"/>
              <a:t>명품 </a:t>
            </a:r>
            <a:r>
              <a:rPr lang="en-US" altLang="ko-KR" dirty="0"/>
              <a:t>JAVA Essential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명품 </a:t>
            </a:r>
            <a:r>
              <a:rPr lang="en-US" altLang="ko-KR"/>
              <a:t>JAVA Essential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명품 </a:t>
            </a:r>
            <a:r>
              <a:rPr lang="en-US" altLang="ko-KR"/>
              <a:t>JAVA Essential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명품 </a:t>
            </a:r>
            <a:r>
              <a:rPr lang="en-US" altLang="ko-KR"/>
              <a:t>JAVA Essential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명품 </a:t>
            </a:r>
            <a:r>
              <a:rPr lang="en-US" altLang="ko-KR"/>
              <a:t>JAVA Essential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명품 </a:t>
            </a:r>
            <a:r>
              <a:rPr lang="en-US" altLang="ko-KR"/>
              <a:t>JAVA Essential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자바의 </a:t>
            </a:r>
            <a:r>
              <a:rPr lang="en-US" altLang="ko-KR" dirty="0"/>
              <a:t>GUI </a:t>
            </a:r>
            <a:r>
              <a:rPr lang="ko-KR" altLang="en-US" dirty="0"/>
              <a:t>프로그래밍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자바의 </a:t>
            </a:r>
            <a:r>
              <a:rPr lang="en-US" altLang="ko-KR" dirty="0"/>
              <a:t>GUI </a:t>
            </a:r>
            <a:r>
              <a:rPr lang="ko-KR" altLang="en-US" dirty="0"/>
              <a:t>프로그래밍 방법 </a:t>
            </a:r>
            <a:r>
              <a:rPr lang="en-US" altLang="ko-KR" dirty="0"/>
              <a:t>2 </a:t>
            </a:r>
            <a:r>
              <a:rPr lang="ko-KR" altLang="en-US" dirty="0"/>
              <a:t>종류</a:t>
            </a:r>
            <a:endParaRPr lang="en-US" altLang="ko-KR" dirty="0"/>
          </a:p>
          <a:p>
            <a:pPr lvl="1"/>
            <a:r>
              <a:rPr lang="ko-KR" altLang="en-US" dirty="0"/>
              <a:t>컴포넌트 기반 </a:t>
            </a:r>
            <a:r>
              <a:rPr lang="en-US" altLang="ko-KR" dirty="0"/>
              <a:t>GUI </a:t>
            </a:r>
            <a:r>
              <a:rPr lang="ko-KR" altLang="en-US" dirty="0"/>
              <a:t>프로그래밍</a:t>
            </a:r>
            <a:endParaRPr lang="en-US" altLang="ko-KR" dirty="0"/>
          </a:p>
          <a:p>
            <a:pPr lvl="2"/>
            <a:r>
              <a:rPr lang="ko-KR" altLang="en-US" dirty="0"/>
              <a:t>스윙 컴포넌트를 이용하여 쉽게 </a:t>
            </a:r>
            <a:r>
              <a:rPr lang="en-US" altLang="ko-KR" dirty="0"/>
              <a:t>GUI</a:t>
            </a:r>
            <a:r>
              <a:rPr lang="ko-KR" altLang="en-US" dirty="0"/>
              <a:t>를 구축</a:t>
            </a:r>
            <a:endParaRPr lang="en-US" altLang="ko-KR" dirty="0"/>
          </a:p>
          <a:p>
            <a:pPr lvl="2"/>
            <a:r>
              <a:rPr lang="ko-KR" altLang="en-US" dirty="0"/>
              <a:t>자바에서 제공하는 컴포넌트의 한계를 벗어나지 못함</a:t>
            </a:r>
            <a:endParaRPr lang="en-US" altLang="ko-KR" dirty="0"/>
          </a:p>
          <a:p>
            <a:pPr lvl="1"/>
            <a:r>
              <a:rPr lang="ko-KR" altLang="en-US" dirty="0"/>
              <a:t>그래픽 기반 </a:t>
            </a:r>
            <a:r>
              <a:rPr lang="en-US" altLang="ko-KR" dirty="0"/>
              <a:t>GUI </a:t>
            </a:r>
            <a:r>
              <a:rPr lang="ko-KR" altLang="en-US" dirty="0"/>
              <a:t>프로그래밍</a:t>
            </a:r>
            <a:endParaRPr lang="en-US" altLang="ko-KR" dirty="0"/>
          </a:p>
          <a:p>
            <a:pPr lvl="2"/>
            <a:r>
              <a:rPr lang="ko-KR" altLang="en-US" dirty="0"/>
              <a:t>그래픽을 이용하여 </a:t>
            </a:r>
            <a:r>
              <a:rPr lang="en-US" altLang="ko-KR" dirty="0"/>
              <a:t>GUI</a:t>
            </a:r>
            <a:r>
              <a:rPr lang="ko-KR" altLang="en-US" dirty="0"/>
              <a:t> 구축</a:t>
            </a:r>
            <a:endParaRPr lang="en-US" altLang="ko-KR" dirty="0"/>
          </a:p>
          <a:p>
            <a:pPr lvl="2"/>
            <a:r>
              <a:rPr lang="ko-KR" altLang="en-US" dirty="0"/>
              <a:t>개발자가 직접 그래픽으로 화면을 구성하는 부담</a:t>
            </a:r>
            <a:endParaRPr lang="en-US" altLang="ko-KR" dirty="0"/>
          </a:p>
          <a:p>
            <a:pPr lvl="2"/>
            <a:r>
              <a:rPr lang="ko-KR" altLang="en-US" dirty="0"/>
              <a:t>독특한 </a:t>
            </a:r>
            <a:r>
              <a:rPr lang="en-US" altLang="ko-KR" dirty="0"/>
              <a:t>GUI</a:t>
            </a:r>
            <a:r>
              <a:rPr lang="ko-KR" altLang="en-US" dirty="0"/>
              <a:t>를 구성할 수 있는 장점</a:t>
            </a:r>
            <a:endParaRPr lang="en-US" altLang="ko-KR" dirty="0"/>
          </a:p>
          <a:p>
            <a:pPr lvl="2"/>
            <a:r>
              <a:rPr lang="en-US" altLang="ko-KR" dirty="0"/>
              <a:t>GUI </a:t>
            </a:r>
            <a:r>
              <a:rPr lang="ko-KR" altLang="en-US" dirty="0"/>
              <a:t>처리의 실행 속도가 빨라</a:t>
            </a:r>
            <a:r>
              <a:rPr lang="en-US" altLang="ko-KR" dirty="0"/>
              <a:t>, </a:t>
            </a:r>
            <a:r>
              <a:rPr lang="ko-KR" altLang="en-US" dirty="0"/>
              <a:t>게임 등에 주로 이용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7179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이미지 버튼에 이미지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이미지 로딩</a:t>
            </a:r>
            <a:endParaRPr lang="en-US" altLang="ko-KR" sz="1800" dirty="0"/>
          </a:p>
          <a:p>
            <a:pPr lvl="1"/>
            <a:r>
              <a:rPr lang="ko-KR" altLang="en-US" sz="1600" dirty="0"/>
              <a:t>필요한 이미지 로딩 </a:t>
            </a:r>
            <a:r>
              <a:rPr lang="en-US" altLang="ko-KR" sz="1600" dirty="0"/>
              <a:t>: new </a:t>
            </a:r>
            <a:r>
              <a:rPr lang="en-US" altLang="ko-KR" sz="1600" dirty="0" err="1"/>
              <a:t>ImageIcon</a:t>
            </a:r>
            <a:r>
              <a:rPr lang="en-US" altLang="ko-KR" sz="1600" dirty="0"/>
              <a:t>(</a:t>
            </a:r>
            <a:r>
              <a:rPr lang="ko-KR" altLang="en-US" sz="1600" dirty="0"/>
              <a:t>이미지</a:t>
            </a:r>
            <a:r>
              <a:rPr lang="en-US" altLang="ko-KR" sz="1600" dirty="0"/>
              <a:t> </a:t>
            </a:r>
            <a:r>
              <a:rPr lang="ko-KR" altLang="en-US" sz="1600" dirty="0"/>
              <a:t>경로명</a:t>
            </a:r>
            <a:r>
              <a:rPr lang="en-US" altLang="ko-KR" sz="1600" dirty="0"/>
              <a:t>);</a:t>
            </a:r>
          </a:p>
          <a:p>
            <a:pPr lvl="1"/>
            <a:r>
              <a:rPr lang="ko-KR" altLang="en-US" sz="1600" dirty="0"/>
              <a:t>사례</a:t>
            </a:r>
            <a:r>
              <a:rPr lang="en-US" altLang="ko-KR" sz="1600" dirty="0"/>
              <a:t>)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r>
              <a:rPr lang="ko-KR" altLang="en-US" sz="1800" dirty="0"/>
              <a:t>버튼에 이미지 등록</a:t>
            </a:r>
            <a:endParaRPr lang="en-US" altLang="ko-KR" sz="1800" dirty="0"/>
          </a:p>
          <a:p>
            <a:pPr lvl="1"/>
            <a:r>
              <a:rPr lang="en-US" altLang="ko-KR" sz="1600" dirty="0" err="1"/>
              <a:t>JButton</a:t>
            </a:r>
            <a:r>
              <a:rPr lang="ko-KR" altLang="en-US" sz="1600" dirty="0"/>
              <a:t>의 </a:t>
            </a:r>
            <a:r>
              <a:rPr lang="ko-KR" altLang="en-US" sz="1600" dirty="0" err="1"/>
              <a:t>메소드를</a:t>
            </a:r>
            <a:r>
              <a:rPr lang="ko-KR" altLang="en-US" sz="1600" dirty="0"/>
              <a:t> 호출하여 이미지 등록</a:t>
            </a:r>
            <a:endParaRPr lang="en-US" altLang="ko-KR" sz="1600" dirty="0"/>
          </a:p>
          <a:p>
            <a:pPr lvl="1"/>
            <a:r>
              <a:rPr lang="ko-KR" altLang="en-US" sz="1600" dirty="0"/>
              <a:t>사례</a:t>
            </a:r>
            <a:r>
              <a:rPr lang="en-US" altLang="ko-KR" sz="1600" dirty="0"/>
              <a:t>)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r>
              <a:rPr lang="ko-KR" altLang="en-US" sz="1600" dirty="0"/>
              <a:t>실행 중에 </a:t>
            </a:r>
            <a:r>
              <a:rPr lang="en-US" altLang="ko-KR" sz="1600" dirty="0"/>
              <a:t>normal</a:t>
            </a:r>
            <a:r>
              <a:rPr lang="ko-KR" altLang="en-US" sz="1600" dirty="0"/>
              <a:t> 이미지</a:t>
            </a:r>
            <a:r>
              <a:rPr lang="en-US" altLang="ko-KR" sz="1600" dirty="0"/>
              <a:t>(</a:t>
            </a:r>
            <a:r>
              <a:rPr lang="ko-KR" altLang="en-US" sz="1600" dirty="0"/>
              <a:t>디폴트</a:t>
            </a:r>
            <a:r>
              <a:rPr lang="en-US" altLang="ko-KR" sz="1600" dirty="0"/>
              <a:t> </a:t>
            </a:r>
            <a:r>
              <a:rPr lang="ko-KR" altLang="en-US" sz="1600" dirty="0"/>
              <a:t>이미지</a:t>
            </a:r>
            <a:r>
              <a:rPr lang="en-US" altLang="ko-KR" sz="1600" dirty="0"/>
              <a:t>)</a:t>
            </a:r>
            <a:r>
              <a:rPr lang="ko-KR" altLang="en-US" sz="1600" dirty="0"/>
              <a:t> 교체 사례</a:t>
            </a:r>
            <a:endParaRPr lang="en-US" altLang="ko-KR" sz="1600" dirty="0"/>
          </a:p>
          <a:p>
            <a:pPr lvl="1"/>
            <a:endParaRPr lang="en-US" altLang="ko-KR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331640" y="2420888"/>
            <a:ext cx="6624736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ImageIcon</a:t>
            </a:r>
            <a:r>
              <a:rPr lang="en-US" altLang="ko-KR" sz="1400" dirty="0"/>
              <a:t> </a:t>
            </a:r>
            <a:r>
              <a:rPr lang="en-US" altLang="ko-KR" sz="1400" dirty="0" err="1"/>
              <a:t>normalIcon</a:t>
            </a:r>
            <a:r>
              <a:rPr lang="en-US" altLang="ko-KR" sz="1400" dirty="0"/>
              <a:t> = new </a:t>
            </a:r>
            <a:r>
              <a:rPr lang="en-US" altLang="ko-KR" sz="1400" dirty="0" err="1"/>
              <a:t>ImageIcon</a:t>
            </a:r>
            <a:r>
              <a:rPr lang="en-US" altLang="ko-KR" sz="1400" dirty="0"/>
              <a:t>("images/normalIcon.gif");</a:t>
            </a:r>
          </a:p>
          <a:p>
            <a:r>
              <a:rPr lang="en-US" altLang="ko-KR" sz="1400" dirty="0" err="1"/>
              <a:t>ImageIcon</a:t>
            </a:r>
            <a:r>
              <a:rPr lang="en-US" altLang="ko-KR" sz="1400" dirty="0"/>
              <a:t> </a:t>
            </a:r>
            <a:r>
              <a:rPr lang="en-US" altLang="ko-KR" sz="1400" dirty="0" err="1"/>
              <a:t>rolloverIcon</a:t>
            </a:r>
            <a:r>
              <a:rPr lang="en-US" altLang="ko-KR" sz="1400" dirty="0"/>
              <a:t> = new </a:t>
            </a:r>
            <a:r>
              <a:rPr lang="en-US" altLang="ko-KR" sz="1400" dirty="0" err="1"/>
              <a:t>ImageIcon</a:t>
            </a:r>
            <a:r>
              <a:rPr lang="en-US" altLang="ko-KR" sz="1400" dirty="0"/>
              <a:t>("images/rolloverIcon.gif");</a:t>
            </a:r>
          </a:p>
          <a:p>
            <a:r>
              <a:rPr lang="en-US" altLang="ko-KR" sz="1400" dirty="0" err="1"/>
              <a:t>ImageIcon</a:t>
            </a:r>
            <a:r>
              <a:rPr lang="en-US" altLang="ko-KR" sz="1400" dirty="0"/>
              <a:t> </a:t>
            </a:r>
            <a:r>
              <a:rPr lang="en-US" altLang="ko-KR" sz="1400" dirty="0" err="1"/>
              <a:t>pressedIcon</a:t>
            </a:r>
            <a:r>
              <a:rPr lang="en-US" altLang="ko-KR" sz="1400" dirty="0"/>
              <a:t> = new </a:t>
            </a:r>
            <a:r>
              <a:rPr lang="en-US" altLang="ko-KR" sz="1400" dirty="0" err="1"/>
              <a:t>ImageIcon</a:t>
            </a:r>
            <a:r>
              <a:rPr lang="en-US" altLang="ko-KR" sz="1400" dirty="0"/>
              <a:t>("images/pressedIcon.gif");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1331640" y="4365104"/>
            <a:ext cx="6624736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JButton</a:t>
            </a:r>
            <a:r>
              <a:rPr lang="en-US" altLang="ko-KR" sz="1400" dirty="0"/>
              <a:t> button = new </a:t>
            </a:r>
            <a:r>
              <a:rPr lang="en-US" altLang="ko-KR" sz="1400" dirty="0" err="1"/>
              <a:t>JButton</a:t>
            </a:r>
            <a:r>
              <a:rPr lang="en-US" altLang="ko-KR" sz="1400" dirty="0"/>
              <a:t>("</a:t>
            </a:r>
            <a:r>
              <a:rPr lang="ko-KR" altLang="en-US" sz="1400" dirty="0"/>
              <a:t>테스트버튼</a:t>
            </a:r>
            <a:r>
              <a:rPr lang="en-US" altLang="ko-KR" sz="1400" dirty="0"/>
              <a:t>", </a:t>
            </a:r>
            <a:r>
              <a:rPr lang="en-US" altLang="ko-KR" sz="1400" dirty="0" err="1"/>
              <a:t>normalIcon</a:t>
            </a:r>
            <a:r>
              <a:rPr lang="en-US" altLang="ko-KR" sz="1400" dirty="0"/>
              <a:t>); // </a:t>
            </a:r>
            <a:r>
              <a:rPr lang="en-US" altLang="ko-KR" sz="1400" dirty="0" err="1"/>
              <a:t>normalIcon</a:t>
            </a:r>
            <a:r>
              <a:rPr lang="en-US" altLang="ko-KR" sz="1400" dirty="0"/>
              <a:t> </a:t>
            </a:r>
            <a:r>
              <a:rPr lang="ko-KR" altLang="en-US" sz="1400" dirty="0"/>
              <a:t>달기</a:t>
            </a:r>
          </a:p>
          <a:p>
            <a:r>
              <a:rPr lang="en-US" altLang="ko-KR" sz="1400" dirty="0" err="1"/>
              <a:t>button.setRolloverIcon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rolloverIcon</a:t>
            </a:r>
            <a:r>
              <a:rPr lang="en-US" altLang="ko-KR" sz="1400" dirty="0"/>
              <a:t>); 		// </a:t>
            </a:r>
            <a:r>
              <a:rPr lang="en-US" altLang="ko-KR" sz="1400" dirty="0" err="1"/>
              <a:t>rolloverIcon</a:t>
            </a:r>
            <a:r>
              <a:rPr lang="en-US" altLang="ko-KR" sz="1400" dirty="0"/>
              <a:t> </a:t>
            </a:r>
            <a:r>
              <a:rPr lang="ko-KR" altLang="en-US" sz="1400" dirty="0"/>
              <a:t>달기</a:t>
            </a:r>
          </a:p>
          <a:p>
            <a:r>
              <a:rPr lang="en-US" altLang="ko-KR" sz="1400" dirty="0" err="1"/>
              <a:t>button.setPressedIcon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pressedIcon</a:t>
            </a:r>
            <a:r>
              <a:rPr lang="en-US" altLang="ko-KR" sz="1400" dirty="0"/>
              <a:t>); 		// </a:t>
            </a:r>
            <a:r>
              <a:rPr lang="en-US" altLang="ko-KR" sz="1400" dirty="0" err="1"/>
              <a:t>pressedIcon</a:t>
            </a:r>
            <a:r>
              <a:rPr lang="en-US" altLang="ko-KR" sz="1400" dirty="0"/>
              <a:t> </a:t>
            </a:r>
            <a:r>
              <a:rPr lang="ko-KR" altLang="en-US" sz="1400" dirty="0"/>
              <a:t>달기</a:t>
            </a:r>
            <a:endParaRPr lang="en-US" altLang="ko-KR" sz="1400" dirty="0"/>
          </a:p>
        </p:txBody>
      </p:sp>
      <p:sp>
        <p:nvSpPr>
          <p:cNvPr id="7" name="직사각형 6"/>
          <p:cNvSpPr/>
          <p:nvPr/>
        </p:nvSpPr>
        <p:spPr>
          <a:xfrm>
            <a:off x="1331640" y="5661248"/>
            <a:ext cx="662473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ImageIcon</a:t>
            </a:r>
            <a:r>
              <a:rPr lang="en-US" altLang="ko-KR" sz="1400" dirty="0"/>
              <a:t> </a:t>
            </a:r>
            <a:r>
              <a:rPr lang="en-US" altLang="ko-KR" sz="1400" dirty="0" err="1"/>
              <a:t>newIcon</a:t>
            </a:r>
            <a:r>
              <a:rPr lang="en-US" altLang="ko-KR" sz="1400" dirty="0"/>
              <a:t> = new </a:t>
            </a:r>
            <a:r>
              <a:rPr lang="en-US" altLang="ko-KR" sz="1400" dirty="0" err="1"/>
              <a:t>ImageIcon</a:t>
            </a:r>
            <a:r>
              <a:rPr lang="en-US" altLang="ko-KR" sz="1400" dirty="0"/>
              <a:t>("images/newIcon.gif");</a:t>
            </a:r>
          </a:p>
          <a:p>
            <a:r>
              <a:rPr lang="en-US" altLang="ko-KR" sz="1400" dirty="0" err="1"/>
              <a:t>button.setIcon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newIcon</a:t>
            </a:r>
            <a:r>
              <a:rPr lang="en-US" altLang="ko-KR" sz="1400" dirty="0"/>
              <a:t>); 			// </a:t>
            </a:r>
            <a:r>
              <a:rPr lang="ko-KR" altLang="en-US" sz="1400" dirty="0"/>
              <a:t>디폴트 이미지 변경</a:t>
            </a:r>
          </a:p>
        </p:txBody>
      </p:sp>
    </p:spTree>
    <p:extLst>
      <p:ext uri="{BB962C8B-B14F-4D97-AF65-F5344CB8AC3E}">
        <p14:creationId xmlns:p14="http://schemas.microsoft.com/office/powerpoint/2010/main" val="3517631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43" y="5085184"/>
            <a:ext cx="2175712" cy="1305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88" y="3390412"/>
            <a:ext cx="2175712" cy="1305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88" y="1741072"/>
            <a:ext cx="2175712" cy="1305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128531"/>
            <a:ext cx="8511480" cy="752128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10-3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 err="1"/>
              <a:t>JButton</a:t>
            </a:r>
            <a:r>
              <a:rPr lang="ko-KR" altLang="en-US" dirty="0"/>
              <a:t>을 이용한 이미지 버튼 만들기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677526" y="1741072"/>
            <a:ext cx="5256583" cy="48936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javax.swing</a:t>
            </a:r>
            <a:r>
              <a:rPr lang="en-US" altLang="ko-KR" sz="1200" dirty="0"/>
              <a:t>.*;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java.awt</a:t>
            </a:r>
            <a:r>
              <a:rPr lang="en-US" altLang="ko-KR" sz="1200" dirty="0"/>
              <a:t>.*;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ButtonImageEx</a:t>
            </a:r>
            <a:r>
              <a:rPr lang="en-US" altLang="ko-KR" sz="1200" dirty="0"/>
              <a:t> extends </a:t>
            </a:r>
            <a:r>
              <a:rPr lang="en-US" altLang="ko-KR" sz="1200" dirty="0" err="1"/>
              <a:t>JFrame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ButtonImageEx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setTitle</a:t>
            </a:r>
            <a:r>
              <a:rPr lang="en-US" altLang="ko-KR" sz="1200" dirty="0"/>
              <a:t>("</a:t>
            </a:r>
            <a:r>
              <a:rPr lang="ko-KR" altLang="en-US" sz="1200" dirty="0"/>
              <a:t>이미지 버튼 예제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setDefaultCloseOperation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JFrame.EXIT_ON_CLOSE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/>
              <a:t>		Container c = </a:t>
            </a:r>
            <a:r>
              <a:rPr lang="en-US" altLang="ko-KR" sz="1200" dirty="0" err="1"/>
              <a:t>getContentPane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c.setLayout</a:t>
            </a:r>
            <a:r>
              <a:rPr lang="en-US" altLang="ko-KR" sz="1200" dirty="0"/>
              <a:t>(new </a:t>
            </a:r>
            <a:r>
              <a:rPr lang="en-US" altLang="ko-KR" sz="1200" dirty="0" err="1"/>
              <a:t>FlowLayout</a:t>
            </a:r>
            <a:r>
              <a:rPr lang="en-US" altLang="ko-KR" sz="1200" dirty="0"/>
              <a:t>());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ImageIcon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normalIcon</a:t>
            </a:r>
            <a:r>
              <a:rPr lang="en-US" altLang="ko-KR" sz="1200" dirty="0"/>
              <a:t> </a:t>
            </a:r>
            <a:r>
              <a:rPr lang="en-US" altLang="ko-KR" sz="1200"/>
              <a:t>= new ImageIcon</a:t>
            </a:r>
            <a:r>
              <a:rPr lang="en-US" altLang="ko-KR" sz="1200" dirty="0"/>
              <a:t>("images/normalIcon.gif");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ImageIcon</a:t>
            </a:r>
            <a:r>
              <a:rPr lang="en-US" altLang="ko-KR" sz="1200" dirty="0"/>
              <a:t> </a:t>
            </a:r>
            <a:r>
              <a:rPr lang="en-US" altLang="ko-KR" sz="1200" dirty="0" err="1"/>
              <a:t>rolloverIcon</a:t>
            </a:r>
            <a:r>
              <a:rPr lang="en-US" altLang="ko-KR" sz="1200" dirty="0"/>
              <a:t> = new </a:t>
            </a:r>
            <a:r>
              <a:rPr lang="en-US" altLang="ko-KR" sz="1200" dirty="0" err="1"/>
              <a:t>ImageIcon</a:t>
            </a:r>
            <a:r>
              <a:rPr lang="en-US" altLang="ko-KR" sz="1200" dirty="0"/>
              <a:t>("images/rolloverIcon.gif");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ImageIcon</a:t>
            </a:r>
            <a:r>
              <a:rPr lang="en-US" altLang="ko-KR" sz="1200" dirty="0"/>
              <a:t> </a:t>
            </a:r>
            <a:r>
              <a:rPr lang="en-US" altLang="ko-KR" sz="1200" dirty="0" err="1"/>
              <a:t>pressedIcon</a:t>
            </a:r>
            <a:r>
              <a:rPr lang="en-US" altLang="ko-KR" sz="1200" dirty="0"/>
              <a:t> = new </a:t>
            </a:r>
            <a:r>
              <a:rPr lang="en-US" altLang="ko-KR" sz="1200" dirty="0" err="1"/>
              <a:t>ImageIcon</a:t>
            </a:r>
            <a:r>
              <a:rPr lang="en-US" altLang="ko-KR" sz="1200" dirty="0"/>
              <a:t>("images/pressedIcon.gif");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JButton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btn</a:t>
            </a:r>
            <a:r>
              <a:rPr lang="en-US" altLang="ko-KR" sz="1200" b="1" dirty="0"/>
              <a:t> = new </a:t>
            </a:r>
            <a:r>
              <a:rPr lang="en-US" altLang="ko-KR" sz="1200" b="1" dirty="0" err="1"/>
              <a:t>JButton</a:t>
            </a:r>
            <a:r>
              <a:rPr lang="en-US" altLang="ko-KR" sz="1200" b="1" dirty="0"/>
              <a:t>("call~~", </a:t>
            </a:r>
            <a:r>
              <a:rPr lang="en-US" altLang="ko-KR" sz="1200" b="1" dirty="0" err="1"/>
              <a:t>normalIcon</a:t>
            </a:r>
            <a:r>
              <a:rPr lang="en-US" altLang="ko-KR" sz="1200" b="1" dirty="0"/>
              <a:t>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btn.setPressedIcon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pressedIcon</a:t>
            </a:r>
            <a:r>
              <a:rPr lang="en-US" altLang="ko-KR" sz="1200" b="1" dirty="0"/>
              <a:t>); </a:t>
            </a:r>
            <a:r>
              <a:rPr lang="en-US" altLang="ko-KR" sz="1200" dirty="0"/>
              <a:t>// </a:t>
            </a:r>
            <a:r>
              <a:rPr lang="en-US" altLang="ko-KR" sz="1200" dirty="0" err="1"/>
              <a:t>pressedIcon</a:t>
            </a:r>
            <a:r>
              <a:rPr lang="ko-KR" altLang="en-US" sz="1200" dirty="0"/>
              <a:t>용 이미지 등록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btn.setRolloverIcon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rolloverIcon</a:t>
            </a:r>
            <a:r>
              <a:rPr lang="en-US" altLang="ko-KR" sz="1200" b="1" dirty="0"/>
              <a:t>); </a:t>
            </a:r>
            <a:r>
              <a:rPr lang="en-US" altLang="ko-KR" sz="1200" dirty="0"/>
              <a:t>// </a:t>
            </a:r>
            <a:r>
              <a:rPr lang="en-US" altLang="ko-KR" sz="1200" dirty="0" err="1"/>
              <a:t>rolloverIcon</a:t>
            </a:r>
            <a:r>
              <a:rPr lang="ko-KR" altLang="en-US" sz="1200" dirty="0"/>
              <a:t>용 이미지 등록</a:t>
            </a:r>
          </a:p>
          <a:p>
            <a:pPr defTabSz="180000"/>
            <a:r>
              <a:rPr lang="en-US" altLang="ko-KR" sz="1200" dirty="0"/>
              <a:t>	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c.add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setSize</a:t>
            </a:r>
            <a:r>
              <a:rPr lang="en-US" altLang="ko-KR" sz="1200" dirty="0"/>
              <a:t>(250,150);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setVisible</a:t>
            </a:r>
            <a:r>
              <a:rPr lang="en-US" altLang="ko-KR" sz="1200" dirty="0"/>
              <a:t>(true);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	public static void main(String 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	new </a:t>
            </a:r>
            <a:r>
              <a:rPr lang="en-US" altLang="ko-KR" sz="1200" dirty="0" err="1"/>
              <a:t>ButtonImageEx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68026" y="3039173"/>
            <a:ext cx="28660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보통 상태에 있는 동안 </a:t>
            </a:r>
            <a:r>
              <a:rPr lang="en-US" altLang="ko-KR" sz="1100" dirty="0"/>
              <a:t>(normalIcon.gif)</a:t>
            </a:r>
            <a:endParaRPr lang="ko-KR" alt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83089" y="4707329"/>
            <a:ext cx="32359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마우스가 버튼 위에  올라간 경우 </a:t>
            </a:r>
            <a:r>
              <a:rPr lang="en-US" altLang="ko-KR" sz="1050" dirty="0"/>
              <a:t>(rolloverIcon.gif)</a:t>
            </a:r>
            <a:endParaRPr lang="ko-KR" altLang="en-US" sz="1050" dirty="0"/>
          </a:p>
        </p:txBody>
      </p:sp>
      <p:sp>
        <p:nvSpPr>
          <p:cNvPr id="13" name="TextBox 12"/>
          <p:cNvSpPr txBox="1"/>
          <p:nvPr/>
        </p:nvSpPr>
        <p:spPr>
          <a:xfrm>
            <a:off x="365837" y="6436139"/>
            <a:ext cx="26704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마우스가 눌러진 순간 </a:t>
            </a:r>
            <a:r>
              <a:rPr lang="en-US" altLang="ko-KR" sz="1050" dirty="0"/>
              <a:t>(pressedIcon.gif)</a:t>
            </a:r>
            <a:endParaRPr lang="ko-KR" altLang="en-US" sz="1050" dirty="0"/>
          </a:p>
        </p:txBody>
      </p:sp>
      <p:sp>
        <p:nvSpPr>
          <p:cNvPr id="3" name="TextBox 2"/>
          <p:cNvSpPr txBox="1"/>
          <p:nvPr/>
        </p:nvSpPr>
        <p:spPr>
          <a:xfrm>
            <a:off x="390699" y="1300118"/>
            <a:ext cx="5030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그림과 같이 작동하는 이미지 버튼을 작성하라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4182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207" y="1556792"/>
            <a:ext cx="238125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JCheckBox</a:t>
            </a:r>
            <a:r>
              <a:rPr lang="ko-KR" altLang="en-US" dirty="0"/>
              <a:t>로 체크박스 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err="1"/>
              <a:t>JCheckBox</a:t>
            </a:r>
            <a:r>
              <a:rPr lang="ko-KR" altLang="en-US" sz="2000" dirty="0"/>
              <a:t>의 용도</a:t>
            </a:r>
            <a:endParaRPr lang="en-US" altLang="ko-KR" sz="2000" dirty="0"/>
          </a:p>
          <a:p>
            <a:pPr lvl="1"/>
            <a:r>
              <a:rPr lang="ko-KR" altLang="en-US" sz="1800" dirty="0"/>
              <a:t>선택</a:t>
            </a:r>
            <a:r>
              <a:rPr lang="en-US" altLang="ko-KR" sz="1800" dirty="0"/>
              <a:t>(selected)</a:t>
            </a:r>
            <a:r>
              <a:rPr lang="ko-KR" altLang="en-US" sz="1800" dirty="0"/>
              <a:t>과 </a:t>
            </a:r>
            <a:r>
              <a:rPr lang="ko-KR" altLang="en-US" sz="1800" dirty="0" err="1"/>
              <a:t>비선택</a:t>
            </a:r>
            <a:r>
              <a:rPr lang="en-US" altLang="ko-KR" sz="1800" dirty="0"/>
              <a:t>(deselected)</a:t>
            </a:r>
          </a:p>
          <a:p>
            <a:pPr marL="365760" lvl="1" indent="0">
              <a:buNone/>
            </a:pPr>
            <a:r>
              <a:rPr lang="ko-KR" altLang="en-US" sz="1800" dirty="0"/>
              <a:t>   두 상태만 가지는 버튼</a:t>
            </a:r>
            <a:endParaRPr lang="en-US" altLang="ko-KR" sz="1800" dirty="0"/>
          </a:p>
          <a:p>
            <a:endParaRPr lang="en-US" altLang="ko-KR" sz="2000" dirty="0"/>
          </a:p>
          <a:p>
            <a:r>
              <a:rPr lang="ko-KR" altLang="en-US" sz="2000" dirty="0"/>
              <a:t>체크박스 생성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 lvl="1"/>
            <a:endParaRPr lang="en-US" altLang="ko-KR" sz="1600" dirty="0"/>
          </a:p>
          <a:p>
            <a:pPr lvl="1"/>
            <a:r>
              <a:rPr lang="ko-KR" altLang="en-US" sz="1600" dirty="0"/>
              <a:t>문자열을 가진 체크박스 생성 예</a:t>
            </a:r>
            <a:endParaRPr lang="en-US" altLang="ko-KR" sz="160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284985"/>
            <a:ext cx="6061799" cy="1531138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모서리가 둥근 사각형 설명선 10"/>
          <p:cNvSpPr/>
          <p:nvPr/>
        </p:nvSpPr>
        <p:spPr>
          <a:xfrm>
            <a:off x="4605092" y="2613318"/>
            <a:ext cx="1198055" cy="280928"/>
          </a:xfrm>
          <a:prstGeom prst="wedgeRoundRectCallout">
            <a:avLst>
              <a:gd name="adj1" fmla="val 63791"/>
              <a:gd name="adj2" fmla="val -17586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050" dirty="0"/>
              <a:t>체크박스 문자열</a:t>
            </a: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7177415" y="2774498"/>
            <a:ext cx="1198055" cy="280928"/>
          </a:xfrm>
          <a:prstGeom prst="wedgeRoundRectCallout">
            <a:avLst>
              <a:gd name="adj1" fmla="val -71843"/>
              <a:gd name="adj2" fmla="val -17586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050" dirty="0"/>
              <a:t>체크박스 이미지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392420" y="5445224"/>
            <a:ext cx="6183951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err="1"/>
              <a:t>JCheckBox</a:t>
            </a:r>
            <a:r>
              <a:rPr lang="en-US" altLang="ko-KR" sz="1200" dirty="0"/>
              <a:t> apple = new </a:t>
            </a:r>
            <a:r>
              <a:rPr lang="en-US" altLang="ko-KR" sz="1200" dirty="0" err="1"/>
              <a:t>JCheckBox</a:t>
            </a:r>
            <a:r>
              <a:rPr lang="en-US" altLang="ko-KR" sz="1200" dirty="0"/>
              <a:t>("</a:t>
            </a:r>
            <a:r>
              <a:rPr lang="ko-KR" altLang="en-US" sz="1200" dirty="0"/>
              <a:t>사과</a:t>
            </a:r>
            <a:r>
              <a:rPr lang="en-US" altLang="ko-KR" sz="1200" dirty="0"/>
              <a:t>"); // "</a:t>
            </a:r>
            <a:r>
              <a:rPr lang="ko-KR" altLang="en-US" sz="1200" dirty="0"/>
              <a:t>사과</a:t>
            </a:r>
            <a:r>
              <a:rPr lang="en-US" altLang="ko-KR" sz="1200" dirty="0"/>
              <a:t>" </a:t>
            </a:r>
            <a:r>
              <a:rPr lang="ko-KR" altLang="en-US" sz="1200" dirty="0"/>
              <a:t>체크박스 생성</a:t>
            </a:r>
          </a:p>
          <a:p>
            <a:r>
              <a:rPr lang="en-US" altLang="ko-KR" sz="1200" dirty="0" err="1"/>
              <a:t>JCheckBox</a:t>
            </a:r>
            <a:r>
              <a:rPr lang="en-US" altLang="ko-KR" sz="1200" dirty="0"/>
              <a:t> pear = new </a:t>
            </a:r>
            <a:r>
              <a:rPr lang="en-US" altLang="ko-KR" sz="1200" dirty="0" err="1"/>
              <a:t>JCheckBox</a:t>
            </a:r>
            <a:r>
              <a:rPr lang="en-US" altLang="ko-KR" sz="1200" dirty="0"/>
              <a:t>("</a:t>
            </a:r>
            <a:r>
              <a:rPr lang="ko-KR" altLang="en-US" sz="1200" dirty="0"/>
              <a:t>배</a:t>
            </a:r>
            <a:r>
              <a:rPr lang="en-US" altLang="ko-KR" sz="1200" dirty="0"/>
              <a:t>", true); // </a:t>
            </a:r>
            <a:r>
              <a:rPr lang="ko-KR" altLang="en-US" sz="1200" dirty="0"/>
              <a:t>선택 상태의 </a:t>
            </a:r>
            <a:r>
              <a:rPr lang="en-US" altLang="ko-KR" sz="1200" dirty="0"/>
              <a:t>"</a:t>
            </a:r>
            <a:r>
              <a:rPr lang="ko-KR" altLang="en-US" sz="1200" dirty="0"/>
              <a:t>배</a:t>
            </a:r>
            <a:r>
              <a:rPr lang="en-US" altLang="ko-KR" sz="1200" dirty="0"/>
              <a:t>" </a:t>
            </a:r>
            <a:r>
              <a:rPr lang="ko-KR" altLang="en-US" sz="1200" dirty="0"/>
              <a:t>체크박스 생성</a:t>
            </a:r>
          </a:p>
        </p:txBody>
      </p:sp>
    </p:spTree>
    <p:extLst>
      <p:ext uri="{BB962C8B-B14F-4D97-AF65-F5344CB8AC3E}">
        <p14:creationId xmlns:p14="http://schemas.microsoft.com/office/powerpoint/2010/main" val="3275544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10-4 : </a:t>
            </a:r>
            <a:r>
              <a:rPr lang="en-US" altLang="ko-KR" dirty="0" err="1"/>
              <a:t>JCheckBox</a:t>
            </a:r>
            <a:r>
              <a:rPr lang="ko-KR" altLang="en-US" dirty="0"/>
              <a:t>로 체크박스 만들기</a:t>
            </a: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923928" y="1743762"/>
            <a:ext cx="4320480" cy="48936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javax.swing</a:t>
            </a:r>
            <a:r>
              <a:rPr lang="en-US" altLang="ko-KR" sz="1200" dirty="0"/>
              <a:t>.*;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java.awt</a:t>
            </a:r>
            <a:r>
              <a:rPr lang="en-US" altLang="ko-KR" sz="1200" dirty="0"/>
              <a:t>.*;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CheckBoxEx</a:t>
            </a:r>
            <a:r>
              <a:rPr lang="en-US" altLang="ko-KR" sz="1200" dirty="0"/>
              <a:t> extends </a:t>
            </a:r>
            <a:r>
              <a:rPr lang="en-US" altLang="ko-KR" sz="1200" dirty="0" err="1"/>
              <a:t>JFrame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CheckBoxEx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setTitle</a:t>
            </a:r>
            <a:r>
              <a:rPr lang="en-US" altLang="ko-KR" sz="1200" dirty="0"/>
              <a:t>("</a:t>
            </a:r>
            <a:r>
              <a:rPr lang="ko-KR" altLang="en-US" sz="1200" dirty="0"/>
              <a:t>체크박스 만들기 예제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setDefaultCloseOperation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JFrame.EXIT_ON_CLOSE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/>
              <a:t>		Container c = </a:t>
            </a:r>
            <a:r>
              <a:rPr lang="en-US" altLang="ko-KR" sz="1200" dirty="0" err="1"/>
              <a:t>getContentPane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c.setLayout</a:t>
            </a:r>
            <a:r>
              <a:rPr lang="en-US" altLang="ko-KR" sz="1200" dirty="0"/>
              <a:t>(new </a:t>
            </a:r>
            <a:r>
              <a:rPr lang="en-US" altLang="ko-KR" sz="1200" dirty="0" err="1"/>
              <a:t>FlowLayout</a:t>
            </a:r>
            <a:r>
              <a:rPr lang="en-US" altLang="ko-KR" sz="1200" dirty="0"/>
              <a:t>());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	// 3</a:t>
            </a:r>
            <a:r>
              <a:rPr lang="ko-KR" altLang="en-US" sz="1200" dirty="0"/>
              <a:t>개의 체크박스를 생성한다</a:t>
            </a:r>
            <a:r>
              <a:rPr lang="en-US" altLang="ko-KR" sz="1200" dirty="0"/>
              <a:t>.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JCheckBox</a:t>
            </a:r>
            <a:r>
              <a:rPr lang="en-US" altLang="ko-KR" sz="1200" b="1" dirty="0"/>
              <a:t> apple = new </a:t>
            </a:r>
            <a:r>
              <a:rPr lang="en-US" altLang="ko-KR" sz="1200" b="1" dirty="0" err="1"/>
              <a:t>JCheckBox</a:t>
            </a:r>
            <a:r>
              <a:rPr lang="en-US" altLang="ko-KR" sz="1200" b="1" dirty="0"/>
              <a:t>("</a:t>
            </a:r>
            <a:r>
              <a:rPr lang="ko-KR" altLang="en-US" sz="1200" b="1" dirty="0"/>
              <a:t>사과</a:t>
            </a:r>
            <a:r>
              <a:rPr lang="en-US" altLang="ko-KR" sz="1200" b="1" dirty="0"/>
              <a:t>");</a:t>
            </a:r>
          </a:p>
          <a:p>
            <a:pPr defTabSz="180000"/>
            <a:r>
              <a:rPr lang="en-US" altLang="ko-KR" sz="1200" b="1" dirty="0"/>
              <a:t>		</a:t>
            </a:r>
            <a:r>
              <a:rPr lang="en-US" altLang="ko-KR" sz="1200" b="1" dirty="0" err="1"/>
              <a:t>JCheckBox</a:t>
            </a:r>
            <a:r>
              <a:rPr lang="en-US" altLang="ko-KR" sz="1200" b="1" dirty="0"/>
              <a:t> pear = new </a:t>
            </a:r>
            <a:r>
              <a:rPr lang="en-US" altLang="ko-KR" sz="1200" b="1" dirty="0" err="1"/>
              <a:t>JCheckBox</a:t>
            </a:r>
            <a:r>
              <a:rPr lang="en-US" altLang="ko-KR" sz="1200" b="1" dirty="0"/>
              <a:t>("</a:t>
            </a:r>
            <a:r>
              <a:rPr lang="ko-KR" altLang="en-US" sz="1200" b="1" dirty="0"/>
              <a:t>배</a:t>
            </a:r>
            <a:r>
              <a:rPr lang="en-US" altLang="ko-KR" sz="1200" b="1" dirty="0"/>
              <a:t>", true);</a:t>
            </a:r>
          </a:p>
          <a:p>
            <a:pPr defTabSz="180000"/>
            <a:r>
              <a:rPr lang="en-US" altLang="ko-KR" sz="1200" b="1" dirty="0"/>
              <a:t>		</a:t>
            </a:r>
            <a:r>
              <a:rPr lang="en-US" altLang="ko-KR" sz="1200" b="1" dirty="0" err="1"/>
              <a:t>JCheckBox</a:t>
            </a:r>
            <a:r>
              <a:rPr lang="en-US" altLang="ko-KR" sz="1200" b="1" dirty="0"/>
              <a:t> cherry = new </a:t>
            </a:r>
            <a:r>
              <a:rPr lang="en-US" altLang="ko-KR" sz="1200" b="1" dirty="0" err="1"/>
              <a:t>JCheckBox</a:t>
            </a:r>
            <a:r>
              <a:rPr lang="en-US" altLang="ko-KR" sz="1200" b="1" dirty="0"/>
              <a:t>("</a:t>
            </a:r>
            <a:r>
              <a:rPr lang="ko-KR" altLang="en-US" sz="1200" b="1" dirty="0"/>
              <a:t>체리</a:t>
            </a:r>
            <a:r>
              <a:rPr lang="en-US" altLang="ko-KR" sz="1200" b="1" dirty="0"/>
              <a:t>");</a:t>
            </a:r>
          </a:p>
          <a:p>
            <a:pPr defTabSz="180000"/>
            <a:r>
              <a:rPr lang="en-US" altLang="ko-KR" sz="1200" dirty="0"/>
              <a:t>		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c.add</a:t>
            </a:r>
            <a:r>
              <a:rPr lang="en-US" altLang="ko-KR" sz="1200" dirty="0"/>
              <a:t>(apple);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c.add</a:t>
            </a:r>
            <a:r>
              <a:rPr lang="en-US" altLang="ko-KR" sz="1200" dirty="0"/>
              <a:t>(pear);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c.add</a:t>
            </a:r>
            <a:r>
              <a:rPr lang="en-US" altLang="ko-KR" sz="1200" dirty="0"/>
              <a:t>(cherry);</a:t>
            </a:r>
          </a:p>
          <a:p>
            <a:pPr defTabSz="180000"/>
            <a:r>
              <a:rPr lang="en-US" altLang="ko-KR" sz="1200" dirty="0"/>
              <a:t>	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setSize</a:t>
            </a:r>
            <a:r>
              <a:rPr lang="en-US" altLang="ko-KR" sz="1200" dirty="0"/>
              <a:t>(250,150);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setVisible</a:t>
            </a:r>
            <a:r>
              <a:rPr lang="en-US" altLang="ko-KR" sz="1200" dirty="0"/>
              <a:t>(true);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	public static void main(String 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	new </a:t>
            </a:r>
            <a:r>
              <a:rPr lang="en-US" altLang="ko-KR" sz="1200" dirty="0" err="1"/>
              <a:t>CheckBoxEx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11560" y="1300118"/>
            <a:ext cx="6907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그림과 같은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3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개의 문자열 체크박스를 가진 프로그램을 작성하라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05" y="1981258"/>
            <a:ext cx="238125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928" y="4192745"/>
            <a:ext cx="238125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599155" y="3410008"/>
            <a:ext cx="965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초기 상태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65226" y="5644805"/>
            <a:ext cx="25266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체리 체크박스를 선택한 상태</a:t>
            </a:r>
          </a:p>
        </p:txBody>
      </p:sp>
      <p:sp>
        <p:nvSpPr>
          <p:cNvPr id="19" name="모서리가 둥근 사각형 설명선 18"/>
          <p:cNvSpPr/>
          <p:nvPr/>
        </p:nvSpPr>
        <p:spPr>
          <a:xfrm>
            <a:off x="7778256" y="4211582"/>
            <a:ext cx="1080928" cy="459700"/>
          </a:xfrm>
          <a:prstGeom prst="wedgeRoundRectCallout">
            <a:avLst>
              <a:gd name="adj1" fmla="val -70925"/>
              <a:gd name="adj2" fmla="val -6913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050" dirty="0"/>
              <a:t>선택 상태의 </a:t>
            </a:r>
            <a:endParaRPr lang="en-US" altLang="ko-KR" sz="1050" dirty="0"/>
          </a:p>
          <a:p>
            <a:r>
              <a:rPr lang="ko-KR" altLang="en-US" sz="1050" dirty="0"/>
              <a:t>체크박스 생성</a:t>
            </a:r>
          </a:p>
        </p:txBody>
      </p:sp>
    </p:spTree>
    <p:extLst>
      <p:ext uri="{BB962C8B-B14F-4D97-AF65-F5344CB8AC3E}">
        <p14:creationId xmlns:p14="http://schemas.microsoft.com/office/powerpoint/2010/main" val="3681316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체크박스에 </a:t>
            </a:r>
            <a:r>
              <a:rPr lang="en-US" altLang="ko-KR" dirty="0"/>
              <a:t>Item </a:t>
            </a:r>
            <a:r>
              <a:rPr lang="ko-KR" altLang="en-US" dirty="0"/>
              <a:t>이벤트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altLang="ko-KR" sz="1800" dirty="0"/>
              <a:t>Item </a:t>
            </a:r>
            <a:r>
              <a:rPr lang="ko-KR" altLang="en-US" sz="1800" dirty="0"/>
              <a:t>이벤트</a:t>
            </a:r>
            <a:endParaRPr lang="en-US" altLang="ko-KR" sz="1800" dirty="0"/>
          </a:p>
          <a:p>
            <a:pPr lvl="1"/>
            <a:r>
              <a:rPr lang="ko-KR" altLang="en-US" sz="1600" dirty="0"/>
              <a:t>체크 박스의 선택 상태에 변화가 생길 때 발생하는 이벤트</a:t>
            </a:r>
            <a:endParaRPr lang="en-US" altLang="ko-KR" sz="1600" dirty="0"/>
          </a:p>
          <a:p>
            <a:pPr lvl="2"/>
            <a:r>
              <a:rPr lang="ko-KR" altLang="en-US" sz="1400" dirty="0"/>
              <a:t>사용자가 마우스나 키보드로 체크박스를 선택</a:t>
            </a:r>
            <a:r>
              <a:rPr lang="en-US" altLang="ko-KR" sz="1400" dirty="0"/>
              <a:t>/</a:t>
            </a:r>
            <a:r>
              <a:rPr lang="ko-KR" altLang="en-US" sz="1400" dirty="0"/>
              <a:t>해제할 때</a:t>
            </a:r>
            <a:endParaRPr lang="en-US" altLang="ko-KR" sz="1400" dirty="0"/>
          </a:p>
          <a:p>
            <a:pPr lvl="2"/>
            <a:r>
              <a:rPr lang="ko-KR" altLang="en-US" sz="1400" dirty="0"/>
              <a:t>프로그램에서 체크박스를 선택</a:t>
            </a:r>
            <a:r>
              <a:rPr lang="en-US" altLang="ko-KR" sz="1400" dirty="0"/>
              <a:t>/</a:t>
            </a:r>
            <a:r>
              <a:rPr lang="ko-KR" altLang="en-US" sz="1400" dirty="0"/>
              <a:t>해제하여 체크 상태에 변화가 생길 때</a:t>
            </a:r>
            <a:endParaRPr lang="en-US" altLang="ko-KR" sz="14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r>
              <a:rPr lang="ko-KR" altLang="en-US" sz="1600" dirty="0"/>
              <a:t>이벤트가 발생하면 </a:t>
            </a:r>
            <a:r>
              <a:rPr lang="en-US" altLang="ko-KR" sz="1600" dirty="0" err="1"/>
              <a:t>ItemEvent</a:t>
            </a:r>
            <a:r>
              <a:rPr lang="en-US" altLang="ko-KR" sz="1600" dirty="0"/>
              <a:t> </a:t>
            </a:r>
            <a:r>
              <a:rPr lang="ko-KR" altLang="en-US" sz="1600" dirty="0"/>
              <a:t>객체 생성</a:t>
            </a:r>
            <a:endParaRPr lang="en-US" altLang="ko-KR" sz="1600" dirty="0"/>
          </a:p>
          <a:p>
            <a:pPr lvl="1"/>
            <a:r>
              <a:rPr lang="en-US" altLang="ko-KR" sz="1600" dirty="0" err="1"/>
              <a:t>ItemListener</a:t>
            </a:r>
            <a:r>
              <a:rPr lang="en-US" altLang="ko-KR" sz="1600" dirty="0"/>
              <a:t> </a:t>
            </a:r>
            <a:r>
              <a:rPr lang="ko-KR" altLang="en-US" sz="1600" dirty="0" err="1"/>
              <a:t>리스너를</a:t>
            </a:r>
            <a:r>
              <a:rPr lang="ko-KR" altLang="en-US" sz="1600" dirty="0"/>
              <a:t> 이용하여 이벤트 처리</a:t>
            </a:r>
            <a:endParaRPr lang="en-US" altLang="ko-KR" sz="1600" dirty="0"/>
          </a:p>
          <a:p>
            <a:r>
              <a:rPr lang="en-US" altLang="ko-KR" sz="1800" dirty="0" err="1"/>
              <a:t>ItemListener</a:t>
            </a:r>
            <a:r>
              <a:rPr lang="en-US" altLang="ko-KR" sz="1800" dirty="0"/>
              <a:t> </a:t>
            </a:r>
            <a:r>
              <a:rPr lang="ko-KR" altLang="en-US" sz="1800" dirty="0" err="1"/>
              <a:t>리스너의</a:t>
            </a:r>
            <a:r>
              <a:rPr lang="ko-KR" altLang="en-US" sz="1800" dirty="0"/>
              <a:t> 추상 </a:t>
            </a:r>
            <a:r>
              <a:rPr lang="ko-KR" altLang="en-US" sz="1800" dirty="0" err="1"/>
              <a:t>메소드</a:t>
            </a:r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 err="1"/>
              <a:t>ItemEvent</a:t>
            </a:r>
            <a:r>
              <a:rPr lang="ko-KR" altLang="en-US" sz="1800" dirty="0"/>
              <a:t>의 주요 </a:t>
            </a:r>
            <a:r>
              <a:rPr lang="ko-KR" altLang="en-US" sz="1800" dirty="0" err="1"/>
              <a:t>메소드</a:t>
            </a:r>
            <a:endParaRPr lang="en-US" altLang="ko-KR" sz="1800" dirty="0"/>
          </a:p>
          <a:p>
            <a:pPr lvl="3"/>
            <a:endParaRPr lang="ko-KR" altLang="en-US" sz="11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657327" y="2564904"/>
            <a:ext cx="457200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altLang="ko-KR" sz="1400" dirty="0" err="1"/>
              <a:t>JCheckBox</a:t>
            </a:r>
            <a:r>
              <a:rPr lang="en-US" altLang="ko-KR" sz="1400" dirty="0"/>
              <a:t> c = new </a:t>
            </a:r>
            <a:r>
              <a:rPr lang="en-US" altLang="ko-KR" sz="1400" dirty="0" err="1"/>
              <a:t>JCheckBox</a:t>
            </a:r>
            <a:r>
              <a:rPr lang="en-US" altLang="ko-KR" sz="1400" dirty="0"/>
              <a:t>("</a:t>
            </a:r>
            <a:r>
              <a:rPr lang="ko-KR" altLang="en-US" sz="1400" dirty="0"/>
              <a:t>사과</a:t>
            </a:r>
            <a:r>
              <a:rPr lang="en-US" altLang="ko-KR" sz="1400" dirty="0"/>
              <a:t>");</a:t>
            </a:r>
          </a:p>
          <a:p>
            <a:r>
              <a:rPr lang="en-US" altLang="ko-KR" sz="1400" dirty="0" err="1"/>
              <a:t>c.setSelected</a:t>
            </a:r>
            <a:r>
              <a:rPr lang="en-US" altLang="ko-KR" sz="1400" dirty="0"/>
              <a:t>(true); // </a:t>
            </a:r>
            <a:r>
              <a:rPr lang="ko-KR" altLang="en-US" sz="1400" dirty="0"/>
              <a:t>선택 상태로 변경</a:t>
            </a:r>
            <a:endParaRPr lang="en-US" altLang="ko-KR" sz="1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5" y="5373216"/>
            <a:ext cx="6480720" cy="1097895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365104"/>
            <a:ext cx="6480721" cy="355373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0529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6" cy="752128"/>
          </a:xfrm>
        </p:spPr>
        <p:txBody>
          <a:bodyPr>
            <a:noAutofit/>
          </a:bodyPr>
          <a:lstStyle/>
          <a:p>
            <a:r>
              <a:rPr lang="ko-KR" altLang="en-US" sz="2400" dirty="0"/>
              <a:t>예제 </a:t>
            </a:r>
            <a:r>
              <a:rPr lang="en-US" altLang="ko-KR" sz="2400" dirty="0"/>
              <a:t>10-5 : </a:t>
            </a:r>
            <a:r>
              <a:rPr lang="en-US" altLang="ko-KR" sz="2400" dirty="0" err="1"/>
              <a:t>ItemEvent</a:t>
            </a:r>
            <a:r>
              <a:rPr lang="ko-KR" altLang="en-US" sz="2400" dirty="0"/>
              <a:t>를 활용하여 체크박스로 가격 합산 응용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441884"/>
            <a:ext cx="23812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420888"/>
            <a:ext cx="23812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611560" y="1340768"/>
            <a:ext cx="82089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그림과 같이 사과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배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체리 체크박스를 만들고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사용자가 과일을 선택하면 선택된 과일의 가격을 합산하여 출력하는 프로그램을 작성하라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6604238" y="2780928"/>
            <a:ext cx="765244" cy="459700"/>
          </a:xfrm>
          <a:prstGeom prst="wedgeRoundRectCallout">
            <a:avLst>
              <a:gd name="adj1" fmla="val -124647"/>
              <a:gd name="adj2" fmla="val 1081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050" dirty="0"/>
              <a:t>3 </a:t>
            </a:r>
            <a:r>
              <a:rPr lang="ko-KR" altLang="en-US" sz="1050" dirty="0"/>
              <a:t>개의</a:t>
            </a:r>
            <a:endParaRPr lang="en-US" altLang="ko-KR" sz="1050" dirty="0"/>
          </a:p>
          <a:p>
            <a:r>
              <a:rPr lang="ko-KR" altLang="en-US" sz="1050" dirty="0"/>
              <a:t>체크박스</a:t>
            </a: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6592276" y="3373388"/>
            <a:ext cx="1827617" cy="280928"/>
          </a:xfrm>
          <a:prstGeom prst="wedgeRoundRectCallout">
            <a:avLst>
              <a:gd name="adj1" fmla="val -91668"/>
              <a:gd name="adj2" fmla="val -5158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050"/>
              <a:t>계산 합을 출력하는 레이블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449461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228600"/>
            <a:ext cx="8655496" cy="752128"/>
          </a:xfrm>
        </p:spPr>
        <p:txBody>
          <a:bodyPr>
            <a:noAutofit/>
          </a:bodyPr>
          <a:lstStyle/>
          <a:p>
            <a:r>
              <a:rPr lang="ko-KR" altLang="en-US" sz="2400" dirty="0"/>
              <a:t>예제 </a:t>
            </a:r>
            <a:r>
              <a:rPr lang="en-US" altLang="ko-KR" sz="2400" dirty="0"/>
              <a:t>10-5 </a:t>
            </a:r>
            <a:r>
              <a:rPr lang="ko-KR" altLang="en-US" sz="2400" dirty="0"/>
              <a:t>정답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07504" y="1412776"/>
            <a:ext cx="4536504" cy="5078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javax.swing</a:t>
            </a:r>
            <a:r>
              <a:rPr lang="en-US" altLang="ko-KR" sz="1200" dirty="0"/>
              <a:t>.*;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java.awt.event</a:t>
            </a:r>
            <a:r>
              <a:rPr lang="en-US" altLang="ko-KR" sz="1200" dirty="0"/>
              <a:t>.*;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java.awt</a:t>
            </a:r>
            <a:r>
              <a:rPr lang="en-US" altLang="ko-KR" sz="1200" dirty="0"/>
              <a:t>.*;</a:t>
            </a:r>
          </a:p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CheckBoxItemEventEx</a:t>
            </a:r>
            <a:r>
              <a:rPr lang="en-US" altLang="ko-KR" sz="1200" dirty="0"/>
              <a:t> extends </a:t>
            </a:r>
            <a:r>
              <a:rPr lang="en-US" altLang="ko-KR" sz="1200" dirty="0" err="1"/>
              <a:t>JFrame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JCheckBox</a:t>
            </a:r>
            <a:r>
              <a:rPr lang="en-US" altLang="ko-KR" sz="1200" dirty="0"/>
              <a:t> [] fruits = </a:t>
            </a:r>
            <a:r>
              <a:rPr lang="en-US" altLang="ko-KR" sz="1200" b="1" dirty="0"/>
              <a:t>new </a:t>
            </a:r>
            <a:r>
              <a:rPr lang="en-US" altLang="ko-KR" sz="1200" b="1" dirty="0" err="1"/>
              <a:t>JCheckBox</a:t>
            </a:r>
            <a:r>
              <a:rPr lang="en-US" altLang="ko-KR" sz="1200" b="1" dirty="0"/>
              <a:t> [3]</a:t>
            </a:r>
            <a:r>
              <a:rPr lang="en-US" altLang="ko-KR" sz="1200" dirty="0"/>
              <a:t>; 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	String [] names = {"</a:t>
            </a:r>
            <a:r>
              <a:rPr lang="ko-KR" altLang="en-US" sz="1200" dirty="0"/>
              <a:t>사과</a:t>
            </a:r>
            <a:r>
              <a:rPr lang="en-US" altLang="ko-KR" sz="1200" dirty="0"/>
              <a:t>", "</a:t>
            </a:r>
            <a:r>
              <a:rPr lang="ko-KR" altLang="en-US" sz="1200" dirty="0"/>
              <a:t>배</a:t>
            </a:r>
            <a:r>
              <a:rPr lang="en-US" altLang="ko-KR" sz="1200" dirty="0"/>
              <a:t>", "</a:t>
            </a:r>
            <a:r>
              <a:rPr lang="ko-KR" altLang="en-US" sz="1200" dirty="0"/>
              <a:t>체리</a:t>
            </a:r>
            <a:r>
              <a:rPr lang="en-US" altLang="ko-KR" sz="1200" dirty="0"/>
              <a:t>"}; 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JLabel</a:t>
            </a:r>
            <a:r>
              <a:rPr lang="en-US" altLang="ko-KR" sz="1200" dirty="0"/>
              <a:t> </a:t>
            </a:r>
            <a:r>
              <a:rPr lang="en-US" altLang="ko-KR" sz="1200" b="1" dirty="0" err="1"/>
              <a:t>sumLabel</a:t>
            </a:r>
            <a:r>
              <a:rPr lang="en-US" altLang="ko-KR" sz="1200" dirty="0"/>
              <a:t>;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CheckBoxItemEventEx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setTitle</a:t>
            </a:r>
            <a:r>
              <a:rPr lang="en-US" altLang="ko-KR" sz="1200" dirty="0"/>
              <a:t>("</a:t>
            </a:r>
            <a:r>
              <a:rPr lang="ko-KR" altLang="en-US" sz="1200" dirty="0"/>
              <a:t>체크박스와 </a:t>
            </a:r>
            <a:r>
              <a:rPr lang="en-US" altLang="ko-KR" sz="1200" dirty="0" err="1"/>
              <a:t>ItemEvent</a:t>
            </a:r>
            <a:r>
              <a:rPr lang="en-US" altLang="ko-KR" sz="1200" dirty="0"/>
              <a:t> </a:t>
            </a:r>
            <a:r>
              <a:rPr lang="ko-KR" altLang="en-US" sz="1200" dirty="0"/>
              <a:t>예제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setDefaultCloseOperation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JFrame.EXIT_ON_CLOSE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/>
              <a:t>		Container c = </a:t>
            </a:r>
            <a:r>
              <a:rPr lang="en-US" altLang="ko-KR" sz="1200" dirty="0" err="1"/>
              <a:t>getContentPane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c.setLayout</a:t>
            </a:r>
            <a:r>
              <a:rPr lang="en-US" altLang="ko-KR" sz="1200" dirty="0"/>
              <a:t>(new </a:t>
            </a:r>
            <a:r>
              <a:rPr lang="en-US" altLang="ko-KR" sz="1200" dirty="0" err="1"/>
              <a:t>FlowLayout</a:t>
            </a:r>
            <a:r>
              <a:rPr lang="en-US" altLang="ko-KR" sz="1200" dirty="0"/>
              <a:t>());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c.add</a:t>
            </a:r>
            <a:r>
              <a:rPr lang="en-US" altLang="ko-KR" sz="1200" dirty="0"/>
              <a:t>(new </a:t>
            </a:r>
            <a:r>
              <a:rPr lang="en-US" altLang="ko-KR" sz="1200" dirty="0" err="1"/>
              <a:t>JLabel</a:t>
            </a:r>
            <a:r>
              <a:rPr lang="en-US" altLang="ko-KR" sz="1200" dirty="0"/>
              <a:t>("</a:t>
            </a:r>
            <a:r>
              <a:rPr lang="ko-KR" altLang="en-US" sz="1200" dirty="0"/>
              <a:t>사과 </a:t>
            </a:r>
            <a:r>
              <a:rPr lang="en-US" altLang="ko-KR" sz="1200" dirty="0"/>
              <a:t>100</a:t>
            </a:r>
            <a:r>
              <a:rPr lang="ko-KR" altLang="en-US" sz="1200" dirty="0"/>
              <a:t>원</a:t>
            </a:r>
            <a:r>
              <a:rPr lang="en-US" altLang="ko-KR" sz="1200" dirty="0"/>
              <a:t>, </a:t>
            </a:r>
            <a:r>
              <a:rPr lang="ko-KR" altLang="en-US" sz="1200" dirty="0"/>
              <a:t>배 </a:t>
            </a:r>
            <a:r>
              <a:rPr lang="en-US" altLang="ko-KR" sz="1200" dirty="0"/>
              <a:t>500</a:t>
            </a:r>
            <a:r>
              <a:rPr lang="ko-KR" altLang="en-US" sz="1200" dirty="0"/>
              <a:t>원</a:t>
            </a:r>
            <a:r>
              <a:rPr lang="en-US" altLang="ko-KR" sz="1200" dirty="0"/>
              <a:t>, </a:t>
            </a:r>
            <a:r>
              <a:rPr lang="ko-KR" altLang="en-US" sz="1200" dirty="0"/>
              <a:t>체리 </a:t>
            </a:r>
            <a:r>
              <a:rPr lang="en-US" altLang="ko-KR" sz="1200" dirty="0"/>
              <a:t>20000</a:t>
            </a:r>
            <a:r>
              <a:rPr lang="ko-KR" altLang="en-US" sz="1200" dirty="0"/>
              <a:t>원</a:t>
            </a:r>
            <a:r>
              <a:rPr lang="en-US" altLang="ko-KR" sz="1200" dirty="0"/>
              <a:t>"));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MyItemListener</a:t>
            </a:r>
            <a:r>
              <a:rPr lang="en-US" altLang="ko-KR" sz="1200" dirty="0"/>
              <a:t> listener = </a:t>
            </a:r>
            <a:r>
              <a:rPr lang="en-US" altLang="ko-KR" sz="1200" b="1" dirty="0"/>
              <a:t>new </a:t>
            </a:r>
            <a:r>
              <a:rPr lang="en-US" altLang="ko-KR" sz="1200" b="1" dirty="0" err="1"/>
              <a:t>MyItemListener</a:t>
            </a:r>
            <a:r>
              <a:rPr lang="en-US" altLang="ko-KR" sz="1200" b="1" dirty="0"/>
              <a:t>()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	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fruits.length</a:t>
            </a:r>
            <a:r>
              <a:rPr lang="en-US" altLang="ko-KR" sz="1200" dirty="0"/>
              <a:t>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b="1" dirty="0"/>
              <a:t>fruits[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] = new </a:t>
            </a:r>
            <a:r>
              <a:rPr lang="en-US" altLang="ko-KR" sz="1200" b="1" dirty="0" err="1"/>
              <a:t>JCheckBox</a:t>
            </a:r>
            <a:r>
              <a:rPr lang="en-US" altLang="ko-KR" sz="1200" b="1" dirty="0"/>
              <a:t>(names[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]); </a:t>
            </a:r>
            <a:endParaRPr lang="ko-KR" altLang="en-US" sz="1200" b="1" dirty="0"/>
          </a:p>
          <a:p>
            <a:pPr defTabSz="180000"/>
            <a:r>
              <a:rPr lang="en-US" altLang="ko-KR" sz="1200" dirty="0"/>
              <a:t>			fruits[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].</a:t>
            </a:r>
            <a:r>
              <a:rPr lang="en-US" altLang="ko-KR" sz="1200" dirty="0" err="1"/>
              <a:t>setBorderPainted</a:t>
            </a:r>
            <a:r>
              <a:rPr lang="en-US" altLang="ko-KR" sz="1200" dirty="0"/>
              <a:t>(true);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c.add</a:t>
            </a:r>
            <a:r>
              <a:rPr lang="en-US" altLang="ko-KR" sz="1200" dirty="0"/>
              <a:t>(fruits[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]);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b="1" dirty="0"/>
              <a:t>fruits[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].</a:t>
            </a:r>
            <a:r>
              <a:rPr lang="en-US" altLang="ko-KR" sz="1200" b="1" dirty="0" err="1"/>
              <a:t>addItemListener</a:t>
            </a:r>
            <a:r>
              <a:rPr lang="en-US" altLang="ko-KR" sz="1200" b="1" dirty="0"/>
              <a:t>(listener);</a:t>
            </a:r>
            <a:endParaRPr lang="ko-KR" altLang="en-US" sz="1200" b="1" dirty="0"/>
          </a:p>
          <a:p>
            <a:pPr defTabSz="180000"/>
            <a:r>
              <a:rPr lang="en-US" altLang="ko-KR" sz="1200" dirty="0"/>
              <a:t>		}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sumLabel</a:t>
            </a:r>
            <a:r>
              <a:rPr lang="en-US" altLang="ko-KR" sz="1200" b="1" dirty="0"/>
              <a:t> = new </a:t>
            </a:r>
            <a:r>
              <a:rPr lang="en-US" altLang="ko-KR" sz="1200" b="1" dirty="0" err="1"/>
              <a:t>JLabel</a:t>
            </a:r>
            <a:r>
              <a:rPr lang="en-US" altLang="ko-KR" sz="1200" b="1" dirty="0"/>
              <a:t>("</a:t>
            </a:r>
            <a:r>
              <a:rPr lang="ko-KR" altLang="en-US" sz="1200" b="1" dirty="0"/>
              <a:t>현재 </a:t>
            </a:r>
            <a:r>
              <a:rPr lang="en-US" altLang="ko-KR" sz="1200" b="1" dirty="0"/>
              <a:t>0 </a:t>
            </a:r>
            <a:r>
              <a:rPr lang="ko-KR" altLang="en-US" sz="1200" b="1" dirty="0"/>
              <a:t>원 입니다</a:t>
            </a:r>
            <a:r>
              <a:rPr lang="en-US" altLang="ko-KR" sz="1200" b="1" dirty="0"/>
              <a:t>."); </a:t>
            </a:r>
            <a:endParaRPr lang="ko-KR" altLang="en-US" sz="1200" b="1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c.add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sumLabel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setSize</a:t>
            </a:r>
            <a:r>
              <a:rPr lang="en-US" altLang="ko-KR" sz="1200" dirty="0"/>
              <a:t>(250,200);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setVisible</a:t>
            </a:r>
            <a:r>
              <a:rPr lang="en-US" altLang="ko-KR" sz="1200" dirty="0"/>
              <a:t>(true);</a:t>
            </a:r>
          </a:p>
          <a:p>
            <a:pPr defTabSz="180000"/>
            <a:r>
              <a:rPr lang="en-US" altLang="ko-KR" sz="1200" dirty="0"/>
              <a:t>	}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4788024" y="1412776"/>
            <a:ext cx="4248472" cy="52629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	// Item </a:t>
            </a:r>
            <a:r>
              <a:rPr lang="ko-KR" altLang="en-US" sz="1200" dirty="0" err="1"/>
              <a:t>리스너</a:t>
            </a:r>
            <a:r>
              <a:rPr lang="ko-KR" altLang="en-US" sz="1200" dirty="0"/>
              <a:t> 구현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class </a:t>
            </a:r>
            <a:r>
              <a:rPr lang="en-US" altLang="ko-KR" sz="1200" b="1" dirty="0" err="1"/>
              <a:t>MyItemListener</a:t>
            </a:r>
            <a:r>
              <a:rPr lang="en-US" altLang="ko-KR" sz="1200" b="1" dirty="0"/>
              <a:t> implements </a:t>
            </a:r>
            <a:r>
              <a:rPr lang="en-US" altLang="ko-KR" sz="1200" b="1" dirty="0" err="1"/>
              <a:t>ItemListener</a:t>
            </a:r>
            <a:r>
              <a:rPr lang="en-US" altLang="ko-KR" sz="1200" b="1" dirty="0"/>
              <a:t>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sum = 0; // </a:t>
            </a:r>
            <a:r>
              <a:rPr lang="ko-KR" altLang="en-US" sz="1200" dirty="0"/>
              <a:t>가격의 합</a:t>
            </a:r>
          </a:p>
          <a:p>
            <a:pPr defTabSz="180000"/>
            <a:r>
              <a:rPr lang="en-US" altLang="ko-KR" sz="1200" dirty="0"/>
              <a:t>		public void </a:t>
            </a:r>
            <a:r>
              <a:rPr lang="en-US" altLang="ko-KR" sz="1200" b="1" dirty="0" err="1"/>
              <a:t>itemStateChanged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ItemEvent</a:t>
            </a:r>
            <a:r>
              <a:rPr lang="en-US" altLang="ko-KR" sz="1200" dirty="0"/>
              <a:t> e) {</a:t>
            </a:r>
          </a:p>
          <a:p>
            <a:pPr defTabSz="180000"/>
            <a:r>
              <a:rPr lang="en-US" altLang="ko-KR" sz="1200" dirty="0"/>
              <a:t>			if(</a:t>
            </a:r>
            <a:r>
              <a:rPr lang="en-US" altLang="ko-KR" sz="1200" b="1" dirty="0" err="1"/>
              <a:t>e.getStateChange</a:t>
            </a:r>
            <a:r>
              <a:rPr lang="en-US" altLang="ko-KR" sz="1200" b="1" dirty="0"/>
              <a:t>()</a:t>
            </a:r>
            <a:r>
              <a:rPr lang="en-US" altLang="ko-KR" sz="1200" dirty="0"/>
              <a:t> == </a:t>
            </a:r>
            <a:r>
              <a:rPr lang="en-US" altLang="ko-KR" sz="1200" b="1" dirty="0" err="1"/>
              <a:t>ItemEvent.SELECTED</a:t>
            </a:r>
            <a:r>
              <a:rPr lang="en-US" altLang="ko-KR" sz="1200" dirty="0"/>
              <a:t>) { 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				if(</a:t>
            </a:r>
            <a:r>
              <a:rPr lang="en-US" altLang="ko-KR" sz="1200" dirty="0" err="1"/>
              <a:t>e.getItem</a:t>
            </a:r>
            <a:r>
              <a:rPr lang="en-US" altLang="ko-KR" sz="1200" dirty="0"/>
              <a:t>() == fruits[0])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					sum += 100;</a:t>
            </a:r>
          </a:p>
          <a:p>
            <a:pPr defTabSz="180000"/>
            <a:r>
              <a:rPr lang="en-US" altLang="ko-KR" sz="1200" dirty="0"/>
              <a:t>				else if(</a:t>
            </a:r>
            <a:r>
              <a:rPr lang="en-US" altLang="ko-KR" sz="1200" dirty="0" err="1"/>
              <a:t>e.getItem</a:t>
            </a:r>
            <a:r>
              <a:rPr lang="en-US" altLang="ko-KR" sz="1200" dirty="0"/>
              <a:t>() == fruits[1])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					sum += 500;</a:t>
            </a:r>
          </a:p>
          <a:p>
            <a:pPr defTabSz="180000"/>
            <a:r>
              <a:rPr lang="en-US" altLang="ko-KR" sz="1200" dirty="0"/>
              <a:t>				else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					sum += 20000;</a:t>
            </a:r>
          </a:p>
          <a:p>
            <a:pPr defTabSz="180000"/>
            <a:r>
              <a:rPr lang="en-US" altLang="ko-KR" sz="1200" dirty="0"/>
              <a:t>			}</a:t>
            </a:r>
          </a:p>
          <a:p>
            <a:pPr defTabSz="180000"/>
            <a:r>
              <a:rPr lang="en-US" altLang="ko-KR" sz="1200" dirty="0"/>
              <a:t>			else {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				if(</a:t>
            </a:r>
            <a:r>
              <a:rPr lang="en-US" altLang="ko-KR" sz="1200" dirty="0" err="1"/>
              <a:t>e.getItem</a:t>
            </a:r>
            <a:r>
              <a:rPr lang="en-US" altLang="ko-KR" sz="1200" dirty="0"/>
              <a:t>() == fruits[0])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					sum -= 100;</a:t>
            </a:r>
          </a:p>
          <a:p>
            <a:pPr defTabSz="180000"/>
            <a:r>
              <a:rPr lang="en-US" altLang="ko-KR" sz="1200" dirty="0"/>
              <a:t>				else if(</a:t>
            </a:r>
            <a:r>
              <a:rPr lang="en-US" altLang="ko-KR" sz="1200" dirty="0" err="1"/>
              <a:t>e.getItem</a:t>
            </a:r>
            <a:r>
              <a:rPr lang="en-US" altLang="ko-KR" sz="1200" dirty="0"/>
              <a:t>() == fruits[1])</a:t>
            </a:r>
          </a:p>
          <a:p>
            <a:pPr defTabSz="180000"/>
            <a:r>
              <a:rPr lang="en-US" altLang="ko-KR" sz="1200" dirty="0"/>
              <a:t> 					sum -= 500;</a:t>
            </a:r>
          </a:p>
          <a:p>
            <a:pPr defTabSz="180000"/>
            <a:r>
              <a:rPr lang="en-US" altLang="ko-KR" sz="1200" dirty="0"/>
              <a:t>				else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					sum -= 20000;</a:t>
            </a:r>
          </a:p>
          <a:p>
            <a:pPr defTabSz="180000"/>
            <a:r>
              <a:rPr lang="en-US" altLang="ko-KR" sz="1200" dirty="0"/>
              <a:t>			}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b="1" dirty="0" err="1"/>
              <a:t>sumLabel.setText</a:t>
            </a:r>
            <a:r>
              <a:rPr lang="en-US" altLang="ko-KR" sz="1200" b="1" dirty="0"/>
              <a:t>("</a:t>
            </a:r>
            <a:r>
              <a:rPr lang="ko-KR" altLang="en-US" sz="1200" b="1" dirty="0"/>
              <a:t>현재 </a:t>
            </a:r>
            <a:r>
              <a:rPr lang="en-US" altLang="ko-KR" sz="1200" b="1" dirty="0"/>
              <a:t>" + sum + "</a:t>
            </a:r>
            <a:r>
              <a:rPr lang="ko-KR" altLang="en-US" sz="1200" b="1" dirty="0"/>
              <a:t>원 입니다</a:t>
            </a:r>
            <a:r>
              <a:rPr lang="en-US" altLang="ko-KR" sz="1200" b="1" dirty="0"/>
              <a:t>."); </a:t>
            </a:r>
            <a:endParaRPr lang="ko-KR" altLang="en-US" sz="1200" b="1" dirty="0"/>
          </a:p>
          <a:p>
            <a:pPr defTabSz="180000"/>
            <a:r>
              <a:rPr lang="en-US" altLang="ko-KR" sz="1200" dirty="0"/>
              <a:t>		}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	public static void main(String 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	new </a:t>
            </a:r>
            <a:r>
              <a:rPr lang="en-US" altLang="ko-KR" sz="1200" dirty="0" err="1"/>
              <a:t>CheckBoxItemEventEx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48651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JRadioButton</a:t>
            </a:r>
            <a:r>
              <a:rPr lang="ko-KR" altLang="en-US" dirty="0"/>
              <a:t>으로 라디오버튼 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err="1"/>
              <a:t>JRadioButton</a:t>
            </a:r>
            <a:r>
              <a:rPr lang="ko-KR" altLang="en-US" sz="1800" dirty="0"/>
              <a:t>의 용도</a:t>
            </a:r>
            <a:endParaRPr lang="en-US" altLang="ko-KR" sz="1800" dirty="0"/>
          </a:p>
          <a:p>
            <a:pPr lvl="1"/>
            <a:r>
              <a:rPr lang="ko-KR" altLang="en-US" sz="1600" dirty="0"/>
              <a:t>버튼 그룹을 형성하고</a:t>
            </a:r>
            <a:r>
              <a:rPr lang="en-US" altLang="ko-KR" sz="1600" dirty="0"/>
              <a:t>, </a:t>
            </a:r>
            <a:r>
              <a:rPr lang="ko-KR" altLang="en-US" sz="1600" dirty="0"/>
              <a:t>그룹에 속한 버튼 중 하나만 선택되는 라디오버튼</a:t>
            </a:r>
            <a:endParaRPr lang="en-US" altLang="ko-KR" sz="1600" dirty="0"/>
          </a:p>
          <a:p>
            <a:pPr lvl="1"/>
            <a:r>
              <a:rPr lang="ko-KR" altLang="en-US" sz="1600" dirty="0"/>
              <a:t>체크박스와의 차이점</a:t>
            </a:r>
            <a:endParaRPr lang="en-US" altLang="ko-KR" sz="1600" dirty="0"/>
          </a:p>
          <a:p>
            <a:pPr lvl="2"/>
            <a:r>
              <a:rPr lang="ko-KR" altLang="en-US" sz="1400" dirty="0"/>
              <a:t>체크 박스는 각각 선택</a:t>
            </a:r>
            <a:r>
              <a:rPr lang="en-US" altLang="ko-KR" sz="1400" dirty="0"/>
              <a:t>/</a:t>
            </a:r>
            <a:r>
              <a:rPr lang="ko-KR" altLang="en-US" sz="1400" dirty="0"/>
              <a:t>해제가 가능하지만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pPr marL="685800" lvl="2" indent="0">
              <a:buNone/>
            </a:pPr>
            <a:r>
              <a:rPr lang="en-US" altLang="ko-KR" sz="1400" dirty="0"/>
              <a:t>    </a:t>
            </a:r>
            <a:r>
              <a:rPr lang="ko-KR" altLang="en-US" sz="1400" dirty="0"/>
              <a:t>라디오버튼은 그룹에 속한 버튼 중 하나만 선택</a:t>
            </a:r>
            <a:endParaRPr lang="en-US" altLang="ko-KR" sz="1400" dirty="0"/>
          </a:p>
          <a:p>
            <a:endParaRPr lang="en-US" altLang="ko-KR" sz="1800" dirty="0"/>
          </a:p>
          <a:p>
            <a:r>
              <a:rPr lang="ko-KR" altLang="en-US" sz="1800" dirty="0"/>
              <a:t>라디오버튼 생성</a:t>
            </a:r>
            <a:endParaRPr lang="en-US" altLang="ko-KR" sz="1800" dirty="0"/>
          </a:p>
          <a:p>
            <a:pPr lvl="1"/>
            <a:endParaRPr lang="en-US" altLang="ko-KR" sz="1600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204864"/>
            <a:ext cx="238125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5770605" y="2492896"/>
            <a:ext cx="2000264" cy="6840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17</a:t>
            </a:fld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618" y="3861048"/>
            <a:ext cx="6696744" cy="2400965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모서리가 둥근 사각형 설명선 9"/>
          <p:cNvSpPr/>
          <p:nvPr/>
        </p:nvSpPr>
        <p:spPr>
          <a:xfrm>
            <a:off x="7262629" y="3284984"/>
            <a:ext cx="1397466" cy="459700"/>
          </a:xfrm>
          <a:prstGeom prst="wedgeRoundRectCallout">
            <a:avLst>
              <a:gd name="adj1" fmla="val -88396"/>
              <a:gd name="adj2" fmla="val -7346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050" dirty="0"/>
              <a:t>버튼 그룹에</a:t>
            </a:r>
            <a:endParaRPr lang="en-US" altLang="ko-KR" sz="1050" dirty="0"/>
          </a:p>
          <a:p>
            <a:r>
              <a:rPr lang="ko-KR" altLang="en-US" sz="1050" dirty="0"/>
              <a:t>속한 라디오버튼들</a:t>
            </a:r>
          </a:p>
        </p:txBody>
      </p:sp>
    </p:spTree>
    <p:extLst>
      <p:ext uri="{BB962C8B-B14F-4D97-AF65-F5344CB8AC3E}">
        <p14:creationId xmlns:p14="http://schemas.microsoft.com/office/powerpoint/2010/main" val="3002090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라디오버튼 생성 및 </a:t>
            </a:r>
            <a:r>
              <a:rPr lang="en-US" altLang="ko-KR" dirty="0"/>
              <a:t>Item </a:t>
            </a:r>
            <a:r>
              <a:rPr lang="ko-KR" altLang="en-US" dirty="0"/>
              <a:t>이벤트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버튼 그룹과 라디오버튼 생성 과정</a:t>
            </a:r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라디오버튼에 </a:t>
            </a:r>
            <a:r>
              <a:rPr lang="en-US" altLang="ko-KR" sz="1800" dirty="0"/>
              <a:t>Item </a:t>
            </a:r>
            <a:r>
              <a:rPr lang="ko-KR" altLang="en-US" sz="1800" dirty="0"/>
              <a:t>이벤트 처리 </a:t>
            </a:r>
            <a:r>
              <a:rPr lang="en-US" altLang="ko-KR" sz="1800" dirty="0"/>
              <a:t>: </a:t>
            </a:r>
            <a:r>
              <a:rPr lang="en-US" altLang="ko-KR" sz="1800" dirty="0" err="1"/>
              <a:t>ItemListener</a:t>
            </a:r>
            <a:r>
              <a:rPr lang="en-US" altLang="ko-KR" sz="1800" dirty="0"/>
              <a:t> </a:t>
            </a:r>
            <a:r>
              <a:rPr lang="ko-KR" altLang="en-US" sz="1800" dirty="0" err="1"/>
              <a:t>리스너</a:t>
            </a:r>
            <a:r>
              <a:rPr lang="ko-KR" altLang="en-US" sz="1800" dirty="0"/>
              <a:t> 이용</a:t>
            </a:r>
            <a:endParaRPr lang="en-US" altLang="ko-KR" sz="1800" dirty="0"/>
          </a:p>
          <a:p>
            <a:pPr lvl="1"/>
            <a:r>
              <a:rPr lang="ko-KR" altLang="en-US" sz="1600" dirty="0"/>
              <a:t>라디오버튼이 선택</a:t>
            </a:r>
            <a:r>
              <a:rPr lang="en-US" altLang="ko-KR" sz="1600" dirty="0"/>
              <a:t>/</a:t>
            </a:r>
            <a:r>
              <a:rPr lang="ko-KR" altLang="en-US" sz="1600" dirty="0"/>
              <a:t>해제되어 상태가 달라지면</a:t>
            </a:r>
            <a:r>
              <a:rPr lang="en-US" altLang="ko-KR" sz="1600" dirty="0"/>
              <a:t>, Item </a:t>
            </a:r>
            <a:r>
              <a:rPr lang="ko-KR" altLang="en-US" sz="1600" dirty="0"/>
              <a:t>이벤트 발생</a:t>
            </a:r>
            <a:endParaRPr lang="en-US" altLang="ko-KR" sz="1600" dirty="0"/>
          </a:p>
          <a:p>
            <a:pPr lvl="2"/>
            <a:r>
              <a:rPr lang="ko-KR" altLang="en-US" sz="1400" dirty="0"/>
              <a:t>사용자가 마우스나 키보드로 선택 상태를 변경할 때</a:t>
            </a:r>
            <a:endParaRPr lang="en-US" altLang="ko-KR" sz="1400" dirty="0"/>
          </a:p>
          <a:p>
            <a:pPr lvl="2"/>
            <a:r>
              <a:rPr lang="ko-KR" altLang="en-US" sz="1400" dirty="0"/>
              <a:t>프로그램에서 </a:t>
            </a:r>
            <a:r>
              <a:rPr lang="en-US" altLang="ko-KR" sz="1400" dirty="0" err="1"/>
              <a:t>JRadioButton</a:t>
            </a:r>
            <a:r>
              <a:rPr lang="ko-KR" altLang="en-US" sz="1400" dirty="0"/>
              <a:t>의 </a:t>
            </a:r>
            <a:r>
              <a:rPr lang="en-US" altLang="ko-KR" sz="1400" dirty="0" err="1"/>
              <a:t>setSelected</a:t>
            </a:r>
            <a:r>
              <a:rPr lang="en-US" altLang="ko-KR" sz="1400" dirty="0"/>
              <a:t>()</a:t>
            </a:r>
            <a:r>
              <a:rPr lang="ko-KR" altLang="en-US" sz="1400" dirty="0"/>
              <a:t>를 호출하여 선택 상태를 변경할 때</a:t>
            </a:r>
            <a:endParaRPr lang="en-US" altLang="ko-KR" sz="1400" dirty="0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18</a:t>
            </a:fld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043608" y="1824188"/>
            <a:ext cx="7910992" cy="2893100"/>
            <a:chOff x="802132" y="1983652"/>
            <a:chExt cx="7910992" cy="2893100"/>
          </a:xfrm>
        </p:grpSpPr>
        <p:sp>
          <p:nvSpPr>
            <p:cNvPr id="4" name="TextBox 3"/>
            <p:cNvSpPr txBox="1"/>
            <p:nvPr/>
          </p:nvSpPr>
          <p:spPr>
            <a:xfrm>
              <a:off x="4283968" y="1983652"/>
              <a:ext cx="4429156" cy="28931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0" lvl="2"/>
              <a:r>
                <a:rPr lang="en-US" altLang="ko-KR" sz="1400" dirty="0" err="1"/>
                <a:t>ButtonGroup</a:t>
              </a:r>
              <a:r>
                <a:rPr lang="en-US" altLang="ko-KR" sz="1400" dirty="0"/>
                <a:t> group = new </a:t>
              </a:r>
              <a:r>
                <a:rPr lang="en-US" altLang="ko-KR" sz="1400" dirty="0" err="1"/>
                <a:t>ButtonGroup</a:t>
              </a:r>
              <a:r>
                <a:rPr lang="en-US" altLang="ko-KR" sz="1400" dirty="0"/>
                <a:t>();</a:t>
              </a:r>
            </a:p>
            <a:p>
              <a:pPr marL="0" lvl="2"/>
              <a:endParaRPr lang="en-US" altLang="ko-KR" sz="1400" dirty="0"/>
            </a:p>
            <a:p>
              <a:pPr marL="0" lvl="2"/>
              <a:r>
                <a:rPr lang="en-US" altLang="ko-KR" sz="1400" dirty="0" err="1"/>
                <a:t>JRadioButton</a:t>
              </a:r>
              <a:r>
                <a:rPr lang="en-US" altLang="ko-KR" sz="1400" dirty="0"/>
                <a:t> apple= new </a:t>
              </a:r>
              <a:r>
                <a:rPr lang="en-US" altLang="ko-KR" sz="1400" dirty="0" err="1"/>
                <a:t>JRadioButton</a:t>
              </a:r>
              <a:r>
                <a:rPr lang="en-US" altLang="ko-KR" sz="1400" dirty="0"/>
                <a:t>("</a:t>
              </a:r>
              <a:r>
                <a:rPr lang="ko-KR" altLang="en-US" sz="1400" dirty="0"/>
                <a:t>사과</a:t>
              </a:r>
              <a:r>
                <a:rPr lang="en-US" altLang="ko-KR" sz="1400" dirty="0"/>
                <a:t>");</a:t>
              </a:r>
            </a:p>
            <a:p>
              <a:pPr marL="0" lvl="2"/>
              <a:r>
                <a:rPr lang="en-US" altLang="ko-KR" sz="1400" dirty="0" err="1"/>
                <a:t>JRadioButton</a:t>
              </a:r>
              <a:r>
                <a:rPr lang="en-US" altLang="ko-KR" sz="1400" dirty="0"/>
                <a:t> pear= new </a:t>
              </a:r>
              <a:r>
                <a:rPr lang="en-US" altLang="ko-KR" sz="1400" dirty="0" err="1"/>
                <a:t>JRadioButton</a:t>
              </a:r>
              <a:r>
                <a:rPr lang="en-US" altLang="ko-KR" sz="1400" dirty="0"/>
                <a:t>("</a:t>
              </a:r>
              <a:r>
                <a:rPr lang="ko-KR" altLang="en-US" sz="1400" dirty="0"/>
                <a:t>배</a:t>
              </a:r>
              <a:r>
                <a:rPr lang="en-US" altLang="ko-KR" sz="1400" dirty="0"/>
                <a:t>");</a:t>
              </a:r>
              <a:endParaRPr lang="ko-KR" altLang="en-US" sz="1400" dirty="0"/>
            </a:p>
            <a:p>
              <a:pPr marL="0" lvl="2"/>
              <a:r>
                <a:rPr lang="en-US" altLang="ko-KR" sz="1400" dirty="0" err="1"/>
                <a:t>JRadioButton</a:t>
              </a:r>
              <a:r>
                <a:rPr lang="en-US" altLang="ko-KR" sz="1400" dirty="0"/>
                <a:t> cherry= new </a:t>
              </a:r>
              <a:r>
                <a:rPr lang="en-US" altLang="ko-KR" sz="1400" dirty="0" err="1"/>
                <a:t>JRadioButton</a:t>
              </a:r>
              <a:r>
                <a:rPr lang="en-US" altLang="ko-KR" sz="1400" dirty="0"/>
                <a:t>("</a:t>
              </a:r>
              <a:r>
                <a:rPr lang="ko-KR" altLang="en-US" sz="1400" dirty="0"/>
                <a:t>체리</a:t>
              </a:r>
              <a:r>
                <a:rPr lang="en-US" altLang="ko-KR" sz="1400" dirty="0"/>
                <a:t>");</a:t>
              </a:r>
            </a:p>
            <a:p>
              <a:pPr marL="0" lvl="2"/>
              <a:endParaRPr lang="en-US" altLang="ko-KR" sz="1400" dirty="0"/>
            </a:p>
            <a:p>
              <a:pPr marL="0" lvl="2"/>
              <a:r>
                <a:rPr lang="en-US" altLang="ko-KR" sz="1400" dirty="0" err="1"/>
                <a:t>group.add</a:t>
              </a:r>
              <a:r>
                <a:rPr lang="en-US" altLang="ko-KR" sz="1400" dirty="0"/>
                <a:t>(apple);</a:t>
              </a:r>
            </a:p>
            <a:p>
              <a:pPr marL="0" lvl="2"/>
              <a:r>
                <a:rPr lang="en-US" altLang="ko-KR" sz="1400" dirty="0" err="1"/>
                <a:t>group.add</a:t>
              </a:r>
              <a:r>
                <a:rPr lang="en-US" altLang="ko-KR" sz="1400" dirty="0"/>
                <a:t>(pear);</a:t>
              </a:r>
              <a:endParaRPr lang="ko-KR" altLang="en-US" sz="1400" dirty="0"/>
            </a:p>
            <a:p>
              <a:pPr marL="0" lvl="2"/>
              <a:r>
                <a:rPr lang="en-US" altLang="ko-KR" sz="1400" dirty="0" err="1"/>
                <a:t>group.add</a:t>
              </a:r>
              <a:r>
                <a:rPr lang="en-US" altLang="ko-KR" sz="1400" dirty="0"/>
                <a:t>(cherry);</a:t>
              </a:r>
            </a:p>
            <a:p>
              <a:pPr marL="0" lvl="2"/>
              <a:endParaRPr lang="en-US" altLang="ko-KR" sz="1400" dirty="0"/>
            </a:p>
            <a:p>
              <a:pPr marL="0" lvl="2"/>
              <a:r>
                <a:rPr lang="en-US" altLang="ko-KR" sz="1400" dirty="0" err="1"/>
                <a:t>container.add</a:t>
              </a:r>
              <a:r>
                <a:rPr lang="en-US" altLang="ko-KR" sz="1400" dirty="0"/>
                <a:t>(apple);</a:t>
              </a:r>
            </a:p>
            <a:p>
              <a:pPr marL="0" lvl="2"/>
              <a:r>
                <a:rPr lang="en-US" altLang="ko-KR" sz="1400" dirty="0" err="1"/>
                <a:t>container.add</a:t>
              </a:r>
              <a:r>
                <a:rPr lang="en-US" altLang="ko-KR" sz="1400" dirty="0"/>
                <a:t>(pear);</a:t>
              </a:r>
              <a:endParaRPr lang="ko-KR" altLang="en-US" sz="1400" dirty="0"/>
            </a:p>
            <a:p>
              <a:pPr marL="0" lvl="2"/>
              <a:r>
                <a:rPr lang="en-US" altLang="ko-KR" sz="1400" dirty="0" err="1"/>
                <a:t>container.add</a:t>
              </a:r>
              <a:r>
                <a:rPr lang="en-US" altLang="ko-KR" sz="1400" dirty="0"/>
                <a:t>(cherry);</a:t>
              </a:r>
              <a:endParaRPr lang="ko-KR" altLang="en-US" sz="14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02132" y="1995183"/>
              <a:ext cx="20104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1. </a:t>
              </a:r>
              <a:r>
                <a:rPr lang="ko-KR" altLang="en-US" sz="1400" dirty="0"/>
                <a:t>버튼 그룹 객체 생성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2132" y="2643857"/>
              <a:ext cx="17059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2. </a:t>
              </a:r>
              <a:r>
                <a:rPr lang="ko-KR" altLang="en-US" sz="1400" dirty="0"/>
                <a:t>라디오버튼 생성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132" y="3521628"/>
              <a:ext cx="29706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3. </a:t>
              </a:r>
              <a:r>
                <a:rPr lang="ko-KR" altLang="en-US" sz="1400" dirty="0"/>
                <a:t>라디오버튼을 버튼 그룹에 삽입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02132" y="4409511"/>
              <a:ext cx="29081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4. </a:t>
              </a:r>
              <a:r>
                <a:rPr lang="ko-KR" altLang="en-US" sz="1400" dirty="0"/>
                <a:t>라디오버튼을 컨테이너에 삽입</a:t>
              </a:r>
            </a:p>
          </p:txBody>
        </p:sp>
        <p:cxnSp>
          <p:nvCxnSpPr>
            <p:cNvPr id="10" name="직선 화살표 연결선 9"/>
            <p:cNvCxnSpPr>
              <a:stCxn id="5" idx="3"/>
            </p:cNvCxnSpPr>
            <p:nvPr/>
          </p:nvCxnSpPr>
          <p:spPr>
            <a:xfrm flipV="1">
              <a:off x="2812619" y="2149071"/>
              <a:ext cx="1452682" cy="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왼쪽 중괄호 10"/>
            <p:cNvSpPr/>
            <p:nvPr/>
          </p:nvSpPr>
          <p:spPr>
            <a:xfrm>
              <a:off x="3979549" y="2511994"/>
              <a:ext cx="285752" cy="571504"/>
            </a:xfrm>
            <a:prstGeom prst="leftBrace">
              <a:avLst>
                <a:gd name="adj1" fmla="val 35567"/>
                <a:gd name="adj2" fmla="val 50000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13" name="직선 화살표 연결선 12"/>
            <p:cNvCxnSpPr>
              <a:stCxn id="6" idx="3"/>
              <a:endCxn id="11" idx="1"/>
            </p:cNvCxnSpPr>
            <p:nvPr/>
          </p:nvCxnSpPr>
          <p:spPr>
            <a:xfrm>
              <a:off x="2508048" y="2797746"/>
              <a:ext cx="147150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왼쪽 중괄호 13"/>
            <p:cNvSpPr/>
            <p:nvPr/>
          </p:nvSpPr>
          <p:spPr>
            <a:xfrm>
              <a:off x="4009260" y="3389765"/>
              <a:ext cx="285752" cy="571504"/>
            </a:xfrm>
            <a:prstGeom prst="leftBrace">
              <a:avLst>
                <a:gd name="adj1" fmla="val 35567"/>
                <a:gd name="adj2" fmla="val 50000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5" name="왼쪽 중괄호 14"/>
            <p:cNvSpPr/>
            <p:nvPr/>
          </p:nvSpPr>
          <p:spPr>
            <a:xfrm>
              <a:off x="4009260" y="4277648"/>
              <a:ext cx="285752" cy="571504"/>
            </a:xfrm>
            <a:prstGeom prst="leftBrace">
              <a:avLst>
                <a:gd name="adj1" fmla="val 35567"/>
                <a:gd name="adj2" fmla="val 50000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19" name="직선 화살표 연결선 18"/>
            <p:cNvCxnSpPr>
              <a:stCxn id="7" idx="3"/>
              <a:endCxn id="14" idx="1"/>
            </p:cNvCxnSpPr>
            <p:nvPr/>
          </p:nvCxnSpPr>
          <p:spPr>
            <a:xfrm>
              <a:off x="3772817" y="3675517"/>
              <a:ext cx="236443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>
              <a:stCxn id="8" idx="3"/>
              <a:endCxn id="15" idx="1"/>
            </p:cNvCxnSpPr>
            <p:nvPr/>
          </p:nvCxnSpPr>
          <p:spPr>
            <a:xfrm>
              <a:off x="3710300" y="4563400"/>
              <a:ext cx="29896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25698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228600"/>
            <a:ext cx="8655496" cy="752128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10-6 : </a:t>
            </a:r>
            <a:r>
              <a:rPr lang="en-US" altLang="ko-KR" dirty="0" err="1"/>
              <a:t>JRadioButton</a:t>
            </a:r>
            <a:r>
              <a:rPr lang="ko-KR" altLang="en-US" dirty="0"/>
              <a:t>으로 라디오버튼 만들기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779912" y="1340768"/>
            <a:ext cx="4969282" cy="54476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javax.swing</a:t>
            </a:r>
            <a:r>
              <a:rPr lang="en-US" altLang="ko-KR" sz="1200" dirty="0"/>
              <a:t>.*;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java.awt</a:t>
            </a:r>
            <a:r>
              <a:rPr lang="en-US" altLang="ko-KR" sz="1200" dirty="0"/>
              <a:t>.*;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RadioButtonEx</a:t>
            </a:r>
            <a:r>
              <a:rPr lang="en-US" altLang="ko-KR" sz="1200" dirty="0"/>
              <a:t> extends </a:t>
            </a:r>
            <a:r>
              <a:rPr lang="en-US" altLang="ko-KR" sz="1200" dirty="0" err="1"/>
              <a:t>JFrame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RadioButtonEx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setTitle</a:t>
            </a:r>
            <a:r>
              <a:rPr lang="en-US" altLang="ko-KR" sz="1200" dirty="0"/>
              <a:t>("</a:t>
            </a:r>
            <a:r>
              <a:rPr lang="ko-KR" altLang="en-US" sz="1200" dirty="0"/>
              <a:t>라디오버튼 만들기 예제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setDefaultCloseOperation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JFrame.EXIT_ON_CLOSE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/>
              <a:t>		Container c = </a:t>
            </a:r>
            <a:r>
              <a:rPr lang="en-US" altLang="ko-KR" sz="1200" dirty="0" err="1"/>
              <a:t>getContentPane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c.setLayout</a:t>
            </a:r>
            <a:r>
              <a:rPr lang="en-US" altLang="ko-KR" sz="1200" dirty="0"/>
              <a:t>(new </a:t>
            </a:r>
            <a:r>
              <a:rPr lang="en-US" altLang="ko-KR" sz="1200" dirty="0" err="1"/>
              <a:t>FlowLayout</a:t>
            </a:r>
            <a:r>
              <a:rPr lang="en-US" altLang="ko-KR" sz="1200" dirty="0"/>
              <a:t>());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ButtonGroup</a:t>
            </a:r>
            <a:r>
              <a:rPr lang="en-US" altLang="ko-KR" sz="1200" b="1" dirty="0"/>
              <a:t> g = new </a:t>
            </a:r>
            <a:r>
              <a:rPr lang="en-US" altLang="ko-KR" sz="1200" b="1" dirty="0" err="1"/>
              <a:t>ButtonGroup</a:t>
            </a:r>
            <a:r>
              <a:rPr lang="en-US" altLang="ko-KR" sz="1200" b="1" dirty="0"/>
              <a:t>(); </a:t>
            </a:r>
            <a:r>
              <a:rPr lang="en-US" altLang="ko-KR" sz="1200" dirty="0"/>
              <a:t>// </a:t>
            </a:r>
            <a:r>
              <a:rPr lang="ko-KR" altLang="en-US" sz="1200" dirty="0"/>
              <a:t>버튼 그룹 객체 생성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JRadioButton</a:t>
            </a:r>
            <a:r>
              <a:rPr lang="en-US" altLang="ko-KR" sz="1200" dirty="0"/>
              <a:t> apple = </a:t>
            </a:r>
            <a:r>
              <a:rPr lang="en-US" altLang="ko-KR" sz="1200" b="1" dirty="0"/>
              <a:t>new </a:t>
            </a:r>
            <a:r>
              <a:rPr lang="en-US" altLang="ko-KR" sz="1200" b="1" dirty="0" err="1"/>
              <a:t>JRadioButton</a:t>
            </a:r>
            <a:r>
              <a:rPr lang="en-US" altLang="ko-KR" sz="1200" b="1" dirty="0"/>
              <a:t>("</a:t>
            </a:r>
            <a:r>
              <a:rPr lang="ko-KR" altLang="en-US" sz="1200" b="1" dirty="0"/>
              <a:t>사과</a:t>
            </a:r>
            <a:r>
              <a:rPr lang="en-US" altLang="ko-KR" sz="1200" b="1" dirty="0"/>
              <a:t>");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JRadioButton</a:t>
            </a:r>
            <a:r>
              <a:rPr lang="en-US" altLang="ko-KR" sz="1200" dirty="0"/>
              <a:t> pear = </a:t>
            </a:r>
            <a:r>
              <a:rPr lang="en-US" altLang="ko-KR" sz="1200" b="1" dirty="0"/>
              <a:t>new </a:t>
            </a:r>
            <a:r>
              <a:rPr lang="en-US" altLang="ko-KR" sz="1200" b="1" dirty="0" err="1"/>
              <a:t>JRadioButton</a:t>
            </a:r>
            <a:r>
              <a:rPr lang="en-US" altLang="ko-KR" sz="1200" b="1" dirty="0"/>
              <a:t>("</a:t>
            </a:r>
            <a:r>
              <a:rPr lang="ko-KR" altLang="en-US" sz="1200" b="1" dirty="0"/>
              <a:t>배</a:t>
            </a:r>
            <a:r>
              <a:rPr lang="en-US" altLang="ko-KR" sz="1200" b="1" dirty="0"/>
              <a:t>", true);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JRadioButton</a:t>
            </a:r>
            <a:r>
              <a:rPr lang="en-US" altLang="ko-KR" sz="1200" dirty="0"/>
              <a:t> cherry = </a:t>
            </a:r>
            <a:r>
              <a:rPr lang="en-US" altLang="ko-KR" sz="1200" b="1" dirty="0"/>
              <a:t>new </a:t>
            </a:r>
            <a:r>
              <a:rPr lang="en-US" altLang="ko-KR" sz="1200" b="1" dirty="0" err="1"/>
              <a:t>JRadioButton</a:t>
            </a:r>
            <a:r>
              <a:rPr lang="en-US" altLang="ko-KR" sz="1200" b="1" dirty="0"/>
              <a:t>("</a:t>
            </a:r>
            <a:r>
              <a:rPr lang="ko-KR" altLang="en-US" sz="1200" b="1" dirty="0"/>
              <a:t>체리</a:t>
            </a:r>
            <a:r>
              <a:rPr lang="en-US" altLang="ko-KR" sz="1200" b="1" dirty="0"/>
              <a:t>");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	// </a:t>
            </a:r>
            <a:r>
              <a:rPr lang="ko-KR" altLang="en-US" sz="1200" dirty="0"/>
              <a:t>버튼 그룹에 </a:t>
            </a:r>
            <a:r>
              <a:rPr lang="en-US" altLang="ko-KR" sz="1200" dirty="0"/>
              <a:t>3</a:t>
            </a:r>
            <a:r>
              <a:rPr lang="ko-KR" altLang="en-US" sz="1200" dirty="0"/>
              <a:t>개의 라디오버튼 삽입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g.add</a:t>
            </a:r>
            <a:r>
              <a:rPr lang="en-US" altLang="ko-KR" sz="1200" b="1" dirty="0"/>
              <a:t>(apple);</a:t>
            </a:r>
          </a:p>
          <a:p>
            <a:pPr defTabSz="180000"/>
            <a:r>
              <a:rPr lang="en-US" altLang="ko-KR" sz="1200" b="1" dirty="0"/>
              <a:t>		</a:t>
            </a:r>
            <a:r>
              <a:rPr lang="en-US" altLang="ko-KR" sz="1200" b="1" dirty="0" err="1"/>
              <a:t>g.add</a:t>
            </a:r>
            <a:r>
              <a:rPr lang="en-US" altLang="ko-KR" sz="1200" b="1" dirty="0"/>
              <a:t>(pear);</a:t>
            </a:r>
          </a:p>
          <a:p>
            <a:pPr defTabSz="180000"/>
            <a:r>
              <a:rPr lang="en-US" altLang="ko-KR" sz="1200" b="1" dirty="0"/>
              <a:t>		</a:t>
            </a:r>
            <a:r>
              <a:rPr lang="en-US" altLang="ko-KR" sz="1200" b="1" dirty="0" err="1"/>
              <a:t>g.add</a:t>
            </a:r>
            <a:r>
              <a:rPr lang="en-US" altLang="ko-KR" sz="1200" b="1" dirty="0"/>
              <a:t>(cherry);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	// </a:t>
            </a:r>
            <a:r>
              <a:rPr lang="ko-KR" altLang="en-US" sz="1200" dirty="0" err="1"/>
              <a:t>컨텐트팬에</a:t>
            </a:r>
            <a:r>
              <a:rPr lang="ko-KR" altLang="en-US" sz="1200" dirty="0"/>
              <a:t> </a:t>
            </a:r>
            <a:r>
              <a:rPr lang="en-US" altLang="ko-KR" sz="1200" dirty="0"/>
              <a:t>3</a:t>
            </a:r>
            <a:r>
              <a:rPr lang="ko-KR" altLang="en-US" sz="1200" dirty="0"/>
              <a:t>개의 라디오버튼 삽입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c.add</a:t>
            </a:r>
            <a:r>
              <a:rPr lang="en-US" altLang="ko-KR" sz="1200" dirty="0"/>
              <a:t>(apple); </a:t>
            </a:r>
            <a:r>
              <a:rPr lang="en-US" altLang="ko-KR" sz="1200" dirty="0" err="1"/>
              <a:t>c.add</a:t>
            </a:r>
            <a:r>
              <a:rPr lang="en-US" altLang="ko-KR" sz="1200" dirty="0"/>
              <a:t>(pear); </a:t>
            </a:r>
            <a:r>
              <a:rPr lang="en-US" altLang="ko-KR" sz="1200" dirty="0" err="1"/>
              <a:t>c.add</a:t>
            </a:r>
            <a:r>
              <a:rPr lang="en-US" altLang="ko-KR" sz="1200" dirty="0"/>
              <a:t>(cherry);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setSize</a:t>
            </a:r>
            <a:r>
              <a:rPr lang="en-US" altLang="ko-KR" sz="1200" dirty="0"/>
              <a:t>(250,150);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setVisible</a:t>
            </a:r>
            <a:r>
              <a:rPr lang="en-US" altLang="ko-KR" sz="1200" dirty="0"/>
              <a:t>(true);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	public static void main(String 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	new </a:t>
            </a:r>
            <a:r>
              <a:rPr lang="en-US" altLang="ko-KR" sz="1200" dirty="0" err="1"/>
              <a:t>RadioButtonEx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467955" y="2635840"/>
            <a:ext cx="2381250" cy="1428750"/>
            <a:chOff x="683568" y="2432016"/>
            <a:chExt cx="2381250" cy="1428750"/>
          </a:xfrm>
        </p:grpSpPr>
        <p:pic>
          <p:nvPicPr>
            <p:cNvPr id="1126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8" y="2432016"/>
              <a:ext cx="2381250" cy="1428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직사각형 11"/>
            <p:cNvSpPr/>
            <p:nvPr/>
          </p:nvSpPr>
          <p:spPr>
            <a:xfrm>
              <a:off x="874061" y="2754472"/>
              <a:ext cx="2000264" cy="246221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784292" y="3224291"/>
            <a:ext cx="1478904" cy="985482"/>
            <a:chOff x="2109753" y="3191250"/>
            <a:chExt cx="1478904" cy="985482"/>
          </a:xfrm>
        </p:grpSpPr>
        <p:sp>
          <p:nvSpPr>
            <p:cNvPr id="17" name="모서리가 둥근 사각형 설명선 16"/>
            <p:cNvSpPr/>
            <p:nvPr/>
          </p:nvSpPr>
          <p:spPr>
            <a:xfrm>
              <a:off x="2109753" y="3717032"/>
              <a:ext cx="1478904" cy="459700"/>
            </a:xfrm>
            <a:prstGeom prst="wedgeRoundRectCallout">
              <a:avLst>
                <a:gd name="adj1" fmla="val -11727"/>
                <a:gd name="adj2" fmla="val -47609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r>
                <a:rPr lang="ko-KR" altLang="en-US" sz="1050" dirty="0"/>
                <a:t>버튼 그룹 </a:t>
              </a:r>
              <a:r>
                <a:rPr lang="en-US" altLang="ko-KR" sz="1050" dirty="0"/>
                <a:t>g</a:t>
              </a:r>
              <a:r>
                <a:rPr lang="ko-KR" altLang="en-US" sz="1050" dirty="0"/>
                <a:t>에</a:t>
              </a:r>
              <a:endParaRPr lang="en-US" altLang="ko-KR" sz="1050" dirty="0"/>
            </a:p>
            <a:p>
              <a:r>
                <a:rPr lang="ko-KR" altLang="en-US" sz="1050" dirty="0"/>
                <a:t>속한 라디오버튼들</a:t>
              </a:r>
            </a:p>
          </p:txBody>
        </p:sp>
        <p:sp>
          <p:nvSpPr>
            <p:cNvPr id="5" name="자유형 4"/>
            <p:cNvSpPr/>
            <p:nvPr/>
          </p:nvSpPr>
          <p:spPr>
            <a:xfrm>
              <a:off x="2478024" y="3191250"/>
              <a:ext cx="91440" cy="539502"/>
            </a:xfrm>
            <a:custGeom>
              <a:avLst/>
              <a:gdLst>
                <a:gd name="connsiteX0" fmla="*/ 0 w 91440"/>
                <a:gd name="connsiteY0" fmla="*/ 530358 h 539502"/>
                <a:gd name="connsiteX1" fmla="*/ 27432 w 91440"/>
                <a:gd name="connsiteY1" fmla="*/ 6 h 539502"/>
                <a:gd name="connsiteX2" fmla="*/ 91440 w 91440"/>
                <a:gd name="connsiteY2" fmla="*/ 539502 h 53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440" h="539502">
                  <a:moveTo>
                    <a:pt x="0" y="530358"/>
                  </a:moveTo>
                  <a:cubicBezTo>
                    <a:pt x="6096" y="264420"/>
                    <a:pt x="12192" y="-1518"/>
                    <a:pt x="27432" y="6"/>
                  </a:cubicBezTo>
                  <a:cubicBezTo>
                    <a:pt x="42672" y="1530"/>
                    <a:pt x="67056" y="270516"/>
                    <a:pt x="91440" y="539502"/>
                  </a:cubicBezTo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직사각형 6"/>
          <p:cNvSpPr/>
          <p:nvPr/>
        </p:nvSpPr>
        <p:spPr>
          <a:xfrm>
            <a:off x="558932" y="1412776"/>
            <a:ext cx="27591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그림과 같이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3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개의 </a:t>
            </a:r>
            <a:endParaRPr lang="en-US" altLang="ko-KR" dirty="0">
              <a:solidFill>
                <a:schemeClr val="accent2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라디오버튼을 가진</a:t>
            </a:r>
            <a:endParaRPr lang="en-US" altLang="ko-KR" dirty="0">
              <a:solidFill>
                <a:schemeClr val="accent2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프로그램을 작성하라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8229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41338"/>
            <a:ext cx="8830122" cy="4297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80120"/>
          </a:xfrm>
        </p:spPr>
        <p:txBody>
          <a:bodyPr>
            <a:noAutofit/>
          </a:bodyPr>
          <a:lstStyle/>
          <a:p>
            <a:r>
              <a:rPr lang="ko-KR" altLang="en-US" sz="2700" dirty="0"/>
              <a:t>컴포넌트 기반 </a:t>
            </a:r>
            <a:r>
              <a:rPr lang="en-US" altLang="ko-KR" sz="2700" dirty="0"/>
              <a:t>GUI </a:t>
            </a:r>
            <a:r>
              <a:rPr lang="ko-KR" altLang="en-US" sz="2700" dirty="0"/>
              <a:t>프로그래밍에 사용되는 스윙</a:t>
            </a:r>
            <a:r>
              <a:rPr lang="en-US" altLang="ko-KR" sz="2700" dirty="0"/>
              <a:t> </a:t>
            </a:r>
            <a:r>
              <a:rPr lang="ko-KR" altLang="en-US" sz="2700" dirty="0"/>
              <a:t>컴포넌트</a:t>
            </a:r>
          </a:p>
        </p:txBody>
      </p:sp>
      <p:sp>
        <p:nvSpPr>
          <p:cNvPr id="49" name="슬라이드 번호 개체 틀 4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940152" y="1728853"/>
            <a:ext cx="2836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스윙 컴포넌트는 이름이</a:t>
            </a:r>
            <a:endParaRPr lang="en-US" altLang="ko-KR" dirty="0"/>
          </a:p>
          <a:p>
            <a:r>
              <a:rPr lang="ko-KR" altLang="en-US" dirty="0"/>
              <a:t>모두 </a:t>
            </a:r>
            <a:r>
              <a:rPr lang="en-US" altLang="ko-KR" dirty="0"/>
              <a:t>J</a:t>
            </a:r>
            <a:r>
              <a:rPr lang="ko-KR" altLang="en-US" dirty="0"/>
              <a:t>자로 시작한다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80350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JTextField</a:t>
            </a:r>
            <a:r>
              <a:rPr lang="ko-KR" altLang="en-US" dirty="0"/>
              <a:t>로 한 줄 입력 창 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err="1"/>
              <a:t>JTextField</a:t>
            </a:r>
            <a:endParaRPr lang="en-US" altLang="ko-KR" sz="2000" dirty="0"/>
          </a:p>
          <a:p>
            <a:pPr lvl="1"/>
            <a:r>
              <a:rPr lang="ko-KR" altLang="en-US" sz="1800" dirty="0"/>
              <a:t>한</a:t>
            </a:r>
            <a:r>
              <a:rPr lang="en-US" altLang="ko-KR" sz="1800" dirty="0"/>
              <a:t> </a:t>
            </a:r>
            <a:r>
              <a:rPr lang="ko-KR" altLang="en-US" sz="1800" dirty="0"/>
              <a:t>줄의 문자열을 입력 받는 창</a:t>
            </a:r>
            <a:r>
              <a:rPr lang="en-US" altLang="ko-KR" sz="1800" dirty="0"/>
              <a:t>(</a:t>
            </a:r>
            <a:r>
              <a:rPr lang="ko-KR" altLang="en-US" sz="1800" dirty="0"/>
              <a:t>텍스트필드</a:t>
            </a:r>
            <a:r>
              <a:rPr lang="en-US" altLang="ko-KR" sz="1800" dirty="0"/>
              <a:t>)</a:t>
            </a:r>
          </a:p>
          <a:p>
            <a:pPr lvl="2"/>
            <a:r>
              <a:rPr lang="ko-KR" altLang="en-US" sz="1600" dirty="0"/>
              <a:t>텍스트 입력 도중 </a:t>
            </a:r>
            <a:r>
              <a:rPr lang="en-US" altLang="ko-KR" sz="1600" dirty="0"/>
              <a:t>&lt;Enter&gt;</a:t>
            </a:r>
            <a:r>
              <a:rPr lang="ko-KR" altLang="en-US" sz="1600" dirty="0"/>
              <a:t>키가 입력되면 </a:t>
            </a:r>
            <a:r>
              <a:rPr lang="en-US" altLang="ko-KR" sz="1600" dirty="0"/>
              <a:t>Action </a:t>
            </a:r>
            <a:r>
              <a:rPr lang="ko-KR" altLang="en-US" sz="1600" dirty="0"/>
              <a:t>이벤트 발생</a:t>
            </a:r>
            <a:endParaRPr lang="en-US" altLang="ko-KR" sz="1600" dirty="0"/>
          </a:p>
          <a:p>
            <a:pPr lvl="2"/>
            <a:r>
              <a:rPr lang="ko-KR" altLang="en-US" sz="1600" dirty="0"/>
              <a:t>입력 가능한 문자 개수와 입력 창의 크기는 서로 다름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r>
              <a:rPr lang="ko-KR" altLang="en-US" sz="2000" dirty="0"/>
              <a:t>텍스트필드 생성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 lvl="1"/>
            <a:endParaRPr lang="en-US" altLang="ko-KR" sz="1800" dirty="0"/>
          </a:p>
          <a:p>
            <a:pPr lvl="1"/>
            <a:r>
              <a:rPr lang="en-US" altLang="ko-KR" sz="1800" dirty="0"/>
              <a:t>“</a:t>
            </a:r>
            <a:r>
              <a:rPr lang="ko-KR" altLang="en-US" sz="1800" dirty="0"/>
              <a:t>컴퓨터공학과</a:t>
            </a:r>
            <a:r>
              <a:rPr lang="en-US" altLang="ko-KR" sz="1800" dirty="0"/>
              <a:t>”</a:t>
            </a:r>
            <a:r>
              <a:rPr lang="ko-KR" altLang="en-US" sz="1800" dirty="0"/>
              <a:t>로 </a:t>
            </a:r>
            <a:r>
              <a:rPr lang="ko-KR" altLang="en-US" sz="1800" dirty="0" err="1"/>
              <a:t>초깃값을</a:t>
            </a:r>
            <a:r>
              <a:rPr lang="ko-KR" altLang="en-US" sz="1800" dirty="0"/>
              <a:t> 가지는 텍스트필드 생성 예</a:t>
            </a:r>
            <a:endParaRPr lang="en-US" altLang="ko-KR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20</a:t>
            </a:fld>
            <a:endParaRPr lang="ko-KR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027" y="3429001"/>
            <a:ext cx="6804357" cy="1408482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403648" y="5805264"/>
            <a:ext cx="596334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JTextField</a:t>
            </a:r>
            <a:r>
              <a:rPr lang="en-US" altLang="ko-KR" sz="1400" dirty="0"/>
              <a:t> tf2 = new </a:t>
            </a:r>
            <a:r>
              <a:rPr lang="en-US" altLang="ko-KR" sz="1400" dirty="0" err="1"/>
              <a:t>JTextField</a:t>
            </a:r>
            <a:r>
              <a:rPr lang="en-US" altLang="ko-KR" sz="1400" dirty="0"/>
              <a:t>("</a:t>
            </a:r>
            <a:r>
              <a:rPr lang="ko-KR" altLang="en-US" sz="1400" dirty="0"/>
              <a:t>컴퓨터공학과</a:t>
            </a:r>
            <a:r>
              <a:rPr lang="en-US" altLang="ko-KR" sz="1400" dirty="0"/>
              <a:t>");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409190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10-7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 err="1"/>
              <a:t>JTextField</a:t>
            </a:r>
            <a:r>
              <a:rPr lang="ko-KR" altLang="en-US" dirty="0"/>
              <a:t>로 텍스트필드 만들기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427984" y="1981887"/>
            <a:ext cx="4320480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javax.swing</a:t>
            </a:r>
            <a:r>
              <a:rPr lang="en-US" altLang="ko-KR" sz="1200" dirty="0"/>
              <a:t>.*;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java.awt</a:t>
            </a:r>
            <a:r>
              <a:rPr lang="en-US" altLang="ko-KR" sz="1200" dirty="0"/>
              <a:t>.*;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TextFieldEx</a:t>
            </a:r>
            <a:r>
              <a:rPr lang="en-US" altLang="ko-KR" sz="1200" dirty="0"/>
              <a:t> extends </a:t>
            </a:r>
            <a:r>
              <a:rPr lang="en-US" altLang="ko-KR" sz="1200" dirty="0" err="1"/>
              <a:t>JFrame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TextFieldEx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setTitle</a:t>
            </a:r>
            <a:r>
              <a:rPr lang="en-US" altLang="ko-KR" sz="1200" dirty="0"/>
              <a:t>("</a:t>
            </a:r>
            <a:r>
              <a:rPr lang="ko-KR" altLang="en-US" sz="1200" dirty="0"/>
              <a:t>텍스트필드 만들기 예제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setDefaultCloseOperation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JFrame.EXIT_ON_CLOSE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/>
              <a:t>		Container c = </a:t>
            </a:r>
            <a:r>
              <a:rPr lang="en-US" altLang="ko-KR" sz="1200" dirty="0" err="1"/>
              <a:t>getContentPane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c.setLayout</a:t>
            </a:r>
            <a:r>
              <a:rPr lang="en-US" altLang="ko-KR" sz="1200" dirty="0"/>
              <a:t>(new </a:t>
            </a:r>
            <a:r>
              <a:rPr lang="en-US" altLang="ko-KR" sz="1200" dirty="0" err="1"/>
              <a:t>FlowLayout</a:t>
            </a:r>
            <a:r>
              <a:rPr lang="en-US" altLang="ko-KR" sz="1200" dirty="0"/>
              <a:t>());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c.add</a:t>
            </a:r>
            <a:r>
              <a:rPr lang="en-US" altLang="ko-KR" sz="1200" dirty="0"/>
              <a:t>(new </a:t>
            </a:r>
            <a:r>
              <a:rPr lang="en-US" altLang="ko-KR" sz="1200" dirty="0" err="1"/>
              <a:t>JLabel</a:t>
            </a:r>
            <a:r>
              <a:rPr lang="en-US" altLang="ko-KR" sz="1200" dirty="0"/>
              <a:t>("</a:t>
            </a:r>
            <a:r>
              <a:rPr lang="ko-KR" altLang="en-US" sz="1200" dirty="0"/>
              <a:t>이름 </a:t>
            </a:r>
            <a:r>
              <a:rPr lang="en-US" altLang="ko-KR" sz="1200" dirty="0"/>
              <a:t>"));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c.add</a:t>
            </a:r>
            <a:r>
              <a:rPr lang="en-US" altLang="ko-KR" sz="1200" dirty="0"/>
              <a:t>(</a:t>
            </a:r>
            <a:r>
              <a:rPr lang="en-US" altLang="ko-KR" sz="1200" b="1" dirty="0"/>
              <a:t>new </a:t>
            </a:r>
            <a:r>
              <a:rPr lang="en-US" altLang="ko-KR" sz="1200" b="1" dirty="0" err="1"/>
              <a:t>JTextField</a:t>
            </a:r>
            <a:r>
              <a:rPr lang="en-US" altLang="ko-KR" sz="1200" b="1" dirty="0"/>
              <a:t>(20)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c.add</a:t>
            </a:r>
            <a:r>
              <a:rPr lang="en-US" altLang="ko-KR" sz="1200" dirty="0"/>
              <a:t>(new </a:t>
            </a:r>
            <a:r>
              <a:rPr lang="en-US" altLang="ko-KR" sz="1200" dirty="0" err="1"/>
              <a:t>JLabel</a:t>
            </a:r>
            <a:r>
              <a:rPr lang="en-US" altLang="ko-KR" sz="1200" dirty="0"/>
              <a:t>("</a:t>
            </a:r>
            <a:r>
              <a:rPr lang="ko-KR" altLang="en-US" sz="1200" dirty="0"/>
              <a:t>학과 </a:t>
            </a:r>
            <a:r>
              <a:rPr lang="en-US" altLang="ko-KR" sz="1200" dirty="0"/>
              <a:t>"));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c.add</a:t>
            </a:r>
            <a:r>
              <a:rPr lang="en-US" altLang="ko-KR" sz="1200" dirty="0"/>
              <a:t>(</a:t>
            </a:r>
            <a:r>
              <a:rPr lang="en-US" altLang="ko-KR" sz="1200" b="1" dirty="0"/>
              <a:t>new </a:t>
            </a:r>
            <a:r>
              <a:rPr lang="en-US" altLang="ko-KR" sz="1200" b="1" dirty="0" err="1"/>
              <a:t>JTextField</a:t>
            </a:r>
            <a:r>
              <a:rPr lang="en-US" altLang="ko-KR" sz="1200" b="1" dirty="0"/>
              <a:t>("</a:t>
            </a:r>
            <a:r>
              <a:rPr lang="ko-KR" altLang="en-US" sz="1200" b="1" dirty="0"/>
              <a:t>컴퓨터공학과</a:t>
            </a:r>
            <a:r>
              <a:rPr lang="en-US" altLang="ko-KR" sz="1200" b="1" dirty="0"/>
              <a:t>", 20)</a:t>
            </a:r>
            <a:r>
              <a:rPr lang="en-US" altLang="ko-KR" sz="1200" dirty="0"/>
              <a:t>); 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c.add</a:t>
            </a:r>
            <a:r>
              <a:rPr lang="en-US" altLang="ko-KR" sz="1200" dirty="0"/>
              <a:t>(new </a:t>
            </a:r>
            <a:r>
              <a:rPr lang="en-US" altLang="ko-KR" sz="1200" dirty="0" err="1"/>
              <a:t>JLabel</a:t>
            </a:r>
            <a:r>
              <a:rPr lang="en-US" altLang="ko-KR" sz="1200" dirty="0"/>
              <a:t>("</a:t>
            </a:r>
            <a:r>
              <a:rPr lang="ko-KR" altLang="en-US" sz="1200" dirty="0"/>
              <a:t>주소 </a:t>
            </a:r>
            <a:r>
              <a:rPr lang="en-US" altLang="ko-KR" sz="1200" dirty="0"/>
              <a:t>"));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c.add</a:t>
            </a:r>
            <a:r>
              <a:rPr lang="en-US" altLang="ko-KR" sz="1200" dirty="0"/>
              <a:t>(</a:t>
            </a:r>
            <a:r>
              <a:rPr lang="en-US" altLang="ko-KR" sz="1200" b="1" dirty="0"/>
              <a:t>new </a:t>
            </a:r>
            <a:r>
              <a:rPr lang="en-US" altLang="ko-KR" sz="1200" b="1" dirty="0" err="1"/>
              <a:t>JTextField</a:t>
            </a:r>
            <a:r>
              <a:rPr lang="en-US" altLang="ko-KR" sz="1200" b="1" dirty="0"/>
              <a:t>("</a:t>
            </a:r>
            <a:r>
              <a:rPr lang="ko-KR" altLang="en-US" sz="1200" b="1" dirty="0"/>
              <a:t>서울시 </a:t>
            </a:r>
            <a:r>
              <a:rPr lang="en-US" altLang="ko-KR" sz="1200" b="1" dirty="0"/>
              <a:t>...", 20)</a:t>
            </a:r>
            <a:r>
              <a:rPr lang="en-US" altLang="ko-KR" sz="1200" dirty="0"/>
              <a:t>); 		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setSize</a:t>
            </a:r>
            <a:r>
              <a:rPr lang="en-US" altLang="ko-KR" sz="1200" dirty="0"/>
              <a:t>(300,150);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setVisible</a:t>
            </a:r>
            <a:r>
              <a:rPr lang="en-US" altLang="ko-KR" sz="1200" dirty="0"/>
              <a:t>(true);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	public static void main(String 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	new </a:t>
            </a:r>
            <a:r>
              <a:rPr lang="en-US" altLang="ko-KR" sz="1200" dirty="0" err="1"/>
              <a:t>TextFieldEx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05233" y="370562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초기화면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65578" y="5889924"/>
            <a:ext cx="1925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사용자가 입력한 경우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39552" y="1335555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JTextField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를 이용하여 그림과 같이 이름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학과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주소를 </a:t>
            </a:r>
            <a:r>
              <a:rPr lang="ko-KR" altLang="en-US" sz="1600" dirty="0" err="1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입력받는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폼을 만들어라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</a:p>
          <a:p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입력 창의 열의 개수는 모두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20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으로 한다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76872"/>
            <a:ext cx="28575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437112"/>
            <a:ext cx="28575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20989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TextArea</a:t>
            </a:r>
            <a:r>
              <a:rPr lang="ko-KR" altLang="en-US" dirty="0"/>
              <a:t>로 여러 줄의 입력 창 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JTextArea</a:t>
            </a:r>
            <a:endParaRPr lang="en-US" altLang="ko-KR" dirty="0"/>
          </a:p>
          <a:p>
            <a:pPr lvl="1"/>
            <a:r>
              <a:rPr lang="ko-KR" altLang="en-US" dirty="0"/>
              <a:t>여러 줄의 문자열을 </a:t>
            </a:r>
            <a:r>
              <a:rPr lang="ko-KR" altLang="en-US" dirty="0" err="1"/>
              <a:t>입력받을</a:t>
            </a:r>
            <a:r>
              <a:rPr lang="ko-KR" altLang="en-US" dirty="0"/>
              <a:t> 수 있는 창</a:t>
            </a:r>
            <a:r>
              <a:rPr lang="en-US" altLang="ko-KR" dirty="0"/>
              <a:t>(</a:t>
            </a:r>
            <a:r>
              <a:rPr lang="ko-KR" altLang="en-US" dirty="0"/>
              <a:t>텍스트영역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 err="1"/>
              <a:t>스크롤바를</a:t>
            </a:r>
            <a:r>
              <a:rPr lang="ko-KR" altLang="en-US" dirty="0"/>
              <a:t> 지원하지 않는다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 err="1"/>
              <a:t>JScrollPane</a:t>
            </a:r>
            <a:r>
              <a:rPr lang="en-US" altLang="ko-KR" dirty="0"/>
              <a:t> </a:t>
            </a:r>
            <a:r>
              <a:rPr lang="ko-KR" altLang="en-US" dirty="0"/>
              <a:t>객체에 삽입하여 </a:t>
            </a:r>
            <a:r>
              <a:rPr lang="ko-KR" altLang="en-US" dirty="0" err="1"/>
              <a:t>스크롤바</a:t>
            </a:r>
            <a:r>
              <a:rPr lang="ko-KR" altLang="en-US" dirty="0"/>
              <a:t> 지원받음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ko-KR" altLang="en-US" dirty="0" err="1"/>
              <a:t>생성자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22</a:t>
            </a:fld>
            <a:endParaRPr lang="ko-KR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717032"/>
            <a:ext cx="6912768" cy="1401328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80808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981" y="2503062"/>
            <a:ext cx="2800636" cy="1904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501" y="2503064"/>
            <a:ext cx="2800633" cy="1904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텍스트영역 생성 예</a:t>
            </a:r>
          </a:p>
        </p:txBody>
      </p:sp>
      <p:sp>
        <p:nvSpPr>
          <p:cNvPr id="8" name="오른쪽 중괄호 7"/>
          <p:cNvSpPr/>
          <p:nvPr/>
        </p:nvSpPr>
        <p:spPr>
          <a:xfrm>
            <a:off x="3502453" y="2822779"/>
            <a:ext cx="285752" cy="1222857"/>
          </a:xfrm>
          <a:prstGeom prst="rightBrace">
            <a:avLst>
              <a:gd name="adj1" fmla="val 58333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795508" y="3280318"/>
            <a:ext cx="407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</a:rPr>
              <a:t>7 </a:t>
            </a:r>
            <a:r>
              <a:rPr lang="ko-KR" altLang="en-US" sz="1400" dirty="0">
                <a:solidFill>
                  <a:srgbClr val="C00000"/>
                </a:solidFill>
              </a:rPr>
              <a:t>줄</a:t>
            </a:r>
          </a:p>
        </p:txBody>
      </p:sp>
      <p:sp>
        <p:nvSpPr>
          <p:cNvPr id="10" name="오른쪽 중괄호 9"/>
          <p:cNvSpPr/>
          <p:nvPr/>
        </p:nvSpPr>
        <p:spPr>
          <a:xfrm rot="5400000">
            <a:off x="2262196" y="3188381"/>
            <a:ext cx="285752" cy="2000264"/>
          </a:xfrm>
          <a:prstGeom prst="rightBrace">
            <a:avLst>
              <a:gd name="adj1" fmla="val 58333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039332" y="4331390"/>
            <a:ext cx="630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</a:rPr>
              <a:t>20 </a:t>
            </a:r>
            <a:r>
              <a:rPr lang="ko-KR" altLang="en-US" sz="1400" dirty="0">
                <a:solidFill>
                  <a:srgbClr val="C00000"/>
                </a:solidFill>
              </a:rPr>
              <a:t>문자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3568" y="4665531"/>
            <a:ext cx="3727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JTextArea</a:t>
            </a:r>
            <a:r>
              <a:rPr lang="en-US" altLang="ko-KR" sz="1400" dirty="0"/>
              <a:t> ta = new </a:t>
            </a:r>
            <a:r>
              <a:rPr lang="en-US" altLang="ko-KR" sz="1400" dirty="0" err="1"/>
              <a:t>JTextArea</a:t>
            </a:r>
            <a:r>
              <a:rPr lang="en-US" altLang="ko-KR" sz="1400" dirty="0"/>
              <a:t>("hello", 7, 20);</a:t>
            </a:r>
            <a:endParaRPr lang="ko-KR" altLang="en-US" sz="1400" dirty="0"/>
          </a:p>
          <a:p>
            <a:r>
              <a:rPr lang="en-US" altLang="ko-KR" sz="1400" dirty="0" err="1"/>
              <a:t>container.add</a:t>
            </a:r>
            <a:r>
              <a:rPr lang="en-US" altLang="ko-KR" sz="1400" dirty="0"/>
              <a:t>(ta);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4644008" y="4653136"/>
            <a:ext cx="3727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JTextArea</a:t>
            </a:r>
            <a:r>
              <a:rPr lang="en-US" altLang="ko-KR" sz="1400" dirty="0"/>
              <a:t> ta = new </a:t>
            </a:r>
            <a:r>
              <a:rPr lang="en-US" altLang="ko-KR" sz="1400" dirty="0" err="1"/>
              <a:t>JTextArea</a:t>
            </a:r>
            <a:r>
              <a:rPr lang="en-US" altLang="ko-KR" sz="1400" dirty="0"/>
              <a:t>("hello", 7, 20);</a:t>
            </a:r>
            <a:endParaRPr lang="ko-KR" altLang="en-US" sz="1400" dirty="0"/>
          </a:p>
          <a:p>
            <a:r>
              <a:rPr lang="en-US" altLang="ko-KR" sz="1400" dirty="0" err="1"/>
              <a:t>container.add</a:t>
            </a:r>
            <a:r>
              <a:rPr lang="en-US" altLang="ko-KR" sz="1400" dirty="0"/>
              <a:t>(new </a:t>
            </a:r>
            <a:r>
              <a:rPr lang="en-US" altLang="ko-KR" sz="1400" dirty="0" err="1"/>
              <a:t>JScrollPane</a:t>
            </a:r>
            <a:r>
              <a:rPr lang="en-US" altLang="ko-KR" sz="1400" dirty="0"/>
              <a:t>(ta));</a:t>
            </a:r>
            <a:endParaRPr lang="ko-KR" altLang="en-US" sz="1400" dirty="0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953867" y="1542125"/>
            <a:ext cx="318709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"hello"  </a:t>
            </a:r>
            <a:r>
              <a:rPr lang="ko-KR" altLang="en-US" sz="1400" dirty="0"/>
              <a:t>문자열의 </a:t>
            </a:r>
            <a:r>
              <a:rPr lang="ko-KR" altLang="en-US" sz="1400" dirty="0" err="1"/>
              <a:t>초깃값을</a:t>
            </a:r>
            <a:r>
              <a:rPr lang="ko-KR" altLang="en-US" sz="1400" dirty="0"/>
              <a:t> 가지고</a:t>
            </a:r>
            <a:endParaRPr lang="en-US" altLang="ko-KR" sz="1400" dirty="0"/>
          </a:p>
          <a:p>
            <a:r>
              <a:rPr lang="ko-KR" altLang="en-US" sz="1400" dirty="0"/>
              <a:t>한 줄에 </a:t>
            </a:r>
            <a:r>
              <a:rPr lang="en-US" altLang="ko-KR" sz="1400" dirty="0"/>
              <a:t>20</a:t>
            </a:r>
            <a:r>
              <a:rPr lang="ko-KR" altLang="en-US" sz="1400" dirty="0"/>
              <a:t>개의 문자가 입력가능하며</a:t>
            </a:r>
            <a:r>
              <a:rPr lang="en-US" altLang="ko-KR" sz="1400" dirty="0"/>
              <a:t>,</a:t>
            </a:r>
          </a:p>
          <a:p>
            <a:r>
              <a:rPr lang="en-US" altLang="ko-KR" sz="1400" dirty="0"/>
              <a:t>7</a:t>
            </a:r>
            <a:r>
              <a:rPr lang="ko-KR" altLang="en-US" sz="1400" dirty="0"/>
              <a:t>줄로 구성된 텍스트 영역 만들기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177572" y="1649847"/>
            <a:ext cx="2284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왼쪽에 만든 텍스트영역에</a:t>
            </a:r>
            <a:endParaRPr lang="en-US" altLang="ko-KR" sz="1400" dirty="0"/>
          </a:p>
          <a:p>
            <a:r>
              <a:rPr lang="ko-KR" altLang="en-US" sz="1400" dirty="0"/>
              <a:t> </a:t>
            </a:r>
            <a:r>
              <a:rPr lang="ko-KR" altLang="en-US" sz="1400" dirty="0" err="1"/>
              <a:t>스크롤바</a:t>
            </a:r>
            <a:r>
              <a:rPr lang="ko-KR" altLang="en-US" sz="1400" dirty="0"/>
              <a:t> 붙이기</a:t>
            </a:r>
          </a:p>
        </p:txBody>
      </p:sp>
      <p:sp>
        <p:nvSpPr>
          <p:cNvPr id="23" name="모서리가 둥근 사각형 설명선 22"/>
          <p:cNvSpPr/>
          <p:nvPr/>
        </p:nvSpPr>
        <p:spPr>
          <a:xfrm>
            <a:off x="7719349" y="2782309"/>
            <a:ext cx="1304692" cy="817245"/>
          </a:xfrm>
          <a:prstGeom prst="wedgeRoundRectCallout">
            <a:avLst>
              <a:gd name="adj1" fmla="val -73885"/>
              <a:gd name="adj2" fmla="val 2909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50" dirty="0"/>
              <a:t>사용자가 텍스트영역에 텍스트를 </a:t>
            </a:r>
            <a:endParaRPr lang="en-US" altLang="ko-KR" sz="1050" dirty="0"/>
          </a:p>
          <a:p>
            <a:r>
              <a:rPr lang="ko-KR" altLang="en-US" sz="1050" dirty="0"/>
              <a:t>입력하면</a:t>
            </a:r>
            <a:r>
              <a:rPr lang="en-US" altLang="ko-KR" sz="1050" dirty="0"/>
              <a:t>, </a:t>
            </a:r>
          </a:p>
          <a:p>
            <a:r>
              <a:rPr lang="ko-KR" altLang="en-US" sz="1050" dirty="0" err="1"/>
              <a:t>스크롤바</a:t>
            </a:r>
            <a:r>
              <a:rPr lang="ko-KR" altLang="en-US" sz="1050" dirty="0"/>
              <a:t> 나타남</a:t>
            </a:r>
          </a:p>
        </p:txBody>
      </p:sp>
    </p:spTree>
    <p:extLst>
      <p:ext uri="{BB962C8B-B14F-4D97-AF65-F5344CB8AC3E}">
        <p14:creationId xmlns:p14="http://schemas.microsoft.com/office/powerpoint/2010/main" val="38213800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228600"/>
            <a:ext cx="8856984" cy="752128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예제 </a:t>
            </a:r>
            <a:r>
              <a:rPr lang="en-US" altLang="ko-KR" sz="2800" dirty="0"/>
              <a:t>10-8 : </a:t>
            </a:r>
            <a:r>
              <a:rPr lang="en-US" altLang="ko-KR" sz="2800" dirty="0" err="1"/>
              <a:t>JTextArea</a:t>
            </a:r>
            <a:r>
              <a:rPr lang="ko-KR" altLang="en-US" sz="2800" dirty="0"/>
              <a:t>로 여러 줄이 입력되는 창 만들기</a:t>
            </a:r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860032" y="1368736"/>
            <a:ext cx="4104456" cy="53399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dirty="0"/>
              <a:t>import </a:t>
            </a:r>
            <a:r>
              <a:rPr lang="en-US" altLang="ko-KR" sz="1100" dirty="0" err="1"/>
              <a:t>javax.swing</a:t>
            </a:r>
            <a:r>
              <a:rPr lang="en-US" altLang="ko-KR" sz="1100" dirty="0"/>
              <a:t>.*;</a:t>
            </a:r>
          </a:p>
          <a:p>
            <a:pPr defTabSz="180000"/>
            <a:r>
              <a:rPr lang="en-US" altLang="ko-KR" sz="1100" dirty="0"/>
              <a:t>import </a:t>
            </a:r>
            <a:r>
              <a:rPr lang="en-US" altLang="ko-KR" sz="1100" dirty="0" err="1"/>
              <a:t>java.awt.event</a:t>
            </a:r>
            <a:r>
              <a:rPr lang="en-US" altLang="ko-KR" sz="1100" dirty="0"/>
              <a:t>.*;</a:t>
            </a:r>
          </a:p>
          <a:p>
            <a:pPr defTabSz="180000"/>
            <a:r>
              <a:rPr lang="en-US" altLang="ko-KR" sz="1100" dirty="0"/>
              <a:t>import </a:t>
            </a:r>
            <a:r>
              <a:rPr lang="en-US" altLang="ko-KR" sz="1100" dirty="0" err="1"/>
              <a:t>java.awt</a:t>
            </a:r>
            <a:r>
              <a:rPr lang="en-US" altLang="ko-KR" sz="1100" dirty="0"/>
              <a:t>.*;</a:t>
            </a:r>
          </a:p>
          <a:p>
            <a:pPr defTabSz="180000"/>
            <a:endParaRPr lang="en-US" altLang="ko-KR" sz="1100" dirty="0"/>
          </a:p>
          <a:p>
            <a:pPr defTabSz="180000"/>
            <a:r>
              <a:rPr lang="en-US" altLang="ko-KR" sz="1100" dirty="0"/>
              <a:t>public class </a:t>
            </a:r>
            <a:r>
              <a:rPr lang="en-US" altLang="ko-KR" sz="1100" dirty="0" err="1"/>
              <a:t>TextAreaEx</a:t>
            </a:r>
            <a:r>
              <a:rPr lang="en-US" altLang="ko-KR" sz="1100" dirty="0"/>
              <a:t> extends </a:t>
            </a:r>
            <a:r>
              <a:rPr lang="en-US" altLang="ko-KR" sz="1100" dirty="0" err="1"/>
              <a:t>JFrame</a:t>
            </a:r>
            <a:r>
              <a:rPr lang="en-US" altLang="ko-KR" sz="1100" dirty="0"/>
              <a:t> {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JTextField</a:t>
            </a:r>
            <a:r>
              <a:rPr lang="en-US" altLang="ko-KR" sz="1100" dirty="0"/>
              <a:t> </a:t>
            </a:r>
            <a:r>
              <a:rPr lang="en-US" altLang="ko-KR" sz="1100" dirty="0" err="1"/>
              <a:t>tf</a:t>
            </a:r>
            <a:r>
              <a:rPr lang="en-US" altLang="ko-KR" sz="1100" dirty="0"/>
              <a:t> = </a:t>
            </a:r>
            <a:r>
              <a:rPr lang="en-US" altLang="ko-KR" sz="1100" b="1" dirty="0"/>
              <a:t>new </a:t>
            </a:r>
            <a:r>
              <a:rPr lang="en-US" altLang="ko-KR" sz="1100" b="1" dirty="0" err="1"/>
              <a:t>JTextField</a:t>
            </a:r>
            <a:r>
              <a:rPr lang="en-US" altLang="ko-KR" sz="1100" b="1" dirty="0"/>
              <a:t>(20)</a:t>
            </a:r>
            <a:r>
              <a:rPr lang="en-US" altLang="ko-KR" sz="1100" dirty="0"/>
              <a:t>;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JTextArea</a:t>
            </a:r>
            <a:r>
              <a:rPr lang="en-US" altLang="ko-KR" sz="1100" dirty="0"/>
              <a:t> ta = </a:t>
            </a:r>
            <a:r>
              <a:rPr lang="en-US" altLang="ko-KR" sz="1100" b="1" dirty="0"/>
              <a:t>new </a:t>
            </a:r>
            <a:r>
              <a:rPr lang="en-US" altLang="ko-KR" sz="1100" b="1" dirty="0" err="1"/>
              <a:t>JTextArea</a:t>
            </a:r>
            <a:r>
              <a:rPr lang="en-US" altLang="ko-KR" sz="1100" b="1" dirty="0"/>
              <a:t>(7, 20)</a:t>
            </a:r>
            <a:r>
              <a:rPr lang="en-US" altLang="ko-KR" sz="1100" dirty="0"/>
              <a:t>; </a:t>
            </a:r>
          </a:p>
          <a:p>
            <a:pPr defTabSz="180000"/>
            <a:endParaRPr lang="en-US" altLang="ko-KR" sz="1100" dirty="0"/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TextAreaEx</a:t>
            </a:r>
            <a:r>
              <a:rPr lang="en-US" altLang="ko-KR" sz="1100" dirty="0"/>
              <a:t>() {</a:t>
            </a:r>
          </a:p>
          <a:p>
            <a:pPr defTabSz="180000"/>
            <a:r>
              <a:rPr lang="en-US" altLang="ko-KR" sz="1100" dirty="0"/>
              <a:t>		</a:t>
            </a:r>
            <a:r>
              <a:rPr lang="en-US" altLang="ko-KR" sz="1100" dirty="0" err="1"/>
              <a:t>setTitle</a:t>
            </a:r>
            <a:r>
              <a:rPr lang="en-US" altLang="ko-KR" sz="1100" dirty="0"/>
              <a:t>("</a:t>
            </a:r>
            <a:r>
              <a:rPr lang="ko-KR" altLang="en-US" sz="1100" dirty="0"/>
              <a:t>텍스트영역 만들기 예제</a:t>
            </a:r>
            <a:r>
              <a:rPr lang="en-US" altLang="ko-KR" sz="1100" dirty="0"/>
              <a:t>");</a:t>
            </a:r>
          </a:p>
          <a:p>
            <a:pPr defTabSz="180000"/>
            <a:r>
              <a:rPr lang="en-US" altLang="ko-KR" sz="1100" dirty="0"/>
              <a:t>		</a:t>
            </a:r>
            <a:r>
              <a:rPr lang="en-US" altLang="ko-KR" sz="1100" dirty="0" err="1"/>
              <a:t>setDefaultCloseOperation</a:t>
            </a:r>
            <a:r>
              <a:rPr lang="en-US" altLang="ko-KR" sz="1100" dirty="0"/>
              <a:t>(</a:t>
            </a:r>
            <a:r>
              <a:rPr lang="en-US" altLang="ko-KR" sz="1100" dirty="0" err="1"/>
              <a:t>JFrame.EXIT_ON_CLOSE</a:t>
            </a:r>
            <a:r>
              <a:rPr lang="en-US" altLang="ko-KR" sz="1100" dirty="0"/>
              <a:t>);</a:t>
            </a:r>
          </a:p>
          <a:p>
            <a:pPr defTabSz="180000"/>
            <a:r>
              <a:rPr lang="en-US" altLang="ko-KR" sz="1100" dirty="0"/>
              <a:t>		Container c = </a:t>
            </a:r>
            <a:r>
              <a:rPr lang="en-US" altLang="ko-KR" sz="1100" dirty="0" err="1"/>
              <a:t>getContentPane</a:t>
            </a:r>
            <a:r>
              <a:rPr lang="en-US" altLang="ko-KR" sz="1100" dirty="0"/>
              <a:t>();</a:t>
            </a:r>
          </a:p>
          <a:p>
            <a:pPr defTabSz="180000"/>
            <a:r>
              <a:rPr lang="en-US" altLang="ko-KR" sz="1100" dirty="0"/>
              <a:t>		</a:t>
            </a:r>
            <a:r>
              <a:rPr lang="en-US" altLang="ko-KR" sz="1100" dirty="0" err="1"/>
              <a:t>c.setLayout</a:t>
            </a:r>
            <a:r>
              <a:rPr lang="en-US" altLang="ko-KR" sz="1100" dirty="0"/>
              <a:t>(new </a:t>
            </a:r>
            <a:r>
              <a:rPr lang="en-US" altLang="ko-KR" sz="1100" dirty="0" err="1"/>
              <a:t>FlowLayout</a:t>
            </a:r>
            <a:r>
              <a:rPr lang="en-US" altLang="ko-KR" sz="1100" dirty="0"/>
              <a:t>());</a:t>
            </a:r>
          </a:p>
          <a:p>
            <a:pPr defTabSz="180000"/>
            <a:r>
              <a:rPr lang="en-US" altLang="ko-KR" sz="1100" dirty="0"/>
              <a:t>		</a:t>
            </a:r>
            <a:r>
              <a:rPr lang="en-US" altLang="ko-KR" sz="1100" dirty="0" err="1"/>
              <a:t>c.add</a:t>
            </a:r>
            <a:r>
              <a:rPr lang="en-US" altLang="ko-KR" sz="1100" dirty="0"/>
              <a:t>(new </a:t>
            </a:r>
            <a:r>
              <a:rPr lang="en-US" altLang="ko-KR" sz="1100" dirty="0" err="1"/>
              <a:t>JLabel</a:t>
            </a:r>
            <a:r>
              <a:rPr lang="en-US" altLang="ko-KR" sz="1100" dirty="0"/>
              <a:t>("</a:t>
            </a:r>
            <a:r>
              <a:rPr lang="ko-KR" altLang="en-US" sz="1100" dirty="0"/>
              <a:t>입력 후 </a:t>
            </a:r>
            <a:r>
              <a:rPr lang="en-US" altLang="ko-KR" sz="1100" dirty="0"/>
              <a:t>&lt;Enter&gt; </a:t>
            </a:r>
            <a:r>
              <a:rPr lang="ko-KR" altLang="en-US" sz="1100" dirty="0"/>
              <a:t>키를 입력하세요</a:t>
            </a:r>
            <a:r>
              <a:rPr lang="en-US" altLang="ko-KR" sz="1100" dirty="0"/>
              <a:t>"));</a:t>
            </a:r>
          </a:p>
          <a:p>
            <a:pPr defTabSz="180000"/>
            <a:r>
              <a:rPr lang="en-US" altLang="ko-KR" sz="1100" dirty="0"/>
              <a:t>		</a:t>
            </a:r>
            <a:r>
              <a:rPr lang="en-US" altLang="ko-KR" sz="1100" dirty="0" err="1"/>
              <a:t>c.add</a:t>
            </a:r>
            <a:r>
              <a:rPr lang="en-US" altLang="ko-KR" sz="1100" dirty="0"/>
              <a:t>(</a:t>
            </a:r>
            <a:r>
              <a:rPr lang="en-US" altLang="ko-KR" sz="1100" dirty="0" err="1"/>
              <a:t>tf</a:t>
            </a:r>
            <a:r>
              <a:rPr lang="en-US" altLang="ko-KR" sz="1100" dirty="0"/>
              <a:t>);</a:t>
            </a:r>
          </a:p>
          <a:p>
            <a:pPr defTabSz="180000"/>
            <a:r>
              <a:rPr lang="en-US" altLang="ko-KR" sz="1100" dirty="0"/>
              <a:t>		</a:t>
            </a:r>
            <a:r>
              <a:rPr lang="en-US" altLang="ko-KR" sz="1100" dirty="0" err="1"/>
              <a:t>c.add</a:t>
            </a:r>
            <a:r>
              <a:rPr lang="en-US" altLang="ko-KR" sz="1100" dirty="0"/>
              <a:t>(</a:t>
            </a:r>
            <a:r>
              <a:rPr lang="en-US" altLang="ko-KR" sz="1100" b="1" dirty="0"/>
              <a:t>new </a:t>
            </a:r>
            <a:r>
              <a:rPr lang="en-US" altLang="ko-KR" sz="1100" b="1" dirty="0" err="1"/>
              <a:t>JScrollPane</a:t>
            </a:r>
            <a:r>
              <a:rPr lang="en-US" altLang="ko-KR" sz="1100" b="1" dirty="0"/>
              <a:t>(ta)</a:t>
            </a:r>
            <a:r>
              <a:rPr lang="en-US" altLang="ko-KR" sz="1100" dirty="0"/>
              <a:t>);</a:t>
            </a:r>
          </a:p>
          <a:p>
            <a:pPr defTabSz="180000"/>
            <a:endParaRPr lang="en-US" altLang="ko-KR" sz="1100" dirty="0"/>
          </a:p>
          <a:p>
            <a:pPr defTabSz="180000"/>
            <a:r>
              <a:rPr lang="en-US" altLang="ko-KR" sz="1100" dirty="0"/>
              <a:t>		</a:t>
            </a:r>
            <a:r>
              <a:rPr lang="en-US" altLang="ko-KR" sz="1100" b="1" dirty="0" err="1"/>
              <a:t>tf.addActionListener</a:t>
            </a:r>
            <a:r>
              <a:rPr lang="en-US" altLang="ko-KR" sz="1100" b="1" dirty="0"/>
              <a:t>(new </a:t>
            </a:r>
            <a:r>
              <a:rPr lang="en-US" altLang="ko-KR" sz="1100" b="1" dirty="0" err="1"/>
              <a:t>ActionListener</a:t>
            </a:r>
            <a:r>
              <a:rPr lang="en-US" altLang="ko-KR" sz="1100" b="1" dirty="0"/>
              <a:t>() {</a:t>
            </a:r>
          </a:p>
          <a:p>
            <a:pPr defTabSz="180000"/>
            <a:r>
              <a:rPr lang="en-US" altLang="ko-KR" sz="1100" b="1" dirty="0"/>
              <a:t>			public void </a:t>
            </a:r>
            <a:r>
              <a:rPr lang="en-US" altLang="ko-KR" sz="1100" b="1" dirty="0" err="1"/>
              <a:t>actionPerformed</a:t>
            </a:r>
            <a:r>
              <a:rPr lang="en-US" altLang="ko-KR" sz="1100" b="1" dirty="0"/>
              <a:t>(</a:t>
            </a:r>
            <a:r>
              <a:rPr lang="en-US" altLang="ko-KR" sz="1100" b="1" dirty="0" err="1"/>
              <a:t>ActionEvent</a:t>
            </a:r>
            <a:r>
              <a:rPr lang="en-US" altLang="ko-KR" sz="1100" b="1" dirty="0"/>
              <a:t> e) {</a:t>
            </a:r>
          </a:p>
          <a:p>
            <a:pPr defTabSz="180000"/>
            <a:r>
              <a:rPr lang="en-US" altLang="ko-KR" sz="1100" b="1" dirty="0"/>
              <a:t>				</a:t>
            </a:r>
            <a:r>
              <a:rPr lang="en-US" altLang="ko-KR" sz="1100" b="1" dirty="0" err="1"/>
              <a:t>JTextField</a:t>
            </a:r>
            <a:r>
              <a:rPr lang="en-US" altLang="ko-KR" sz="1100" b="1" dirty="0"/>
              <a:t> t = (</a:t>
            </a:r>
            <a:r>
              <a:rPr lang="en-US" altLang="ko-KR" sz="1100" b="1" dirty="0" err="1"/>
              <a:t>JTextField</a:t>
            </a:r>
            <a:r>
              <a:rPr lang="en-US" altLang="ko-KR" sz="1100" b="1" dirty="0"/>
              <a:t>)</a:t>
            </a:r>
            <a:r>
              <a:rPr lang="en-US" altLang="ko-KR" sz="1100" b="1" dirty="0" err="1"/>
              <a:t>e.getSource</a:t>
            </a:r>
            <a:r>
              <a:rPr lang="en-US" altLang="ko-KR" sz="1100" b="1" dirty="0"/>
              <a:t>();</a:t>
            </a:r>
          </a:p>
          <a:p>
            <a:pPr defTabSz="180000"/>
            <a:r>
              <a:rPr lang="en-US" altLang="ko-KR" sz="1100" b="1" dirty="0"/>
              <a:t>				</a:t>
            </a:r>
            <a:r>
              <a:rPr lang="en-US" altLang="ko-KR" sz="1100" b="1" dirty="0" err="1"/>
              <a:t>ta.append</a:t>
            </a:r>
            <a:r>
              <a:rPr lang="en-US" altLang="ko-KR" sz="1100" b="1" dirty="0"/>
              <a:t>(</a:t>
            </a:r>
            <a:r>
              <a:rPr lang="en-US" altLang="ko-KR" sz="1100" b="1" dirty="0" err="1"/>
              <a:t>t.getText</a:t>
            </a:r>
            <a:r>
              <a:rPr lang="en-US" altLang="ko-KR" sz="1100" b="1" dirty="0"/>
              <a:t>() + "\n"); </a:t>
            </a:r>
            <a:endParaRPr lang="ko-KR" altLang="en-US" sz="1100" b="1" dirty="0"/>
          </a:p>
          <a:p>
            <a:pPr defTabSz="180000"/>
            <a:r>
              <a:rPr lang="en-US" altLang="ko-KR" sz="1100" b="1" dirty="0"/>
              <a:t>				</a:t>
            </a:r>
            <a:r>
              <a:rPr lang="en-US" altLang="ko-KR" sz="1100" b="1" dirty="0" err="1"/>
              <a:t>t.setText</a:t>
            </a:r>
            <a:r>
              <a:rPr lang="en-US" altLang="ko-KR" sz="1100" b="1" dirty="0"/>
              <a:t>(""); </a:t>
            </a:r>
            <a:endParaRPr lang="ko-KR" altLang="en-US" sz="1100" b="1" dirty="0"/>
          </a:p>
          <a:p>
            <a:pPr defTabSz="180000"/>
            <a:r>
              <a:rPr lang="en-US" altLang="ko-KR" sz="1100" b="1" dirty="0"/>
              <a:t>			}</a:t>
            </a:r>
          </a:p>
          <a:p>
            <a:pPr defTabSz="180000"/>
            <a:r>
              <a:rPr lang="en-US" altLang="ko-KR" sz="1100" dirty="0"/>
              <a:t>		});</a:t>
            </a:r>
          </a:p>
          <a:p>
            <a:pPr defTabSz="180000"/>
            <a:r>
              <a:rPr lang="en-US" altLang="ko-KR" sz="1100" dirty="0"/>
              <a:t>		</a:t>
            </a:r>
            <a:r>
              <a:rPr lang="en-US" altLang="ko-KR" sz="1100" dirty="0" err="1"/>
              <a:t>setSize</a:t>
            </a:r>
            <a:r>
              <a:rPr lang="en-US" altLang="ko-KR" sz="1100" dirty="0"/>
              <a:t>(300,300);</a:t>
            </a:r>
          </a:p>
          <a:p>
            <a:pPr defTabSz="180000"/>
            <a:r>
              <a:rPr lang="en-US" altLang="ko-KR" sz="1100" dirty="0"/>
              <a:t>		</a:t>
            </a:r>
            <a:r>
              <a:rPr lang="en-US" altLang="ko-KR" sz="1100" dirty="0" err="1"/>
              <a:t>setVisible</a:t>
            </a:r>
            <a:r>
              <a:rPr lang="en-US" altLang="ko-KR" sz="1100" dirty="0"/>
              <a:t>(true);</a:t>
            </a:r>
          </a:p>
          <a:p>
            <a:pPr defTabSz="180000"/>
            <a:r>
              <a:rPr lang="en-US" altLang="ko-KR" sz="1100" dirty="0"/>
              <a:t>	}</a:t>
            </a:r>
          </a:p>
          <a:p>
            <a:pPr defTabSz="180000"/>
            <a:r>
              <a:rPr lang="en-US" altLang="ko-KR" sz="1100" dirty="0"/>
              <a:t>	public static void main(String [] </a:t>
            </a:r>
            <a:r>
              <a:rPr lang="en-US" altLang="ko-KR" sz="1100" dirty="0" err="1"/>
              <a:t>args</a:t>
            </a:r>
            <a:r>
              <a:rPr lang="en-US" altLang="ko-KR" sz="1100" dirty="0"/>
              <a:t>) {</a:t>
            </a:r>
          </a:p>
          <a:p>
            <a:pPr defTabSz="180000"/>
            <a:r>
              <a:rPr lang="en-US" altLang="ko-KR" sz="1100" dirty="0"/>
              <a:t>		new </a:t>
            </a:r>
            <a:r>
              <a:rPr lang="en-US" altLang="ko-KR" sz="1100" dirty="0" err="1"/>
              <a:t>TextAreaEx</a:t>
            </a:r>
            <a:r>
              <a:rPr lang="en-US" altLang="ko-KR" sz="1100" dirty="0"/>
              <a:t>();</a:t>
            </a:r>
          </a:p>
          <a:p>
            <a:pPr defTabSz="180000"/>
            <a:r>
              <a:rPr lang="en-US" altLang="ko-KR" sz="1100" dirty="0"/>
              <a:t>	}</a:t>
            </a:r>
          </a:p>
          <a:p>
            <a:pPr defTabSz="180000"/>
            <a:r>
              <a:rPr lang="en-US" altLang="ko-KR" sz="11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3379" y="609931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초기화면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45690" y="6105041"/>
            <a:ext cx="1844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텍스트필드에 입력하고</a:t>
            </a:r>
          </a:p>
          <a:p>
            <a:r>
              <a:rPr lang="en-US" altLang="ko-KR" sz="1200" dirty="0"/>
              <a:t>&lt;Enter&gt; </a:t>
            </a:r>
            <a:r>
              <a:rPr lang="ko-KR" altLang="en-US" sz="1200" dirty="0"/>
              <a:t>키를 누른 경우</a:t>
            </a:r>
            <a:endParaRPr lang="en-US" altLang="ko-KR" sz="12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53" y="4038697"/>
            <a:ext cx="2136569" cy="2136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474" y="4010350"/>
            <a:ext cx="2164915" cy="2164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모서리가 둥근 사각형 설명선 2"/>
          <p:cNvSpPr/>
          <p:nvPr/>
        </p:nvSpPr>
        <p:spPr>
          <a:xfrm>
            <a:off x="2941659" y="3429000"/>
            <a:ext cx="1702349" cy="459700"/>
          </a:xfrm>
          <a:prstGeom prst="wedgeRoundRectCallout">
            <a:avLst>
              <a:gd name="adj1" fmla="val -39392"/>
              <a:gd name="adj2" fmla="val 18285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50" dirty="0"/>
              <a:t>&lt;Enter&gt; </a:t>
            </a:r>
            <a:r>
              <a:rPr lang="ko-KR" altLang="en-US" sz="1050" dirty="0"/>
              <a:t>키를 입력하면</a:t>
            </a:r>
          </a:p>
          <a:p>
            <a:r>
              <a:rPr lang="en-US" altLang="ko-KR" sz="1050" dirty="0"/>
              <a:t>Action </a:t>
            </a:r>
            <a:r>
              <a:rPr lang="ko-KR" altLang="en-US" sz="1050" dirty="0"/>
              <a:t>이벤트 발생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7504" y="1359521"/>
            <a:ext cx="45365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그림과 같이 텍스트필드에 문자열을</a:t>
            </a:r>
            <a:endParaRPr lang="en-US" altLang="ko-KR" sz="1600" dirty="0">
              <a:solidFill>
                <a:schemeClr val="accent2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입력한 후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&lt;Enter&gt;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키를 입력하면 텍스트영역</a:t>
            </a:r>
            <a:endParaRPr lang="en-US" altLang="ko-KR" sz="1600" dirty="0">
              <a:solidFill>
                <a:schemeClr val="accent2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창에 문자열을 추가하고 텍스트필드 입력 창은</a:t>
            </a:r>
            <a:endParaRPr lang="en-US" altLang="ko-KR" sz="1600" dirty="0">
              <a:solidFill>
                <a:schemeClr val="accent2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지우는 프로그램을 작성하라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74400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JList</a:t>
            </a:r>
            <a:r>
              <a:rPr lang="ko-KR" altLang="en-US" dirty="0"/>
              <a:t>로 리스트 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err="1"/>
              <a:t>JList</a:t>
            </a:r>
            <a:endParaRPr lang="en-US" altLang="ko-KR" sz="2000" dirty="0"/>
          </a:p>
          <a:p>
            <a:pPr lvl="1"/>
            <a:r>
              <a:rPr lang="ko-KR" altLang="en-US" sz="1800" dirty="0"/>
              <a:t>하나 이상의 아이템을 보여주고 아이템을 선택하도록 하는 리스트</a:t>
            </a:r>
            <a:endParaRPr lang="en-US" altLang="ko-KR" sz="1800" dirty="0"/>
          </a:p>
          <a:p>
            <a:pPr lvl="1"/>
            <a:r>
              <a:rPr lang="en-US" altLang="ko-KR" sz="1800" dirty="0" err="1"/>
              <a:t>JScrollPane</a:t>
            </a:r>
            <a:r>
              <a:rPr lang="ko-KR" altLang="en-US" sz="1800" dirty="0"/>
              <a:t>에 </a:t>
            </a:r>
            <a:r>
              <a:rPr lang="en-US" altLang="ko-KR" sz="1800" dirty="0" err="1"/>
              <a:t>JList</a:t>
            </a:r>
            <a:r>
              <a:rPr lang="en-US" altLang="ko-KR" sz="1800" dirty="0"/>
              <a:t> </a:t>
            </a:r>
            <a:r>
              <a:rPr lang="ko-KR" altLang="en-US" sz="1800" dirty="0"/>
              <a:t>컴포넌트를 삽입하여야 스크롤 가능</a:t>
            </a:r>
            <a:endParaRPr lang="en-US" altLang="ko-KR" sz="1800" dirty="0"/>
          </a:p>
          <a:p>
            <a:endParaRPr lang="en-US" altLang="ko-KR" sz="2000" dirty="0"/>
          </a:p>
          <a:p>
            <a:r>
              <a:rPr lang="ko-KR" altLang="en-US" sz="2000" dirty="0"/>
              <a:t>리스트 생성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 lvl="1"/>
            <a:r>
              <a:rPr lang="ko-KR" altLang="en-US" sz="1600" dirty="0"/>
              <a:t>예</a:t>
            </a:r>
            <a:r>
              <a:rPr lang="en-US" altLang="ko-KR" sz="1600" dirty="0"/>
              <a:t>) 9</a:t>
            </a:r>
            <a:r>
              <a:rPr lang="ko-KR" altLang="en-US" sz="1600" dirty="0"/>
              <a:t>개의 과일 이름 문자열이 든 리스트 만들기</a:t>
            </a:r>
            <a:endParaRPr lang="en-US" altLang="ko-KR" sz="1600" dirty="0"/>
          </a:p>
          <a:p>
            <a:pPr lvl="2"/>
            <a:endParaRPr lang="ko-KR" altLang="en-US" sz="1600" dirty="0"/>
          </a:p>
          <a:p>
            <a:pPr lvl="1"/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25</a:t>
            </a:fld>
            <a:endParaRPr lang="ko-KR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215731"/>
            <a:ext cx="5400600" cy="933349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323800" y="4862644"/>
            <a:ext cx="4976392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String [] fruits= {"apple", "banana", "kiwi", "mango", "pear", </a:t>
            </a:r>
          </a:p>
          <a:p>
            <a:pPr defTabSz="180000"/>
            <a:r>
              <a:rPr lang="en-US" altLang="ko-KR" sz="1400" dirty="0"/>
              <a:t>						"peach", "berry", "strawberry", "blackberry"};</a:t>
            </a:r>
          </a:p>
          <a:p>
            <a:pPr defTabSz="180000"/>
            <a:r>
              <a:rPr lang="en-US" altLang="ko-KR" sz="1400" dirty="0" err="1"/>
              <a:t>JList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strList</a:t>
            </a:r>
            <a:r>
              <a:rPr lang="en-US" altLang="ko-KR" sz="1400" dirty="0"/>
              <a:t> = new </a:t>
            </a:r>
            <a:r>
              <a:rPr lang="en-US" altLang="ko-KR" sz="1400" dirty="0" err="1"/>
              <a:t>JList</a:t>
            </a:r>
            <a:r>
              <a:rPr lang="en-US" altLang="ko-KR" sz="1400" dirty="0"/>
              <a:t>(fruits);</a:t>
            </a:r>
            <a:endParaRPr lang="ko-KR" altLang="en-US" sz="1400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571" y="4149080"/>
            <a:ext cx="14478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4784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10-9 : </a:t>
            </a:r>
            <a:r>
              <a:rPr lang="en-US" altLang="ko-KR" dirty="0" err="1"/>
              <a:t>JList</a:t>
            </a:r>
            <a:r>
              <a:rPr lang="ko-KR" altLang="en-US" dirty="0"/>
              <a:t>로 다양한 리스트 만들기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851920" y="908720"/>
            <a:ext cx="5149080" cy="58169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javax.swing</a:t>
            </a:r>
            <a:r>
              <a:rPr lang="en-US" altLang="ko-KR" sz="1200" dirty="0"/>
              <a:t>.*;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java.awt</a:t>
            </a:r>
            <a:r>
              <a:rPr lang="en-US" altLang="ko-KR" sz="1200" dirty="0"/>
              <a:t>.*;</a:t>
            </a:r>
          </a:p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ListEx</a:t>
            </a:r>
            <a:r>
              <a:rPr lang="en-US" altLang="ko-KR" sz="1200" dirty="0"/>
              <a:t> extends </a:t>
            </a:r>
            <a:r>
              <a:rPr lang="en-US" altLang="ko-KR" sz="1200" dirty="0" err="1"/>
              <a:t>JFrame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sv-SE" altLang="ko-KR" sz="1200" dirty="0"/>
              <a:t>	String [] fruits= {"apple", "banana", "kiwi", </a:t>
            </a:r>
            <a:r>
              <a:rPr lang="en-US" altLang="ko-KR" sz="1200" dirty="0"/>
              <a:t>"mango", "pear", "peach",</a:t>
            </a:r>
          </a:p>
          <a:p>
            <a:pPr defTabSz="180000"/>
            <a:r>
              <a:rPr lang="en-US" altLang="ko-KR" sz="1200" dirty="0"/>
              <a:t>							"berry", "strawberry", "blackberry"};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ImageIcon</a:t>
            </a:r>
            <a:r>
              <a:rPr lang="en-US" altLang="ko-KR" sz="1200" dirty="0"/>
              <a:t> [] images = { new </a:t>
            </a:r>
            <a:r>
              <a:rPr lang="en-US" altLang="ko-KR" sz="1200" dirty="0" err="1"/>
              <a:t>ImageIcon</a:t>
            </a:r>
            <a:r>
              <a:rPr lang="en-US" altLang="ko-KR" sz="1200" dirty="0"/>
              <a:t>("images/icon1.png"),</a:t>
            </a:r>
          </a:p>
          <a:p>
            <a:pPr defTabSz="180000"/>
            <a:r>
              <a:rPr lang="en-US" altLang="ko-KR" sz="1200" dirty="0"/>
              <a:t>										new </a:t>
            </a:r>
            <a:r>
              <a:rPr lang="en-US" altLang="ko-KR" sz="1200" dirty="0" err="1"/>
              <a:t>ImageIcon</a:t>
            </a:r>
            <a:r>
              <a:rPr lang="en-US" altLang="ko-KR" sz="1200" dirty="0"/>
              <a:t>("images/icon2.png"),</a:t>
            </a:r>
          </a:p>
          <a:p>
            <a:pPr defTabSz="180000"/>
            <a:r>
              <a:rPr lang="en-US" altLang="ko-KR" sz="1200" dirty="0"/>
              <a:t>										new </a:t>
            </a:r>
            <a:r>
              <a:rPr lang="en-US" altLang="ko-KR" sz="1200" dirty="0" err="1"/>
              <a:t>ImageIcon</a:t>
            </a:r>
            <a:r>
              <a:rPr lang="en-US" altLang="ko-KR" sz="1200" dirty="0"/>
              <a:t>("images/icon3.png"),</a:t>
            </a:r>
          </a:p>
          <a:p>
            <a:pPr defTabSz="180000"/>
            <a:r>
              <a:rPr lang="en-US" altLang="ko-KR" sz="1200" dirty="0"/>
              <a:t>										new </a:t>
            </a:r>
            <a:r>
              <a:rPr lang="en-US" altLang="ko-KR" sz="1200" dirty="0" err="1"/>
              <a:t>ImageIcon</a:t>
            </a:r>
            <a:r>
              <a:rPr lang="en-US" altLang="ko-KR" sz="1200" dirty="0"/>
              <a:t>("images/icon4.png") };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ListEx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setTitle</a:t>
            </a:r>
            <a:r>
              <a:rPr lang="en-US" altLang="ko-KR" sz="1200" dirty="0"/>
              <a:t>("</a:t>
            </a:r>
            <a:r>
              <a:rPr lang="ko-KR" altLang="en-US" sz="1200" dirty="0"/>
              <a:t>리스트 만들기 예제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setDefaultCloseOperation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JFrame.EXIT_ON_CLOSE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/>
              <a:t>		Container c = </a:t>
            </a:r>
            <a:r>
              <a:rPr lang="en-US" altLang="ko-KR" sz="1200" dirty="0" err="1"/>
              <a:t>getContentPane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c.setLayout</a:t>
            </a:r>
            <a:r>
              <a:rPr lang="en-US" altLang="ko-KR" sz="1200" dirty="0"/>
              <a:t>(new </a:t>
            </a:r>
            <a:r>
              <a:rPr lang="en-US" altLang="ko-KR" sz="1200" dirty="0" err="1"/>
              <a:t>FlowLayout</a:t>
            </a:r>
            <a:r>
              <a:rPr lang="en-US" altLang="ko-KR" sz="1200" dirty="0"/>
              <a:t>());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JList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strList</a:t>
            </a:r>
            <a:r>
              <a:rPr lang="en-US" altLang="ko-KR" sz="1200" dirty="0"/>
              <a:t> = </a:t>
            </a:r>
            <a:r>
              <a:rPr lang="en-US" altLang="ko-KR" sz="1200" b="1" dirty="0"/>
              <a:t>new </a:t>
            </a:r>
            <a:r>
              <a:rPr lang="en-US" altLang="ko-KR" sz="1200" b="1" dirty="0" err="1"/>
              <a:t>JList</a:t>
            </a:r>
            <a:r>
              <a:rPr lang="en-US" altLang="ko-KR" sz="1200" b="1" dirty="0"/>
              <a:t>(fruits)</a:t>
            </a:r>
            <a:r>
              <a:rPr lang="en-US" altLang="ko-KR" sz="1200" dirty="0"/>
              <a:t>; 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c.add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strList</a:t>
            </a:r>
            <a:r>
              <a:rPr lang="en-US" altLang="ko-KR" sz="1200" dirty="0"/>
              <a:t>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JList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imageList</a:t>
            </a:r>
            <a:r>
              <a:rPr lang="en-US" altLang="ko-KR" sz="1200" dirty="0"/>
              <a:t> = </a:t>
            </a:r>
            <a:r>
              <a:rPr lang="en-US" altLang="ko-KR" sz="1200" b="1" dirty="0"/>
              <a:t>new </a:t>
            </a:r>
            <a:r>
              <a:rPr lang="en-US" altLang="ko-KR" sz="1200" b="1" dirty="0" err="1"/>
              <a:t>JList</a:t>
            </a:r>
            <a:r>
              <a:rPr lang="en-US" altLang="ko-KR" sz="1200" b="1" dirty="0"/>
              <a:t>()</a:t>
            </a:r>
            <a:r>
              <a:rPr lang="en-US" altLang="ko-KR" sz="1200" dirty="0"/>
              <a:t>; 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imageList.setListData</a:t>
            </a:r>
            <a:r>
              <a:rPr lang="en-US" altLang="ko-KR" sz="1200" b="1" dirty="0"/>
              <a:t>(images); 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c.add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imageList</a:t>
            </a:r>
            <a:r>
              <a:rPr lang="en-US" altLang="ko-KR" sz="1200" dirty="0"/>
              <a:t>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JList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scrollList</a:t>
            </a:r>
            <a:r>
              <a:rPr lang="en-US" altLang="ko-KR" sz="1200" dirty="0"/>
              <a:t> = </a:t>
            </a:r>
            <a:r>
              <a:rPr lang="en-US" altLang="ko-KR" sz="1200" b="1" dirty="0"/>
              <a:t>new </a:t>
            </a:r>
            <a:r>
              <a:rPr lang="en-US" altLang="ko-KR" sz="1200" b="1" dirty="0" err="1"/>
              <a:t>JList</a:t>
            </a:r>
            <a:r>
              <a:rPr lang="en-US" altLang="ko-KR" sz="1200" b="1" dirty="0"/>
              <a:t>(fruits)</a:t>
            </a:r>
            <a:r>
              <a:rPr lang="en-US" altLang="ko-KR" sz="1200" dirty="0"/>
              <a:t>; 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c.add</a:t>
            </a:r>
            <a:r>
              <a:rPr lang="en-US" altLang="ko-KR" sz="1200" dirty="0"/>
              <a:t>(</a:t>
            </a:r>
            <a:r>
              <a:rPr lang="en-US" altLang="ko-KR" sz="1200" b="1" dirty="0"/>
              <a:t>new </a:t>
            </a:r>
            <a:r>
              <a:rPr lang="en-US" altLang="ko-KR" sz="1200" b="1" dirty="0" err="1"/>
              <a:t>JScrollPane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scrollList</a:t>
            </a:r>
            <a:r>
              <a:rPr lang="en-US" altLang="ko-KR" sz="1200" b="1" dirty="0"/>
              <a:t>)</a:t>
            </a:r>
            <a:r>
              <a:rPr lang="en-US" altLang="ko-KR" sz="1200" dirty="0"/>
              <a:t>); 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setSize</a:t>
            </a:r>
            <a:r>
              <a:rPr lang="en-US" altLang="ko-KR" sz="1200" dirty="0"/>
              <a:t>(300,300); </a:t>
            </a:r>
            <a:r>
              <a:rPr lang="en-US" altLang="ko-KR" sz="1200" dirty="0" err="1"/>
              <a:t>setVisible</a:t>
            </a:r>
            <a:r>
              <a:rPr lang="en-US" altLang="ko-KR" sz="1200" dirty="0"/>
              <a:t>(true);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	public static void main(String 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	new </a:t>
            </a:r>
            <a:r>
              <a:rPr lang="en-US" altLang="ko-KR" sz="1200" dirty="0" err="1"/>
              <a:t>ListEx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564904"/>
            <a:ext cx="28575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23528" y="1412776"/>
            <a:ext cx="32895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그림과 같은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3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개의 리스트를 </a:t>
            </a:r>
            <a:endParaRPr lang="en-US" altLang="ko-KR" dirty="0">
              <a:solidFill>
                <a:schemeClr val="accent2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가진 프로그램을 작성하라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251520" y="4892547"/>
            <a:ext cx="1080120" cy="272415"/>
          </a:xfrm>
          <a:prstGeom prst="wedgeRoundRectCallout">
            <a:avLst>
              <a:gd name="adj1" fmla="val 31986"/>
              <a:gd name="adj2" fmla="val -10115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 dirty="0"/>
              <a:t>문자열 리스트</a:t>
            </a: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1301225" y="5422404"/>
            <a:ext cx="1080120" cy="272415"/>
          </a:xfrm>
          <a:prstGeom prst="wedgeRoundRectCallout">
            <a:avLst>
              <a:gd name="adj1" fmla="val -10343"/>
              <a:gd name="adj2" fmla="val -27886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 dirty="0"/>
              <a:t>이미지 리스트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2381345" y="4892547"/>
            <a:ext cx="1080120" cy="442674"/>
          </a:xfrm>
          <a:prstGeom prst="wedgeRoundRectCallout">
            <a:avLst>
              <a:gd name="adj1" fmla="val -19473"/>
              <a:gd name="adj2" fmla="val -11280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 dirty="0" err="1"/>
              <a:t>스크롤바를</a:t>
            </a:r>
            <a:endParaRPr lang="ko-KR" altLang="en-US" sz="1000" dirty="0"/>
          </a:p>
          <a:p>
            <a:r>
              <a:rPr lang="ko-KR" altLang="en-US" sz="1000" dirty="0"/>
              <a:t>가지는 리스트</a:t>
            </a:r>
          </a:p>
        </p:txBody>
      </p:sp>
    </p:spTree>
    <p:extLst>
      <p:ext uri="{BB962C8B-B14F-4D97-AF65-F5344CB8AC3E}">
        <p14:creationId xmlns:p14="http://schemas.microsoft.com/office/powerpoint/2010/main" val="23738886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JComboBox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 err="1"/>
              <a:t>콤보박스</a:t>
            </a:r>
            <a:r>
              <a:rPr lang="ko-KR" altLang="en-US" dirty="0"/>
              <a:t> 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6483" y="1254252"/>
            <a:ext cx="8153400" cy="5040560"/>
          </a:xfrm>
        </p:spPr>
        <p:txBody>
          <a:bodyPr>
            <a:normAutofit/>
          </a:bodyPr>
          <a:lstStyle/>
          <a:p>
            <a:r>
              <a:rPr lang="en-US" altLang="ko-KR" sz="2000" dirty="0" err="1"/>
              <a:t>JComboBox</a:t>
            </a:r>
            <a:endParaRPr lang="en-US" altLang="ko-KR" sz="2000" dirty="0"/>
          </a:p>
          <a:p>
            <a:pPr lvl="1"/>
            <a:r>
              <a:rPr lang="ko-KR" altLang="en-US" sz="1800" dirty="0"/>
              <a:t>텍스트필드와 버튼</a:t>
            </a:r>
            <a:r>
              <a:rPr lang="en-US" altLang="ko-KR" sz="1800" dirty="0"/>
              <a:t>, </a:t>
            </a:r>
            <a:r>
              <a:rPr lang="ko-KR" altLang="en-US" sz="1800" dirty="0"/>
              <a:t>그리고 </a:t>
            </a:r>
            <a:r>
              <a:rPr lang="ko-KR" altLang="en-US" sz="1800" dirty="0" err="1"/>
              <a:t>드롭다운</a:t>
            </a:r>
            <a:r>
              <a:rPr lang="ko-KR" altLang="en-US" sz="1800" dirty="0"/>
              <a:t> 리스트로 구성되는 </a:t>
            </a:r>
            <a:r>
              <a:rPr lang="ko-KR" altLang="en-US" sz="1800" dirty="0" err="1"/>
              <a:t>콤보박스</a:t>
            </a:r>
            <a:endParaRPr lang="en-US" altLang="ko-KR" sz="1800" dirty="0"/>
          </a:p>
          <a:p>
            <a:pPr lvl="1"/>
            <a:r>
              <a:rPr lang="ko-KR" altLang="en-US" sz="1800" dirty="0" err="1"/>
              <a:t>드롭다운</a:t>
            </a:r>
            <a:r>
              <a:rPr lang="ko-KR" altLang="en-US" sz="1800" dirty="0"/>
              <a:t> 리스트에서 선택한 것이 텍스트필드에 나타남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r>
              <a:rPr lang="ko-KR" altLang="en-US" sz="2000" dirty="0" err="1"/>
              <a:t>콤보박스</a:t>
            </a:r>
            <a:r>
              <a:rPr lang="ko-KR" altLang="en-US" sz="2000" dirty="0"/>
              <a:t> 생성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 lvl="1"/>
            <a:endParaRPr lang="en-US" altLang="ko-KR" sz="1600" dirty="0"/>
          </a:p>
          <a:p>
            <a:pPr lvl="1"/>
            <a:r>
              <a:rPr lang="ko-KR" altLang="en-US" sz="1600" dirty="0"/>
              <a:t>예</a:t>
            </a:r>
            <a:r>
              <a:rPr lang="en-US" altLang="ko-KR" sz="1600" dirty="0"/>
              <a:t>) </a:t>
            </a:r>
            <a:r>
              <a:rPr lang="ko-KR" altLang="en-US" sz="1600" dirty="0"/>
              <a:t>텍스트를 아이템으로 가진 </a:t>
            </a:r>
            <a:r>
              <a:rPr lang="ko-KR" altLang="en-US" sz="1600" dirty="0" err="1"/>
              <a:t>콤보박스</a:t>
            </a:r>
            <a:r>
              <a:rPr lang="ko-KR" altLang="en-US" sz="1600" dirty="0"/>
              <a:t> 생성</a:t>
            </a:r>
            <a:endParaRPr lang="ko-KR" altLang="en-US" sz="1800" dirty="0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27</a:t>
            </a:fld>
            <a:endParaRPr lang="ko-KR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096" y="3140968"/>
            <a:ext cx="6266216" cy="991008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403648" y="5017740"/>
            <a:ext cx="4248472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String [] fruits = {"apple", "banana", "kiwi", </a:t>
            </a:r>
          </a:p>
          <a:p>
            <a:r>
              <a:rPr lang="en-US" altLang="ko-KR" sz="1400" dirty="0"/>
              <a:t>	"mango", "pear", "peach", </a:t>
            </a:r>
          </a:p>
          <a:p>
            <a:r>
              <a:rPr lang="en-US" altLang="ko-KR" sz="1400" dirty="0"/>
              <a:t>	"berry", "strawberry", "blackberry" };</a:t>
            </a:r>
          </a:p>
          <a:p>
            <a:r>
              <a:rPr lang="en-US" altLang="ko-KR" sz="1400" dirty="0" err="1"/>
              <a:t>JComboBox</a:t>
            </a:r>
            <a:r>
              <a:rPr lang="en-US" altLang="ko-KR" sz="1400" dirty="0"/>
              <a:t> combo = new </a:t>
            </a:r>
            <a:r>
              <a:rPr lang="en-US" altLang="ko-KR" sz="1400" dirty="0" err="1"/>
              <a:t>JComboBox</a:t>
            </a:r>
            <a:r>
              <a:rPr lang="en-US" altLang="ko-KR" sz="1400" dirty="0"/>
              <a:t>(fruits);</a:t>
            </a:r>
            <a:endParaRPr lang="ko-KR" altLang="en-US" sz="1400" dirty="0"/>
          </a:p>
        </p:txBody>
      </p:sp>
      <p:grpSp>
        <p:nvGrpSpPr>
          <p:cNvPr id="5" name="그룹 4"/>
          <p:cNvGrpSpPr/>
          <p:nvPr/>
        </p:nvGrpSpPr>
        <p:grpSpPr>
          <a:xfrm>
            <a:off x="5734269" y="4584296"/>
            <a:ext cx="2978042" cy="1820994"/>
            <a:chOff x="4261135" y="4985560"/>
            <a:chExt cx="2978042" cy="1820994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306848" y="4987279"/>
              <a:ext cx="876300" cy="1819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5" name="모서리가 둥근 사각형 설명선 14"/>
            <p:cNvSpPr/>
            <p:nvPr/>
          </p:nvSpPr>
          <p:spPr>
            <a:xfrm>
              <a:off x="4261135" y="4997104"/>
              <a:ext cx="864096" cy="272415"/>
            </a:xfrm>
            <a:prstGeom prst="wedgeRoundRectCallout">
              <a:avLst>
                <a:gd name="adj1" fmla="val 70787"/>
                <a:gd name="adj2" fmla="val -10787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r>
                <a:rPr lang="ko-KR" altLang="en-US" sz="1000" dirty="0"/>
                <a:t>텍스트필드</a:t>
              </a:r>
            </a:p>
          </p:txBody>
        </p:sp>
        <p:sp>
          <p:nvSpPr>
            <p:cNvPr id="16" name="모서리가 둥근 사각형 설명선 15"/>
            <p:cNvSpPr/>
            <p:nvPr/>
          </p:nvSpPr>
          <p:spPr>
            <a:xfrm>
              <a:off x="6364048" y="4985560"/>
              <a:ext cx="600244" cy="272415"/>
            </a:xfrm>
            <a:prstGeom prst="wedgeRoundRectCallout">
              <a:avLst>
                <a:gd name="adj1" fmla="val -94993"/>
                <a:gd name="adj2" fmla="val -10787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r>
                <a:rPr lang="ko-KR" altLang="en-US" sz="1000"/>
                <a:t>버튼</a:t>
              </a:r>
              <a:endParaRPr lang="ko-KR" altLang="en-US" sz="1000" dirty="0"/>
            </a:p>
          </p:txBody>
        </p:sp>
        <p:sp>
          <p:nvSpPr>
            <p:cNvPr id="18" name="모서리가 둥근 사각형 설명선 17"/>
            <p:cNvSpPr/>
            <p:nvPr/>
          </p:nvSpPr>
          <p:spPr>
            <a:xfrm>
              <a:off x="6375081" y="5805264"/>
              <a:ext cx="864096" cy="442674"/>
            </a:xfrm>
            <a:prstGeom prst="wedgeRoundRectCallout">
              <a:avLst>
                <a:gd name="adj1" fmla="val -123219"/>
                <a:gd name="adj2" fmla="val -8762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r>
                <a:rPr lang="ko-KR" altLang="en-US" sz="1000" dirty="0" err="1"/>
                <a:t>드롭다운</a:t>
              </a:r>
              <a:r>
                <a:rPr lang="ko-KR" altLang="en-US" sz="1000" dirty="0"/>
                <a:t> 리스트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28050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228600"/>
            <a:ext cx="9036496" cy="680120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예제 </a:t>
            </a:r>
            <a:r>
              <a:rPr lang="en-US" altLang="ko-KR" sz="2800" dirty="0"/>
              <a:t>10-10 : </a:t>
            </a:r>
            <a:r>
              <a:rPr lang="en-US" altLang="ko-KR" sz="2800" dirty="0" err="1"/>
              <a:t>JComboBox</a:t>
            </a:r>
            <a:r>
              <a:rPr lang="ko-KR" altLang="en-US" sz="2800" dirty="0"/>
              <a:t>로 </a:t>
            </a:r>
            <a:r>
              <a:rPr lang="ko-KR" altLang="en-US" sz="2800" dirty="0" err="1"/>
              <a:t>콤보박스</a:t>
            </a:r>
            <a:r>
              <a:rPr lang="ko-KR" altLang="en-US" sz="2800" dirty="0"/>
              <a:t> 만들고 활용하기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3528" y="1340768"/>
            <a:ext cx="338437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그림과 같이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"apple", "</a:t>
            </a: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babana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", "mango"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의 과일 이름을 가진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콤보박스를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만들고 사용자가 선택한 과일의 이미지를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콤보박스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옆에 출력하는 프로그램을 작성하라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pic>
        <p:nvPicPr>
          <p:cNvPr id="1026" name="_x153000248" descr="EMB00001e484ae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711192"/>
            <a:ext cx="2173288" cy="181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_x153000488" descr="EMB00001e484ae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699719"/>
            <a:ext cx="2187575" cy="182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977870" y="1078921"/>
            <a:ext cx="5004048" cy="56784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dirty="0"/>
              <a:t>import </a:t>
            </a:r>
            <a:r>
              <a:rPr lang="en-US" altLang="ko-KR" sz="1100" dirty="0" err="1"/>
              <a:t>javax.swing</a:t>
            </a:r>
            <a:r>
              <a:rPr lang="en-US" altLang="ko-KR" sz="1100" dirty="0"/>
              <a:t>.*;</a:t>
            </a:r>
          </a:p>
          <a:p>
            <a:pPr defTabSz="180000"/>
            <a:r>
              <a:rPr lang="en-US" altLang="ko-KR" sz="1100" dirty="0"/>
              <a:t>import </a:t>
            </a:r>
            <a:r>
              <a:rPr lang="en-US" altLang="ko-KR" sz="1100" dirty="0" err="1"/>
              <a:t>java.awt.event</a:t>
            </a:r>
            <a:r>
              <a:rPr lang="en-US" altLang="ko-KR" sz="1100" dirty="0"/>
              <a:t>.*;</a:t>
            </a:r>
          </a:p>
          <a:p>
            <a:pPr defTabSz="180000"/>
            <a:r>
              <a:rPr lang="en-US" altLang="ko-KR" sz="1100" dirty="0"/>
              <a:t>import </a:t>
            </a:r>
            <a:r>
              <a:rPr lang="en-US" altLang="ko-KR" sz="1100" dirty="0" err="1"/>
              <a:t>java.awt</a:t>
            </a:r>
            <a:r>
              <a:rPr lang="en-US" altLang="ko-KR" sz="1100" dirty="0"/>
              <a:t>.*;</a:t>
            </a:r>
          </a:p>
          <a:p>
            <a:pPr defTabSz="180000"/>
            <a:endParaRPr lang="en-US" altLang="ko-KR" sz="1100" dirty="0"/>
          </a:p>
          <a:p>
            <a:pPr defTabSz="180000"/>
            <a:r>
              <a:rPr lang="en-US" altLang="ko-KR" sz="1100" b="1" dirty="0"/>
              <a:t>public class </a:t>
            </a:r>
            <a:r>
              <a:rPr lang="en-US" altLang="ko-KR" sz="1100" b="1" dirty="0" err="1"/>
              <a:t>ComboActionEx</a:t>
            </a:r>
            <a:r>
              <a:rPr lang="en-US" altLang="ko-KR" sz="1100" b="1" dirty="0"/>
              <a:t> extends </a:t>
            </a:r>
            <a:r>
              <a:rPr lang="en-US" altLang="ko-KR" sz="1100" b="1" dirty="0" err="1"/>
              <a:t>JFrame</a:t>
            </a:r>
            <a:r>
              <a:rPr lang="en-US" altLang="ko-KR" sz="1100" b="1" dirty="0"/>
              <a:t> </a:t>
            </a:r>
            <a:r>
              <a:rPr lang="en-US" altLang="ko-KR" sz="1100" dirty="0"/>
              <a:t>{</a:t>
            </a:r>
          </a:p>
          <a:p>
            <a:pPr defTabSz="180000"/>
            <a:r>
              <a:rPr lang="en-US" altLang="ko-KR" sz="1100" dirty="0"/>
              <a:t>	String [] fruits = {"apple", "banana", "mango"}; </a:t>
            </a:r>
            <a:endParaRPr lang="ko-KR" altLang="en-US" sz="1100" dirty="0"/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ImageIcon</a:t>
            </a:r>
            <a:r>
              <a:rPr lang="en-US" altLang="ko-KR" sz="1100" dirty="0"/>
              <a:t> [] images = { new </a:t>
            </a:r>
            <a:r>
              <a:rPr lang="en-US" altLang="ko-KR" sz="1100" dirty="0" err="1"/>
              <a:t>ImageIcon</a:t>
            </a:r>
            <a:r>
              <a:rPr lang="en-US" altLang="ko-KR" sz="1100" dirty="0"/>
              <a:t>("images/apple.jpg"),</a:t>
            </a:r>
          </a:p>
          <a:p>
            <a:pPr defTabSz="180000"/>
            <a:r>
              <a:rPr lang="en-US" altLang="ko-KR" sz="1100" dirty="0"/>
              <a:t>										new </a:t>
            </a:r>
            <a:r>
              <a:rPr lang="en-US" altLang="ko-KR" sz="1100" dirty="0" err="1"/>
              <a:t>ImageIcon</a:t>
            </a:r>
            <a:r>
              <a:rPr lang="en-US" altLang="ko-KR" sz="1100" dirty="0"/>
              <a:t>("images/banana.jpg"),</a:t>
            </a:r>
          </a:p>
          <a:p>
            <a:pPr defTabSz="180000"/>
            <a:r>
              <a:rPr lang="en-US" altLang="ko-KR" sz="1100" dirty="0"/>
              <a:t>										new </a:t>
            </a:r>
            <a:r>
              <a:rPr lang="en-US" altLang="ko-KR" sz="1100" dirty="0" err="1"/>
              <a:t>ImageIcon</a:t>
            </a:r>
            <a:r>
              <a:rPr lang="en-US" altLang="ko-KR" sz="1100" dirty="0"/>
              <a:t>("images/mango.jpg") };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JLabel</a:t>
            </a:r>
            <a:r>
              <a:rPr lang="en-US" altLang="ko-KR" sz="1100" dirty="0"/>
              <a:t> </a:t>
            </a:r>
            <a:r>
              <a:rPr lang="en-US" altLang="ko-KR" sz="1100" b="1" dirty="0" err="1"/>
              <a:t>imgLabel</a:t>
            </a:r>
            <a:r>
              <a:rPr lang="en-US" altLang="ko-KR" sz="1100" dirty="0"/>
              <a:t> = new </a:t>
            </a:r>
            <a:r>
              <a:rPr lang="en-US" altLang="ko-KR" sz="1100" dirty="0" err="1"/>
              <a:t>JLabel</a:t>
            </a:r>
            <a:r>
              <a:rPr lang="en-US" altLang="ko-KR" sz="1100" dirty="0"/>
              <a:t>(images[0]); </a:t>
            </a:r>
          </a:p>
          <a:p>
            <a:pPr defTabSz="180000"/>
            <a:endParaRPr lang="ko-KR" altLang="en-US" sz="1100" dirty="0"/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ComboActionEx</a:t>
            </a:r>
            <a:r>
              <a:rPr lang="en-US" altLang="ko-KR" sz="1100" dirty="0"/>
              <a:t>() {</a:t>
            </a:r>
          </a:p>
          <a:p>
            <a:pPr defTabSz="180000"/>
            <a:r>
              <a:rPr lang="en-US" altLang="ko-KR" sz="1100" dirty="0"/>
              <a:t>		</a:t>
            </a:r>
            <a:r>
              <a:rPr lang="en-US" altLang="ko-KR" sz="1100" dirty="0" err="1"/>
              <a:t>setTitle</a:t>
            </a:r>
            <a:r>
              <a:rPr lang="en-US" altLang="ko-KR" sz="1100" dirty="0"/>
              <a:t>("</a:t>
            </a:r>
            <a:r>
              <a:rPr lang="ko-KR" altLang="en-US" sz="1100" dirty="0" err="1"/>
              <a:t>콤보박스</a:t>
            </a:r>
            <a:r>
              <a:rPr lang="ko-KR" altLang="en-US" sz="1100" dirty="0"/>
              <a:t> 활용 예제</a:t>
            </a:r>
            <a:r>
              <a:rPr lang="en-US" altLang="ko-KR" sz="1100" dirty="0"/>
              <a:t>");</a:t>
            </a:r>
          </a:p>
          <a:p>
            <a:pPr defTabSz="180000"/>
            <a:r>
              <a:rPr lang="en-US" altLang="ko-KR" sz="1100" dirty="0"/>
              <a:t>		Container c = </a:t>
            </a:r>
            <a:r>
              <a:rPr lang="en-US" altLang="ko-KR" sz="1100" dirty="0" err="1"/>
              <a:t>getContentPane</a:t>
            </a:r>
            <a:r>
              <a:rPr lang="en-US" altLang="ko-KR" sz="1100" dirty="0"/>
              <a:t>();</a:t>
            </a:r>
          </a:p>
          <a:p>
            <a:pPr defTabSz="180000"/>
            <a:r>
              <a:rPr lang="en-US" altLang="ko-KR" sz="1100" dirty="0"/>
              <a:t>		</a:t>
            </a:r>
            <a:r>
              <a:rPr lang="en-US" altLang="ko-KR" sz="1100" dirty="0" err="1"/>
              <a:t>c.setLayout</a:t>
            </a:r>
            <a:r>
              <a:rPr lang="en-US" altLang="ko-KR" sz="1100" dirty="0"/>
              <a:t>(new </a:t>
            </a:r>
            <a:r>
              <a:rPr lang="en-US" altLang="ko-KR" sz="1100" dirty="0" err="1"/>
              <a:t>FlowLayout</a:t>
            </a:r>
            <a:r>
              <a:rPr lang="en-US" altLang="ko-KR" sz="1100" dirty="0"/>
              <a:t>());</a:t>
            </a:r>
          </a:p>
          <a:p>
            <a:pPr defTabSz="180000"/>
            <a:r>
              <a:rPr lang="en-US" altLang="ko-KR" sz="1100" dirty="0"/>
              <a:t>		</a:t>
            </a:r>
            <a:r>
              <a:rPr lang="en-US" altLang="ko-KR" sz="1100" b="1" dirty="0" err="1"/>
              <a:t>JComboBox</a:t>
            </a:r>
            <a:r>
              <a:rPr lang="en-US" altLang="ko-KR" sz="1100" b="1" dirty="0"/>
              <a:t> combo = new </a:t>
            </a:r>
            <a:r>
              <a:rPr lang="en-US" altLang="ko-KR" sz="1100" b="1" dirty="0" err="1"/>
              <a:t>JComboBox</a:t>
            </a:r>
            <a:r>
              <a:rPr lang="en-US" altLang="ko-KR" sz="1100" b="1" dirty="0"/>
              <a:t>(fruits); </a:t>
            </a:r>
            <a:endParaRPr lang="ko-KR" altLang="en-US" sz="1100" b="1" dirty="0"/>
          </a:p>
          <a:p>
            <a:pPr defTabSz="180000"/>
            <a:r>
              <a:rPr lang="en-US" altLang="ko-KR" sz="1100" dirty="0"/>
              <a:t>		</a:t>
            </a:r>
            <a:r>
              <a:rPr lang="en-US" altLang="ko-KR" sz="1100" b="1" dirty="0" err="1"/>
              <a:t>c.add</a:t>
            </a:r>
            <a:r>
              <a:rPr lang="en-US" altLang="ko-KR" sz="1100" b="1" dirty="0"/>
              <a:t>(combo); </a:t>
            </a:r>
            <a:r>
              <a:rPr lang="en-US" altLang="ko-KR" sz="1100" b="1" dirty="0" err="1"/>
              <a:t>c.add</a:t>
            </a:r>
            <a:r>
              <a:rPr lang="en-US" altLang="ko-KR" sz="1100" b="1" dirty="0"/>
              <a:t>(</a:t>
            </a:r>
            <a:r>
              <a:rPr lang="en-US" altLang="ko-KR" sz="1100" b="1" dirty="0" err="1"/>
              <a:t>imgLabel</a:t>
            </a:r>
            <a:r>
              <a:rPr lang="en-US" altLang="ko-KR" sz="1100" b="1" dirty="0"/>
              <a:t>);</a:t>
            </a:r>
          </a:p>
          <a:p>
            <a:pPr defTabSz="180000"/>
            <a:r>
              <a:rPr lang="en-US" altLang="ko-KR" sz="1100" dirty="0"/>
              <a:t>		</a:t>
            </a:r>
          </a:p>
          <a:p>
            <a:pPr defTabSz="180000"/>
            <a:r>
              <a:rPr lang="en-US" altLang="ko-KR" sz="1100" dirty="0"/>
              <a:t>		// </a:t>
            </a:r>
            <a:r>
              <a:rPr lang="ko-KR" altLang="en-US" sz="1100" dirty="0" err="1"/>
              <a:t>콤보박스에</a:t>
            </a:r>
            <a:r>
              <a:rPr lang="ko-KR" altLang="en-US" sz="1100" dirty="0"/>
              <a:t> </a:t>
            </a:r>
            <a:r>
              <a:rPr lang="en-US" altLang="ko-KR" sz="1100" dirty="0"/>
              <a:t>Action </a:t>
            </a:r>
            <a:r>
              <a:rPr lang="ko-KR" altLang="en-US" sz="1100" dirty="0" err="1"/>
              <a:t>리스너</a:t>
            </a:r>
            <a:r>
              <a:rPr lang="ko-KR" altLang="en-US" sz="1100" dirty="0"/>
              <a:t> 등록</a:t>
            </a:r>
            <a:r>
              <a:rPr lang="en-US" altLang="ko-KR" sz="1100" dirty="0"/>
              <a:t>. </a:t>
            </a:r>
            <a:r>
              <a:rPr lang="ko-KR" altLang="en-US" sz="1100" dirty="0"/>
              <a:t>선택된 아이템의 이미지 출력</a:t>
            </a:r>
          </a:p>
          <a:p>
            <a:pPr defTabSz="180000"/>
            <a:r>
              <a:rPr lang="en-US" altLang="ko-KR" sz="1100" dirty="0"/>
              <a:t>		</a:t>
            </a:r>
            <a:r>
              <a:rPr lang="en-US" altLang="ko-KR" sz="1100" b="1" dirty="0" err="1"/>
              <a:t>combo.addActionListener</a:t>
            </a:r>
            <a:r>
              <a:rPr lang="en-US" altLang="ko-KR" sz="1100" b="1" dirty="0"/>
              <a:t>(new </a:t>
            </a:r>
            <a:r>
              <a:rPr lang="en-US" altLang="ko-KR" sz="1100" b="1" dirty="0" err="1"/>
              <a:t>ActionListener</a:t>
            </a:r>
            <a:r>
              <a:rPr lang="en-US" altLang="ko-KR" sz="1100" b="1" dirty="0"/>
              <a:t>() {</a:t>
            </a:r>
          </a:p>
          <a:p>
            <a:pPr defTabSz="180000"/>
            <a:r>
              <a:rPr lang="en-US" altLang="ko-KR" sz="1100" dirty="0"/>
              <a:t>			</a:t>
            </a:r>
            <a:r>
              <a:rPr lang="en-US" altLang="ko-KR" sz="1100" b="1" dirty="0"/>
              <a:t>public void </a:t>
            </a:r>
            <a:r>
              <a:rPr lang="en-US" altLang="ko-KR" sz="1100" b="1" dirty="0" err="1"/>
              <a:t>actionPerformed</a:t>
            </a:r>
            <a:r>
              <a:rPr lang="en-US" altLang="ko-KR" sz="1100" b="1" dirty="0"/>
              <a:t>(</a:t>
            </a:r>
            <a:r>
              <a:rPr lang="en-US" altLang="ko-KR" sz="1100" b="1" dirty="0" err="1"/>
              <a:t>ActionEvent</a:t>
            </a:r>
            <a:r>
              <a:rPr lang="en-US" altLang="ko-KR" sz="1100" b="1" dirty="0"/>
              <a:t> e) {</a:t>
            </a:r>
          </a:p>
          <a:p>
            <a:pPr defTabSz="180000"/>
            <a:r>
              <a:rPr lang="en-US" altLang="ko-KR" sz="1100" dirty="0"/>
              <a:t>				</a:t>
            </a:r>
            <a:r>
              <a:rPr lang="en-US" altLang="ko-KR" sz="1100" dirty="0" err="1"/>
              <a:t>JComboBox</a:t>
            </a:r>
            <a:r>
              <a:rPr lang="en-US" altLang="ko-KR" sz="1100" dirty="0"/>
              <a:t> </a:t>
            </a:r>
            <a:r>
              <a:rPr lang="en-US" altLang="ko-KR" sz="1100" dirty="0" err="1"/>
              <a:t>cb</a:t>
            </a:r>
            <a:r>
              <a:rPr lang="en-US" altLang="ko-KR" sz="1100" dirty="0"/>
              <a:t> = (</a:t>
            </a:r>
            <a:r>
              <a:rPr lang="en-US" altLang="ko-KR" sz="1100" dirty="0" err="1"/>
              <a:t>JComboBox</a:t>
            </a:r>
            <a:r>
              <a:rPr lang="en-US" altLang="ko-KR" sz="1100" dirty="0"/>
              <a:t>)</a:t>
            </a:r>
            <a:r>
              <a:rPr lang="en-US" altLang="ko-KR" sz="1100" dirty="0" err="1"/>
              <a:t>e.getSource</a:t>
            </a:r>
            <a:r>
              <a:rPr lang="en-US" altLang="ko-KR" sz="1100" dirty="0"/>
              <a:t>(); </a:t>
            </a:r>
          </a:p>
          <a:p>
            <a:pPr defTabSz="180000"/>
            <a:r>
              <a:rPr lang="en-US" altLang="ko-KR" sz="1100" dirty="0"/>
              <a:t>				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index = </a:t>
            </a:r>
            <a:r>
              <a:rPr lang="en-US" altLang="ko-KR" sz="1100" dirty="0" err="1"/>
              <a:t>cb.getSelectedIndex</a:t>
            </a:r>
            <a:r>
              <a:rPr lang="en-US" altLang="ko-KR" sz="1100" dirty="0"/>
              <a:t>(); 	</a:t>
            </a:r>
          </a:p>
          <a:p>
            <a:pPr defTabSz="180000"/>
            <a:r>
              <a:rPr lang="en-US" altLang="ko-KR" sz="1100" dirty="0"/>
              <a:t>				</a:t>
            </a:r>
            <a:r>
              <a:rPr lang="en-US" altLang="ko-KR" sz="1100" b="1" dirty="0" err="1"/>
              <a:t>imgLabel.setIcon</a:t>
            </a:r>
            <a:r>
              <a:rPr lang="en-US" altLang="ko-KR" sz="1100" b="1" dirty="0"/>
              <a:t>(images[index]); </a:t>
            </a:r>
            <a:endParaRPr lang="ko-KR" altLang="en-US" sz="1100" b="1" dirty="0"/>
          </a:p>
          <a:p>
            <a:pPr defTabSz="180000"/>
            <a:r>
              <a:rPr lang="en-US" altLang="ko-KR" sz="1100" dirty="0"/>
              <a:t>			}</a:t>
            </a:r>
          </a:p>
          <a:p>
            <a:pPr defTabSz="180000"/>
            <a:r>
              <a:rPr lang="en-US" altLang="ko-KR" sz="1100" dirty="0"/>
              <a:t>		});</a:t>
            </a:r>
          </a:p>
          <a:p>
            <a:pPr defTabSz="180000"/>
            <a:r>
              <a:rPr lang="en-US" altLang="ko-KR" sz="1100" dirty="0"/>
              <a:t>		</a:t>
            </a:r>
            <a:r>
              <a:rPr lang="en-US" altLang="ko-KR" sz="1100" dirty="0" err="1"/>
              <a:t>setSize</a:t>
            </a:r>
            <a:r>
              <a:rPr lang="en-US" altLang="ko-KR" sz="1100" dirty="0"/>
              <a:t>(300,250);</a:t>
            </a:r>
          </a:p>
          <a:p>
            <a:pPr defTabSz="180000"/>
            <a:r>
              <a:rPr lang="en-US" altLang="ko-KR" sz="1100" dirty="0"/>
              <a:t>		</a:t>
            </a:r>
            <a:r>
              <a:rPr lang="en-US" altLang="ko-KR" sz="1100" dirty="0" err="1"/>
              <a:t>setVisible</a:t>
            </a:r>
            <a:r>
              <a:rPr lang="en-US" altLang="ko-KR" sz="1100" dirty="0"/>
              <a:t>(true);</a:t>
            </a:r>
          </a:p>
          <a:p>
            <a:pPr defTabSz="180000"/>
            <a:r>
              <a:rPr lang="en-US" altLang="ko-KR" sz="1100" dirty="0"/>
              <a:t>	}</a:t>
            </a:r>
          </a:p>
          <a:p>
            <a:pPr defTabSz="180000"/>
            <a:r>
              <a:rPr lang="en-US" altLang="ko-KR" sz="1100" dirty="0"/>
              <a:t>	public static void main(String [] </a:t>
            </a:r>
            <a:r>
              <a:rPr lang="en-US" altLang="ko-KR" sz="1100" dirty="0" err="1"/>
              <a:t>args</a:t>
            </a:r>
            <a:r>
              <a:rPr lang="en-US" altLang="ko-KR" sz="1100" dirty="0"/>
              <a:t>) {</a:t>
            </a:r>
          </a:p>
          <a:p>
            <a:pPr defTabSz="180000"/>
            <a:r>
              <a:rPr lang="en-US" altLang="ko-KR" sz="1100" dirty="0"/>
              <a:t>		new </a:t>
            </a:r>
            <a:r>
              <a:rPr lang="en-US" altLang="ko-KR" sz="1100" dirty="0" err="1"/>
              <a:t>ComboActionEx</a:t>
            </a:r>
            <a:r>
              <a:rPr lang="en-US" altLang="ko-KR" sz="1100" dirty="0"/>
              <a:t>();</a:t>
            </a:r>
          </a:p>
          <a:p>
            <a:pPr defTabSz="180000"/>
            <a:r>
              <a:rPr lang="en-US" altLang="ko-KR" sz="1100" dirty="0"/>
              <a:t>	}</a:t>
            </a:r>
          </a:p>
          <a:p>
            <a:pPr defTabSz="180000"/>
            <a:r>
              <a:rPr lang="en-US" altLang="ko-KR" sz="1100" dirty="0"/>
              <a:t>}</a:t>
            </a:r>
            <a:endParaRPr lang="ko-KR" altLang="en-US" sz="1100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632885" y="3833521"/>
            <a:ext cx="924057" cy="280928"/>
          </a:xfrm>
          <a:prstGeom prst="wedgeRoundRectCallout">
            <a:avLst>
              <a:gd name="adj1" fmla="val 31943"/>
              <a:gd name="adj2" fmla="val -12659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000" dirty="0" err="1"/>
              <a:t>JComboBox</a:t>
            </a:r>
            <a:endParaRPr lang="ko-KR" altLang="en-US" sz="1000" dirty="0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1988537" y="4140429"/>
            <a:ext cx="563309" cy="272415"/>
          </a:xfrm>
          <a:prstGeom prst="wedgeRoundRectCallout">
            <a:avLst>
              <a:gd name="adj1" fmla="val -25471"/>
              <a:gd name="adj2" fmla="val -11012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000" dirty="0" err="1"/>
              <a:t>JLabel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8596415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345" y="4319594"/>
            <a:ext cx="238125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메뉴 구성</a:t>
            </a:r>
          </a:p>
        </p:txBody>
      </p:sp>
      <p:sp>
        <p:nvSpPr>
          <p:cNvPr id="47" name="내용 개체 틀 4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메뉴 만들기에 필요한 스윙 컴포넌트</a:t>
            </a:r>
            <a:endParaRPr lang="en-US" altLang="ko-KR" sz="1800" dirty="0"/>
          </a:p>
          <a:p>
            <a:pPr lvl="1"/>
            <a:r>
              <a:rPr lang="ko-KR" altLang="en-US" sz="1600" dirty="0"/>
              <a:t>메뉴아이템 </a:t>
            </a:r>
            <a:r>
              <a:rPr lang="en-US" altLang="ko-KR" sz="1600" dirty="0"/>
              <a:t>– </a:t>
            </a:r>
            <a:r>
              <a:rPr lang="en-US" altLang="ko-KR" sz="1600" dirty="0" err="1"/>
              <a:t>JMenuItem</a:t>
            </a:r>
            <a:endParaRPr lang="en-US" altLang="ko-KR" sz="1600" dirty="0"/>
          </a:p>
          <a:p>
            <a:pPr lvl="1"/>
            <a:r>
              <a:rPr lang="ko-KR" altLang="en-US" sz="1600" dirty="0"/>
              <a:t>메뉴 </a:t>
            </a:r>
            <a:r>
              <a:rPr lang="en-US" altLang="ko-KR" sz="1600" dirty="0"/>
              <a:t>– </a:t>
            </a:r>
            <a:r>
              <a:rPr lang="en-US" altLang="ko-KR" sz="1600" dirty="0" err="1"/>
              <a:t>JMenu</a:t>
            </a:r>
            <a:endParaRPr lang="en-US" altLang="ko-KR" sz="1600" dirty="0"/>
          </a:p>
          <a:p>
            <a:pPr lvl="2"/>
            <a:r>
              <a:rPr lang="ko-KR" altLang="en-US" sz="1400" dirty="0"/>
              <a:t>여러 개의 메뉴 아이템을 가짐</a:t>
            </a:r>
            <a:endParaRPr lang="en-US" altLang="ko-KR" sz="1400" dirty="0"/>
          </a:p>
          <a:p>
            <a:pPr lvl="1"/>
            <a:r>
              <a:rPr lang="ko-KR" altLang="en-US" sz="1600" dirty="0" err="1"/>
              <a:t>메뉴바</a:t>
            </a:r>
            <a:r>
              <a:rPr lang="ko-KR" altLang="en-US" sz="1600" dirty="0"/>
              <a:t> </a:t>
            </a:r>
            <a:r>
              <a:rPr lang="en-US" altLang="ko-KR" sz="1600" dirty="0"/>
              <a:t>– </a:t>
            </a:r>
            <a:r>
              <a:rPr lang="en-US" altLang="ko-KR" sz="1600" dirty="0" err="1"/>
              <a:t>JMenuBar</a:t>
            </a:r>
            <a:endParaRPr lang="en-US" altLang="ko-KR" sz="1600" dirty="0"/>
          </a:p>
          <a:p>
            <a:pPr lvl="2"/>
            <a:r>
              <a:rPr lang="ko-KR" altLang="en-US" sz="1400" dirty="0"/>
              <a:t>여러 개의 메뉴를 붙이는 바이며</a:t>
            </a:r>
            <a:r>
              <a:rPr lang="en-US" altLang="ko-KR" sz="1400" dirty="0"/>
              <a:t>, </a:t>
            </a:r>
            <a:r>
              <a:rPr lang="ko-KR" altLang="en-US" sz="1400" dirty="0"/>
              <a:t>프레임에 부착됨</a:t>
            </a:r>
            <a:endParaRPr lang="en-US" altLang="ko-KR" sz="1400" dirty="0"/>
          </a:p>
          <a:p>
            <a:pPr lvl="1"/>
            <a:r>
              <a:rPr lang="ko-KR" altLang="en-US" sz="1600" dirty="0"/>
              <a:t>분리선</a:t>
            </a:r>
            <a:endParaRPr lang="en-US" altLang="ko-KR" sz="1600" dirty="0"/>
          </a:p>
          <a:p>
            <a:pPr lvl="2"/>
            <a:r>
              <a:rPr lang="ko-KR" altLang="en-US" sz="1400" dirty="0"/>
              <a:t>메뉴아이템 사이의 </a:t>
            </a:r>
            <a:r>
              <a:rPr lang="ko-KR" altLang="en-US" sz="1400" dirty="0" err="1"/>
              <a:t>분리선으로</a:t>
            </a:r>
            <a:r>
              <a:rPr lang="ko-KR" altLang="en-US" sz="1400" dirty="0"/>
              <a:t> </a:t>
            </a:r>
            <a:r>
              <a:rPr lang="en-US" altLang="ko-KR" sz="1400" dirty="0"/>
              <a:t>separator</a:t>
            </a:r>
            <a:r>
              <a:rPr lang="ko-KR" altLang="en-US" sz="1400" dirty="0"/>
              <a:t>라고 부름</a:t>
            </a:r>
            <a:r>
              <a:rPr lang="en-US" altLang="ko-KR" sz="1400" dirty="0"/>
              <a:t> </a:t>
            </a:r>
          </a:p>
          <a:p>
            <a:pPr lvl="2"/>
            <a:r>
              <a:rPr lang="en-US" altLang="ko-KR" sz="1400" dirty="0" err="1"/>
              <a:t>JMenu</a:t>
            </a:r>
            <a:r>
              <a:rPr lang="ko-KR" altLang="en-US" sz="1400" dirty="0"/>
              <a:t>의 </a:t>
            </a:r>
            <a:r>
              <a:rPr lang="en-US" altLang="ko-KR" sz="1400" dirty="0" err="1"/>
              <a:t>addSeparator</a:t>
            </a:r>
            <a:r>
              <a:rPr lang="en-US" altLang="ko-KR" sz="1400" dirty="0"/>
              <a:t>()</a:t>
            </a:r>
            <a:r>
              <a:rPr lang="ko-KR" altLang="en-US" sz="1400" dirty="0"/>
              <a:t>를 호출하여 삽입함</a:t>
            </a:r>
            <a:endParaRPr lang="en-US" altLang="ko-KR" sz="1400" dirty="0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5749650" y="5000505"/>
            <a:ext cx="1300998" cy="280928"/>
          </a:xfrm>
          <a:prstGeom prst="wedgeRoundRectCallout">
            <a:avLst>
              <a:gd name="adj1" fmla="val -60110"/>
              <a:gd name="adj2" fmla="val -13215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50" dirty="0" err="1"/>
              <a:t>메누바</a:t>
            </a:r>
            <a:r>
              <a:rPr lang="en-US" altLang="ko-KR" sz="1050" dirty="0"/>
              <a:t>(</a:t>
            </a:r>
            <a:r>
              <a:rPr lang="en-US" altLang="ko-KR" sz="1050" dirty="0" err="1"/>
              <a:t>JMenuBar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84" name="TextBox 83"/>
          <p:cNvSpPr txBox="1"/>
          <p:nvPr/>
        </p:nvSpPr>
        <p:spPr>
          <a:xfrm>
            <a:off x="2509290" y="4518895"/>
            <a:ext cx="956222" cy="280928"/>
          </a:xfrm>
          <a:prstGeom prst="wedgeRoundRectCallout">
            <a:avLst>
              <a:gd name="adj1" fmla="val 86981"/>
              <a:gd name="adj2" fmla="val 2101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메뉴</a:t>
            </a:r>
            <a:r>
              <a:rPr lang="en-US" altLang="ko-KR" sz="1050" dirty="0"/>
              <a:t>(</a:t>
            </a:r>
            <a:r>
              <a:rPr lang="en-US" altLang="ko-KR" sz="1050" dirty="0" err="1"/>
              <a:t>JMenu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86" name="TextBox 85"/>
          <p:cNvSpPr txBox="1"/>
          <p:nvPr/>
        </p:nvSpPr>
        <p:spPr>
          <a:xfrm>
            <a:off x="1690164" y="4991166"/>
            <a:ext cx="1638252" cy="280928"/>
          </a:xfrm>
          <a:prstGeom prst="wedgeRoundRectCallout">
            <a:avLst>
              <a:gd name="adj1" fmla="val 84232"/>
              <a:gd name="adj2" fmla="val 2101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메뉴아이템</a:t>
            </a:r>
            <a:r>
              <a:rPr lang="en-US" altLang="ko-KR" sz="1050" dirty="0"/>
              <a:t>(</a:t>
            </a:r>
            <a:r>
              <a:rPr lang="en-US" altLang="ko-KR" sz="1050" dirty="0" err="1"/>
              <a:t>JMenuItem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89" name="TextBox 88"/>
          <p:cNvSpPr txBox="1"/>
          <p:nvPr/>
        </p:nvSpPr>
        <p:spPr>
          <a:xfrm>
            <a:off x="2684963" y="5451550"/>
            <a:ext cx="611393" cy="280928"/>
          </a:xfrm>
          <a:prstGeom prst="wedgeRoundRectCallout">
            <a:avLst>
              <a:gd name="adj1" fmla="val 131660"/>
              <a:gd name="adj2" fmla="val -2366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분리선</a:t>
            </a:r>
          </a:p>
        </p:txBody>
      </p:sp>
    </p:spTree>
    <p:extLst>
      <p:ext uri="{BB962C8B-B14F-4D97-AF65-F5344CB8AC3E}">
        <p14:creationId xmlns:p14="http://schemas.microsoft.com/office/powerpoint/2010/main" val="724455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dirty="0"/>
              <a:t>스윙 컴포넌트의 공통 </a:t>
            </a:r>
            <a:r>
              <a:rPr lang="ko-KR" altLang="en-US" sz="2400" dirty="0" err="1"/>
              <a:t>메소드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JComponent</a:t>
            </a:r>
            <a:r>
              <a:rPr lang="ko-KR" altLang="en-US" sz="2400" dirty="0"/>
              <a:t>의 </a:t>
            </a:r>
            <a:r>
              <a:rPr lang="ko-KR" altLang="en-US" sz="2400" dirty="0" err="1"/>
              <a:t>메소드</a:t>
            </a:r>
            <a:endParaRPr lang="ko-KR" altLang="en-US" sz="2400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1600" dirty="0" err="1"/>
              <a:t>JComponent</a:t>
            </a:r>
            <a:endParaRPr lang="en-US" altLang="ko-KR" sz="1600" dirty="0"/>
          </a:p>
          <a:p>
            <a:pPr lvl="1"/>
            <a:r>
              <a:rPr lang="ko-KR" altLang="en-US" sz="1400" dirty="0"/>
              <a:t>스윙 컴포넌트는 모두 상속받는 슈퍼 클래스</a:t>
            </a:r>
            <a:r>
              <a:rPr lang="en-US" altLang="ko-KR" sz="1400" dirty="0"/>
              <a:t>, </a:t>
            </a:r>
            <a:r>
              <a:rPr lang="ko-KR" altLang="en-US" sz="1400" dirty="0"/>
              <a:t>추상 클래스</a:t>
            </a:r>
            <a:endParaRPr lang="en-US" altLang="ko-KR" sz="1400" dirty="0"/>
          </a:p>
          <a:p>
            <a:pPr lvl="1"/>
            <a:r>
              <a:rPr lang="ko-KR" altLang="en-US" sz="1400" dirty="0"/>
              <a:t>스윙 컴포넌트들이 상속받는 공통 </a:t>
            </a:r>
            <a:r>
              <a:rPr lang="ko-KR" altLang="en-US" sz="1400" dirty="0" err="1"/>
              <a:t>메소드와</a:t>
            </a:r>
            <a:r>
              <a:rPr lang="ko-KR" altLang="en-US" sz="1400" dirty="0"/>
              <a:t> 상수 구현</a:t>
            </a:r>
            <a:endParaRPr lang="en-US" altLang="ko-KR" sz="1400" dirty="0"/>
          </a:p>
          <a:p>
            <a:pPr lvl="1"/>
            <a:r>
              <a:rPr lang="en-US" altLang="ko-KR" sz="1400" dirty="0" err="1"/>
              <a:t>JComponent</a:t>
            </a:r>
            <a:r>
              <a:rPr lang="ko-KR" altLang="en-US" sz="1400" dirty="0"/>
              <a:t>의 주요 </a:t>
            </a:r>
            <a:r>
              <a:rPr lang="ko-KR" altLang="en-US" sz="1400" dirty="0" err="1"/>
              <a:t>메소드</a:t>
            </a:r>
            <a:r>
              <a:rPr lang="ko-KR" altLang="en-US" sz="1400" dirty="0"/>
              <a:t> 사례</a:t>
            </a:r>
            <a:endParaRPr lang="en-US" altLang="ko-KR" sz="1400" dirty="0"/>
          </a:p>
          <a:p>
            <a:endParaRPr lang="ko-KR" altLang="en-US" sz="1600" dirty="0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94" y="2924944"/>
            <a:ext cx="4660032" cy="3142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946" y="2513670"/>
            <a:ext cx="4553397" cy="3965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9289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메뉴 만드는 과정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357686" y="1643050"/>
            <a:ext cx="1785950" cy="2253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1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42844" y="1357298"/>
            <a:ext cx="14237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JMenuBar </a:t>
            </a:r>
            <a:r>
              <a:rPr lang="ko-KR" altLang="en-US" sz="1100"/>
              <a:t>컴포넌트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214546" y="1643050"/>
            <a:ext cx="1785950" cy="2253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1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214546" y="1357298"/>
            <a:ext cx="14237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JMenuBar </a:t>
            </a:r>
            <a:r>
              <a:rPr lang="ko-KR" altLang="en-US" sz="1100"/>
              <a:t>컴포넌트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285984" y="2020005"/>
            <a:ext cx="428628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1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962434" y="2605134"/>
            <a:ext cx="12186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/>
              <a:t>JMenu</a:t>
            </a:r>
            <a:r>
              <a:rPr lang="en-US" altLang="ko-KR" sz="1100" dirty="0"/>
              <a:t> </a:t>
            </a:r>
            <a:r>
              <a:rPr lang="ko-KR" altLang="en-US" sz="1100" dirty="0"/>
              <a:t>컴포넌트</a:t>
            </a:r>
          </a:p>
        </p:txBody>
      </p:sp>
      <p:cxnSp>
        <p:nvCxnSpPr>
          <p:cNvPr id="10" name="직선 화살표 연결선 9"/>
          <p:cNvCxnSpPr>
            <a:stCxn id="8" idx="0"/>
          </p:cNvCxnSpPr>
          <p:nvPr/>
        </p:nvCxnSpPr>
        <p:spPr>
          <a:xfrm flipV="1">
            <a:off x="2500298" y="1734257"/>
            <a:ext cx="0" cy="28574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71736" y="1805691"/>
            <a:ext cx="4283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add</a:t>
            </a:r>
            <a:endParaRPr lang="ko-KR" altLang="en-US" sz="1100"/>
          </a:p>
        </p:txBody>
      </p:sp>
      <p:sp>
        <p:nvSpPr>
          <p:cNvPr id="12" name="TextBox 11"/>
          <p:cNvSpPr txBox="1"/>
          <p:nvPr/>
        </p:nvSpPr>
        <p:spPr>
          <a:xfrm>
            <a:off x="4357686" y="1357298"/>
            <a:ext cx="14237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JMenuBar </a:t>
            </a:r>
            <a:r>
              <a:rPr lang="ko-KR" altLang="en-US" sz="1100"/>
              <a:t>컴포넌트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45485" y="2367664"/>
            <a:ext cx="12186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/>
              <a:t>JMenu</a:t>
            </a:r>
            <a:r>
              <a:rPr lang="en-US" altLang="ko-KR" sz="1100" dirty="0"/>
              <a:t> </a:t>
            </a:r>
            <a:r>
              <a:rPr lang="ko-KR" altLang="en-US" sz="1100" dirty="0"/>
              <a:t>컴포넌트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143504" y="2000240"/>
            <a:ext cx="500066" cy="1428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1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000628" y="2071678"/>
            <a:ext cx="15039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/>
              <a:t>JMenuItem</a:t>
            </a:r>
            <a:r>
              <a:rPr lang="en-US" altLang="ko-KR" sz="1100" dirty="0"/>
              <a:t> </a:t>
            </a:r>
            <a:r>
              <a:rPr lang="ko-KR" altLang="en-US" sz="1100" dirty="0"/>
              <a:t>컴포넌트</a:t>
            </a:r>
          </a:p>
        </p:txBody>
      </p:sp>
      <p:cxnSp>
        <p:nvCxnSpPr>
          <p:cNvPr id="16" name="직선 화살표 연결선 15"/>
          <p:cNvCxnSpPr>
            <a:stCxn id="14" idx="1"/>
          </p:cNvCxnSpPr>
          <p:nvPr/>
        </p:nvCxnSpPr>
        <p:spPr>
          <a:xfrm rot="10800000">
            <a:off x="4857752" y="2000254"/>
            <a:ext cx="285752" cy="714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857752" y="1785926"/>
            <a:ext cx="4283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add</a:t>
            </a:r>
            <a:endParaRPr lang="ko-KR" altLang="en-US" sz="1100"/>
          </a:p>
        </p:txBody>
      </p:sp>
      <p:sp>
        <p:nvSpPr>
          <p:cNvPr id="18" name="직사각형 17"/>
          <p:cNvSpPr/>
          <p:nvPr/>
        </p:nvSpPr>
        <p:spPr>
          <a:xfrm>
            <a:off x="4429124" y="1785926"/>
            <a:ext cx="428628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100" b="1" dirty="0"/>
          </a:p>
        </p:txBody>
      </p:sp>
      <p:sp>
        <p:nvSpPr>
          <p:cNvPr id="19" name="직사각형 18"/>
          <p:cNvSpPr/>
          <p:nvPr/>
        </p:nvSpPr>
        <p:spPr>
          <a:xfrm>
            <a:off x="142844" y="1643050"/>
            <a:ext cx="1785950" cy="2253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100" b="1" dirty="0"/>
          </a:p>
        </p:txBody>
      </p:sp>
      <p:sp>
        <p:nvSpPr>
          <p:cNvPr id="20" name="직사각형 19"/>
          <p:cNvSpPr/>
          <p:nvPr/>
        </p:nvSpPr>
        <p:spPr>
          <a:xfrm>
            <a:off x="6643702" y="1643050"/>
            <a:ext cx="1785950" cy="2253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1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643702" y="1357298"/>
            <a:ext cx="14237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JMenuBar </a:t>
            </a:r>
            <a:r>
              <a:rPr lang="ko-KR" altLang="en-US" sz="1100"/>
              <a:t>컴포넌트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427309" y="2428868"/>
            <a:ext cx="12186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/>
              <a:t>JMenu</a:t>
            </a:r>
            <a:r>
              <a:rPr lang="en-US" altLang="ko-KR" sz="1100" dirty="0"/>
              <a:t> </a:t>
            </a:r>
            <a:r>
              <a:rPr lang="ko-KR" altLang="en-US" sz="1100" dirty="0"/>
              <a:t>컴포넌트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6715140" y="1785926"/>
            <a:ext cx="428628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100" b="1" dirty="0"/>
          </a:p>
        </p:txBody>
      </p:sp>
      <p:sp>
        <p:nvSpPr>
          <p:cNvPr id="24" name="직사각형 23"/>
          <p:cNvSpPr/>
          <p:nvPr/>
        </p:nvSpPr>
        <p:spPr>
          <a:xfrm>
            <a:off x="6786578" y="1857364"/>
            <a:ext cx="500066" cy="1428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1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0" y="3071810"/>
            <a:ext cx="21323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(1) JMenuBar </a:t>
            </a:r>
            <a:r>
              <a:rPr lang="ko-KR" altLang="en-US" sz="1200"/>
              <a:t>컴포넌트 생성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214546" y="3071810"/>
            <a:ext cx="1745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(2) </a:t>
            </a:r>
            <a:r>
              <a:rPr lang="en-US" altLang="ko-KR" sz="1200" dirty="0" err="1"/>
              <a:t>JMenu</a:t>
            </a:r>
            <a:r>
              <a:rPr lang="en-US" altLang="ko-KR" sz="1200" dirty="0"/>
              <a:t> </a:t>
            </a:r>
            <a:r>
              <a:rPr lang="ko-KR" altLang="en-US" sz="1200" dirty="0"/>
              <a:t>컴포넌트를</a:t>
            </a:r>
            <a:endParaRPr lang="en-US" altLang="ko-KR" sz="1200" dirty="0"/>
          </a:p>
          <a:p>
            <a:r>
              <a:rPr lang="ko-KR" altLang="en-US" sz="1200" dirty="0"/>
              <a:t>생성하여 </a:t>
            </a:r>
            <a:r>
              <a:rPr lang="en-US" altLang="ko-KR" sz="1200" dirty="0" err="1"/>
              <a:t>JMenuBar</a:t>
            </a:r>
            <a:r>
              <a:rPr lang="ko-KR" altLang="en-US" sz="1200" dirty="0"/>
              <a:t>에 </a:t>
            </a:r>
            <a:endParaRPr lang="en-US" altLang="ko-KR" sz="1200" dirty="0"/>
          </a:p>
          <a:p>
            <a:r>
              <a:rPr lang="ko-KR" altLang="en-US" sz="1200" dirty="0"/>
              <a:t>붙인다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4500562" y="3071810"/>
            <a:ext cx="2009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(3) </a:t>
            </a:r>
            <a:r>
              <a:rPr lang="en-US" altLang="ko-KR" sz="1200" dirty="0" err="1"/>
              <a:t>JMenuItem</a:t>
            </a:r>
            <a:r>
              <a:rPr lang="en-US" altLang="ko-KR" sz="1200" dirty="0"/>
              <a:t> </a:t>
            </a:r>
            <a:r>
              <a:rPr lang="ko-KR" altLang="en-US" sz="1200" dirty="0"/>
              <a:t>컴포넌트를</a:t>
            </a:r>
            <a:endParaRPr lang="en-US" altLang="ko-KR" sz="1200" dirty="0"/>
          </a:p>
          <a:p>
            <a:r>
              <a:rPr lang="ko-KR" altLang="en-US" sz="1200" dirty="0"/>
              <a:t>생성하여 </a:t>
            </a:r>
            <a:r>
              <a:rPr lang="en-US" altLang="ko-KR" sz="1200" dirty="0" err="1"/>
              <a:t>JMenu</a:t>
            </a:r>
            <a:r>
              <a:rPr lang="ko-KR" altLang="en-US" sz="1200" dirty="0"/>
              <a:t>에 </a:t>
            </a:r>
            <a:endParaRPr lang="en-US" altLang="ko-KR" sz="1200" dirty="0"/>
          </a:p>
          <a:p>
            <a:r>
              <a:rPr lang="ko-KR" altLang="en-US" sz="1200" dirty="0"/>
              <a:t>붙인다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28" name="직사각형 27"/>
          <p:cNvSpPr/>
          <p:nvPr/>
        </p:nvSpPr>
        <p:spPr>
          <a:xfrm>
            <a:off x="6786578" y="2071678"/>
            <a:ext cx="500066" cy="1428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100" b="1" dirty="0"/>
          </a:p>
        </p:txBody>
      </p:sp>
      <p:sp>
        <p:nvSpPr>
          <p:cNvPr id="29" name="직사각형 28"/>
          <p:cNvSpPr/>
          <p:nvPr/>
        </p:nvSpPr>
        <p:spPr>
          <a:xfrm>
            <a:off x="6786578" y="2285992"/>
            <a:ext cx="500066" cy="1428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1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6715140" y="3071810"/>
            <a:ext cx="1920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(3’) </a:t>
            </a:r>
            <a:r>
              <a:rPr lang="ko-KR" altLang="en-US" sz="1200" dirty="0"/>
              <a:t>여러 개의  메뉴와</a:t>
            </a:r>
            <a:endParaRPr lang="en-US" altLang="ko-KR" sz="1200" dirty="0"/>
          </a:p>
          <a:p>
            <a:r>
              <a:rPr lang="en-US" altLang="ko-KR" sz="1200" dirty="0"/>
              <a:t> </a:t>
            </a:r>
            <a:r>
              <a:rPr lang="ko-KR" altLang="en-US" sz="1200" dirty="0"/>
              <a:t>메뉴 아이템을 생성한다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7538873" y="2428868"/>
            <a:ext cx="12186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/>
              <a:t>JMenu</a:t>
            </a:r>
            <a:r>
              <a:rPr lang="en-US" altLang="ko-KR" sz="1100" dirty="0"/>
              <a:t> </a:t>
            </a:r>
            <a:r>
              <a:rPr lang="ko-KR" altLang="en-US" sz="1100" dirty="0"/>
              <a:t>컴포넌트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7500958" y="1785926"/>
            <a:ext cx="428628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100" b="1" dirty="0"/>
          </a:p>
        </p:txBody>
      </p:sp>
      <p:sp>
        <p:nvSpPr>
          <p:cNvPr id="33" name="직사각형 32"/>
          <p:cNvSpPr/>
          <p:nvPr/>
        </p:nvSpPr>
        <p:spPr>
          <a:xfrm>
            <a:off x="7572396" y="1857364"/>
            <a:ext cx="500066" cy="1428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100" b="1" dirty="0"/>
          </a:p>
        </p:txBody>
      </p:sp>
      <p:sp>
        <p:nvSpPr>
          <p:cNvPr id="34" name="직사각형 33"/>
          <p:cNvSpPr/>
          <p:nvPr/>
        </p:nvSpPr>
        <p:spPr>
          <a:xfrm>
            <a:off x="7572396" y="2071678"/>
            <a:ext cx="500066" cy="1428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100" b="1" dirty="0"/>
          </a:p>
        </p:txBody>
      </p:sp>
      <p:sp>
        <p:nvSpPr>
          <p:cNvPr id="35" name="직사각형 34"/>
          <p:cNvSpPr/>
          <p:nvPr/>
        </p:nvSpPr>
        <p:spPr>
          <a:xfrm>
            <a:off x="142844" y="4071942"/>
            <a:ext cx="2196908" cy="18573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36" name="직사각형 35"/>
          <p:cNvSpPr/>
          <p:nvPr/>
        </p:nvSpPr>
        <p:spPr>
          <a:xfrm>
            <a:off x="142843" y="4286256"/>
            <a:ext cx="2196909" cy="2253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200" b="1" dirty="0"/>
          </a:p>
        </p:txBody>
      </p:sp>
      <p:sp>
        <p:nvSpPr>
          <p:cNvPr id="37" name="직사각형 36"/>
          <p:cNvSpPr/>
          <p:nvPr/>
        </p:nvSpPr>
        <p:spPr>
          <a:xfrm>
            <a:off x="214282" y="4429132"/>
            <a:ext cx="428628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200" b="1" dirty="0"/>
          </a:p>
        </p:txBody>
      </p:sp>
      <p:sp>
        <p:nvSpPr>
          <p:cNvPr id="38" name="직사각형 37"/>
          <p:cNvSpPr/>
          <p:nvPr/>
        </p:nvSpPr>
        <p:spPr>
          <a:xfrm>
            <a:off x="285720" y="4500570"/>
            <a:ext cx="500066" cy="1428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200" b="1" dirty="0"/>
          </a:p>
        </p:txBody>
      </p:sp>
      <p:sp>
        <p:nvSpPr>
          <p:cNvPr id="39" name="직사각형 38"/>
          <p:cNvSpPr/>
          <p:nvPr/>
        </p:nvSpPr>
        <p:spPr>
          <a:xfrm>
            <a:off x="285720" y="4714884"/>
            <a:ext cx="500066" cy="1428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200" b="1" dirty="0"/>
          </a:p>
        </p:txBody>
      </p:sp>
      <p:sp>
        <p:nvSpPr>
          <p:cNvPr id="40" name="직사각형 39"/>
          <p:cNvSpPr/>
          <p:nvPr/>
        </p:nvSpPr>
        <p:spPr>
          <a:xfrm>
            <a:off x="285720" y="4929198"/>
            <a:ext cx="500066" cy="1428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2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142844" y="5929330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(4) </a:t>
            </a:r>
            <a:r>
              <a:rPr lang="en-US" altLang="ko-KR" sz="1200" dirty="0" err="1"/>
              <a:t>JMenuBar</a:t>
            </a:r>
            <a:r>
              <a:rPr lang="en-US" altLang="ko-KR" sz="1200" dirty="0"/>
              <a:t> </a:t>
            </a:r>
            <a:r>
              <a:rPr lang="ko-KR" altLang="en-US" sz="1200" dirty="0"/>
              <a:t>컴포넌트를 </a:t>
            </a:r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JFrame</a:t>
            </a:r>
            <a:r>
              <a:rPr lang="ko-KR" altLang="en-US" sz="1200" dirty="0"/>
              <a:t>에 붙인다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2" name="직사각형 41"/>
          <p:cNvSpPr/>
          <p:nvPr/>
        </p:nvSpPr>
        <p:spPr>
          <a:xfrm>
            <a:off x="1000100" y="4429132"/>
            <a:ext cx="428628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200" b="1" dirty="0"/>
          </a:p>
        </p:txBody>
      </p:sp>
      <p:sp>
        <p:nvSpPr>
          <p:cNvPr id="43" name="직사각형 42"/>
          <p:cNvSpPr/>
          <p:nvPr/>
        </p:nvSpPr>
        <p:spPr>
          <a:xfrm>
            <a:off x="1071538" y="4500570"/>
            <a:ext cx="500066" cy="1428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200" b="1" dirty="0"/>
          </a:p>
        </p:txBody>
      </p:sp>
      <p:sp>
        <p:nvSpPr>
          <p:cNvPr id="44" name="직사각형 43"/>
          <p:cNvSpPr/>
          <p:nvPr/>
        </p:nvSpPr>
        <p:spPr>
          <a:xfrm>
            <a:off x="1071538" y="4714884"/>
            <a:ext cx="500066" cy="1428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200" b="1" dirty="0"/>
          </a:p>
        </p:txBody>
      </p:sp>
      <p:cxnSp>
        <p:nvCxnSpPr>
          <p:cNvPr id="45" name="직선 연결선 44"/>
          <p:cNvCxnSpPr/>
          <p:nvPr/>
        </p:nvCxnSpPr>
        <p:spPr>
          <a:xfrm>
            <a:off x="142844" y="4286256"/>
            <a:ext cx="2196908" cy="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83569" y="4071942"/>
            <a:ext cx="888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타이틀바</a:t>
            </a:r>
            <a:endParaRPr lang="ko-KR" altLang="en-US" sz="1200" dirty="0"/>
          </a:p>
        </p:txBody>
      </p:sp>
      <p:grpSp>
        <p:nvGrpSpPr>
          <p:cNvPr id="60" name="그룹 59"/>
          <p:cNvGrpSpPr/>
          <p:nvPr/>
        </p:nvGrpSpPr>
        <p:grpSpPr>
          <a:xfrm>
            <a:off x="5076056" y="3929066"/>
            <a:ext cx="4029550" cy="2308344"/>
            <a:chOff x="380450" y="4000504"/>
            <a:chExt cx="4029550" cy="2308344"/>
          </a:xfrm>
        </p:grpSpPr>
        <p:sp>
          <p:nvSpPr>
            <p:cNvPr id="48" name="TextBox 47"/>
            <p:cNvSpPr txBox="1"/>
            <p:nvPr/>
          </p:nvSpPr>
          <p:spPr>
            <a:xfrm>
              <a:off x="928662" y="4000504"/>
              <a:ext cx="3481338" cy="23083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/>
                <a:t>JMenuBar</a:t>
              </a:r>
              <a:r>
                <a:rPr lang="en-US" altLang="ko-KR" sz="1200" dirty="0"/>
                <a:t> </a:t>
              </a:r>
              <a:r>
                <a:rPr lang="en-US" altLang="ko-KR" sz="1200" dirty="0" err="1"/>
                <a:t>mb</a:t>
              </a:r>
              <a:r>
                <a:rPr lang="en-US" altLang="ko-KR" sz="1200" dirty="0"/>
                <a:t> = </a:t>
              </a:r>
              <a:r>
                <a:rPr lang="en-US" altLang="ko-KR" sz="1200" b="1" dirty="0"/>
                <a:t>new </a:t>
              </a:r>
              <a:r>
                <a:rPr lang="en-US" altLang="ko-KR" sz="1200" b="1" dirty="0" err="1"/>
                <a:t>JMenuBar</a:t>
              </a:r>
              <a:r>
                <a:rPr lang="en-US" altLang="ko-KR" sz="1200" b="1" dirty="0"/>
                <a:t>();</a:t>
              </a:r>
            </a:p>
            <a:p>
              <a:endParaRPr lang="fr-FR" altLang="ko-KR" sz="1200" dirty="0"/>
            </a:p>
            <a:p>
              <a:r>
                <a:rPr lang="fr-FR" altLang="ko-KR" sz="1200" dirty="0"/>
                <a:t>JMenu </a:t>
              </a:r>
              <a:r>
                <a:rPr lang="en-US" altLang="ko-KR" sz="1200" dirty="0"/>
                <a:t>screen</a:t>
              </a:r>
              <a:r>
                <a:rPr lang="fr-FR" altLang="ko-KR" sz="1200" dirty="0"/>
                <a:t>Menu = </a:t>
              </a:r>
              <a:r>
                <a:rPr lang="fr-FR" altLang="ko-KR" sz="1200" b="1" dirty="0"/>
                <a:t>new JMenu("Screen");</a:t>
              </a:r>
            </a:p>
            <a:p>
              <a:r>
                <a:rPr lang="en-US" altLang="ko-KR" sz="1200" dirty="0" err="1"/>
                <a:t>mb.add</a:t>
              </a:r>
              <a:r>
                <a:rPr lang="en-US" altLang="ko-KR" sz="1200" dirty="0"/>
                <a:t>(screen</a:t>
              </a:r>
              <a:r>
                <a:rPr lang="fr-FR" altLang="ko-KR" sz="1200" dirty="0"/>
                <a:t>Menu</a:t>
              </a:r>
              <a:r>
                <a:rPr lang="en-US" altLang="ko-KR" sz="1200" dirty="0"/>
                <a:t>);</a:t>
              </a:r>
            </a:p>
            <a:p>
              <a:endParaRPr lang="ko-KR" altLang="en-US" sz="1200" dirty="0"/>
            </a:p>
            <a:p>
              <a:r>
                <a:rPr lang="en-US" altLang="ko-KR" sz="1200" dirty="0"/>
                <a:t>screen</a:t>
              </a:r>
              <a:r>
                <a:rPr lang="fr-FR" altLang="ko-KR" sz="1200" dirty="0"/>
                <a:t>Menu</a:t>
              </a:r>
              <a:r>
                <a:rPr lang="en-US" altLang="ko-KR" sz="1200" dirty="0"/>
                <a:t>.add(</a:t>
              </a:r>
              <a:r>
                <a:rPr lang="en-US" altLang="ko-KR" sz="1200" b="1" dirty="0"/>
                <a:t>new </a:t>
              </a:r>
              <a:r>
                <a:rPr lang="en-US" altLang="ko-KR" sz="1200" b="1" dirty="0" err="1"/>
                <a:t>JMenuItem</a:t>
              </a:r>
              <a:r>
                <a:rPr lang="en-US" altLang="ko-KR" sz="1200" b="1" dirty="0"/>
                <a:t>("Load"));</a:t>
              </a:r>
            </a:p>
            <a:p>
              <a:r>
                <a:rPr lang="en-US" altLang="ko-KR" sz="1200" dirty="0"/>
                <a:t>screen</a:t>
              </a:r>
              <a:r>
                <a:rPr lang="fr-FR" altLang="ko-KR" sz="1200" dirty="0"/>
                <a:t>Menu</a:t>
              </a:r>
              <a:r>
                <a:rPr lang="en-US" altLang="ko-KR" sz="1200" dirty="0"/>
                <a:t>.add(</a:t>
              </a:r>
              <a:r>
                <a:rPr lang="en-US" altLang="ko-KR" sz="1200" b="1" dirty="0"/>
                <a:t>new </a:t>
              </a:r>
              <a:r>
                <a:rPr lang="en-US" altLang="ko-KR" sz="1200" b="1" dirty="0" err="1"/>
                <a:t>JMenuItem</a:t>
              </a:r>
              <a:r>
                <a:rPr lang="en-US" altLang="ko-KR" sz="1200" b="1" dirty="0"/>
                <a:t>("Hide"));</a:t>
              </a:r>
            </a:p>
            <a:p>
              <a:r>
                <a:rPr lang="en-US" altLang="ko-KR" sz="1200" dirty="0"/>
                <a:t>screen</a:t>
              </a:r>
              <a:r>
                <a:rPr lang="fr-FR" altLang="ko-KR" sz="1200" dirty="0"/>
                <a:t>Menu</a:t>
              </a:r>
              <a:r>
                <a:rPr lang="en-US" altLang="ko-KR" sz="1200" dirty="0"/>
                <a:t>.add(</a:t>
              </a:r>
              <a:r>
                <a:rPr lang="en-US" altLang="ko-KR" sz="1200" b="1" dirty="0"/>
                <a:t>new </a:t>
              </a:r>
              <a:r>
                <a:rPr lang="en-US" altLang="ko-KR" sz="1200" b="1" dirty="0" err="1"/>
                <a:t>JMenuItem</a:t>
              </a:r>
              <a:r>
                <a:rPr lang="en-US" altLang="ko-KR" sz="1200" b="1" dirty="0"/>
                <a:t>("</a:t>
              </a:r>
              <a:r>
                <a:rPr lang="en-US" altLang="ko-KR" sz="1200" b="1" dirty="0" err="1"/>
                <a:t>ReShow</a:t>
              </a:r>
              <a:r>
                <a:rPr lang="en-US" altLang="ko-KR" sz="1200" b="1" dirty="0"/>
                <a:t>"));</a:t>
              </a:r>
            </a:p>
            <a:p>
              <a:r>
                <a:rPr lang="en-US" altLang="ko-KR" sz="1200" dirty="0"/>
                <a:t>screen</a:t>
              </a:r>
              <a:r>
                <a:rPr lang="fr-FR" altLang="ko-KR" sz="1200" dirty="0"/>
                <a:t>Menu</a:t>
              </a:r>
              <a:r>
                <a:rPr lang="en-US" altLang="ko-KR" sz="1200" dirty="0"/>
                <a:t>.</a:t>
              </a:r>
              <a:r>
                <a:rPr lang="en-US" altLang="ko-KR" sz="1200" b="1" dirty="0" err="1"/>
                <a:t>addSeparator</a:t>
              </a:r>
              <a:r>
                <a:rPr lang="en-US" altLang="ko-KR" sz="1200" b="1" dirty="0"/>
                <a:t>();</a:t>
              </a:r>
            </a:p>
            <a:p>
              <a:r>
                <a:rPr lang="en-US" altLang="ko-KR" sz="1200" dirty="0"/>
                <a:t>screen</a:t>
              </a:r>
              <a:r>
                <a:rPr lang="fr-FR" altLang="ko-KR" sz="1200" dirty="0"/>
                <a:t>Menu</a:t>
              </a:r>
              <a:r>
                <a:rPr lang="en-US" altLang="ko-KR" sz="1200" dirty="0"/>
                <a:t>.add(</a:t>
              </a:r>
              <a:r>
                <a:rPr lang="en-US" altLang="ko-KR" sz="1200" b="1" dirty="0"/>
                <a:t>new </a:t>
              </a:r>
              <a:r>
                <a:rPr lang="en-US" altLang="ko-KR" sz="1200" b="1" dirty="0" err="1"/>
                <a:t>JMenuItem</a:t>
              </a:r>
              <a:r>
                <a:rPr lang="en-US" altLang="ko-KR" sz="1200" b="1" dirty="0"/>
                <a:t>("Exit"));</a:t>
              </a:r>
            </a:p>
            <a:p>
              <a:endParaRPr lang="ko-KR" altLang="en-US" sz="1200" dirty="0"/>
            </a:p>
            <a:p>
              <a:r>
                <a:rPr lang="en-US" altLang="ko-KR" sz="1200" b="1" dirty="0" err="1"/>
                <a:t>frame.setJMenuBar</a:t>
              </a:r>
              <a:r>
                <a:rPr lang="en-US" altLang="ko-KR" sz="1200" b="1" dirty="0"/>
                <a:t>(</a:t>
              </a:r>
              <a:r>
                <a:rPr lang="en-US" altLang="ko-KR" sz="1200" b="1" dirty="0" err="1"/>
                <a:t>mb</a:t>
              </a:r>
              <a:r>
                <a:rPr lang="en-US" altLang="ko-KR" sz="1200" b="1" dirty="0"/>
                <a:t>);</a:t>
              </a:r>
              <a:endParaRPr lang="ko-KR" altLang="en-US" sz="12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85860" y="4000504"/>
              <a:ext cx="3626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(1)</a:t>
              </a:r>
              <a:endParaRPr lang="ko-KR" altLang="en-US" sz="1200"/>
            </a:p>
          </p:txBody>
        </p:sp>
        <p:cxnSp>
          <p:nvCxnSpPr>
            <p:cNvPr id="51" name="직선 화살표 연결선 50"/>
            <p:cNvCxnSpPr>
              <a:stCxn id="49" idx="3"/>
            </p:cNvCxnSpPr>
            <p:nvPr/>
          </p:nvCxnSpPr>
          <p:spPr>
            <a:xfrm>
              <a:off x="748460" y="4139004"/>
              <a:ext cx="208904" cy="437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85860" y="4567631"/>
              <a:ext cx="3626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(2)</a:t>
              </a:r>
              <a:endParaRPr lang="ko-KR" altLang="en-US" sz="1200" dirty="0"/>
            </a:p>
          </p:txBody>
        </p:sp>
        <p:cxnSp>
          <p:nvCxnSpPr>
            <p:cNvPr id="53" name="직선 화살표 연결선 52"/>
            <p:cNvCxnSpPr>
              <a:stCxn id="52" idx="3"/>
            </p:cNvCxnSpPr>
            <p:nvPr/>
          </p:nvCxnSpPr>
          <p:spPr>
            <a:xfrm>
              <a:off x="748460" y="4706131"/>
              <a:ext cx="208904" cy="437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380450" y="5016166"/>
              <a:ext cx="3626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(3)</a:t>
              </a:r>
              <a:endParaRPr lang="ko-KR" altLang="en-US" sz="1200" dirty="0"/>
            </a:p>
          </p:txBody>
        </p:sp>
        <p:cxnSp>
          <p:nvCxnSpPr>
            <p:cNvPr id="55" name="직선 화살표 연결선 54"/>
            <p:cNvCxnSpPr>
              <a:stCxn id="54" idx="3"/>
              <a:endCxn id="48" idx="1"/>
            </p:cNvCxnSpPr>
            <p:nvPr/>
          </p:nvCxnSpPr>
          <p:spPr>
            <a:xfrm>
              <a:off x="743050" y="5154666"/>
              <a:ext cx="18561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380450" y="6031849"/>
              <a:ext cx="3626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(4)</a:t>
              </a:r>
              <a:endParaRPr lang="ko-KR" altLang="en-US" sz="1200" dirty="0"/>
            </a:p>
          </p:txBody>
        </p:sp>
        <p:cxnSp>
          <p:nvCxnSpPr>
            <p:cNvPr id="58" name="직선 화살표 연결선 57"/>
            <p:cNvCxnSpPr>
              <a:stCxn id="57" idx="3"/>
            </p:cNvCxnSpPr>
            <p:nvPr/>
          </p:nvCxnSpPr>
          <p:spPr>
            <a:xfrm flipV="1">
              <a:off x="743050" y="6170348"/>
              <a:ext cx="214314" cy="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슬라이드 번호 개체 틀 6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30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298" y="4071943"/>
            <a:ext cx="238125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57509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07504" y="188640"/>
            <a:ext cx="4536504" cy="67945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10-11 : </a:t>
            </a:r>
            <a:r>
              <a:rPr lang="ko-KR" altLang="en-US" dirty="0"/>
              <a:t>메뉴 만들기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572000" y="476672"/>
            <a:ext cx="4319910" cy="60016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javax.swing</a:t>
            </a:r>
            <a:r>
              <a:rPr lang="en-US" altLang="ko-KR" sz="1200" dirty="0"/>
              <a:t>.*;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MenuEx</a:t>
            </a:r>
            <a:r>
              <a:rPr lang="en-US" altLang="ko-KR" sz="1200" dirty="0"/>
              <a:t> extends </a:t>
            </a:r>
            <a:r>
              <a:rPr lang="en-US" altLang="ko-KR" sz="1200" dirty="0" err="1"/>
              <a:t>JFrame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MenuEx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setTitle</a:t>
            </a:r>
            <a:r>
              <a:rPr lang="en-US" altLang="ko-KR" sz="1200" dirty="0"/>
              <a:t>("Menu </a:t>
            </a:r>
            <a:r>
              <a:rPr lang="ko-KR" altLang="en-US" sz="1200" dirty="0"/>
              <a:t>만들기 예제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createMenu</a:t>
            </a:r>
            <a:r>
              <a:rPr lang="en-US" altLang="ko-KR" sz="1200" dirty="0"/>
              <a:t>(); // </a:t>
            </a:r>
            <a:r>
              <a:rPr lang="ko-KR" altLang="en-US" sz="1200" dirty="0"/>
              <a:t>메뉴 생성</a:t>
            </a:r>
            <a:r>
              <a:rPr lang="en-US" altLang="ko-KR" sz="1200" dirty="0"/>
              <a:t>, </a:t>
            </a:r>
            <a:r>
              <a:rPr lang="ko-KR" altLang="en-US" sz="1200" dirty="0"/>
              <a:t>프레임에 삽입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setSize</a:t>
            </a:r>
            <a:r>
              <a:rPr lang="en-US" altLang="ko-KR" sz="1200" dirty="0"/>
              <a:t>(250,200);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setVisible</a:t>
            </a:r>
            <a:r>
              <a:rPr lang="en-US" altLang="ko-KR" sz="1200" dirty="0"/>
              <a:t>(true);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void </a:t>
            </a:r>
            <a:r>
              <a:rPr lang="en-US" altLang="ko-KR" sz="1200" dirty="0" err="1"/>
              <a:t>createMenu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JMenuBar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mb</a:t>
            </a:r>
            <a:r>
              <a:rPr lang="en-US" altLang="ko-KR" sz="1200" b="1" dirty="0"/>
              <a:t> = new </a:t>
            </a:r>
            <a:r>
              <a:rPr lang="en-US" altLang="ko-KR" sz="1200" b="1" dirty="0" err="1"/>
              <a:t>JMenuBar</a:t>
            </a:r>
            <a:r>
              <a:rPr lang="en-US" altLang="ko-KR" sz="1200" b="1" dirty="0"/>
              <a:t>(); </a:t>
            </a:r>
            <a:endParaRPr lang="ko-KR" altLang="en-US" sz="1200" b="1" dirty="0"/>
          </a:p>
          <a:p>
            <a:pPr defTabSz="180000"/>
            <a:r>
              <a:rPr lang="en-US" altLang="ko-KR" sz="1200" b="1" dirty="0"/>
              <a:t>		</a:t>
            </a:r>
            <a:r>
              <a:rPr lang="en-US" altLang="ko-KR" sz="1200" b="1" dirty="0" err="1"/>
              <a:t>JMenu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screenMenu</a:t>
            </a:r>
            <a:r>
              <a:rPr lang="en-US" altLang="ko-KR" sz="1200" b="1" dirty="0"/>
              <a:t> = new </a:t>
            </a:r>
            <a:r>
              <a:rPr lang="en-US" altLang="ko-KR" sz="1200" b="1" dirty="0" err="1"/>
              <a:t>JMenu</a:t>
            </a:r>
            <a:r>
              <a:rPr lang="en-US" altLang="ko-KR" sz="1200" b="1" dirty="0"/>
              <a:t>("Screen");</a:t>
            </a:r>
            <a:endParaRPr lang="ko-KR" altLang="en-US" sz="1200" b="1" dirty="0"/>
          </a:p>
          <a:p>
            <a:pPr defTabSz="180000"/>
            <a:r>
              <a:rPr lang="en-US" altLang="ko-KR" sz="1200" dirty="0"/>
              <a:t>		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screenMenu.add</a:t>
            </a:r>
            <a:r>
              <a:rPr lang="en-US" altLang="ko-KR" sz="1200" b="1" dirty="0"/>
              <a:t>(new </a:t>
            </a:r>
            <a:r>
              <a:rPr lang="en-US" altLang="ko-KR" sz="1200" b="1" dirty="0" err="1"/>
              <a:t>JMenuItem</a:t>
            </a:r>
            <a:r>
              <a:rPr lang="en-US" altLang="ko-KR" sz="1200" b="1" dirty="0"/>
              <a:t>("Load"));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screenMenu.add</a:t>
            </a:r>
            <a:r>
              <a:rPr lang="en-US" altLang="ko-KR" sz="1200" dirty="0"/>
              <a:t>(new </a:t>
            </a:r>
            <a:r>
              <a:rPr lang="en-US" altLang="ko-KR" sz="1200" dirty="0" err="1"/>
              <a:t>JMenuItem</a:t>
            </a:r>
            <a:r>
              <a:rPr lang="en-US" altLang="ko-KR" sz="1200" dirty="0"/>
              <a:t>("Hide"));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screenMenu.add</a:t>
            </a:r>
            <a:r>
              <a:rPr lang="en-US" altLang="ko-KR" sz="1200" dirty="0"/>
              <a:t>(new </a:t>
            </a:r>
            <a:r>
              <a:rPr lang="en-US" altLang="ko-KR" sz="1200" dirty="0" err="1"/>
              <a:t>JMenuItem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ReShow</a:t>
            </a:r>
            <a:r>
              <a:rPr lang="en-US" altLang="ko-KR" sz="1200" dirty="0"/>
              <a:t>"));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screenMenu.addSeparator</a:t>
            </a:r>
            <a:r>
              <a:rPr lang="en-US" altLang="ko-KR" sz="1200" b="1" dirty="0"/>
              <a:t>();</a:t>
            </a:r>
            <a:endParaRPr lang="ko-KR" altLang="en-US" sz="1200" b="1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screenMenu.add</a:t>
            </a:r>
            <a:r>
              <a:rPr lang="en-US" altLang="ko-KR" sz="1200" dirty="0"/>
              <a:t>(new </a:t>
            </a:r>
            <a:r>
              <a:rPr lang="en-US" altLang="ko-KR" sz="1200" dirty="0" err="1"/>
              <a:t>JMenuItem</a:t>
            </a:r>
            <a:r>
              <a:rPr lang="en-US" altLang="ko-KR" sz="1200" dirty="0"/>
              <a:t>("Exit"));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mb.add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screenMenu</a:t>
            </a:r>
            <a:r>
              <a:rPr lang="en-US" altLang="ko-KR" sz="1200" b="1" dirty="0"/>
              <a:t>);</a:t>
            </a:r>
            <a:endParaRPr lang="ko-KR" altLang="en-US" sz="1200" b="1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mb.add</a:t>
            </a:r>
            <a:r>
              <a:rPr lang="en-US" altLang="ko-KR" sz="1200" dirty="0"/>
              <a:t>(new </a:t>
            </a:r>
            <a:r>
              <a:rPr lang="en-US" altLang="ko-KR" sz="1200" dirty="0" err="1"/>
              <a:t>JMenu</a:t>
            </a:r>
            <a:r>
              <a:rPr lang="en-US" altLang="ko-KR" sz="1200" dirty="0"/>
              <a:t>("Edit"));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mb.add</a:t>
            </a:r>
            <a:r>
              <a:rPr lang="en-US" altLang="ko-KR" sz="1200" dirty="0"/>
              <a:t>(new </a:t>
            </a:r>
            <a:r>
              <a:rPr lang="en-US" altLang="ko-KR" sz="1200" dirty="0" err="1"/>
              <a:t>JMenu</a:t>
            </a:r>
            <a:r>
              <a:rPr lang="en-US" altLang="ko-KR" sz="1200" dirty="0"/>
              <a:t>("Source"));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mb.add</a:t>
            </a:r>
            <a:r>
              <a:rPr lang="en-US" altLang="ko-KR" sz="1200" dirty="0"/>
              <a:t>(new </a:t>
            </a:r>
            <a:r>
              <a:rPr lang="en-US" altLang="ko-KR" sz="1200" dirty="0" err="1"/>
              <a:t>JMenu</a:t>
            </a:r>
            <a:r>
              <a:rPr lang="en-US" altLang="ko-KR" sz="1200" dirty="0"/>
              <a:t>("Project"));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mb.add</a:t>
            </a:r>
            <a:r>
              <a:rPr lang="en-US" altLang="ko-KR" sz="1200" dirty="0"/>
              <a:t>(new </a:t>
            </a:r>
            <a:r>
              <a:rPr lang="en-US" altLang="ko-KR" sz="1200" dirty="0" err="1"/>
              <a:t>JMenu</a:t>
            </a:r>
            <a:r>
              <a:rPr lang="en-US" altLang="ko-KR" sz="1200" dirty="0"/>
              <a:t>("Run"));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setJMenuBar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mb</a:t>
            </a:r>
            <a:r>
              <a:rPr lang="en-US" altLang="ko-KR" sz="1200" b="1" dirty="0"/>
              <a:t>);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	public static void main(String 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	new </a:t>
            </a:r>
            <a:r>
              <a:rPr lang="en-US" altLang="ko-KR" sz="1200" dirty="0" err="1"/>
              <a:t>MenuEx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068960"/>
            <a:ext cx="238125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79512" y="1052736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그림과 같이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Screen, Edit, Source, Project, Run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의</a:t>
            </a:r>
            <a:endParaRPr lang="en-US" altLang="ko-KR" sz="1600" dirty="0">
              <a:solidFill>
                <a:schemeClr val="accent2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5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개 메뉴를 가지며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, Screen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메뉴에만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4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개의</a:t>
            </a:r>
          </a:p>
          <a:p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메뉴아이템과 분리선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(separator)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을 </a:t>
            </a:r>
            <a:endParaRPr lang="en-US" altLang="ko-KR" sz="1600" dirty="0">
              <a:solidFill>
                <a:schemeClr val="accent2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가지도록 프로그램을 작성하라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7240397" y="4958857"/>
            <a:ext cx="1727622" cy="476726"/>
          </a:xfrm>
          <a:prstGeom prst="wedgeRoundRectCallout">
            <a:avLst>
              <a:gd name="adj1" fmla="val -99706"/>
              <a:gd name="adj2" fmla="val 44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50" dirty="0" err="1"/>
              <a:t>메뉴바를</a:t>
            </a:r>
            <a:r>
              <a:rPr lang="ko-KR" altLang="en-US" sz="1050" dirty="0"/>
              <a:t> 프레임에 붙임</a:t>
            </a:r>
            <a:r>
              <a:rPr lang="en-US" altLang="ko-KR" sz="1050" dirty="0"/>
              <a:t>.</a:t>
            </a:r>
          </a:p>
          <a:p>
            <a:r>
              <a:rPr lang="ko-KR" altLang="en-US" sz="1050" dirty="0"/>
              <a:t>비로소 메뉴가 보인다</a:t>
            </a:r>
            <a:r>
              <a:rPr lang="en-US" altLang="ko-KR" sz="1050" dirty="0"/>
              <a:t>.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41009498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메뉴아이템에 </a:t>
            </a:r>
            <a:r>
              <a:rPr lang="en-US" altLang="ko-KR"/>
              <a:t>Action </a:t>
            </a:r>
            <a:r>
              <a:rPr lang="ko-KR" altLang="en-US"/>
              <a:t>이벤트 달기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메뉴아이템을 클릭하면 </a:t>
            </a:r>
            <a:r>
              <a:rPr lang="en-US" altLang="ko-KR" sz="2000" dirty="0"/>
              <a:t>Action </a:t>
            </a:r>
            <a:r>
              <a:rPr lang="ko-KR" altLang="en-US" sz="2000" dirty="0"/>
              <a:t>발생</a:t>
            </a:r>
            <a:endParaRPr lang="en-US" altLang="ko-KR" sz="2000" dirty="0"/>
          </a:p>
          <a:p>
            <a:pPr lvl="1"/>
            <a:r>
              <a:rPr lang="ko-KR" altLang="en-US" sz="1800" dirty="0"/>
              <a:t>메뉴아이템은 사용자로부터의 지시나 명령을 받는데 사용</a:t>
            </a:r>
            <a:endParaRPr lang="en-US" altLang="ko-KR" sz="1800" dirty="0"/>
          </a:p>
          <a:p>
            <a:pPr lvl="1"/>
            <a:r>
              <a:rPr lang="en-US" altLang="ko-KR" sz="1800" dirty="0" err="1"/>
              <a:t>ActionListener</a:t>
            </a:r>
            <a:r>
              <a:rPr lang="ko-KR" altLang="en-US" sz="1800" dirty="0"/>
              <a:t> 인터페이스로 </a:t>
            </a:r>
            <a:r>
              <a:rPr lang="ko-KR" altLang="en-US" sz="1800" dirty="0" err="1"/>
              <a:t>리스너</a:t>
            </a:r>
            <a:r>
              <a:rPr lang="ko-KR" altLang="en-US" sz="1800" dirty="0"/>
              <a:t> 작성</a:t>
            </a:r>
            <a:endParaRPr lang="en-US" altLang="ko-KR" sz="1800" dirty="0"/>
          </a:p>
          <a:p>
            <a:pPr lvl="1"/>
            <a:r>
              <a:rPr lang="ko-KR" altLang="en-US" sz="1800" dirty="0"/>
              <a:t>각 메뉴아이템마다 이벤트 </a:t>
            </a:r>
            <a:r>
              <a:rPr lang="ko-KR" altLang="en-US" sz="1800" dirty="0" err="1"/>
              <a:t>리스너</a:t>
            </a:r>
            <a:r>
              <a:rPr lang="ko-KR" altLang="en-US" sz="1800" dirty="0"/>
              <a:t> 설정</a:t>
            </a:r>
            <a:endParaRPr lang="en-US" altLang="ko-KR" sz="1800" dirty="0"/>
          </a:p>
          <a:p>
            <a:endParaRPr lang="en-US" altLang="ko-KR" sz="2000" dirty="0"/>
          </a:p>
          <a:p>
            <a:pPr lvl="1"/>
            <a:r>
              <a:rPr lang="ko-KR" altLang="en-US" sz="1800" dirty="0"/>
              <a:t>예</a:t>
            </a:r>
            <a:r>
              <a:rPr lang="en-US" altLang="ko-KR" sz="1800" dirty="0"/>
              <a:t>) Load </a:t>
            </a:r>
            <a:r>
              <a:rPr lang="ko-KR" altLang="en-US" sz="1800" dirty="0"/>
              <a:t>메뉴아이템에 </a:t>
            </a:r>
            <a:r>
              <a:rPr lang="en-US" altLang="ko-KR" sz="1800" dirty="0"/>
              <a:t>Action </a:t>
            </a:r>
            <a:r>
              <a:rPr lang="ko-KR" altLang="en-US" sz="1800" dirty="0" err="1"/>
              <a:t>리스너를</a:t>
            </a:r>
            <a:r>
              <a:rPr lang="ko-KR" altLang="en-US" sz="1800" dirty="0"/>
              <a:t> 작성하는 경우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187624" y="3717032"/>
            <a:ext cx="7358114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err="1"/>
              <a:t>JMenuItem</a:t>
            </a:r>
            <a:r>
              <a:rPr lang="en-US" altLang="ko-KR" sz="1400" dirty="0"/>
              <a:t> item = new </a:t>
            </a:r>
            <a:r>
              <a:rPr lang="en-US" altLang="ko-KR" sz="1400" dirty="0" err="1"/>
              <a:t>JMenuItem</a:t>
            </a:r>
            <a:r>
              <a:rPr lang="en-US" altLang="ko-KR" sz="1400" dirty="0"/>
              <a:t>("Load");</a:t>
            </a:r>
          </a:p>
          <a:p>
            <a:pPr defTabSz="180000"/>
            <a:r>
              <a:rPr lang="en-US" altLang="ko-KR" sz="1400" dirty="0" err="1"/>
              <a:t>item.addActionListener</a:t>
            </a:r>
            <a:r>
              <a:rPr lang="en-US" altLang="ko-KR" sz="1400" dirty="0"/>
              <a:t>(new </a:t>
            </a:r>
            <a:r>
              <a:rPr lang="en-US" altLang="ko-KR" sz="1400" dirty="0" err="1"/>
              <a:t>MenuActionListener</a:t>
            </a:r>
            <a:r>
              <a:rPr lang="en-US" altLang="ko-KR" sz="1400" dirty="0"/>
              <a:t>()); // </a:t>
            </a:r>
            <a:r>
              <a:rPr lang="ko-KR" altLang="en-US" sz="1400" dirty="0"/>
              <a:t>메뉴아이템에 </a:t>
            </a:r>
            <a:r>
              <a:rPr lang="en-US" altLang="ko-KR" sz="1400" dirty="0"/>
              <a:t>Action </a:t>
            </a:r>
            <a:r>
              <a:rPr lang="ko-KR" altLang="en-US" sz="1400" dirty="0" err="1"/>
              <a:t>리스너</a:t>
            </a:r>
            <a:r>
              <a:rPr lang="ko-KR" altLang="en-US" sz="1400" dirty="0"/>
              <a:t> 설정</a:t>
            </a:r>
            <a:r>
              <a:rPr lang="en-US" altLang="ko-KR" sz="1400" dirty="0" err="1"/>
              <a:t>screenMenu.add</a:t>
            </a:r>
            <a:r>
              <a:rPr lang="en-US" altLang="ko-KR" sz="1400" dirty="0"/>
              <a:t>(item);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class </a:t>
            </a:r>
            <a:r>
              <a:rPr lang="en-US" altLang="ko-KR" sz="1400" dirty="0" err="1"/>
              <a:t>MenuActionListener</a:t>
            </a:r>
            <a:r>
              <a:rPr lang="en-US" altLang="ko-KR" sz="1400" dirty="0"/>
              <a:t> implements </a:t>
            </a:r>
            <a:r>
              <a:rPr lang="en-US" altLang="ko-KR" sz="1400" dirty="0" err="1"/>
              <a:t>ActionListener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/>
              <a:t>	public void </a:t>
            </a:r>
            <a:r>
              <a:rPr lang="en-US" altLang="ko-KR" sz="1400" dirty="0" err="1"/>
              <a:t>actionPerformed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ActionEvent</a:t>
            </a:r>
            <a:r>
              <a:rPr lang="en-US" altLang="ko-KR" sz="1400" dirty="0"/>
              <a:t> e) {</a:t>
            </a:r>
          </a:p>
          <a:p>
            <a:pPr defTabSz="180000"/>
            <a:r>
              <a:rPr lang="en-US" altLang="ko-KR" sz="1400" dirty="0"/>
              <a:t>		// </a:t>
            </a:r>
            <a:r>
              <a:rPr lang="ko-KR" altLang="en-US" sz="1400" dirty="0"/>
              <a:t>사용자가 </a:t>
            </a:r>
            <a:r>
              <a:rPr lang="en-US" altLang="ko-KR" sz="1400" dirty="0"/>
              <a:t>Load </a:t>
            </a:r>
            <a:r>
              <a:rPr lang="ko-KR" altLang="en-US" sz="1400" dirty="0"/>
              <a:t>메뉴아이템을 선택하는 경우 처리할 작업 구현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	...</a:t>
            </a:r>
            <a:endParaRPr lang="ko-KR" altLang="en-US" sz="1400" dirty="0"/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175393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10-12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메뉴에 </a:t>
            </a:r>
            <a:r>
              <a:rPr lang="en-US" altLang="ko-KR" dirty="0"/>
              <a:t>Action </a:t>
            </a:r>
            <a:r>
              <a:rPr lang="ko-KR" altLang="en-US" dirty="0" err="1"/>
              <a:t>리스너</a:t>
            </a:r>
            <a:r>
              <a:rPr lang="ko-KR" altLang="en-US" dirty="0"/>
              <a:t> 활용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73922" y="1268760"/>
            <a:ext cx="803052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3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그림과 같이 </a:t>
            </a:r>
            <a:r>
              <a:rPr lang="en-US" altLang="ko-KR" sz="13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Screen </a:t>
            </a:r>
            <a:r>
              <a:rPr lang="ko-KR" altLang="en-US" sz="13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메뉴에 </a:t>
            </a:r>
            <a:r>
              <a:rPr lang="en-US" altLang="ko-KR" sz="13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4</a:t>
            </a:r>
            <a:r>
              <a:rPr lang="ko-KR" altLang="en-US" sz="13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개의 메뉴아이템을 만들고</a:t>
            </a:r>
            <a:r>
              <a:rPr lang="en-US" altLang="ko-KR" sz="13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, Load </a:t>
            </a:r>
            <a:r>
              <a:rPr lang="ko-KR" altLang="en-US" sz="13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메뉴아이템을 선택하면 이미지를 하나 로딩하여 출력하고</a:t>
            </a:r>
            <a:r>
              <a:rPr lang="en-US" altLang="ko-KR" sz="13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, Hide </a:t>
            </a:r>
            <a:r>
              <a:rPr lang="ko-KR" altLang="en-US" sz="13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메뉴아이템을 선택하면 이미지를 보이지 않게 하며</a:t>
            </a:r>
            <a:r>
              <a:rPr lang="en-US" altLang="ko-KR" sz="13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en-US" altLang="ko-KR" sz="1300" dirty="0" err="1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ReShow</a:t>
            </a:r>
            <a:r>
              <a:rPr lang="en-US" altLang="ko-KR" sz="13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sz="13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메뉴아이템을 선택하면 숨겨진 이미지를 다시 보이게 하고</a:t>
            </a:r>
            <a:r>
              <a:rPr lang="en-US" altLang="ko-KR" sz="13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, Exit </a:t>
            </a:r>
            <a:r>
              <a:rPr lang="ko-KR" altLang="en-US" sz="13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메뉴아이템을 선택하면 프로그램을 종료하도록 </a:t>
            </a:r>
            <a:r>
              <a:rPr lang="en-US" altLang="ko-KR" sz="13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Action </a:t>
            </a:r>
            <a:r>
              <a:rPr lang="ko-KR" altLang="en-US" sz="1300" dirty="0" err="1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리스너를</a:t>
            </a:r>
            <a:r>
              <a:rPr lang="ko-KR" altLang="en-US" sz="13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작성하라</a:t>
            </a:r>
            <a:r>
              <a:rPr lang="en-US" altLang="ko-KR" sz="13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ko-KR" altLang="en-US" sz="1300" dirty="0">
              <a:solidFill>
                <a:schemeClr val="accent2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807" y="2132856"/>
            <a:ext cx="238125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907" y="2132856"/>
            <a:ext cx="238125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395775"/>
            <a:ext cx="238125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4404320"/>
            <a:ext cx="238125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024" y="4395775"/>
            <a:ext cx="238125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4188843" y="3263340"/>
            <a:ext cx="1358064" cy="577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/>
              <a:t>Load </a:t>
            </a:r>
            <a:r>
              <a:rPr lang="ko-KR" altLang="en-US" sz="1050" dirty="0"/>
              <a:t>메뉴아이템</a:t>
            </a:r>
            <a:endParaRPr lang="en-US" altLang="ko-KR" sz="1050" dirty="0"/>
          </a:p>
          <a:p>
            <a:r>
              <a:rPr lang="ko-KR" altLang="en-US" sz="1050" dirty="0"/>
              <a:t>선택하면 레이블에 </a:t>
            </a:r>
            <a:endParaRPr lang="en-US" altLang="ko-KR" sz="1050" dirty="0"/>
          </a:p>
          <a:p>
            <a:r>
              <a:rPr lang="ko-KR" altLang="en-US" sz="1050" dirty="0"/>
              <a:t>이미지 출력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724364" y="3255435"/>
            <a:ext cx="46679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/>
              <a:t>초기</a:t>
            </a:r>
            <a:endParaRPr lang="en-US" altLang="ko-KR" sz="1050" dirty="0"/>
          </a:p>
          <a:p>
            <a:r>
              <a:rPr lang="ko-KR" altLang="en-US" sz="1050" dirty="0"/>
              <a:t>상태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07813" y="6255295"/>
            <a:ext cx="210348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/>
              <a:t>Hide </a:t>
            </a:r>
            <a:r>
              <a:rPr lang="ko-KR" altLang="en-US" sz="1050" dirty="0"/>
              <a:t>메뉴아이템 선택으로</a:t>
            </a:r>
          </a:p>
          <a:p>
            <a:r>
              <a:rPr lang="ko-KR" altLang="en-US" sz="1050" dirty="0"/>
              <a:t>이미지를 보이지 않게 함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419872" y="6272771"/>
            <a:ext cx="230318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 err="1"/>
              <a:t>ReShow</a:t>
            </a:r>
            <a:r>
              <a:rPr lang="en-US" altLang="ko-KR" sz="1050" dirty="0"/>
              <a:t> </a:t>
            </a:r>
            <a:r>
              <a:rPr lang="ko-KR" altLang="en-US" sz="1050" dirty="0"/>
              <a:t>메뉴아이템 선택으로</a:t>
            </a:r>
          </a:p>
          <a:p>
            <a:r>
              <a:rPr lang="ko-KR" altLang="en-US" sz="1050" dirty="0"/>
              <a:t>숨겨진 이미지가 다시 보이게 함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371665" y="6281736"/>
            <a:ext cx="19979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/>
              <a:t>Exit </a:t>
            </a:r>
            <a:r>
              <a:rPr lang="ko-KR" altLang="en-US" sz="1050" dirty="0"/>
              <a:t>메뉴아이템 선택하면</a:t>
            </a:r>
          </a:p>
          <a:p>
            <a:r>
              <a:rPr lang="ko-KR" altLang="en-US" sz="1050" dirty="0"/>
              <a:t>프로그램 종료</a:t>
            </a:r>
          </a:p>
        </p:txBody>
      </p:sp>
    </p:spTree>
    <p:extLst>
      <p:ext uri="{BB962C8B-B14F-4D97-AF65-F5344CB8AC3E}">
        <p14:creationId xmlns:p14="http://schemas.microsoft.com/office/powerpoint/2010/main" val="41799828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10-12 </a:t>
            </a:r>
            <a:r>
              <a:rPr lang="ko-KR" altLang="en-US" dirty="0"/>
              <a:t>정답</a:t>
            </a:r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79512" y="1412776"/>
            <a:ext cx="4320480" cy="51706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dirty="0"/>
              <a:t>import </a:t>
            </a:r>
            <a:r>
              <a:rPr lang="en-US" altLang="ko-KR" sz="1100" dirty="0" err="1"/>
              <a:t>javax.swing</a:t>
            </a:r>
            <a:r>
              <a:rPr lang="en-US" altLang="ko-KR" sz="1100" dirty="0"/>
              <a:t>.*;</a:t>
            </a:r>
          </a:p>
          <a:p>
            <a:pPr defTabSz="180000"/>
            <a:r>
              <a:rPr lang="en-US" altLang="ko-KR" sz="1100" dirty="0"/>
              <a:t>import </a:t>
            </a:r>
            <a:r>
              <a:rPr lang="en-US" altLang="ko-KR" sz="1100" dirty="0" err="1"/>
              <a:t>java.awt.event</a:t>
            </a:r>
            <a:r>
              <a:rPr lang="en-US" altLang="ko-KR" sz="1100" dirty="0"/>
              <a:t>.*;</a:t>
            </a:r>
          </a:p>
          <a:p>
            <a:pPr defTabSz="180000"/>
            <a:r>
              <a:rPr lang="en-US" altLang="ko-KR" sz="1100" dirty="0"/>
              <a:t>import </a:t>
            </a:r>
            <a:r>
              <a:rPr lang="en-US" altLang="ko-KR" sz="1100" dirty="0" err="1"/>
              <a:t>java.awt</a:t>
            </a:r>
            <a:r>
              <a:rPr lang="en-US" altLang="ko-KR" sz="1100" dirty="0"/>
              <a:t>.*;</a:t>
            </a:r>
          </a:p>
          <a:p>
            <a:pPr defTabSz="180000"/>
            <a:endParaRPr lang="en-US" altLang="ko-KR" sz="1100" dirty="0"/>
          </a:p>
          <a:p>
            <a:pPr defTabSz="180000"/>
            <a:r>
              <a:rPr lang="en-US" altLang="ko-KR" sz="1100" dirty="0"/>
              <a:t>public class </a:t>
            </a:r>
            <a:r>
              <a:rPr lang="en-US" altLang="ko-KR" sz="1100" dirty="0" err="1"/>
              <a:t>MenuActionEventEx</a:t>
            </a:r>
            <a:r>
              <a:rPr lang="en-US" altLang="ko-KR" sz="1100" dirty="0"/>
              <a:t> extends </a:t>
            </a:r>
            <a:r>
              <a:rPr lang="en-US" altLang="ko-KR" sz="1100" dirty="0" err="1"/>
              <a:t>JFrame</a:t>
            </a:r>
            <a:r>
              <a:rPr lang="en-US" altLang="ko-KR" sz="1100" dirty="0"/>
              <a:t> {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JLabel</a:t>
            </a:r>
            <a:r>
              <a:rPr lang="en-US" altLang="ko-KR" sz="1100" dirty="0"/>
              <a:t> </a:t>
            </a:r>
            <a:r>
              <a:rPr lang="en-US" altLang="ko-KR" sz="1100" b="1" dirty="0" err="1"/>
              <a:t>imgLabel</a:t>
            </a:r>
            <a:r>
              <a:rPr lang="en-US" altLang="ko-KR" sz="1100" dirty="0"/>
              <a:t> = new </a:t>
            </a:r>
            <a:r>
              <a:rPr lang="en-US" altLang="ko-KR" sz="1100" dirty="0" err="1"/>
              <a:t>JLabel</a:t>
            </a:r>
            <a:r>
              <a:rPr lang="en-US" altLang="ko-KR" sz="1100" dirty="0"/>
              <a:t>(); // </a:t>
            </a:r>
            <a:r>
              <a:rPr lang="ko-KR" altLang="en-US" sz="1100" dirty="0"/>
              <a:t>빈 레이블</a:t>
            </a:r>
          </a:p>
          <a:p>
            <a:pPr defTabSz="180000"/>
            <a:r>
              <a:rPr lang="en-US" altLang="ko-KR" sz="1100" dirty="0"/>
              <a:t>	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MenuActionEventEx</a:t>
            </a:r>
            <a:r>
              <a:rPr lang="en-US" altLang="ko-KR" sz="1100" dirty="0"/>
              <a:t>() {</a:t>
            </a:r>
          </a:p>
          <a:p>
            <a:pPr defTabSz="180000"/>
            <a:r>
              <a:rPr lang="en-US" altLang="ko-KR" sz="1100" dirty="0"/>
              <a:t>		</a:t>
            </a:r>
            <a:r>
              <a:rPr lang="en-US" altLang="ko-KR" sz="1100" dirty="0" err="1"/>
              <a:t>setTitle</a:t>
            </a:r>
            <a:r>
              <a:rPr lang="en-US" altLang="ko-KR" sz="1100" dirty="0"/>
              <a:t>("Menu</a:t>
            </a:r>
            <a:r>
              <a:rPr lang="ko-KR" altLang="en-US" sz="1100" dirty="0"/>
              <a:t>에 </a:t>
            </a:r>
            <a:r>
              <a:rPr lang="en-US" altLang="ko-KR" sz="1100" dirty="0"/>
              <a:t>Action </a:t>
            </a:r>
            <a:r>
              <a:rPr lang="ko-KR" altLang="en-US" sz="1100" dirty="0" err="1"/>
              <a:t>리스너</a:t>
            </a:r>
            <a:r>
              <a:rPr lang="ko-KR" altLang="en-US" sz="1100" dirty="0"/>
              <a:t> 만들기 예제</a:t>
            </a:r>
            <a:r>
              <a:rPr lang="en-US" altLang="ko-KR" sz="1100" dirty="0"/>
              <a:t>");</a:t>
            </a:r>
          </a:p>
          <a:p>
            <a:pPr defTabSz="180000"/>
            <a:r>
              <a:rPr lang="en-US" altLang="ko-KR" sz="1100" dirty="0"/>
              <a:t>		</a:t>
            </a:r>
            <a:r>
              <a:rPr lang="en-US" altLang="ko-KR" sz="1100" dirty="0" err="1"/>
              <a:t>createMenu</a:t>
            </a:r>
            <a:r>
              <a:rPr lang="en-US" altLang="ko-KR" sz="1100" dirty="0"/>
              <a:t>();</a:t>
            </a:r>
          </a:p>
          <a:p>
            <a:pPr defTabSz="180000"/>
            <a:r>
              <a:rPr lang="en-US" altLang="ko-KR" sz="1100" dirty="0"/>
              <a:t>		</a:t>
            </a:r>
            <a:r>
              <a:rPr lang="en-US" altLang="ko-KR" sz="1100" dirty="0" err="1"/>
              <a:t>getContentPane</a:t>
            </a:r>
            <a:r>
              <a:rPr lang="en-US" altLang="ko-KR" sz="1100" dirty="0"/>
              <a:t>().add(</a:t>
            </a:r>
            <a:r>
              <a:rPr lang="en-US" altLang="ko-KR" sz="1100" dirty="0" err="1"/>
              <a:t>imgLabel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BorderLayout.CENTER</a:t>
            </a:r>
            <a:r>
              <a:rPr lang="en-US" altLang="ko-KR" sz="1100" dirty="0"/>
              <a:t>);</a:t>
            </a:r>
          </a:p>
          <a:p>
            <a:pPr defTabSz="180000"/>
            <a:r>
              <a:rPr lang="en-US" altLang="ko-KR" sz="1100" dirty="0"/>
              <a:t>		</a:t>
            </a:r>
            <a:r>
              <a:rPr lang="en-US" altLang="ko-KR" sz="1100" dirty="0" err="1"/>
              <a:t>setSize</a:t>
            </a:r>
            <a:r>
              <a:rPr lang="en-US" altLang="ko-KR" sz="1100" dirty="0"/>
              <a:t>(250,200); </a:t>
            </a:r>
            <a:r>
              <a:rPr lang="en-US" altLang="ko-KR" sz="1100" dirty="0" err="1"/>
              <a:t>setVisible</a:t>
            </a:r>
            <a:r>
              <a:rPr lang="en-US" altLang="ko-KR" sz="1100" dirty="0"/>
              <a:t>(true);</a:t>
            </a:r>
          </a:p>
          <a:p>
            <a:pPr defTabSz="180000"/>
            <a:r>
              <a:rPr lang="en-US" altLang="ko-KR" sz="1100" dirty="0"/>
              <a:t>	}</a:t>
            </a:r>
          </a:p>
          <a:p>
            <a:pPr defTabSz="180000"/>
            <a:endParaRPr lang="en-US" altLang="ko-KR" sz="1100" dirty="0"/>
          </a:p>
          <a:p>
            <a:pPr defTabSz="180000"/>
            <a:r>
              <a:rPr lang="en-US" altLang="ko-KR" sz="1100" dirty="0"/>
              <a:t>	void </a:t>
            </a:r>
            <a:r>
              <a:rPr lang="en-US" altLang="ko-KR" sz="1100" dirty="0" err="1"/>
              <a:t>createMenu</a:t>
            </a:r>
            <a:r>
              <a:rPr lang="en-US" altLang="ko-KR" sz="1100" dirty="0"/>
              <a:t>() { </a:t>
            </a:r>
          </a:p>
          <a:p>
            <a:pPr defTabSz="180000"/>
            <a:r>
              <a:rPr lang="en-US" altLang="ko-KR" sz="1100" dirty="0"/>
              <a:t>		</a:t>
            </a:r>
            <a:r>
              <a:rPr lang="en-US" altLang="ko-KR" sz="1100" dirty="0" err="1"/>
              <a:t>JMenuBar</a:t>
            </a:r>
            <a:r>
              <a:rPr lang="en-US" altLang="ko-KR" sz="1100" dirty="0"/>
              <a:t> </a:t>
            </a:r>
            <a:r>
              <a:rPr lang="en-US" altLang="ko-KR" sz="1100" dirty="0" err="1"/>
              <a:t>mb</a:t>
            </a:r>
            <a:r>
              <a:rPr lang="en-US" altLang="ko-KR" sz="1100" dirty="0"/>
              <a:t> = new </a:t>
            </a:r>
            <a:r>
              <a:rPr lang="en-US" altLang="ko-KR" sz="1100" dirty="0" err="1"/>
              <a:t>JMenuBar</a:t>
            </a:r>
            <a:r>
              <a:rPr lang="en-US" altLang="ko-KR" sz="1100" dirty="0"/>
              <a:t>(); // </a:t>
            </a:r>
            <a:r>
              <a:rPr lang="ko-KR" altLang="en-US" sz="1100" dirty="0" err="1"/>
              <a:t>메뉴바</a:t>
            </a:r>
            <a:r>
              <a:rPr lang="ko-KR" altLang="en-US" sz="1100" dirty="0"/>
              <a:t> 생성</a:t>
            </a:r>
          </a:p>
          <a:p>
            <a:pPr defTabSz="180000"/>
            <a:r>
              <a:rPr lang="en-US" altLang="ko-KR" sz="1100" dirty="0"/>
              <a:t>		</a:t>
            </a:r>
            <a:r>
              <a:rPr lang="en-US" altLang="ko-KR" sz="1100" dirty="0" err="1"/>
              <a:t>JMenuItem</a:t>
            </a:r>
            <a:r>
              <a:rPr lang="en-US" altLang="ko-KR" sz="1100" dirty="0"/>
              <a:t> [] </a:t>
            </a:r>
            <a:r>
              <a:rPr lang="en-US" altLang="ko-KR" sz="1100" dirty="0" err="1"/>
              <a:t>menuItem</a:t>
            </a:r>
            <a:r>
              <a:rPr lang="en-US" altLang="ko-KR" sz="1100" dirty="0"/>
              <a:t> = new </a:t>
            </a:r>
            <a:r>
              <a:rPr lang="en-US" altLang="ko-KR" sz="1100" dirty="0" err="1"/>
              <a:t>JMenuItem</a:t>
            </a:r>
            <a:r>
              <a:rPr lang="en-US" altLang="ko-KR" sz="1100" dirty="0"/>
              <a:t> [4];</a:t>
            </a:r>
          </a:p>
          <a:p>
            <a:pPr defTabSz="180000"/>
            <a:r>
              <a:rPr lang="en-US" altLang="ko-KR" sz="1100" dirty="0"/>
              <a:t>		String[] </a:t>
            </a:r>
            <a:r>
              <a:rPr lang="en-US" altLang="ko-KR" sz="1100" dirty="0" err="1"/>
              <a:t>itemTitle</a:t>
            </a:r>
            <a:r>
              <a:rPr lang="en-US" altLang="ko-KR" sz="1100" dirty="0"/>
              <a:t> = {"Load", "Hide", "</a:t>
            </a:r>
            <a:r>
              <a:rPr lang="en-US" altLang="ko-KR" sz="1100" dirty="0" err="1"/>
              <a:t>ReShow</a:t>
            </a:r>
            <a:r>
              <a:rPr lang="en-US" altLang="ko-KR" sz="1100" dirty="0"/>
              <a:t>", "Exit"};</a:t>
            </a:r>
          </a:p>
          <a:p>
            <a:pPr defTabSz="180000"/>
            <a:r>
              <a:rPr lang="en-US" altLang="ko-KR" sz="1100" dirty="0"/>
              <a:t>		</a:t>
            </a:r>
            <a:r>
              <a:rPr lang="en-US" altLang="ko-KR" sz="1100" dirty="0" err="1"/>
              <a:t>JMenu</a:t>
            </a:r>
            <a:r>
              <a:rPr lang="en-US" altLang="ko-KR" sz="1100" dirty="0"/>
              <a:t> </a:t>
            </a:r>
            <a:r>
              <a:rPr lang="en-US" altLang="ko-KR" sz="1100" dirty="0" err="1"/>
              <a:t>screenMenu</a:t>
            </a:r>
            <a:r>
              <a:rPr lang="en-US" altLang="ko-KR" sz="1100" dirty="0"/>
              <a:t> = new </a:t>
            </a:r>
            <a:r>
              <a:rPr lang="en-US" altLang="ko-KR" sz="1100" dirty="0" err="1"/>
              <a:t>JMenu</a:t>
            </a:r>
            <a:r>
              <a:rPr lang="en-US" altLang="ko-KR" sz="1100" dirty="0"/>
              <a:t>("Screen");</a:t>
            </a:r>
          </a:p>
          <a:p>
            <a:pPr defTabSz="180000"/>
            <a:endParaRPr lang="en-US" altLang="ko-KR" sz="1100" dirty="0"/>
          </a:p>
          <a:p>
            <a:pPr defTabSz="180000"/>
            <a:r>
              <a:rPr lang="en-US" altLang="ko-KR" sz="1100" dirty="0"/>
              <a:t>		</a:t>
            </a:r>
            <a:r>
              <a:rPr lang="en-US" altLang="ko-KR" sz="1100" dirty="0" err="1"/>
              <a:t>MenuActionListener</a:t>
            </a:r>
            <a:r>
              <a:rPr lang="en-US" altLang="ko-KR" sz="1100" dirty="0"/>
              <a:t> listener = </a:t>
            </a:r>
            <a:r>
              <a:rPr lang="en-US" altLang="ko-KR" sz="1100" b="1" dirty="0"/>
              <a:t>new </a:t>
            </a:r>
            <a:r>
              <a:rPr lang="en-US" altLang="ko-KR" sz="1100" b="1" dirty="0" err="1"/>
              <a:t>MenuActionListener</a:t>
            </a:r>
            <a:r>
              <a:rPr lang="en-US" altLang="ko-KR" sz="1100" b="1" dirty="0"/>
              <a:t>()</a:t>
            </a:r>
            <a:r>
              <a:rPr lang="en-US" altLang="ko-KR" sz="1100" dirty="0"/>
              <a:t>; </a:t>
            </a:r>
          </a:p>
          <a:p>
            <a:pPr defTabSz="180000"/>
            <a:r>
              <a:rPr lang="en-US" altLang="ko-KR" sz="1100" dirty="0"/>
              <a:t>		for(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=0;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&lt;</a:t>
            </a:r>
            <a:r>
              <a:rPr lang="en-US" altLang="ko-KR" sz="1100" dirty="0" err="1"/>
              <a:t>menuItem.length</a:t>
            </a:r>
            <a:r>
              <a:rPr lang="en-US" altLang="ko-KR" sz="1100" dirty="0"/>
              <a:t>;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++) {</a:t>
            </a:r>
          </a:p>
          <a:p>
            <a:pPr defTabSz="180000"/>
            <a:r>
              <a:rPr lang="en-US" altLang="ko-KR" sz="1100" dirty="0"/>
              <a:t>			</a:t>
            </a:r>
            <a:r>
              <a:rPr lang="en-US" altLang="ko-KR" sz="1100" dirty="0" err="1"/>
              <a:t>menuItem</a:t>
            </a:r>
            <a:r>
              <a:rPr lang="en-US" altLang="ko-KR" sz="1100" dirty="0"/>
              <a:t>[</a:t>
            </a:r>
            <a:r>
              <a:rPr lang="en-US" altLang="ko-KR" sz="1100" dirty="0" err="1"/>
              <a:t>i</a:t>
            </a:r>
            <a:r>
              <a:rPr lang="en-US" altLang="ko-KR" sz="1100" dirty="0"/>
              <a:t>] = new </a:t>
            </a:r>
            <a:r>
              <a:rPr lang="en-US" altLang="ko-KR" sz="1100" dirty="0" err="1"/>
              <a:t>JMenuItem</a:t>
            </a:r>
            <a:r>
              <a:rPr lang="en-US" altLang="ko-KR" sz="1100" dirty="0"/>
              <a:t>(</a:t>
            </a:r>
            <a:r>
              <a:rPr lang="en-US" altLang="ko-KR" sz="1100" dirty="0" err="1"/>
              <a:t>itemTitle</a:t>
            </a:r>
            <a:r>
              <a:rPr lang="en-US" altLang="ko-KR" sz="1100" dirty="0"/>
              <a:t>[</a:t>
            </a:r>
            <a:r>
              <a:rPr lang="en-US" altLang="ko-KR" sz="1100" dirty="0" err="1"/>
              <a:t>i</a:t>
            </a:r>
            <a:r>
              <a:rPr lang="en-US" altLang="ko-KR" sz="1100" dirty="0"/>
              <a:t>]); </a:t>
            </a:r>
            <a:endParaRPr lang="ko-KR" altLang="en-US" sz="1100" dirty="0"/>
          </a:p>
          <a:p>
            <a:pPr defTabSz="180000"/>
            <a:r>
              <a:rPr lang="en-US" altLang="ko-KR" sz="1100" dirty="0"/>
              <a:t>			</a:t>
            </a:r>
            <a:r>
              <a:rPr lang="en-US" altLang="ko-KR" sz="1100" b="1" dirty="0" err="1"/>
              <a:t>menuItem</a:t>
            </a:r>
            <a:r>
              <a:rPr lang="en-US" altLang="ko-KR" sz="1100" b="1" dirty="0"/>
              <a:t>[</a:t>
            </a:r>
            <a:r>
              <a:rPr lang="en-US" altLang="ko-KR" sz="1100" b="1" dirty="0" err="1"/>
              <a:t>i</a:t>
            </a:r>
            <a:r>
              <a:rPr lang="en-US" altLang="ko-KR" sz="1100" b="1" dirty="0"/>
              <a:t>].</a:t>
            </a:r>
            <a:r>
              <a:rPr lang="en-US" altLang="ko-KR" sz="1100" b="1" dirty="0" err="1"/>
              <a:t>addActionListener</a:t>
            </a:r>
            <a:r>
              <a:rPr lang="en-US" altLang="ko-KR" sz="1100" b="1" dirty="0"/>
              <a:t>(listener); </a:t>
            </a:r>
            <a:endParaRPr lang="ko-KR" altLang="en-US" sz="1100" b="1" dirty="0"/>
          </a:p>
          <a:p>
            <a:pPr defTabSz="180000"/>
            <a:r>
              <a:rPr lang="en-US" altLang="ko-KR" sz="1100" dirty="0"/>
              <a:t>			</a:t>
            </a:r>
            <a:r>
              <a:rPr lang="en-US" altLang="ko-KR" sz="1100" dirty="0" err="1"/>
              <a:t>screenMenu.add</a:t>
            </a:r>
            <a:r>
              <a:rPr lang="en-US" altLang="ko-KR" sz="1100" dirty="0"/>
              <a:t>(</a:t>
            </a:r>
            <a:r>
              <a:rPr lang="en-US" altLang="ko-KR" sz="1100" dirty="0" err="1"/>
              <a:t>menuItem</a:t>
            </a:r>
            <a:r>
              <a:rPr lang="en-US" altLang="ko-KR" sz="1100" dirty="0"/>
              <a:t>[</a:t>
            </a:r>
            <a:r>
              <a:rPr lang="en-US" altLang="ko-KR" sz="1100" dirty="0" err="1"/>
              <a:t>i</a:t>
            </a:r>
            <a:r>
              <a:rPr lang="en-US" altLang="ko-KR" sz="1100" dirty="0"/>
              <a:t>]);</a:t>
            </a:r>
            <a:endParaRPr lang="ko-KR" altLang="en-US" sz="1100" dirty="0"/>
          </a:p>
          <a:p>
            <a:pPr defTabSz="180000"/>
            <a:r>
              <a:rPr lang="en-US" altLang="ko-KR" sz="1100" dirty="0"/>
              <a:t>		}</a:t>
            </a:r>
          </a:p>
          <a:p>
            <a:pPr defTabSz="180000"/>
            <a:r>
              <a:rPr lang="en-US" altLang="ko-KR" sz="1100" dirty="0"/>
              <a:t>		</a:t>
            </a:r>
            <a:r>
              <a:rPr lang="en-US" altLang="ko-KR" sz="1100" dirty="0" err="1"/>
              <a:t>mb.add</a:t>
            </a:r>
            <a:r>
              <a:rPr lang="en-US" altLang="ko-KR" sz="1100" dirty="0"/>
              <a:t>(</a:t>
            </a:r>
            <a:r>
              <a:rPr lang="en-US" altLang="ko-KR" sz="1100" dirty="0" err="1"/>
              <a:t>screenMenu</a:t>
            </a:r>
            <a:r>
              <a:rPr lang="en-US" altLang="ko-KR" sz="1100" dirty="0"/>
              <a:t>); </a:t>
            </a:r>
            <a:endParaRPr lang="ko-KR" altLang="en-US" sz="1100" dirty="0"/>
          </a:p>
          <a:p>
            <a:pPr defTabSz="180000"/>
            <a:r>
              <a:rPr lang="en-US" altLang="ko-KR" sz="1100" dirty="0"/>
              <a:t>		</a:t>
            </a:r>
            <a:r>
              <a:rPr lang="en-US" altLang="ko-KR" sz="1100" dirty="0" err="1"/>
              <a:t>setJMenuBar</a:t>
            </a:r>
            <a:r>
              <a:rPr lang="en-US" altLang="ko-KR" sz="1100" dirty="0"/>
              <a:t>(</a:t>
            </a:r>
            <a:r>
              <a:rPr lang="en-US" altLang="ko-KR" sz="1100" dirty="0" err="1"/>
              <a:t>mb</a:t>
            </a:r>
            <a:r>
              <a:rPr lang="en-US" altLang="ko-KR" sz="1100" dirty="0"/>
              <a:t>); // </a:t>
            </a:r>
            <a:r>
              <a:rPr lang="ko-KR" altLang="en-US" sz="1100" dirty="0" err="1"/>
              <a:t>메뉴바를</a:t>
            </a:r>
            <a:r>
              <a:rPr lang="ko-KR" altLang="en-US" sz="1100" dirty="0"/>
              <a:t> 프레임에 부착</a:t>
            </a:r>
          </a:p>
          <a:p>
            <a:pPr defTabSz="180000"/>
            <a:r>
              <a:rPr lang="en-US" altLang="ko-KR" sz="1100" dirty="0"/>
              <a:t>	}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582656" y="1412776"/>
            <a:ext cx="4286280" cy="41549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dirty="0"/>
              <a:t>	</a:t>
            </a:r>
            <a:r>
              <a:rPr lang="en-US" altLang="ko-KR" sz="1100" b="1" dirty="0"/>
              <a:t>class </a:t>
            </a:r>
            <a:r>
              <a:rPr lang="en-US" altLang="ko-KR" sz="1100" b="1" dirty="0" err="1"/>
              <a:t>MenuActionListener</a:t>
            </a:r>
            <a:r>
              <a:rPr lang="en-US" altLang="ko-KR" sz="1100" b="1" dirty="0"/>
              <a:t> implements </a:t>
            </a:r>
            <a:r>
              <a:rPr lang="en-US" altLang="ko-KR" sz="1100" b="1" dirty="0" err="1"/>
              <a:t>ActionListener</a:t>
            </a:r>
            <a:r>
              <a:rPr lang="en-US" altLang="ko-KR" sz="1100" b="1" dirty="0"/>
              <a:t> </a:t>
            </a:r>
            <a:r>
              <a:rPr lang="en-US" altLang="ko-KR" sz="1100" dirty="0"/>
              <a:t>{ </a:t>
            </a:r>
            <a:endParaRPr lang="ko-KR" altLang="en-US" sz="1100" dirty="0"/>
          </a:p>
          <a:p>
            <a:pPr defTabSz="180000"/>
            <a:r>
              <a:rPr lang="en-US" altLang="ko-KR" sz="1100" dirty="0"/>
              <a:t>		public void </a:t>
            </a:r>
            <a:r>
              <a:rPr lang="en-US" altLang="ko-KR" sz="1100" dirty="0" err="1"/>
              <a:t>actionPerformed</a:t>
            </a:r>
            <a:r>
              <a:rPr lang="en-US" altLang="ko-KR" sz="1100" dirty="0"/>
              <a:t>(</a:t>
            </a:r>
            <a:r>
              <a:rPr lang="en-US" altLang="ko-KR" sz="1100" dirty="0" err="1"/>
              <a:t>ActionEvent</a:t>
            </a:r>
            <a:r>
              <a:rPr lang="en-US" altLang="ko-KR" sz="1100" dirty="0"/>
              <a:t> e) {</a:t>
            </a:r>
          </a:p>
          <a:p>
            <a:pPr defTabSz="180000"/>
            <a:r>
              <a:rPr lang="en-US" altLang="ko-KR" sz="1100" dirty="0"/>
              <a:t>			String </a:t>
            </a:r>
            <a:r>
              <a:rPr lang="en-US" altLang="ko-KR" sz="1100" dirty="0" err="1"/>
              <a:t>cmd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e.getActionCommand</a:t>
            </a:r>
            <a:r>
              <a:rPr lang="en-US" altLang="ko-KR" sz="1100" dirty="0"/>
              <a:t>(); </a:t>
            </a:r>
            <a:endParaRPr lang="ko-KR" altLang="en-US" sz="1100" dirty="0"/>
          </a:p>
          <a:p>
            <a:pPr defTabSz="180000"/>
            <a:r>
              <a:rPr lang="en-US" altLang="ko-KR" sz="1100" dirty="0"/>
              <a:t>			switch(</a:t>
            </a:r>
            <a:r>
              <a:rPr lang="en-US" altLang="ko-KR" sz="1100" dirty="0" err="1"/>
              <a:t>cmd</a:t>
            </a:r>
            <a:r>
              <a:rPr lang="en-US" altLang="ko-KR" sz="1100" dirty="0"/>
              <a:t>) { // </a:t>
            </a:r>
            <a:r>
              <a:rPr lang="ko-KR" altLang="en-US" sz="1100" dirty="0"/>
              <a:t>메뉴 아이템의 종류 구분</a:t>
            </a:r>
          </a:p>
          <a:p>
            <a:pPr defTabSz="180000"/>
            <a:r>
              <a:rPr lang="en-US" altLang="ko-KR" sz="1100" dirty="0"/>
              <a:t>				</a:t>
            </a:r>
            <a:r>
              <a:rPr lang="en-US" altLang="ko-KR" sz="1100" b="1" dirty="0"/>
              <a:t>case "Load" </a:t>
            </a:r>
            <a:r>
              <a:rPr lang="en-US" altLang="ko-KR" sz="1100" dirty="0"/>
              <a:t>:</a:t>
            </a:r>
          </a:p>
          <a:p>
            <a:pPr defTabSz="180000"/>
            <a:r>
              <a:rPr lang="en-US" altLang="ko-KR" sz="1100" dirty="0"/>
              <a:t>					if(</a:t>
            </a:r>
            <a:r>
              <a:rPr lang="en-US" altLang="ko-KR" sz="1100" dirty="0" err="1"/>
              <a:t>imgLabel.getIcon</a:t>
            </a:r>
            <a:r>
              <a:rPr lang="en-US" altLang="ko-KR" sz="1100" dirty="0"/>
              <a:t>() != null) return; </a:t>
            </a:r>
          </a:p>
          <a:p>
            <a:pPr defTabSz="180000"/>
            <a:r>
              <a:rPr lang="en-US" altLang="ko-KR" sz="1100" dirty="0"/>
              <a:t>													// </a:t>
            </a:r>
            <a:r>
              <a:rPr lang="ko-KR" altLang="en-US" sz="1100" dirty="0"/>
              <a:t>이미 로딩되었으면 리턴</a:t>
            </a:r>
          </a:p>
          <a:p>
            <a:pPr defTabSz="180000"/>
            <a:r>
              <a:rPr lang="en-US" altLang="ko-KR" sz="1100" dirty="0"/>
              <a:t>					</a:t>
            </a:r>
            <a:r>
              <a:rPr lang="en-US" altLang="ko-KR" sz="1100" b="1" dirty="0" err="1"/>
              <a:t>imgLabel.setIcon</a:t>
            </a:r>
            <a:r>
              <a:rPr lang="en-US" altLang="ko-KR" sz="1100" b="1" dirty="0"/>
              <a:t>(new </a:t>
            </a:r>
          </a:p>
          <a:p>
            <a:pPr defTabSz="180000"/>
            <a:r>
              <a:rPr lang="en-US" altLang="ko-KR" sz="1100" b="1" dirty="0"/>
              <a:t>									</a:t>
            </a:r>
            <a:r>
              <a:rPr lang="en-US" altLang="ko-KR" sz="1100" b="1" dirty="0" err="1"/>
              <a:t>ImageIcon</a:t>
            </a:r>
            <a:r>
              <a:rPr lang="en-US" altLang="ko-KR" sz="1100" b="1" dirty="0"/>
              <a:t>("images/img.jpg")); </a:t>
            </a:r>
          </a:p>
          <a:p>
            <a:pPr defTabSz="180000"/>
            <a:r>
              <a:rPr lang="en-US" altLang="ko-KR" sz="1100" dirty="0"/>
              <a:t>					break;</a:t>
            </a:r>
          </a:p>
          <a:p>
            <a:pPr defTabSz="180000"/>
            <a:r>
              <a:rPr lang="en-US" altLang="ko-KR" sz="1100" dirty="0"/>
              <a:t>				</a:t>
            </a:r>
            <a:r>
              <a:rPr lang="en-US" altLang="ko-KR" sz="1100" b="1" dirty="0"/>
              <a:t>case "Hide" </a:t>
            </a:r>
            <a:r>
              <a:rPr lang="en-US" altLang="ko-KR" sz="1100" dirty="0"/>
              <a:t>:</a:t>
            </a:r>
          </a:p>
          <a:p>
            <a:pPr defTabSz="180000"/>
            <a:r>
              <a:rPr lang="en-US" altLang="ko-KR" sz="1100" dirty="0"/>
              <a:t>					</a:t>
            </a:r>
            <a:r>
              <a:rPr lang="en-US" altLang="ko-KR" sz="1100" dirty="0" err="1"/>
              <a:t>imgLabel.setVisible</a:t>
            </a:r>
            <a:r>
              <a:rPr lang="en-US" altLang="ko-KR" sz="1100" dirty="0"/>
              <a:t>(false); break;</a:t>
            </a:r>
          </a:p>
          <a:p>
            <a:pPr defTabSz="180000"/>
            <a:r>
              <a:rPr lang="en-US" altLang="ko-KR" sz="1100" dirty="0"/>
              <a:t>				</a:t>
            </a:r>
            <a:r>
              <a:rPr lang="en-US" altLang="ko-KR" sz="1100" b="1" dirty="0"/>
              <a:t>case "</a:t>
            </a:r>
            <a:r>
              <a:rPr lang="en-US" altLang="ko-KR" sz="1100" b="1" dirty="0" err="1"/>
              <a:t>ReShow</a:t>
            </a:r>
            <a:r>
              <a:rPr lang="en-US" altLang="ko-KR" sz="1100" b="1" dirty="0"/>
              <a:t>" </a:t>
            </a:r>
            <a:r>
              <a:rPr lang="en-US" altLang="ko-KR" sz="1100" dirty="0"/>
              <a:t>:</a:t>
            </a:r>
          </a:p>
          <a:p>
            <a:pPr defTabSz="180000"/>
            <a:r>
              <a:rPr lang="en-US" altLang="ko-KR" sz="1100" dirty="0"/>
              <a:t>					</a:t>
            </a:r>
            <a:r>
              <a:rPr lang="en-US" altLang="ko-KR" sz="1100" dirty="0" err="1"/>
              <a:t>imgLabel.setVisible</a:t>
            </a:r>
            <a:r>
              <a:rPr lang="en-US" altLang="ko-KR" sz="1100" dirty="0"/>
              <a:t>(true); break;</a:t>
            </a:r>
          </a:p>
          <a:p>
            <a:pPr defTabSz="180000"/>
            <a:r>
              <a:rPr lang="en-US" altLang="ko-KR" sz="1100" dirty="0"/>
              <a:t>				</a:t>
            </a:r>
            <a:r>
              <a:rPr lang="en-US" altLang="ko-KR" sz="1100" b="1" dirty="0"/>
              <a:t>case "Exit" </a:t>
            </a:r>
            <a:r>
              <a:rPr lang="en-US" altLang="ko-KR" sz="1100" dirty="0"/>
              <a:t>:</a:t>
            </a:r>
          </a:p>
          <a:p>
            <a:pPr defTabSz="180000"/>
            <a:r>
              <a:rPr lang="en-US" altLang="ko-KR" sz="1100" dirty="0"/>
              <a:t>					</a:t>
            </a:r>
            <a:r>
              <a:rPr lang="en-US" altLang="ko-KR" sz="1100" dirty="0" err="1"/>
              <a:t>System.exit</a:t>
            </a:r>
            <a:r>
              <a:rPr lang="en-US" altLang="ko-KR" sz="1100" dirty="0"/>
              <a:t>(0); break;</a:t>
            </a:r>
          </a:p>
          <a:p>
            <a:pPr defTabSz="180000"/>
            <a:r>
              <a:rPr lang="en-US" altLang="ko-KR" sz="1100" dirty="0"/>
              <a:t>			}</a:t>
            </a:r>
          </a:p>
          <a:p>
            <a:pPr defTabSz="180000"/>
            <a:r>
              <a:rPr lang="en-US" altLang="ko-KR" sz="1100" dirty="0"/>
              <a:t>		}</a:t>
            </a:r>
          </a:p>
          <a:p>
            <a:pPr defTabSz="180000"/>
            <a:r>
              <a:rPr lang="en-US" altLang="ko-KR" sz="1100" dirty="0"/>
              <a:t>	}</a:t>
            </a:r>
          </a:p>
          <a:p>
            <a:pPr defTabSz="180000"/>
            <a:endParaRPr lang="en-US" altLang="ko-KR" sz="1100" dirty="0"/>
          </a:p>
          <a:p>
            <a:pPr defTabSz="180000"/>
            <a:r>
              <a:rPr lang="en-US" altLang="ko-KR" sz="1100" dirty="0"/>
              <a:t>	public static void main(String [] </a:t>
            </a:r>
            <a:r>
              <a:rPr lang="en-US" altLang="ko-KR" sz="1100" dirty="0" err="1"/>
              <a:t>args</a:t>
            </a:r>
            <a:r>
              <a:rPr lang="en-US" altLang="ko-KR" sz="1100" dirty="0"/>
              <a:t>) {</a:t>
            </a:r>
          </a:p>
          <a:p>
            <a:pPr defTabSz="180000"/>
            <a:r>
              <a:rPr lang="en-US" altLang="ko-KR" sz="1100" dirty="0"/>
              <a:t>		new </a:t>
            </a:r>
            <a:r>
              <a:rPr lang="en-US" altLang="ko-KR" sz="1100" dirty="0" err="1"/>
              <a:t>MenuActionEventEx</a:t>
            </a:r>
            <a:r>
              <a:rPr lang="en-US" altLang="ko-KR" sz="1100" dirty="0"/>
              <a:t>();</a:t>
            </a:r>
          </a:p>
          <a:p>
            <a:pPr defTabSz="180000"/>
            <a:r>
              <a:rPr lang="en-US" altLang="ko-KR" sz="1100" dirty="0"/>
              <a:t>	}</a:t>
            </a:r>
          </a:p>
          <a:p>
            <a:pPr defTabSz="180000"/>
            <a:r>
              <a:rPr lang="en-US" altLang="ko-KR" sz="1100" dirty="0"/>
              <a:t>}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3058712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팝업 다이얼로그</a:t>
            </a:r>
            <a:r>
              <a:rPr lang="en-US" altLang="ko-KR"/>
              <a:t>, JOptionPane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팝업 다이얼로그</a:t>
            </a:r>
            <a:endParaRPr lang="en-US" altLang="ko-KR" sz="2000" dirty="0"/>
          </a:p>
          <a:p>
            <a:pPr lvl="1"/>
            <a:r>
              <a:rPr lang="ko-KR" altLang="en-US" sz="1800" dirty="0"/>
              <a:t>사용자에게 메시지를 전달하거나 문자열을 간단히 </a:t>
            </a:r>
            <a:r>
              <a:rPr lang="ko-KR" altLang="en-US" sz="1800" dirty="0" err="1"/>
              <a:t>입력받는</a:t>
            </a:r>
            <a:r>
              <a:rPr lang="ko-KR" altLang="en-US" sz="1800" dirty="0"/>
              <a:t> 용도</a:t>
            </a:r>
            <a:endParaRPr lang="en-US" altLang="ko-KR" sz="1800" dirty="0"/>
          </a:p>
          <a:p>
            <a:pPr lvl="1"/>
            <a:r>
              <a:rPr lang="en-US" altLang="ko-KR" sz="1800" dirty="0" err="1"/>
              <a:t>JOptionPane</a:t>
            </a:r>
            <a:r>
              <a:rPr lang="en-US" altLang="ko-KR" sz="1800" dirty="0"/>
              <a:t> </a:t>
            </a:r>
            <a:r>
              <a:rPr lang="ko-KR" altLang="en-US" sz="1800" dirty="0"/>
              <a:t>클래스를 이용하여 생성</a:t>
            </a:r>
            <a:endParaRPr lang="en-US" altLang="ko-KR" sz="1800" dirty="0"/>
          </a:p>
          <a:p>
            <a:pPr lvl="2"/>
            <a:r>
              <a:rPr lang="en-US" altLang="ko-KR" sz="1600" dirty="0"/>
              <a:t>static </a:t>
            </a:r>
            <a:r>
              <a:rPr lang="ko-KR" altLang="en-US" sz="1600" dirty="0"/>
              <a:t>타입의 간단한 </a:t>
            </a:r>
            <a:r>
              <a:rPr lang="ko-KR" altLang="en-US" sz="1600" dirty="0" err="1"/>
              <a:t>메소드</a:t>
            </a:r>
            <a:r>
              <a:rPr lang="ko-KR" altLang="en-US" sz="1600" dirty="0"/>
              <a:t> 이용 </a:t>
            </a:r>
            <a:endParaRPr lang="en-US" altLang="ko-KR" sz="1600" dirty="0"/>
          </a:p>
          <a:p>
            <a:endParaRPr lang="en-US" altLang="ko-KR" sz="2000" dirty="0"/>
          </a:p>
          <a:p>
            <a:r>
              <a:rPr lang="ko-KR" altLang="en-US" sz="2000" dirty="0"/>
              <a:t>입력 다이얼로그 </a:t>
            </a:r>
            <a:r>
              <a:rPr lang="en-US" altLang="ko-KR" sz="2000" dirty="0"/>
              <a:t>- </a:t>
            </a:r>
            <a:r>
              <a:rPr lang="en-US" altLang="ko-KR" sz="2000" dirty="0" err="1"/>
              <a:t>JOptionPane.showInputDialog</a:t>
            </a:r>
            <a:r>
              <a:rPr lang="en-US" altLang="ko-KR" sz="2000" dirty="0"/>
              <a:t>()</a:t>
            </a:r>
          </a:p>
          <a:p>
            <a:pPr lvl="1"/>
            <a:r>
              <a:rPr lang="en-US" altLang="ko-KR" sz="1600" dirty="0"/>
              <a:t> </a:t>
            </a:r>
            <a:r>
              <a:rPr lang="ko-KR" altLang="en-US" sz="1600" dirty="0"/>
              <a:t>한 줄을 입력 받는 다이얼로그</a:t>
            </a:r>
            <a:endParaRPr lang="en-US" altLang="ko-KR" sz="16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35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320" y="3861048"/>
            <a:ext cx="5979738" cy="864045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124028"/>
            <a:ext cx="2847975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779912" y="5164816"/>
            <a:ext cx="496855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String name = </a:t>
            </a:r>
            <a:r>
              <a:rPr lang="en-US" altLang="ko-KR" sz="1200" dirty="0" err="1"/>
              <a:t>JOptionPane.showInputDialog</a:t>
            </a:r>
            <a:r>
              <a:rPr lang="en-US" altLang="ko-KR" sz="1200" dirty="0"/>
              <a:t>("</a:t>
            </a:r>
            <a:r>
              <a:rPr lang="ko-KR" altLang="en-US" sz="1200" dirty="0"/>
              <a:t>이름을 입력하세요</a:t>
            </a:r>
            <a:r>
              <a:rPr lang="en-US" altLang="ko-KR" sz="1200" dirty="0"/>
              <a:t>.");</a:t>
            </a:r>
          </a:p>
          <a:p>
            <a:r>
              <a:rPr lang="en-US" altLang="ko-KR" sz="1200" dirty="0"/>
              <a:t>// name</a:t>
            </a:r>
            <a:r>
              <a:rPr lang="ko-KR" altLang="en-US" sz="1200" dirty="0"/>
              <a:t>에 </a:t>
            </a:r>
            <a:r>
              <a:rPr lang="en-US" altLang="ko-KR" sz="1200" dirty="0"/>
              <a:t>"Java Kim"</a:t>
            </a:r>
            <a:r>
              <a:rPr lang="ko-KR" altLang="en-US" sz="1200" dirty="0"/>
              <a:t>이 리턴</a:t>
            </a:r>
          </a:p>
          <a:p>
            <a:r>
              <a:rPr lang="en-US" altLang="ko-KR" sz="1200" dirty="0"/>
              <a:t>// </a:t>
            </a:r>
            <a:r>
              <a:rPr lang="ko-KR" altLang="en-US" sz="1200" dirty="0"/>
              <a:t>취소 버튼이나</a:t>
            </a:r>
            <a:r>
              <a:rPr lang="en-US" altLang="ko-KR" sz="1200" dirty="0"/>
              <a:t>, </a:t>
            </a:r>
            <a:r>
              <a:rPr lang="ko-KR" altLang="en-US" sz="1200" dirty="0"/>
              <a:t>입력 없이 다이얼로그가 닫히면 </a:t>
            </a:r>
            <a:r>
              <a:rPr lang="en-US" altLang="ko-KR" sz="1200" dirty="0"/>
              <a:t>null </a:t>
            </a:r>
            <a:r>
              <a:rPr lang="ko-KR" altLang="en-US" sz="1200" dirty="0"/>
              <a:t>리턴</a:t>
            </a:r>
          </a:p>
        </p:txBody>
      </p:sp>
    </p:spTree>
    <p:extLst>
      <p:ext uri="{BB962C8B-B14F-4D97-AF65-F5344CB8AC3E}">
        <p14:creationId xmlns:p14="http://schemas.microsoft.com/office/powerpoint/2010/main" val="41592639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 다이얼로그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확인 다이얼로그 </a:t>
            </a:r>
            <a:r>
              <a:rPr lang="en-US" altLang="ko-KR" sz="1800" dirty="0"/>
              <a:t>- </a:t>
            </a:r>
            <a:r>
              <a:rPr lang="en-US" altLang="ko-KR" sz="1800" dirty="0" err="1"/>
              <a:t>JOptionPane.showConfirmDialog</a:t>
            </a:r>
            <a:r>
              <a:rPr lang="en-US" altLang="ko-KR" sz="1800" dirty="0"/>
              <a:t>()</a:t>
            </a:r>
          </a:p>
          <a:p>
            <a:pPr lvl="1"/>
            <a:r>
              <a:rPr lang="ko-KR" altLang="en-US" sz="1400" dirty="0"/>
              <a:t>사용자로부터 </a:t>
            </a:r>
            <a:r>
              <a:rPr lang="en-US" altLang="ko-KR" sz="1400" dirty="0"/>
              <a:t>Yes/No</a:t>
            </a:r>
            <a:r>
              <a:rPr lang="ko-KR" altLang="en-US" sz="1400" dirty="0"/>
              <a:t> 응답을 입력 받는 다이얼로그</a:t>
            </a:r>
            <a:endParaRPr lang="en-US" altLang="ko-KR" sz="14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36</a:t>
            </a:fld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018551"/>
            <a:ext cx="6120680" cy="2418561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797152"/>
            <a:ext cx="2759767" cy="181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923928" y="4725605"/>
            <a:ext cx="4824536" cy="19543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dirty="0" err="1"/>
              <a:t>int</a:t>
            </a:r>
            <a:r>
              <a:rPr lang="en-US" altLang="ko-KR" sz="1100" dirty="0"/>
              <a:t> result = </a:t>
            </a:r>
            <a:r>
              <a:rPr lang="en-US" altLang="ko-KR" sz="1100" dirty="0" err="1"/>
              <a:t>JOptionPane.showConfirmDialog</a:t>
            </a:r>
            <a:r>
              <a:rPr lang="en-US" altLang="ko-KR" sz="1100" dirty="0"/>
              <a:t>(null, "</a:t>
            </a:r>
            <a:r>
              <a:rPr lang="ko-KR" altLang="en-US" sz="1100" dirty="0"/>
              <a:t>계속할 것입니까</a:t>
            </a:r>
            <a:r>
              <a:rPr lang="en-US" altLang="ko-KR" sz="1100" dirty="0"/>
              <a:t>?",</a:t>
            </a:r>
          </a:p>
          <a:p>
            <a:pPr defTabSz="180000"/>
            <a:r>
              <a:rPr lang="en-US" altLang="ko-KR" sz="1100" dirty="0"/>
              <a:t>											"Confirm", </a:t>
            </a:r>
            <a:r>
              <a:rPr lang="en-US" altLang="ko-KR" sz="1100" dirty="0" err="1"/>
              <a:t>JOptionPane.YES_NO_OPTION</a:t>
            </a:r>
            <a:r>
              <a:rPr lang="en-US" altLang="ko-KR" sz="1100" dirty="0"/>
              <a:t>);</a:t>
            </a:r>
          </a:p>
          <a:p>
            <a:pPr defTabSz="180000"/>
            <a:r>
              <a:rPr lang="en-US" altLang="ko-KR" sz="1100" dirty="0"/>
              <a:t>if(result == </a:t>
            </a:r>
            <a:r>
              <a:rPr lang="en-US" altLang="ko-KR" sz="1100" dirty="0" err="1"/>
              <a:t>JOptionPane.CLOSED_OPTION</a:t>
            </a:r>
            <a:r>
              <a:rPr lang="en-US" altLang="ko-KR" sz="1100" dirty="0"/>
              <a:t>) {</a:t>
            </a:r>
          </a:p>
          <a:p>
            <a:pPr defTabSz="180000"/>
            <a:r>
              <a:rPr lang="en-US" altLang="ko-KR" sz="1100" dirty="0"/>
              <a:t>	// </a:t>
            </a:r>
            <a:r>
              <a:rPr lang="ko-KR" altLang="en-US" sz="1100" dirty="0"/>
              <a:t>사용자가 </a:t>
            </a:r>
            <a:r>
              <a:rPr lang="en-US" altLang="ko-KR" sz="1100" dirty="0"/>
              <a:t>"</a:t>
            </a:r>
            <a:r>
              <a:rPr lang="ko-KR" altLang="en-US" sz="1100" dirty="0"/>
              <a:t>예</a:t>
            </a:r>
            <a:r>
              <a:rPr lang="en-US" altLang="ko-KR" sz="1100" dirty="0"/>
              <a:t>", "</a:t>
            </a:r>
            <a:r>
              <a:rPr lang="ko-KR" altLang="en-US" sz="1100" dirty="0"/>
              <a:t>아니오</a:t>
            </a:r>
            <a:r>
              <a:rPr lang="en-US" altLang="ko-KR" sz="1100" dirty="0"/>
              <a:t>"</a:t>
            </a:r>
            <a:r>
              <a:rPr lang="ko-KR" altLang="en-US" sz="1100" dirty="0"/>
              <a:t>의 선택 없이 다이얼로그 창을 닫은 경우</a:t>
            </a:r>
          </a:p>
          <a:p>
            <a:pPr defTabSz="180000"/>
            <a:r>
              <a:rPr lang="en-US" altLang="ko-KR" sz="1100" dirty="0"/>
              <a:t>}</a:t>
            </a:r>
          </a:p>
          <a:p>
            <a:pPr defTabSz="180000"/>
            <a:r>
              <a:rPr lang="en-US" altLang="ko-KR" sz="1100" dirty="0"/>
              <a:t>else if(result == </a:t>
            </a:r>
            <a:r>
              <a:rPr lang="en-US" altLang="ko-KR" sz="1100" dirty="0" err="1"/>
              <a:t>JOptionPane.YES_OPTION</a:t>
            </a:r>
            <a:r>
              <a:rPr lang="en-US" altLang="ko-KR" sz="1100" dirty="0"/>
              <a:t>) {</a:t>
            </a:r>
          </a:p>
          <a:p>
            <a:pPr defTabSz="180000"/>
            <a:r>
              <a:rPr lang="en-US" altLang="ko-KR" sz="1100" dirty="0"/>
              <a:t>	// </a:t>
            </a:r>
            <a:r>
              <a:rPr lang="ko-KR" altLang="en-US" sz="1100" dirty="0"/>
              <a:t>사용자가 </a:t>
            </a:r>
            <a:r>
              <a:rPr lang="en-US" altLang="ko-KR" sz="1100" dirty="0"/>
              <a:t>"</a:t>
            </a:r>
            <a:r>
              <a:rPr lang="ko-KR" altLang="en-US" sz="1100" dirty="0"/>
              <a:t>예</a:t>
            </a:r>
            <a:r>
              <a:rPr lang="en-US" altLang="ko-KR" sz="1100" dirty="0"/>
              <a:t>"</a:t>
            </a:r>
            <a:r>
              <a:rPr lang="ko-KR" altLang="en-US" sz="1100" dirty="0"/>
              <a:t>를 선택한 경우</a:t>
            </a:r>
          </a:p>
          <a:p>
            <a:pPr defTabSz="180000"/>
            <a:r>
              <a:rPr lang="en-US" altLang="ko-KR" sz="1100" dirty="0"/>
              <a:t>}</a:t>
            </a:r>
          </a:p>
          <a:p>
            <a:pPr defTabSz="180000"/>
            <a:r>
              <a:rPr lang="en-US" altLang="ko-KR" sz="1100" dirty="0"/>
              <a:t>else {</a:t>
            </a:r>
          </a:p>
          <a:p>
            <a:pPr defTabSz="180000"/>
            <a:r>
              <a:rPr lang="en-US" altLang="ko-KR" sz="1100" dirty="0"/>
              <a:t>	// </a:t>
            </a:r>
            <a:r>
              <a:rPr lang="ko-KR" altLang="en-US" sz="1100" dirty="0"/>
              <a:t>사용자가 </a:t>
            </a:r>
            <a:r>
              <a:rPr lang="en-US" altLang="ko-KR" sz="1100" dirty="0"/>
              <a:t>"</a:t>
            </a:r>
            <a:r>
              <a:rPr lang="ko-KR" altLang="en-US" sz="1100" dirty="0"/>
              <a:t>아니오</a:t>
            </a:r>
            <a:r>
              <a:rPr lang="en-US" altLang="ko-KR" sz="1100" dirty="0"/>
              <a:t>"</a:t>
            </a:r>
            <a:r>
              <a:rPr lang="ko-KR" altLang="en-US" sz="1100" dirty="0"/>
              <a:t>를 선택한 경우</a:t>
            </a:r>
          </a:p>
          <a:p>
            <a:pPr defTabSz="180000"/>
            <a:r>
              <a:rPr lang="en-US" altLang="ko-KR" sz="1100" dirty="0"/>
              <a:t>}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6182033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메시지 다이얼로그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메시지 다이얼로그 </a:t>
            </a:r>
            <a:r>
              <a:rPr lang="en-US" altLang="ko-KR" sz="2000" dirty="0"/>
              <a:t>– </a:t>
            </a:r>
            <a:r>
              <a:rPr lang="en-US" altLang="ko-KR" sz="2000" dirty="0" err="1"/>
              <a:t>showMessageDialog</a:t>
            </a:r>
            <a:endParaRPr lang="en-US" altLang="ko-KR" sz="2000" dirty="0"/>
          </a:p>
          <a:p>
            <a:pPr lvl="1"/>
            <a:r>
              <a:rPr lang="ko-KR" altLang="en-US" sz="1600" dirty="0"/>
              <a:t>단순 메시지를 출력하는 다이얼로그</a:t>
            </a:r>
            <a:endParaRPr lang="en-US" altLang="ko-KR" sz="1600" dirty="0"/>
          </a:p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37</a:t>
            </a:fld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105818"/>
            <a:ext cx="6768752" cy="2403302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869160"/>
            <a:ext cx="2571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4139952" y="4869160"/>
            <a:ext cx="36004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/>
              <a:t>JOptionPane.showMessageDialog</a:t>
            </a:r>
            <a:r>
              <a:rPr lang="en-US" altLang="ko-KR" sz="1200" dirty="0"/>
              <a:t>(null,</a:t>
            </a:r>
          </a:p>
          <a:p>
            <a:pPr defTabSz="180000"/>
            <a:r>
              <a:rPr lang="en-US" altLang="ko-KR" sz="1200" dirty="0"/>
              <a:t>					"</a:t>
            </a:r>
            <a:r>
              <a:rPr lang="ko-KR" altLang="en-US" sz="1200" dirty="0"/>
              <a:t>조심하세요</a:t>
            </a:r>
            <a:r>
              <a:rPr lang="en-US" altLang="ko-KR" sz="1200" dirty="0"/>
              <a:t>", "Message",</a:t>
            </a:r>
          </a:p>
          <a:p>
            <a:pPr defTabSz="180000"/>
            <a:r>
              <a:rPr lang="en-US" altLang="ko-KR" sz="1200" dirty="0"/>
              <a:t>					</a:t>
            </a:r>
            <a:r>
              <a:rPr lang="en-US" altLang="ko-KR" sz="1200" dirty="0" err="1"/>
              <a:t>JOptionPane.ERROR_MESSAGE</a:t>
            </a:r>
            <a:r>
              <a:rPr lang="en-US" altLang="ko-KR" sz="1200" dirty="0"/>
              <a:t>);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628235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474" y="3457066"/>
            <a:ext cx="3766532" cy="1506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60525" y="1844891"/>
            <a:ext cx="3784990" cy="1513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슬라이드 번호 개체 틀 1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79512" y="103984"/>
            <a:ext cx="3622007" cy="1342502"/>
          </a:xfrm>
        </p:spPr>
        <p:txBody>
          <a:bodyPr>
            <a:noAutofit/>
          </a:bodyPr>
          <a:lstStyle/>
          <a:p>
            <a:r>
              <a:rPr lang="ko-KR" altLang="en-US" sz="2400" dirty="0"/>
              <a:t>예제 </a:t>
            </a:r>
            <a:r>
              <a:rPr lang="en-US" altLang="ko-KR" sz="2400" dirty="0"/>
              <a:t>10-13 : </a:t>
            </a:r>
            <a:r>
              <a:rPr lang="en-US" altLang="ko-KR" sz="2400" dirty="0" err="1"/>
              <a:t>JOptionPane</a:t>
            </a:r>
            <a:r>
              <a:rPr lang="ko-KR" altLang="en-US" sz="2400" dirty="0"/>
              <a:t>으로 </a:t>
            </a:r>
            <a:r>
              <a:rPr lang="en-US" altLang="ko-KR" sz="2400" dirty="0"/>
              <a:t>3</a:t>
            </a:r>
            <a:r>
              <a:rPr lang="ko-KR" altLang="en-US" sz="2400" dirty="0"/>
              <a:t>가지 팝업 다이얼로그 만들기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05867" y="498236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초기 화면</a:t>
            </a:r>
            <a:endParaRPr lang="en-US" altLang="ko-KR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2777740" y="2134025"/>
            <a:ext cx="20521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Input Name </a:t>
            </a:r>
            <a:r>
              <a:rPr lang="ko-KR" altLang="en-US" sz="1200" dirty="0"/>
              <a:t>버튼을 누르면</a:t>
            </a:r>
            <a:endParaRPr lang="en-US" altLang="ko-KR" sz="1200" dirty="0"/>
          </a:p>
          <a:p>
            <a:r>
              <a:rPr lang="ko-KR" altLang="en-US" sz="1200" dirty="0"/>
              <a:t> 입력 다이얼로그 생성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"Java</a:t>
            </a:r>
            <a:r>
              <a:rPr lang="ko-KR" altLang="en-US" sz="1200" dirty="0"/>
              <a:t> </a:t>
            </a:r>
            <a:r>
              <a:rPr lang="en-US" altLang="ko-KR" sz="1200" dirty="0"/>
              <a:t>Kim"</a:t>
            </a:r>
            <a:r>
              <a:rPr lang="ko-KR" altLang="en-US" sz="1200" dirty="0"/>
              <a:t>을 입력하고 </a:t>
            </a:r>
            <a:endParaRPr lang="en-US" altLang="ko-KR" sz="1200" dirty="0"/>
          </a:p>
          <a:p>
            <a:r>
              <a:rPr lang="ko-KR" altLang="en-US" sz="1200" dirty="0"/>
              <a:t>확인 버튼을 누르면</a:t>
            </a:r>
            <a:endParaRPr lang="en-US" altLang="ko-KR" sz="1200" dirty="0"/>
          </a:p>
          <a:p>
            <a:r>
              <a:rPr lang="ko-KR" altLang="en-US" sz="1200" dirty="0"/>
              <a:t>텍스트필드 창에 출력</a:t>
            </a:r>
            <a:endParaRPr lang="en-US" altLang="ko-KR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2736228" y="3773971"/>
            <a:ext cx="21305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Confirm </a:t>
            </a:r>
            <a:r>
              <a:rPr lang="ko-KR" altLang="en-US" sz="1200" dirty="0"/>
              <a:t>버튼을 누르면</a:t>
            </a:r>
            <a:endParaRPr lang="en-US" altLang="ko-KR" sz="1200" dirty="0"/>
          </a:p>
          <a:p>
            <a:r>
              <a:rPr lang="ko-KR" altLang="en-US" sz="1200" dirty="0"/>
              <a:t> 확인 다이얼로그</a:t>
            </a:r>
            <a:r>
              <a:rPr lang="en-US" altLang="ko-KR" sz="1200" dirty="0"/>
              <a:t> </a:t>
            </a:r>
            <a:r>
              <a:rPr lang="ko-KR" altLang="en-US" sz="1200" dirty="0"/>
              <a:t>생성</a:t>
            </a:r>
            <a:endParaRPr lang="en-US" altLang="ko-KR" sz="1200" dirty="0"/>
          </a:p>
          <a:p>
            <a:r>
              <a:rPr lang="en-US" altLang="ko-KR" sz="1200" dirty="0"/>
              <a:t>"</a:t>
            </a:r>
            <a:r>
              <a:rPr lang="ko-KR" altLang="en-US" sz="1200" dirty="0"/>
              <a:t>예</a:t>
            </a:r>
            <a:r>
              <a:rPr lang="en-US" altLang="ko-KR" sz="1200" dirty="0"/>
              <a:t>" </a:t>
            </a:r>
            <a:r>
              <a:rPr lang="ko-KR" altLang="en-US" sz="1200" dirty="0"/>
              <a:t>버튼을 누르면</a:t>
            </a:r>
            <a:endParaRPr lang="en-US" altLang="ko-KR" sz="1200" dirty="0"/>
          </a:p>
          <a:p>
            <a:r>
              <a:rPr lang="ko-KR" altLang="en-US" sz="1200" dirty="0"/>
              <a:t> 텍스트필드 창에 </a:t>
            </a:r>
            <a:r>
              <a:rPr lang="en-US" altLang="ko-KR" sz="1200" dirty="0"/>
              <a:t>"Yes"</a:t>
            </a:r>
            <a:r>
              <a:rPr lang="ko-KR" altLang="en-US" sz="1200" dirty="0"/>
              <a:t> 출력</a:t>
            </a:r>
            <a:endParaRPr lang="en-US" altLang="ko-KR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2962339" y="5549423"/>
            <a:ext cx="18870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Message </a:t>
            </a:r>
            <a:r>
              <a:rPr lang="ko-KR" altLang="en-US" sz="1200" dirty="0"/>
              <a:t>버튼을 누르면</a:t>
            </a:r>
            <a:endParaRPr lang="en-US" altLang="ko-KR" sz="1200" dirty="0"/>
          </a:p>
          <a:p>
            <a:r>
              <a:rPr lang="ko-KR" altLang="en-US" sz="1200" dirty="0"/>
              <a:t> 메시지 다이얼로그 생성</a:t>
            </a:r>
            <a:endParaRPr lang="en-US" altLang="ko-KR" sz="1200" dirty="0"/>
          </a:p>
          <a:p>
            <a:r>
              <a:rPr lang="en-US" altLang="ko-KR" sz="1200" dirty="0"/>
              <a:t>"</a:t>
            </a:r>
            <a:r>
              <a:rPr lang="ko-KR" altLang="en-US" sz="1200" dirty="0"/>
              <a:t>확인</a:t>
            </a:r>
            <a:r>
              <a:rPr lang="en-US" altLang="ko-KR" sz="1200" dirty="0"/>
              <a:t>" </a:t>
            </a:r>
            <a:r>
              <a:rPr lang="ko-KR" altLang="en-US" sz="1200" dirty="0"/>
              <a:t>버튼을 누르면</a:t>
            </a:r>
            <a:endParaRPr lang="en-US" altLang="ko-KR" sz="1200" dirty="0"/>
          </a:p>
          <a:p>
            <a:r>
              <a:rPr lang="ko-KR" altLang="en-US" sz="1200" dirty="0"/>
              <a:t> 다이얼로그 종료</a:t>
            </a:r>
            <a:endParaRPr lang="en-US" altLang="ko-KR" sz="12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45016" y="214290"/>
            <a:ext cx="3784990" cy="1513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4556" y="2412366"/>
            <a:ext cx="2248284" cy="984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474" y="5207924"/>
            <a:ext cx="3784990" cy="1513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6759" y="4039528"/>
            <a:ext cx="2028755" cy="893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380" y="5760586"/>
            <a:ext cx="2028755" cy="893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자유형 2"/>
          <p:cNvSpPr/>
          <p:nvPr/>
        </p:nvSpPr>
        <p:spPr>
          <a:xfrm>
            <a:off x="5720425" y="2249971"/>
            <a:ext cx="386199" cy="391886"/>
          </a:xfrm>
          <a:custGeom>
            <a:avLst/>
            <a:gdLst>
              <a:gd name="connsiteX0" fmla="*/ 11730 w 386199"/>
              <a:gd name="connsiteY0" fmla="*/ 0 h 391886"/>
              <a:gd name="connsiteX1" fmla="*/ 46565 w 386199"/>
              <a:gd name="connsiteY1" fmla="*/ 278674 h 391886"/>
              <a:gd name="connsiteX2" fmla="*/ 386199 w 386199"/>
              <a:gd name="connsiteY2" fmla="*/ 391886 h 391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6199" h="391886">
                <a:moveTo>
                  <a:pt x="11730" y="0"/>
                </a:moveTo>
                <a:cubicBezTo>
                  <a:pt x="-2058" y="106680"/>
                  <a:pt x="-15846" y="213360"/>
                  <a:pt x="46565" y="278674"/>
                </a:cubicBezTo>
                <a:cubicBezTo>
                  <a:pt x="108976" y="343988"/>
                  <a:pt x="247587" y="367937"/>
                  <a:pt x="386199" y="391886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6457184" y="2766492"/>
            <a:ext cx="661749" cy="2616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5" name="자유형 4"/>
          <p:cNvSpPr/>
          <p:nvPr/>
        </p:nvSpPr>
        <p:spPr>
          <a:xfrm>
            <a:off x="7134235" y="2899947"/>
            <a:ext cx="705982" cy="874024"/>
          </a:xfrm>
          <a:custGeom>
            <a:avLst/>
            <a:gdLst>
              <a:gd name="connsiteX0" fmla="*/ 0 w 705982"/>
              <a:gd name="connsiteY0" fmla="*/ 3167 h 874024"/>
              <a:gd name="connsiteX1" fmla="*/ 592183 w 705982"/>
              <a:gd name="connsiteY1" fmla="*/ 133795 h 874024"/>
              <a:gd name="connsiteX2" fmla="*/ 705395 w 705982"/>
              <a:gd name="connsiteY2" fmla="*/ 874024 h 874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5982" h="874024">
                <a:moveTo>
                  <a:pt x="0" y="3167"/>
                </a:moveTo>
                <a:cubicBezTo>
                  <a:pt x="237308" y="-4091"/>
                  <a:pt x="474617" y="-11348"/>
                  <a:pt x="592183" y="133795"/>
                </a:cubicBezTo>
                <a:cubicBezTo>
                  <a:pt x="709749" y="278938"/>
                  <a:pt x="707572" y="576481"/>
                  <a:pt x="705395" y="874024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6565196" y="3839772"/>
            <a:ext cx="108012" cy="199756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endCxn id="17" idx="0"/>
          </p:cNvCxnSpPr>
          <p:nvPr/>
        </p:nvCxnSpPr>
        <p:spPr>
          <a:xfrm flipH="1">
            <a:off x="7117758" y="5639972"/>
            <a:ext cx="110940" cy="120614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자유형 22"/>
          <p:cNvSpPr/>
          <p:nvPr/>
        </p:nvSpPr>
        <p:spPr>
          <a:xfrm>
            <a:off x="6907813" y="4731914"/>
            <a:ext cx="696685" cy="792480"/>
          </a:xfrm>
          <a:custGeom>
            <a:avLst/>
            <a:gdLst>
              <a:gd name="connsiteX0" fmla="*/ 0 w 696685"/>
              <a:gd name="connsiteY0" fmla="*/ 0 h 792480"/>
              <a:gd name="connsiteX1" fmla="*/ 348342 w 696685"/>
              <a:gd name="connsiteY1" fmla="*/ 121920 h 792480"/>
              <a:gd name="connsiteX2" fmla="*/ 592182 w 696685"/>
              <a:gd name="connsiteY2" fmla="*/ 304800 h 792480"/>
              <a:gd name="connsiteX3" fmla="*/ 696685 w 696685"/>
              <a:gd name="connsiteY3" fmla="*/ 792480 h 792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685" h="792480">
                <a:moveTo>
                  <a:pt x="0" y="0"/>
                </a:moveTo>
                <a:cubicBezTo>
                  <a:pt x="124822" y="35560"/>
                  <a:pt x="249645" y="71120"/>
                  <a:pt x="348342" y="121920"/>
                </a:cubicBezTo>
                <a:cubicBezTo>
                  <a:pt x="447039" y="172720"/>
                  <a:pt x="534125" y="193040"/>
                  <a:pt x="592182" y="304800"/>
                </a:cubicBezTo>
                <a:cubicBezTo>
                  <a:pt x="650239" y="416560"/>
                  <a:pt x="673462" y="604520"/>
                  <a:pt x="696685" y="79248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79512" y="1458259"/>
            <a:ext cx="2286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다음 그림과 같이</a:t>
            </a:r>
            <a:endParaRPr lang="en-US" altLang="ko-KR" sz="1400" dirty="0">
              <a:solidFill>
                <a:schemeClr val="accent2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3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개의 팝업 다이얼로그를</a:t>
            </a:r>
            <a:endParaRPr lang="en-US" altLang="ko-KR" sz="1400" dirty="0">
              <a:solidFill>
                <a:schemeClr val="accent2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출력하는 응용프로그램을</a:t>
            </a:r>
            <a:endParaRPr lang="en-US" altLang="ko-KR" sz="1400" dirty="0">
              <a:solidFill>
                <a:schemeClr val="accent2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작성해보라</a:t>
            </a:r>
          </a:p>
        </p:txBody>
      </p:sp>
    </p:spTree>
    <p:extLst>
      <p:ext uri="{BB962C8B-B14F-4D97-AF65-F5344CB8AC3E}">
        <p14:creationId xmlns:p14="http://schemas.microsoft.com/office/powerpoint/2010/main" val="1710523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7504" y="827857"/>
            <a:ext cx="3888432" cy="50013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dirty="0"/>
              <a:t>import </a:t>
            </a:r>
            <a:r>
              <a:rPr lang="en-US" altLang="ko-KR" sz="1100" dirty="0" err="1"/>
              <a:t>javax.swing</a:t>
            </a:r>
            <a:r>
              <a:rPr lang="en-US" altLang="ko-KR" sz="1100" dirty="0"/>
              <a:t>.*;</a:t>
            </a:r>
          </a:p>
          <a:p>
            <a:pPr defTabSz="180000"/>
            <a:r>
              <a:rPr lang="en-US" altLang="ko-KR" sz="1100" dirty="0"/>
              <a:t>import </a:t>
            </a:r>
            <a:r>
              <a:rPr lang="en-US" altLang="ko-KR" sz="1100" dirty="0" err="1"/>
              <a:t>java.awt.event</a:t>
            </a:r>
            <a:r>
              <a:rPr lang="en-US" altLang="ko-KR" sz="1100" dirty="0"/>
              <a:t>.*;</a:t>
            </a:r>
          </a:p>
          <a:p>
            <a:pPr defTabSz="180000"/>
            <a:r>
              <a:rPr lang="en-US" altLang="ko-KR" sz="1100" dirty="0"/>
              <a:t>import java.awt.*;</a:t>
            </a:r>
          </a:p>
          <a:p>
            <a:pPr defTabSz="180000"/>
            <a:endParaRPr lang="ko-KR" altLang="en-US" sz="1100" dirty="0"/>
          </a:p>
          <a:p>
            <a:pPr defTabSz="180000"/>
            <a:r>
              <a:rPr lang="en-US" altLang="ko-KR" sz="1100" b="1" dirty="0"/>
              <a:t>public class </a:t>
            </a:r>
            <a:r>
              <a:rPr lang="en-US" altLang="ko-KR" sz="1100" b="1" dirty="0" err="1"/>
              <a:t>OptionPaneEx</a:t>
            </a:r>
            <a:r>
              <a:rPr lang="en-US" altLang="ko-KR" sz="1100" b="1" dirty="0"/>
              <a:t> extends </a:t>
            </a:r>
            <a:r>
              <a:rPr lang="en-US" altLang="ko-KR" sz="1100" b="1" dirty="0" err="1"/>
              <a:t>JFrame</a:t>
            </a:r>
            <a:r>
              <a:rPr lang="en-US" altLang="ko-KR" sz="1100" b="1" dirty="0"/>
              <a:t> {</a:t>
            </a:r>
          </a:p>
          <a:p>
            <a:pPr defTabSz="180000"/>
            <a:r>
              <a:rPr lang="en-US" altLang="ko-KR" sz="1100" dirty="0"/>
              <a:t>	Container </a:t>
            </a:r>
            <a:r>
              <a:rPr lang="en-US" altLang="ko-KR" sz="1100" dirty="0" err="1"/>
              <a:t>contentPane</a:t>
            </a:r>
            <a:r>
              <a:rPr lang="en-US" altLang="ko-KR" sz="1100" dirty="0"/>
              <a:t>;</a:t>
            </a:r>
          </a:p>
          <a:p>
            <a:pPr defTabSz="180000"/>
            <a:endParaRPr lang="en-US" altLang="ko-KR" sz="1100" b="1" dirty="0"/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OptionPaneEx</a:t>
            </a:r>
            <a:r>
              <a:rPr lang="en-US" altLang="ko-KR" sz="1100" dirty="0"/>
              <a:t>() {</a:t>
            </a:r>
          </a:p>
          <a:p>
            <a:pPr defTabSz="180000"/>
            <a:r>
              <a:rPr lang="en-US" altLang="ko-KR" sz="1100" dirty="0"/>
              <a:t>		</a:t>
            </a:r>
            <a:r>
              <a:rPr lang="en-US" altLang="ko-KR" sz="1100" dirty="0" err="1"/>
              <a:t>setTitle</a:t>
            </a:r>
            <a:r>
              <a:rPr lang="en-US" altLang="ko-KR" sz="1100" dirty="0"/>
              <a:t>("</a:t>
            </a:r>
            <a:r>
              <a:rPr lang="ko-KR" altLang="en-US" sz="1100" dirty="0"/>
              <a:t>옵션 팬 예제</a:t>
            </a:r>
            <a:r>
              <a:rPr lang="en-US" altLang="ko-KR" sz="1100" dirty="0"/>
              <a:t>");</a:t>
            </a:r>
          </a:p>
          <a:p>
            <a:pPr defTabSz="180000"/>
            <a:r>
              <a:rPr lang="en-US" altLang="ko-KR" sz="1100" dirty="0"/>
              <a:t>		</a:t>
            </a:r>
            <a:r>
              <a:rPr lang="en-US" altLang="ko-KR" sz="1100" dirty="0" err="1"/>
              <a:t>setDefaultCloseOperation</a:t>
            </a:r>
            <a:r>
              <a:rPr lang="en-US" altLang="ko-KR" sz="1100" dirty="0"/>
              <a:t>(</a:t>
            </a:r>
            <a:r>
              <a:rPr lang="en-US" altLang="ko-KR" sz="1100" dirty="0" err="1"/>
              <a:t>JFrame.</a:t>
            </a:r>
            <a:r>
              <a:rPr lang="en-US" altLang="ko-KR" sz="1100" i="1" dirty="0" err="1"/>
              <a:t>EXIT_ON_CLOSE</a:t>
            </a:r>
            <a:r>
              <a:rPr lang="en-US" altLang="ko-KR" sz="1100" i="1" dirty="0"/>
              <a:t>);</a:t>
            </a:r>
          </a:p>
          <a:p>
            <a:pPr defTabSz="180000"/>
            <a:r>
              <a:rPr lang="en-US" altLang="ko-KR" sz="1100" i="1" dirty="0"/>
              <a:t>		</a:t>
            </a:r>
            <a:r>
              <a:rPr lang="en-US" altLang="ko-KR" sz="1100" dirty="0" err="1"/>
              <a:t>contentPane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getContentPane</a:t>
            </a:r>
            <a:r>
              <a:rPr lang="en-US" altLang="ko-KR" sz="1100" dirty="0"/>
              <a:t>();</a:t>
            </a:r>
          </a:p>
          <a:p>
            <a:pPr defTabSz="180000"/>
            <a:r>
              <a:rPr lang="en-US" altLang="ko-KR" sz="1100" dirty="0"/>
              <a:t>		</a:t>
            </a:r>
            <a:r>
              <a:rPr lang="en-US" altLang="ko-KR" sz="1100" dirty="0" err="1"/>
              <a:t>setSize</a:t>
            </a:r>
            <a:r>
              <a:rPr lang="en-US" altLang="ko-KR" sz="1100" dirty="0"/>
              <a:t>(500,200);</a:t>
            </a:r>
          </a:p>
          <a:p>
            <a:pPr defTabSz="180000"/>
            <a:r>
              <a:rPr lang="en-US" altLang="ko-KR" sz="1100" dirty="0"/>
              <a:t>		</a:t>
            </a:r>
            <a:r>
              <a:rPr lang="en-US" altLang="ko-KR" sz="1100" dirty="0" err="1"/>
              <a:t>contentPane.add</a:t>
            </a:r>
            <a:r>
              <a:rPr lang="en-US" altLang="ko-KR" sz="1100" dirty="0"/>
              <a:t>(</a:t>
            </a:r>
            <a:r>
              <a:rPr lang="en-US" altLang="ko-KR" sz="1100" b="1" dirty="0"/>
              <a:t>new </a:t>
            </a:r>
            <a:r>
              <a:rPr lang="en-US" altLang="ko-KR" sz="1100" b="1" dirty="0" err="1"/>
              <a:t>MyPanel</a:t>
            </a:r>
            <a:r>
              <a:rPr lang="en-US" altLang="ko-KR" sz="1100" b="1" dirty="0"/>
              <a:t>(), </a:t>
            </a:r>
          </a:p>
          <a:p>
            <a:pPr defTabSz="180000"/>
            <a:r>
              <a:rPr lang="en-US" altLang="ko-KR" sz="1100" b="1" dirty="0"/>
              <a:t>							</a:t>
            </a:r>
            <a:r>
              <a:rPr lang="en-US" altLang="ko-KR" sz="1100" b="1" dirty="0" err="1"/>
              <a:t>BorderLayout.</a:t>
            </a:r>
            <a:r>
              <a:rPr lang="en-US" altLang="ko-KR" sz="1100" b="1" i="1" dirty="0" err="1"/>
              <a:t>NORTH</a:t>
            </a:r>
            <a:r>
              <a:rPr lang="en-US" altLang="ko-KR" sz="1100" b="1" i="1" dirty="0"/>
              <a:t>);</a:t>
            </a:r>
          </a:p>
          <a:p>
            <a:pPr defTabSz="180000"/>
            <a:r>
              <a:rPr lang="en-US" altLang="ko-KR" sz="1100" dirty="0"/>
              <a:t>		</a:t>
            </a:r>
            <a:r>
              <a:rPr lang="en-US" altLang="ko-KR" sz="1100" dirty="0" err="1"/>
              <a:t>setVisible</a:t>
            </a:r>
            <a:r>
              <a:rPr lang="en-US" altLang="ko-KR" sz="1100" dirty="0"/>
              <a:t>(true);</a:t>
            </a:r>
          </a:p>
          <a:p>
            <a:pPr defTabSz="180000"/>
            <a:r>
              <a:rPr lang="en-US" altLang="ko-KR" sz="1100" dirty="0"/>
              <a:t>	}</a:t>
            </a:r>
          </a:p>
          <a:p>
            <a:pPr defTabSz="180000"/>
            <a:endParaRPr lang="ko-KR" altLang="en-US" sz="1100" dirty="0"/>
          </a:p>
          <a:p>
            <a:pPr defTabSz="180000"/>
            <a:r>
              <a:rPr lang="en-US" altLang="ko-KR" sz="1100" b="1" dirty="0"/>
              <a:t>	class </a:t>
            </a:r>
            <a:r>
              <a:rPr lang="en-US" altLang="ko-KR" sz="1100" b="1" dirty="0" err="1"/>
              <a:t>MyPanel</a:t>
            </a:r>
            <a:r>
              <a:rPr lang="en-US" altLang="ko-KR" sz="1100" b="1" dirty="0"/>
              <a:t> extends Panel {</a:t>
            </a:r>
          </a:p>
          <a:p>
            <a:pPr defTabSz="180000"/>
            <a:r>
              <a:rPr lang="en-US" altLang="ko-KR" sz="1100" dirty="0"/>
              <a:t>		</a:t>
            </a:r>
            <a:r>
              <a:rPr lang="en-US" altLang="ko-KR" sz="1100" dirty="0" err="1"/>
              <a:t>JButton</a:t>
            </a:r>
            <a:r>
              <a:rPr lang="en-US" altLang="ko-KR" sz="1100" dirty="0"/>
              <a:t> </a:t>
            </a:r>
            <a:r>
              <a:rPr lang="en-US" altLang="ko-KR" sz="1100" dirty="0" err="1"/>
              <a:t>inputBtn</a:t>
            </a:r>
            <a:r>
              <a:rPr lang="en-US" altLang="ko-KR" sz="1100" dirty="0"/>
              <a:t> = </a:t>
            </a:r>
            <a:r>
              <a:rPr lang="en-US" altLang="ko-KR" sz="1100" b="1" dirty="0"/>
              <a:t>new </a:t>
            </a:r>
            <a:r>
              <a:rPr lang="en-US" altLang="ko-KR" sz="1100" b="1" dirty="0" err="1"/>
              <a:t>JButton</a:t>
            </a:r>
            <a:r>
              <a:rPr lang="en-US" altLang="ko-KR" sz="1100" b="1" dirty="0"/>
              <a:t>("Input Name");</a:t>
            </a:r>
          </a:p>
          <a:p>
            <a:pPr defTabSz="180000"/>
            <a:r>
              <a:rPr lang="en-US" altLang="ko-KR" sz="1100" dirty="0"/>
              <a:t>		</a:t>
            </a:r>
            <a:r>
              <a:rPr lang="en-US" altLang="ko-KR" sz="1100" dirty="0" err="1"/>
              <a:t>JTextField</a:t>
            </a:r>
            <a:r>
              <a:rPr lang="en-US" altLang="ko-KR" sz="1100" dirty="0"/>
              <a:t> </a:t>
            </a:r>
            <a:r>
              <a:rPr lang="en-US" altLang="ko-KR" sz="1100" dirty="0" err="1"/>
              <a:t>tf</a:t>
            </a:r>
            <a:r>
              <a:rPr lang="en-US" altLang="ko-KR" sz="1100" dirty="0"/>
              <a:t> = </a:t>
            </a:r>
            <a:r>
              <a:rPr lang="en-US" altLang="ko-KR" sz="1100" b="1" dirty="0"/>
              <a:t>new </a:t>
            </a:r>
            <a:r>
              <a:rPr lang="en-US" altLang="ko-KR" sz="1100" b="1" dirty="0" err="1"/>
              <a:t>JTextField</a:t>
            </a:r>
            <a:r>
              <a:rPr lang="en-US" altLang="ko-KR" sz="1100" b="1" dirty="0"/>
              <a:t>(10);</a:t>
            </a:r>
          </a:p>
          <a:p>
            <a:pPr defTabSz="180000"/>
            <a:r>
              <a:rPr lang="en-US" altLang="ko-KR" sz="1100" dirty="0"/>
              <a:t>		</a:t>
            </a:r>
            <a:r>
              <a:rPr lang="en-US" altLang="ko-KR" sz="1100" dirty="0" err="1"/>
              <a:t>JButton</a:t>
            </a:r>
            <a:r>
              <a:rPr lang="en-US" altLang="ko-KR" sz="1100" dirty="0"/>
              <a:t> </a:t>
            </a:r>
            <a:r>
              <a:rPr lang="en-US" altLang="ko-KR" sz="1100" dirty="0" err="1"/>
              <a:t>confirmBtn</a:t>
            </a:r>
            <a:r>
              <a:rPr lang="en-US" altLang="ko-KR" sz="1100" dirty="0"/>
              <a:t> = </a:t>
            </a:r>
            <a:r>
              <a:rPr lang="en-US" altLang="ko-KR" sz="1100" b="1" dirty="0"/>
              <a:t>new </a:t>
            </a:r>
            <a:r>
              <a:rPr lang="en-US" altLang="ko-KR" sz="1100" b="1" dirty="0" err="1"/>
              <a:t>JButton</a:t>
            </a:r>
            <a:r>
              <a:rPr lang="en-US" altLang="ko-KR" sz="1100" b="1" dirty="0"/>
              <a:t>("Confirm");</a:t>
            </a:r>
          </a:p>
          <a:p>
            <a:pPr defTabSz="180000"/>
            <a:r>
              <a:rPr lang="en-US" altLang="ko-KR" sz="1100" dirty="0"/>
              <a:t>		</a:t>
            </a:r>
            <a:r>
              <a:rPr lang="en-US" altLang="ko-KR" sz="1100" dirty="0" err="1"/>
              <a:t>JButton</a:t>
            </a:r>
            <a:r>
              <a:rPr lang="en-US" altLang="ko-KR" sz="1100" dirty="0"/>
              <a:t> </a:t>
            </a:r>
            <a:r>
              <a:rPr lang="en-US" altLang="ko-KR" sz="1100" dirty="0" err="1"/>
              <a:t>messageBtn</a:t>
            </a:r>
            <a:r>
              <a:rPr lang="en-US" altLang="ko-KR" sz="1100" dirty="0"/>
              <a:t> = </a:t>
            </a:r>
            <a:r>
              <a:rPr lang="en-US" altLang="ko-KR" sz="1100" b="1" dirty="0"/>
              <a:t>new </a:t>
            </a:r>
            <a:r>
              <a:rPr lang="en-US" altLang="ko-KR" sz="1100" b="1" dirty="0" err="1"/>
              <a:t>JButton</a:t>
            </a:r>
            <a:r>
              <a:rPr lang="en-US" altLang="ko-KR" sz="1100" b="1" dirty="0"/>
              <a:t>("Message");</a:t>
            </a:r>
          </a:p>
          <a:p>
            <a:pPr defTabSz="180000"/>
            <a:endParaRPr lang="ko-KR" altLang="en-US" sz="1100" dirty="0"/>
          </a:p>
          <a:p>
            <a:pPr defTabSz="180000"/>
            <a:r>
              <a:rPr lang="en-US" altLang="ko-KR" sz="1100" dirty="0"/>
              <a:t>		</a:t>
            </a:r>
            <a:r>
              <a:rPr lang="en-US" altLang="ko-KR" sz="1100" dirty="0" err="1"/>
              <a:t>MyPanel</a:t>
            </a:r>
            <a:r>
              <a:rPr lang="en-US" altLang="ko-KR" sz="1100" dirty="0"/>
              <a:t>() {</a:t>
            </a:r>
          </a:p>
          <a:p>
            <a:pPr defTabSz="180000"/>
            <a:r>
              <a:rPr lang="en-US" altLang="ko-KR" sz="1100" dirty="0"/>
              <a:t>			</a:t>
            </a:r>
            <a:r>
              <a:rPr lang="en-US" altLang="ko-KR" sz="1100" dirty="0" err="1"/>
              <a:t>setBackground</a:t>
            </a:r>
            <a:r>
              <a:rPr lang="en-US" altLang="ko-KR" sz="1100" dirty="0"/>
              <a:t>(</a:t>
            </a:r>
            <a:r>
              <a:rPr lang="en-US" altLang="ko-KR" sz="1100" dirty="0" err="1"/>
              <a:t>Color.</a:t>
            </a:r>
            <a:r>
              <a:rPr lang="en-US" altLang="ko-KR" sz="1100" i="1" dirty="0" err="1"/>
              <a:t>LIGHT_GRAY</a:t>
            </a:r>
            <a:r>
              <a:rPr lang="en-US" altLang="ko-KR" sz="1100" i="1" dirty="0"/>
              <a:t>);</a:t>
            </a:r>
          </a:p>
          <a:p>
            <a:pPr defTabSz="180000"/>
            <a:r>
              <a:rPr lang="en-US" altLang="ko-KR" sz="1100" dirty="0"/>
              <a:t>			add(</a:t>
            </a:r>
            <a:r>
              <a:rPr lang="en-US" altLang="ko-KR" sz="1100" dirty="0" err="1"/>
              <a:t>inputBtn</a:t>
            </a:r>
            <a:r>
              <a:rPr lang="en-US" altLang="ko-KR" sz="1100" dirty="0"/>
              <a:t>);</a:t>
            </a:r>
          </a:p>
          <a:p>
            <a:pPr defTabSz="180000"/>
            <a:r>
              <a:rPr lang="en-US" altLang="ko-KR" sz="1100" dirty="0"/>
              <a:t>			add(</a:t>
            </a:r>
            <a:r>
              <a:rPr lang="en-US" altLang="ko-KR" sz="1100" dirty="0" err="1"/>
              <a:t>confirmBtn</a:t>
            </a:r>
            <a:r>
              <a:rPr lang="en-US" altLang="ko-KR" sz="1100" dirty="0"/>
              <a:t>);</a:t>
            </a:r>
          </a:p>
          <a:p>
            <a:pPr defTabSz="180000"/>
            <a:r>
              <a:rPr lang="en-US" altLang="ko-KR" sz="1100" dirty="0"/>
              <a:t>			add(</a:t>
            </a:r>
            <a:r>
              <a:rPr lang="en-US" altLang="ko-KR" sz="1100" dirty="0" err="1"/>
              <a:t>messageBtn</a:t>
            </a:r>
            <a:r>
              <a:rPr lang="en-US" altLang="ko-KR" sz="1100" dirty="0"/>
              <a:t>);</a:t>
            </a:r>
          </a:p>
          <a:p>
            <a:pPr defTabSz="180000"/>
            <a:r>
              <a:rPr lang="en-US" altLang="ko-KR" sz="1100" dirty="0"/>
              <a:t>			add(</a:t>
            </a:r>
            <a:r>
              <a:rPr lang="en-US" altLang="ko-KR" sz="1100" dirty="0" err="1"/>
              <a:t>tf</a:t>
            </a:r>
            <a:r>
              <a:rPr lang="en-US" altLang="ko-KR" sz="1100" dirty="0"/>
              <a:t>);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07504" y="26616"/>
            <a:ext cx="9036496" cy="679450"/>
          </a:xfrm>
        </p:spPr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10-13 </a:t>
            </a:r>
            <a:r>
              <a:rPr lang="ko-KR" altLang="en-US" dirty="0"/>
              <a:t>정답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139952" y="404664"/>
            <a:ext cx="4891984" cy="63555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dirty="0"/>
              <a:t>			</a:t>
            </a:r>
            <a:r>
              <a:rPr lang="en-US" altLang="ko-KR" sz="1100" dirty="0" err="1"/>
              <a:t>inputBtn.addActionListener</a:t>
            </a:r>
            <a:r>
              <a:rPr lang="en-US" altLang="ko-KR" sz="1100" dirty="0"/>
              <a:t>(new </a:t>
            </a:r>
            <a:r>
              <a:rPr lang="en-US" altLang="ko-KR" sz="1100" dirty="0" err="1"/>
              <a:t>ActionListener</a:t>
            </a:r>
            <a:r>
              <a:rPr lang="en-US" altLang="ko-KR" sz="1100" dirty="0"/>
              <a:t>() {</a:t>
            </a:r>
          </a:p>
          <a:p>
            <a:pPr defTabSz="180000"/>
            <a:r>
              <a:rPr lang="en-US" altLang="ko-KR" sz="1100" dirty="0"/>
              <a:t>				public void </a:t>
            </a:r>
            <a:r>
              <a:rPr lang="en-US" altLang="ko-KR" sz="1100" dirty="0" err="1"/>
              <a:t>actionPerformed</a:t>
            </a:r>
            <a:r>
              <a:rPr lang="en-US" altLang="ko-KR" sz="1100" dirty="0"/>
              <a:t>(</a:t>
            </a:r>
            <a:r>
              <a:rPr lang="en-US" altLang="ko-KR" sz="1100" dirty="0" err="1"/>
              <a:t>ActionEvent</a:t>
            </a:r>
            <a:r>
              <a:rPr lang="en-US" altLang="ko-KR" sz="1100" dirty="0"/>
              <a:t> e) {</a:t>
            </a:r>
          </a:p>
          <a:p>
            <a:pPr defTabSz="180000"/>
            <a:r>
              <a:rPr lang="en-US" altLang="ko-KR" sz="1100" dirty="0"/>
              <a:t>					</a:t>
            </a:r>
            <a:r>
              <a:rPr lang="en-US" altLang="ko-KR" sz="1100" b="1" dirty="0"/>
              <a:t>String name = </a:t>
            </a:r>
          </a:p>
          <a:p>
            <a:pPr defTabSz="180000"/>
            <a:r>
              <a:rPr lang="en-US" altLang="ko-KR" sz="1100" b="1" dirty="0"/>
              <a:t>						</a:t>
            </a:r>
            <a:r>
              <a:rPr lang="en-US" altLang="ko-KR" sz="1100" b="1" dirty="0" err="1"/>
              <a:t>JOptionPane.showInputDialog</a:t>
            </a:r>
            <a:r>
              <a:rPr lang="en-US" altLang="ko-KR" sz="1100" b="1" dirty="0"/>
              <a:t>("</a:t>
            </a:r>
            <a:r>
              <a:rPr lang="ko-KR" altLang="en-US" sz="1100" b="1" dirty="0"/>
              <a:t>이름을 입력하세요</a:t>
            </a:r>
            <a:r>
              <a:rPr lang="en-US" altLang="ko-KR" sz="1100" b="1" dirty="0"/>
              <a:t>.");</a:t>
            </a:r>
          </a:p>
          <a:p>
            <a:pPr defTabSz="180000"/>
            <a:r>
              <a:rPr lang="en-US" altLang="ko-KR" sz="1100" b="1" dirty="0"/>
              <a:t>					if(name != null)</a:t>
            </a:r>
          </a:p>
          <a:p>
            <a:pPr defTabSz="180000"/>
            <a:r>
              <a:rPr lang="en-US" altLang="ko-KR" sz="1100" dirty="0"/>
              <a:t>						</a:t>
            </a:r>
            <a:r>
              <a:rPr lang="en-US" altLang="ko-KR" sz="1100" dirty="0" err="1"/>
              <a:t>tf.setText</a:t>
            </a:r>
            <a:r>
              <a:rPr lang="en-US" altLang="ko-KR" sz="1100" dirty="0"/>
              <a:t>(name);</a:t>
            </a:r>
          </a:p>
          <a:p>
            <a:pPr defTabSz="180000"/>
            <a:r>
              <a:rPr lang="en-US" altLang="ko-KR" sz="1100" dirty="0"/>
              <a:t>				}</a:t>
            </a:r>
          </a:p>
          <a:p>
            <a:pPr defTabSz="180000"/>
            <a:r>
              <a:rPr lang="en-US" altLang="ko-KR" sz="1100" dirty="0"/>
              <a:t>			});</a:t>
            </a:r>
          </a:p>
          <a:p>
            <a:pPr defTabSz="180000"/>
            <a:endParaRPr lang="ko-KR" altLang="en-US" sz="1100" dirty="0"/>
          </a:p>
          <a:p>
            <a:pPr defTabSz="180000"/>
            <a:r>
              <a:rPr lang="en-US" altLang="ko-KR" sz="1100" dirty="0"/>
              <a:t>			</a:t>
            </a:r>
            <a:r>
              <a:rPr lang="en-US" altLang="ko-KR" sz="1100" dirty="0" err="1"/>
              <a:t>confirmBtn.addActionListener</a:t>
            </a:r>
            <a:r>
              <a:rPr lang="en-US" altLang="ko-KR" sz="1100" dirty="0"/>
              <a:t>(new </a:t>
            </a:r>
            <a:r>
              <a:rPr lang="en-US" altLang="ko-KR" sz="1100" dirty="0" err="1"/>
              <a:t>ActionListener</a:t>
            </a:r>
            <a:r>
              <a:rPr lang="en-US" altLang="ko-KR" sz="1100" dirty="0"/>
              <a:t>() {</a:t>
            </a:r>
          </a:p>
          <a:p>
            <a:pPr defTabSz="180000"/>
            <a:r>
              <a:rPr lang="en-US" altLang="ko-KR" sz="1100" dirty="0"/>
              <a:t>				public void </a:t>
            </a:r>
            <a:r>
              <a:rPr lang="en-US" altLang="ko-KR" sz="1100" dirty="0" err="1"/>
              <a:t>actionPerformed</a:t>
            </a:r>
            <a:r>
              <a:rPr lang="en-US" altLang="ko-KR" sz="1100" dirty="0"/>
              <a:t>(</a:t>
            </a:r>
            <a:r>
              <a:rPr lang="en-US" altLang="ko-KR" sz="1100" dirty="0" err="1"/>
              <a:t>ActionEvent</a:t>
            </a:r>
            <a:r>
              <a:rPr lang="en-US" altLang="ko-KR" sz="1100" dirty="0"/>
              <a:t> e) {</a:t>
            </a:r>
          </a:p>
          <a:p>
            <a:pPr defTabSz="180000"/>
            <a:r>
              <a:rPr lang="en-US" altLang="ko-KR" sz="1100" dirty="0"/>
              <a:t>					</a:t>
            </a:r>
            <a:r>
              <a:rPr lang="en-US" altLang="ko-KR" sz="1100" b="1" dirty="0" err="1"/>
              <a:t>int</a:t>
            </a:r>
            <a:r>
              <a:rPr lang="en-US" altLang="ko-KR" sz="1100" b="1" dirty="0"/>
              <a:t> result = </a:t>
            </a:r>
            <a:r>
              <a:rPr lang="en-US" altLang="ko-KR" sz="1100" b="1" dirty="0" err="1"/>
              <a:t>JOptionPane.showConfirmDialog</a:t>
            </a:r>
            <a:r>
              <a:rPr lang="en-US" altLang="ko-KR" sz="1100" b="1" dirty="0"/>
              <a:t>(null, </a:t>
            </a:r>
          </a:p>
          <a:p>
            <a:pPr defTabSz="180000"/>
            <a:r>
              <a:rPr lang="en-US" altLang="ko-KR" sz="1100" b="1" dirty="0"/>
              <a:t>									"</a:t>
            </a:r>
            <a:r>
              <a:rPr lang="ko-KR" altLang="en-US" sz="1100" b="1" dirty="0"/>
              <a:t>계속할 것입니까</a:t>
            </a:r>
            <a:r>
              <a:rPr lang="en-US" altLang="ko-KR" sz="1100" b="1" dirty="0"/>
              <a:t>?", "Confirm", </a:t>
            </a:r>
          </a:p>
          <a:p>
            <a:pPr defTabSz="180000"/>
            <a:r>
              <a:rPr lang="en-US" altLang="ko-KR" sz="1100" b="1" dirty="0"/>
              <a:t>									</a:t>
            </a:r>
            <a:r>
              <a:rPr lang="en-US" altLang="ko-KR" sz="1100" b="1" dirty="0" err="1"/>
              <a:t>JOptionPane.</a:t>
            </a:r>
            <a:r>
              <a:rPr lang="en-US" altLang="ko-KR" sz="1100" b="1" i="1" dirty="0" err="1"/>
              <a:t>YES_NO_OPTION</a:t>
            </a:r>
            <a:r>
              <a:rPr lang="en-US" altLang="ko-KR" sz="1100" b="1" i="1" dirty="0"/>
              <a:t>);</a:t>
            </a:r>
          </a:p>
          <a:p>
            <a:pPr defTabSz="180000"/>
            <a:r>
              <a:rPr lang="en-US" altLang="ko-KR" sz="1100" b="1" dirty="0"/>
              <a:t>					if(result == </a:t>
            </a:r>
            <a:r>
              <a:rPr lang="en-US" altLang="ko-KR" sz="1100" b="1" dirty="0" err="1"/>
              <a:t>JOptionPane.</a:t>
            </a:r>
            <a:r>
              <a:rPr lang="en-US" altLang="ko-KR" sz="1100" b="1" i="1" dirty="0" err="1"/>
              <a:t>CLOSED_OPTION</a:t>
            </a:r>
            <a:r>
              <a:rPr lang="en-US" altLang="ko-KR" sz="1100" b="1" i="1" dirty="0"/>
              <a:t>)</a:t>
            </a:r>
          </a:p>
          <a:p>
            <a:pPr defTabSz="180000"/>
            <a:r>
              <a:rPr lang="en-US" altLang="ko-KR" sz="1100" b="1" dirty="0"/>
              <a:t>						</a:t>
            </a:r>
            <a:r>
              <a:rPr lang="en-US" altLang="ko-KR" sz="1100" b="1" dirty="0" err="1"/>
              <a:t>tf.setText</a:t>
            </a:r>
            <a:r>
              <a:rPr lang="en-US" altLang="ko-KR" sz="1100" b="1" dirty="0"/>
              <a:t>("Just Closed without Selection");</a:t>
            </a:r>
            <a:endParaRPr lang="en-US" altLang="ko-KR" sz="1100" b="1" i="1" dirty="0"/>
          </a:p>
          <a:p>
            <a:pPr defTabSz="180000"/>
            <a:r>
              <a:rPr lang="en-US" altLang="ko-KR" sz="1100" b="1" dirty="0"/>
              <a:t>					else if(result == </a:t>
            </a:r>
            <a:r>
              <a:rPr lang="en-US" altLang="ko-KR" sz="1100" b="1" dirty="0" err="1"/>
              <a:t>JOptionPane.</a:t>
            </a:r>
            <a:r>
              <a:rPr lang="en-US" altLang="ko-KR" sz="1100" b="1" i="1" dirty="0" err="1"/>
              <a:t>YES_OPTION</a:t>
            </a:r>
            <a:r>
              <a:rPr lang="en-US" altLang="ko-KR" sz="1100" b="1" i="1" dirty="0"/>
              <a:t>)</a:t>
            </a:r>
          </a:p>
          <a:p>
            <a:pPr defTabSz="180000"/>
            <a:r>
              <a:rPr lang="en-US" altLang="ko-KR" sz="1100" b="1" dirty="0"/>
              <a:t>						</a:t>
            </a:r>
            <a:r>
              <a:rPr lang="en-US" altLang="ko-KR" sz="1100" b="1" dirty="0" err="1"/>
              <a:t>tf.setText</a:t>
            </a:r>
            <a:r>
              <a:rPr lang="en-US" altLang="ko-KR" sz="1100" b="1" dirty="0"/>
              <a:t>("Yes");</a:t>
            </a:r>
          </a:p>
          <a:p>
            <a:pPr defTabSz="180000"/>
            <a:r>
              <a:rPr lang="en-US" altLang="ko-KR" sz="1100" b="1" dirty="0"/>
              <a:t>					else</a:t>
            </a:r>
          </a:p>
          <a:p>
            <a:pPr defTabSz="180000"/>
            <a:r>
              <a:rPr lang="en-US" altLang="ko-KR" sz="1100" b="1" dirty="0"/>
              <a:t>						</a:t>
            </a:r>
            <a:r>
              <a:rPr lang="en-US" altLang="ko-KR" sz="1100" b="1" dirty="0" err="1"/>
              <a:t>tf.setText</a:t>
            </a:r>
            <a:r>
              <a:rPr lang="en-US" altLang="ko-KR" sz="1100" b="1" dirty="0"/>
              <a:t>("No");</a:t>
            </a:r>
          </a:p>
          <a:p>
            <a:pPr defTabSz="180000"/>
            <a:r>
              <a:rPr lang="en-US" altLang="ko-KR" sz="1100" dirty="0"/>
              <a:t>				}</a:t>
            </a:r>
          </a:p>
          <a:p>
            <a:pPr defTabSz="180000"/>
            <a:r>
              <a:rPr lang="en-US" altLang="ko-KR" sz="1100" dirty="0"/>
              <a:t>			});</a:t>
            </a:r>
          </a:p>
          <a:p>
            <a:pPr defTabSz="180000"/>
            <a:endParaRPr lang="ko-KR" altLang="en-US" sz="1100" dirty="0"/>
          </a:p>
          <a:p>
            <a:pPr defTabSz="180000"/>
            <a:r>
              <a:rPr lang="en-US" altLang="ko-KR" sz="1100" dirty="0"/>
              <a:t>			</a:t>
            </a:r>
            <a:r>
              <a:rPr lang="en-US" altLang="ko-KR" sz="1100" dirty="0" err="1"/>
              <a:t>messageBtn.addActionListener</a:t>
            </a:r>
            <a:r>
              <a:rPr lang="en-US" altLang="ko-KR" sz="1100" dirty="0"/>
              <a:t>(new </a:t>
            </a:r>
            <a:r>
              <a:rPr lang="en-US" altLang="ko-KR" sz="1100" dirty="0" err="1"/>
              <a:t>ActionListener</a:t>
            </a:r>
            <a:r>
              <a:rPr lang="en-US" altLang="ko-KR" sz="1100" dirty="0"/>
              <a:t>() {</a:t>
            </a:r>
          </a:p>
          <a:p>
            <a:pPr defTabSz="180000"/>
            <a:r>
              <a:rPr lang="en-US" altLang="ko-KR" sz="1100" dirty="0"/>
              <a:t>				public void </a:t>
            </a:r>
            <a:r>
              <a:rPr lang="en-US" altLang="ko-KR" sz="1100" dirty="0" err="1"/>
              <a:t>actionPerformed</a:t>
            </a:r>
            <a:r>
              <a:rPr lang="en-US" altLang="ko-KR" sz="1100" dirty="0"/>
              <a:t>(</a:t>
            </a:r>
            <a:r>
              <a:rPr lang="en-US" altLang="ko-KR" sz="1100" dirty="0" err="1"/>
              <a:t>ActionEvent</a:t>
            </a:r>
            <a:r>
              <a:rPr lang="en-US" altLang="ko-KR" sz="1100" dirty="0"/>
              <a:t> e) {</a:t>
            </a:r>
          </a:p>
          <a:p>
            <a:pPr defTabSz="180000"/>
            <a:r>
              <a:rPr lang="en-US" altLang="ko-KR" sz="1100" dirty="0"/>
              <a:t>					</a:t>
            </a:r>
            <a:r>
              <a:rPr lang="en-US" altLang="ko-KR" sz="1100" b="1" dirty="0" err="1"/>
              <a:t>JOptionPane.showMessageDialog</a:t>
            </a:r>
            <a:r>
              <a:rPr lang="en-US" altLang="ko-KR" sz="1100" b="1" dirty="0"/>
              <a:t>(null, </a:t>
            </a:r>
          </a:p>
          <a:p>
            <a:pPr defTabSz="180000"/>
            <a:r>
              <a:rPr lang="en-US" altLang="ko-KR" sz="1100" b="1" dirty="0"/>
              <a:t>									"</a:t>
            </a:r>
            <a:r>
              <a:rPr lang="ko-KR" altLang="en-US" sz="1100" b="1" dirty="0"/>
              <a:t>조심하세요</a:t>
            </a:r>
            <a:r>
              <a:rPr lang="en-US" altLang="ko-KR" sz="1100" b="1" dirty="0"/>
              <a:t>", "Message", </a:t>
            </a:r>
          </a:p>
          <a:p>
            <a:pPr defTabSz="180000"/>
            <a:r>
              <a:rPr lang="en-US" altLang="ko-KR" sz="1100" b="1" dirty="0"/>
              <a:t>									</a:t>
            </a:r>
            <a:r>
              <a:rPr lang="en-US" altLang="ko-KR" sz="1100" b="1" dirty="0" err="1"/>
              <a:t>JOptionPane.ERROR_MESSAGE</a:t>
            </a:r>
            <a:r>
              <a:rPr lang="en-US" altLang="ko-KR" sz="1100" b="1" dirty="0"/>
              <a:t>); </a:t>
            </a:r>
          </a:p>
          <a:p>
            <a:pPr defTabSz="180000"/>
            <a:r>
              <a:rPr lang="en-US" altLang="ko-KR" sz="1100" dirty="0"/>
              <a:t>				}</a:t>
            </a:r>
          </a:p>
          <a:p>
            <a:pPr defTabSz="180000"/>
            <a:r>
              <a:rPr lang="en-US" altLang="ko-KR" sz="1100" dirty="0"/>
              <a:t>			});</a:t>
            </a:r>
          </a:p>
          <a:p>
            <a:pPr defTabSz="180000"/>
            <a:r>
              <a:rPr lang="en-US" altLang="ko-KR" sz="1100" dirty="0"/>
              <a:t>		}</a:t>
            </a:r>
          </a:p>
          <a:p>
            <a:pPr defTabSz="180000"/>
            <a:r>
              <a:rPr lang="en-US" altLang="ko-KR" sz="1100" dirty="0"/>
              <a:t>	}</a:t>
            </a:r>
          </a:p>
          <a:p>
            <a:pPr defTabSz="180000"/>
            <a:endParaRPr lang="ko-KR" altLang="en-US" sz="1100" dirty="0"/>
          </a:p>
          <a:p>
            <a:pPr defTabSz="180000"/>
            <a:r>
              <a:rPr lang="en-US" altLang="ko-KR" sz="1100" dirty="0"/>
              <a:t>	public static void main(String [] </a:t>
            </a:r>
            <a:r>
              <a:rPr lang="en-US" altLang="ko-KR" sz="1100" dirty="0" err="1"/>
              <a:t>args</a:t>
            </a:r>
            <a:r>
              <a:rPr lang="en-US" altLang="ko-KR" sz="1100" dirty="0"/>
              <a:t>) {</a:t>
            </a:r>
          </a:p>
          <a:p>
            <a:pPr defTabSz="180000"/>
            <a:r>
              <a:rPr lang="en-US" altLang="ko-KR" sz="1100" dirty="0"/>
              <a:t>		new </a:t>
            </a:r>
            <a:r>
              <a:rPr lang="en-US" altLang="ko-KR" sz="1100" dirty="0" err="1"/>
              <a:t>OptionPaneEx</a:t>
            </a:r>
            <a:r>
              <a:rPr lang="en-US" altLang="ko-KR" sz="1100" dirty="0"/>
              <a:t>();</a:t>
            </a:r>
          </a:p>
          <a:p>
            <a:pPr defTabSz="180000"/>
            <a:r>
              <a:rPr lang="en-US" altLang="ko-KR" sz="1100" dirty="0"/>
              <a:t>	}</a:t>
            </a:r>
          </a:p>
          <a:p>
            <a:pPr defTabSz="180000"/>
            <a:r>
              <a:rPr lang="en-US" altLang="ko-KR" sz="1100" dirty="0"/>
              <a:t>}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938836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1974" y="228600"/>
            <a:ext cx="8768893" cy="680120"/>
          </a:xfrm>
        </p:spPr>
        <p:txBody>
          <a:bodyPr>
            <a:noAutofit/>
          </a:bodyPr>
          <a:lstStyle/>
          <a:p>
            <a:r>
              <a:rPr lang="ko-KR" altLang="en-US" sz="2400" dirty="0"/>
              <a:t>예제 </a:t>
            </a:r>
            <a:r>
              <a:rPr lang="en-US" altLang="ko-KR" sz="2400" dirty="0"/>
              <a:t>10-1 : </a:t>
            </a:r>
            <a:r>
              <a:rPr lang="ko-KR" altLang="en-US" sz="2400" dirty="0"/>
              <a:t>스윙 컴포넌트의 공통 기능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JComponent</a:t>
            </a:r>
            <a:r>
              <a:rPr lang="ko-KR" altLang="en-US" sz="2400" dirty="0"/>
              <a:t>의 </a:t>
            </a:r>
            <a:r>
              <a:rPr lang="ko-KR" altLang="en-US" sz="2400" dirty="0" err="1"/>
              <a:t>메소드</a:t>
            </a:r>
            <a:endParaRPr lang="ko-KR" altLang="en-US" sz="24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1975" y="1340768"/>
            <a:ext cx="4320480" cy="54476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java.awt</a:t>
            </a:r>
            <a:r>
              <a:rPr lang="en-US" altLang="ko-KR" sz="1200" dirty="0"/>
              <a:t>.*;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java.awt.event</a:t>
            </a:r>
            <a:r>
              <a:rPr lang="en-US" altLang="ko-KR" sz="1200" dirty="0"/>
              <a:t>.*;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javax.swing</a:t>
            </a:r>
            <a:r>
              <a:rPr lang="en-US" altLang="ko-KR" sz="1200" dirty="0"/>
              <a:t>.*;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JComponentEx</a:t>
            </a:r>
            <a:r>
              <a:rPr lang="en-US" altLang="ko-KR" sz="1200" dirty="0"/>
              <a:t> extends </a:t>
            </a:r>
            <a:r>
              <a:rPr lang="en-US" altLang="ko-KR" sz="1200" dirty="0" err="1"/>
              <a:t>JFrame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JComponentEx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/>
              <a:t>		super("</a:t>
            </a:r>
            <a:r>
              <a:rPr lang="en-US" altLang="ko-KR" sz="1200" dirty="0" err="1"/>
              <a:t>JComponent</a:t>
            </a:r>
            <a:r>
              <a:rPr lang="ko-KR" altLang="en-US" sz="1200" dirty="0"/>
              <a:t>의 공통 </a:t>
            </a:r>
            <a:r>
              <a:rPr lang="ko-KR" altLang="en-US" sz="1200" dirty="0" err="1"/>
              <a:t>메소드</a:t>
            </a:r>
            <a:r>
              <a:rPr lang="ko-KR" altLang="en-US" sz="1200" dirty="0"/>
              <a:t> 예제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	Container c = </a:t>
            </a:r>
            <a:r>
              <a:rPr lang="en-US" altLang="ko-KR" sz="1200" dirty="0" err="1"/>
              <a:t>getContentPane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c.setLayout</a:t>
            </a:r>
            <a:r>
              <a:rPr lang="en-US" altLang="ko-KR" sz="1200" dirty="0"/>
              <a:t>(new </a:t>
            </a:r>
            <a:r>
              <a:rPr lang="en-US" altLang="ko-KR" sz="1200" dirty="0" err="1"/>
              <a:t>FlowLayout</a:t>
            </a:r>
            <a:r>
              <a:rPr lang="en-US" altLang="ko-KR" sz="1200" dirty="0"/>
              <a:t>());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JButton</a:t>
            </a:r>
            <a:r>
              <a:rPr lang="en-US" altLang="ko-KR" sz="1200" dirty="0"/>
              <a:t> b1 = new </a:t>
            </a:r>
            <a:r>
              <a:rPr lang="en-US" altLang="ko-KR" sz="1200" dirty="0" err="1"/>
              <a:t>JButton</a:t>
            </a:r>
            <a:r>
              <a:rPr lang="en-US" altLang="ko-KR" sz="1200" dirty="0"/>
              <a:t>("Magenta/Yellow Button");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JButton</a:t>
            </a:r>
            <a:r>
              <a:rPr lang="en-US" altLang="ko-KR" sz="1200" dirty="0"/>
              <a:t> b2 = new </a:t>
            </a:r>
            <a:r>
              <a:rPr lang="en-US" altLang="ko-KR" sz="1200" dirty="0" err="1"/>
              <a:t>JButton</a:t>
            </a:r>
            <a:r>
              <a:rPr lang="en-US" altLang="ko-KR" sz="1200" dirty="0"/>
              <a:t>(" Disabled Button ");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JButton</a:t>
            </a:r>
            <a:r>
              <a:rPr lang="en-US" altLang="ko-KR" sz="1200" dirty="0"/>
              <a:t> b3 = new </a:t>
            </a:r>
            <a:r>
              <a:rPr lang="en-US" altLang="ko-KR" sz="1200" dirty="0" err="1"/>
              <a:t>JButton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getX</a:t>
            </a:r>
            <a:r>
              <a:rPr lang="en-US" altLang="ko-KR" sz="1200" dirty="0"/>
              <a:t>(), </a:t>
            </a:r>
            <a:r>
              <a:rPr lang="en-US" altLang="ko-KR" sz="1200" dirty="0" err="1"/>
              <a:t>getY</a:t>
            </a:r>
            <a:r>
              <a:rPr lang="en-US" altLang="ko-KR" sz="1200" dirty="0"/>
              <a:t>()");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/>
              <a:t>b1.setBackground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Color.YELLOW</a:t>
            </a:r>
            <a:r>
              <a:rPr lang="en-US" altLang="ko-KR" sz="1200" dirty="0"/>
              <a:t>); 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		b1.setForeground(</a:t>
            </a:r>
            <a:r>
              <a:rPr lang="en-US" altLang="ko-KR" sz="1200" dirty="0" err="1"/>
              <a:t>Color.MAGENTA</a:t>
            </a:r>
            <a:r>
              <a:rPr lang="en-US" altLang="ko-KR" sz="1200" dirty="0"/>
              <a:t>);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/>
              <a:t>b1.setFont</a:t>
            </a:r>
            <a:r>
              <a:rPr lang="en-US" altLang="ko-KR" sz="1200" dirty="0"/>
              <a:t>(new Font("Arial", </a:t>
            </a:r>
            <a:r>
              <a:rPr lang="en-US" altLang="ko-KR" sz="1200" dirty="0" err="1"/>
              <a:t>Font.ITALIC</a:t>
            </a:r>
            <a:r>
              <a:rPr lang="en-US" altLang="ko-KR" sz="1200" dirty="0"/>
              <a:t>, 20)); 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/>
              <a:t>b2.setEnabled</a:t>
            </a:r>
            <a:r>
              <a:rPr lang="en-US" altLang="ko-KR" sz="1200" dirty="0"/>
              <a:t>(false); </a:t>
            </a:r>
          </a:p>
          <a:p>
            <a:pPr defTabSz="180000"/>
            <a:r>
              <a:rPr lang="en-US" altLang="ko-KR" sz="1200" dirty="0"/>
              <a:t>		b3.addActionListener(new </a:t>
            </a:r>
            <a:r>
              <a:rPr lang="en-US" altLang="ko-KR" sz="1200" dirty="0" err="1"/>
              <a:t>ActionListener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/>
              <a:t>			public void </a:t>
            </a:r>
            <a:r>
              <a:rPr lang="en-US" altLang="ko-KR" sz="1200" dirty="0" err="1"/>
              <a:t>actionPerformed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ActionEvent</a:t>
            </a:r>
            <a:r>
              <a:rPr lang="en-US" altLang="ko-KR" sz="1200" dirty="0"/>
              <a:t> e) {</a:t>
            </a:r>
          </a:p>
          <a:p>
            <a:pPr defTabSz="180000"/>
            <a:r>
              <a:rPr lang="en-US" altLang="ko-KR" sz="1200" dirty="0"/>
              <a:t>				</a:t>
            </a:r>
            <a:r>
              <a:rPr lang="en-US" altLang="ko-KR" sz="1200" dirty="0" err="1"/>
              <a:t>JButton</a:t>
            </a:r>
            <a:r>
              <a:rPr lang="en-US" altLang="ko-KR" sz="1200" dirty="0"/>
              <a:t> b = (</a:t>
            </a:r>
            <a:r>
              <a:rPr lang="en-US" altLang="ko-KR" sz="1200" dirty="0" err="1"/>
              <a:t>JButton</a:t>
            </a:r>
            <a:r>
              <a:rPr lang="en-US" altLang="ko-KR" sz="1200" dirty="0"/>
              <a:t>)</a:t>
            </a:r>
            <a:r>
              <a:rPr lang="en-US" altLang="ko-KR" sz="1200" dirty="0" err="1"/>
              <a:t>e.getSource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			</a:t>
            </a:r>
            <a:r>
              <a:rPr lang="en-US" altLang="ko-KR" sz="1200" dirty="0" err="1"/>
              <a:t>setTitle</a:t>
            </a:r>
            <a:r>
              <a:rPr lang="en-US" altLang="ko-KR" sz="1200" dirty="0"/>
              <a:t>(</a:t>
            </a:r>
            <a:r>
              <a:rPr lang="en-US" altLang="ko-KR" sz="1200" b="1" dirty="0" err="1"/>
              <a:t>b.getX</a:t>
            </a:r>
            <a:r>
              <a:rPr lang="en-US" altLang="ko-KR" sz="1200" b="1" dirty="0"/>
              <a:t>()</a:t>
            </a:r>
            <a:r>
              <a:rPr lang="en-US" altLang="ko-KR" sz="1200" dirty="0"/>
              <a:t> + "," + </a:t>
            </a:r>
            <a:r>
              <a:rPr lang="en-US" altLang="ko-KR" sz="1200" b="1" dirty="0" err="1"/>
              <a:t>b.getY</a:t>
            </a:r>
            <a:r>
              <a:rPr lang="en-US" altLang="ko-KR" sz="1200" b="1" dirty="0"/>
              <a:t>()</a:t>
            </a:r>
            <a:r>
              <a:rPr lang="en-US" altLang="ko-KR" sz="1200" dirty="0"/>
              <a:t>); 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			}</a:t>
            </a:r>
          </a:p>
          <a:p>
            <a:pPr defTabSz="180000"/>
            <a:r>
              <a:rPr lang="en-US" altLang="ko-KR" sz="1200" dirty="0"/>
              <a:t>		});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c.add</a:t>
            </a:r>
            <a:r>
              <a:rPr lang="en-US" altLang="ko-KR" sz="1200" dirty="0"/>
              <a:t>(b1); </a:t>
            </a:r>
            <a:r>
              <a:rPr lang="en-US" altLang="ko-KR" sz="1200" dirty="0" err="1"/>
              <a:t>c.add</a:t>
            </a:r>
            <a:r>
              <a:rPr lang="en-US" altLang="ko-KR" sz="1200" dirty="0"/>
              <a:t>(b2); </a:t>
            </a:r>
            <a:r>
              <a:rPr lang="en-US" altLang="ko-KR" sz="1200" dirty="0" err="1"/>
              <a:t>c.add</a:t>
            </a:r>
            <a:r>
              <a:rPr lang="en-US" altLang="ko-KR" sz="1200" dirty="0"/>
              <a:t>(b3);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setSize</a:t>
            </a:r>
            <a:r>
              <a:rPr lang="en-US" altLang="ko-KR" sz="1200" dirty="0"/>
              <a:t>(260,200); </a:t>
            </a:r>
            <a:r>
              <a:rPr lang="en-US" altLang="ko-KR" sz="1200" dirty="0" err="1"/>
              <a:t>setVisible</a:t>
            </a:r>
            <a:r>
              <a:rPr lang="en-US" altLang="ko-KR" sz="1200" dirty="0"/>
              <a:t>(true);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	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	new </a:t>
            </a:r>
            <a:r>
              <a:rPr lang="en-US" altLang="ko-KR" sz="1200" dirty="0" err="1"/>
              <a:t>JComponentEx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628800"/>
            <a:ext cx="24765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365104"/>
            <a:ext cx="24765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모서리가 둥근 사각형 설명선 9"/>
          <p:cNvSpPr/>
          <p:nvPr/>
        </p:nvSpPr>
        <p:spPr>
          <a:xfrm>
            <a:off x="7524328" y="2311823"/>
            <a:ext cx="966944" cy="289441"/>
          </a:xfrm>
          <a:prstGeom prst="wedgeRoundRectCallout">
            <a:avLst>
              <a:gd name="adj1" fmla="val -139504"/>
              <a:gd name="adj2" fmla="val 55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050" dirty="0"/>
              <a:t>비활성 버튼</a:t>
            </a:r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7664536" y="1638359"/>
            <a:ext cx="1247361" cy="459700"/>
          </a:xfrm>
          <a:prstGeom prst="wedgeRoundRectCallout">
            <a:avLst>
              <a:gd name="adj1" fmla="val -87306"/>
              <a:gd name="adj2" fmla="val 5779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050" dirty="0"/>
              <a:t>"Arial" </a:t>
            </a:r>
            <a:r>
              <a:rPr lang="ko-KR" altLang="en-US" sz="1050" dirty="0"/>
              <a:t>로 </a:t>
            </a:r>
            <a:r>
              <a:rPr lang="en-US" altLang="ko-KR" sz="1050" dirty="0"/>
              <a:t>20</a:t>
            </a:r>
            <a:r>
              <a:rPr lang="ko-KR" altLang="en-US" sz="1050" dirty="0"/>
              <a:t>픽셀</a:t>
            </a:r>
          </a:p>
          <a:p>
            <a:r>
              <a:rPr lang="ko-KR" altLang="en-US" sz="1050" dirty="0"/>
              <a:t>크기의 폰트</a:t>
            </a:r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7524328" y="5329319"/>
            <a:ext cx="1486540" cy="459700"/>
          </a:xfrm>
          <a:prstGeom prst="wedgeRoundRectCallout">
            <a:avLst>
              <a:gd name="adj1" fmla="val -116588"/>
              <a:gd name="adj2" fmla="val -724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050" dirty="0"/>
              <a:t>클릭하면 </a:t>
            </a:r>
            <a:r>
              <a:rPr lang="ko-KR" altLang="en-US" sz="1050" dirty="0" err="1"/>
              <a:t>타이틀바에</a:t>
            </a:r>
            <a:endParaRPr lang="ko-KR" altLang="en-US" sz="1050" dirty="0"/>
          </a:p>
          <a:p>
            <a:r>
              <a:rPr lang="ko-KR" altLang="en-US" sz="1050" dirty="0"/>
              <a:t>버튼의 좌표 출력</a:t>
            </a:r>
          </a:p>
        </p:txBody>
      </p:sp>
      <p:sp>
        <p:nvSpPr>
          <p:cNvPr id="12" name="타원 11"/>
          <p:cNvSpPr/>
          <p:nvPr/>
        </p:nvSpPr>
        <p:spPr>
          <a:xfrm>
            <a:off x="5148064" y="4293096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508104" y="3549897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초기 상태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93210" y="6270104"/>
            <a:ext cx="24881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getX</a:t>
            </a:r>
            <a:r>
              <a:rPr lang="en-US" altLang="ko-KR" sz="1200" dirty="0"/>
              <a:t>(), </a:t>
            </a:r>
            <a:r>
              <a:rPr lang="en-US" altLang="ko-KR" sz="1200" dirty="0" err="1"/>
              <a:t>getY</a:t>
            </a:r>
            <a:r>
              <a:rPr lang="en-US" altLang="ko-KR" sz="1200" dirty="0"/>
              <a:t>() </a:t>
            </a:r>
            <a:r>
              <a:rPr lang="ko-KR" altLang="en-US" sz="1200" dirty="0"/>
              <a:t>버튼이 클릭된 상태</a:t>
            </a:r>
          </a:p>
        </p:txBody>
      </p:sp>
    </p:spTree>
    <p:extLst>
      <p:ext uri="{BB962C8B-B14F-4D97-AF65-F5344CB8AC3E}">
        <p14:creationId xmlns:p14="http://schemas.microsoft.com/office/powerpoint/2010/main" val="3079041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JLabel</a:t>
            </a:r>
            <a:r>
              <a:rPr lang="ko-KR" altLang="en-US" dirty="0"/>
              <a:t>로 문자열과 이미지 출력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err="1"/>
              <a:t>JLabel</a:t>
            </a:r>
            <a:r>
              <a:rPr lang="ko-KR" altLang="en-US" sz="2000" dirty="0"/>
              <a:t>의 용도</a:t>
            </a:r>
            <a:endParaRPr lang="en-US" altLang="ko-KR" sz="2000" dirty="0"/>
          </a:p>
          <a:p>
            <a:pPr lvl="1"/>
            <a:r>
              <a:rPr lang="ko-KR" altLang="en-US" sz="1800" dirty="0"/>
              <a:t>문자열이나 이미지를 화면에 출력하기 위한 목적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r>
              <a:rPr lang="ko-KR" altLang="en-US" sz="2000" dirty="0"/>
              <a:t>레이블 생성</a:t>
            </a:r>
            <a:endParaRPr lang="en-US" altLang="ko-KR" sz="20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924944"/>
            <a:ext cx="7265459" cy="1728192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1440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레이블 생성 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4464496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문자열 레이블 생성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이미지 레이블 생성</a:t>
            </a:r>
            <a:endParaRPr lang="en-US" altLang="ko-KR" sz="2000" dirty="0"/>
          </a:p>
          <a:p>
            <a:pPr lvl="1"/>
            <a:r>
              <a:rPr lang="ko-KR" altLang="en-US" sz="1800" dirty="0"/>
              <a:t>이미지 파일로부터 이미지를 읽기 위해 </a:t>
            </a:r>
            <a:r>
              <a:rPr lang="en-US" altLang="ko-KR" sz="1800" dirty="0" err="1"/>
              <a:t>ImageIcon</a:t>
            </a:r>
            <a:r>
              <a:rPr lang="en-US" altLang="ko-KR" sz="1800" dirty="0"/>
              <a:t> </a:t>
            </a:r>
            <a:r>
              <a:rPr lang="ko-KR" altLang="en-US" sz="1800" dirty="0"/>
              <a:t>클래스 사용</a:t>
            </a:r>
            <a:endParaRPr lang="en-US" altLang="ko-KR" sz="1800" dirty="0"/>
          </a:p>
          <a:p>
            <a:pPr lvl="1"/>
            <a:r>
              <a:rPr lang="ko-KR" altLang="en-US" sz="1800" dirty="0"/>
              <a:t>다룰 수 있는 이미지 </a:t>
            </a:r>
            <a:r>
              <a:rPr lang="en-US" altLang="ko-KR" sz="1800" dirty="0"/>
              <a:t>: </a:t>
            </a:r>
            <a:r>
              <a:rPr lang="en-US" altLang="ko-KR" sz="1800" dirty="0" err="1"/>
              <a:t>png</a:t>
            </a:r>
            <a:r>
              <a:rPr lang="en-US" altLang="ko-KR" sz="1800" dirty="0"/>
              <a:t>, gif, jpg</a:t>
            </a:r>
          </a:p>
          <a:p>
            <a:pPr lvl="2"/>
            <a:r>
              <a:rPr lang="en-US" altLang="ko-KR" sz="1600" dirty="0"/>
              <a:t>sunset.jpg</a:t>
            </a:r>
            <a:r>
              <a:rPr lang="ko-KR" altLang="en-US" sz="1600" dirty="0"/>
              <a:t>의 경로명이  </a:t>
            </a:r>
            <a:r>
              <a:rPr lang="en-US" altLang="ko-KR" sz="1600" dirty="0"/>
              <a:t>"images/sunset.jpg"</a:t>
            </a:r>
            <a:r>
              <a:rPr lang="ko-KR" altLang="en-US" sz="1600" dirty="0"/>
              <a:t>인</a:t>
            </a:r>
            <a:r>
              <a:rPr lang="en-US" altLang="ko-KR" sz="1600" dirty="0"/>
              <a:t> </a:t>
            </a:r>
            <a:r>
              <a:rPr lang="ko-KR" altLang="en-US" sz="1600" dirty="0"/>
              <a:t>경우</a:t>
            </a:r>
            <a:endParaRPr lang="en-US" altLang="ko-KR" sz="16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endParaRPr lang="en-US" altLang="ko-KR" sz="2000" dirty="0"/>
          </a:p>
          <a:p>
            <a:r>
              <a:rPr lang="ko-KR" altLang="en-US" sz="2000" dirty="0"/>
              <a:t>수평 정렬 값을 가진 레이블 컴포넌트 생성</a:t>
            </a:r>
            <a:endParaRPr lang="en-US" altLang="ko-KR" sz="2000" dirty="0"/>
          </a:p>
          <a:p>
            <a:pPr lvl="2"/>
            <a:r>
              <a:rPr lang="ko-KR" altLang="en-US" sz="1600" dirty="0"/>
              <a:t>수평 정렬로</a:t>
            </a:r>
            <a:r>
              <a:rPr lang="en-US" altLang="ko-KR" sz="1600" dirty="0"/>
              <a:t>, </a:t>
            </a:r>
            <a:r>
              <a:rPr lang="ko-KR" altLang="en-US" sz="1600" dirty="0"/>
              <a:t>문자열과 이미지를 모두 가진 레이블</a:t>
            </a:r>
            <a:endParaRPr lang="en-US" altLang="ko-KR" sz="16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357290" y="1785926"/>
            <a:ext cx="478634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err="1"/>
              <a:t>JLabel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textLabel</a:t>
            </a:r>
            <a:r>
              <a:rPr lang="en-US" altLang="ko-KR" sz="1400" dirty="0"/>
              <a:t> = new </a:t>
            </a:r>
            <a:r>
              <a:rPr lang="en-US" altLang="ko-KR" sz="1400" dirty="0" err="1"/>
              <a:t>JLabel</a:t>
            </a:r>
            <a:r>
              <a:rPr lang="en-US" altLang="ko-KR" sz="1400" dirty="0"/>
              <a:t>("</a:t>
            </a:r>
            <a:r>
              <a:rPr lang="ko-KR" altLang="en-US" sz="1400" dirty="0"/>
              <a:t>사랑합니다</a:t>
            </a:r>
            <a:r>
              <a:rPr lang="en-US" altLang="ko-KR" sz="1400" dirty="0"/>
              <a:t>");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357290" y="4005482"/>
            <a:ext cx="580813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err="1"/>
              <a:t>ImageIcon</a:t>
            </a:r>
            <a:r>
              <a:rPr lang="en-US" altLang="ko-KR" sz="1400" dirty="0"/>
              <a:t> image = new </a:t>
            </a:r>
            <a:r>
              <a:rPr lang="en-US" altLang="ko-KR" sz="1400" dirty="0" err="1"/>
              <a:t>ImageIcon</a:t>
            </a:r>
            <a:r>
              <a:rPr lang="en-US" altLang="ko-KR" sz="1400" dirty="0"/>
              <a:t>("images/sunset.jpg");</a:t>
            </a:r>
          </a:p>
          <a:p>
            <a:pPr defTabSz="180000"/>
            <a:r>
              <a:rPr lang="en-US" altLang="ko-KR" sz="1400" dirty="0" err="1"/>
              <a:t>JLabel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imageLabel</a:t>
            </a:r>
            <a:r>
              <a:rPr lang="en-US" altLang="ko-KR" sz="1400" dirty="0"/>
              <a:t> = new </a:t>
            </a:r>
            <a:r>
              <a:rPr lang="en-US" altLang="ko-KR" sz="1400" dirty="0" err="1"/>
              <a:t>JLabel</a:t>
            </a:r>
            <a:r>
              <a:rPr lang="en-US" altLang="ko-KR" sz="1400" dirty="0"/>
              <a:t>(image);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57290" y="5733256"/>
            <a:ext cx="623904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err="1"/>
              <a:t>ImageIcon</a:t>
            </a:r>
            <a:r>
              <a:rPr lang="en-US" altLang="ko-KR" sz="1400" dirty="0"/>
              <a:t> image = new </a:t>
            </a:r>
            <a:r>
              <a:rPr lang="en-US" altLang="ko-KR" sz="1400" dirty="0" err="1"/>
              <a:t>ImageIcon</a:t>
            </a:r>
            <a:r>
              <a:rPr lang="en-US" altLang="ko-KR" sz="1400" dirty="0"/>
              <a:t>("images/sunset.jpg");</a:t>
            </a:r>
          </a:p>
          <a:p>
            <a:pPr defTabSz="180000"/>
            <a:r>
              <a:rPr lang="en-US" altLang="ko-KR" sz="1400" dirty="0" err="1"/>
              <a:t>JLabel</a:t>
            </a:r>
            <a:r>
              <a:rPr lang="en-US" altLang="ko-KR" sz="1400" dirty="0"/>
              <a:t> label = new </a:t>
            </a:r>
            <a:r>
              <a:rPr lang="en-US" altLang="ko-KR" sz="1400" dirty="0" err="1"/>
              <a:t>JLabel</a:t>
            </a:r>
            <a:r>
              <a:rPr lang="en-US" altLang="ko-KR" sz="1400" dirty="0"/>
              <a:t>("</a:t>
            </a:r>
            <a:r>
              <a:rPr lang="ko-KR" altLang="en-US" sz="1400" dirty="0"/>
              <a:t>사랑합니다</a:t>
            </a:r>
            <a:r>
              <a:rPr lang="en-US" altLang="ko-KR" sz="1400" dirty="0"/>
              <a:t>", image, </a:t>
            </a:r>
            <a:r>
              <a:rPr lang="en-US" altLang="ko-KR" sz="1400" dirty="0" err="1"/>
              <a:t>SwingConstants.CENTER</a:t>
            </a:r>
            <a:r>
              <a:rPr lang="en-US" altLang="ko-KR" sz="14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016740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390" y="1640278"/>
            <a:ext cx="285750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10-2 : </a:t>
            </a:r>
            <a:r>
              <a:rPr lang="en-US" altLang="ko-KR" dirty="0" err="1"/>
              <a:t>JLabel</a:t>
            </a:r>
            <a:r>
              <a:rPr lang="ko-KR" altLang="en-US" dirty="0"/>
              <a:t>을 이용한 레이블 만들기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23528" y="1412776"/>
            <a:ext cx="4786314" cy="52629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javax.swing</a:t>
            </a:r>
            <a:r>
              <a:rPr lang="en-US" altLang="ko-KR" sz="1200" dirty="0"/>
              <a:t>.*;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java.awt</a:t>
            </a:r>
            <a:r>
              <a:rPr lang="en-US" altLang="ko-KR" sz="1200" dirty="0"/>
              <a:t>.*;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LabelEx</a:t>
            </a:r>
            <a:r>
              <a:rPr lang="en-US" altLang="ko-KR" sz="1200" dirty="0"/>
              <a:t> extends </a:t>
            </a:r>
            <a:r>
              <a:rPr lang="en-US" altLang="ko-KR" sz="1200" dirty="0" err="1"/>
              <a:t>JFrame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LabelEx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setTitle</a:t>
            </a:r>
            <a:r>
              <a:rPr lang="en-US" altLang="ko-KR" sz="1200" dirty="0"/>
              <a:t>("</a:t>
            </a:r>
            <a:r>
              <a:rPr lang="ko-KR" altLang="en-US" sz="1200" dirty="0"/>
              <a:t>레이블 예제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setDefaultCloseOperation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JFrame.EXIT_ON_CLOSE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/>
              <a:t>		Container c = </a:t>
            </a:r>
            <a:r>
              <a:rPr lang="en-US" altLang="ko-KR" sz="1200" dirty="0" err="1"/>
              <a:t>getContentPane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c.setLayout</a:t>
            </a:r>
            <a:r>
              <a:rPr lang="en-US" altLang="ko-KR" sz="1200" dirty="0"/>
              <a:t>(new </a:t>
            </a:r>
            <a:r>
              <a:rPr lang="en-US" altLang="ko-KR" sz="1200" dirty="0" err="1"/>
              <a:t>FlowLayout</a:t>
            </a:r>
            <a:r>
              <a:rPr lang="en-US" altLang="ko-KR" sz="1200" dirty="0"/>
              <a:t>());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JLabel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textLabel</a:t>
            </a:r>
            <a:r>
              <a:rPr lang="en-US" altLang="ko-KR" sz="1200" dirty="0"/>
              <a:t> = </a:t>
            </a:r>
            <a:r>
              <a:rPr lang="en-US" altLang="ko-KR" sz="1200" b="1" dirty="0"/>
              <a:t>new </a:t>
            </a:r>
            <a:r>
              <a:rPr lang="en-US" altLang="ko-KR" sz="1200" b="1" dirty="0" err="1"/>
              <a:t>JLabel</a:t>
            </a:r>
            <a:r>
              <a:rPr lang="en-US" altLang="ko-KR" sz="1200" b="1" dirty="0"/>
              <a:t>("</a:t>
            </a:r>
            <a:r>
              <a:rPr lang="ko-KR" altLang="en-US" sz="1200" b="1" dirty="0" err="1"/>
              <a:t>제임스</a:t>
            </a:r>
            <a:r>
              <a:rPr lang="ko-KR" altLang="en-US" sz="1200" b="1" dirty="0"/>
              <a:t> </a:t>
            </a:r>
            <a:r>
              <a:rPr lang="ko-KR" altLang="en-US" sz="1200" b="1" dirty="0" err="1"/>
              <a:t>고슬링</a:t>
            </a:r>
            <a:r>
              <a:rPr lang="ko-KR" altLang="en-US" sz="1200" b="1" dirty="0"/>
              <a:t> </a:t>
            </a:r>
            <a:r>
              <a:rPr lang="ko-KR" altLang="en-US" sz="1200" b="1" dirty="0" err="1"/>
              <a:t>입니더</a:t>
            </a:r>
            <a:r>
              <a:rPr lang="en-US" altLang="ko-KR" sz="1200" b="1" dirty="0"/>
              <a:t>!")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ImageIcon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img</a:t>
            </a:r>
            <a:r>
              <a:rPr lang="en-US" altLang="ko-KR" sz="1200" dirty="0"/>
              <a:t> = new </a:t>
            </a:r>
            <a:r>
              <a:rPr lang="en-US" altLang="ko-KR" sz="1200" dirty="0" err="1"/>
              <a:t>ImageIcon</a:t>
            </a:r>
            <a:r>
              <a:rPr lang="en-US" altLang="ko-KR" sz="1200" dirty="0"/>
              <a:t>("images/gosling.jpg"); 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JLabel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imageLabel</a:t>
            </a:r>
            <a:r>
              <a:rPr lang="en-US" altLang="ko-KR" sz="1200" dirty="0"/>
              <a:t> = </a:t>
            </a:r>
            <a:r>
              <a:rPr lang="en-US" altLang="ko-KR" sz="1200" b="1" dirty="0"/>
              <a:t>new </a:t>
            </a:r>
            <a:r>
              <a:rPr lang="en-US" altLang="ko-KR" sz="1200" b="1" dirty="0" err="1"/>
              <a:t>JLabel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img</a:t>
            </a:r>
            <a:r>
              <a:rPr lang="en-US" altLang="ko-KR" sz="1200" b="1" dirty="0"/>
              <a:t>)</a:t>
            </a:r>
            <a:r>
              <a:rPr lang="en-US" altLang="ko-KR" sz="1200" dirty="0"/>
              <a:t>;</a:t>
            </a:r>
            <a:endParaRPr lang="ko-KR" altLang="en-US" sz="1200" dirty="0"/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ImageIcon</a:t>
            </a:r>
            <a:r>
              <a:rPr lang="en-US" altLang="ko-KR" sz="1200" dirty="0"/>
              <a:t> icon = new </a:t>
            </a:r>
            <a:r>
              <a:rPr lang="en-US" altLang="ko-KR" sz="1200" dirty="0" err="1"/>
              <a:t>ImageIcon</a:t>
            </a:r>
            <a:r>
              <a:rPr lang="en-US" altLang="ko-KR" sz="1200" dirty="0"/>
              <a:t>("images/icon.gif"); 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JLabel</a:t>
            </a:r>
            <a:r>
              <a:rPr lang="en-US" altLang="ko-KR" sz="1200" dirty="0"/>
              <a:t> label = </a:t>
            </a:r>
            <a:r>
              <a:rPr lang="en-US" altLang="ko-KR" sz="1200" b="1" dirty="0"/>
              <a:t>new </a:t>
            </a:r>
            <a:r>
              <a:rPr lang="en-US" altLang="ko-KR" sz="1200" b="1" dirty="0" err="1"/>
              <a:t>JLabel</a:t>
            </a:r>
            <a:r>
              <a:rPr lang="en-US" altLang="ko-KR" sz="1200" b="1" dirty="0"/>
              <a:t>("</a:t>
            </a:r>
            <a:r>
              <a:rPr lang="ko-KR" altLang="en-US" sz="1200" b="1" dirty="0"/>
              <a:t>커피한잔 </a:t>
            </a:r>
            <a:r>
              <a:rPr lang="ko-KR" altLang="en-US" sz="1200" b="1" dirty="0" err="1"/>
              <a:t>하실래예</a:t>
            </a:r>
            <a:r>
              <a:rPr lang="en-US" altLang="ko-KR" sz="1200" b="1" dirty="0"/>
              <a:t>, </a:t>
            </a:r>
            <a:r>
              <a:rPr lang="ko-KR" altLang="en-US" sz="1200" b="1" dirty="0" err="1"/>
              <a:t>전화주이소</a:t>
            </a:r>
            <a:r>
              <a:rPr lang="en-US" altLang="ko-KR" sz="1200" b="1" dirty="0"/>
              <a:t>",</a:t>
            </a:r>
          </a:p>
          <a:p>
            <a:pPr defTabSz="180000"/>
            <a:r>
              <a:rPr lang="en-US" altLang="ko-KR" sz="1200" b="1" dirty="0"/>
              <a:t>												icon, </a:t>
            </a:r>
            <a:r>
              <a:rPr lang="en-US" altLang="ko-KR" sz="1200" b="1" dirty="0" err="1"/>
              <a:t>SwingConstants.CENTER</a:t>
            </a:r>
            <a:r>
              <a:rPr lang="en-US" altLang="ko-KR" sz="1200" b="1" dirty="0"/>
              <a:t>)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c.add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textLabel</a:t>
            </a:r>
            <a:r>
              <a:rPr lang="en-US" altLang="ko-KR" sz="1200" dirty="0"/>
              <a:t>); 		</a:t>
            </a:r>
            <a:r>
              <a:rPr lang="en-US" altLang="ko-KR" sz="1200" dirty="0" err="1"/>
              <a:t>c.add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imageLabel</a:t>
            </a:r>
            <a:r>
              <a:rPr lang="en-US" altLang="ko-KR" sz="1200" dirty="0"/>
              <a:t>); 		</a:t>
            </a:r>
            <a:r>
              <a:rPr lang="en-US" altLang="ko-KR" sz="1200" dirty="0" err="1"/>
              <a:t>c.add</a:t>
            </a:r>
            <a:r>
              <a:rPr lang="en-US" altLang="ko-KR" sz="1200" dirty="0"/>
              <a:t>(label);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setSize</a:t>
            </a:r>
            <a:r>
              <a:rPr lang="en-US" altLang="ko-KR" sz="1200" dirty="0"/>
              <a:t>(300,500);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setVisible</a:t>
            </a:r>
            <a:r>
              <a:rPr lang="en-US" altLang="ko-KR" sz="1200" dirty="0"/>
              <a:t>(true);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	public static void main(String 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	new </a:t>
            </a:r>
            <a:r>
              <a:rPr lang="en-US" altLang="ko-KR" sz="1200" dirty="0" err="1"/>
              <a:t>LabelEx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8" name="자유형 7"/>
          <p:cNvSpPr/>
          <p:nvPr/>
        </p:nvSpPr>
        <p:spPr>
          <a:xfrm>
            <a:off x="4753254" y="1970031"/>
            <a:ext cx="1834970" cy="1440160"/>
          </a:xfrm>
          <a:custGeom>
            <a:avLst/>
            <a:gdLst>
              <a:gd name="connsiteX0" fmla="*/ 0 w 3453319"/>
              <a:gd name="connsiteY0" fmla="*/ 1583987 h 1583987"/>
              <a:gd name="connsiteX1" fmla="*/ 369651 w 3453319"/>
              <a:gd name="connsiteY1" fmla="*/ 1476983 h 1583987"/>
              <a:gd name="connsiteX2" fmla="*/ 1079770 w 3453319"/>
              <a:gd name="connsiteY2" fmla="*/ 1039238 h 1583987"/>
              <a:gd name="connsiteX3" fmla="*/ 1614792 w 3453319"/>
              <a:gd name="connsiteY3" fmla="*/ 348575 h 1583987"/>
              <a:gd name="connsiteX4" fmla="*/ 2266545 w 3453319"/>
              <a:gd name="connsiteY4" fmla="*/ 47017 h 1583987"/>
              <a:gd name="connsiteX5" fmla="*/ 3453319 w 3453319"/>
              <a:gd name="connsiteY5" fmla="*/ 66472 h 1583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53319" h="1583987">
                <a:moveTo>
                  <a:pt x="0" y="1583987"/>
                </a:moveTo>
                <a:cubicBezTo>
                  <a:pt x="94844" y="1575881"/>
                  <a:pt x="189689" y="1567775"/>
                  <a:pt x="369651" y="1476983"/>
                </a:cubicBezTo>
                <a:cubicBezTo>
                  <a:pt x="549613" y="1386192"/>
                  <a:pt x="872247" y="1227306"/>
                  <a:pt x="1079770" y="1039238"/>
                </a:cubicBezTo>
                <a:cubicBezTo>
                  <a:pt x="1287293" y="851170"/>
                  <a:pt x="1416996" y="513945"/>
                  <a:pt x="1614792" y="348575"/>
                </a:cubicBezTo>
                <a:cubicBezTo>
                  <a:pt x="1812588" y="183205"/>
                  <a:pt x="1960124" y="94034"/>
                  <a:pt x="2266545" y="47017"/>
                </a:cubicBezTo>
                <a:cubicBezTo>
                  <a:pt x="2572966" y="0"/>
                  <a:pt x="3013142" y="33236"/>
                  <a:pt x="3453319" y="66472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3529118" y="3770230"/>
            <a:ext cx="2664296" cy="251298"/>
          </a:xfrm>
          <a:custGeom>
            <a:avLst/>
            <a:gdLst>
              <a:gd name="connsiteX0" fmla="*/ 0 w 2130357"/>
              <a:gd name="connsiteY0" fmla="*/ 175098 h 207524"/>
              <a:gd name="connsiteX1" fmla="*/ 778213 w 2130357"/>
              <a:gd name="connsiteY1" fmla="*/ 194554 h 207524"/>
              <a:gd name="connsiteX2" fmla="*/ 1527242 w 2130357"/>
              <a:gd name="connsiteY2" fmla="*/ 97277 h 207524"/>
              <a:gd name="connsiteX3" fmla="*/ 2130357 w 2130357"/>
              <a:gd name="connsiteY3" fmla="*/ 0 h 207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0357" h="207524">
                <a:moveTo>
                  <a:pt x="0" y="175098"/>
                </a:moveTo>
                <a:cubicBezTo>
                  <a:pt x="261836" y="191311"/>
                  <a:pt x="523673" y="207524"/>
                  <a:pt x="778213" y="194554"/>
                </a:cubicBezTo>
                <a:cubicBezTo>
                  <a:pt x="1032753" y="181584"/>
                  <a:pt x="1301885" y="129703"/>
                  <a:pt x="1527242" y="97277"/>
                </a:cubicBezTo>
                <a:cubicBezTo>
                  <a:pt x="1752599" y="64851"/>
                  <a:pt x="1941478" y="32425"/>
                  <a:pt x="2130357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4969278" y="4522503"/>
            <a:ext cx="1296144" cy="1335959"/>
          </a:xfrm>
          <a:custGeom>
            <a:avLst/>
            <a:gdLst>
              <a:gd name="connsiteX0" fmla="*/ 0 w 2461098"/>
              <a:gd name="connsiteY0" fmla="*/ 1621 h 1703961"/>
              <a:gd name="connsiteX1" fmla="*/ 340468 w 2461098"/>
              <a:gd name="connsiteY1" fmla="*/ 50259 h 1703961"/>
              <a:gd name="connsiteX2" fmla="*/ 710119 w 2461098"/>
              <a:gd name="connsiteY2" fmla="*/ 303178 h 1703961"/>
              <a:gd name="connsiteX3" fmla="*/ 1147864 w 2461098"/>
              <a:gd name="connsiteY3" fmla="*/ 1295399 h 1703961"/>
              <a:gd name="connsiteX4" fmla="*/ 2461098 w 2461098"/>
              <a:gd name="connsiteY4" fmla="*/ 1703961 h 1703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1098" h="1703961">
                <a:moveTo>
                  <a:pt x="0" y="1621"/>
                </a:moveTo>
                <a:cubicBezTo>
                  <a:pt x="111057" y="810"/>
                  <a:pt x="222115" y="0"/>
                  <a:pt x="340468" y="50259"/>
                </a:cubicBezTo>
                <a:cubicBezTo>
                  <a:pt x="458821" y="100518"/>
                  <a:pt x="575553" y="95655"/>
                  <a:pt x="710119" y="303178"/>
                </a:cubicBezTo>
                <a:cubicBezTo>
                  <a:pt x="844685" y="510701"/>
                  <a:pt x="856034" y="1061935"/>
                  <a:pt x="1147864" y="1295399"/>
                </a:cubicBezTo>
                <a:cubicBezTo>
                  <a:pt x="1439694" y="1528863"/>
                  <a:pt x="1950396" y="1616412"/>
                  <a:pt x="2461098" y="1703961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5303114" y="1510331"/>
            <a:ext cx="628471" cy="459700"/>
          </a:xfrm>
          <a:prstGeom prst="wedgeRoundRectCallout">
            <a:avLst>
              <a:gd name="adj1" fmla="val 76733"/>
              <a:gd name="adj2" fmla="val 4999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050" dirty="0"/>
              <a:t>문자열</a:t>
            </a:r>
          </a:p>
          <a:p>
            <a:r>
              <a:rPr lang="ko-KR" altLang="en-US" sz="1050" dirty="0"/>
              <a:t>레이블</a:t>
            </a:r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5303114" y="3310530"/>
            <a:ext cx="628471" cy="459700"/>
          </a:xfrm>
          <a:prstGeom prst="wedgeRoundRectCallout">
            <a:avLst>
              <a:gd name="adj1" fmla="val 93851"/>
              <a:gd name="adj2" fmla="val 1879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050" dirty="0"/>
              <a:t>이미지</a:t>
            </a:r>
            <a:endParaRPr lang="en-US" altLang="ko-KR" sz="1050" dirty="0"/>
          </a:p>
          <a:p>
            <a:r>
              <a:rPr lang="ko-KR" altLang="en-US" sz="1050" dirty="0"/>
              <a:t>레이블</a:t>
            </a:r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4969278" y="5839280"/>
            <a:ext cx="845965" cy="817245"/>
          </a:xfrm>
          <a:prstGeom prst="wedgeRoundRectCallout">
            <a:avLst>
              <a:gd name="adj1" fmla="val 91732"/>
              <a:gd name="adj2" fmla="val -972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050" dirty="0"/>
              <a:t>이미지와</a:t>
            </a:r>
            <a:endParaRPr lang="en-US" altLang="ko-KR" sz="1050" dirty="0"/>
          </a:p>
          <a:p>
            <a:r>
              <a:rPr lang="ko-KR" altLang="en-US" sz="1050" dirty="0"/>
              <a:t>텍스트가</a:t>
            </a:r>
            <a:endParaRPr lang="en-US" altLang="ko-KR" sz="1050" dirty="0"/>
          </a:p>
          <a:p>
            <a:r>
              <a:rPr lang="ko-KR" altLang="en-US" sz="1050" dirty="0"/>
              <a:t>함께 있는</a:t>
            </a:r>
            <a:endParaRPr lang="en-US" altLang="ko-KR" sz="1050" dirty="0"/>
          </a:p>
          <a:p>
            <a:r>
              <a:rPr lang="ko-KR" altLang="en-US" sz="1050" dirty="0"/>
              <a:t>레이블</a:t>
            </a:r>
          </a:p>
        </p:txBody>
      </p:sp>
    </p:spTree>
    <p:extLst>
      <p:ext uri="{BB962C8B-B14F-4D97-AF65-F5344CB8AC3E}">
        <p14:creationId xmlns:p14="http://schemas.microsoft.com/office/powerpoint/2010/main" val="4037304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926" y="2348880"/>
            <a:ext cx="24003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JButton</a:t>
            </a:r>
            <a:r>
              <a:rPr lang="ko-KR" altLang="en-US" dirty="0"/>
              <a:t>으로 버튼 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4536504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1800" dirty="0" err="1"/>
              <a:t>JButton</a:t>
            </a:r>
            <a:r>
              <a:rPr lang="ko-KR" altLang="en-US" sz="1800" dirty="0"/>
              <a:t>의 용도</a:t>
            </a:r>
            <a:endParaRPr lang="en-US" altLang="ko-KR" sz="1800" dirty="0"/>
          </a:p>
          <a:p>
            <a:pPr lvl="1"/>
            <a:r>
              <a:rPr lang="ko-KR" altLang="en-US" sz="1600" dirty="0"/>
              <a:t>버튼 모양의 컴포넌트</a:t>
            </a:r>
            <a:r>
              <a:rPr lang="en-US" altLang="ko-KR" sz="1600" dirty="0"/>
              <a:t>. </a:t>
            </a:r>
            <a:r>
              <a:rPr lang="ko-KR" altLang="en-US" sz="1600" dirty="0"/>
              <a:t>사용자로부터 명령을 입력 받기 위한 목적</a:t>
            </a:r>
            <a:endParaRPr lang="en-US" altLang="ko-KR" sz="1600" dirty="0"/>
          </a:p>
          <a:p>
            <a:pPr lvl="1"/>
            <a:r>
              <a:rPr lang="ko-KR" altLang="en-US" sz="1600" dirty="0"/>
              <a:t>버튼은 클릭될 때 </a:t>
            </a:r>
            <a:r>
              <a:rPr lang="en-US" altLang="ko-KR" sz="1600" dirty="0"/>
              <a:t>Action </a:t>
            </a:r>
            <a:r>
              <a:rPr lang="ko-KR" altLang="en-US" sz="1600" dirty="0"/>
              <a:t>이벤트 발생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버튼 생성</a:t>
            </a:r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r>
              <a:rPr lang="en-US" altLang="ko-KR" sz="1600" dirty="0"/>
              <a:t>"hello" </a:t>
            </a:r>
            <a:r>
              <a:rPr lang="ko-KR" altLang="en-US" sz="1600" dirty="0"/>
              <a:t>문자열을 가진 버튼 생성 예</a:t>
            </a:r>
            <a:endParaRPr lang="en-US" altLang="ko-KR" sz="1600" dirty="0"/>
          </a:p>
          <a:p>
            <a:pPr lvl="1"/>
            <a:endParaRPr lang="ko-KR" altLang="en-US" sz="1600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403648" y="5929535"/>
            <a:ext cx="429825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JButton</a:t>
            </a:r>
            <a:r>
              <a:rPr lang="en-US" altLang="ko-KR" sz="1400" dirty="0"/>
              <a:t> </a:t>
            </a:r>
            <a:r>
              <a:rPr lang="en-US" altLang="ko-KR" sz="1400" dirty="0" err="1"/>
              <a:t>btn</a:t>
            </a:r>
            <a:r>
              <a:rPr lang="en-US" altLang="ko-KR" sz="1400" dirty="0"/>
              <a:t> = new </a:t>
            </a:r>
            <a:r>
              <a:rPr lang="en-US" altLang="ko-KR" sz="1400" dirty="0" err="1"/>
              <a:t>JButton</a:t>
            </a:r>
            <a:r>
              <a:rPr lang="en-US" altLang="ko-KR" sz="1400" dirty="0"/>
              <a:t>("hello");</a:t>
            </a:r>
            <a:endParaRPr lang="ko-KR" altLang="en-US" sz="1400" dirty="0"/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1331640" y="3072780"/>
            <a:ext cx="932304" cy="280928"/>
          </a:xfrm>
          <a:prstGeom prst="wedgeRoundRectCallout">
            <a:avLst>
              <a:gd name="adj1" fmla="val 137122"/>
              <a:gd name="adj2" fmla="val -3226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050" dirty="0"/>
              <a:t>버튼 이미지</a:t>
            </a:r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4568200" y="3072780"/>
            <a:ext cx="932304" cy="280928"/>
          </a:xfrm>
          <a:prstGeom prst="wedgeRoundRectCallout">
            <a:avLst>
              <a:gd name="adj1" fmla="val -103270"/>
              <a:gd name="adj2" fmla="val -4183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050" dirty="0"/>
              <a:t>버튼 문자열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157182"/>
            <a:ext cx="5642694" cy="1216034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6085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이미지 버튼 만들기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하나의 버튼에 </a:t>
            </a:r>
            <a:r>
              <a:rPr lang="en-US" altLang="ko-KR" sz="2000" dirty="0"/>
              <a:t>3 </a:t>
            </a:r>
            <a:r>
              <a:rPr lang="ko-KR" altLang="en-US" sz="2000" dirty="0"/>
              <a:t>개의 이미지 등록</a:t>
            </a:r>
            <a:endParaRPr lang="en-US" altLang="ko-KR" sz="2000" dirty="0"/>
          </a:p>
          <a:p>
            <a:pPr lvl="1"/>
            <a:r>
              <a:rPr lang="ko-KR" altLang="en-US" sz="1800" dirty="0"/>
              <a:t>마우스 조작에 따라 </a:t>
            </a:r>
            <a:r>
              <a:rPr lang="en-US" altLang="ko-KR" sz="1800" dirty="0"/>
              <a:t>3 </a:t>
            </a:r>
            <a:r>
              <a:rPr lang="ko-KR" altLang="en-US" sz="1800" dirty="0"/>
              <a:t>개의 이미지 중 적절한 이미지 자동 출력</a:t>
            </a:r>
            <a:endParaRPr lang="en-US" altLang="ko-KR" sz="1800" dirty="0"/>
          </a:p>
          <a:p>
            <a:endParaRPr lang="en-US" altLang="ko-KR" sz="2000" dirty="0"/>
          </a:p>
          <a:p>
            <a:r>
              <a:rPr lang="en-US" altLang="ko-KR" sz="2000" dirty="0"/>
              <a:t>3 </a:t>
            </a:r>
            <a:r>
              <a:rPr lang="ko-KR" altLang="en-US" sz="2000" dirty="0"/>
              <a:t>개의</a:t>
            </a:r>
            <a:r>
              <a:rPr lang="en-US" altLang="ko-KR" sz="2000" dirty="0"/>
              <a:t> </a:t>
            </a:r>
            <a:r>
              <a:rPr lang="ko-KR" altLang="en-US" sz="2000" dirty="0"/>
              <a:t>버튼 이미지</a:t>
            </a:r>
            <a:endParaRPr lang="en-US" altLang="ko-KR" sz="2000" dirty="0"/>
          </a:p>
          <a:p>
            <a:pPr lvl="1"/>
            <a:r>
              <a:rPr lang="en-US" altLang="ko-KR" sz="1800" dirty="0" err="1"/>
              <a:t>normalIcon</a:t>
            </a:r>
            <a:endParaRPr lang="en-US" altLang="ko-KR" sz="1800" dirty="0"/>
          </a:p>
          <a:p>
            <a:pPr lvl="2"/>
            <a:r>
              <a:rPr lang="ko-KR" altLang="en-US" sz="1600" dirty="0"/>
              <a:t>버튼의 보통 상태</a:t>
            </a:r>
            <a:r>
              <a:rPr lang="en-US" altLang="ko-KR" sz="1600" dirty="0"/>
              <a:t>(</a:t>
            </a:r>
            <a:r>
              <a:rPr lang="ko-KR" altLang="en-US" sz="1600" dirty="0"/>
              <a:t>디폴트</a:t>
            </a:r>
            <a:r>
              <a:rPr lang="en-US" altLang="ko-KR" sz="1600" dirty="0"/>
              <a:t>)</a:t>
            </a:r>
            <a:r>
              <a:rPr lang="ko-KR" altLang="en-US" sz="1600" dirty="0"/>
              <a:t> 때 출력되는 이미지</a:t>
            </a:r>
            <a:endParaRPr lang="en-US" altLang="ko-KR" sz="1600" dirty="0"/>
          </a:p>
          <a:p>
            <a:pPr lvl="2"/>
            <a:r>
              <a:rPr lang="ko-KR" altLang="en-US" sz="1600" dirty="0" err="1"/>
              <a:t>생성자에</a:t>
            </a:r>
            <a:r>
              <a:rPr lang="ko-KR" altLang="en-US" sz="1600" dirty="0"/>
              <a:t> 이미지 아이콘 전달 혹은 </a:t>
            </a:r>
            <a:r>
              <a:rPr lang="en-US" altLang="ko-KR" sz="1600" dirty="0" err="1"/>
              <a:t>JButton</a:t>
            </a:r>
            <a:r>
              <a:rPr lang="ko-KR" altLang="en-US" sz="1600" dirty="0"/>
              <a:t>의 </a:t>
            </a:r>
            <a:r>
              <a:rPr lang="en-US" altLang="ko-KR" sz="1600" dirty="0" err="1"/>
              <a:t>setIcon</a:t>
            </a:r>
            <a:r>
              <a:rPr lang="en-US" altLang="ko-KR" sz="1600" dirty="0"/>
              <a:t>(</a:t>
            </a:r>
            <a:r>
              <a:rPr lang="en-US" altLang="ko-KR" sz="1600" dirty="0" err="1"/>
              <a:t>normalIcon</a:t>
            </a:r>
            <a:r>
              <a:rPr lang="en-US" altLang="ko-KR" sz="1600" dirty="0"/>
              <a:t>); </a:t>
            </a:r>
          </a:p>
          <a:p>
            <a:pPr lvl="1"/>
            <a:r>
              <a:rPr lang="en-US" altLang="ko-KR" sz="1800" dirty="0" err="1"/>
              <a:t>rolloverIcon</a:t>
            </a:r>
            <a:endParaRPr lang="en-US" altLang="ko-KR" sz="1800" dirty="0"/>
          </a:p>
          <a:p>
            <a:pPr lvl="2"/>
            <a:r>
              <a:rPr lang="ko-KR" altLang="en-US" sz="1600" dirty="0"/>
              <a:t>버튼에 마우스가 올라갈 때 출력되는 이미지</a:t>
            </a:r>
            <a:endParaRPr lang="en-US" altLang="ko-KR" sz="1600" dirty="0"/>
          </a:p>
          <a:p>
            <a:pPr lvl="2"/>
            <a:r>
              <a:rPr lang="ko-KR" altLang="en-US" sz="1600" dirty="0"/>
              <a:t>이미지 설정 </a:t>
            </a:r>
            <a:r>
              <a:rPr lang="ko-KR" altLang="en-US" sz="1600" dirty="0" err="1"/>
              <a:t>메소드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JButton</a:t>
            </a:r>
            <a:r>
              <a:rPr lang="ko-KR" altLang="en-US" sz="1600" dirty="0"/>
              <a:t>의 </a:t>
            </a:r>
            <a:r>
              <a:rPr lang="en-US" altLang="ko-KR" sz="1600" dirty="0" err="1"/>
              <a:t>setRolloverIcon</a:t>
            </a:r>
            <a:r>
              <a:rPr lang="en-US" altLang="ko-KR" sz="1600" dirty="0"/>
              <a:t>(</a:t>
            </a:r>
            <a:r>
              <a:rPr lang="en-US" altLang="ko-KR" sz="1600" dirty="0" err="1"/>
              <a:t>rolloverIcon</a:t>
            </a:r>
            <a:r>
              <a:rPr lang="en-US" altLang="ko-KR" sz="1600" dirty="0"/>
              <a:t>); </a:t>
            </a:r>
          </a:p>
          <a:p>
            <a:pPr lvl="1"/>
            <a:r>
              <a:rPr lang="en-US" altLang="ko-KR" sz="1800" dirty="0" err="1"/>
              <a:t>pressedIcon</a:t>
            </a:r>
            <a:endParaRPr lang="en-US" altLang="ko-KR" sz="1800" dirty="0"/>
          </a:p>
          <a:p>
            <a:pPr lvl="2"/>
            <a:r>
              <a:rPr lang="ko-KR" altLang="en-US" sz="1600" dirty="0"/>
              <a:t>버튼을 누른 상태 때 출력되는 이미지</a:t>
            </a:r>
            <a:endParaRPr lang="en-US" altLang="ko-KR" sz="1600" dirty="0"/>
          </a:p>
          <a:p>
            <a:pPr lvl="2"/>
            <a:r>
              <a:rPr lang="ko-KR" altLang="en-US" sz="1600" dirty="0"/>
              <a:t>이미지 설정 </a:t>
            </a:r>
            <a:r>
              <a:rPr lang="ko-KR" altLang="en-US" sz="1600" dirty="0" err="1"/>
              <a:t>메소드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JButton</a:t>
            </a:r>
            <a:r>
              <a:rPr lang="ko-KR" altLang="en-US" sz="1600" dirty="0"/>
              <a:t>의 </a:t>
            </a:r>
            <a:r>
              <a:rPr lang="en-US" altLang="ko-KR" sz="1600" dirty="0" err="1"/>
              <a:t>setPressedIcon</a:t>
            </a:r>
            <a:r>
              <a:rPr lang="en-US" altLang="ko-KR" sz="1600" dirty="0"/>
              <a:t>(</a:t>
            </a:r>
            <a:r>
              <a:rPr lang="en-US" altLang="ko-KR" sz="1600" dirty="0" err="1"/>
              <a:t>pressedIcon</a:t>
            </a:r>
            <a:r>
              <a:rPr lang="en-US" altLang="ko-KR" sz="1600" dirty="0"/>
              <a:t>)</a:t>
            </a:r>
          </a:p>
          <a:p>
            <a:pPr lvl="1"/>
            <a:endParaRPr lang="en-US" altLang="ko-KR" sz="1800" dirty="0"/>
          </a:p>
          <a:p>
            <a:pPr lvl="1"/>
            <a:endParaRPr lang="ko-KR" altLang="en-US" sz="1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2734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4367</TotalTime>
  <Words>2026</Words>
  <Application>Microsoft Office PowerPoint</Application>
  <PresentationFormat>화면 슬라이드 쇼(4:3)</PresentationFormat>
  <Paragraphs>956</Paragraphs>
  <Slides>39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0" baseType="lpstr">
      <vt:lpstr>가을</vt:lpstr>
      <vt:lpstr>자바의 GUI 프로그래밍 방법</vt:lpstr>
      <vt:lpstr>컴포넌트 기반 GUI 프로그래밍에 사용되는 스윙 컴포넌트</vt:lpstr>
      <vt:lpstr>스윙 컴포넌트의 공통 메소드, JComponent의 메소드</vt:lpstr>
      <vt:lpstr>예제 10-1 : 스윙 컴포넌트의 공통 기능, JComponent의 메소드</vt:lpstr>
      <vt:lpstr>JLabel로 문자열과 이미지 출력</vt:lpstr>
      <vt:lpstr>레이블 생성 예</vt:lpstr>
      <vt:lpstr>예제 10-2 : JLabel을 이용한 레이블 만들기</vt:lpstr>
      <vt:lpstr>JButton으로 버튼 만들기</vt:lpstr>
      <vt:lpstr>이미지 버튼 만들기</vt:lpstr>
      <vt:lpstr>이미지 버튼에 이미지 설정</vt:lpstr>
      <vt:lpstr>예제 10-3 : JButton을 이용한 이미지 버튼 만들기</vt:lpstr>
      <vt:lpstr>JCheckBox로 체크박스 만들기</vt:lpstr>
      <vt:lpstr>예제 10-4 : JCheckBox로 체크박스 만들기</vt:lpstr>
      <vt:lpstr>체크박스에 Item 이벤트 처리</vt:lpstr>
      <vt:lpstr>예제 10-5 : ItemEvent를 활용하여 체크박스로 가격 합산 응용</vt:lpstr>
      <vt:lpstr>예제 10-5 정답</vt:lpstr>
      <vt:lpstr>JRadioButton으로 라디오버튼 만들기</vt:lpstr>
      <vt:lpstr>라디오버튼 생성 및 Item 이벤트 처리</vt:lpstr>
      <vt:lpstr>예제 10-6 : JRadioButton으로 라디오버튼 만들기</vt:lpstr>
      <vt:lpstr>JTextField로 한 줄 입력 창 만들기</vt:lpstr>
      <vt:lpstr>예제 10-7 : JTextField로 텍스트필드 만들기</vt:lpstr>
      <vt:lpstr>TextArea로 여러 줄의 입력 창 만들기</vt:lpstr>
      <vt:lpstr>텍스트영역 생성 예</vt:lpstr>
      <vt:lpstr>예제 10-8 : JTextArea로 여러 줄이 입력되는 창 만들기</vt:lpstr>
      <vt:lpstr>JList로 리스트 만들기</vt:lpstr>
      <vt:lpstr>예제 10-9 : JList로 다양한 리스트 만들기</vt:lpstr>
      <vt:lpstr>JComboBox로 콤보박스 만들기</vt:lpstr>
      <vt:lpstr>예제 10-10 : JComboBox로 콤보박스 만들고 활용하기</vt:lpstr>
      <vt:lpstr>메뉴 구성</vt:lpstr>
      <vt:lpstr>메뉴 만드는 과정</vt:lpstr>
      <vt:lpstr>예제 10-11 : 메뉴 만들기</vt:lpstr>
      <vt:lpstr>메뉴아이템에 Action 이벤트 달기</vt:lpstr>
      <vt:lpstr>예제 10-12 : 메뉴에 Action 리스너 활용</vt:lpstr>
      <vt:lpstr>예제 10-12 정답</vt:lpstr>
      <vt:lpstr>팝업 다이얼로그, JOptionPane</vt:lpstr>
      <vt:lpstr>확인 다이얼로그</vt:lpstr>
      <vt:lpstr>메시지 다이얼로그</vt:lpstr>
      <vt:lpstr>예제 10-13 : JOptionPane으로 3가지 팝업 다이얼로그 만들기</vt:lpstr>
      <vt:lpstr>예제 10-13 정답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Windows 사용자</cp:lastModifiedBy>
  <cp:revision>202</cp:revision>
  <dcterms:created xsi:type="dcterms:W3CDTF">2011-08-27T14:53:28Z</dcterms:created>
  <dcterms:modified xsi:type="dcterms:W3CDTF">2020-09-22T12:50:24Z</dcterms:modified>
</cp:coreProperties>
</file>