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__g" initials="v" lastIdx="3" clrIdx="0">
    <p:extLst>
      <p:ext uri="{19B8F6BF-5375-455C-9EA6-DF929625EA0E}">
        <p15:presenceInfo xmlns:p15="http://schemas.microsoft.com/office/powerpoint/2012/main" userId="v__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29CE6"/>
    <a:srgbClr val="E62AFA"/>
    <a:srgbClr val="FF0066"/>
    <a:srgbClr val="99FF66"/>
    <a:srgbClr val="AC75D5"/>
    <a:srgbClr val="E6DDA8"/>
    <a:srgbClr val="FC6868"/>
    <a:srgbClr val="0CFCBD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4945-A48B-429B-B8B3-DA3A13FDA235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2CA4-6605-4708-9041-1D0222354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2CA4-6605-4708-9041-1D0222354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2CA4-6605-4708-9041-1D0222354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2CA4-6605-4708-9041-1D0222354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2CA4-6605-4708-9041-1D0222354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2CA4-6605-4708-9041-1D0222354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2CA4-6605-4708-9041-1D0222354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772195"/>
            <a:ext cx="8676222" cy="3200400"/>
          </a:xfrm>
        </p:spPr>
        <p:txBody>
          <a:bodyPr/>
          <a:lstStyle/>
          <a:p>
            <a:r>
              <a:rPr lang="bg-BG" dirty="0" smtClean="0"/>
              <a:t>Структура и изисквания към проекта по МИС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231674"/>
            <a:ext cx="8676222" cy="1905000"/>
          </a:xfrm>
        </p:spPr>
        <p:txBody>
          <a:bodyPr/>
          <a:lstStyle/>
          <a:p>
            <a:pPr algn="r"/>
            <a:r>
              <a:rPr lang="bg-BG" dirty="0" smtClean="0"/>
              <a:t>Васил Георгиев</a:t>
            </a:r>
          </a:p>
          <a:p>
            <a:pPr algn="r"/>
            <a:r>
              <a:rPr lang="en-US" dirty="0" smtClean="0"/>
              <a:t>v.georgiev@fmi.uni-sofia.bg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"/>
            <a:ext cx="10651171" cy="517167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 Light" panose="020F0302020204030204" pitchFamily="34" charset="0"/>
              </a:rPr>
              <a:t>фази на софтуерния проект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2899"/>
            <a:ext cx="11724230" cy="4927281"/>
          </a:xfrm>
        </p:spPr>
        <p:txBody>
          <a:bodyPr>
            <a:normAutofit fontScale="92500" lnSpcReduction="20000"/>
          </a:bodyPr>
          <a:lstStyle/>
          <a:p>
            <a:endParaRPr lang="bg-BG" sz="28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Фаза Анализ</a:t>
            </a:r>
          </a:p>
          <a:p>
            <a:pPr lvl="1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Функционален анализ</a:t>
            </a:r>
          </a:p>
          <a:p>
            <a:pPr lvl="2"/>
            <a:r>
              <a:rPr lang="bg-BG" sz="1900" b="1" dirty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</a:t>
            </a:r>
            <a:r>
              <a:rPr lang="bg-BG" sz="19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збор на </a:t>
            </a:r>
            <a:r>
              <a:rPr lang="bg-BG" sz="19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образци с аналогична или сходна функционалност</a:t>
            </a:r>
            <a:endParaRPr lang="en-US" sz="1900" b="1" dirty="0" smtClean="0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3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дълъг списък</a:t>
            </a:r>
          </a:p>
          <a:p>
            <a:pPr lvl="3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къс списък  </a:t>
            </a:r>
          </a:p>
          <a:p>
            <a:pPr marL="914400" lvl="2" indent="0">
              <a:buNone/>
            </a:pPr>
            <a:endParaRPr lang="bg-BG" sz="2200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r>
              <a:rPr lang="bg-BG" sz="1900" b="1" i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опция</a:t>
            </a:r>
            <a:r>
              <a:rPr lang="en-US" sz="1900" b="1" i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900" b="1" i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(при по сложни проекти):</a:t>
            </a:r>
            <a:r>
              <a:rPr lang="bg-BG" sz="19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интервюта с </a:t>
            </a:r>
            <a:r>
              <a:rPr lang="en-US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[</a:t>
            </a:r>
            <a:r>
              <a:rPr lang="bg-BG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бъдещите</a:t>
            </a:r>
            <a:r>
              <a:rPr lang="en-US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] </a:t>
            </a:r>
            <a:r>
              <a:rPr lang="bg-BG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потребители </a:t>
            </a:r>
            <a:r>
              <a:rPr lang="bg-BG" sz="19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 системата по роли – примерен разгърнат списък потребителски роли включва : системни администратори, администратори на данните, регистрирани потребители, нерегистрирани потребители (гости) </a:t>
            </a:r>
            <a:endParaRPr lang="en-US" sz="19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r>
              <a:rPr lang="bg-BG" sz="19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анализът на избраните образци  завършва със </a:t>
            </a:r>
            <a:r>
              <a:rPr lang="bg-BG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Диаграма на случаите на употреба (</a:t>
            </a:r>
            <a:r>
              <a:rPr lang="en-US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UML) </a:t>
            </a:r>
            <a:r>
              <a:rPr lang="bg-BG" sz="19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и/ли  със </a:t>
            </a:r>
            <a:r>
              <a:rPr lang="bg-BG" sz="1900" b="1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сравнителна таблица </a:t>
            </a:r>
            <a:r>
              <a:rPr lang="bg-BG" sz="19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от вида :</a:t>
            </a:r>
          </a:p>
          <a:p>
            <a:pPr marL="914400" lvl="2" indent="0">
              <a:buNone/>
            </a:pPr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430961"/>
            <a:ext cx="8096506" cy="365125"/>
          </a:xfrm>
        </p:spPr>
        <p:txBody>
          <a:bodyPr/>
          <a:lstStyle/>
          <a:p>
            <a:pPr algn="just"/>
            <a:r>
              <a:rPr lang="bg-BG" sz="1600" dirty="0" smtClean="0"/>
              <a:t>МИС 					</a:t>
            </a:r>
            <a:r>
              <a:rPr lang="bg-BG" sz="1600" dirty="0"/>
              <a:t> </a:t>
            </a:r>
            <a:r>
              <a:rPr lang="bg-BG" sz="1600" dirty="0" smtClean="0"/>
              <a:t>	</a:t>
            </a:r>
            <a:r>
              <a:rPr lang="bg-BG" sz="1600" dirty="0" smtClean="0"/>
              <a:t>Структура на курсовия проект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24940" y="6429606"/>
            <a:ext cx="1044942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r>
              <a:rPr lang="bg-BG" sz="1600" dirty="0" smtClean="0"/>
              <a:t> от 7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484444" y="1676400"/>
            <a:ext cx="9040496" cy="1923805"/>
          </a:xfrm>
          <a:prstGeom prst="roundRect">
            <a:avLst/>
          </a:prstGeom>
          <a:noFill/>
          <a:ln w="63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bg-BG" dirty="0" smtClean="0">
                <a:latin typeface="Calibri Light" panose="020F0302020204030204" pitchFamily="34" charset="0"/>
              </a:rPr>
              <a:t>				</a:t>
            </a: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Списък </a:t>
            </a: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източници – атрибути на източниците: </a:t>
            </a:r>
          </a:p>
          <a:p>
            <a:pPr>
              <a:lnSpc>
                <a:spcPts val="1700"/>
              </a:lnSpc>
            </a:pPr>
            <a:r>
              <a:rPr lang="bg-BG" sz="1400" i="1" dirty="0">
                <a:solidFill>
                  <a:srgbClr val="CCFF33"/>
                </a:solidFill>
                <a:latin typeface="Calibri Light" panose="020F0302020204030204" pitchFamily="34" charset="0"/>
              </a:rPr>
              <a:t>	</a:t>
            </a: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[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Номер в списъка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] 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Автор, Заглавие на документа, Издател, Дата,</a:t>
            </a:r>
          </a:p>
          <a:p>
            <a:pPr>
              <a:lnSpc>
                <a:spcPts val="1700"/>
              </a:lnSpc>
            </a:pPr>
            <a:r>
              <a:rPr lang="bg-BG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	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				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(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Интернет адрес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)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 </a:t>
            </a:r>
          </a:p>
          <a:p>
            <a:pPr>
              <a:lnSpc>
                <a:spcPts val="1700"/>
              </a:lnSpc>
            </a:pPr>
            <a:r>
              <a:rPr lang="bg-BG" sz="1400" i="1" dirty="0">
                <a:solidFill>
                  <a:srgbClr val="CCFF33"/>
                </a:solidFill>
                <a:latin typeface="Calibri Light" panose="020F0302020204030204" pitchFamily="34" charset="0"/>
              </a:rPr>
              <a:t>	</a:t>
            </a: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примери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: 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[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7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]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 Система за обслужване на Теленор България,</a:t>
            </a:r>
            <a:endParaRPr lang="en-US" sz="1400" dirty="0" smtClean="0">
              <a:solidFill>
                <a:srgbClr val="CCFF33"/>
              </a:solidFill>
              <a:latin typeface="Calibri Light" panose="020F0302020204030204" pitchFamily="34" charset="0"/>
            </a:endParaRPr>
          </a:p>
          <a:p>
            <a:pPr>
              <a:lnSpc>
                <a:spcPts val="1700"/>
              </a:lnSpc>
            </a:pP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	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		      (</a:t>
            </a: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http://www.telenor.bg/bg)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 ;</a:t>
            </a:r>
          </a:p>
          <a:p>
            <a:pPr>
              <a:lnSpc>
                <a:spcPts val="1700"/>
              </a:lnSpc>
            </a:pP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			 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[</a:t>
            </a: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8] Free Responsive Mobile Website Templates, Agile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Information</a:t>
            </a:r>
          </a:p>
          <a:p>
            <a:pPr>
              <a:lnSpc>
                <a:spcPts val="1700"/>
              </a:lnSpc>
            </a:pP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			      Technologies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(https://w3layouts.com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/)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								 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[</a:t>
            </a: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9] Stefano </a:t>
            </a:r>
            <a:r>
              <a:rPr lang="en-US" sz="1400" dirty="0" err="1" smtClean="0">
                <a:solidFill>
                  <a:srgbClr val="CCFF33"/>
                </a:solidFill>
                <a:latin typeface="Calibri Light" panose="020F0302020204030204" pitchFamily="34" charset="0"/>
              </a:rPr>
              <a:t>Meschiari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,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Colliding </a:t>
            </a: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N-body spheres: Particle Mayhem!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 								      	     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github.io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, 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(</a:t>
            </a:r>
            <a:r>
              <a:rPr lang="en-US" sz="1400" dirty="0">
                <a:solidFill>
                  <a:srgbClr val="CCFF33"/>
                </a:solidFill>
                <a:latin typeface="Calibri Light" panose="020F0302020204030204" pitchFamily="34" charset="0"/>
              </a:rPr>
              <a:t>http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://</a:t>
            </a:r>
            <a:r>
              <a:rPr lang="bg-BG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...</a:t>
            </a:r>
            <a:r>
              <a:rPr lang="en-US" sz="1400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)</a:t>
            </a:r>
            <a:endParaRPr lang="en-US" sz="1400" dirty="0">
              <a:solidFill>
                <a:srgbClr val="CCFF33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34300"/>
              </p:ext>
            </p:extLst>
          </p:nvPr>
        </p:nvGraphicFramePr>
        <p:xfrm>
          <a:off x="2069086" y="4889500"/>
          <a:ext cx="6522720" cy="154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14"/>
                <a:gridCol w="564069"/>
                <a:gridCol w="846688"/>
                <a:gridCol w="935189"/>
                <a:gridCol w="1087120"/>
                <a:gridCol w="1087120"/>
                <a:gridCol w="1087120"/>
              </a:tblGrid>
              <a:tr h="302344"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Образец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Черти: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Функция 1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Функция 2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...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Функция </a:t>
                      </a:r>
                      <a:r>
                        <a:rPr lang="en-US" sz="1100" b="0" i="1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100" b="0" i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Коментар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2882"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[</a:t>
                      </a:r>
                      <a:r>
                        <a:rPr lang="bg-BG" sz="1100" b="0" i="1" dirty="0" smtClean="0">
                          <a:latin typeface="Arial Narrow" panose="020B0606020202030204" pitchFamily="34" charset="0"/>
                        </a:rPr>
                        <a:t>п</a:t>
                      </a: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]</a:t>
                      </a: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 или име на образец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[</a:t>
                      </a:r>
                      <a:r>
                        <a:rPr lang="en-US" sz="1100" b="0" i="1" dirty="0" smtClean="0">
                          <a:latin typeface="Arial Narrow" panose="020B0606020202030204" pitchFamily="34" charset="0"/>
                        </a:rPr>
                        <a:t>m</a:t>
                      </a: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]</a:t>
                      </a: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или име на образец</a:t>
                      </a:r>
                      <a:endParaRPr lang="en-US" sz="1100" b="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178436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...</a:t>
                      </a:r>
                      <a:endParaRPr lang="en-US" sz="1100" b="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2882">
                <a:tc gridSpan="2"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Име на проектираното</a:t>
                      </a:r>
                      <a:r>
                        <a:rPr lang="bg-BG" sz="1100" b="0" baseline="0" dirty="0" smtClean="0">
                          <a:latin typeface="Arial Narrow" panose="020B0606020202030204" pitchFamily="34" charset="0"/>
                        </a:rPr>
                        <a:t> приложение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56913"/>
            <a:ext cx="10651171" cy="517167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 Light" panose="020F0302020204030204" pitchFamily="34" charset="0"/>
              </a:rPr>
              <a:t>фази на софтуерния проект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801"/>
            <a:ext cx="11804162" cy="5217160"/>
          </a:xfrm>
        </p:spPr>
        <p:txBody>
          <a:bodyPr>
            <a:normAutofit lnSpcReduction="10000"/>
          </a:bodyPr>
          <a:lstStyle/>
          <a:p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... 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Фаза Анализ</a:t>
            </a:r>
            <a:endParaRPr lang="bg-BG" sz="2200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Нефункционален 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анализ</a:t>
            </a:r>
          </a:p>
          <a:p>
            <a:pPr lvl="2"/>
            <a:r>
              <a:rPr lang="bg-BG" sz="22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Технологии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– например използвани езици, платформи, библиотеки и други средства при избраните образци и обосновка на избора за проектираното приложение</a:t>
            </a:r>
          </a:p>
          <a:p>
            <a:pPr lvl="2"/>
            <a:r>
              <a:rPr lang="bg-BG" sz="22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Инфраструктурни изисквания 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– например </a:t>
            </a:r>
          </a:p>
          <a:p>
            <a:pPr lvl="3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модел на обслужването – клиент-сървер или р2р включително </a:t>
            </a:r>
          </a:p>
          <a:p>
            <a:pPr lvl="3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Софтуерен  модел – например </a:t>
            </a:r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MVC, Master-Slaves – </a:t>
            </a:r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 др. приложими</a:t>
            </a:r>
          </a:p>
          <a:p>
            <a:pPr lvl="3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по възможност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оценки</a:t>
            </a:r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на :</a:t>
            </a:r>
          </a:p>
          <a:p>
            <a:pPr lvl="4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изисквания към производителността и свързаността на сърверите и/ли клиентските устройства</a:t>
            </a:r>
          </a:p>
          <a:p>
            <a:pPr lvl="4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модел на натоварването – темп и сложност на потребителските заявки за обслужване, системен свръхтовар </a:t>
            </a:r>
          </a:p>
          <a:p>
            <a:pPr lvl="2"/>
            <a:r>
              <a:rPr lang="bg-BG" sz="22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Коментари и обосновка 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на избраното решение за проектираното приложение</a:t>
            </a:r>
            <a:endParaRPr lang="en-US" sz="2200" b="1" dirty="0" smtClean="0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24940" y="6248399"/>
            <a:ext cx="1044942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r>
              <a:rPr lang="bg-BG" sz="1600" dirty="0" smtClean="0"/>
              <a:t> от 7</a:t>
            </a:r>
            <a:endParaRPr lang="en-US" sz="16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95300" y="6430961"/>
            <a:ext cx="809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600" dirty="0" smtClean="0"/>
              <a:t>МИС 					 	Структура на курсовия проект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119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56913"/>
            <a:ext cx="10651171" cy="517167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 Light" panose="020F0302020204030204" pitchFamily="34" charset="0"/>
              </a:rPr>
              <a:t>фази на софтуерния проект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124901"/>
            <a:ext cx="11804162" cy="5217160"/>
          </a:xfrm>
        </p:spPr>
        <p:txBody>
          <a:bodyPr>
            <a:normAutofit fontScale="92500" lnSpcReduction="10000"/>
          </a:bodyPr>
          <a:lstStyle/>
          <a:p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Фаза Проектиране:</a:t>
            </a:r>
            <a:endParaRPr lang="bg-BG" sz="2200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Функционално проектиране (</a:t>
            </a:r>
            <a:r>
              <a:rPr lang="en-US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“User Guide”)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Описание на имплементираните функции и интерфейсите към тях 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коментар на алгоритъма и други характеристики за всяка функция </a:t>
            </a:r>
          </a:p>
          <a:p>
            <a:pPr lvl="4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използват се блокови диаграми, диаграми на машината на състоянието, диаграми на дейностите</a:t>
            </a:r>
            <a:r>
              <a:rPr lang="en-US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последователностни диаграми и други подходящи </a:t>
            </a:r>
            <a:r>
              <a:rPr lang="en-US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UML-2 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диаграми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подходящи интерфейсни екрани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подходящи екрани от реакцията на приложението</a:t>
            </a:r>
          </a:p>
          <a:p>
            <a:pPr lvl="1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Нефункционално проектиране </a:t>
            </a:r>
            <a:r>
              <a:rPr lang="bg-BG" sz="2200" b="1" dirty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“Technical Reference”)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  <a:endParaRPr lang="en-US" sz="2200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Описание на разгръщането на приложението 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клиентска и </a:t>
            </a:r>
            <a:r>
              <a:rPr lang="bg-BG" sz="18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сърверна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част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изисквани услуги на съответните платформи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изисквана производителност  - вкл. поддръжка на </a:t>
            </a:r>
            <a:r>
              <a:rPr lang="bg-BG" sz="18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многонишкова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/</a:t>
            </a:r>
            <a:r>
              <a:rPr lang="bg-BG" sz="18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паралена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обработка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очаквани нефункционални  (</a:t>
            </a:r>
            <a:r>
              <a:rPr lang="en-US" sz="18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QoS</a:t>
            </a:r>
            <a:r>
              <a:rPr lang="en-US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) 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черти , например:</a:t>
            </a: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24940" y="6248399"/>
            <a:ext cx="1044942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r>
              <a:rPr lang="bg-BG" sz="1600" dirty="0" smtClean="0"/>
              <a:t> от 7</a:t>
            </a:r>
            <a:endParaRPr lang="en-US" sz="16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430961"/>
            <a:ext cx="8096506" cy="365125"/>
          </a:xfrm>
        </p:spPr>
        <p:txBody>
          <a:bodyPr/>
          <a:lstStyle/>
          <a:p>
            <a:pPr algn="just"/>
            <a:r>
              <a:rPr lang="bg-BG" sz="1600" dirty="0" smtClean="0"/>
              <a:t>МИС 					</a:t>
            </a:r>
            <a:r>
              <a:rPr lang="bg-BG" sz="1600" dirty="0"/>
              <a:t> </a:t>
            </a:r>
            <a:r>
              <a:rPr lang="bg-BG" sz="1600" dirty="0" smtClean="0"/>
              <a:t>	</a:t>
            </a:r>
            <a:r>
              <a:rPr lang="bg-BG" sz="1600" dirty="0" smtClean="0"/>
              <a:t>Структура на курсовия проект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6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56913"/>
            <a:ext cx="10651171" cy="517167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 Light" panose="020F0302020204030204" pitchFamily="34" charset="0"/>
              </a:rPr>
              <a:t>фази на софтуерния проект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801"/>
            <a:ext cx="11804162" cy="5217160"/>
          </a:xfrm>
        </p:spPr>
        <p:txBody>
          <a:bodyPr>
            <a:normAutofit lnSpcReduction="10000"/>
          </a:bodyPr>
          <a:lstStyle/>
          <a:p>
            <a:pPr lvl="3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... очаквани нефункционални  (</a:t>
            </a:r>
            <a:r>
              <a:rPr lang="en-US" sz="24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QoS</a:t>
            </a:r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) </a:t>
            </a:r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черти , например:</a:t>
            </a:r>
          </a:p>
          <a:p>
            <a:pPr lvl="4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средно време на обслужване на заявките</a:t>
            </a:r>
          </a:p>
          <a:p>
            <a:pPr lvl="4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темп на натоварването по брой и сложност на заявките </a:t>
            </a:r>
          </a:p>
          <a:p>
            <a:pPr lvl="4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поддръжка на гъвкаво реално време – напр. при мултимедийно съдържание</a:t>
            </a:r>
          </a:p>
          <a:p>
            <a:pPr lvl="4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поддръжка на твърдо реално време – при контролните системи </a:t>
            </a:r>
          </a:p>
          <a:p>
            <a:pPr lvl="4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защита на информацията – протоколи и модел на атаката и защитата</a:t>
            </a:r>
          </a:p>
          <a:p>
            <a:pPr lvl="4"/>
            <a:r>
              <a:rPr lang="bg-BG" sz="24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преносимост на приложението и услугите по отношение на </a:t>
            </a:r>
          </a:p>
          <a:p>
            <a:pPr lvl="5"/>
            <a:r>
              <a:rPr lang="bg-BG" sz="2200" b="1" dirty="0" err="1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сърверна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част – вкл. изисквания по отношение на системните услуги – ОС, протоколи, свързаност</a:t>
            </a:r>
          </a:p>
          <a:p>
            <a:pPr lvl="5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клиентска част – напр. производителност, ОС, клиентска платформа – браузъри, модели и т.н.</a:t>
            </a:r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4"/>
            <a:endParaRPr lang="bg-BG" sz="24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24940" y="6248399"/>
            <a:ext cx="1044942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r>
              <a:rPr lang="bg-BG" sz="1600" dirty="0" smtClean="0"/>
              <a:t> от 7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 rot="799008">
            <a:off x="9082270" y="715952"/>
            <a:ext cx="1965140" cy="1923805"/>
          </a:xfrm>
          <a:prstGeom prst="roundRect">
            <a:avLst/>
          </a:prstGeom>
          <a:noFill/>
          <a:ln w="63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Част от посочените тук описания са неприложими при проекта по МИС поради неговата ограниченост </a:t>
            </a:r>
            <a:endParaRPr lang="en-US" sz="1400" dirty="0">
              <a:solidFill>
                <a:srgbClr val="CCFF33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430961"/>
            <a:ext cx="8096506" cy="365125"/>
          </a:xfrm>
        </p:spPr>
        <p:txBody>
          <a:bodyPr/>
          <a:lstStyle/>
          <a:p>
            <a:pPr algn="just"/>
            <a:r>
              <a:rPr lang="bg-BG" sz="1600" dirty="0" smtClean="0"/>
              <a:t>МИС 					</a:t>
            </a:r>
            <a:r>
              <a:rPr lang="bg-BG" sz="1600" dirty="0"/>
              <a:t> </a:t>
            </a:r>
            <a:r>
              <a:rPr lang="bg-BG" sz="1600" dirty="0" smtClean="0"/>
              <a:t>	</a:t>
            </a:r>
            <a:r>
              <a:rPr lang="bg-BG" sz="1600" dirty="0" smtClean="0"/>
              <a:t>Структура на курсовия проект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17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56913"/>
            <a:ext cx="10651171" cy="517167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 Light" panose="020F0302020204030204" pitchFamily="34" charset="0"/>
              </a:rPr>
              <a:t>фази на софтуерния проект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124901"/>
            <a:ext cx="11804162" cy="5217160"/>
          </a:xfrm>
        </p:spPr>
        <p:txBody>
          <a:bodyPr>
            <a:normAutofit/>
          </a:bodyPr>
          <a:lstStyle/>
          <a:p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... Фаза Проектиране</a:t>
            </a:r>
            <a:endParaRPr lang="bg-BG" sz="2200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Тестване, настройка, апробация:</a:t>
            </a:r>
          </a:p>
          <a:p>
            <a:pPr lvl="2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в разгърнатите софтуерни проекти се изготвят план на тестовете, протоколи за проведените тестове и други процедури по осигуряване на качеството;</a:t>
            </a:r>
          </a:p>
          <a:p>
            <a:pPr lvl="2"/>
            <a:r>
              <a:rPr lang="bg-BG" sz="20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за проекта по МИС е достатъчно: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коментар и доказателство </a:t>
            </a:r>
            <a:r>
              <a:rPr lang="bg-BG" sz="18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за преносимостта 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по </a:t>
            </a:r>
            <a:r>
              <a:rPr lang="bg-BG" sz="18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отоншение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на </a:t>
            </a:r>
          </a:p>
          <a:p>
            <a:pPr lvl="4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различни типове клиентски устройства – производителност, размер и резолюция на екрана и др. т.</a:t>
            </a:r>
          </a:p>
          <a:p>
            <a:pPr lvl="4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приложимост за различните ОС и версии</a:t>
            </a:r>
          </a:p>
          <a:p>
            <a:pPr lvl="4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приложимост за различните браузери и версии</a:t>
            </a:r>
          </a:p>
          <a:p>
            <a:pPr lvl="3"/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коментар и доказателство </a:t>
            </a:r>
            <a:r>
              <a:rPr lang="bg-BG" sz="18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за производителността  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(само</a:t>
            </a:r>
            <a:r>
              <a:rPr lang="bg-BG" sz="18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8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при използване на многонишков код  - например анимираните симулации)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24940" y="6248399"/>
            <a:ext cx="1044942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r>
              <a:rPr lang="bg-BG" sz="1600" dirty="0" smtClean="0"/>
              <a:t> от 7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7188201" y="4430973"/>
            <a:ext cx="3632200" cy="750627"/>
          </a:xfrm>
          <a:prstGeom prst="roundRect">
            <a:avLst/>
          </a:prstGeom>
          <a:noFill/>
          <a:ln w="63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Описанието се придружава с  подходящи по брой и съдържание екрани от интерфейсите на приложението </a:t>
            </a:r>
            <a:endParaRPr lang="en-US" sz="1400" dirty="0">
              <a:solidFill>
                <a:srgbClr val="CCFF33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88201" y="5680334"/>
            <a:ext cx="3632200" cy="750627"/>
          </a:xfrm>
          <a:prstGeom prst="roundRect">
            <a:avLst/>
          </a:prstGeom>
          <a:noFill/>
          <a:ln w="63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bg-BG" sz="1400" i="1" dirty="0" smtClean="0">
                <a:solidFill>
                  <a:srgbClr val="CCFF33"/>
                </a:solidFill>
                <a:latin typeface="Calibri Light" panose="020F0302020204030204" pitchFamily="34" charset="0"/>
              </a:rPr>
              <a:t>Описанието се придружава с  времедиаграми и анализ на ускорението при многонишкова обработка</a:t>
            </a:r>
            <a:endParaRPr lang="en-US" sz="1400" dirty="0">
              <a:solidFill>
                <a:srgbClr val="CCFF33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430961"/>
            <a:ext cx="8096506" cy="365125"/>
          </a:xfrm>
        </p:spPr>
        <p:txBody>
          <a:bodyPr/>
          <a:lstStyle/>
          <a:p>
            <a:pPr algn="just"/>
            <a:r>
              <a:rPr lang="bg-BG" sz="1600" dirty="0" smtClean="0"/>
              <a:t>МИС 					</a:t>
            </a:r>
            <a:r>
              <a:rPr lang="bg-BG" sz="1600" dirty="0"/>
              <a:t> </a:t>
            </a:r>
            <a:r>
              <a:rPr lang="bg-BG" sz="1600" dirty="0" smtClean="0"/>
              <a:t>	</a:t>
            </a:r>
            <a:r>
              <a:rPr lang="bg-BG" sz="1600" dirty="0" smtClean="0"/>
              <a:t>Структура на курсовия проект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932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56913"/>
            <a:ext cx="10651171" cy="517167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 Light" panose="020F0302020204030204" pitchFamily="34" charset="0"/>
              </a:rPr>
              <a:t>Съдържание на документа (записката)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990600"/>
            <a:ext cx="11804162" cy="5351461"/>
          </a:xfrm>
        </p:spPr>
        <p:txBody>
          <a:bodyPr>
            <a:normAutofit fontScale="92500" lnSpcReduction="20000"/>
          </a:bodyPr>
          <a:lstStyle/>
          <a:p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Документът следва фазите на анализ и проектиране и съдържа следните </a:t>
            </a:r>
            <a:r>
              <a:rPr lang="bg-BG" sz="2200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задължителни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части</a:t>
            </a:r>
          </a:p>
          <a:p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1. Увод – цел и предназначение на проектираното </a:t>
            </a:r>
            <a:r>
              <a:rPr lang="bg-BG" sz="2200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МИСъдържание</a:t>
            </a:r>
            <a:r>
              <a:rPr lang="bg-BG" sz="2200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, вкл. име на проекта, както и следните точки</a:t>
            </a:r>
          </a:p>
          <a:p>
            <a:pPr lvl="1"/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1.1.  „Функционален анализ“.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N.B.</a:t>
            </a:r>
            <a:r>
              <a:rPr lang="bg-BG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!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b="1" i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Заглавията и подзаглавията в документа се</a:t>
            </a:r>
            <a:r>
              <a:rPr lang="bg-BG" b="1" i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 конкретизират според съдържанието – т.е. т. 1.1. не се озаглавява Функционален анализ, а например Обзор на функциите в сайтовете за търговия с музикални инструменти</a:t>
            </a:r>
          </a:p>
          <a:p>
            <a:pPr lvl="1"/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1.2.  „Нефункционален анализ“ – приложимост но графични библиотеки и т.н.</a:t>
            </a:r>
          </a:p>
          <a:p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2. Проектиране </a:t>
            </a:r>
          </a:p>
          <a:p>
            <a:pPr lvl="1"/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2.1. „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User Guide” –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със съответното съдържание, диаграми, най-характерни примери от кода </a:t>
            </a:r>
          </a:p>
          <a:p>
            <a:pPr lvl="1"/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2.2. „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Technical Reference” –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аналогично </a:t>
            </a:r>
          </a:p>
          <a:p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3.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Тестване, преносимост, настройка – съгл. слайд 6. </a:t>
            </a:r>
          </a:p>
          <a:p>
            <a:pPr lvl="1"/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например много типично за МИС е отделни елементи да не са пълноценно преносими за различни екрани/ОС/браузъри, което изисква съответната настройка на МИС – използване на алтернативни елементи, библиотеки или специална настройка на атрибутите на съответния елемент.  Документът описва  установената проблемна преносимост със илюстрация на екраните и евентуално приложените решения за отстраняване на проблема.</a:t>
            </a:r>
          </a:p>
          <a:p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4. Източници –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номериран списък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съгласно слайд 2. в азбучен ред или по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реда на първо цитиране в т. 1. </a:t>
            </a:r>
          </a:p>
          <a:p>
            <a:pPr lvl="1"/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всеки източник от списъка трябва </a:t>
            </a:r>
            <a:r>
              <a:rPr lang="bg-BG" b="1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да бъде цитиран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чрез своя номер в текста по </a:t>
            </a:r>
            <a:r>
              <a:rPr lang="bg-BG" b="1" dirty="0" err="1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тт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. 1.1. </a:t>
            </a:r>
            <a:r>
              <a:rPr lang="bg-BG" b="1" dirty="0" smtClean="0">
                <a:solidFill>
                  <a:schemeClr val="tx1">
                    <a:lumMod val="65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и 1.2.  (списъкът не може да съдържа източници, които не са цитирани в тези точки)</a:t>
            </a:r>
            <a:endParaRPr lang="bg-BG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endParaRPr lang="bg-BG" b="1" dirty="0" smtClean="0">
              <a:solidFill>
                <a:schemeClr val="tx1">
                  <a:lumMod val="65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24940" y="6248399"/>
            <a:ext cx="1044942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r>
              <a:rPr lang="bg-BG" sz="1600" dirty="0" smtClean="0"/>
              <a:t> от 7</a:t>
            </a:r>
            <a:endParaRPr lang="en-US" sz="16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430961"/>
            <a:ext cx="8096506" cy="365125"/>
          </a:xfrm>
        </p:spPr>
        <p:txBody>
          <a:bodyPr/>
          <a:lstStyle/>
          <a:p>
            <a:pPr algn="just"/>
            <a:r>
              <a:rPr lang="bg-BG" sz="1600" dirty="0" smtClean="0"/>
              <a:t>МИС 					</a:t>
            </a:r>
            <a:r>
              <a:rPr lang="bg-BG" sz="1600" dirty="0"/>
              <a:t> </a:t>
            </a:r>
            <a:r>
              <a:rPr lang="bg-BG" sz="1600" dirty="0" smtClean="0"/>
              <a:t>	</a:t>
            </a:r>
            <a:r>
              <a:rPr lang="bg-BG" sz="1600" dirty="0" smtClean="0"/>
              <a:t>Структура на курсовия проект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1171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54525</TotalTime>
  <Words>842</Words>
  <Application>Microsoft Office PowerPoint</Application>
  <PresentationFormat>Widescreen</PresentationFormat>
  <Paragraphs>116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Century Gothic</vt:lpstr>
      <vt:lpstr>Consolas</vt:lpstr>
      <vt:lpstr>Mesh</vt:lpstr>
      <vt:lpstr>Структура и изисквания към проекта по МИС </vt:lpstr>
      <vt:lpstr>фази на софтуерния проект</vt:lpstr>
      <vt:lpstr>фази на софтуерния проект</vt:lpstr>
      <vt:lpstr>фази на софтуерния проект</vt:lpstr>
      <vt:lpstr>фази на софтуерния проект</vt:lpstr>
      <vt:lpstr>фази на софтуерния проект</vt:lpstr>
      <vt:lpstr>Съдържание на документа (записката)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Мобилен Интернет с  html 5</dc:title>
  <dc:creator>v__g</dc:creator>
  <cp:lastModifiedBy>v__g</cp:lastModifiedBy>
  <cp:revision>519</cp:revision>
  <dcterms:created xsi:type="dcterms:W3CDTF">2015-01-19T13:11:30Z</dcterms:created>
  <dcterms:modified xsi:type="dcterms:W3CDTF">2016-05-12T15:36:57Z</dcterms:modified>
</cp:coreProperties>
</file>