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5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24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E209-4612-4BC6-884C-433CB3835A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EF77B-412A-4467-BCB5-BE95ECE2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ccessibility/An_overview_of_accessible_web_applications_and_widgets" TargetMode="External"/><Relationship Id="rId2" Type="http://schemas.openxmlformats.org/officeDocument/2006/relationships/hyperlink" Target="https://www.accessiblemetrics.com/blog/how-to-use-aria-for-web-accessibility/#:~:text=%20The%20following%20are%20common%20types%20of%20ARIA,properties%20to%20show%20users%20what%20these...%20More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wai-aria-1.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Разработване на достъпни уеб приложение - ARIA spec.</a:t>
            </a:r>
            <a:endParaRPr lang="ru-R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Николета Вълчинова, фн: 62322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729672"/>
            <a:ext cx="8596668" cy="13208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ARIA?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Rich Internet </a:t>
            </a:r>
            <a:r>
              <a:rPr lang="en-US" dirty="0" smtClean="0"/>
              <a:t>Applications</a:t>
            </a:r>
            <a:r>
              <a:rPr lang="bg-BG" dirty="0" smtClean="0"/>
              <a:t> </a:t>
            </a:r>
            <a:r>
              <a:rPr lang="en-US" dirty="0" smtClean="0"/>
              <a:t>(ARIA) </a:t>
            </a:r>
            <a:r>
              <a:rPr lang="ru-RU" dirty="0" smtClean="0"/>
              <a:t>е </a:t>
            </a:r>
            <a:r>
              <a:rPr lang="ru-RU" dirty="0"/>
              <a:t>набор от атрибути, които дефинират </a:t>
            </a:r>
            <a:r>
              <a:rPr lang="ru-RU" dirty="0" smtClean="0"/>
              <a:t>начини</a:t>
            </a:r>
            <a:r>
              <a:rPr lang="en-US" dirty="0" smtClean="0"/>
              <a:t>,</a:t>
            </a:r>
            <a:r>
              <a:rPr lang="bg-BG" dirty="0" smtClean="0"/>
              <a:t>с които да</a:t>
            </a:r>
            <a:r>
              <a:rPr lang="ru-RU" dirty="0" smtClean="0"/>
              <a:t> </a:t>
            </a:r>
            <a:r>
              <a:rPr lang="ru-RU" dirty="0"/>
              <a:t>направят уеб съдържанието и уеб приложенията (особено тези, разработени с JavaScript) по-достъпни за хората с увреждания.</a:t>
            </a:r>
          </a:p>
          <a:p>
            <a:endParaRPr lang="ru-RU" dirty="0"/>
          </a:p>
          <a:p>
            <a:r>
              <a:rPr lang="ru-RU" dirty="0"/>
              <a:t>Д</a:t>
            </a:r>
            <a:r>
              <a:rPr lang="ru-RU" dirty="0" smtClean="0"/>
              <a:t>опълва </a:t>
            </a:r>
            <a:r>
              <a:rPr lang="ru-RU" dirty="0"/>
              <a:t>HTML, така че </a:t>
            </a:r>
            <a:r>
              <a:rPr lang="ru-RU" dirty="0" smtClean="0"/>
              <a:t>взаимодействията, </a:t>
            </a:r>
            <a:r>
              <a:rPr lang="ru-RU" dirty="0"/>
              <a:t>често използвани в приложения, да могат да се предават на помощни </a:t>
            </a:r>
            <a:r>
              <a:rPr lang="ru-RU" dirty="0" smtClean="0"/>
              <a:t>технологии. </a:t>
            </a:r>
            <a:r>
              <a:rPr lang="ru-RU" dirty="0"/>
              <a:t>Например ARIA позволява достъпни ориентири за навигация в HTML4, приспособления за JavaScript, подсказки за формуляри и съобщения за грешки, актуализации на актуално съдържание и 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Предназначение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717"/>
            <a:ext cx="8596668" cy="3880773"/>
          </a:xfrm>
        </p:spPr>
        <p:txBody>
          <a:bodyPr/>
          <a:lstStyle/>
          <a:p>
            <a:r>
              <a:rPr lang="ru-RU" dirty="0"/>
              <a:t>Не всички уебсайтове използват или трябва да използват ARIA атрибути, за да бъдат достъпни. Всъщност те са предназначени да се използват само когато част или функция на даден сайт е трудна за използване или неясна с екранен четец или помощна технология.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35" y="3383227"/>
            <a:ext cx="6243784" cy="33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ARIA roles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644074"/>
            <a:ext cx="9208655" cy="493221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Landmark roles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помагат на потребителите да се ориентират по-лесно в уебсайтовете, когато използват екранни четци и други помощни технологии (AT</a:t>
            </a:r>
            <a:r>
              <a:rPr lang="ru-RU" dirty="0" smtClean="0"/>
              <a:t>).</a:t>
            </a:r>
          </a:p>
          <a:p>
            <a:pPr lvl="1"/>
            <a:r>
              <a:rPr lang="ru-RU" b="1" dirty="0" smtClean="0"/>
              <a:t>role </a:t>
            </a:r>
            <a:r>
              <a:rPr lang="ru-RU" b="1" dirty="0"/>
              <a:t>= "</a:t>
            </a:r>
            <a:r>
              <a:rPr lang="ru-RU" b="1" dirty="0" smtClean="0"/>
              <a:t>navigation"</a:t>
            </a:r>
            <a:r>
              <a:rPr lang="ru-RU" dirty="0" smtClean="0"/>
              <a:t> – използва се </a:t>
            </a:r>
            <a:r>
              <a:rPr lang="ru-RU" dirty="0"/>
              <a:t>за открояване на групи връзки, използвани за </a:t>
            </a:r>
            <a:r>
              <a:rPr lang="ru-RU" dirty="0" smtClean="0"/>
              <a:t>навигиране из сайта</a:t>
            </a:r>
          </a:p>
          <a:p>
            <a:pPr lvl="1"/>
            <a:r>
              <a:rPr lang="ru-RU" b="1" dirty="0" smtClean="0"/>
              <a:t>role </a:t>
            </a:r>
            <a:r>
              <a:rPr lang="ru-RU" b="1" dirty="0"/>
              <a:t>= "form"</a:t>
            </a:r>
            <a:r>
              <a:rPr lang="ru-RU" dirty="0"/>
              <a:t> </a:t>
            </a:r>
            <a:r>
              <a:rPr lang="ru-RU" dirty="0" smtClean="0"/>
              <a:t>- показва </a:t>
            </a:r>
            <a:r>
              <a:rPr lang="ru-RU" dirty="0"/>
              <a:t>къде потребителят може да въведе някаква информация, като например форма за контакт. </a:t>
            </a:r>
          </a:p>
          <a:p>
            <a:r>
              <a:rPr lang="ru-RU" b="1" dirty="0"/>
              <a:t>Widget roles:</a:t>
            </a:r>
            <a:r>
              <a:rPr lang="ru-RU" dirty="0"/>
              <a:t> </a:t>
            </a:r>
            <a:r>
              <a:rPr lang="ru-RU" dirty="0" smtClean="0"/>
              <a:t>осигуряват яснота за </a:t>
            </a:r>
            <a:r>
              <a:rPr lang="ru-RU" dirty="0"/>
              <a:t>това, </a:t>
            </a:r>
            <a:r>
              <a:rPr lang="ru-RU" dirty="0" smtClean="0"/>
              <a:t>какво </a:t>
            </a:r>
            <a:r>
              <a:rPr lang="ru-RU" dirty="0"/>
              <a:t>трябва да направи </a:t>
            </a:r>
            <a:r>
              <a:rPr lang="ru-RU" dirty="0" smtClean="0"/>
              <a:t>част </a:t>
            </a:r>
            <a:r>
              <a:rPr lang="ru-RU" dirty="0"/>
              <a:t>от уебсайта, и улесняват взаимодействието.  </a:t>
            </a:r>
            <a:r>
              <a:rPr lang="ru-RU" dirty="0" smtClean="0"/>
              <a:t>                                                      	</a:t>
            </a:r>
          </a:p>
          <a:p>
            <a:pPr lvl="1"/>
            <a:r>
              <a:rPr lang="ru-RU" b="1" dirty="0" smtClean="0"/>
              <a:t>role </a:t>
            </a:r>
            <a:r>
              <a:rPr lang="ru-RU" b="1" dirty="0"/>
              <a:t>= "</a:t>
            </a:r>
            <a:r>
              <a:rPr lang="ru-RU" b="1" dirty="0" smtClean="0"/>
              <a:t>button"</a:t>
            </a:r>
            <a:r>
              <a:rPr lang="ru-RU" dirty="0" smtClean="0"/>
              <a:t> - показва какъв </a:t>
            </a:r>
            <a:r>
              <a:rPr lang="ru-RU" dirty="0"/>
              <a:t>е </a:t>
            </a:r>
            <a:r>
              <a:rPr lang="ru-RU" dirty="0" smtClean="0"/>
              <a:t>елементът </a:t>
            </a:r>
            <a:r>
              <a:rPr lang="ru-RU" dirty="0"/>
              <a:t>и </a:t>
            </a:r>
            <a:r>
              <a:rPr lang="ru-RU" dirty="0" smtClean="0"/>
              <a:t>че </a:t>
            </a:r>
            <a:r>
              <a:rPr lang="ru-RU" dirty="0"/>
              <a:t>трябва да се </a:t>
            </a:r>
            <a:r>
              <a:rPr lang="ru-RU" dirty="0" smtClean="0"/>
              <a:t>кликне </a:t>
            </a:r>
            <a:r>
              <a:rPr lang="ru-RU" dirty="0"/>
              <a:t>върху </a:t>
            </a:r>
            <a:r>
              <a:rPr lang="ru-RU" dirty="0" smtClean="0"/>
              <a:t>него.</a:t>
            </a:r>
          </a:p>
          <a:p>
            <a:pPr lvl="1"/>
            <a:r>
              <a:rPr lang="ru-RU" b="1" dirty="0" smtClean="0"/>
              <a:t>role </a:t>
            </a:r>
            <a:r>
              <a:rPr lang="ru-RU" b="1" dirty="0"/>
              <a:t>= "</a:t>
            </a:r>
            <a:r>
              <a:rPr lang="ru-RU" b="1" dirty="0" smtClean="0"/>
              <a:t>progressbar"</a:t>
            </a:r>
            <a:r>
              <a:rPr lang="ru-RU" dirty="0" smtClean="0"/>
              <a:t> – означава, че елемент</a:t>
            </a:r>
            <a:r>
              <a:rPr lang="bg-BG" dirty="0" smtClean="0"/>
              <a:t>ът</a:t>
            </a:r>
            <a:r>
              <a:rPr lang="ru-RU" dirty="0" smtClean="0"/>
              <a:t> показва </a:t>
            </a:r>
            <a:r>
              <a:rPr lang="ru-RU" dirty="0"/>
              <a:t>напредъка на дадена задача. </a:t>
            </a:r>
          </a:p>
          <a:p>
            <a:r>
              <a:rPr lang="ru-RU" b="1" dirty="0"/>
              <a:t>Live region roles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показват, че елементът е динамичен и се променя въз основа на определени критерии.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b="1" dirty="0" smtClean="0"/>
              <a:t>role </a:t>
            </a:r>
            <a:r>
              <a:rPr lang="ru-RU" b="1" dirty="0"/>
              <a:t>= "alert"</a:t>
            </a:r>
            <a:r>
              <a:rPr lang="ru-RU" dirty="0"/>
              <a:t> </a:t>
            </a:r>
            <a:r>
              <a:rPr lang="ru-RU" dirty="0" smtClean="0"/>
              <a:t>- задейства </a:t>
            </a:r>
            <a:r>
              <a:rPr lang="ru-RU" dirty="0"/>
              <a:t>съобщение, като </a:t>
            </a:r>
            <a:r>
              <a:rPr lang="ru-RU" dirty="0" smtClean="0"/>
              <a:t>например съобщения </a:t>
            </a:r>
            <a:r>
              <a:rPr lang="ru-RU" dirty="0"/>
              <a:t>за грешки. </a:t>
            </a:r>
            <a:endParaRPr lang="ru-RU" dirty="0" smtClean="0"/>
          </a:p>
          <a:p>
            <a:pPr lvl="1"/>
            <a:r>
              <a:rPr lang="ru-RU" b="1" dirty="0" smtClean="0"/>
              <a:t>role </a:t>
            </a:r>
            <a:r>
              <a:rPr lang="ru-RU" b="1" dirty="0"/>
              <a:t>= "timer"</a:t>
            </a:r>
            <a:r>
              <a:rPr lang="ru-RU" dirty="0"/>
              <a:t> -</a:t>
            </a:r>
            <a:r>
              <a:rPr lang="ru-RU" dirty="0" smtClean="0"/>
              <a:t> </a:t>
            </a:r>
            <a:r>
              <a:rPr lang="ru-RU" dirty="0"/>
              <a:t>може да се използва, за да покаже, че потребителят има ограничено време преди автоматично да излезе или че сделката приключва скоро.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44" y="526472"/>
            <a:ext cx="8596668" cy="1320800"/>
          </a:xfrm>
        </p:spPr>
        <p:txBody>
          <a:bodyPr/>
          <a:lstStyle/>
          <a:p>
            <a:r>
              <a:rPr lang="en-US" b="1" dirty="0"/>
              <a:t>ARIA </a:t>
            </a:r>
            <a:r>
              <a:rPr lang="en-US" b="1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14" y="1570181"/>
            <a:ext cx="9658157" cy="4858328"/>
          </a:xfrm>
        </p:spPr>
        <p:txBody>
          <a:bodyPr>
            <a:normAutofit/>
          </a:bodyPr>
          <a:lstStyle/>
          <a:p>
            <a:r>
              <a:rPr lang="ru-RU" b="1" dirty="0"/>
              <a:t>Widget </a:t>
            </a:r>
            <a:r>
              <a:rPr lang="ru-RU" b="1" dirty="0" smtClean="0"/>
              <a:t>properties:</a:t>
            </a:r>
            <a:r>
              <a:rPr lang="ru-RU" dirty="0" smtClean="0"/>
              <a:t> описват </a:t>
            </a:r>
            <a:r>
              <a:rPr lang="ru-RU" dirty="0"/>
              <a:t>една част от приспособлението и му придават допълнително значение, така че </a:t>
            </a:r>
            <a:r>
              <a:rPr lang="ru-RU" dirty="0" smtClean="0"/>
              <a:t>да </a:t>
            </a:r>
            <a:r>
              <a:rPr lang="ru-RU" dirty="0"/>
              <a:t>е по-полезно.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b="1" dirty="0" smtClean="0"/>
              <a:t>aria-required </a:t>
            </a:r>
            <a:r>
              <a:rPr lang="ru-RU" b="1" dirty="0"/>
              <a:t>= "</a:t>
            </a:r>
            <a:r>
              <a:rPr lang="ru-RU" b="1" dirty="0" smtClean="0"/>
              <a:t>true"</a:t>
            </a:r>
            <a:r>
              <a:rPr lang="ru-RU" dirty="0" smtClean="0"/>
              <a:t> - използвано с </a:t>
            </a:r>
            <a:r>
              <a:rPr lang="ru-RU" dirty="0"/>
              <a:t>входен елемент, би означавало, че елементът трябва да бъде попълнен, за да </a:t>
            </a:r>
            <a:r>
              <a:rPr lang="ru-RU" dirty="0" smtClean="0"/>
              <a:t>се продължи към следващата </a:t>
            </a:r>
            <a:r>
              <a:rPr lang="ru-RU" dirty="0"/>
              <a:t>стъпка. </a:t>
            </a:r>
          </a:p>
          <a:p>
            <a:r>
              <a:rPr lang="ru-RU" b="1" dirty="0"/>
              <a:t>Live region properties:</a:t>
            </a:r>
            <a:r>
              <a:rPr lang="ru-RU" dirty="0"/>
              <a:t> </a:t>
            </a:r>
            <a:r>
              <a:rPr lang="ru-RU" dirty="0" smtClean="0"/>
              <a:t>описват </a:t>
            </a:r>
            <a:r>
              <a:rPr lang="ru-RU" dirty="0"/>
              <a:t>как региони на живо в актуализация на сайта и как четецът на екрана взаимодейства с тях.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dirty="0" smtClean="0"/>
              <a:t> </a:t>
            </a:r>
            <a:r>
              <a:rPr lang="ru-RU" b="1" dirty="0"/>
              <a:t>aria-live = "polite"</a:t>
            </a:r>
            <a:r>
              <a:rPr lang="ru-RU" dirty="0"/>
              <a:t> -</a:t>
            </a:r>
            <a:r>
              <a:rPr lang="ru-RU" dirty="0" smtClean="0"/>
              <a:t> </a:t>
            </a:r>
            <a:r>
              <a:rPr lang="ru-RU" dirty="0"/>
              <a:t>информира потребителя, че регионът </a:t>
            </a:r>
            <a:r>
              <a:rPr lang="ru-RU" dirty="0" smtClean="0"/>
              <a:t>се </a:t>
            </a:r>
            <a:r>
              <a:rPr lang="ru-RU" dirty="0"/>
              <a:t>е променил, но няма да прекъсне </a:t>
            </a:r>
            <a:r>
              <a:rPr lang="ru-RU" dirty="0" smtClean="0"/>
              <a:t>задача</a:t>
            </a:r>
          </a:p>
          <a:p>
            <a:pPr lvl="1"/>
            <a:r>
              <a:rPr lang="ru-RU" b="1" dirty="0" smtClean="0"/>
              <a:t>aria-live </a:t>
            </a:r>
            <a:r>
              <a:rPr lang="ru-RU" b="1" dirty="0"/>
              <a:t>= "asertive"</a:t>
            </a:r>
            <a:r>
              <a:rPr lang="ru-RU" dirty="0"/>
              <a:t> </a:t>
            </a:r>
            <a:r>
              <a:rPr lang="ru-RU" dirty="0" smtClean="0"/>
              <a:t>- използва </a:t>
            </a:r>
            <a:r>
              <a:rPr lang="ru-RU" dirty="0"/>
              <a:t>само за актуализации </a:t>
            </a:r>
            <a:r>
              <a:rPr lang="ru-RU" dirty="0" smtClean="0"/>
              <a:t>на живо, </a:t>
            </a:r>
            <a:r>
              <a:rPr lang="ru-RU" dirty="0"/>
              <a:t>които са от съществено значение за потребителското изживяване , тъй </a:t>
            </a:r>
            <a:r>
              <a:rPr lang="ru-RU" dirty="0" smtClean="0"/>
              <a:t>като </a:t>
            </a:r>
            <a:r>
              <a:rPr lang="ru-RU" dirty="0"/>
              <a:t>екранният четец би прекъснал задачата да ги прочете. </a:t>
            </a:r>
          </a:p>
          <a:p>
            <a:r>
              <a:rPr lang="ru-RU" b="1" dirty="0"/>
              <a:t>Relationship properties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описват, когато два или повече елемента споделят важна връзка, например етикети, контроли или описания.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b="1" dirty="0" smtClean="0"/>
              <a:t>aria-labelledby </a:t>
            </a:r>
            <a:r>
              <a:rPr lang="ru-RU" b="1" dirty="0"/>
              <a:t>= "first name"</a:t>
            </a:r>
            <a:r>
              <a:rPr lang="ru-RU" dirty="0"/>
              <a:t>, използвано с въвеждане на формуляр, ясно показва екранен четец и потребител какъв е входът. </a:t>
            </a:r>
          </a:p>
        </p:txBody>
      </p:sp>
    </p:spTree>
    <p:extLst>
      <p:ext uri="{BB962C8B-B14F-4D97-AF65-F5344CB8AC3E}">
        <p14:creationId xmlns:p14="http://schemas.microsoft.com/office/powerpoint/2010/main" val="33563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60" y="720437"/>
            <a:ext cx="8596668" cy="1320800"/>
          </a:xfrm>
        </p:spPr>
        <p:txBody>
          <a:bodyPr/>
          <a:lstStyle/>
          <a:p>
            <a:r>
              <a:rPr lang="en-US" b="1" dirty="0"/>
              <a:t>ARIA states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937722" cy="5070764"/>
          </a:xfrm>
        </p:spPr>
        <p:txBody>
          <a:bodyPr/>
          <a:lstStyle/>
          <a:p>
            <a:r>
              <a:rPr lang="ru-RU" b="1" dirty="0"/>
              <a:t>Widget states:</a:t>
            </a:r>
            <a:r>
              <a:rPr lang="ru-RU" dirty="0"/>
              <a:t> Управляващите състояния са много подобни на свойствата, с изключение на това, че могат да бъдат променяни с действие на </a:t>
            </a:r>
            <a:r>
              <a:rPr lang="ru-RU" dirty="0" smtClean="0"/>
              <a:t>потребителя.</a:t>
            </a:r>
          </a:p>
          <a:p>
            <a:pPr lvl="1"/>
            <a:r>
              <a:rPr lang="ru-RU" b="1" dirty="0" smtClean="0"/>
              <a:t>aria-expanded </a:t>
            </a:r>
            <a:r>
              <a:rPr lang="ru-RU" b="1" dirty="0"/>
              <a:t>= "true"</a:t>
            </a:r>
            <a:r>
              <a:rPr lang="ru-RU" dirty="0"/>
              <a:t> -</a:t>
            </a:r>
            <a:r>
              <a:rPr lang="ru-RU" dirty="0" smtClean="0"/>
              <a:t> показва, </a:t>
            </a:r>
            <a:r>
              <a:rPr lang="ru-RU" dirty="0"/>
              <a:t>че поле, дърво, таблица или друг елемент е </a:t>
            </a:r>
            <a:r>
              <a:rPr lang="ru-RU" dirty="0" smtClean="0"/>
              <a:t>разширяем </a:t>
            </a:r>
            <a:r>
              <a:rPr lang="ru-RU" dirty="0"/>
              <a:t>и текущото състояние е expanded. </a:t>
            </a:r>
          </a:p>
          <a:p>
            <a:r>
              <a:rPr lang="ru-RU" b="1" dirty="0"/>
              <a:t>Live region states:</a:t>
            </a:r>
            <a:r>
              <a:rPr lang="ru-RU" dirty="0"/>
              <a:t> </a:t>
            </a:r>
            <a:r>
              <a:rPr lang="ru-RU" dirty="0" smtClean="0"/>
              <a:t>използват се заедно </a:t>
            </a:r>
            <a:r>
              <a:rPr lang="ru-RU" dirty="0"/>
              <a:t>със свойствата на живите региони, за да покажат на потребителите какво правят тези части от уеб </a:t>
            </a:r>
            <a:r>
              <a:rPr lang="ru-RU" dirty="0" smtClean="0"/>
              <a:t>сайтовете</a:t>
            </a:r>
          </a:p>
          <a:p>
            <a:pPr lvl="1"/>
            <a:r>
              <a:rPr lang="ru-RU" b="1" dirty="0" smtClean="0"/>
              <a:t>aria-busy </a:t>
            </a:r>
            <a:r>
              <a:rPr lang="ru-RU" b="1" dirty="0"/>
              <a:t>= "true"</a:t>
            </a:r>
            <a:r>
              <a:rPr lang="ru-RU" dirty="0"/>
              <a:t> </a:t>
            </a:r>
            <a:r>
              <a:rPr lang="ru-RU" dirty="0" smtClean="0"/>
              <a:t>- показва</a:t>
            </a:r>
            <a:r>
              <a:rPr lang="ru-RU" dirty="0"/>
              <a:t>, че една област е в процес на актуализиране. </a:t>
            </a:r>
          </a:p>
        </p:txBody>
      </p:sp>
    </p:spTree>
    <p:extLst>
      <p:ext uri="{BB962C8B-B14F-4D97-AF65-F5344CB8AC3E}">
        <p14:creationId xmlns:p14="http://schemas.microsoft.com/office/powerpoint/2010/main" val="34626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62" y="720436"/>
            <a:ext cx="8596668" cy="1320800"/>
          </a:xfrm>
        </p:spPr>
        <p:txBody>
          <a:bodyPr/>
          <a:lstStyle/>
          <a:p>
            <a:r>
              <a:rPr lang="en-US" b="1" dirty="0"/>
              <a:t>ARIA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Атрибутите ARIA се интерпретират автоматично от браузъра и се превеждат в собствените API на достъпността на операционната система. </a:t>
            </a:r>
            <a:endParaRPr lang="ru-RU" dirty="0" smtClean="0"/>
          </a:p>
          <a:p>
            <a:pPr marL="0" indent="0">
              <a:buNone/>
            </a:pPr>
            <a:r>
              <a:rPr lang="bg-BG" dirty="0" smtClean="0"/>
              <a:t>Примери са: </a:t>
            </a:r>
            <a:endParaRPr lang="ru-RU" b="1" dirty="0" smtClean="0"/>
          </a:p>
          <a:p>
            <a:r>
              <a:rPr lang="ru-RU" b="1" dirty="0" smtClean="0"/>
              <a:t>aria-checked</a:t>
            </a:r>
            <a:r>
              <a:rPr lang="ru-RU" b="1" dirty="0"/>
              <a:t>:</a:t>
            </a:r>
            <a:r>
              <a:rPr lang="ru-RU" dirty="0"/>
              <a:t> показва състоянието на отметка или радио бутон </a:t>
            </a:r>
            <a:endParaRPr lang="ru-RU" dirty="0" smtClean="0"/>
          </a:p>
          <a:p>
            <a:r>
              <a:rPr lang="ru-RU" b="1" dirty="0" smtClean="0"/>
              <a:t>aria-disabled</a:t>
            </a:r>
            <a:r>
              <a:rPr lang="ru-RU" b="1" dirty="0"/>
              <a:t>:</a:t>
            </a:r>
            <a:r>
              <a:rPr lang="ru-RU" dirty="0"/>
              <a:t> показва, че елементът е видим, но не може да се редактира или работи по друг начин </a:t>
            </a:r>
            <a:endParaRPr lang="ru-RU" dirty="0" smtClean="0"/>
          </a:p>
          <a:p>
            <a:r>
              <a:rPr lang="ru-RU" b="1" dirty="0" smtClean="0"/>
              <a:t>aria-grabbed</a:t>
            </a:r>
            <a:r>
              <a:rPr lang="ru-RU" b="1" dirty="0"/>
              <a:t>:</a:t>
            </a:r>
            <a:r>
              <a:rPr lang="ru-RU" dirty="0"/>
              <a:t> показва състоянието на обект в операция плъзгане и пускане </a:t>
            </a:r>
          </a:p>
        </p:txBody>
      </p:sp>
    </p:spTree>
    <p:extLst>
      <p:ext uri="{BB962C8B-B14F-4D97-AF65-F5344CB8AC3E}">
        <p14:creationId xmlns:p14="http://schemas.microsoft.com/office/powerpoint/2010/main" val="2373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44" y="628073"/>
            <a:ext cx="8596668" cy="1320800"/>
          </a:xfrm>
        </p:spPr>
        <p:txBody>
          <a:bodyPr/>
          <a:lstStyle/>
          <a:p>
            <a:r>
              <a:rPr lang="bg-BG" b="1" dirty="0"/>
              <a:t>Използвани Източници: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https://www.accessiblemetrics.com/blog/how-to-use-aria-for-web-accessibility/#:~:text=%20The%20following%20are%20common%20types%20of%20ARIA,properties%20to%20show%20users%20what%20these...%20More%20 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https://developer.mozilla.org/en-US/docs/Web/Accessibility/An_overview_of_accessible_web_applications_and_widgets</a:t>
            </a:r>
            <a:r>
              <a:rPr lang="en-US" dirty="0"/>
              <a:t> </a:t>
            </a:r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https://www.w3.org/TR/wai-aria-1.1/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60" y="2207491"/>
            <a:ext cx="9334884" cy="2955636"/>
          </a:xfrm>
        </p:spPr>
        <p:txBody>
          <a:bodyPr>
            <a:normAutofit/>
          </a:bodyPr>
          <a:lstStyle/>
          <a:p>
            <a:r>
              <a:rPr lang="bg-BG" sz="5400" dirty="0" smtClean="0"/>
              <a:t>Благодаря за вниманието!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5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714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Разработване на достъпни уеб приложение - ARIA spec.</vt:lpstr>
      <vt:lpstr>Какво е ARIA?</vt:lpstr>
      <vt:lpstr>Предназначение </vt:lpstr>
      <vt:lpstr>ARIA roles </vt:lpstr>
      <vt:lpstr>ARIA properties</vt:lpstr>
      <vt:lpstr>ARIA states  </vt:lpstr>
      <vt:lpstr>ARIA attributes </vt:lpstr>
      <vt:lpstr>Използвани Източници: </vt:lpstr>
      <vt:lpstr>Благодаря за вниманието!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достъпни уеб приложение - ARIA spec.</dc:title>
  <dc:creator>Valchinova Nikoleta (IOC/PDL-BG5)</dc:creator>
  <cp:lastModifiedBy>Valchinova Nikoleta (IOC/PDL-BG5)</cp:lastModifiedBy>
  <cp:revision>4</cp:revision>
  <dcterms:created xsi:type="dcterms:W3CDTF">2021-05-24T12:14:15Z</dcterms:created>
  <dcterms:modified xsi:type="dcterms:W3CDTF">2021-05-24T12:41:50Z</dcterms:modified>
</cp:coreProperties>
</file>