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58" r:id="rId4"/>
    <p:sldId id="259" r:id="rId5"/>
    <p:sldId id="291" r:id="rId6"/>
    <p:sldId id="264" r:id="rId7"/>
    <p:sldId id="281" r:id="rId8"/>
    <p:sldId id="292" r:id="rId9"/>
    <p:sldId id="284" r:id="rId10"/>
    <p:sldId id="293" r:id="rId11"/>
    <p:sldId id="294" r:id="rId12"/>
    <p:sldId id="272" r:id="rId13"/>
    <p:sldId id="295" r:id="rId14"/>
    <p:sldId id="296" r:id="rId15"/>
    <p:sldId id="282" r:id="rId16"/>
    <p:sldId id="285" r:id="rId17"/>
    <p:sldId id="286" r:id="rId18"/>
    <p:sldId id="287" r:id="rId19"/>
    <p:sldId id="288" r:id="rId20"/>
    <p:sldId id="290" r:id="rId21"/>
    <p:sldId id="283" r:id="rId22"/>
    <p:sldId id="29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a859ce619c0144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565656"/>
    <a:srgbClr val="818181"/>
    <a:srgbClr val="71944F"/>
    <a:srgbClr val="D48848"/>
    <a:srgbClr val="8EC6DE"/>
    <a:srgbClr val="5B0C22"/>
    <a:srgbClr val="29587A"/>
    <a:srgbClr val="D43B39"/>
    <a:srgbClr val="2672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89872" autoAdjust="0"/>
  </p:normalViewPr>
  <p:slideViewPr>
    <p:cSldViewPr snapToGrid="0">
      <p:cViewPr>
        <p:scale>
          <a:sx n="66" d="100"/>
          <a:sy n="66" d="100"/>
        </p:scale>
        <p:origin x="-18" y="846"/>
      </p:cViewPr>
      <p:guideLst>
        <p:guide orient="horz" pos="2160"/>
        <p:guide pos="3840"/>
      </p:guideLst>
    </p:cSldViewPr>
  </p:slideViewPr>
  <p:notesTextViewPr>
    <p:cViewPr>
      <p:scale>
        <a:sx n="1" d="1"/>
        <a:sy n="1" d="1"/>
      </p:scale>
      <p:origin x="0" y="-14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5278C-940B-4C39-9CBC-669F45D4F0E2}" type="datetimeFigureOut">
              <a:rPr lang="zh-CN" altLang="en-US" smtClean="0"/>
              <a:t>2021/8/24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10183-7E5D-4282-9F1A-D4A1D08A6C67}" type="slidenum">
              <a:rPr lang="zh-CN" altLang="en-US" smtClean="0"/>
              <a:t>‹#›</a:t>
            </a:fld>
            <a:endParaRPr lang="zh-CN" altLang="en-US"/>
          </a:p>
        </p:txBody>
      </p:sp>
    </p:spTree>
    <p:extLst>
      <p:ext uri="{BB962C8B-B14F-4D97-AF65-F5344CB8AC3E}">
        <p14:creationId xmlns:p14="http://schemas.microsoft.com/office/powerpoint/2010/main" val="3937153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再來就是有多</a:t>
            </a:r>
            <a:r>
              <a:rPr lang="en-US" altLang="zh-TW" dirty="0" smtClean="0"/>
              <a:t>algorithm</a:t>
            </a:r>
            <a:r>
              <a:rPr lang="zh-TW" altLang="en-US" dirty="0" smtClean="0"/>
              <a:t>去估計</a:t>
            </a:r>
            <a:r>
              <a:rPr lang="en-US" altLang="zh-TW" dirty="0" smtClean="0"/>
              <a:t>orientation problem</a:t>
            </a:r>
            <a:r>
              <a:rPr lang="en-US" altLang="zh-TW" baseline="0" dirty="0" smtClean="0"/>
              <a:t> ,</a:t>
            </a:r>
            <a:r>
              <a:rPr lang="zh-TW" altLang="en-US" baseline="0" dirty="0" smtClean="0"/>
              <a:t>雖然已經會盡量去避免</a:t>
            </a:r>
            <a:r>
              <a:rPr lang="en-US" altLang="zh-TW" baseline="0" dirty="0" smtClean="0"/>
              <a:t>local minima</a:t>
            </a:r>
            <a:r>
              <a:rPr lang="zh-TW" altLang="en-US" baseline="0" dirty="0" smtClean="0"/>
              <a:t>了</a:t>
            </a:r>
            <a:endParaRPr lang="en-US" altLang="zh-TW" baseline="0" dirty="0" smtClean="0"/>
          </a:p>
          <a:p>
            <a:r>
              <a:rPr lang="zh-TW" altLang="en-US" dirty="0" smtClean="0"/>
              <a:t>但還是會有一些被不正確</a:t>
            </a:r>
            <a:r>
              <a:rPr lang="en-US" altLang="zh-TW" dirty="0" smtClean="0"/>
              <a:t>align</a:t>
            </a:r>
            <a:r>
              <a:rPr lang="zh-TW" altLang="en-US" dirty="0" smtClean="0"/>
              <a:t>的</a:t>
            </a:r>
            <a:r>
              <a:rPr lang="en-US" altLang="zh-TW" dirty="0" smtClean="0"/>
              <a:t>particle,</a:t>
            </a:r>
            <a:endParaRPr lang="zh-TW" altLang="en-US" dirty="0"/>
          </a:p>
        </p:txBody>
      </p:sp>
      <p:sp>
        <p:nvSpPr>
          <p:cNvPr id="4" name="投影片編號版面配置區 3"/>
          <p:cNvSpPr>
            <a:spLocks noGrp="1"/>
          </p:cNvSpPr>
          <p:nvPr>
            <p:ph type="sldNum" sz="quarter" idx="10"/>
          </p:nvPr>
        </p:nvSpPr>
        <p:spPr/>
        <p:txBody>
          <a:bodyPr/>
          <a:lstStyle/>
          <a:p>
            <a:fld id="{4D710183-7E5D-4282-9F1A-D4A1D08A6C67}" type="slidenum">
              <a:rPr lang="zh-CN" altLang="en-US" smtClean="0"/>
              <a:t>4</a:t>
            </a:fld>
            <a:endParaRPr lang="zh-CN" altLang="en-US"/>
          </a:p>
        </p:txBody>
      </p:sp>
    </p:spTree>
    <p:extLst>
      <p:ext uri="{BB962C8B-B14F-4D97-AF65-F5344CB8AC3E}">
        <p14:creationId xmlns:p14="http://schemas.microsoft.com/office/powerpoint/2010/main" val="3977293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EMD-6000</a:t>
            </a:r>
            <a:endParaRPr lang="zh-TW" altLang="en-US" dirty="0"/>
          </a:p>
        </p:txBody>
      </p:sp>
      <p:sp>
        <p:nvSpPr>
          <p:cNvPr id="4" name="投影片編號版面配置區 3"/>
          <p:cNvSpPr>
            <a:spLocks noGrp="1"/>
          </p:cNvSpPr>
          <p:nvPr>
            <p:ph type="sldNum" sz="quarter" idx="10"/>
          </p:nvPr>
        </p:nvSpPr>
        <p:spPr/>
        <p:txBody>
          <a:bodyPr/>
          <a:lstStyle/>
          <a:p>
            <a:fld id="{4D710183-7E5D-4282-9F1A-D4A1D08A6C67}" type="slidenum">
              <a:rPr lang="zh-CN" altLang="en-US" smtClean="0"/>
              <a:t>19</a:t>
            </a:fld>
            <a:endParaRPr lang="zh-CN" altLang="en-US"/>
          </a:p>
        </p:txBody>
      </p:sp>
    </p:spTree>
    <p:extLst>
      <p:ext uri="{BB962C8B-B14F-4D97-AF65-F5344CB8AC3E}">
        <p14:creationId xmlns:p14="http://schemas.microsoft.com/office/powerpoint/2010/main" val="404031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smtClean="0"/>
                  <a:t>2. Notably, such a validation procedure can be used in conjunction with any orientation-assigning method as part of any </a:t>
                </a:r>
                <a:r>
                  <a:rPr lang="en-US" altLang="zh-TW" dirty="0" err="1" smtClean="0"/>
                  <a:t>refnement</a:t>
                </a:r>
                <a:r>
                  <a:rPr lang="en-US" altLang="zh-TW" dirty="0" smtClean="0"/>
                  <a:t> process</a:t>
                </a:r>
                <a:endParaRPr lang="zh-TW" altLang="en-US" dirty="0"/>
              </a:p>
            </p:txBody>
          </p:sp>
        </mc:Choice>
        <mc:Fallback xmlns="">
          <p:sp>
            <p:nvSpPr>
              <p:cNvPr id="3" name="備忘稿版面配置區 2"/>
              <p:cNvSpPr>
                <a:spLocks noGrp="1"/>
              </p:cNvSpPr>
              <p:nvPr>
                <p:ph type="body" idx="1"/>
              </p:nvPr>
            </p:nvSpPr>
            <p:spPr/>
            <p:txBody>
              <a:bodyPr/>
              <a:lstStyle/>
              <a:p>
                <a:r>
                  <a:rPr lang="en-US" altLang="zh-TW" dirty="0" smtClean="0">
                    <a:solidFill>
                      <a:srgbClr val="404040"/>
                    </a:solidFill>
                    <a:latin typeface="Calibri" panose="020F0502020204030204" pitchFamily="34" charset="0"/>
                    <a:cs typeface="Calibri" panose="020F0502020204030204" pitchFamily="34" charset="0"/>
                  </a:rPr>
                  <a:t>whose values are known for the graph vertices </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(𝜙(𝑣)" f</a:t>
                </a:r>
                <a:r>
                  <a:rPr lang="en-US" altLang="zh-TW" i="0" dirty="0">
                    <a:solidFill>
                      <a:srgbClr val="404040"/>
                    </a:solidFill>
                    <a:latin typeface="Cambria Math" panose="02040503050406030204" pitchFamily="18" charset="0"/>
                    <a:cs typeface="Calibri" panose="020F0502020204030204" pitchFamily="34" charset="0"/>
                  </a:rPr>
                  <a:t>or all</a:t>
                </a:r>
                <a:r>
                  <a:rPr lang="en-US" altLang="zh-TW" b="0" i="0" dirty="0" smtClean="0">
                    <a:solidFill>
                      <a:srgbClr val="404040"/>
                    </a:solidFill>
                    <a:latin typeface="Cambria Math" panose="02040503050406030204" pitchFamily="18" charset="0"/>
                    <a:cs typeface="Calibri" panose="020F0502020204030204" pitchFamily="34" charset="0"/>
                  </a:rPr>
                  <a:t>" </a:t>
                </a:r>
                <a:r>
                  <a:rPr lang="en-US" altLang="zh-TW" i="0">
                    <a:solidFill>
                      <a:srgbClr val="404040"/>
                    </a:solidFill>
                    <a:latin typeface="Cambria Math" panose="02040503050406030204" pitchFamily="18" charset="0"/>
                    <a:cs typeface="Calibri" panose="020F0502020204030204" pitchFamily="34" charset="0"/>
                  </a:rPr>
                  <a:t>𝑣</a:t>
                </a:r>
                <a:r>
                  <a:rPr lang="en-US" altLang="zh-CN" i="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𝑉)</a:t>
                </a:r>
                <a:endParaRPr lang="en-US" altLang="zh-TW" dirty="0" smtClean="0">
                  <a:solidFill>
                    <a:srgbClr val="404040"/>
                  </a:solidFill>
                  <a:latin typeface="Calibri" panose="020F0502020204030204" pitchFamily="34" charset="0"/>
                  <a:cs typeface="Calibri" panose="020F0502020204030204" pitchFamily="34" charset="0"/>
                </a:endParaRPr>
              </a:p>
              <a:p>
                <a:endParaRPr lang="zh-TW" altLang="en-US" dirty="0"/>
              </a:p>
            </p:txBody>
          </p:sp>
        </mc:Fallback>
      </mc:AlternateContent>
      <p:sp>
        <p:nvSpPr>
          <p:cNvPr id="4" name="投影片編號版面配置區 3"/>
          <p:cNvSpPr>
            <a:spLocks noGrp="1"/>
          </p:cNvSpPr>
          <p:nvPr>
            <p:ph type="sldNum" sz="quarter" idx="10"/>
          </p:nvPr>
        </p:nvSpPr>
        <p:spPr/>
        <p:txBody>
          <a:bodyPr/>
          <a:lstStyle/>
          <a:p>
            <a:fld id="{4D710183-7E5D-4282-9F1A-D4A1D08A6C67}" type="slidenum">
              <a:rPr lang="zh-CN" altLang="en-US" smtClean="0"/>
              <a:t>21</a:t>
            </a:fld>
            <a:endParaRPr lang="zh-CN" altLang="en-US"/>
          </a:p>
        </p:txBody>
      </p:sp>
    </p:spTree>
    <p:extLst>
      <p:ext uri="{BB962C8B-B14F-4D97-AF65-F5344CB8AC3E}">
        <p14:creationId xmlns:p14="http://schemas.microsoft.com/office/powerpoint/2010/main" val="3554536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D710183-7E5D-4282-9F1A-D4A1D08A6C67}" type="slidenum">
              <a:rPr lang="zh-CN" altLang="en-US" smtClean="0"/>
              <a:t>5</a:t>
            </a:fld>
            <a:endParaRPr lang="zh-CN" altLang="en-US"/>
          </a:p>
        </p:txBody>
      </p:sp>
    </p:spTree>
    <p:extLst>
      <p:ext uri="{BB962C8B-B14F-4D97-AF65-F5344CB8AC3E}">
        <p14:creationId xmlns:p14="http://schemas.microsoft.com/office/powerpoint/2010/main" val="1411077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solidFill>
                  <a:srgbClr val="404040"/>
                </a:solidFill>
                <a:latin typeface="Calibri" panose="020F0502020204030204" pitchFamily="34" charset="0"/>
                <a:cs typeface="Calibri" panose="020F0502020204030204" pitchFamily="34" charset="0"/>
              </a:rPr>
              <a:t>1.To</a:t>
            </a:r>
            <a:r>
              <a:rPr lang="en-US" altLang="zh-TW" baseline="0" dirty="0" smtClean="0">
                <a:solidFill>
                  <a:srgbClr val="404040"/>
                </a:solidFill>
                <a:latin typeface="Calibri" panose="020F0502020204030204" pitchFamily="34" charset="0"/>
                <a:cs typeface="Calibri" panose="020F0502020204030204" pitchFamily="34" charset="0"/>
              </a:rPr>
              <a:t> remove spurious similarity from objective function</a:t>
            </a:r>
            <a:r>
              <a:rPr lang="en-US" altLang="zh-TW" dirty="0" smtClean="0">
                <a:solidFill>
                  <a:srgbClr val="404040"/>
                </a:solidFill>
                <a:latin typeface="Calibri" panose="020F0502020204030204" pitchFamily="34" charset="0"/>
                <a:cs typeface="Calibri" panose="020F0502020204030204" pitchFamily="34" charset="0"/>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solidFill>
                <a:srgbClr val="404040"/>
              </a:solidFill>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solidFill>
                  <a:srgbClr val="404040"/>
                </a:solidFill>
                <a:latin typeface="Calibri" panose="020F0502020204030204" pitchFamily="34" charset="0"/>
                <a:cs typeface="Calibri" panose="020F0502020204030204" pitchFamily="34" charset="0"/>
              </a:rPr>
              <a:t>2.(this is especially useful for the method we propose here because we compare any experimental projection against a set of synthetically generated reference projections from known orientations; projections that keep a spatial relationship among them). </a:t>
            </a:r>
            <a:endParaRPr lang="zh-CN" altLang="en-US" dirty="0" smtClean="0">
              <a:solidFill>
                <a:srgbClr val="404040"/>
              </a:solidFill>
              <a:latin typeface="Calibri" panose="020F0502020204030204" pitchFamily="34" charset="0"/>
              <a:cs typeface="Calibri" panose="020F0502020204030204" pitchFamily="34" charset="0"/>
              <a:sym typeface="+mn-lt"/>
            </a:endParaRPr>
          </a:p>
          <a:p>
            <a:endParaRPr lang="zh-TW" altLang="en-US" dirty="0"/>
          </a:p>
        </p:txBody>
      </p:sp>
      <p:sp>
        <p:nvSpPr>
          <p:cNvPr id="4" name="投影片編號版面配置區 3"/>
          <p:cNvSpPr>
            <a:spLocks noGrp="1"/>
          </p:cNvSpPr>
          <p:nvPr>
            <p:ph type="sldNum" sz="quarter" idx="10"/>
          </p:nvPr>
        </p:nvSpPr>
        <p:spPr/>
        <p:txBody>
          <a:bodyPr/>
          <a:lstStyle/>
          <a:p>
            <a:fld id="{4D710183-7E5D-4282-9F1A-D4A1D08A6C67}" type="slidenum">
              <a:rPr lang="zh-CN" altLang="en-US" smtClean="0"/>
              <a:t>9</a:t>
            </a:fld>
            <a:endParaRPr lang="zh-CN" altLang="en-US"/>
          </a:p>
        </p:txBody>
      </p:sp>
    </p:spTree>
    <p:extLst>
      <p:ext uri="{BB962C8B-B14F-4D97-AF65-F5344CB8AC3E}">
        <p14:creationId xmlns:p14="http://schemas.microsoft.com/office/powerpoint/2010/main" val="1736349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smtClean="0">
                    <a:solidFill>
                      <a:srgbClr val="404040"/>
                    </a:solidFill>
                    <a:latin typeface="Calibri" panose="020F0502020204030204" pitchFamily="34" charset="0"/>
                    <a:cs typeface="Calibri" panose="020F0502020204030204" pitchFamily="34" charset="0"/>
                  </a:rPr>
                  <a:t>whose values are known for the graph vertices </a:t>
                </a:r>
                <a14:m>
                  <m:oMath xmlns:m="http://schemas.openxmlformats.org/officeDocument/2006/math">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𝜙</m:t>
                    </m:r>
                    <m:d>
                      <m:dPr>
                        <m:ctrlP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dPr>
                      <m:e>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𝑣</m:t>
                        </m:r>
                      </m:e>
                    </m:d>
                    <m:r>
                      <m:rPr>
                        <m:nor/>
                      </m:rP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m:t>
                    </m:r>
                    <m:r>
                      <m:rPr>
                        <m:nor/>
                      </m:rP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for</m:t>
                    </m:r>
                    <m:r>
                      <m:rPr>
                        <m:nor/>
                      </m:rPr>
                      <a:rPr lang="en-US" altLang="zh-TW" dirty="0">
                        <a:solidFill>
                          <a:srgbClr val="404040"/>
                        </a:solidFill>
                        <a:latin typeface="Calibri" panose="020F0502020204030204" pitchFamily="34" charset="0"/>
                        <a:cs typeface="Calibri" panose="020F0502020204030204" pitchFamily="34" charset="0"/>
                      </a:rPr>
                      <m:t> </m:t>
                    </m:r>
                    <m:r>
                      <m:rPr>
                        <m:nor/>
                      </m:rPr>
                      <a:rPr lang="en-US" altLang="zh-TW" dirty="0">
                        <a:solidFill>
                          <a:srgbClr val="404040"/>
                        </a:solidFill>
                        <a:latin typeface="Calibri" panose="020F0502020204030204" pitchFamily="34" charset="0"/>
                        <a:cs typeface="Calibri" panose="020F0502020204030204" pitchFamily="34" charset="0"/>
                      </a:rPr>
                      <m:t>all</m:t>
                    </m:r>
                    <m:r>
                      <a:rPr lang="en-US" altLang="zh-TW" b="0" i="1" dirty="0" smtClean="0">
                        <a:solidFill>
                          <a:srgbClr val="404040"/>
                        </a:solidFill>
                        <a:latin typeface="Cambria Math" panose="02040503050406030204" pitchFamily="18" charset="0"/>
                        <a:cs typeface="Calibri" panose="020F0502020204030204" pitchFamily="34" charset="0"/>
                      </a:rPr>
                      <m:t> </m:t>
                    </m:r>
                    <m:r>
                      <a:rPr lang="en-US" altLang="zh-TW" i="1">
                        <a:solidFill>
                          <a:srgbClr val="404040"/>
                        </a:solidFill>
                        <a:latin typeface="Cambria Math" panose="02040503050406030204" pitchFamily="18" charset="0"/>
                        <a:cs typeface="Calibri" panose="020F0502020204030204" pitchFamily="34" charset="0"/>
                      </a:rPr>
                      <m:t>𝑣</m:t>
                    </m:r>
                    <m:r>
                      <a:rPr lang="en-US" altLang="zh-CN" i="1">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𝑉</m:t>
                    </m:r>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oMath>
                </a14:m>
                <a:endParaRPr lang="en-US" altLang="zh-TW" dirty="0" smtClean="0">
                  <a:solidFill>
                    <a:srgbClr val="404040"/>
                  </a:solidFill>
                  <a:latin typeface="Calibri" panose="020F0502020204030204" pitchFamily="34" charset="0"/>
                  <a:cs typeface="Calibri" panose="020F0502020204030204" pitchFamily="34" charset="0"/>
                </a:endParaRPr>
              </a:p>
              <a:p>
                <a:r>
                  <a:rPr lang="en-US" altLang="zh-TW" dirty="0" err="1" smtClean="0"/>
                  <a:t>dmax</a:t>
                </a:r>
                <a:r>
                  <a:rPr lang="zh-TW" altLang="en-US" dirty="0" smtClean="0"/>
                  <a:t>是生成</a:t>
                </a:r>
                <a:r>
                  <a:rPr lang="en-US" altLang="zh-TW" dirty="0" smtClean="0"/>
                  <a:t>reference projection </a:t>
                </a:r>
                <a:r>
                  <a:rPr lang="zh-TW" altLang="en-US" dirty="0" smtClean="0"/>
                  <a:t>時所用ㄉ</a:t>
                </a:r>
                <a:r>
                  <a:rPr lang="en-US" altLang="zh-TW" dirty="0" smtClean="0"/>
                  <a:t>angular </a:t>
                </a:r>
                <a:r>
                  <a:rPr lang="en-US" altLang="zh-TW" dirty="0" err="1" smtClean="0"/>
                  <a:t>dist</a:t>
                </a:r>
                <a:r>
                  <a:rPr lang="zh-TW" altLang="en-US" dirty="0" smtClean="0"/>
                  <a:t>ㄉ三倍</a:t>
                </a:r>
                <a:endParaRPr lang="en-US" altLang="zh-TW" dirty="0" smtClean="0"/>
              </a:p>
            </p:txBody>
          </p:sp>
        </mc:Choice>
        <mc:Fallback xmlns="">
          <p:sp>
            <p:nvSpPr>
              <p:cNvPr id="3" name="備忘稿版面配置區 2"/>
              <p:cNvSpPr>
                <a:spLocks noGrp="1"/>
              </p:cNvSpPr>
              <p:nvPr>
                <p:ph type="body" idx="1"/>
              </p:nvPr>
            </p:nvSpPr>
            <p:spPr/>
            <p:txBody>
              <a:bodyPr/>
              <a:lstStyle/>
              <a:p>
                <a:r>
                  <a:rPr lang="en-US" altLang="zh-TW" dirty="0" smtClean="0">
                    <a:solidFill>
                      <a:srgbClr val="404040"/>
                    </a:solidFill>
                    <a:latin typeface="Calibri" panose="020F0502020204030204" pitchFamily="34" charset="0"/>
                    <a:cs typeface="Calibri" panose="020F0502020204030204" pitchFamily="34" charset="0"/>
                  </a:rPr>
                  <a:t>whose values are known for the graph vertices </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(𝜙(𝑣)" f</a:t>
                </a:r>
                <a:r>
                  <a:rPr lang="en-US" altLang="zh-TW" i="0" dirty="0">
                    <a:solidFill>
                      <a:srgbClr val="404040"/>
                    </a:solidFill>
                    <a:latin typeface="Cambria Math" panose="02040503050406030204" pitchFamily="18" charset="0"/>
                    <a:cs typeface="Calibri" panose="020F0502020204030204" pitchFamily="34" charset="0"/>
                  </a:rPr>
                  <a:t>or all</a:t>
                </a:r>
                <a:r>
                  <a:rPr lang="en-US" altLang="zh-TW" b="0" i="0" dirty="0" smtClean="0">
                    <a:solidFill>
                      <a:srgbClr val="404040"/>
                    </a:solidFill>
                    <a:latin typeface="Cambria Math" panose="02040503050406030204" pitchFamily="18" charset="0"/>
                    <a:cs typeface="Calibri" panose="020F0502020204030204" pitchFamily="34" charset="0"/>
                  </a:rPr>
                  <a:t>" </a:t>
                </a:r>
                <a:r>
                  <a:rPr lang="en-US" altLang="zh-TW" i="0">
                    <a:solidFill>
                      <a:srgbClr val="404040"/>
                    </a:solidFill>
                    <a:latin typeface="Cambria Math" panose="02040503050406030204" pitchFamily="18" charset="0"/>
                    <a:cs typeface="Calibri" panose="020F0502020204030204" pitchFamily="34" charset="0"/>
                  </a:rPr>
                  <a:t>𝑣</a:t>
                </a:r>
                <a:r>
                  <a:rPr lang="en-US" altLang="zh-CN" i="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𝑉)</a:t>
                </a:r>
                <a:endParaRPr lang="en-US" altLang="zh-TW" dirty="0" smtClean="0">
                  <a:solidFill>
                    <a:srgbClr val="404040"/>
                  </a:solidFill>
                  <a:latin typeface="Calibri" panose="020F0502020204030204" pitchFamily="34" charset="0"/>
                  <a:cs typeface="Calibri" panose="020F0502020204030204" pitchFamily="34" charset="0"/>
                </a:endParaRPr>
              </a:p>
              <a:p>
                <a:endParaRPr lang="zh-TW" altLang="en-US" dirty="0"/>
              </a:p>
            </p:txBody>
          </p:sp>
        </mc:Fallback>
      </mc:AlternateContent>
      <p:sp>
        <p:nvSpPr>
          <p:cNvPr id="4" name="投影片編號版面配置區 3"/>
          <p:cNvSpPr>
            <a:spLocks noGrp="1"/>
          </p:cNvSpPr>
          <p:nvPr>
            <p:ph type="sldNum" sz="quarter" idx="10"/>
          </p:nvPr>
        </p:nvSpPr>
        <p:spPr/>
        <p:txBody>
          <a:bodyPr/>
          <a:lstStyle/>
          <a:p>
            <a:fld id="{4D710183-7E5D-4282-9F1A-D4A1D08A6C67}" type="slidenum">
              <a:rPr lang="zh-CN" altLang="en-US" smtClean="0"/>
              <a:t>10</a:t>
            </a:fld>
            <a:endParaRPr lang="zh-CN" altLang="en-US"/>
          </a:p>
        </p:txBody>
      </p:sp>
    </p:spTree>
    <p:extLst>
      <p:ext uri="{BB962C8B-B14F-4D97-AF65-F5344CB8AC3E}">
        <p14:creationId xmlns:p14="http://schemas.microsoft.com/office/powerpoint/2010/main" val="3521709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smtClean="0"/>
                  <a:t>在函數裡的 </a:t>
                </a:r>
                <a:r>
                  <a:rPr lang="en-US" altLang="zh-TW" dirty="0" smtClean="0"/>
                  <a:t>Fourier transform </a:t>
                </a:r>
                <a:r>
                  <a:rPr lang="zh-TW" altLang="en-US" dirty="0" smtClean="0"/>
                  <a:t>是將函數表示成 </a:t>
                </a:r>
                <a:r>
                  <a:rPr lang="en-US" altLang="zh-TW" dirty="0" smtClean="0"/>
                  <a:t>.</a:t>
                </a:r>
              </a:p>
              <a:p>
                <a:r>
                  <a:rPr lang="en-US" altLang="zh-TW" dirty="0" err="1" smtClean="0"/>
                  <a:t>Lapalace</a:t>
                </a:r>
                <a:r>
                  <a:rPr lang="zh-TW" altLang="en-US" dirty="0" smtClean="0"/>
                  <a:t> </a:t>
                </a:r>
                <a:r>
                  <a:rPr lang="en-US" altLang="zh-TW" dirty="0" smtClean="0"/>
                  <a:t>operator </a:t>
                </a:r>
                <a:r>
                  <a:rPr lang="zh-TW" altLang="en-US" dirty="0" smtClean="0"/>
                  <a:t>的 </a:t>
                </a:r>
                <a:r>
                  <a:rPr lang="en-US" altLang="zh-TW" dirty="0" err="1" smtClean="0">
                    <a:solidFill>
                      <a:srgbClr val="404040"/>
                    </a:solidFill>
                    <a:latin typeface="Calibri" panose="020F0502020204030204" pitchFamily="34" charset="0"/>
                    <a:cs typeface="Calibri" panose="020F0502020204030204" pitchFamily="34" charset="0"/>
                  </a:rPr>
                  <a:t>eigenfunctions</a:t>
                </a:r>
                <a:r>
                  <a:rPr lang="zh-TW" altLang="en-US" dirty="0" smtClean="0">
                    <a:solidFill>
                      <a:srgbClr val="404040"/>
                    </a:solidFill>
                    <a:latin typeface="Calibri" panose="020F0502020204030204" pitchFamily="34" charset="0"/>
                    <a:cs typeface="Calibri" panose="020F0502020204030204" pitchFamily="34" charset="0"/>
                  </a:rPr>
                  <a:t> 是 </a:t>
                </a:r>
                <a:r>
                  <a:rPr lang="en-US" altLang="zh-TW" dirty="0" err="1" smtClean="0">
                    <a:solidFill>
                      <a:srgbClr val="404040"/>
                    </a:solidFill>
                    <a:latin typeface="Calibri" panose="020F0502020204030204" pitchFamily="34" charset="0"/>
                    <a:cs typeface="Calibri" panose="020F0502020204030204" pitchFamily="34" charset="0"/>
                  </a:rPr>
                  <a:t>fourier</a:t>
                </a:r>
                <a:r>
                  <a:rPr lang="en-US" altLang="zh-TW" dirty="0" smtClean="0">
                    <a:solidFill>
                      <a:srgbClr val="404040"/>
                    </a:solidFill>
                    <a:latin typeface="Calibri" panose="020F0502020204030204" pitchFamily="34" charset="0"/>
                    <a:cs typeface="Calibri" panose="020F0502020204030204" pitchFamily="34" charset="0"/>
                  </a:rPr>
                  <a:t> basis.</a:t>
                </a:r>
                <a:endParaRPr lang="en-US" altLang="zh-TW" dirty="0">
                  <a:solidFill>
                    <a:schemeClr val="tx1"/>
                  </a:solidFill>
                  <a:latin typeface="+mn-lt"/>
                  <a:cs typeface="+mn-cs"/>
                </a:endParaRPr>
              </a:p>
              <a:p>
                <a:r>
                  <a:rPr lang="en-US" altLang="zh-TW" dirty="0" smtClean="0"/>
                  <a:t>Fourier transform </a:t>
                </a:r>
                <a:r>
                  <a:rPr lang="zh-TW" altLang="en-US" dirty="0" smtClean="0"/>
                  <a:t> 其實只是一種在對角化</a:t>
                </a:r>
                <a:r>
                  <a:rPr lang="en-US" altLang="zh-TW" dirty="0" smtClean="0"/>
                  <a:t>operator</a:t>
                </a:r>
                <a:r>
                  <a:rPr lang="zh-TW" altLang="en-US" dirty="0" smtClean="0">
                    <a:solidFill>
                      <a:srgbClr val="404040"/>
                    </a:solidFill>
                    <a:latin typeface="Calibri" panose="020F0502020204030204" pitchFamily="34" charset="0"/>
                    <a:cs typeface="Calibri" panose="020F0502020204030204" pitchFamily="34" charset="0"/>
                  </a:rPr>
                  <a:t>時</a:t>
                </a:r>
                <a:r>
                  <a:rPr lang="en-US" altLang="zh-TW" dirty="0" smtClean="0">
                    <a:solidFill>
                      <a:srgbClr val="404040"/>
                    </a:solidFill>
                    <a:latin typeface="Calibri" panose="020F0502020204030204" pitchFamily="34" charset="0"/>
                    <a:cs typeface="Calibri" panose="020F0502020204030204" pitchFamily="34" charset="0"/>
                  </a:rPr>
                  <a:t>,</a:t>
                </a:r>
                <a:r>
                  <a:rPr lang="zh-TW" altLang="en-US" dirty="0" smtClean="0">
                    <a:solidFill>
                      <a:srgbClr val="404040"/>
                    </a:solidFill>
                    <a:latin typeface="Calibri" panose="020F0502020204030204" pitchFamily="34" charset="0"/>
                    <a:cs typeface="Calibri" panose="020F0502020204030204" pitchFamily="34" charset="0"/>
                  </a:rPr>
                  <a:t>一個表示</a:t>
                </a:r>
                <a:r>
                  <a:rPr lang="en-US" altLang="zh-TW" dirty="0" smtClean="0">
                    <a:solidFill>
                      <a:srgbClr val="404040"/>
                    </a:solidFill>
                    <a:latin typeface="Calibri" panose="020F0502020204030204" pitchFamily="34" charset="0"/>
                    <a:cs typeface="Calibri" panose="020F0502020204030204" pitchFamily="34" charset="0"/>
                  </a:rPr>
                  <a:t>projection</a:t>
                </a:r>
                <a:r>
                  <a:rPr lang="zh-TW" altLang="en-US" dirty="0" smtClean="0">
                    <a:solidFill>
                      <a:srgbClr val="404040"/>
                    </a:solidFill>
                    <a:latin typeface="Calibri" panose="020F0502020204030204" pitchFamily="34" charset="0"/>
                    <a:cs typeface="Calibri" panose="020F0502020204030204" pitchFamily="34" charset="0"/>
                  </a:rPr>
                  <a:t>在</a:t>
                </a:r>
                <a:r>
                  <a:rPr lang="en-US" altLang="zh-TW" dirty="0" err="1" smtClean="0">
                    <a:solidFill>
                      <a:srgbClr val="404040"/>
                    </a:solidFill>
                    <a:latin typeface="Calibri" panose="020F0502020204030204" pitchFamily="34" charset="0"/>
                    <a:cs typeface="Calibri" panose="020F0502020204030204" pitchFamily="34" charset="0"/>
                  </a:rPr>
                  <a:t>eigenfunction</a:t>
                </a:r>
                <a:r>
                  <a:rPr lang="zh-TW" altLang="en-US" dirty="0" smtClean="0">
                    <a:solidFill>
                      <a:srgbClr val="404040"/>
                    </a:solidFill>
                    <a:latin typeface="Calibri" panose="020F0502020204030204" pitchFamily="34" charset="0"/>
                    <a:cs typeface="Calibri" panose="020F0502020204030204" pitchFamily="34" charset="0"/>
                  </a:rPr>
                  <a:t>上總和的函數</a:t>
                </a:r>
                <a:endParaRPr lang="en-US" altLang="zh-TW" dirty="0" smtClean="0">
                  <a:solidFill>
                    <a:srgbClr val="404040"/>
                  </a:solidFill>
                  <a:latin typeface="Calibri" panose="020F0502020204030204" pitchFamily="34" charset="0"/>
                  <a:cs typeface="Calibri" panose="020F0502020204030204" pitchFamily="34" charset="0"/>
                </a:endParaRPr>
              </a:p>
              <a:p>
                <a:endParaRPr lang="en-US" altLang="zh-TW" dirty="0" smtClean="0">
                  <a:solidFill>
                    <a:srgbClr val="404040"/>
                  </a:solidFill>
                  <a:latin typeface="Calibri" panose="020F0502020204030204" pitchFamily="34" charset="0"/>
                  <a:cs typeface="Calibri" panose="020F0502020204030204" pitchFamily="34" charset="0"/>
                </a:endParaRPr>
              </a:p>
              <a:p>
                <a:r>
                  <a:rPr lang="zh-TW" altLang="en-US" sz="1200" b="0" i="0" kern="1200" dirty="0" smtClean="0">
                    <a:solidFill>
                      <a:schemeClr val="tx1"/>
                    </a:solidFill>
                    <a:effectLst/>
                    <a:latin typeface="+mn-lt"/>
                    <a:ea typeface="+mn-ea"/>
                    <a:cs typeface="+mn-cs"/>
                  </a:rPr>
                  <a:t>因為它們都提供了關於一個函數在一個點上與其在相鄰點上取的平均值有多少不同的信息</a:t>
                </a:r>
              </a:p>
              <a:p>
                <a:r>
                  <a:rPr lang="zh-TW" altLang="en-US" sz="1200" b="0" i="0" kern="1200" dirty="0" smtClean="0">
                    <a:solidFill>
                      <a:schemeClr val="tx1"/>
                    </a:solidFill>
                    <a:effectLst/>
                    <a:latin typeface="+mn-lt"/>
                    <a:ea typeface="+mn-ea"/>
                    <a:cs typeface="+mn-cs"/>
                  </a:rPr>
                  <a:t/>
                </a:r>
                <a:br>
                  <a:rPr lang="zh-TW" altLang="en-US" sz="1200" b="0" i="0" kern="1200" dirty="0" smtClean="0">
                    <a:solidFill>
                      <a:schemeClr val="tx1"/>
                    </a:solidFill>
                    <a:effectLst/>
                    <a:latin typeface="+mn-lt"/>
                    <a:ea typeface="+mn-ea"/>
                    <a:cs typeface="+mn-cs"/>
                  </a:rPr>
                </a:br>
                <a:endParaRPr lang="en-US" altLang="zh-TW" dirty="0" smtClean="0"/>
              </a:p>
            </p:txBody>
          </p:sp>
        </mc:Choice>
        <mc:Fallback xmlns="">
          <p:sp>
            <p:nvSpPr>
              <p:cNvPr id="3" name="備忘稿版面配置區 2"/>
              <p:cNvSpPr>
                <a:spLocks noGrp="1"/>
              </p:cNvSpPr>
              <p:nvPr>
                <p:ph type="body" idx="1"/>
              </p:nvPr>
            </p:nvSpPr>
            <p:spPr/>
            <p:txBody>
              <a:bodyPr/>
              <a:lstStyle/>
              <a:p>
                <a:r>
                  <a:rPr lang="en-US" altLang="zh-TW" dirty="0" smtClean="0">
                    <a:solidFill>
                      <a:srgbClr val="404040"/>
                    </a:solidFill>
                    <a:latin typeface="Calibri" panose="020F0502020204030204" pitchFamily="34" charset="0"/>
                    <a:cs typeface="Calibri" panose="020F0502020204030204" pitchFamily="34" charset="0"/>
                  </a:rPr>
                  <a:t>whose values are known for the graph vertices </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(𝜙(𝑣)" f</a:t>
                </a:r>
                <a:r>
                  <a:rPr lang="en-US" altLang="zh-TW" i="0" dirty="0">
                    <a:solidFill>
                      <a:srgbClr val="404040"/>
                    </a:solidFill>
                    <a:latin typeface="Cambria Math" panose="02040503050406030204" pitchFamily="18" charset="0"/>
                    <a:cs typeface="Calibri" panose="020F0502020204030204" pitchFamily="34" charset="0"/>
                  </a:rPr>
                  <a:t>or all</a:t>
                </a:r>
                <a:r>
                  <a:rPr lang="en-US" altLang="zh-TW" b="0" i="0" dirty="0" smtClean="0">
                    <a:solidFill>
                      <a:srgbClr val="404040"/>
                    </a:solidFill>
                    <a:latin typeface="Cambria Math" panose="02040503050406030204" pitchFamily="18" charset="0"/>
                    <a:cs typeface="Calibri" panose="020F0502020204030204" pitchFamily="34" charset="0"/>
                  </a:rPr>
                  <a:t>" </a:t>
                </a:r>
                <a:r>
                  <a:rPr lang="en-US" altLang="zh-TW" i="0">
                    <a:solidFill>
                      <a:srgbClr val="404040"/>
                    </a:solidFill>
                    <a:latin typeface="Cambria Math" panose="02040503050406030204" pitchFamily="18" charset="0"/>
                    <a:cs typeface="Calibri" panose="020F0502020204030204" pitchFamily="34" charset="0"/>
                  </a:rPr>
                  <a:t>𝑣</a:t>
                </a:r>
                <a:r>
                  <a:rPr lang="en-US" altLang="zh-CN" i="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𝑉)</a:t>
                </a:r>
                <a:endParaRPr lang="en-US" altLang="zh-TW" dirty="0" smtClean="0">
                  <a:solidFill>
                    <a:srgbClr val="404040"/>
                  </a:solidFill>
                  <a:latin typeface="Calibri" panose="020F0502020204030204" pitchFamily="34" charset="0"/>
                  <a:cs typeface="Calibri" panose="020F0502020204030204" pitchFamily="34" charset="0"/>
                </a:endParaRPr>
              </a:p>
              <a:p>
                <a:endParaRPr lang="zh-TW" altLang="en-US" dirty="0"/>
              </a:p>
            </p:txBody>
          </p:sp>
        </mc:Fallback>
      </mc:AlternateContent>
      <p:sp>
        <p:nvSpPr>
          <p:cNvPr id="4" name="投影片編號版面配置區 3"/>
          <p:cNvSpPr>
            <a:spLocks noGrp="1"/>
          </p:cNvSpPr>
          <p:nvPr>
            <p:ph type="sldNum" sz="quarter" idx="10"/>
          </p:nvPr>
        </p:nvSpPr>
        <p:spPr/>
        <p:txBody>
          <a:bodyPr/>
          <a:lstStyle/>
          <a:p>
            <a:fld id="{4D710183-7E5D-4282-9F1A-D4A1D08A6C67}" type="slidenum">
              <a:rPr lang="zh-CN" altLang="en-US" smtClean="0"/>
              <a:t>11</a:t>
            </a:fld>
            <a:endParaRPr lang="zh-CN" altLang="en-US"/>
          </a:p>
        </p:txBody>
      </p:sp>
    </p:spTree>
    <p:extLst>
      <p:ext uri="{BB962C8B-B14F-4D97-AF65-F5344CB8AC3E}">
        <p14:creationId xmlns:p14="http://schemas.microsoft.com/office/powerpoint/2010/main" val="73854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smtClean="0"/>
                  <a:t>M plays </a:t>
                </a:r>
                <a:r>
                  <a:rPr lang="en-US" altLang="zh-TW" dirty="0" smtClean="0"/>
                  <a:t>the role of Fourier index, as in the Discrete Fourier Transform</a:t>
                </a:r>
                <a:r>
                  <a:rPr lang="en-US" altLang="zh-TW" dirty="0" smtClean="0"/>
                  <a:t>)</a:t>
                </a:r>
              </a:p>
              <a:p>
                <a:endParaRPr lang="en-US" altLang="zh-TW" dirty="0" smtClean="0"/>
              </a:p>
              <a:p>
                <a:r>
                  <a:rPr lang="en-US" altLang="zh-TW" dirty="0" smtClean="0"/>
                  <a:t>The graph Fourier transform (and its inverse) gives a way to represent a signal in two different domains: the vertex domain and the graph spectral domain.</a:t>
                </a:r>
                <a:endParaRPr lang="zh-TW" altLang="en-US" dirty="0"/>
              </a:p>
            </p:txBody>
          </p:sp>
        </mc:Choice>
        <mc:Fallback xmlns="">
          <p:sp>
            <p:nvSpPr>
              <p:cNvPr id="3" name="備忘稿版面配置區 2"/>
              <p:cNvSpPr>
                <a:spLocks noGrp="1"/>
              </p:cNvSpPr>
              <p:nvPr>
                <p:ph type="body" idx="1"/>
              </p:nvPr>
            </p:nvSpPr>
            <p:spPr/>
            <p:txBody>
              <a:bodyPr/>
              <a:lstStyle/>
              <a:p>
                <a:r>
                  <a:rPr lang="en-US" altLang="zh-TW" dirty="0" smtClean="0">
                    <a:solidFill>
                      <a:srgbClr val="404040"/>
                    </a:solidFill>
                    <a:latin typeface="Calibri" panose="020F0502020204030204" pitchFamily="34" charset="0"/>
                    <a:cs typeface="Calibri" panose="020F0502020204030204" pitchFamily="34" charset="0"/>
                  </a:rPr>
                  <a:t>whose values are known for the graph vertices </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(𝜙(𝑣)" f</a:t>
                </a:r>
                <a:r>
                  <a:rPr lang="en-US" altLang="zh-TW" i="0" dirty="0">
                    <a:solidFill>
                      <a:srgbClr val="404040"/>
                    </a:solidFill>
                    <a:latin typeface="Cambria Math" panose="02040503050406030204" pitchFamily="18" charset="0"/>
                    <a:cs typeface="Calibri" panose="020F0502020204030204" pitchFamily="34" charset="0"/>
                  </a:rPr>
                  <a:t>or all</a:t>
                </a:r>
                <a:r>
                  <a:rPr lang="en-US" altLang="zh-TW" b="0" i="0" dirty="0" smtClean="0">
                    <a:solidFill>
                      <a:srgbClr val="404040"/>
                    </a:solidFill>
                    <a:latin typeface="Cambria Math" panose="02040503050406030204" pitchFamily="18" charset="0"/>
                    <a:cs typeface="Calibri" panose="020F0502020204030204" pitchFamily="34" charset="0"/>
                  </a:rPr>
                  <a:t>" </a:t>
                </a:r>
                <a:r>
                  <a:rPr lang="en-US" altLang="zh-TW" i="0">
                    <a:solidFill>
                      <a:srgbClr val="404040"/>
                    </a:solidFill>
                    <a:latin typeface="Cambria Math" panose="02040503050406030204" pitchFamily="18" charset="0"/>
                    <a:cs typeface="Calibri" panose="020F0502020204030204" pitchFamily="34" charset="0"/>
                  </a:rPr>
                  <a:t>𝑣</a:t>
                </a:r>
                <a:r>
                  <a:rPr lang="en-US" altLang="zh-CN" i="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𝑉)</a:t>
                </a:r>
                <a:endParaRPr lang="en-US" altLang="zh-TW" dirty="0" smtClean="0">
                  <a:solidFill>
                    <a:srgbClr val="404040"/>
                  </a:solidFill>
                  <a:latin typeface="Calibri" panose="020F0502020204030204" pitchFamily="34" charset="0"/>
                  <a:cs typeface="Calibri" panose="020F0502020204030204" pitchFamily="34" charset="0"/>
                </a:endParaRPr>
              </a:p>
              <a:p>
                <a:endParaRPr lang="zh-TW" altLang="en-US" dirty="0"/>
              </a:p>
            </p:txBody>
          </p:sp>
        </mc:Fallback>
      </mc:AlternateContent>
      <p:sp>
        <p:nvSpPr>
          <p:cNvPr id="4" name="投影片編號版面配置區 3"/>
          <p:cNvSpPr>
            <a:spLocks noGrp="1"/>
          </p:cNvSpPr>
          <p:nvPr>
            <p:ph type="sldNum" sz="quarter" idx="10"/>
          </p:nvPr>
        </p:nvSpPr>
        <p:spPr/>
        <p:txBody>
          <a:bodyPr/>
          <a:lstStyle/>
          <a:p>
            <a:fld id="{4D710183-7E5D-4282-9F1A-D4A1D08A6C67}" type="slidenum">
              <a:rPr lang="zh-CN" altLang="en-US" smtClean="0"/>
              <a:t>12</a:t>
            </a:fld>
            <a:endParaRPr lang="zh-CN" altLang="en-US"/>
          </a:p>
        </p:txBody>
      </p:sp>
    </p:spTree>
    <p:extLst>
      <p:ext uri="{BB962C8B-B14F-4D97-AF65-F5344CB8AC3E}">
        <p14:creationId xmlns:p14="http://schemas.microsoft.com/office/powerpoint/2010/main" val="325878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smtClean="0"/>
                  <a:t>In our algorithm, we choose the subset of M Fourier components to be those with the largest energies and whose combined energies amount for 95% of the total spectral energy. Hence, the </a:t>
                </a:r>
                <a:r>
                  <a:rPr lang="en-US" altLang="zh-TW" dirty="0" err="1" smtClean="0"/>
                  <a:t>fltered</a:t>
                </a:r>
                <a:r>
                  <a:rPr lang="en-US" altLang="zh-TW" dirty="0" smtClean="0"/>
                  <a:t> landscape ϕ̃(</a:t>
                </a:r>
                <a:r>
                  <a:rPr lang="en-US" altLang="zh-TW" dirty="0" err="1" smtClean="0"/>
                  <a:t>gi</a:t>
                </a:r>
                <a:r>
                  <a:rPr lang="en-US" altLang="zh-TW" dirty="0" smtClean="0"/>
                  <a:t>) is a smoother version of the landscape of similarities</a:t>
                </a:r>
              </a:p>
              <a:p>
                <a:endParaRPr lang="en-US" altLang="zh-TW" dirty="0" smtClean="0"/>
              </a:p>
              <a:p>
                <a:endParaRPr lang="en-US" altLang="zh-TW" dirty="0" smtClean="0"/>
              </a:p>
              <a:p>
                <a:r>
                  <a:rPr lang="en-US" altLang="zh-TW" dirty="0" smtClean="0">
                    <a:solidFill>
                      <a:srgbClr val="404040"/>
                    </a:solidFill>
                    <a:latin typeface="Calibri" panose="020F0502020204030204" pitchFamily="34" charset="0"/>
                    <a:cs typeface="Calibri" panose="020F0502020204030204" pitchFamily="34" charset="0"/>
                  </a:rPr>
                  <a:t>(best matching reference in the </a:t>
                </a:r>
                <a:r>
                  <a:rPr lang="en-US" altLang="zh-TW" dirty="0" err="1" smtClean="0">
                    <a:solidFill>
                      <a:srgbClr val="404040"/>
                    </a:solidFill>
                    <a:latin typeface="Calibri" panose="020F0502020204030204" pitchFamily="34" charset="0"/>
                    <a:cs typeface="Calibri" panose="020F0502020204030204" pitchFamily="34" charset="0"/>
                  </a:rPr>
                  <a:t>unfltered</a:t>
                </a:r>
                <a:r>
                  <a:rPr lang="en-US" altLang="zh-TW" dirty="0" smtClean="0">
                    <a:solidFill>
                      <a:srgbClr val="404040"/>
                    </a:solidFill>
                    <a:latin typeface="Calibri" panose="020F0502020204030204" pitchFamily="34" charset="0"/>
                    <a:cs typeface="Calibri" panose="020F0502020204030204" pitchFamily="34" charset="0"/>
                  </a:rPr>
                  <a:t> graph) </a:t>
                </a:r>
              </a:p>
              <a:p>
                <a:r>
                  <a:rPr lang="en-US" altLang="zh-TW" dirty="0" smtClean="0">
                    <a:solidFill>
                      <a:srgbClr val="404040"/>
                    </a:solidFill>
                    <a:latin typeface="Calibri" panose="020F0502020204030204" pitchFamily="34" charset="0"/>
                    <a:cs typeface="Calibri" panose="020F0502020204030204" pitchFamily="34" charset="0"/>
                  </a:rPr>
                  <a:t>(best matching reference in the </a:t>
                </a:r>
                <a:r>
                  <a:rPr lang="en-US" altLang="zh-TW" dirty="0" err="1" smtClean="0">
                    <a:solidFill>
                      <a:srgbClr val="404040"/>
                    </a:solidFill>
                    <a:latin typeface="Calibri" panose="020F0502020204030204" pitchFamily="34" charset="0"/>
                    <a:cs typeface="Calibri" panose="020F0502020204030204" pitchFamily="34" charset="0"/>
                  </a:rPr>
                  <a:t>fltered</a:t>
                </a:r>
                <a:r>
                  <a:rPr lang="en-US" altLang="zh-TW" dirty="0" smtClean="0">
                    <a:solidFill>
                      <a:srgbClr val="404040"/>
                    </a:solidFill>
                    <a:latin typeface="Calibri" panose="020F0502020204030204" pitchFamily="34" charset="0"/>
                    <a:cs typeface="Calibri" panose="020F0502020204030204" pitchFamily="34" charset="0"/>
                  </a:rPr>
                  <a:t> graph)</a:t>
                </a:r>
              </a:p>
              <a:p>
                <a:endParaRPr lang="zh-TW" altLang="en-US" dirty="0"/>
              </a:p>
            </p:txBody>
          </p:sp>
        </mc:Choice>
        <mc:Fallback xmlns="">
          <p:sp>
            <p:nvSpPr>
              <p:cNvPr id="3" name="備忘稿版面配置區 2"/>
              <p:cNvSpPr>
                <a:spLocks noGrp="1"/>
              </p:cNvSpPr>
              <p:nvPr>
                <p:ph type="body" idx="1"/>
              </p:nvPr>
            </p:nvSpPr>
            <p:spPr/>
            <p:txBody>
              <a:bodyPr/>
              <a:lstStyle/>
              <a:p>
                <a:r>
                  <a:rPr lang="en-US" altLang="zh-TW" dirty="0" smtClean="0">
                    <a:solidFill>
                      <a:srgbClr val="404040"/>
                    </a:solidFill>
                    <a:latin typeface="Calibri" panose="020F0502020204030204" pitchFamily="34" charset="0"/>
                    <a:cs typeface="Calibri" panose="020F0502020204030204" pitchFamily="34" charset="0"/>
                  </a:rPr>
                  <a:t>whose values are known for the graph vertices </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(𝜙(𝑣)" f</a:t>
                </a:r>
                <a:r>
                  <a:rPr lang="en-US" altLang="zh-TW" i="0" dirty="0">
                    <a:solidFill>
                      <a:srgbClr val="404040"/>
                    </a:solidFill>
                    <a:latin typeface="Cambria Math" panose="02040503050406030204" pitchFamily="18" charset="0"/>
                    <a:cs typeface="Calibri" panose="020F0502020204030204" pitchFamily="34" charset="0"/>
                  </a:rPr>
                  <a:t>or all</a:t>
                </a:r>
                <a:r>
                  <a:rPr lang="en-US" altLang="zh-TW" b="0" i="0" dirty="0" smtClean="0">
                    <a:solidFill>
                      <a:srgbClr val="404040"/>
                    </a:solidFill>
                    <a:latin typeface="Cambria Math" panose="02040503050406030204" pitchFamily="18" charset="0"/>
                    <a:cs typeface="Calibri" panose="020F0502020204030204" pitchFamily="34" charset="0"/>
                  </a:rPr>
                  <a:t>" </a:t>
                </a:r>
                <a:r>
                  <a:rPr lang="en-US" altLang="zh-TW" i="0">
                    <a:solidFill>
                      <a:srgbClr val="404040"/>
                    </a:solidFill>
                    <a:latin typeface="Cambria Math" panose="02040503050406030204" pitchFamily="18" charset="0"/>
                    <a:cs typeface="Calibri" panose="020F0502020204030204" pitchFamily="34" charset="0"/>
                  </a:rPr>
                  <a:t>𝑣</a:t>
                </a:r>
                <a:r>
                  <a:rPr lang="en-US" altLang="zh-CN" i="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a:t>
                </a:r>
                <a:r>
                  <a:rPr lang="en-US" altLang="zh-CN" b="0" i="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a:t>𝑉)</a:t>
                </a:r>
                <a:endParaRPr lang="en-US" altLang="zh-TW" dirty="0" smtClean="0">
                  <a:solidFill>
                    <a:srgbClr val="404040"/>
                  </a:solidFill>
                  <a:latin typeface="Calibri" panose="020F0502020204030204" pitchFamily="34" charset="0"/>
                  <a:cs typeface="Calibri" panose="020F0502020204030204" pitchFamily="34" charset="0"/>
                </a:endParaRPr>
              </a:p>
              <a:p>
                <a:endParaRPr lang="zh-TW" altLang="en-US" dirty="0"/>
              </a:p>
            </p:txBody>
          </p:sp>
        </mc:Fallback>
      </mc:AlternateContent>
      <p:sp>
        <p:nvSpPr>
          <p:cNvPr id="4" name="投影片編號版面配置區 3"/>
          <p:cNvSpPr>
            <a:spLocks noGrp="1"/>
          </p:cNvSpPr>
          <p:nvPr>
            <p:ph type="sldNum" sz="quarter" idx="10"/>
          </p:nvPr>
        </p:nvSpPr>
        <p:spPr/>
        <p:txBody>
          <a:bodyPr/>
          <a:lstStyle/>
          <a:p>
            <a:fld id="{4D710183-7E5D-4282-9F1A-D4A1D08A6C67}" type="slidenum">
              <a:rPr lang="zh-CN" altLang="en-US" smtClean="0"/>
              <a:t>13</a:t>
            </a:fld>
            <a:endParaRPr lang="zh-CN" altLang="en-US"/>
          </a:p>
        </p:txBody>
      </p:sp>
    </p:spTree>
    <p:extLst>
      <p:ext uri="{BB962C8B-B14F-4D97-AF65-F5344CB8AC3E}">
        <p14:creationId xmlns:p14="http://schemas.microsoft.com/office/powerpoint/2010/main" val="1889280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D710183-7E5D-4282-9F1A-D4A1D08A6C67}" type="slidenum">
              <a:rPr lang="zh-CN" altLang="en-US" smtClean="0"/>
              <a:t>15</a:t>
            </a:fld>
            <a:endParaRPr lang="zh-CN" altLang="en-US"/>
          </a:p>
        </p:txBody>
      </p:sp>
    </p:spTree>
    <p:extLst>
      <p:ext uri="{BB962C8B-B14F-4D97-AF65-F5344CB8AC3E}">
        <p14:creationId xmlns:p14="http://schemas.microsoft.com/office/powerpoint/2010/main" val="28752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4D710183-7E5D-4282-9F1A-D4A1D08A6C67}" type="slidenum">
              <a:rPr lang="zh-CN" altLang="en-US" smtClean="0"/>
              <a:t>16</a:t>
            </a:fld>
            <a:endParaRPr lang="zh-CN" altLang="en-US"/>
          </a:p>
        </p:txBody>
      </p:sp>
    </p:spTree>
    <p:extLst>
      <p:ext uri="{BB962C8B-B14F-4D97-AF65-F5344CB8AC3E}">
        <p14:creationId xmlns:p14="http://schemas.microsoft.com/office/powerpoint/2010/main" val="556705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1BDC5E5-859D-4B1C-ACE1-BC72A4DF7CF6}" type="datetime1">
              <a:rPr lang="zh-CN" altLang="en-US" smtClean="0"/>
              <a:t>2021/8/24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BF651E2-D62E-457D-9FB2-91E21DF11B4C}" type="datetime1">
              <a:rPr lang="zh-CN" altLang="en-US" smtClean="0"/>
              <a:t>2021/8/24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63EDC83-161F-4470-AB00-F634D26D7962}" type="datetime1">
              <a:rPr lang="zh-CN" altLang="en-US" smtClean="0"/>
              <a:t>2021/8/24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6B840873-BFD9-4D2F-B5DA-5A772B9AF907}" type="datetime1">
              <a:rPr lang="zh-CN" altLang="en-US" smtClean="0">
                <a:solidFill>
                  <a:prstClr val="black"/>
                </a:solidFill>
              </a:rPr>
              <a:t>2021/8/24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134547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02124B29-5673-4296-B37B-D180495EA703}" type="datetime1">
              <a:rPr lang="zh-CN" altLang="en-US" smtClean="0">
                <a:solidFill>
                  <a:prstClr val="black"/>
                </a:solidFill>
              </a:rPr>
              <a:t>2021/8/24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3580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243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522488-7C28-402F-AE09-A748571E6A9C}" type="datetime1">
              <a:rPr lang="zh-CN" altLang="en-US" smtClean="0"/>
              <a:t>2021/8/24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156FD2C-412D-4B22-A306-50B44C97198A}" type="datetime1">
              <a:rPr lang="zh-CN" altLang="en-US" smtClean="0"/>
              <a:t>2021/8/24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043917-3B0C-43EC-951C-7F94F1745708}" type="datetime1">
              <a:rPr lang="zh-CN" altLang="en-US" smtClean="0"/>
              <a:t>2021/8/24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A562E7-315F-4DCD-9E06-D18FB0367556}" type="datetime1">
              <a:rPr lang="zh-CN" altLang="en-US" smtClean="0"/>
              <a:t>2021/8/24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1" name="TextBox 10"/>
          <p:cNvSpPr txBox="1"/>
          <p:nvPr userDrawn="1"/>
        </p:nvSpPr>
        <p:spPr>
          <a:xfrm>
            <a:off x="2123605" y="686099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extLst>
      <p:ext uri="{BB962C8B-B14F-4D97-AF65-F5344CB8AC3E}">
        <p14:creationId xmlns:p14="http://schemas.microsoft.com/office/powerpoint/2010/main" val="1681170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7D5B9D3-A398-4CC7-8832-75E5535E24A4}" type="datetime1">
              <a:rPr lang="zh-CN" altLang="en-US" smtClean="0"/>
              <a:t>2021/8/24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D7D17A-5270-40D7-A73E-ACD7EDA92BF4}" type="datetime1">
              <a:rPr lang="zh-CN" altLang="en-US" smtClean="0"/>
              <a:t>2021/8/24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62EFE2B-3455-4072-BE3F-1C61C7FB3152}" type="datetime1">
              <a:rPr lang="zh-CN" altLang="en-US" smtClean="0"/>
              <a:t>2021/8/24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205005-C893-4D1A-B3D6-FEEDD70A8006}" type="datetime1">
              <a:rPr lang="zh-CN" altLang="en-US" smtClean="0"/>
              <a:t>2021/8/24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346B3C-D4A1-4D4E-BD1E-C9C860586984}" type="datetime1">
              <a:rPr lang="zh-CN" altLang="en-US" smtClean="0"/>
              <a:t>2021/8/24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29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7.xml"/><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22.pn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822EAB1A-0613-4B84-B43A-020769A84C2F}"/>
              </a:ext>
            </a:extLst>
          </p:cNvPr>
          <p:cNvSpPr/>
          <p:nvPr/>
        </p:nvSpPr>
        <p:spPr>
          <a:xfrm rot="2684577">
            <a:off x="1698063" y="-917755"/>
            <a:ext cx="8693513" cy="8693513"/>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a:extLst>
              <a:ext uri="{FF2B5EF4-FFF2-40B4-BE49-F238E27FC236}">
                <a16:creationId xmlns:a16="http://schemas.microsoft.com/office/drawing/2014/main" id="{CFAF4C25-9AB4-4329-B21C-0F7CB88F0784}"/>
              </a:ext>
            </a:extLst>
          </p:cNvPr>
          <p:cNvSpPr/>
          <p:nvPr/>
        </p:nvSpPr>
        <p:spPr>
          <a:xfrm rot="2684577">
            <a:off x="2576710" y="-194749"/>
            <a:ext cx="6936217" cy="6936217"/>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a:extLst>
              <a:ext uri="{FF2B5EF4-FFF2-40B4-BE49-F238E27FC236}">
                <a16:creationId xmlns:a16="http://schemas.microsoft.com/office/drawing/2014/main" id="{08B93554-9443-4291-83BC-91BEC5088783}"/>
              </a:ext>
            </a:extLst>
          </p:cNvPr>
          <p:cNvSpPr/>
          <p:nvPr/>
        </p:nvSpPr>
        <p:spPr>
          <a:xfrm>
            <a:off x="683912" y="52428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a:extLst>
              <a:ext uri="{FF2B5EF4-FFF2-40B4-BE49-F238E27FC236}">
                <a16:creationId xmlns:a16="http://schemas.microsoft.com/office/drawing/2014/main" id="{16338DEE-2916-4AC7-A537-1507B9F2A824}"/>
              </a:ext>
            </a:extLst>
          </p:cNvPr>
          <p:cNvSpPr/>
          <p:nvPr/>
        </p:nvSpPr>
        <p:spPr>
          <a:xfrm>
            <a:off x="10464448" y="9333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21">
            <a:extLst>
              <a:ext uri="{FF2B5EF4-FFF2-40B4-BE49-F238E27FC236}">
                <a16:creationId xmlns:a16="http://schemas.microsoft.com/office/drawing/2014/main" id="{FCA6002E-C2CB-4553-8CF1-D385409B61D1}"/>
              </a:ext>
            </a:extLst>
          </p:cNvPr>
          <p:cNvSpPr txBox="1"/>
          <p:nvPr/>
        </p:nvSpPr>
        <p:spPr>
          <a:xfrm>
            <a:off x="2422564" y="2074933"/>
            <a:ext cx="7244507" cy="1754326"/>
          </a:xfrm>
          <a:prstGeom prst="rect">
            <a:avLst/>
          </a:prstGeom>
          <a:noFill/>
        </p:spPr>
        <p:txBody>
          <a:bodyPr wrap="square" rtlCol="0">
            <a:spAutoFit/>
          </a:bodyPr>
          <a:lstStyle/>
          <a:p>
            <a:pPr algn="ctr"/>
            <a:r>
              <a:rPr lang="en-US" altLang="zh-CN" sz="3600" spc="300" dirty="0" smtClean="0">
                <a:latin typeface="Calibri" panose="020F0502020204030204" pitchFamily="34" charset="0"/>
                <a:cs typeface="Calibri" panose="020F0502020204030204" pitchFamily="34" charset="0"/>
                <a:sym typeface="+mn-lt"/>
              </a:rPr>
              <a:t>Identification of incorrectly oriented particles in </a:t>
            </a:r>
            <a:r>
              <a:rPr lang="en-US" altLang="zh-CN" sz="3600" spc="300" dirty="0" err="1" smtClean="0">
                <a:latin typeface="Calibri" panose="020F0502020204030204" pitchFamily="34" charset="0"/>
                <a:cs typeface="Calibri" panose="020F0502020204030204" pitchFamily="34" charset="0"/>
                <a:sym typeface="+mn-lt"/>
              </a:rPr>
              <a:t>cryo</a:t>
            </a:r>
            <a:r>
              <a:rPr lang="en-US" altLang="zh-CN" sz="3600" spc="300" dirty="0" smtClean="0">
                <a:latin typeface="Calibri" panose="020F0502020204030204" pitchFamily="34" charset="0"/>
                <a:cs typeface="Calibri" panose="020F0502020204030204" pitchFamily="34" charset="0"/>
                <a:sym typeface="+mn-lt"/>
              </a:rPr>
              <a:t>-EM single particle analysis</a:t>
            </a:r>
            <a:endParaRPr lang="zh-CN" altLang="en-US" sz="3600" spc="300" dirty="0">
              <a:latin typeface="Calibri" panose="020F0502020204030204" pitchFamily="34" charset="0"/>
              <a:cs typeface="Calibri" panose="020F0502020204030204" pitchFamily="34" charset="0"/>
              <a:sym typeface="+mn-lt"/>
            </a:endParaRPr>
          </a:p>
        </p:txBody>
      </p:sp>
      <p:sp>
        <p:nvSpPr>
          <p:cNvPr id="14" name="文本框 21">
            <a:extLst>
              <a:ext uri="{FF2B5EF4-FFF2-40B4-BE49-F238E27FC236}">
                <a16:creationId xmlns:a16="http://schemas.microsoft.com/office/drawing/2014/main" id="{FCA6002E-C2CB-4553-8CF1-D385409B61D1}"/>
              </a:ext>
            </a:extLst>
          </p:cNvPr>
          <p:cNvSpPr txBox="1"/>
          <p:nvPr/>
        </p:nvSpPr>
        <p:spPr>
          <a:xfrm>
            <a:off x="9318893" y="6059589"/>
            <a:ext cx="3417909" cy="369332"/>
          </a:xfrm>
          <a:prstGeom prst="rect">
            <a:avLst/>
          </a:prstGeom>
          <a:noFill/>
        </p:spPr>
        <p:txBody>
          <a:bodyPr wrap="square" rtlCol="0">
            <a:spAutoFit/>
          </a:bodyPr>
          <a:lstStyle/>
          <a:p>
            <a:pPr algn="ctr"/>
            <a:r>
              <a:rPr lang="en-US" altLang="zh-CN" spc="300" dirty="0" smtClean="0">
                <a:latin typeface="Calibri" panose="020F0502020204030204" pitchFamily="34" charset="0"/>
                <a:cs typeface="Calibri" panose="020F0502020204030204" pitchFamily="34" charset="0"/>
                <a:sym typeface="+mn-lt"/>
              </a:rPr>
              <a:t>2021/08/24</a:t>
            </a:r>
            <a:endParaRPr lang="zh-CN" altLang="en-US" spc="300" dirty="0">
              <a:latin typeface="Calibri" panose="020F0502020204030204" pitchFamily="34" charset="0"/>
              <a:cs typeface="Calibri" panose="020F0502020204030204" pitchFamily="34" charset="0"/>
              <a:sym typeface="+mn-lt"/>
            </a:endParaRPr>
          </a:p>
        </p:txBody>
      </p:sp>
      <p:sp>
        <p:nvSpPr>
          <p:cNvPr id="2" name="投影片編號版面配置區 1"/>
          <p:cNvSpPr>
            <a:spLocks noGrp="1"/>
          </p:cNvSpPr>
          <p:nvPr>
            <p:ph type="sldNum" sz="quarter" idx="12"/>
          </p:nvPr>
        </p:nvSpPr>
        <p:spPr/>
        <p:txBody>
          <a:bodyPr/>
          <a:lstStyle/>
          <a:p>
            <a:fld id="{565CE74E-AB26-4998-AD42-012C4C1AD076}"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721018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extLst mod="1">
    <p:ext uri="{E180D4A7-C9FB-4DFB-919C-405C955672EB}">
      <p14:showEvtLst xmlns:p14="http://schemas.microsoft.com/office/powerpoint/2010/main">
        <p14:playEvt time="630"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7DD8F567-C319-4445-A361-CDCD93D938A7}"/>
              </a:ext>
            </a:extLst>
          </p:cNvPr>
          <p:cNvSpPr/>
          <p:nvPr/>
        </p:nvSpPr>
        <p:spPr>
          <a:xfrm>
            <a:off x="842329" y="191879"/>
            <a:ext cx="637556" cy="637556"/>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12">
            <a:extLst>
              <a:ext uri="{FF2B5EF4-FFF2-40B4-BE49-F238E27FC236}">
                <a16:creationId xmlns:a16="http://schemas.microsoft.com/office/drawing/2014/main" id="{49C835FD-8B63-480E-85DC-6527929B5CDE}"/>
              </a:ext>
            </a:extLst>
          </p:cNvPr>
          <p:cNvSpPr txBox="1"/>
          <p:nvPr/>
        </p:nvSpPr>
        <p:spPr>
          <a:xfrm>
            <a:off x="842329" y="926679"/>
            <a:ext cx="4633473" cy="461665"/>
          </a:xfrm>
          <a:prstGeom prst="rect">
            <a:avLst/>
          </a:prstGeom>
          <a:noFill/>
        </p:spPr>
        <p:txBody>
          <a:bodyPr wrap="square" rtlCol="0">
            <a:spAutoFit/>
          </a:bodyPr>
          <a:lstStyle/>
          <a:p>
            <a:pPr algn="ctr"/>
            <a:r>
              <a:rPr lang="en-US" altLang="zh-CN" sz="2400" dirty="0" smtClean="0">
                <a:solidFill>
                  <a:srgbClr val="404040"/>
                </a:solidFill>
                <a:latin typeface="Calibri" panose="020F0502020204030204" pitchFamily="34" charset="0"/>
                <a:cs typeface="Calibri" panose="020F0502020204030204" pitchFamily="34" charset="0"/>
                <a:sym typeface="+mn-lt"/>
              </a:rPr>
              <a:t>Graph Signal Processing (GSP)</a:t>
            </a:r>
            <a:endParaRPr lang="zh-CN" altLang="en-US" sz="2400" dirty="0">
              <a:solidFill>
                <a:srgbClr val="404040"/>
              </a:solidFill>
              <a:latin typeface="Calibri" panose="020F0502020204030204" pitchFamily="34" charset="0"/>
              <a:cs typeface="Calibri" panose="020F0502020204030204" pitchFamily="34" charset="0"/>
              <a:sym typeface="+mn-lt"/>
            </a:endParaRPr>
          </a:p>
        </p:txBody>
      </p:sp>
      <mc:AlternateContent xmlns:mc="http://schemas.openxmlformats.org/markup-compatibility/2006">
        <mc:Choice xmlns:a14="http://schemas.microsoft.com/office/drawing/2010/main" Requires="a14">
          <p:sp>
            <p:nvSpPr>
              <p:cNvPr id="26" name="文本框 12">
                <a:extLst>
                  <a:ext uri="{FF2B5EF4-FFF2-40B4-BE49-F238E27FC236}">
                    <a16:creationId xmlns:a16="http://schemas.microsoft.com/office/drawing/2014/main" id="{49C835FD-8B63-480E-85DC-6527929B5CDE}"/>
                  </a:ext>
                </a:extLst>
              </p:cNvPr>
              <p:cNvSpPr txBox="1"/>
              <p:nvPr/>
            </p:nvSpPr>
            <p:spPr>
              <a:xfrm>
                <a:off x="1697599" y="1509589"/>
                <a:ext cx="9275201" cy="646331"/>
              </a:xfrm>
              <a:prstGeom prst="rect">
                <a:avLst/>
              </a:prstGeom>
              <a:noFill/>
            </p:spPr>
            <p:txBody>
              <a:bodyPr wrap="square" rtlCol="0">
                <a:spAutoFit/>
              </a:bodyPr>
              <a:lstStyle/>
              <a:p>
                <a:r>
                  <a:rPr lang="en-US" altLang="zh-TW" dirty="0" smtClean="0">
                    <a:solidFill>
                      <a:srgbClr val="404040"/>
                    </a:solidFill>
                    <a:latin typeface="Calibri" panose="020F0502020204030204" pitchFamily="34" charset="0"/>
                    <a:cs typeface="Calibri" panose="020F0502020204030204" pitchFamily="34" charset="0"/>
                  </a:rPr>
                  <a:t>Graph is </a:t>
                </a:r>
                <a:r>
                  <a:rPr lang="en-US" altLang="zh-TW" dirty="0">
                    <a:solidFill>
                      <a:srgbClr val="404040"/>
                    </a:solidFill>
                    <a:latin typeface="Calibri" panose="020F0502020204030204" pitchFamily="34" charset="0"/>
                    <a:cs typeface="Calibri" panose="020F0502020204030204" pitchFamily="34" charset="0"/>
                  </a:rPr>
                  <a:t>defined by a set of vertices </a:t>
                </a:r>
                <a14:m>
                  <m:oMath xmlns:m="http://schemas.openxmlformats.org/officeDocument/2006/math">
                    <m:r>
                      <a:rPr lang="en-US" altLang="zh-CN" b="0" i="1" smtClean="0">
                        <a:solidFill>
                          <a:srgbClr val="404040"/>
                        </a:solidFill>
                        <a:latin typeface="Cambria Math" panose="02040503050406030204" pitchFamily="18" charset="0"/>
                        <a:cs typeface="Calibri" panose="020F0502020204030204" pitchFamily="34" charset="0"/>
                        <a:sym typeface="+mn-lt"/>
                      </a:rPr>
                      <m:t>𝑉</m:t>
                    </m:r>
                  </m:oMath>
                </a14:m>
                <a:r>
                  <a:rPr lang="en-US" altLang="zh-TW" i="1" dirty="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and a set of edges </a:t>
                </a:r>
                <a14:m>
                  <m:oMath xmlns:m="http://schemas.openxmlformats.org/officeDocument/2006/math">
                    <m:r>
                      <a:rPr lang="en-US" altLang="zh-CN" b="0" i="1" smtClean="0">
                        <a:solidFill>
                          <a:srgbClr val="404040"/>
                        </a:solidFill>
                        <a:latin typeface="Cambria Math" panose="02040503050406030204" pitchFamily="18" charset="0"/>
                        <a:cs typeface="Calibri" panose="020F0502020204030204" pitchFamily="34" charset="0"/>
                        <a:sym typeface="+mn-lt"/>
                      </a:rPr>
                      <m:t>𝐸</m:t>
                    </m:r>
                  </m:oMath>
                </a14:m>
                <a:r>
                  <a:rPr lang="en-US" altLang="zh-TW" i="1" dirty="0" smtClean="0">
                    <a:solidFill>
                      <a:srgbClr val="404040"/>
                    </a:solidFill>
                    <a:latin typeface="Calibri" panose="020F0502020204030204" pitchFamily="34" charset="0"/>
                    <a:cs typeface="Calibri" panose="020F0502020204030204" pitchFamily="34" charset="0"/>
                  </a:rPr>
                  <a:t> </a:t>
                </a:r>
                <a:r>
                  <a:rPr lang="en-US" altLang="zh-TW" dirty="0" smtClean="0">
                    <a:solidFill>
                      <a:srgbClr val="404040"/>
                    </a:solidFill>
                    <a:latin typeface="Calibri" panose="020F0502020204030204" pitchFamily="34" charset="0"/>
                    <a:cs typeface="Calibri" panose="020F0502020204030204" pitchFamily="34" charset="0"/>
                  </a:rPr>
                  <a:t>connecting </a:t>
                </a:r>
                <a:r>
                  <a:rPr lang="en-US" altLang="zh-TW" dirty="0">
                    <a:solidFill>
                      <a:srgbClr val="404040"/>
                    </a:solidFill>
                    <a:latin typeface="Calibri" panose="020F0502020204030204" pitchFamily="34" charset="0"/>
                    <a:cs typeface="Calibri" panose="020F0502020204030204" pitchFamily="34" charset="0"/>
                  </a:rPr>
                  <a:t>the vertices. </a:t>
                </a:r>
                <a:endParaRPr lang="en-US" altLang="zh-TW" dirty="0" smtClean="0">
                  <a:solidFill>
                    <a:srgbClr val="404040"/>
                  </a:solidFill>
                  <a:latin typeface="Calibri" panose="020F0502020204030204" pitchFamily="34" charset="0"/>
                  <a:cs typeface="Calibri" panose="020F0502020204030204" pitchFamily="34" charset="0"/>
                </a:endParaRPr>
              </a:p>
              <a:p>
                <a:r>
                  <a:rPr lang="en-US" altLang="zh-TW" dirty="0">
                    <a:solidFill>
                      <a:srgbClr val="404040"/>
                    </a:solidFill>
                    <a:latin typeface="Calibri" panose="020F0502020204030204" pitchFamily="34" charset="0"/>
                    <a:cs typeface="Calibri" panose="020F0502020204030204" pitchFamily="34" charset="0"/>
                  </a:rPr>
                  <a:t>E</a:t>
                </a:r>
                <a:r>
                  <a:rPr lang="en-US" altLang="zh-TW" dirty="0" smtClean="0">
                    <a:solidFill>
                      <a:srgbClr val="404040"/>
                    </a:solidFill>
                    <a:latin typeface="Calibri" panose="020F0502020204030204" pitchFamily="34" charset="0"/>
                    <a:cs typeface="Calibri" panose="020F0502020204030204" pitchFamily="34" charset="0"/>
                  </a:rPr>
                  <a:t>very </a:t>
                </a:r>
                <a:r>
                  <a:rPr lang="en-US" altLang="zh-TW" dirty="0">
                    <a:solidFill>
                      <a:srgbClr val="404040"/>
                    </a:solidFill>
                    <a:latin typeface="Calibri" panose="020F0502020204030204" pitchFamily="34" charset="0"/>
                    <a:cs typeface="Calibri" panose="020F0502020204030204" pitchFamily="34" charset="0"/>
                  </a:rPr>
                  <a:t>edge </a:t>
                </a:r>
                <a14:m>
                  <m:oMath xmlns:m="http://schemas.openxmlformats.org/officeDocument/2006/math">
                    <m:r>
                      <a:rPr lang="en-US" altLang="zh-TW" b="0" i="1" smtClean="0">
                        <a:solidFill>
                          <a:srgbClr val="404040"/>
                        </a:solidFill>
                        <a:latin typeface="Cambria Math" panose="02040503050406030204" pitchFamily="18" charset="0"/>
                        <a:cs typeface="Calibri" panose="020F0502020204030204" pitchFamily="34" charset="0"/>
                      </a:rPr>
                      <m:t>𝑒</m:t>
                    </m:r>
                    <m:r>
                      <a:rPr lang="en-US" altLang="zh-TW" b="0" i="1" smtClean="0">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𝑣</m:t>
                    </m:r>
                    <m:r>
                      <a:rPr lang="en-US" altLang="zh-TW" b="0" i="1" smtClean="0">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𝑣</m:t>
                    </m:r>
                    <m:r>
                      <a:rPr lang="en-US" altLang="zh-TW" b="0" i="1" smtClean="0">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m:t>
                    </m:r>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𝐸</m:t>
                    </m:r>
                  </m:oMath>
                </a14:m>
                <a:r>
                  <a:rPr lang="en-US" altLang="zh-TW" i="1" dirty="0" smtClean="0">
                    <a:solidFill>
                      <a:srgbClr val="404040"/>
                    </a:solidFill>
                    <a:latin typeface="Calibri" panose="020F0502020204030204" pitchFamily="34" charset="0"/>
                    <a:cs typeface="Calibri" panose="020F0502020204030204" pitchFamily="34" charset="0"/>
                  </a:rPr>
                  <a:t> </a:t>
                </a:r>
                <a:r>
                  <a:rPr lang="en-US" altLang="zh-TW" dirty="0" smtClean="0">
                    <a:solidFill>
                      <a:srgbClr val="404040"/>
                    </a:solidFill>
                    <a:latin typeface="Calibri" panose="020F0502020204030204" pitchFamily="34" charset="0"/>
                    <a:cs typeface="Calibri" panose="020F0502020204030204" pitchFamily="34" charset="0"/>
                  </a:rPr>
                  <a:t>may </a:t>
                </a:r>
                <a:r>
                  <a:rPr lang="en-US" altLang="zh-TW" dirty="0">
                    <a:solidFill>
                      <a:srgbClr val="404040"/>
                    </a:solidFill>
                    <a:latin typeface="Calibri" panose="020F0502020204030204" pitchFamily="34" charset="0"/>
                    <a:cs typeface="Calibri" panose="020F0502020204030204" pitchFamily="34" charset="0"/>
                  </a:rPr>
                  <a:t>have a weight </a:t>
                </a:r>
                <a14:m>
                  <m:oMath xmlns:m="http://schemas.openxmlformats.org/officeDocument/2006/math">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𝑤</m:t>
                    </m:r>
                    <m:d>
                      <m:dPr>
                        <m:ctrlP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dPr>
                      <m:e>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𝑣</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sSup>
                          <m:sSupPr>
                            <m:ctrlP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pPr>
                          <m:e>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𝑣</m:t>
                            </m:r>
                          </m:e>
                          <m:sup>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sup>
                        </m:sSup>
                      </m:e>
                    </m:d>
                    <m:r>
                      <a:rPr lang="en-US" altLang="zh-CN" i="1">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m:t>
                    </m:r>
                    <m:r>
                      <a:rPr lang="en-US" altLang="zh-CN"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ℝ</m:t>
                    </m:r>
                  </m:oMath>
                </a14:m>
                <a:r>
                  <a:rPr lang="en-US" altLang="zh-TW" dirty="0" smtClean="0">
                    <a:solidFill>
                      <a:srgbClr val="404040"/>
                    </a:solidFill>
                    <a:latin typeface="Calibri" panose="020F0502020204030204" pitchFamily="34" charset="0"/>
                    <a:cs typeface="Calibri" panose="020F0502020204030204" pitchFamily="34" charset="0"/>
                  </a:rPr>
                  <a:t> associated </a:t>
                </a:r>
                <a:r>
                  <a:rPr lang="en-US" altLang="zh-TW" dirty="0">
                    <a:solidFill>
                      <a:srgbClr val="404040"/>
                    </a:solidFill>
                    <a:latin typeface="Calibri" panose="020F0502020204030204" pitchFamily="34" charset="0"/>
                    <a:cs typeface="Calibri" panose="020F0502020204030204" pitchFamily="34" charset="0"/>
                  </a:rPr>
                  <a:t>to it</a:t>
                </a:r>
                <a:r>
                  <a:rPr lang="en-US" altLang="zh-TW" dirty="0" smtClean="0">
                    <a:solidFill>
                      <a:srgbClr val="404040"/>
                    </a:solidFill>
                    <a:latin typeface="Calibri" panose="020F0502020204030204" pitchFamily="34" charset="0"/>
                    <a:cs typeface="Calibri" panose="020F0502020204030204" pitchFamily="34" charset="0"/>
                  </a:rPr>
                  <a:t>.</a:t>
                </a:r>
                <a:endParaRPr lang="en-US" altLang="zh-TW" dirty="0" smtClean="0">
                  <a:solidFill>
                    <a:srgbClr val="404040"/>
                  </a:solidFill>
                  <a:latin typeface="Calibri" panose="020F0502020204030204" pitchFamily="34" charset="0"/>
                  <a:cs typeface="Calibri" panose="020F0502020204030204" pitchFamily="34" charset="0"/>
                </a:endParaRPr>
              </a:p>
            </p:txBody>
          </p:sp>
        </mc:Choice>
        <mc:Fallback>
          <p:sp>
            <p:nvSpPr>
              <p:cNvPr id="26" name="文本框 12">
                <a:extLst>
                  <a:ext uri="{FF2B5EF4-FFF2-40B4-BE49-F238E27FC236}">
                    <a16:creationId xmlns:a16="http://schemas.microsoft.com/office/drawing/2014/main" id="{49C835FD-8B63-480E-85DC-6527929B5CDE}"/>
                  </a:ext>
                </a:extLst>
              </p:cNvPr>
              <p:cNvSpPr txBox="1">
                <a:spLocks noRot="1" noChangeAspect="1" noMove="1" noResize="1" noEditPoints="1" noAdjustHandles="1" noChangeArrowheads="1" noChangeShapeType="1" noTextEdit="1"/>
              </p:cNvSpPr>
              <p:nvPr/>
            </p:nvSpPr>
            <p:spPr>
              <a:xfrm>
                <a:off x="1697599" y="1509589"/>
                <a:ext cx="9275201" cy="646331"/>
              </a:xfrm>
              <a:prstGeom prst="rect">
                <a:avLst/>
              </a:prstGeom>
              <a:blipFill>
                <a:blip r:embed="rId4"/>
                <a:stretch>
                  <a:fillRect l="-526" t="-5660" b="-14151"/>
                </a:stretch>
              </a:blipFill>
            </p:spPr>
            <p:txBody>
              <a:bodyPr/>
              <a:lstStyle/>
              <a:p>
                <a:r>
                  <a:rPr lang="zh-TW" altLang="en-US">
                    <a:noFill/>
                  </a:rPr>
                  <a:t> </a:t>
                </a:r>
              </a:p>
            </p:txBody>
          </p:sp>
        </mc:Fallback>
      </mc:AlternateContent>
      <p:grpSp>
        <p:nvGrpSpPr>
          <p:cNvPr id="31" name="群組 30"/>
          <p:cNvGrpSpPr/>
          <p:nvPr/>
        </p:nvGrpSpPr>
        <p:grpSpPr>
          <a:xfrm>
            <a:off x="1479885" y="2588397"/>
            <a:ext cx="8991306" cy="3856079"/>
            <a:chOff x="1363770" y="2272285"/>
            <a:chExt cx="8991306" cy="3411643"/>
          </a:xfrm>
        </p:grpSpPr>
        <p:sp>
          <p:nvSpPr>
            <p:cNvPr id="32" name="文本框 12">
              <a:extLst>
                <a:ext uri="{FF2B5EF4-FFF2-40B4-BE49-F238E27FC236}">
                  <a16:creationId xmlns:a16="http://schemas.microsoft.com/office/drawing/2014/main" id="{49C835FD-8B63-480E-85DC-6527929B5CDE}"/>
                </a:ext>
              </a:extLst>
            </p:cNvPr>
            <p:cNvSpPr txBox="1"/>
            <p:nvPr/>
          </p:nvSpPr>
          <p:spPr>
            <a:xfrm>
              <a:off x="1363770" y="2272285"/>
              <a:ext cx="8991306" cy="369332"/>
            </a:xfrm>
            <a:prstGeom prst="rect">
              <a:avLst/>
            </a:prstGeom>
            <a:noFill/>
          </p:spPr>
          <p:txBody>
            <a:bodyPr wrap="square" rtlCol="0">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Approach proposed here:</a:t>
              </a:r>
              <a:endParaRPr lang="zh-CN" altLang="en-US" dirty="0">
                <a:solidFill>
                  <a:srgbClr val="404040"/>
                </a:solidFill>
                <a:latin typeface="Calibri" panose="020F0502020204030204" pitchFamily="34" charset="0"/>
                <a:cs typeface="Calibri" panose="020F0502020204030204" pitchFamily="34" charset="0"/>
                <a:sym typeface="+mn-lt"/>
              </a:endParaRPr>
            </a:p>
          </p:txBody>
        </p:sp>
        <mc:AlternateContent xmlns:mc="http://schemas.openxmlformats.org/markup-compatibility/2006">
          <mc:Choice xmlns:a14="http://schemas.microsoft.com/office/drawing/2010/main" Requires="a14">
            <p:sp>
              <p:nvSpPr>
                <p:cNvPr id="34" name="矩形 33"/>
                <p:cNvSpPr/>
                <p:nvPr/>
              </p:nvSpPr>
              <p:spPr>
                <a:xfrm>
                  <a:off x="3759199" y="2641617"/>
                  <a:ext cx="6386286" cy="3042311"/>
                </a:xfrm>
                <a:prstGeom prst="rect">
                  <a:avLst/>
                </a:prstGeom>
              </p:spPr>
              <p:txBody>
                <a:bodyPr wrap="square">
                  <a:spAutoFit/>
                </a:bodyPr>
                <a:lstStyle/>
                <a:p>
                  <a:r>
                    <a:rPr lang="en-US" altLang="zh-TW" dirty="0" smtClean="0">
                      <a:solidFill>
                        <a:srgbClr val="404040"/>
                      </a:solidFill>
                      <a:latin typeface="Calibri" panose="020F0502020204030204" pitchFamily="34" charset="0"/>
                      <a:cs typeface="Calibri" panose="020F0502020204030204" pitchFamily="34" charset="0"/>
                    </a:rPr>
                    <a:t>Every reference projection  </a:t>
                  </a:r>
                  <a14:m>
                    <m:oMath xmlns:m="http://schemas.openxmlformats.org/officeDocument/2006/math">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𝑔</m:t>
                          </m:r>
                        </m:e>
                        <m:sub>
                          <m:r>
                            <a:rPr lang="en-US" altLang="zh-TW" b="0" i="1" smtClean="0">
                              <a:solidFill>
                                <a:srgbClr val="404040"/>
                              </a:solidFill>
                              <a:latin typeface="Cambria Math" panose="02040503050406030204" pitchFamily="18" charset="0"/>
                              <a:cs typeface="Calibri" panose="020F0502020204030204" pitchFamily="34" charset="0"/>
                            </a:rPr>
                            <m:t>𝑖</m:t>
                          </m:r>
                        </m:sub>
                      </m:sSub>
                    </m:oMath>
                  </a14:m>
                  <a:r>
                    <a:rPr lang="zh-CN" altLang="en-US" dirty="0" smtClean="0">
                      <a:solidFill>
                        <a:srgbClr val="404040"/>
                      </a:solidFill>
                      <a:latin typeface="Calibri" panose="020F0502020204030204" pitchFamily="34" charset="0"/>
                      <a:cs typeface="Calibri" panose="020F0502020204030204" pitchFamily="34" charset="0"/>
                      <a:sym typeface="+mn-lt"/>
                    </a:rPr>
                    <a:t> </a:t>
                  </a:r>
                  <a:r>
                    <a:rPr lang="en-US" altLang="zh-CN" dirty="0" smtClean="0">
                      <a:solidFill>
                        <a:srgbClr val="404040"/>
                      </a:solidFill>
                      <a:latin typeface="Calibri" panose="020F0502020204030204" pitchFamily="34" charset="0"/>
                      <a:cs typeface="Calibri" panose="020F0502020204030204" pitchFamily="34" charset="0"/>
                      <a:sym typeface="+mn-lt"/>
                    </a:rPr>
                    <a:t>is a vertex of the graph.</a:t>
                  </a:r>
                </a:p>
                <a:p>
                  <a:r>
                    <a:rPr lang="en-US" altLang="zh-TW" dirty="0">
                      <a:solidFill>
                        <a:srgbClr val="404040"/>
                      </a:solidFill>
                      <a:latin typeface="Calibri" panose="020F0502020204030204" pitchFamily="34" charset="0"/>
                      <a:cs typeface="Calibri" panose="020F0502020204030204" pitchFamily="34" charset="0"/>
                    </a:rPr>
                    <a:t>I</a:t>
                  </a:r>
                  <a:r>
                    <a:rPr lang="en-US" altLang="zh-TW" dirty="0" smtClean="0">
                      <a:solidFill>
                        <a:srgbClr val="404040"/>
                      </a:solidFill>
                      <a:latin typeface="Calibri" panose="020F0502020204030204" pitchFamily="34" charset="0"/>
                      <a:cs typeface="Calibri" panose="020F0502020204030204" pitchFamily="34" charset="0"/>
                    </a:rPr>
                    <a:t>f </a:t>
                  </a:r>
                  <a:r>
                    <a:rPr lang="en-US" altLang="zh-TW" dirty="0">
                      <a:solidFill>
                        <a:srgbClr val="404040"/>
                      </a:solidFill>
                      <a:latin typeface="Calibri" panose="020F0502020204030204" pitchFamily="34" charset="0"/>
                      <a:cs typeface="Calibri" panose="020F0502020204030204" pitchFamily="34" charset="0"/>
                    </a:rPr>
                    <a:t>two reference projections </a:t>
                  </a:r>
                  <a14:m>
                    <m:oMath xmlns:m="http://schemas.openxmlformats.org/officeDocument/2006/math">
                      <m:sSub>
                        <m:sSubPr>
                          <m:ctrlPr>
                            <a:rPr lang="en-US" altLang="zh-TW" i="1">
                              <a:solidFill>
                                <a:srgbClr val="404040"/>
                              </a:solidFill>
                              <a:latin typeface="Cambria Math" panose="02040503050406030204" pitchFamily="18" charset="0"/>
                              <a:cs typeface="Calibri" panose="020F0502020204030204" pitchFamily="34" charset="0"/>
                            </a:rPr>
                          </m:ctrlPr>
                        </m:sSubPr>
                        <m:e>
                          <m:r>
                            <a:rPr lang="en-US" altLang="zh-TW" i="1">
                              <a:solidFill>
                                <a:srgbClr val="404040"/>
                              </a:solidFill>
                              <a:latin typeface="Cambria Math" panose="02040503050406030204" pitchFamily="18" charset="0"/>
                              <a:cs typeface="Calibri" panose="020F0502020204030204" pitchFamily="34" charset="0"/>
                            </a:rPr>
                            <m:t>𝑔</m:t>
                          </m:r>
                        </m:e>
                        <m:sub>
                          <m:r>
                            <a:rPr lang="en-US" altLang="zh-TW" i="1">
                              <a:solidFill>
                                <a:srgbClr val="404040"/>
                              </a:solidFill>
                              <a:latin typeface="Cambria Math" panose="02040503050406030204" pitchFamily="18" charset="0"/>
                              <a:cs typeface="Calibri" panose="020F0502020204030204" pitchFamily="34" charset="0"/>
                            </a:rPr>
                            <m:t>𝑖</m:t>
                          </m:r>
                        </m:sub>
                      </m:sSub>
                    </m:oMath>
                  </a14:m>
                  <a:r>
                    <a:rPr lang="en-US" altLang="zh-TW" i="1" dirty="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and </a:t>
                  </a:r>
                  <a14:m>
                    <m:oMath xmlns:m="http://schemas.openxmlformats.org/officeDocument/2006/math">
                      <m:sSub>
                        <m:sSubPr>
                          <m:ctrlPr>
                            <a:rPr lang="en-US" altLang="zh-TW" i="1">
                              <a:solidFill>
                                <a:srgbClr val="404040"/>
                              </a:solidFill>
                              <a:latin typeface="Cambria Math" panose="02040503050406030204" pitchFamily="18" charset="0"/>
                              <a:cs typeface="Calibri" panose="020F0502020204030204" pitchFamily="34" charset="0"/>
                            </a:rPr>
                          </m:ctrlPr>
                        </m:sSubPr>
                        <m:e>
                          <m:r>
                            <a:rPr lang="en-US" altLang="zh-TW" i="1">
                              <a:solidFill>
                                <a:srgbClr val="404040"/>
                              </a:solidFill>
                              <a:latin typeface="Cambria Math" panose="02040503050406030204" pitchFamily="18" charset="0"/>
                              <a:cs typeface="Calibri" panose="020F0502020204030204" pitchFamily="34" charset="0"/>
                            </a:rPr>
                            <m:t>𝑔</m:t>
                          </m:r>
                        </m:e>
                        <m:sub>
                          <m:r>
                            <a:rPr lang="en-US" altLang="zh-TW" i="1" smtClean="0">
                              <a:solidFill>
                                <a:srgbClr val="404040"/>
                              </a:solidFill>
                              <a:latin typeface="Cambria Math" panose="02040503050406030204" pitchFamily="18" charset="0"/>
                              <a:cs typeface="Calibri" panose="020F0502020204030204" pitchFamily="34" charset="0"/>
                            </a:rPr>
                            <m:t>𝑗</m:t>
                          </m:r>
                        </m:sub>
                      </m:sSub>
                    </m:oMath>
                  </a14:m>
                  <a:r>
                    <a:rPr lang="en-US" altLang="zh-TW" dirty="0" smtClean="0">
                      <a:solidFill>
                        <a:srgbClr val="404040"/>
                      </a:solidFill>
                      <a:latin typeface="Calibri" panose="020F0502020204030204" pitchFamily="34" charset="0"/>
                      <a:cs typeface="Calibri" panose="020F0502020204030204" pitchFamily="34" charset="0"/>
                    </a:rPr>
                    <a:t> their </a:t>
                  </a:r>
                  <a:r>
                    <a:rPr lang="en-US" altLang="zh-TW" dirty="0">
                      <a:solidFill>
                        <a:srgbClr val="404040"/>
                      </a:solidFill>
                      <a:latin typeface="Calibri" panose="020F0502020204030204" pitchFamily="34" charset="0"/>
                      <a:cs typeface="Calibri" panose="020F0502020204030204" pitchFamily="34" charset="0"/>
                    </a:rPr>
                    <a:t>angular distance is closer than a maximum </a:t>
                  </a:r>
                  <a:r>
                    <a:rPr lang="en-US" altLang="zh-TW" dirty="0" smtClean="0">
                      <a:solidFill>
                        <a:srgbClr val="404040"/>
                      </a:solidFill>
                      <a:latin typeface="Calibri" panose="020F0502020204030204" pitchFamily="34" charset="0"/>
                      <a:cs typeface="Calibri" panose="020F0502020204030204" pitchFamily="34" charset="0"/>
                    </a:rPr>
                    <a:t>angle</a:t>
                  </a:r>
                  <a14:m>
                    <m:oMath xmlns:m="http://schemas.openxmlformats.org/officeDocument/2006/math">
                      <m:r>
                        <a:rPr lang="en-US" altLang="zh-TW" b="0" i="0" smtClean="0">
                          <a:solidFill>
                            <a:srgbClr val="404040"/>
                          </a:solidFill>
                          <a:latin typeface="Cambria Math" panose="02040503050406030204" pitchFamily="18" charset="0"/>
                          <a:cs typeface="Calibri" panose="020F0502020204030204" pitchFamily="34" charset="0"/>
                        </a:rPr>
                        <m:t> </m:t>
                      </m:r>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𝐷</m:t>
                          </m:r>
                        </m:e>
                        <m:sub>
                          <m:r>
                            <a:rPr lang="en-US" altLang="zh-TW" b="0" i="1" smtClean="0">
                              <a:solidFill>
                                <a:srgbClr val="404040"/>
                              </a:solidFill>
                              <a:latin typeface="Cambria Math" panose="02040503050406030204" pitchFamily="18" charset="0"/>
                              <a:cs typeface="Calibri" panose="020F0502020204030204" pitchFamily="34" charset="0"/>
                            </a:rPr>
                            <m:t>𝑚𝑎𝑥</m:t>
                          </m:r>
                        </m:sub>
                      </m:sSub>
                      <m:r>
                        <a:rPr lang="en-US" altLang="zh-TW" b="0" i="0" smtClean="0">
                          <a:solidFill>
                            <a:srgbClr val="404040"/>
                          </a:solidFill>
                          <a:latin typeface="Cambria Math" panose="02040503050406030204" pitchFamily="18" charset="0"/>
                          <a:cs typeface="Calibri" panose="020F0502020204030204" pitchFamily="34" charset="0"/>
                        </a:rPr>
                        <m:t> </m:t>
                      </m:r>
                    </m:oMath>
                  </a14:m>
                  <a:r>
                    <a:rPr lang="en-US" altLang="zh-CN" dirty="0" smtClean="0">
                      <a:solidFill>
                        <a:srgbClr val="404040"/>
                      </a:solidFill>
                      <a:latin typeface="Calibri" panose="020F0502020204030204" pitchFamily="34" charset="0"/>
                      <a:cs typeface="Calibri" panose="020F0502020204030204" pitchFamily="34" charset="0"/>
                      <a:sym typeface="+mn-lt"/>
                    </a:rPr>
                    <a:t>form the edge.</a:t>
                  </a:r>
                </a:p>
                <a:p>
                  <a:r>
                    <a:rPr lang="en-US" altLang="zh-TW" dirty="0">
                      <a:solidFill>
                        <a:srgbClr val="404040"/>
                      </a:solidFill>
                      <a:latin typeface="Calibri" panose="020F0502020204030204" pitchFamily="34" charset="0"/>
                      <a:cs typeface="Calibri" panose="020F0502020204030204" pitchFamily="34" charset="0"/>
                    </a:rPr>
                    <a:t>A decaying exponential gives the weight of any edge depending on the angular distance </a:t>
                  </a:r>
                  <a14:m>
                    <m:oMath xmlns:m="http://schemas.openxmlformats.org/officeDocument/2006/math">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𝑑</m:t>
                      </m:r>
                    </m:oMath>
                  </a14:m>
                  <a:r>
                    <a:rPr lang="en-US" altLang="zh-CN" dirty="0" smtClean="0">
                      <a:solidFill>
                        <a:srgbClr val="404040"/>
                      </a:solidFill>
                      <a:latin typeface="Calibri" panose="020F0502020204030204" pitchFamily="34" charset="0"/>
                      <a:cs typeface="Calibri" panose="020F0502020204030204" pitchFamily="34" charset="0"/>
                      <a:sym typeface="+mn-lt"/>
                    </a:rPr>
                    <a:t>.</a:t>
                  </a:r>
                </a:p>
                <a:p>
                  <a:endParaRPr lang="en-US" altLang="zh-CN" dirty="0">
                    <a:solidFill>
                      <a:srgbClr val="404040"/>
                    </a:solidFill>
                    <a:latin typeface="Calibri" panose="020F0502020204030204" pitchFamily="34" charset="0"/>
                    <a:cs typeface="Calibri" panose="020F0502020204030204" pitchFamily="34" charset="0"/>
                    <a:sym typeface="+mn-lt"/>
                  </a:endParaRPr>
                </a:p>
                <a:p>
                  <a:endParaRPr lang="en-US" altLang="zh-CN" dirty="0" smtClean="0">
                    <a:solidFill>
                      <a:srgbClr val="404040"/>
                    </a:solidFill>
                    <a:latin typeface="Calibri" panose="020F0502020204030204" pitchFamily="34" charset="0"/>
                    <a:cs typeface="Calibri" panose="020F0502020204030204" pitchFamily="34" charset="0"/>
                    <a:sym typeface="+mn-lt"/>
                  </a:endParaRPr>
                </a:p>
                <a:p>
                  <a:endParaRPr lang="en-US" altLang="zh-CN" dirty="0">
                    <a:solidFill>
                      <a:srgbClr val="404040"/>
                    </a:solidFill>
                    <a:latin typeface="Calibri" panose="020F0502020204030204" pitchFamily="34" charset="0"/>
                    <a:cs typeface="Calibri" panose="020F0502020204030204" pitchFamily="34" charset="0"/>
                    <a:sym typeface="+mn-lt"/>
                  </a:endParaRPr>
                </a:p>
                <a:p>
                  <a:endParaRPr lang="en-US" altLang="zh-CN" dirty="0" smtClean="0">
                    <a:solidFill>
                      <a:srgbClr val="404040"/>
                    </a:solidFill>
                    <a:latin typeface="Calibri" panose="020F0502020204030204" pitchFamily="34" charset="0"/>
                    <a:cs typeface="Calibri" panose="020F0502020204030204" pitchFamily="34" charset="0"/>
                    <a:sym typeface="+mn-lt"/>
                  </a:endParaRPr>
                </a:p>
                <a:p>
                  <a14:m>
                    <m:oMath xmlns:m="http://schemas.openxmlformats.org/officeDocument/2006/math">
                      <m:sSub>
                        <m:sSubPr>
                          <m:ctrlPr>
                            <a:rPr lang="en-US" altLang="zh-TW" i="1">
                              <a:solidFill>
                                <a:srgbClr val="404040"/>
                              </a:solidFill>
                              <a:latin typeface="Cambria Math" panose="02040503050406030204" pitchFamily="18" charset="0"/>
                              <a:cs typeface="Calibri" panose="020F0502020204030204" pitchFamily="34" charset="0"/>
                            </a:rPr>
                          </m:ctrlPr>
                        </m:sSubPr>
                        <m:e>
                          <m:r>
                            <a:rPr lang="en-US" altLang="zh-TW" i="1">
                              <a:solidFill>
                                <a:srgbClr val="404040"/>
                              </a:solidFill>
                              <a:latin typeface="Cambria Math" panose="02040503050406030204" pitchFamily="18" charset="0"/>
                              <a:cs typeface="Calibri" panose="020F0502020204030204" pitchFamily="34" charset="0"/>
                            </a:rPr>
                            <m:t>𝐷</m:t>
                          </m:r>
                        </m:e>
                        <m:sub>
                          <m:r>
                            <a:rPr lang="en-US" altLang="zh-TW" i="1">
                              <a:solidFill>
                                <a:srgbClr val="404040"/>
                              </a:solidFill>
                              <a:latin typeface="Cambria Math" panose="02040503050406030204" pitchFamily="18" charset="0"/>
                              <a:cs typeface="Calibri" panose="020F0502020204030204" pitchFamily="34" charset="0"/>
                            </a:rPr>
                            <m:t>𝑚𝑎𝑥</m:t>
                          </m:r>
                        </m:sub>
                      </m:sSub>
                    </m:oMath>
                  </a14:m>
                  <a:r>
                    <a:rPr lang="en-US" altLang="zh-CN" dirty="0" smtClean="0">
                      <a:solidFill>
                        <a:srgbClr val="404040"/>
                      </a:solidFill>
                      <a:latin typeface="Calibri" panose="020F0502020204030204" pitchFamily="34" charset="0"/>
                      <a:cs typeface="Calibri" panose="020F0502020204030204" pitchFamily="34" charset="0"/>
                      <a:sym typeface="+mn-lt"/>
                    </a:rPr>
                    <a:t> set to </a:t>
                  </a:r>
                  <a:r>
                    <a:rPr lang="en-US" altLang="zh-CN" dirty="0">
                      <a:solidFill>
                        <a:srgbClr val="404040"/>
                      </a:solidFill>
                      <a:latin typeface="Calibri" panose="020F0502020204030204" pitchFamily="34" charset="0"/>
                      <a:cs typeface="Calibri" panose="020F0502020204030204" pitchFamily="34" charset="0"/>
                      <a:sym typeface="+mn-lt"/>
                    </a:rPr>
                    <a:t>be 3 times the angular sampling distance used to generate the set of reference </a:t>
                  </a:r>
                  <a:r>
                    <a:rPr lang="en-US" altLang="zh-CN" dirty="0" smtClean="0">
                      <a:solidFill>
                        <a:srgbClr val="404040"/>
                      </a:solidFill>
                      <a:latin typeface="Calibri" panose="020F0502020204030204" pitchFamily="34" charset="0"/>
                      <a:cs typeface="Calibri" panose="020F0502020204030204" pitchFamily="34" charset="0"/>
                      <a:sym typeface="+mn-lt"/>
                    </a:rPr>
                    <a:t>projections.</a:t>
                  </a:r>
                </a:p>
                <a:p>
                  <a:endParaRPr lang="zh-CN" altLang="en-US" dirty="0">
                    <a:solidFill>
                      <a:srgbClr val="404040"/>
                    </a:solidFill>
                    <a:latin typeface="Calibri" panose="020F0502020204030204" pitchFamily="34" charset="0"/>
                    <a:cs typeface="Calibri" panose="020F0502020204030204" pitchFamily="34" charset="0"/>
                    <a:sym typeface="+mn-lt"/>
                  </a:endParaRPr>
                </a:p>
              </p:txBody>
            </p:sp>
          </mc:Choice>
          <mc:Fallback>
            <p:sp>
              <p:nvSpPr>
                <p:cNvPr id="34" name="矩形 33"/>
                <p:cNvSpPr>
                  <a:spLocks noRot="1" noChangeAspect="1" noMove="1" noResize="1" noEditPoints="1" noAdjustHandles="1" noChangeArrowheads="1" noChangeShapeType="1" noTextEdit="1"/>
                </p:cNvSpPr>
                <p:nvPr/>
              </p:nvSpPr>
              <p:spPr>
                <a:xfrm>
                  <a:off x="3759199" y="2641617"/>
                  <a:ext cx="6386286" cy="3042311"/>
                </a:xfrm>
                <a:prstGeom prst="rect">
                  <a:avLst/>
                </a:prstGeom>
                <a:blipFill>
                  <a:blip r:embed="rId5"/>
                  <a:stretch>
                    <a:fillRect l="-860" t="-887" r="-1337"/>
                  </a:stretch>
                </a:blipFill>
              </p:spPr>
              <p:txBody>
                <a:bodyPr/>
                <a:lstStyle/>
                <a:p>
                  <a:r>
                    <a:rPr lang="zh-TW" altLang="en-US">
                      <a:noFill/>
                    </a:rPr>
                    <a:t> </a:t>
                  </a:r>
                </a:p>
              </p:txBody>
            </p:sp>
          </mc:Fallback>
        </mc:AlternateContent>
      </p:grpSp>
      <p:sp>
        <p:nvSpPr>
          <p:cNvPr id="36" name="投影片編號版面配置區 35"/>
          <p:cNvSpPr>
            <a:spLocks noGrp="1"/>
          </p:cNvSpPr>
          <p:nvPr>
            <p:ph type="sldNum" sz="quarter" idx="12"/>
          </p:nvPr>
        </p:nvSpPr>
        <p:spPr/>
        <p:txBody>
          <a:bodyPr/>
          <a:lstStyle/>
          <a:p>
            <a:fld id="{565CE74E-AB26-4998-AD42-012C4C1AD076}" type="slidenum">
              <a:rPr lang="zh-CN" altLang="en-US" smtClean="0"/>
              <a:t>10</a:t>
            </a:fld>
            <a:endParaRPr lang="zh-CN" altLang="en-US"/>
          </a:p>
        </p:txBody>
      </p:sp>
      <mc:AlternateContent xmlns:mc="http://schemas.openxmlformats.org/markup-compatibility/2006" xmlns:a14="http://schemas.microsoft.com/office/drawing/2010/main">
        <mc:Choice Requires="a14">
          <p:sp>
            <p:nvSpPr>
              <p:cNvPr id="37" name="矩形 36"/>
              <p:cNvSpPr/>
              <p:nvPr/>
            </p:nvSpPr>
            <p:spPr>
              <a:xfrm>
                <a:off x="4663942" y="4666112"/>
                <a:ext cx="3946658" cy="9766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𝑤</m:t>
                          </m:r>
                        </m:e>
                        <m: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𝑖𝑗</m:t>
                          </m:r>
                        </m:sub>
                      </m:s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d>
                        <m:dPr>
                          <m:begChr m:val="{"/>
                          <m:endChr m:val=""/>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dPr>
                        <m:e>
                          <m:eqArr>
                            <m:eqArr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eqArrPr>
                            <m:e>
                              <m:sSup>
                                <m:sSup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pPr>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𝑒</m:t>
                                  </m:r>
                                </m:e>
                                <m:sup>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m:t>
                                  </m:r>
                                  <m:f>
                                    <m:f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fPr>
                                    <m:num>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𝑑</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sSub>
                                        <m:sSub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𝑔</m:t>
                                          </m:r>
                                        </m:e>
                                        <m: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m:t>
                                          </m:r>
                                        </m:sub>
                                      </m:s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sSub>
                                        <m:sSub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𝑔</m:t>
                                          </m:r>
                                        </m:e>
                                        <m: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𝑗</m:t>
                                          </m:r>
                                        </m:sub>
                                      </m:s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num>
                                    <m:den>
                                      <m:sSub>
                                        <m:sSub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𝐷</m:t>
                                          </m:r>
                                        </m:e>
                                        <m: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𝑚𝑎𝑥</m:t>
                                          </m:r>
                                        </m:sub>
                                      </m:sSub>
                                    </m:den>
                                  </m:f>
                                </m:sup>
                              </m:sSup>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𝑖𝑓</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𝑑</m:t>
                              </m:r>
                              <m:d>
                                <m:d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dPr>
                                <m:e>
                                  <m:sSub>
                                    <m:sSub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𝑔</m:t>
                                      </m:r>
                                    </m:e>
                                    <m: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m:t>
                                      </m:r>
                                    </m:sub>
                                  </m:s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sSub>
                                    <m:sSub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𝑔</m:t>
                                      </m:r>
                                    </m:e>
                                    <m: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𝑗</m:t>
                                      </m:r>
                                    </m:sub>
                                  </m:sSub>
                                </m:e>
                              </m:d>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&lt;</m:t>
                              </m:r>
                              <m:sSub>
                                <m:sSub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𝐷</m:t>
                                  </m:r>
                                </m:e>
                                <m: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𝑚𝑎𝑥</m:t>
                                  </m:r>
                                </m:sub>
                              </m:sSub>
                            </m:e>
                            <m:e>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0</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  </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𝑜𝑡</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h</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𝑒𝑟𝑤𝑖𝑠𝑒</m:t>
                              </m:r>
                            </m:e>
                          </m:eqArr>
                        </m:e>
                      </m:d>
                    </m:oMath>
                  </m:oMathPara>
                </a14:m>
                <a:endParaRPr lang="zh-TW" altLang="en-US" dirty="0"/>
              </a:p>
            </p:txBody>
          </p:sp>
        </mc:Choice>
        <mc:Fallback xmlns="">
          <p:sp>
            <p:nvSpPr>
              <p:cNvPr id="37" name="矩形 36"/>
              <p:cNvSpPr>
                <a:spLocks noRot="1" noChangeAspect="1" noMove="1" noResize="1" noEditPoints="1" noAdjustHandles="1" noChangeArrowheads="1" noChangeShapeType="1" noTextEdit="1"/>
              </p:cNvSpPr>
              <p:nvPr/>
            </p:nvSpPr>
            <p:spPr>
              <a:xfrm>
                <a:off x="4663942" y="4666112"/>
                <a:ext cx="3946658" cy="976614"/>
              </a:xfrm>
              <a:prstGeom prst="rect">
                <a:avLst/>
              </a:prstGeom>
              <a:blipFill>
                <a:blip r:embed="rId6"/>
                <a:stretch>
                  <a:fillRect/>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736343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7DD8F567-C319-4445-A361-CDCD93D938A7}"/>
              </a:ext>
            </a:extLst>
          </p:cNvPr>
          <p:cNvSpPr/>
          <p:nvPr/>
        </p:nvSpPr>
        <p:spPr>
          <a:xfrm>
            <a:off x="842329" y="191879"/>
            <a:ext cx="637556" cy="637556"/>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12">
            <a:extLst>
              <a:ext uri="{FF2B5EF4-FFF2-40B4-BE49-F238E27FC236}">
                <a16:creationId xmlns:a16="http://schemas.microsoft.com/office/drawing/2014/main" id="{49C835FD-8B63-480E-85DC-6527929B5CDE}"/>
              </a:ext>
            </a:extLst>
          </p:cNvPr>
          <p:cNvSpPr txBox="1"/>
          <p:nvPr/>
        </p:nvSpPr>
        <p:spPr>
          <a:xfrm>
            <a:off x="842329" y="926679"/>
            <a:ext cx="4633473" cy="461665"/>
          </a:xfrm>
          <a:prstGeom prst="rect">
            <a:avLst/>
          </a:prstGeom>
          <a:noFill/>
        </p:spPr>
        <p:txBody>
          <a:bodyPr wrap="square" rtlCol="0">
            <a:spAutoFit/>
          </a:bodyPr>
          <a:lstStyle/>
          <a:p>
            <a:pPr algn="ctr"/>
            <a:r>
              <a:rPr lang="en-US" altLang="zh-CN" sz="2400" dirty="0" smtClean="0">
                <a:solidFill>
                  <a:srgbClr val="404040"/>
                </a:solidFill>
                <a:latin typeface="Calibri" panose="020F0502020204030204" pitchFamily="34" charset="0"/>
                <a:cs typeface="Calibri" panose="020F0502020204030204" pitchFamily="34" charset="0"/>
                <a:sym typeface="+mn-lt"/>
              </a:rPr>
              <a:t>Graph Signal Processing (GSP)</a:t>
            </a:r>
            <a:endParaRPr lang="zh-CN" altLang="en-US" sz="2400" dirty="0">
              <a:solidFill>
                <a:srgbClr val="404040"/>
              </a:solidFill>
              <a:latin typeface="Calibri" panose="020F0502020204030204" pitchFamily="34" charset="0"/>
              <a:cs typeface="Calibri" panose="020F0502020204030204" pitchFamily="34" charset="0"/>
              <a:sym typeface="+mn-lt"/>
            </a:endParaRPr>
          </a:p>
        </p:txBody>
      </p:sp>
      <mc:AlternateContent xmlns:mc="http://schemas.openxmlformats.org/markup-compatibility/2006" xmlns:a14="http://schemas.microsoft.com/office/drawing/2010/main">
        <mc:Choice Requires="a14">
          <p:sp>
            <p:nvSpPr>
              <p:cNvPr id="26" name="文本框 12">
                <a:extLst>
                  <a:ext uri="{FF2B5EF4-FFF2-40B4-BE49-F238E27FC236}">
                    <a16:creationId xmlns:a16="http://schemas.microsoft.com/office/drawing/2014/main" id="{49C835FD-8B63-480E-85DC-6527929B5CDE}"/>
                  </a:ext>
                </a:extLst>
              </p:cNvPr>
              <p:cNvSpPr txBox="1"/>
              <p:nvPr/>
            </p:nvSpPr>
            <p:spPr>
              <a:xfrm>
                <a:off x="1479885" y="1801689"/>
                <a:ext cx="9275201" cy="1200329"/>
              </a:xfrm>
              <a:prstGeom prst="rect">
                <a:avLst/>
              </a:prstGeom>
              <a:noFill/>
            </p:spPr>
            <p:txBody>
              <a:bodyPr wrap="square" rtlCol="0">
                <a:spAutoFit/>
              </a:bodyPr>
              <a:lstStyle/>
              <a:p>
                <a:r>
                  <a:rPr lang="en-US" altLang="zh-TW" dirty="0" smtClean="0">
                    <a:solidFill>
                      <a:srgbClr val="404040"/>
                    </a:solidFill>
                    <a:latin typeface="Calibri" panose="020F0502020204030204" pitchFamily="34" charset="0"/>
                    <a:cs typeface="Calibri" panose="020F0502020204030204" pitchFamily="34" charset="0"/>
                  </a:rPr>
                  <a:t>The Fourier transform of a </a:t>
                </a:r>
                <a:r>
                  <a:rPr lang="en-US" altLang="zh-TW" dirty="0">
                    <a:solidFill>
                      <a:srgbClr val="404040"/>
                    </a:solidFill>
                    <a:latin typeface="Calibri" panose="020F0502020204030204" pitchFamily="34" charset="0"/>
                    <a:cs typeface="Calibri" panose="020F0502020204030204" pitchFamily="34" charset="0"/>
                  </a:rPr>
                  <a:t>function is the representation of such a function as a superposition of complex </a:t>
                </a:r>
                <a:r>
                  <a:rPr lang="en-US" altLang="zh-TW" dirty="0" smtClean="0">
                    <a:solidFill>
                      <a:srgbClr val="404040"/>
                    </a:solidFill>
                    <a:latin typeface="Calibri" panose="020F0502020204030204" pitchFamily="34" charset="0"/>
                    <a:cs typeface="Calibri" panose="020F0502020204030204" pitchFamily="34" charset="0"/>
                  </a:rPr>
                  <a:t>exponentials.</a:t>
                </a:r>
                <a:r>
                  <a:rPr lang="en-US" altLang="zh-TW" dirty="0">
                    <a:solidFill>
                      <a:srgbClr val="404040"/>
                    </a:solidFill>
                    <a:latin typeface="Calibri" panose="020F0502020204030204" pitchFamily="34" charset="0"/>
                    <a:cs typeface="Calibri" panose="020F0502020204030204" pitchFamily="34" charset="0"/>
                  </a:rPr>
                  <a:t> </a:t>
                </a:r>
                <a:r>
                  <a:rPr lang="en-US" altLang="zh-TW" dirty="0" smtClean="0">
                    <a:solidFill>
                      <a:srgbClr val="404040"/>
                    </a:solidFill>
                    <a:latin typeface="Calibri" panose="020F0502020204030204" pitchFamily="34" charset="0"/>
                    <a:cs typeface="Calibri" panose="020F0502020204030204" pitchFamily="34" charset="0"/>
                  </a:rPr>
                  <a:t>The </a:t>
                </a:r>
                <a:r>
                  <a:rPr lang="en-US" altLang="zh-TW" dirty="0" err="1">
                    <a:solidFill>
                      <a:srgbClr val="404040"/>
                    </a:solidFill>
                    <a:latin typeface="Calibri" panose="020F0502020204030204" pitchFamily="34" charset="0"/>
                    <a:cs typeface="Calibri" panose="020F0502020204030204" pitchFamily="34" charset="0"/>
                  </a:rPr>
                  <a:t>eigenfunctions</a:t>
                </a:r>
                <a:r>
                  <a:rPr lang="en-US" altLang="zh-TW" dirty="0">
                    <a:solidFill>
                      <a:srgbClr val="404040"/>
                    </a:solidFill>
                    <a:latin typeface="Calibri" panose="020F0502020204030204" pitchFamily="34" charset="0"/>
                    <a:cs typeface="Calibri" panose="020F0502020204030204" pitchFamily="34" charset="0"/>
                  </a:rPr>
                  <a:t> of the Laplace operator </a:t>
                </a:r>
                <a14:m>
                  <m:oMath xmlns:m="http://schemas.openxmlformats.org/officeDocument/2006/math">
                    <m:sSup>
                      <m:sSupPr>
                        <m:ctrlPr>
                          <a:rPr lang="en-US" altLang="zh-TW" b="0" i="1" smtClean="0">
                            <a:solidFill>
                              <a:srgbClr val="404040"/>
                            </a:solidFill>
                            <a:latin typeface="Cambria Math" panose="02040503050406030204" pitchFamily="18" charset="0"/>
                            <a:cs typeface="Calibri" panose="020F0502020204030204" pitchFamily="34" charset="0"/>
                          </a:rPr>
                        </m:ctrlPr>
                      </m:sSupPr>
                      <m:e>
                        <m:r>
                          <a:rPr lang="en-US" altLang="zh-TW" b="0" i="0" smtClean="0">
                            <a:solidFill>
                              <a:srgbClr val="404040"/>
                            </a:solidFill>
                            <a:latin typeface="Cambria Math" panose="02040503050406030204" pitchFamily="18" charset="0"/>
                            <a:cs typeface="Calibri" panose="020F0502020204030204" pitchFamily="34" charset="0"/>
                          </a:rPr>
                          <m:t>𝛻</m:t>
                        </m:r>
                      </m:e>
                      <m:sup>
                        <m:r>
                          <a:rPr lang="en-US" altLang="zh-TW" b="0" i="0" smtClean="0">
                            <a:solidFill>
                              <a:srgbClr val="404040"/>
                            </a:solidFill>
                            <a:latin typeface="Cambria Math" panose="02040503050406030204" pitchFamily="18" charset="0"/>
                            <a:cs typeface="Calibri" panose="020F0502020204030204" pitchFamily="34" charset="0"/>
                          </a:rPr>
                          <m:t>2</m:t>
                        </m:r>
                      </m:sup>
                    </m:sSup>
                  </m:oMath>
                </a14:m>
                <a:r>
                  <a:rPr lang="en-US" altLang="zh-TW" dirty="0">
                    <a:solidFill>
                      <a:srgbClr val="404040"/>
                    </a:solidFill>
                    <a:latin typeface="Calibri" panose="020F0502020204030204" pitchFamily="34" charset="0"/>
                    <a:cs typeface="Calibri" panose="020F0502020204030204" pitchFamily="34" charset="0"/>
                  </a:rPr>
                  <a:t> are precisely the Fourier basis. Thus, the Fourier transform is simply a method of expressing a function in terms of a sum of its projections onto the set of </a:t>
                </a:r>
                <a:r>
                  <a:rPr lang="en-US" altLang="zh-TW" dirty="0" err="1">
                    <a:solidFill>
                      <a:srgbClr val="404040"/>
                    </a:solidFill>
                    <a:latin typeface="Calibri" panose="020F0502020204030204" pitchFamily="34" charset="0"/>
                    <a:cs typeface="Calibri" panose="020F0502020204030204" pitchFamily="34" charset="0"/>
                  </a:rPr>
                  <a:t>eigenfunctions</a:t>
                </a:r>
                <a:r>
                  <a:rPr lang="en-US" altLang="zh-TW" dirty="0">
                    <a:solidFill>
                      <a:srgbClr val="404040"/>
                    </a:solidFill>
                    <a:latin typeface="Calibri" panose="020F0502020204030204" pitchFamily="34" charset="0"/>
                    <a:cs typeface="Calibri" panose="020F0502020204030204" pitchFamily="34" charset="0"/>
                  </a:rPr>
                  <a:t> while </a:t>
                </a:r>
                <a:r>
                  <a:rPr lang="en-US" altLang="zh-TW" dirty="0" err="1">
                    <a:solidFill>
                      <a:srgbClr val="404040"/>
                    </a:solidFill>
                    <a:latin typeface="Calibri" panose="020F0502020204030204" pitchFamily="34" charset="0"/>
                    <a:cs typeface="Calibri" panose="020F0502020204030204" pitchFamily="34" charset="0"/>
                  </a:rPr>
                  <a:t>diagonalizing</a:t>
                </a:r>
                <a:r>
                  <a:rPr lang="en-US" altLang="zh-TW" dirty="0">
                    <a:solidFill>
                      <a:srgbClr val="404040"/>
                    </a:solidFill>
                    <a:latin typeface="Calibri" panose="020F0502020204030204" pitchFamily="34" charset="0"/>
                    <a:cs typeface="Calibri" panose="020F0502020204030204" pitchFamily="34" charset="0"/>
                  </a:rPr>
                  <a:t> the Laplacian operator </a:t>
                </a:r>
                <a14:m>
                  <m:oMath xmlns:m="http://schemas.openxmlformats.org/officeDocument/2006/math">
                    <m:sSup>
                      <m:sSupPr>
                        <m:ctrlPr>
                          <a:rPr lang="en-US" altLang="zh-TW" i="1">
                            <a:solidFill>
                              <a:srgbClr val="404040"/>
                            </a:solidFill>
                            <a:latin typeface="Cambria Math" panose="02040503050406030204" pitchFamily="18" charset="0"/>
                            <a:cs typeface="Calibri" panose="020F0502020204030204" pitchFamily="34" charset="0"/>
                          </a:rPr>
                        </m:ctrlPr>
                      </m:sSupPr>
                      <m:e>
                        <m:r>
                          <a:rPr lang="en-US" altLang="zh-TW">
                            <a:solidFill>
                              <a:srgbClr val="404040"/>
                            </a:solidFill>
                            <a:latin typeface="Cambria Math" panose="02040503050406030204" pitchFamily="18" charset="0"/>
                            <a:cs typeface="Calibri" panose="020F0502020204030204" pitchFamily="34" charset="0"/>
                          </a:rPr>
                          <m:t>𝛻</m:t>
                        </m:r>
                      </m:e>
                      <m:sup>
                        <m:r>
                          <a:rPr lang="en-US" altLang="zh-TW">
                            <a:solidFill>
                              <a:srgbClr val="404040"/>
                            </a:solidFill>
                            <a:latin typeface="Cambria Math" panose="02040503050406030204" pitchFamily="18" charset="0"/>
                            <a:cs typeface="Calibri" panose="020F0502020204030204" pitchFamily="34" charset="0"/>
                          </a:rPr>
                          <m:t>2</m:t>
                        </m:r>
                      </m:sup>
                    </m:sSup>
                  </m:oMath>
                </a14:m>
                <a:r>
                  <a:rPr lang="en-US" altLang="zh-TW" dirty="0">
                    <a:solidFill>
                      <a:srgbClr val="404040"/>
                    </a:solidFill>
                    <a:latin typeface="Calibri" panose="020F0502020204030204" pitchFamily="34" charset="0"/>
                    <a:cs typeface="Calibri" panose="020F0502020204030204" pitchFamily="34" charset="0"/>
                  </a:rPr>
                  <a:t>.</a:t>
                </a:r>
                <a:endParaRPr lang="en-US" altLang="zh-TW" dirty="0" smtClean="0">
                  <a:solidFill>
                    <a:srgbClr val="404040"/>
                  </a:solidFill>
                  <a:latin typeface="Calibri" panose="020F0502020204030204" pitchFamily="34" charset="0"/>
                  <a:cs typeface="Calibri" panose="020F0502020204030204" pitchFamily="34" charset="0"/>
                </a:endParaRPr>
              </a:p>
            </p:txBody>
          </p:sp>
        </mc:Choice>
        <mc:Fallback xmlns="">
          <p:sp>
            <p:nvSpPr>
              <p:cNvPr id="26" name="文本框 12">
                <a:extLst>
                  <a:ext uri="{FF2B5EF4-FFF2-40B4-BE49-F238E27FC236}">
                    <a16:creationId xmlns:a16="http://schemas.microsoft.com/office/drawing/2014/main" id="{49C835FD-8B63-480E-85DC-6527929B5CDE}"/>
                  </a:ext>
                </a:extLst>
              </p:cNvPr>
              <p:cNvSpPr txBox="1">
                <a:spLocks noRot="1" noChangeAspect="1" noMove="1" noResize="1" noEditPoints="1" noAdjustHandles="1" noChangeArrowheads="1" noChangeShapeType="1" noTextEdit="1"/>
              </p:cNvSpPr>
              <p:nvPr/>
            </p:nvSpPr>
            <p:spPr>
              <a:xfrm>
                <a:off x="1479885" y="1801689"/>
                <a:ext cx="9275201" cy="1200329"/>
              </a:xfrm>
              <a:prstGeom prst="rect">
                <a:avLst/>
              </a:prstGeom>
              <a:blipFill>
                <a:blip r:embed="rId4"/>
                <a:stretch>
                  <a:fillRect l="-592" t="-3061" r="-1052" b="-7653"/>
                </a:stretch>
              </a:blipFill>
            </p:spPr>
            <p:txBody>
              <a:bodyPr/>
              <a:lstStyle/>
              <a:p>
                <a:r>
                  <a:rPr lang="zh-TW" altLang="en-US">
                    <a:noFill/>
                  </a:rPr>
                  <a:t> </a:t>
                </a:r>
              </a:p>
            </p:txBody>
          </p:sp>
        </mc:Fallback>
      </mc:AlternateContent>
      <p:sp>
        <p:nvSpPr>
          <p:cNvPr id="36" name="投影片編號版面配置區 35"/>
          <p:cNvSpPr>
            <a:spLocks noGrp="1"/>
          </p:cNvSpPr>
          <p:nvPr>
            <p:ph type="sldNum" sz="quarter" idx="12"/>
          </p:nvPr>
        </p:nvSpPr>
        <p:spPr/>
        <p:txBody>
          <a:bodyPr/>
          <a:lstStyle/>
          <a:p>
            <a:fld id="{565CE74E-AB26-4998-AD42-012C4C1AD076}" type="slidenum">
              <a:rPr lang="zh-CN" altLang="en-US" smtClean="0"/>
              <a:t>11</a:t>
            </a:fld>
            <a:endParaRPr lang="zh-CN" altLang="en-US"/>
          </a:p>
        </p:txBody>
      </p:sp>
      <p:sp>
        <p:nvSpPr>
          <p:cNvPr id="10" name="文本框 12">
            <a:extLst>
              <a:ext uri="{FF2B5EF4-FFF2-40B4-BE49-F238E27FC236}">
                <a16:creationId xmlns:a16="http://schemas.microsoft.com/office/drawing/2014/main" id="{49C835FD-8B63-480E-85DC-6527929B5CDE}"/>
              </a:ext>
            </a:extLst>
          </p:cNvPr>
          <p:cNvSpPr txBox="1"/>
          <p:nvPr/>
        </p:nvSpPr>
        <p:spPr>
          <a:xfrm>
            <a:off x="1479885" y="1485588"/>
            <a:ext cx="8991306" cy="369332"/>
          </a:xfrm>
          <a:prstGeom prst="rect">
            <a:avLst/>
          </a:prstGeom>
          <a:noFill/>
        </p:spPr>
        <p:txBody>
          <a:bodyPr wrap="square" rtlCol="0">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Fourier Transform:</a:t>
            </a:r>
            <a:endParaRPr lang="zh-CN" altLang="en-US" dirty="0">
              <a:solidFill>
                <a:srgbClr val="404040"/>
              </a:solidFill>
              <a:latin typeface="Calibri" panose="020F0502020204030204" pitchFamily="34" charset="0"/>
              <a:cs typeface="Calibri" panose="020F0502020204030204" pitchFamily="34" charset="0"/>
              <a:sym typeface="+mn-lt"/>
            </a:endParaRPr>
          </a:p>
        </p:txBody>
      </p:sp>
      <p:cxnSp>
        <p:nvCxnSpPr>
          <p:cNvPr id="3" name="直線單箭頭接點 2"/>
          <p:cNvCxnSpPr/>
          <p:nvPr/>
        </p:nvCxnSpPr>
        <p:spPr>
          <a:xfrm>
            <a:off x="1943100" y="3111500"/>
            <a:ext cx="0" cy="495300"/>
          </a:xfrm>
          <a:prstGeom prst="straightConnector1">
            <a:avLst/>
          </a:prstGeom>
          <a:ln>
            <a:solidFill>
              <a:srgbClr val="565656"/>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9C835FD-8B63-480E-85DC-6527929B5CDE}"/>
              </a:ext>
            </a:extLst>
          </p:cNvPr>
          <p:cNvSpPr txBox="1"/>
          <p:nvPr/>
        </p:nvSpPr>
        <p:spPr>
          <a:xfrm>
            <a:off x="2065899" y="3174484"/>
            <a:ext cx="8991306" cy="369332"/>
          </a:xfrm>
          <a:prstGeom prst="rect">
            <a:avLst/>
          </a:prstGeom>
          <a:noFill/>
        </p:spPr>
        <p:txBody>
          <a:bodyPr wrap="square" rtlCol="0">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Extend to graph signal </a:t>
            </a:r>
            <a:endParaRPr lang="zh-CN" altLang="en-US" dirty="0">
              <a:solidFill>
                <a:srgbClr val="404040"/>
              </a:solidFill>
              <a:latin typeface="Calibri" panose="020F0502020204030204" pitchFamily="34" charset="0"/>
              <a:cs typeface="Calibri" panose="020F0502020204030204" pitchFamily="34" charset="0"/>
              <a:sym typeface="+mn-lt"/>
            </a:endParaRPr>
          </a:p>
        </p:txBody>
      </p:sp>
      <mc:AlternateContent xmlns:mc="http://schemas.openxmlformats.org/markup-compatibility/2006">
        <mc:Choice xmlns:a14="http://schemas.microsoft.com/office/drawing/2010/main" Requires="a14">
          <p:sp>
            <p:nvSpPr>
              <p:cNvPr id="14" name="文本框 12">
                <a:extLst>
                  <a:ext uri="{FF2B5EF4-FFF2-40B4-BE49-F238E27FC236}">
                    <a16:creationId xmlns:a16="http://schemas.microsoft.com/office/drawing/2014/main" id="{49C835FD-8B63-480E-85DC-6527929B5CDE}"/>
                  </a:ext>
                </a:extLst>
              </p:cNvPr>
              <p:cNvSpPr txBox="1"/>
              <p:nvPr/>
            </p:nvSpPr>
            <p:spPr>
              <a:xfrm>
                <a:off x="1479885" y="3652002"/>
                <a:ext cx="8991306" cy="1852943"/>
              </a:xfrm>
              <a:prstGeom prst="rect">
                <a:avLst/>
              </a:prstGeom>
              <a:noFill/>
            </p:spPr>
            <p:txBody>
              <a:bodyPr wrap="square" rtlCol="0">
                <a:spAutoFit/>
              </a:bodyPr>
              <a:lstStyle/>
              <a:p>
                <a:r>
                  <a:rPr lang="en-US" altLang="zh-TW" dirty="0" smtClean="0">
                    <a:solidFill>
                      <a:srgbClr val="404040"/>
                    </a:solidFill>
                    <a:latin typeface="Calibri" panose="020F0502020204030204" pitchFamily="34" charset="0"/>
                    <a:cs typeface="Calibri" panose="020F0502020204030204" pitchFamily="34" charset="0"/>
                  </a:rPr>
                  <a:t>the Laplacian operator of a function and the Laplacian operator for graph signals are similar, except for a negative factor, because both of them provide information about how much a function differs </a:t>
                </a:r>
                <a:r>
                  <a:rPr lang="en-US" altLang="zh-TW" dirty="0">
                    <a:solidFill>
                      <a:srgbClr val="404040"/>
                    </a:solidFill>
                    <a:latin typeface="Calibri" panose="020F0502020204030204" pitchFamily="34" charset="0"/>
                    <a:cs typeface="Calibri" panose="020F0502020204030204" pitchFamily="34" charset="0"/>
                  </a:rPr>
                  <a:t>in a point from its average value taken over the neighboring points. Thus, to obtain the Fourier transform of a graph signal is necessary to calculate </a:t>
                </a:r>
                <a:r>
                  <a:rPr lang="en-US" altLang="zh-TW" dirty="0" smtClean="0">
                    <a:solidFill>
                      <a:srgbClr val="404040"/>
                    </a:solidFill>
                    <a:latin typeface="Calibri" panose="020F0502020204030204" pitchFamily="34" charset="0"/>
                    <a:cs typeface="Calibri" panose="020F0502020204030204" pitchFamily="34" charset="0"/>
                  </a:rPr>
                  <a:t>first </a:t>
                </a:r>
                <a:r>
                  <a:rPr lang="en-US" altLang="zh-TW" dirty="0">
                    <a:solidFill>
                      <a:srgbClr val="404040"/>
                    </a:solidFill>
                    <a:latin typeface="Calibri" panose="020F0502020204030204" pitchFamily="34" charset="0"/>
                    <a:cs typeface="Calibri" panose="020F0502020204030204" pitchFamily="34" charset="0"/>
                  </a:rPr>
                  <a:t>the Laplacian of the graph signal (i.e., </a:t>
                </a:r>
                <a14:m>
                  <m:oMath xmlns:m="http://schemas.openxmlformats.org/officeDocument/2006/math">
                    <m:sSup>
                      <m:sSupPr>
                        <m:ctrlPr>
                          <a:rPr lang="en-US" altLang="zh-TW" i="1">
                            <a:solidFill>
                              <a:srgbClr val="404040"/>
                            </a:solidFill>
                            <a:latin typeface="Cambria Math" panose="02040503050406030204" pitchFamily="18" charset="0"/>
                            <a:cs typeface="Calibri" panose="020F0502020204030204" pitchFamily="34" charset="0"/>
                          </a:rPr>
                        </m:ctrlPr>
                      </m:sSupPr>
                      <m:e>
                        <m:r>
                          <a:rPr lang="en-US" altLang="zh-TW">
                            <a:solidFill>
                              <a:srgbClr val="404040"/>
                            </a:solidFill>
                            <a:latin typeface="Cambria Math" panose="02040503050406030204" pitchFamily="18" charset="0"/>
                            <a:cs typeface="Calibri" panose="020F0502020204030204" pitchFamily="34" charset="0"/>
                          </a:rPr>
                          <m:t>𝛻</m:t>
                        </m:r>
                      </m:e>
                      <m:sup>
                        <m:r>
                          <a:rPr lang="en-US" altLang="zh-TW">
                            <a:solidFill>
                              <a:srgbClr val="404040"/>
                            </a:solidFill>
                            <a:latin typeface="Cambria Math" panose="02040503050406030204" pitchFamily="18" charset="0"/>
                            <a:cs typeface="Calibri" panose="020F0502020204030204" pitchFamily="34" charset="0"/>
                          </a:rPr>
                          <m:t>2</m:t>
                        </m:r>
                      </m:sup>
                    </m:sSup>
                    <m:r>
                      <a:rPr lang="en-US" altLang="zh-TW" b="0" i="1" smtClean="0">
                        <a:solidFill>
                          <a:srgbClr val="404040"/>
                        </a:solidFill>
                        <a:latin typeface="Cambria Math" panose="02040503050406030204" pitchFamily="18" charset="0"/>
                        <a:cs typeface="Calibri" panose="020F0502020204030204" pitchFamily="34" charset="0"/>
                      </a:rPr>
                      <m:t>𝜙</m:t>
                    </m:r>
                  </m:oMath>
                </a14:m>
                <a:r>
                  <a:rPr lang="en-US" altLang="zh-TW" dirty="0" smtClean="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 </a:t>
                </a:r>
                <a14:m>
                  <m:oMath xmlns:m="http://schemas.openxmlformats.org/officeDocument/2006/math">
                    <m:sSup>
                      <m:sSupPr>
                        <m:ctrlPr>
                          <a:rPr lang="en-US" altLang="zh-TW" i="1">
                            <a:solidFill>
                              <a:srgbClr val="404040"/>
                            </a:solidFill>
                            <a:latin typeface="Cambria Math" panose="02040503050406030204" pitchFamily="18" charset="0"/>
                            <a:cs typeface="Calibri" panose="020F0502020204030204" pitchFamily="34" charset="0"/>
                          </a:rPr>
                        </m:ctrlPr>
                      </m:sSupPr>
                      <m:e>
                        <m:r>
                          <a:rPr lang="en-US" altLang="zh-TW">
                            <a:solidFill>
                              <a:srgbClr val="404040"/>
                            </a:solidFill>
                            <a:latin typeface="Cambria Math" panose="02040503050406030204" pitchFamily="18" charset="0"/>
                            <a:cs typeface="Calibri" panose="020F0502020204030204" pitchFamily="34" charset="0"/>
                          </a:rPr>
                          <m:t>𝛻</m:t>
                        </m:r>
                      </m:e>
                      <m:sup/>
                    </m:sSup>
                  </m:oMath>
                </a14:m>
                <a:r>
                  <a:rPr lang="en-US" altLang="zh-TW" dirty="0" smtClean="0">
                    <a:solidFill>
                      <a:srgbClr val="404040"/>
                    </a:solidFill>
                    <a:latin typeface="Calibri" panose="020F0502020204030204" pitchFamily="34" charset="0"/>
                    <a:cs typeface="Calibri" panose="020F0502020204030204" pitchFamily="34" charset="0"/>
                  </a:rPr>
                  <a:t>,</a:t>
                </a:r>
                <a:r>
                  <a:rPr lang="en-US" altLang="zh-TW" dirty="0">
                    <a:solidFill>
                      <a:srgbClr val="404040"/>
                    </a:solidFill>
                    <a:cs typeface="Calibri" panose="020F0502020204030204" pitchFamily="34" charset="0"/>
                  </a:rPr>
                  <a:t> </a:t>
                </a:r>
                <a14:m>
                  <m:oMath xmlns:m="http://schemas.openxmlformats.org/officeDocument/2006/math">
                    <m:sSubSup>
                      <m:sSubSupPr>
                        <m:ctrlPr>
                          <a:rPr lang="en-US" altLang="zh-TW" b="0" i="1" smtClean="0">
                            <a:solidFill>
                              <a:srgbClr val="404040"/>
                            </a:solidFill>
                            <a:latin typeface="Cambria Math" panose="02040503050406030204" pitchFamily="18" charset="0"/>
                            <a:cs typeface="Calibri" panose="020F0502020204030204" pitchFamily="34" charset="0"/>
                          </a:rPr>
                        </m:ctrlPr>
                      </m:sSubSupPr>
                      <m:e>
                        <m:r>
                          <a:rPr lang="en-US" altLang="zh-TW">
                            <a:solidFill>
                              <a:srgbClr val="404040"/>
                            </a:solidFill>
                            <a:latin typeface="Cambria Math" panose="02040503050406030204" pitchFamily="18" charset="0"/>
                            <a:cs typeface="Calibri" panose="020F0502020204030204" pitchFamily="34" charset="0"/>
                          </a:rPr>
                          <m:t>𝛻</m:t>
                        </m:r>
                      </m:e>
                      <m:sub>
                        <m:r>
                          <a:rPr lang="en-US" altLang="zh-TW" b="0" i="1" smtClean="0">
                            <a:solidFill>
                              <a:srgbClr val="404040"/>
                            </a:solidFill>
                            <a:latin typeface="Cambria Math" panose="02040503050406030204" pitchFamily="18" charset="0"/>
                            <a:cs typeface="Calibri" panose="020F0502020204030204" pitchFamily="34" charset="0"/>
                          </a:rPr>
                          <m:t>𝜙</m:t>
                        </m:r>
                      </m:sub>
                      <m:sup/>
                    </m:sSubSup>
                  </m:oMath>
                </a14:m>
                <a:r>
                  <a:rPr lang="en-US" altLang="zh-TW" dirty="0" smtClean="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The Laplacian matrix </a:t>
                </a:r>
                <a14:m>
                  <m:oMath xmlns:m="http://schemas.openxmlformats.org/officeDocument/2006/math">
                    <m:r>
                      <a:rPr lang="en-US" altLang="zh-TW" b="0" i="1" smtClean="0">
                        <a:solidFill>
                          <a:srgbClr val="404040"/>
                        </a:solidFill>
                        <a:latin typeface="Cambria Math" panose="02040503050406030204" pitchFamily="18" charset="0"/>
                        <a:cs typeface="Calibri" panose="020F0502020204030204" pitchFamily="34" charset="0"/>
                      </a:rPr>
                      <m:t>𝐿</m:t>
                    </m:r>
                  </m:oMath>
                </a14:m>
                <a:r>
                  <a:rPr lang="en-US" altLang="zh-TW" dirty="0">
                    <a:solidFill>
                      <a:srgbClr val="404040"/>
                    </a:solidFill>
                    <a:latin typeface="Calibri" panose="020F0502020204030204" pitchFamily="34" charset="0"/>
                    <a:cs typeface="Calibri" panose="020F0502020204030204" pitchFamily="34" charset="0"/>
                  </a:rPr>
                  <a:t> of the graph is </a:t>
                </a:r>
                <a:r>
                  <a:rPr lang="en-US" altLang="zh-TW" dirty="0" smtClean="0">
                    <a:solidFill>
                      <a:srgbClr val="404040"/>
                    </a:solidFill>
                    <a:latin typeface="Calibri" panose="020F0502020204030204" pitchFamily="34" charset="0"/>
                    <a:cs typeface="Calibri" panose="020F0502020204030204" pitchFamily="34" charset="0"/>
                  </a:rPr>
                  <a:t>a</a:t>
                </a:r>
                <a:r>
                  <a:rPr lang="en-US" altLang="zh-TW" dirty="0">
                    <a:solidFill>
                      <a:srgbClr val="404040"/>
                    </a:solidFill>
                    <a:latin typeface="Calibri" panose="020F0502020204030204" pitchFamily="34" charset="0"/>
                    <a:cs typeface="Calibri" panose="020F0502020204030204" pitchFamily="34" charset="0"/>
                  </a:rPr>
                  <a:t> </a:t>
                </a:r>
                <a:r>
                  <a:rPr lang="en-US" altLang="zh-TW" dirty="0" smtClean="0">
                    <a:solidFill>
                      <a:srgbClr val="404040"/>
                    </a:solidFill>
                    <a:latin typeface="Calibri" panose="020F0502020204030204" pitchFamily="34" charset="0"/>
                    <a:cs typeface="Calibri" panose="020F0502020204030204" pitchFamily="34" charset="0"/>
                  </a:rPr>
                  <a:t>symmetric </a:t>
                </a:r>
                <a:r>
                  <a:rPr lang="en-US" altLang="zh-TW" dirty="0">
                    <a:solidFill>
                      <a:srgbClr val="404040"/>
                    </a:solidFill>
                    <a:latin typeface="Calibri" panose="020F0502020204030204" pitchFamily="34" charset="0"/>
                    <a:cs typeface="Calibri" panose="020F0502020204030204" pitchFamily="34" charset="0"/>
                  </a:rPr>
                  <a:t>matrix whose elements </a:t>
                </a:r>
                <a:r>
                  <a:rPr lang="en-US" altLang="zh-TW">
                    <a:solidFill>
                      <a:srgbClr val="404040"/>
                    </a:solidFill>
                    <a:latin typeface="Calibri" panose="020F0502020204030204" pitchFamily="34" charset="0"/>
                    <a:cs typeface="Calibri" panose="020F0502020204030204" pitchFamily="34" charset="0"/>
                  </a:rPr>
                  <a:t>are </a:t>
                </a:r>
                <a:r>
                  <a:rPr lang="en-US" altLang="zh-TW" smtClean="0">
                    <a:solidFill>
                      <a:srgbClr val="404040"/>
                    </a:solidFill>
                    <a:latin typeface="Calibri" panose="020F0502020204030204" pitchFamily="34" charset="0"/>
                    <a:cs typeface="Calibri" panose="020F0502020204030204" pitchFamily="34" charset="0"/>
                  </a:rPr>
                  <a:t>defined </a:t>
                </a:r>
                <a:r>
                  <a:rPr lang="en-US" altLang="zh-TW" dirty="0">
                    <a:solidFill>
                      <a:srgbClr val="404040"/>
                    </a:solidFill>
                    <a:latin typeface="Calibri" panose="020F0502020204030204" pitchFamily="34" charset="0"/>
                    <a:cs typeface="Calibri" panose="020F0502020204030204" pitchFamily="34" charset="0"/>
                  </a:rPr>
                  <a:t>as</a:t>
                </a:r>
                <a:endParaRPr lang="zh-CN" altLang="en-US" dirty="0">
                  <a:solidFill>
                    <a:srgbClr val="404040"/>
                  </a:solidFill>
                  <a:latin typeface="Calibri" panose="020F0502020204030204" pitchFamily="34" charset="0"/>
                  <a:cs typeface="Calibri" panose="020F0502020204030204" pitchFamily="34" charset="0"/>
                  <a:sym typeface="+mn-lt"/>
                </a:endParaRPr>
              </a:p>
            </p:txBody>
          </p:sp>
        </mc:Choice>
        <mc:Fallback>
          <p:sp>
            <p:nvSpPr>
              <p:cNvPr id="14" name="文本框 12">
                <a:extLst>
                  <a:ext uri="{FF2B5EF4-FFF2-40B4-BE49-F238E27FC236}">
                    <a16:creationId xmlns:a16="http://schemas.microsoft.com/office/drawing/2014/main" id="{49C835FD-8B63-480E-85DC-6527929B5CDE}"/>
                  </a:ext>
                </a:extLst>
              </p:cNvPr>
              <p:cNvSpPr txBox="1">
                <a:spLocks noRot="1" noChangeAspect="1" noMove="1" noResize="1" noEditPoints="1" noAdjustHandles="1" noChangeArrowheads="1" noChangeShapeType="1" noTextEdit="1"/>
              </p:cNvSpPr>
              <p:nvPr/>
            </p:nvSpPr>
            <p:spPr>
              <a:xfrm>
                <a:off x="1479885" y="3652002"/>
                <a:ext cx="8991306" cy="1852943"/>
              </a:xfrm>
              <a:prstGeom prst="rect">
                <a:avLst/>
              </a:prstGeom>
              <a:blipFill>
                <a:blip r:embed="rId5"/>
                <a:stretch>
                  <a:fillRect l="-610" t="-1645" b="-29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3940898" y="5455176"/>
                <a:ext cx="2620654" cy="1127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𝐼</m:t>
                          </m:r>
                        </m:e>
                        <m: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𝑖𝑗</m:t>
                          </m:r>
                        </m:sub>
                      </m:s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d>
                        <m:dPr>
                          <m:begChr m:val="{"/>
                          <m:endChr m:val=""/>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dPr>
                        <m:e>
                          <m:eqArr>
                            <m:eqArrPr>
                              <m:ctrlP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eqArrPr>
                            <m:e>
                              <m:nary>
                                <m:naryPr>
                                  <m:chr m:val="∑"/>
                                  <m:supHide m:val="on"/>
                                  <m:ctrlPr>
                                    <a:rPr lang="en-US" altLang="zh-TW"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naryPr>
                                <m:sub>
                                  <m:r>
                                    <m:rPr>
                                      <m:brk m:alnAt="7"/>
                                    </m:rP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𝑘</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m:t>
                                  </m:r>
                                </m:sub>
                                <m:sup/>
                                <m:e>
                                  <m:sSub>
                                    <m:sSubPr>
                                      <m:ctrlP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𝑤</m:t>
                                      </m:r>
                                    </m:e>
                                    <m:sub>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𝑘</m:t>
                                      </m:r>
                                    </m:sub>
                                  </m:sSub>
                                </m:e>
                              </m:nary>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𝑖𝑓</m:t>
                              </m:r>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 </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𝑗</m:t>
                              </m:r>
                            </m:e>
                            <m:e>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sSub>
                                <m:sSubPr>
                                  <m:ctrlP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bPr>
                                <m:e>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𝑤</m:t>
                                  </m:r>
                                </m:e>
                                <m:sub>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𝑖𝑗</m:t>
                                  </m:r>
                                </m:sub>
                              </m:sSub>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𝑖𝑓</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𝑖</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 ≠</m:t>
                              </m:r>
                              <m:r>
                                <a:rPr lang="en-US" altLang="zh-TW" b="0" i="1"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𝑗</m:t>
                              </m:r>
                            </m:e>
                          </m:eqArr>
                        </m:e>
                      </m:d>
                    </m:oMath>
                  </m:oMathPara>
                </a14:m>
                <a:endParaRPr lang="zh-TW"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3940898" y="5455176"/>
                <a:ext cx="2620654" cy="1127681"/>
              </a:xfrm>
              <a:prstGeom prst="rect">
                <a:avLst/>
              </a:prstGeom>
              <a:blipFill>
                <a:blip r:embed="rId6"/>
                <a:stretch>
                  <a:fillRect/>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4252978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7DD8F567-C319-4445-A361-CDCD93D938A7}"/>
              </a:ext>
            </a:extLst>
          </p:cNvPr>
          <p:cNvSpPr/>
          <p:nvPr/>
        </p:nvSpPr>
        <p:spPr>
          <a:xfrm>
            <a:off x="842329" y="191879"/>
            <a:ext cx="637556" cy="637556"/>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12">
            <a:extLst>
              <a:ext uri="{FF2B5EF4-FFF2-40B4-BE49-F238E27FC236}">
                <a16:creationId xmlns:a16="http://schemas.microsoft.com/office/drawing/2014/main" id="{49C835FD-8B63-480E-85DC-6527929B5CDE}"/>
              </a:ext>
            </a:extLst>
          </p:cNvPr>
          <p:cNvSpPr txBox="1"/>
          <p:nvPr/>
        </p:nvSpPr>
        <p:spPr>
          <a:xfrm>
            <a:off x="842329" y="926679"/>
            <a:ext cx="4633473" cy="461665"/>
          </a:xfrm>
          <a:prstGeom prst="rect">
            <a:avLst/>
          </a:prstGeom>
          <a:noFill/>
        </p:spPr>
        <p:txBody>
          <a:bodyPr wrap="square" rtlCol="0">
            <a:spAutoFit/>
          </a:bodyPr>
          <a:lstStyle/>
          <a:p>
            <a:pPr algn="ctr"/>
            <a:r>
              <a:rPr lang="en-US" altLang="zh-CN" sz="2400" dirty="0" smtClean="0">
                <a:solidFill>
                  <a:srgbClr val="404040"/>
                </a:solidFill>
                <a:latin typeface="Calibri" panose="020F0502020204030204" pitchFamily="34" charset="0"/>
                <a:cs typeface="Calibri" panose="020F0502020204030204" pitchFamily="34" charset="0"/>
                <a:sym typeface="+mn-lt"/>
              </a:rPr>
              <a:t>Graph Signal Processing (GSP)</a:t>
            </a:r>
            <a:endParaRPr lang="zh-CN" altLang="en-US" sz="2400" dirty="0">
              <a:solidFill>
                <a:srgbClr val="404040"/>
              </a:solidFill>
              <a:latin typeface="Calibri" panose="020F0502020204030204" pitchFamily="34" charset="0"/>
              <a:cs typeface="Calibri" panose="020F0502020204030204" pitchFamily="34" charset="0"/>
              <a:sym typeface="+mn-lt"/>
            </a:endParaRPr>
          </a:p>
        </p:txBody>
      </p:sp>
      <p:sp>
        <p:nvSpPr>
          <p:cNvPr id="36" name="投影片編號版面配置區 35"/>
          <p:cNvSpPr>
            <a:spLocks noGrp="1"/>
          </p:cNvSpPr>
          <p:nvPr>
            <p:ph type="sldNum" sz="quarter" idx="12"/>
          </p:nvPr>
        </p:nvSpPr>
        <p:spPr/>
        <p:txBody>
          <a:bodyPr/>
          <a:lstStyle/>
          <a:p>
            <a:fld id="{565CE74E-AB26-4998-AD42-012C4C1AD076}" type="slidenum">
              <a:rPr lang="zh-CN" altLang="en-US" smtClean="0"/>
              <a:t>12</a:t>
            </a:fld>
            <a:endParaRPr lang="zh-CN" altLang="en-US"/>
          </a:p>
        </p:txBody>
      </p:sp>
      <mc:AlternateContent xmlns:mc="http://schemas.openxmlformats.org/markup-compatibility/2006">
        <mc:Choice xmlns:a14="http://schemas.microsoft.com/office/drawing/2010/main" Requires="a14">
          <p:sp>
            <p:nvSpPr>
              <p:cNvPr id="2" name="矩形 1"/>
              <p:cNvSpPr/>
              <p:nvPr/>
            </p:nvSpPr>
            <p:spPr>
              <a:xfrm>
                <a:off x="1790700" y="1485588"/>
                <a:ext cx="8953500" cy="646331"/>
              </a:xfrm>
              <a:prstGeom prst="rect">
                <a:avLst/>
              </a:prstGeom>
            </p:spPr>
            <p:txBody>
              <a:bodyPr wrap="square">
                <a:spAutoFit/>
              </a:bodyPr>
              <a:lstStyle/>
              <a:p>
                <a:r>
                  <a:rPr lang="en-US" altLang="zh-TW" dirty="0" smtClean="0">
                    <a:solidFill>
                      <a:srgbClr val="404040"/>
                    </a:solidFill>
                    <a:latin typeface="Calibri" panose="020F0502020204030204" pitchFamily="34" charset="0"/>
                    <a:cs typeface="Calibri" panose="020F0502020204030204" pitchFamily="34" charset="0"/>
                  </a:rPr>
                  <a:t>The </a:t>
                </a:r>
                <a:r>
                  <a:rPr lang="en-US" altLang="zh-TW" dirty="0">
                    <a:solidFill>
                      <a:srgbClr val="404040"/>
                    </a:solidFill>
                    <a:latin typeface="Calibri" panose="020F0502020204030204" pitchFamily="34" charset="0"/>
                    <a:cs typeface="Calibri" panose="020F0502020204030204" pitchFamily="34" charset="0"/>
                  </a:rPr>
                  <a:t>eigenvalues of </a:t>
                </a:r>
                <a14:m>
                  <m:oMath xmlns:m="http://schemas.openxmlformats.org/officeDocument/2006/math">
                    <m:r>
                      <a:rPr lang="en-US" altLang="zh-TW" i="1">
                        <a:solidFill>
                          <a:srgbClr val="404040"/>
                        </a:solidFill>
                        <a:latin typeface="Cambria Math" panose="02040503050406030204" pitchFamily="18" charset="0"/>
                        <a:cs typeface="Calibri" panose="020F0502020204030204" pitchFamily="34" charset="0"/>
                      </a:rPr>
                      <m:t>𝐿</m:t>
                    </m:r>
                  </m:oMath>
                </a14:m>
                <a:r>
                  <a:rPr lang="en-US" altLang="zh-TW" dirty="0">
                    <a:solidFill>
                      <a:srgbClr val="404040"/>
                    </a:solidFill>
                    <a:latin typeface="Calibri" panose="020F0502020204030204" pitchFamily="34" charset="0"/>
                    <a:cs typeface="Calibri" panose="020F0502020204030204" pitchFamily="34" charset="0"/>
                  </a:rPr>
                  <a:t> play the role of frequency and its eigenvectors play the role of the Fourier </a:t>
                </a:r>
                <a:r>
                  <a:rPr lang="en-US" altLang="zh-TW" dirty="0" smtClean="0">
                    <a:solidFill>
                      <a:srgbClr val="404040"/>
                    </a:solidFill>
                    <a:latin typeface="Calibri" panose="020F0502020204030204" pitchFamily="34" charset="0"/>
                    <a:cs typeface="Calibri" panose="020F0502020204030204" pitchFamily="34" charset="0"/>
                  </a:rPr>
                  <a:t>basis. </a:t>
                </a:r>
                <a:endParaRPr lang="zh-TW" altLang="en-US" dirty="0">
                  <a:solidFill>
                    <a:srgbClr val="404040"/>
                  </a:solidFill>
                  <a:latin typeface="Calibri" panose="020F0502020204030204" pitchFamily="34" charset="0"/>
                  <a:cs typeface="Calibri" panose="020F0502020204030204" pitchFamily="34" charset="0"/>
                </a:endParaRPr>
              </a:p>
            </p:txBody>
          </p:sp>
        </mc:Choice>
        <mc:Fallback>
          <p:sp>
            <p:nvSpPr>
              <p:cNvPr id="2" name="矩形 1"/>
              <p:cNvSpPr>
                <a:spLocks noRot="1" noChangeAspect="1" noMove="1" noResize="1" noEditPoints="1" noAdjustHandles="1" noChangeArrowheads="1" noChangeShapeType="1" noTextEdit="1"/>
              </p:cNvSpPr>
              <p:nvPr/>
            </p:nvSpPr>
            <p:spPr>
              <a:xfrm>
                <a:off x="1790700" y="1485588"/>
                <a:ext cx="8953500" cy="646331"/>
              </a:xfrm>
              <a:prstGeom prst="rect">
                <a:avLst/>
              </a:prstGeom>
              <a:blipFill>
                <a:blip r:embed="rId4"/>
                <a:stretch>
                  <a:fillRect l="-613" t="-5660" b="-1415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5041514" y="3004377"/>
                <a:ext cx="2143214" cy="8822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TW" b="0" i="1" smtClean="0">
                              <a:solidFill>
                                <a:srgbClr val="404040"/>
                              </a:solidFill>
                              <a:latin typeface="Cambria Math" panose="02040503050406030204" pitchFamily="18" charset="0"/>
                              <a:cs typeface="Calibri" panose="020F0502020204030204" pitchFamily="34" charset="0"/>
                            </a:rPr>
                          </m:ctrlPr>
                        </m:accPr>
                        <m:e>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𝜙</m:t>
                              </m:r>
                            </m:e>
                            <m:sub>
                              <m:r>
                                <a:rPr lang="en-US" altLang="zh-TW" b="0" i="1" smtClean="0">
                                  <a:solidFill>
                                    <a:srgbClr val="404040"/>
                                  </a:solidFill>
                                  <a:latin typeface="Cambria Math" panose="02040503050406030204" pitchFamily="18" charset="0"/>
                                  <a:cs typeface="Calibri" panose="020F0502020204030204" pitchFamily="34" charset="0"/>
                                </a:rPr>
                                <m:t>𝑚</m:t>
                              </m:r>
                            </m:sub>
                          </m:sSub>
                        </m:e>
                      </m:acc>
                      <m:r>
                        <a:rPr lang="en-US" altLang="zh-TW" b="0" i="1" smtClean="0">
                          <a:solidFill>
                            <a:srgbClr val="404040"/>
                          </a:solidFill>
                          <a:latin typeface="Cambria Math" panose="02040503050406030204" pitchFamily="18" charset="0"/>
                          <a:cs typeface="Calibri" panose="020F0502020204030204" pitchFamily="34" charset="0"/>
                        </a:rPr>
                        <m:t>=</m:t>
                      </m:r>
                      <m:nary>
                        <m:naryPr>
                          <m:chr m:val="∑"/>
                          <m:ctrlPr>
                            <a:rPr lang="en-US" altLang="zh-TW" b="0" i="1" smtClean="0">
                              <a:solidFill>
                                <a:srgbClr val="404040"/>
                              </a:solidFill>
                              <a:latin typeface="Cambria Math" panose="02040503050406030204" pitchFamily="18" charset="0"/>
                              <a:cs typeface="Calibri" panose="020F0502020204030204" pitchFamily="34" charset="0"/>
                            </a:rPr>
                          </m:ctrlPr>
                        </m:naryPr>
                        <m:sub>
                          <m:r>
                            <m:rPr>
                              <m:brk m:alnAt="23"/>
                            </m:rPr>
                            <a:rPr lang="en-US" altLang="zh-TW" b="0" i="1" smtClean="0">
                              <a:solidFill>
                                <a:srgbClr val="404040"/>
                              </a:solidFill>
                              <a:latin typeface="Cambria Math" panose="02040503050406030204" pitchFamily="18" charset="0"/>
                              <a:cs typeface="Calibri" panose="020F0502020204030204" pitchFamily="34" charset="0"/>
                            </a:rPr>
                            <m:t>𝑖</m:t>
                          </m:r>
                          <m:r>
                            <a:rPr lang="en-US" altLang="zh-TW" b="0" i="1" smtClean="0">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1</m:t>
                          </m:r>
                        </m:sub>
                        <m:sup>
                          <m:r>
                            <a:rPr lang="en-US" altLang="zh-TW" b="0" i="1" smtClean="0">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𝑉</m:t>
                          </m:r>
                          <m:r>
                            <a:rPr lang="en-US" altLang="zh-TW" b="0" i="1" smtClean="0">
                              <a:solidFill>
                                <a:srgbClr val="404040"/>
                              </a:solidFill>
                              <a:latin typeface="Cambria Math" panose="02040503050406030204" pitchFamily="18" charset="0"/>
                              <a:cs typeface="Calibri" panose="020F0502020204030204" pitchFamily="34" charset="0"/>
                            </a:rPr>
                            <m:t>|</m:t>
                          </m:r>
                        </m:sup>
                        <m:e>
                          <m:r>
                            <a:rPr lang="en-US" altLang="zh-TW" b="0" i="1" smtClean="0">
                              <a:solidFill>
                                <a:srgbClr val="404040"/>
                              </a:solidFill>
                              <a:latin typeface="Cambria Math" panose="02040503050406030204" pitchFamily="18" charset="0"/>
                              <a:cs typeface="Calibri" panose="020F0502020204030204" pitchFamily="34" charset="0"/>
                            </a:rPr>
                            <m:t>𝜙</m:t>
                          </m:r>
                          <m:d>
                            <m:dPr>
                              <m:ctrlPr>
                                <a:rPr lang="en-US" altLang="zh-TW" b="0" i="1" smtClean="0">
                                  <a:solidFill>
                                    <a:srgbClr val="404040"/>
                                  </a:solidFill>
                                  <a:latin typeface="Cambria Math" panose="02040503050406030204" pitchFamily="18" charset="0"/>
                                  <a:cs typeface="Calibri" panose="020F0502020204030204" pitchFamily="34" charset="0"/>
                                </a:rPr>
                              </m:ctrlPr>
                            </m:dPr>
                            <m:e>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𝑔</m:t>
                                  </m:r>
                                </m:e>
                                <m:sub>
                                  <m:r>
                                    <a:rPr lang="en-US" altLang="zh-TW" b="0" i="1" smtClean="0">
                                      <a:solidFill>
                                        <a:srgbClr val="404040"/>
                                      </a:solidFill>
                                      <a:latin typeface="Cambria Math" panose="02040503050406030204" pitchFamily="18" charset="0"/>
                                      <a:cs typeface="Calibri" panose="020F0502020204030204" pitchFamily="34" charset="0"/>
                                    </a:rPr>
                                    <m:t>𝑖</m:t>
                                  </m:r>
                                </m:sub>
                              </m:sSub>
                            </m:e>
                          </m:d>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𝑢</m:t>
                              </m:r>
                            </m:e>
                            <m:sub>
                              <m:r>
                                <a:rPr lang="en-US" altLang="zh-TW" b="0" i="1" smtClean="0">
                                  <a:solidFill>
                                    <a:srgbClr val="404040"/>
                                  </a:solidFill>
                                  <a:latin typeface="Cambria Math" panose="02040503050406030204" pitchFamily="18" charset="0"/>
                                  <a:cs typeface="Calibri" panose="020F0502020204030204" pitchFamily="34" charset="0"/>
                                </a:rPr>
                                <m:t>𝑚𝑖</m:t>
                              </m:r>
                            </m:sub>
                          </m:sSub>
                        </m:e>
                      </m:nary>
                    </m:oMath>
                  </m:oMathPara>
                </a14:m>
                <a:endParaRPr lang="zh-TW"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041514" y="3004377"/>
                <a:ext cx="2143214" cy="882293"/>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4002118" y="3886670"/>
                <a:ext cx="4530664" cy="369332"/>
              </a:xfrm>
              <a:prstGeom prst="rect">
                <a:avLst/>
              </a:prstGeom>
            </p:spPr>
            <p:txBody>
              <a:bodyPr wrap="none">
                <a:spAutoFit/>
              </a:bodyPr>
              <a:lstStyle/>
              <a:p>
                <a14:m>
                  <m:oMath xmlns:m="http://schemas.openxmlformats.org/officeDocument/2006/math">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𝑢</m:t>
                        </m:r>
                      </m:e>
                      <m:sub>
                        <m:r>
                          <a:rPr lang="en-US" altLang="zh-TW" b="0" i="1" smtClean="0">
                            <a:solidFill>
                              <a:srgbClr val="404040"/>
                            </a:solidFill>
                            <a:latin typeface="Cambria Math" panose="02040503050406030204" pitchFamily="18" charset="0"/>
                            <a:cs typeface="Calibri" panose="020F0502020204030204" pitchFamily="34" charset="0"/>
                          </a:rPr>
                          <m:t>𝑚𝑖</m:t>
                        </m:r>
                      </m:sub>
                    </m:sSub>
                  </m:oMath>
                </a14:m>
                <a:r>
                  <a:rPr lang="en-US" altLang="zh-TW" dirty="0" smtClean="0">
                    <a:solidFill>
                      <a:srgbClr val="404040"/>
                    </a:solidFill>
                    <a:latin typeface="Calibri" panose="020F0502020204030204" pitchFamily="34" charset="0"/>
                    <a:cs typeface="Calibri" panose="020F0502020204030204" pitchFamily="34" charset="0"/>
                  </a:rPr>
                  <a:t> : </a:t>
                </a:r>
                <a:r>
                  <a:rPr lang="en-US" altLang="zh-TW" dirty="0" err="1" smtClean="0">
                    <a:solidFill>
                      <a:srgbClr val="404040"/>
                    </a:solidFill>
                    <a:latin typeface="Calibri" panose="020F0502020204030204" pitchFamily="34" charset="0"/>
                    <a:cs typeface="Calibri" panose="020F0502020204030204" pitchFamily="34" charset="0"/>
                  </a:rPr>
                  <a:t>i-th</a:t>
                </a:r>
                <a:r>
                  <a:rPr lang="en-US" altLang="zh-TW" dirty="0" smtClean="0">
                    <a:solidFill>
                      <a:srgbClr val="404040"/>
                    </a:solidFill>
                    <a:latin typeface="Calibri" panose="020F0502020204030204" pitchFamily="34" charset="0"/>
                    <a:cs typeface="Calibri" panose="020F0502020204030204" pitchFamily="34" charset="0"/>
                  </a:rPr>
                  <a:t> component of the m-</a:t>
                </a:r>
                <a:r>
                  <a:rPr lang="en-US" altLang="zh-TW" dirty="0" err="1" smtClean="0">
                    <a:solidFill>
                      <a:srgbClr val="404040"/>
                    </a:solidFill>
                    <a:latin typeface="Calibri" panose="020F0502020204030204" pitchFamily="34" charset="0"/>
                    <a:cs typeface="Calibri" panose="020F0502020204030204" pitchFamily="34" charset="0"/>
                  </a:rPr>
                  <a:t>th</a:t>
                </a:r>
                <a:r>
                  <a:rPr lang="en-US" altLang="zh-TW" dirty="0" smtClean="0">
                    <a:solidFill>
                      <a:srgbClr val="404040"/>
                    </a:solidFill>
                    <a:latin typeface="Calibri" panose="020F0502020204030204" pitchFamily="34" charset="0"/>
                    <a:cs typeface="Calibri" panose="020F0502020204030204" pitchFamily="34" charset="0"/>
                  </a:rPr>
                  <a:t> eigenvector</a:t>
                </a:r>
                <a:endParaRPr lang="zh-TW" altLang="en-US" dirty="0">
                  <a:solidFill>
                    <a:srgbClr val="404040"/>
                  </a:solidFill>
                  <a:latin typeface="Calibri" panose="020F0502020204030204" pitchFamily="34" charset="0"/>
                  <a:cs typeface="Calibri" panose="020F0502020204030204" pitchFamily="34" charset="0"/>
                </a:endParaRPr>
              </a:p>
            </p:txBody>
          </p:sp>
        </mc:Choice>
        <mc:Fallback>
          <p:sp>
            <p:nvSpPr>
              <p:cNvPr id="6" name="矩形 5"/>
              <p:cNvSpPr>
                <a:spLocks noRot="1" noChangeAspect="1" noMove="1" noResize="1" noEditPoints="1" noAdjustHandles="1" noChangeArrowheads="1" noChangeShapeType="1" noTextEdit="1"/>
              </p:cNvSpPr>
              <p:nvPr/>
            </p:nvSpPr>
            <p:spPr>
              <a:xfrm>
                <a:off x="4002118" y="3886670"/>
                <a:ext cx="4530664" cy="369332"/>
              </a:xfrm>
              <a:prstGeom prst="rect">
                <a:avLst/>
              </a:prstGeom>
              <a:blipFill>
                <a:blip r:embed="rId6"/>
                <a:stretch>
                  <a:fillRect t="-10000" b="-26667"/>
                </a:stretch>
              </a:blipFill>
            </p:spPr>
            <p:txBody>
              <a:bodyPr/>
              <a:lstStyle/>
              <a:p>
                <a:r>
                  <a:rPr lang="zh-TW" altLang="en-US">
                    <a:noFill/>
                  </a:rPr>
                  <a:t> </a:t>
                </a:r>
              </a:p>
            </p:txBody>
          </p:sp>
        </mc:Fallback>
      </mc:AlternateContent>
      <p:sp>
        <p:nvSpPr>
          <p:cNvPr id="7" name="矩形 6"/>
          <p:cNvSpPr/>
          <p:nvPr/>
        </p:nvSpPr>
        <p:spPr>
          <a:xfrm>
            <a:off x="1790700" y="2735674"/>
            <a:ext cx="2601738" cy="369332"/>
          </a:xfrm>
          <a:prstGeom prst="rect">
            <a:avLst/>
          </a:prstGeom>
        </p:spPr>
        <p:txBody>
          <a:bodyPr wrap="none">
            <a:spAutoFit/>
          </a:bodyPr>
          <a:lstStyle/>
          <a:p>
            <a:r>
              <a:rPr lang="en-US" altLang="zh-TW" dirty="0" smtClean="0">
                <a:solidFill>
                  <a:srgbClr val="404040"/>
                </a:solidFill>
                <a:latin typeface="Calibri" panose="020F0502020204030204" pitchFamily="34" charset="0"/>
                <a:cs typeface="Calibri" panose="020F0502020204030204" pitchFamily="34" charset="0"/>
              </a:rPr>
              <a:t>Graph </a:t>
            </a:r>
            <a:r>
              <a:rPr lang="en-US" altLang="zh-TW" dirty="0">
                <a:solidFill>
                  <a:srgbClr val="404040"/>
                </a:solidFill>
                <a:latin typeface="Calibri" panose="020F0502020204030204" pitchFamily="34" charset="0"/>
                <a:cs typeface="Calibri" panose="020F0502020204030204" pitchFamily="34" charset="0"/>
              </a:rPr>
              <a:t>Fourier </a:t>
            </a:r>
            <a:r>
              <a:rPr lang="en-US" altLang="zh-TW" dirty="0" smtClean="0">
                <a:solidFill>
                  <a:srgbClr val="404040"/>
                </a:solidFill>
                <a:latin typeface="Calibri" panose="020F0502020204030204" pitchFamily="34" charset="0"/>
                <a:cs typeface="Calibri" panose="020F0502020204030204" pitchFamily="34" charset="0"/>
              </a:rPr>
              <a:t>Transform :</a:t>
            </a:r>
            <a:endParaRPr lang="zh-TW" altLang="en-US" dirty="0">
              <a:solidFill>
                <a:srgbClr val="404040"/>
              </a:solidFill>
              <a:latin typeface="Calibri" panose="020F0502020204030204" pitchFamily="34" charset="0"/>
              <a:cs typeface="Calibri" panose="020F0502020204030204" pitchFamily="34" charset="0"/>
            </a:endParaRPr>
          </a:p>
        </p:txBody>
      </p:sp>
      <p:sp>
        <p:nvSpPr>
          <p:cNvPr id="16" name="矩形 15"/>
          <p:cNvSpPr/>
          <p:nvPr/>
        </p:nvSpPr>
        <p:spPr>
          <a:xfrm>
            <a:off x="1790700" y="4479827"/>
            <a:ext cx="2790379" cy="369332"/>
          </a:xfrm>
          <a:prstGeom prst="rect">
            <a:avLst/>
          </a:prstGeom>
        </p:spPr>
        <p:txBody>
          <a:bodyPr wrap="none">
            <a:spAutoFit/>
          </a:bodyPr>
          <a:lstStyle/>
          <a:p>
            <a:r>
              <a:rPr lang="en-US" altLang="zh-TW" dirty="0" smtClean="0">
                <a:solidFill>
                  <a:srgbClr val="404040"/>
                </a:solidFill>
                <a:latin typeface="Calibri" panose="020F0502020204030204" pitchFamily="34" charset="0"/>
                <a:cs typeface="Calibri" panose="020F0502020204030204" pitchFamily="34" charset="0"/>
              </a:rPr>
              <a:t>Inverse </a:t>
            </a:r>
            <a:r>
              <a:rPr lang="en-US" altLang="zh-TW" dirty="0">
                <a:solidFill>
                  <a:srgbClr val="404040"/>
                </a:solidFill>
                <a:latin typeface="Calibri" panose="020F0502020204030204" pitchFamily="34" charset="0"/>
                <a:cs typeface="Calibri" panose="020F0502020204030204" pitchFamily="34" charset="0"/>
              </a:rPr>
              <a:t>Fourier </a:t>
            </a:r>
            <a:r>
              <a:rPr lang="en-US" altLang="zh-TW" dirty="0" smtClean="0">
                <a:solidFill>
                  <a:srgbClr val="404040"/>
                </a:solidFill>
                <a:latin typeface="Calibri" panose="020F0502020204030204" pitchFamily="34" charset="0"/>
                <a:cs typeface="Calibri" panose="020F0502020204030204" pitchFamily="34" charset="0"/>
              </a:rPr>
              <a:t>Transform :</a:t>
            </a:r>
            <a:endParaRPr lang="zh-TW" altLang="en-US" dirty="0">
              <a:solidFill>
                <a:srgbClr val="40404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7" name="矩形 16"/>
              <p:cNvSpPr/>
              <p:nvPr/>
            </p:nvSpPr>
            <p:spPr>
              <a:xfrm>
                <a:off x="5041514" y="4697180"/>
                <a:ext cx="2217595" cy="8822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smtClean="0">
                          <a:solidFill>
                            <a:srgbClr val="404040"/>
                          </a:solidFill>
                          <a:latin typeface="Cambria Math" panose="02040503050406030204" pitchFamily="18" charset="0"/>
                          <a:cs typeface="Calibri" panose="020F0502020204030204" pitchFamily="34" charset="0"/>
                        </a:rPr>
                        <m:t>𝜙</m:t>
                      </m:r>
                      <m:r>
                        <a:rPr lang="en-US" altLang="zh-TW" b="0" i="1" smtClean="0">
                          <a:solidFill>
                            <a:srgbClr val="404040"/>
                          </a:solidFill>
                          <a:latin typeface="Cambria Math" panose="02040503050406030204" pitchFamily="18" charset="0"/>
                          <a:cs typeface="Calibri" panose="020F0502020204030204" pitchFamily="34" charset="0"/>
                        </a:rPr>
                        <m:t>(</m:t>
                      </m:r>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𝑔</m:t>
                          </m:r>
                        </m:e>
                        <m:sub>
                          <m:r>
                            <a:rPr lang="en-US" altLang="zh-TW" b="0" i="1" smtClean="0">
                              <a:solidFill>
                                <a:srgbClr val="404040"/>
                              </a:solidFill>
                              <a:latin typeface="Cambria Math" panose="02040503050406030204" pitchFamily="18" charset="0"/>
                              <a:cs typeface="Calibri" panose="020F0502020204030204" pitchFamily="34" charset="0"/>
                            </a:rPr>
                            <m:t>𝑖</m:t>
                          </m:r>
                        </m:sub>
                      </m:sSub>
                      <m:r>
                        <a:rPr lang="en-US" altLang="zh-TW" b="0" i="1" smtClean="0">
                          <a:solidFill>
                            <a:srgbClr val="404040"/>
                          </a:solidFill>
                          <a:latin typeface="Cambria Math" panose="02040503050406030204" pitchFamily="18" charset="0"/>
                          <a:cs typeface="Calibri" panose="020F0502020204030204" pitchFamily="34" charset="0"/>
                        </a:rPr>
                        <m:t>)=</m:t>
                      </m:r>
                      <m:nary>
                        <m:naryPr>
                          <m:chr m:val="∑"/>
                          <m:ctrlPr>
                            <a:rPr lang="en-US" altLang="zh-TW" b="0" i="1" smtClean="0">
                              <a:solidFill>
                                <a:srgbClr val="404040"/>
                              </a:solidFill>
                              <a:latin typeface="Cambria Math" panose="02040503050406030204" pitchFamily="18" charset="0"/>
                              <a:cs typeface="Calibri" panose="020F0502020204030204" pitchFamily="34" charset="0"/>
                            </a:rPr>
                          </m:ctrlPr>
                        </m:naryPr>
                        <m:sub>
                          <m:r>
                            <m:rPr>
                              <m:brk m:alnAt="23"/>
                            </m:rPr>
                            <a:rPr lang="en-US" altLang="zh-TW" b="0" i="1" smtClean="0">
                              <a:solidFill>
                                <a:srgbClr val="404040"/>
                              </a:solidFill>
                              <a:latin typeface="Cambria Math" panose="02040503050406030204" pitchFamily="18" charset="0"/>
                              <a:cs typeface="Calibri" panose="020F0502020204030204" pitchFamily="34" charset="0"/>
                            </a:rPr>
                            <m:t>𝑚</m:t>
                          </m:r>
                          <m:r>
                            <a:rPr lang="en-US" altLang="zh-TW" b="0" i="1" smtClean="0">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1</m:t>
                          </m:r>
                        </m:sub>
                        <m:sup>
                          <m:r>
                            <a:rPr lang="en-US" altLang="zh-TW" b="0" i="1" smtClean="0">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𝑉</m:t>
                          </m:r>
                          <m:r>
                            <a:rPr lang="en-US" altLang="zh-TW" b="0" i="1" smtClean="0">
                              <a:solidFill>
                                <a:srgbClr val="404040"/>
                              </a:solidFill>
                              <a:latin typeface="Cambria Math" panose="02040503050406030204" pitchFamily="18" charset="0"/>
                              <a:cs typeface="Calibri" panose="020F0502020204030204" pitchFamily="34" charset="0"/>
                            </a:rPr>
                            <m:t>|</m:t>
                          </m:r>
                        </m:sup>
                        <m:e>
                          <m:acc>
                            <m:accPr>
                              <m:chr m:val="̂"/>
                              <m:ctrlPr>
                                <a:rPr lang="en-US" altLang="zh-TW" i="1">
                                  <a:solidFill>
                                    <a:srgbClr val="404040"/>
                                  </a:solidFill>
                                  <a:latin typeface="Cambria Math" panose="02040503050406030204" pitchFamily="18" charset="0"/>
                                  <a:cs typeface="Calibri" panose="020F0502020204030204" pitchFamily="34" charset="0"/>
                                </a:rPr>
                              </m:ctrlPr>
                            </m:accPr>
                            <m:e>
                              <m:sSub>
                                <m:sSubPr>
                                  <m:ctrlPr>
                                    <a:rPr lang="en-US" altLang="zh-TW" i="1">
                                      <a:solidFill>
                                        <a:srgbClr val="404040"/>
                                      </a:solidFill>
                                      <a:latin typeface="Cambria Math" panose="02040503050406030204" pitchFamily="18" charset="0"/>
                                      <a:cs typeface="Calibri" panose="020F0502020204030204" pitchFamily="34" charset="0"/>
                                    </a:rPr>
                                  </m:ctrlPr>
                                </m:sSubPr>
                                <m:e>
                                  <m:r>
                                    <a:rPr lang="en-US" altLang="zh-TW" i="1">
                                      <a:solidFill>
                                        <a:srgbClr val="404040"/>
                                      </a:solidFill>
                                      <a:latin typeface="Cambria Math" panose="02040503050406030204" pitchFamily="18" charset="0"/>
                                      <a:cs typeface="Calibri" panose="020F0502020204030204" pitchFamily="34" charset="0"/>
                                    </a:rPr>
                                    <m:t>𝜙</m:t>
                                  </m:r>
                                </m:e>
                                <m:sub>
                                  <m:r>
                                    <a:rPr lang="en-US" altLang="zh-TW" i="1">
                                      <a:solidFill>
                                        <a:srgbClr val="404040"/>
                                      </a:solidFill>
                                      <a:latin typeface="Cambria Math" panose="02040503050406030204" pitchFamily="18" charset="0"/>
                                      <a:cs typeface="Calibri" panose="020F0502020204030204" pitchFamily="34" charset="0"/>
                                    </a:rPr>
                                    <m:t>𝑚</m:t>
                                  </m:r>
                                </m:sub>
                              </m:sSub>
                            </m:e>
                          </m:acc>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𝑢</m:t>
                              </m:r>
                            </m:e>
                            <m:sub>
                              <m:r>
                                <a:rPr lang="en-US" altLang="zh-TW" b="0" i="1" smtClean="0">
                                  <a:solidFill>
                                    <a:srgbClr val="404040"/>
                                  </a:solidFill>
                                  <a:latin typeface="Cambria Math" panose="02040503050406030204" pitchFamily="18" charset="0"/>
                                  <a:cs typeface="Calibri" panose="020F0502020204030204" pitchFamily="34" charset="0"/>
                                </a:rPr>
                                <m:t>𝑚𝑖</m:t>
                              </m:r>
                            </m:sub>
                          </m:sSub>
                        </m:e>
                      </m:nary>
                    </m:oMath>
                  </m:oMathPara>
                </a14:m>
                <a:endParaRPr lang="zh-TW"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5041514" y="4697180"/>
                <a:ext cx="2217595" cy="882229"/>
              </a:xfrm>
              <a:prstGeom prst="rect">
                <a:avLst/>
              </a:prstGeom>
              <a:blipFill>
                <a:blip r:embed="rId7"/>
                <a:stretch>
                  <a:fillRect/>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1324754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7DD8F567-C319-4445-A361-CDCD93D938A7}"/>
              </a:ext>
            </a:extLst>
          </p:cNvPr>
          <p:cNvSpPr/>
          <p:nvPr/>
        </p:nvSpPr>
        <p:spPr>
          <a:xfrm>
            <a:off x="842329" y="191879"/>
            <a:ext cx="637556" cy="637556"/>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12">
            <a:extLst>
              <a:ext uri="{FF2B5EF4-FFF2-40B4-BE49-F238E27FC236}">
                <a16:creationId xmlns:a16="http://schemas.microsoft.com/office/drawing/2014/main" id="{49C835FD-8B63-480E-85DC-6527929B5CDE}"/>
              </a:ext>
            </a:extLst>
          </p:cNvPr>
          <p:cNvSpPr txBox="1"/>
          <p:nvPr/>
        </p:nvSpPr>
        <p:spPr>
          <a:xfrm>
            <a:off x="842329" y="926679"/>
            <a:ext cx="4633473" cy="461665"/>
          </a:xfrm>
          <a:prstGeom prst="rect">
            <a:avLst/>
          </a:prstGeom>
          <a:noFill/>
        </p:spPr>
        <p:txBody>
          <a:bodyPr wrap="square" rtlCol="0">
            <a:spAutoFit/>
          </a:bodyPr>
          <a:lstStyle/>
          <a:p>
            <a:pPr algn="ctr"/>
            <a:r>
              <a:rPr lang="en-US" altLang="zh-CN" sz="2400" dirty="0" smtClean="0">
                <a:solidFill>
                  <a:srgbClr val="404040"/>
                </a:solidFill>
                <a:latin typeface="Calibri" panose="020F0502020204030204" pitchFamily="34" charset="0"/>
                <a:cs typeface="Calibri" panose="020F0502020204030204" pitchFamily="34" charset="0"/>
                <a:sym typeface="+mn-lt"/>
              </a:rPr>
              <a:t>Graph Signal Processing (GSP)</a:t>
            </a:r>
            <a:endParaRPr lang="zh-CN" altLang="en-US" sz="2400" dirty="0">
              <a:solidFill>
                <a:srgbClr val="404040"/>
              </a:solidFill>
              <a:latin typeface="Calibri" panose="020F0502020204030204" pitchFamily="34" charset="0"/>
              <a:cs typeface="Calibri" panose="020F0502020204030204" pitchFamily="34" charset="0"/>
              <a:sym typeface="+mn-lt"/>
            </a:endParaRPr>
          </a:p>
        </p:txBody>
      </p:sp>
      <p:sp>
        <p:nvSpPr>
          <p:cNvPr id="36" name="投影片編號版面配置區 35"/>
          <p:cNvSpPr>
            <a:spLocks noGrp="1"/>
          </p:cNvSpPr>
          <p:nvPr>
            <p:ph type="sldNum" sz="quarter" idx="12"/>
          </p:nvPr>
        </p:nvSpPr>
        <p:spPr/>
        <p:txBody>
          <a:bodyPr/>
          <a:lstStyle/>
          <a:p>
            <a:fld id="{565CE74E-AB26-4998-AD42-012C4C1AD076}" type="slidenum">
              <a:rPr lang="zh-CN" altLang="en-US" smtClean="0"/>
              <a:t>13</a:t>
            </a:fld>
            <a:endParaRPr lang="zh-CN" altLang="en-US"/>
          </a:p>
        </p:txBody>
      </p:sp>
      <mc:AlternateContent xmlns:mc="http://schemas.openxmlformats.org/markup-compatibility/2006" xmlns:a14="http://schemas.microsoft.com/office/drawing/2010/main">
        <mc:Choice Requires="a14">
          <p:sp>
            <p:nvSpPr>
              <p:cNvPr id="19" name="矩形 18"/>
              <p:cNvSpPr/>
              <p:nvPr/>
            </p:nvSpPr>
            <p:spPr>
              <a:xfrm>
                <a:off x="1731300" y="1485588"/>
                <a:ext cx="8365200" cy="1245213"/>
              </a:xfrm>
              <a:prstGeom prst="rect">
                <a:avLst/>
              </a:prstGeom>
            </p:spPr>
            <p:txBody>
              <a:bodyPr wrap="square">
                <a:spAutoFit/>
              </a:bodyPr>
              <a:lstStyle/>
              <a:p>
                <a:r>
                  <a:rPr lang="en-US" altLang="zh-TW" dirty="0" smtClean="0">
                    <a:solidFill>
                      <a:srgbClr val="404040"/>
                    </a:solidFill>
                    <a:latin typeface="Calibri" panose="020F0502020204030204" pitchFamily="34" charset="0"/>
                    <a:cs typeface="Calibri" panose="020F0502020204030204" pitchFamily="34" charset="0"/>
                  </a:rPr>
                  <a:t>Graph Fourier Transform of </a:t>
                </a:r>
                <a14:m>
                  <m:oMath xmlns:m="http://schemas.openxmlformats.org/officeDocument/2006/math">
                    <m:acc>
                      <m:accPr>
                        <m:chr m:val="̂"/>
                        <m:ctrlPr>
                          <a:rPr lang="en-US" altLang="zh-TW" i="1">
                            <a:solidFill>
                              <a:srgbClr val="404040"/>
                            </a:solidFill>
                            <a:latin typeface="Cambria Math" panose="02040503050406030204" pitchFamily="18" charset="0"/>
                            <a:cs typeface="Calibri" panose="020F0502020204030204" pitchFamily="34" charset="0"/>
                          </a:rPr>
                        </m:ctrlPr>
                      </m:accPr>
                      <m:e>
                        <m:sSub>
                          <m:sSubPr>
                            <m:ctrlPr>
                              <a:rPr lang="en-US" altLang="zh-TW" i="1">
                                <a:solidFill>
                                  <a:srgbClr val="404040"/>
                                </a:solidFill>
                                <a:latin typeface="Cambria Math" panose="02040503050406030204" pitchFamily="18" charset="0"/>
                                <a:cs typeface="Calibri" panose="020F0502020204030204" pitchFamily="34" charset="0"/>
                              </a:rPr>
                            </m:ctrlPr>
                          </m:sSubPr>
                          <m:e>
                            <m:r>
                              <a:rPr lang="en-US" altLang="zh-TW" i="1">
                                <a:solidFill>
                                  <a:srgbClr val="404040"/>
                                </a:solidFill>
                                <a:latin typeface="Cambria Math" panose="02040503050406030204" pitchFamily="18" charset="0"/>
                                <a:cs typeface="Calibri" panose="020F0502020204030204" pitchFamily="34" charset="0"/>
                              </a:rPr>
                              <m:t>𝜙</m:t>
                            </m:r>
                          </m:e>
                          <m:sub>
                            <m:sSub>
                              <m:sSubPr>
                                <m:ctrlPr>
                                  <a:rPr lang="en-US" altLang="zh-TW" b="0" i="1" smtClean="0">
                                    <a:solidFill>
                                      <a:srgbClr val="404040"/>
                                    </a:solidFill>
                                    <a:latin typeface="Cambria Math" panose="02040503050406030204" pitchFamily="18" charset="0"/>
                                    <a:cs typeface="Calibri" panose="020F0502020204030204" pitchFamily="34" charset="0"/>
                                  </a:rPr>
                                </m:ctrlPr>
                              </m:sSubPr>
                              <m:e>
                                <m:r>
                                  <a:rPr lang="en-US" altLang="zh-TW" b="0" i="1" smtClean="0">
                                    <a:solidFill>
                                      <a:srgbClr val="404040"/>
                                    </a:solidFill>
                                    <a:latin typeface="Cambria Math" panose="02040503050406030204" pitchFamily="18" charset="0"/>
                                    <a:cs typeface="Calibri" panose="020F0502020204030204" pitchFamily="34" charset="0"/>
                                  </a:rPr>
                                  <m:t>𝑔</m:t>
                                </m:r>
                              </m:e>
                              <m:sub>
                                <m:r>
                                  <a:rPr lang="en-US" altLang="zh-TW" b="0" i="1" smtClean="0">
                                    <a:solidFill>
                                      <a:srgbClr val="404040"/>
                                    </a:solidFill>
                                    <a:latin typeface="Cambria Math" panose="02040503050406030204" pitchFamily="18" charset="0"/>
                                    <a:cs typeface="Calibri" panose="020F0502020204030204" pitchFamily="34" charset="0"/>
                                  </a:rPr>
                                  <m:t>𝑖</m:t>
                                </m:r>
                              </m:sub>
                            </m:sSub>
                          </m:sub>
                        </m:sSub>
                      </m:e>
                    </m:acc>
                  </m:oMath>
                </a14:m>
                <a:r>
                  <a:rPr lang="en-US" altLang="zh-TW" dirty="0" smtClean="0">
                    <a:solidFill>
                      <a:srgbClr val="404040"/>
                    </a:solidFill>
                    <a:latin typeface="Calibri" panose="020F0502020204030204" pitchFamily="34" charset="0"/>
                    <a:cs typeface="Calibri" panose="020F0502020204030204" pitchFamily="34" charset="0"/>
                  </a:rPr>
                  <a:t> can be exploited to remove noise from its graph </a:t>
                </a:r>
                <a:r>
                  <a:rPr lang="en-US" altLang="zh-TW" dirty="0">
                    <a:solidFill>
                      <a:srgbClr val="404040"/>
                    </a:solidFill>
                    <a:latin typeface="Calibri" panose="020F0502020204030204" pitchFamily="34" charset="0"/>
                    <a:cs typeface="Calibri" panose="020F0502020204030204" pitchFamily="34" charset="0"/>
                  </a:rPr>
                  <a:t>signal. To achieve this, we can apply an ideal </a:t>
                </a:r>
                <a:r>
                  <a:rPr lang="en-US" altLang="zh-TW" dirty="0" err="1" smtClean="0">
                    <a:solidFill>
                      <a:srgbClr val="404040"/>
                    </a:solidFill>
                    <a:latin typeface="Calibri" panose="020F0502020204030204" pitchFamily="34" charset="0"/>
                    <a:cs typeface="Calibri" panose="020F0502020204030204" pitchFamily="34" charset="0"/>
                  </a:rPr>
                  <a:t>lowpass</a:t>
                </a:r>
                <a:r>
                  <a:rPr lang="en-US" altLang="zh-TW" dirty="0" smtClean="0">
                    <a:solidFill>
                      <a:srgbClr val="404040"/>
                    </a:solidFill>
                    <a:latin typeface="Calibri" panose="020F0502020204030204" pitchFamily="34" charset="0"/>
                    <a:cs typeface="Calibri" panose="020F0502020204030204" pitchFamily="34" charset="0"/>
                  </a:rPr>
                  <a:t> filter </a:t>
                </a:r>
                <a:r>
                  <a:rPr lang="en-US" altLang="zh-TW" dirty="0">
                    <a:solidFill>
                      <a:srgbClr val="404040"/>
                    </a:solidFill>
                    <a:latin typeface="Calibri" panose="020F0502020204030204" pitchFamily="34" charset="0"/>
                    <a:cs typeface="Calibri" panose="020F0502020204030204" pitchFamily="34" charset="0"/>
                  </a:rPr>
                  <a:t>to the graph signal by simply truncating the sum in the Inverse Graph Fourier Transform to a smaller set with only </a:t>
                </a:r>
                <a14:m>
                  <m:oMath xmlns:m="http://schemas.openxmlformats.org/officeDocument/2006/math">
                    <m:r>
                      <a:rPr lang="en-US" altLang="zh-TW" b="0" i="1" smtClean="0">
                        <a:solidFill>
                          <a:srgbClr val="404040"/>
                        </a:solidFill>
                        <a:latin typeface="Cambria Math" panose="02040503050406030204" pitchFamily="18" charset="0"/>
                        <a:cs typeface="Calibri" panose="020F0502020204030204" pitchFamily="34" charset="0"/>
                      </a:rPr>
                      <m:t>𝑀</m:t>
                    </m:r>
                  </m:oMath>
                </a14:m>
                <a:r>
                  <a:rPr lang="en-US" altLang="zh-TW" dirty="0" smtClean="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components </a:t>
                </a:r>
                <a:r>
                  <a:rPr lang="en-US" altLang="zh-TW" dirty="0" smtClean="0">
                    <a:solidFill>
                      <a:srgbClr val="404040"/>
                    </a:solidFill>
                    <a:latin typeface="Calibri" panose="020F0502020204030204" pitchFamily="34" charset="0"/>
                    <a:cs typeface="Calibri" panose="020F0502020204030204" pitchFamily="34" charset="0"/>
                  </a:rPr>
                  <a:t>(</a:t>
                </a:r>
                <a14:m>
                  <m:oMath xmlns:m="http://schemas.openxmlformats.org/officeDocument/2006/math">
                    <m:r>
                      <a:rPr lang="en-US" altLang="zh-TW" b="0" i="1" smtClean="0">
                        <a:solidFill>
                          <a:srgbClr val="404040"/>
                        </a:solidFill>
                        <a:latin typeface="Cambria Math" panose="02040503050406030204" pitchFamily="18" charset="0"/>
                        <a:cs typeface="Calibri" panose="020F0502020204030204" pitchFamily="34" charset="0"/>
                      </a:rPr>
                      <m:t>𝑀</m:t>
                    </m:r>
                  </m:oMath>
                </a14:m>
                <a:r>
                  <a:rPr lang="en-US" altLang="zh-TW" dirty="0" smtClean="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&lt; </a:t>
                </a:r>
                <a14:m>
                  <m:oMath xmlns:m="http://schemas.openxmlformats.org/officeDocument/2006/math">
                    <m:r>
                      <a:rPr lang="en-US" altLang="zh-TW" b="0" i="1" smtClean="0">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𝑉</m:t>
                    </m:r>
                    <m:r>
                      <a:rPr lang="en-US" altLang="zh-TW" b="0" i="1" smtClean="0">
                        <a:solidFill>
                          <a:srgbClr val="404040"/>
                        </a:solidFill>
                        <a:latin typeface="Cambria Math" panose="02040503050406030204" pitchFamily="18" charset="0"/>
                        <a:cs typeface="Calibri" panose="020F0502020204030204" pitchFamily="34" charset="0"/>
                      </a:rPr>
                      <m:t>|</m:t>
                    </m:r>
                  </m:oMath>
                </a14:m>
                <a:r>
                  <a:rPr lang="en-US" altLang="zh-TW" dirty="0" smtClean="0">
                    <a:solidFill>
                      <a:srgbClr val="404040"/>
                    </a:solidFill>
                    <a:latin typeface="Calibri" panose="020F0502020204030204" pitchFamily="34" charset="0"/>
                    <a:cs typeface="Calibri" panose="020F0502020204030204" pitchFamily="34" charset="0"/>
                  </a:rPr>
                  <a:t>)</a:t>
                </a:r>
                <a:endParaRPr lang="zh-TW" altLang="en-US" dirty="0">
                  <a:solidFill>
                    <a:srgbClr val="404040"/>
                  </a:solidFill>
                  <a:latin typeface="Calibri" panose="020F0502020204030204" pitchFamily="34" charset="0"/>
                  <a:cs typeface="Calibri" panose="020F0502020204030204" pitchFamily="34" charset="0"/>
                </a:endParaRPr>
              </a:p>
            </p:txBody>
          </p:sp>
        </mc:Choice>
        <mc:Fallback xmlns="">
          <p:sp>
            <p:nvSpPr>
              <p:cNvPr id="19" name="矩形 18"/>
              <p:cNvSpPr>
                <a:spLocks noRot="1" noChangeAspect="1" noMove="1" noResize="1" noEditPoints="1" noAdjustHandles="1" noChangeArrowheads="1" noChangeShapeType="1" noTextEdit="1"/>
              </p:cNvSpPr>
              <p:nvPr/>
            </p:nvSpPr>
            <p:spPr>
              <a:xfrm>
                <a:off x="1731300" y="1485588"/>
                <a:ext cx="8365200" cy="1245213"/>
              </a:xfrm>
              <a:prstGeom prst="rect">
                <a:avLst/>
              </a:prstGeom>
              <a:blipFill>
                <a:blip r:embed="rId4"/>
                <a:stretch>
                  <a:fillRect l="-583" t="-980" b="-735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367005" y="2730801"/>
                <a:ext cx="2266390" cy="8822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TW" i="1" dirty="0" smtClean="0">
                              <a:solidFill>
                                <a:srgbClr val="404040"/>
                              </a:solidFill>
                              <a:latin typeface="Cambria Math" panose="02040503050406030204" pitchFamily="18" charset="0"/>
                              <a:cs typeface="Calibri" panose="020F0502020204030204" pitchFamily="34" charset="0"/>
                            </a:rPr>
                          </m:ctrlPr>
                        </m:accPr>
                        <m:e>
                          <m:r>
                            <a:rPr lang="en-US" altLang="zh-TW" i="1" dirty="0">
                              <a:solidFill>
                                <a:srgbClr val="404040"/>
                              </a:solidFill>
                              <a:latin typeface="Cambria Math" panose="02040503050406030204" pitchFamily="18" charset="0"/>
                              <a:cs typeface="Calibri" panose="020F0502020204030204" pitchFamily="34" charset="0"/>
                            </a:rPr>
                            <m:t>𝜙</m:t>
                          </m:r>
                        </m:e>
                      </m:acc>
                      <m:d>
                        <m:dPr>
                          <m:ctrlPr>
                            <a:rPr lang="en-US" altLang="zh-TW" i="1" dirty="0" smtClean="0">
                              <a:solidFill>
                                <a:srgbClr val="404040"/>
                              </a:solidFill>
                              <a:latin typeface="Cambria Math" panose="02040503050406030204" pitchFamily="18" charset="0"/>
                              <a:cs typeface="Calibri" panose="020F0502020204030204" pitchFamily="34" charset="0"/>
                            </a:rPr>
                          </m:ctrlPr>
                        </m:dPr>
                        <m:e>
                          <m:sSub>
                            <m:sSubPr>
                              <m:ctrlPr>
                                <a:rPr lang="en-US" altLang="zh-TW" i="1" dirty="0" err="1" smtClean="0">
                                  <a:solidFill>
                                    <a:srgbClr val="404040"/>
                                  </a:solidFill>
                                  <a:latin typeface="Cambria Math" panose="02040503050406030204" pitchFamily="18" charset="0"/>
                                  <a:cs typeface="Calibri" panose="020F0502020204030204" pitchFamily="34" charset="0"/>
                                </a:rPr>
                              </m:ctrlPr>
                            </m:sSubPr>
                            <m:e>
                              <m:r>
                                <a:rPr lang="en-US" altLang="zh-TW" i="1" dirty="0" err="1" smtClean="0">
                                  <a:solidFill>
                                    <a:srgbClr val="404040"/>
                                  </a:solidFill>
                                  <a:latin typeface="Cambria Math" panose="02040503050406030204" pitchFamily="18" charset="0"/>
                                  <a:cs typeface="Calibri" panose="020F0502020204030204" pitchFamily="34" charset="0"/>
                                </a:rPr>
                                <m:t>𝑔</m:t>
                              </m:r>
                            </m:e>
                            <m:sub>
                              <m:r>
                                <a:rPr lang="en-US" altLang="zh-TW" i="1" dirty="0" err="1" smtClean="0">
                                  <a:solidFill>
                                    <a:srgbClr val="404040"/>
                                  </a:solidFill>
                                  <a:latin typeface="Cambria Math" panose="02040503050406030204" pitchFamily="18" charset="0"/>
                                  <a:cs typeface="Calibri" panose="020F0502020204030204" pitchFamily="34" charset="0"/>
                                </a:rPr>
                                <m:t>𝑖</m:t>
                              </m:r>
                            </m:sub>
                          </m:sSub>
                        </m:e>
                      </m:d>
                      <m:r>
                        <a:rPr lang="en-US" altLang="zh-TW" i="1" dirty="0" smtClean="0">
                          <a:solidFill>
                            <a:srgbClr val="404040"/>
                          </a:solidFill>
                          <a:latin typeface="Cambria Math" panose="02040503050406030204" pitchFamily="18" charset="0"/>
                          <a:cs typeface="Calibri" panose="020F0502020204030204" pitchFamily="34" charset="0"/>
                        </a:rPr>
                        <m:t>=</m:t>
                      </m:r>
                      <m:nary>
                        <m:naryPr>
                          <m:chr m:val="∑"/>
                          <m:ctrlPr>
                            <a:rPr lang="en-US" altLang="zh-TW" i="1">
                              <a:solidFill>
                                <a:srgbClr val="404040"/>
                              </a:solidFill>
                              <a:latin typeface="Cambria Math" panose="02040503050406030204" pitchFamily="18" charset="0"/>
                              <a:cs typeface="Calibri" panose="020F0502020204030204" pitchFamily="34" charset="0"/>
                            </a:rPr>
                          </m:ctrlPr>
                        </m:naryPr>
                        <m:sub>
                          <m:r>
                            <m:rPr>
                              <m:brk m:alnAt="23"/>
                            </m:rPr>
                            <a:rPr lang="en-US" altLang="zh-TW" i="1">
                              <a:solidFill>
                                <a:srgbClr val="404040"/>
                              </a:solidFill>
                              <a:latin typeface="Cambria Math" panose="02040503050406030204" pitchFamily="18" charset="0"/>
                              <a:cs typeface="Calibri" panose="020F0502020204030204" pitchFamily="34" charset="0"/>
                            </a:rPr>
                            <m:t>𝑚</m:t>
                          </m:r>
                          <m:r>
                            <a:rPr lang="en-US" altLang="zh-TW" i="1">
                              <a:solidFill>
                                <a:srgbClr val="404040"/>
                              </a:solidFill>
                              <a:latin typeface="Cambria Math" panose="02040503050406030204" pitchFamily="18" charset="0"/>
                              <a:cs typeface="Calibri" panose="020F0502020204030204" pitchFamily="34" charset="0"/>
                            </a:rPr>
                            <m:t>=</m:t>
                          </m:r>
                          <m:r>
                            <m:rPr>
                              <m:brk m:alnAt="23"/>
                            </m:rPr>
                            <a:rPr lang="en-US" altLang="zh-TW" i="1">
                              <a:solidFill>
                                <a:srgbClr val="404040"/>
                              </a:solidFill>
                              <a:latin typeface="Cambria Math" panose="02040503050406030204" pitchFamily="18" charset="0"/>
                              <a:cs typeface="Calibri" panose="020F0502020204030204" pitchFamily="34" charset="0"/>
                            </a:rPr>
                            <m:t>1</m:t>
                          </m:r>
                        </m:sub>
                        <m:sup>
                          <m:r>
                            <a:rPr lang="en-US" altLang="zh-TW" i="1">
                              <a:solidFill>
                                <a:srgbClr val="404040"/>
                              </a:solidFill>
                              <a:latin typeface="Cambria Math" panose="02040503050406030204" pitchFamily="18" charset="0"/>
                              <a:cs typeface="Calibri" panose="020F0502020204030204" pitchFamily="34" charset="0"/>
                            </a:rPr>
                            <m:t>|</m:t>
                          </m:r>
                          <m:r>
                            <a:rPr lang="en-US" altLang="zh-TW" b="0" i="1" smtClean="0">
                              <a:solidFill>
                                <a:srgbClr val="404040"/>
                              </a:solidFill>
                              <a:latin typeface="Cambria Math" panose="02040503050406030204" pitchFamily="18" charset="0"/>
                              <a:cs typeface="Calibri" panose="020F0502020204030204" pitchFamily="34" charset="0"/>
                            </a:rPr>
                            <m:t>𝑀</m:t>
                          </m:r>
                          <m:r>
                            <a:rPr lang="en-US" altLang="zh-TW" i="1">
                              <a:solidFill>
                                <a:srgbClr val="404040"/>
                              </a:solidFill>
                              <a:latin typeface="Cambria Math" panose="02040503050406030204" pitchFamily="18" charset="0"/>
                              <a:cs typeface="Calibri" panose="020F0502020204030204" pitchFamily="34" charset="0"/>
                            </a:rPr>
                            <m:t>|</m:t>
                          </m:r>
                        </m:sup>
                        <m:e>
                          <m:acc>
                            <m:accPr>
                              <m:chr m:val="̂"/>
                              <m:ctrlPr>
                                <a:rPr lang="en-US" altLang="zh-TW" i="1">
                                  <a:solidFill>
                                    <a:srgbClr val="404040"/>
                                  </a:solidFill>
                                  <a:latin typeface="Cambria Math" panose="02040503050406030204" pitchFamily="18" charset="0"/>
                                  <a:cs typeface="Calibri" panose="020F0502020204030204" pitchFamily="34" charset="0"/>
                                </a:rPr>
                              </m:ctrlPr>
                            </m:accPr>
                            <m:e>
                              <m:sSub>
                                <m:sSubPr>
                                  <m:ctrlPr>
                                    <a:rPr lang="en-US" altLang="zh-TW" i="1">
                                      <a:solidFill>
                                        <a:srgbClr val="404040"/>
                                      </a:solidFill>
                                      <a:latin typeface="Cambria Math" panose="02040503050406030204" pitchFamily="18" charset="0"/>
                                      <a:cs typeface="Calibri" panose="020F0502020204030204" pitchFamily="34" charset="0"/>
                                    </a:rPr>
                                  </m:ctrlPr>
                                </m:sSubPr>
                                <m:e>
                                  <m:r>
                                    <a:rPr lang="en-US" altLang="zh-TW" i="1">
                                      <a:solidFill>
                                        <a:srgbClr val="404040"/>
                                      </a:solidFill>
                                      <a:latin typeface="Cambria Math" panose="02040503050406030204" pitchFamily="18" charset="0"/>
                                      <a:cs typeface="Calibri" panose="020F0502020204030204" pitchFamily="34" charset="0"/>
                                    </a:rPr>
                                    <m:t>𝜙</m:t>
                                  </m:r>
                                </m:e>
                                <m:sub>
                                  <m:r>
                                    <a:rPr lang="en-US" altLang="zh-TW" i="1">
                                      <a:solidFill>
                                        <a:srgbClr val="404040"/>
                                      </a:solidFill>
                                      <a:latin typeface="Cambria Math" panose="02040503050406030204" pitchFamily="18" charset="0"/>
                                      <a:cs typeface="Calibri" panose="020F0502020204030204" pitchFamily="34" charset="0"/>
                                    </a:rPr>
                                    <m:t>𝑚</m:t>
                                  </m:r>
                                </m:sub>
                              </m:sSub>
                            </m:e>
                          </m:acc>
                          <m:sSub>
                            <m:sSubPr>
                              <m:ctrlPr>
                                <a:rPr lang="en-US" altLang="zh-TW" i="1">
                                  <a:solidFill>
                                    <a:srgbClr val="404040"/>
                                  </a:solidFill>
                                  <a:latin typeface="Cambria Math" panose="02040503050406030204" pitchFamily="18" charset="0"/>
                                  <a:cs typeface="Calibri" panose="020F0502020204030204" pitchFamily="34" charset="0"/>
                                </a:rPr>
                              </m:ctrlPr>
                            </m:sSubPr>
                            <m:e>
                              <m:r>
                                <a:rPr lang="en-US" altLang="zh-TW" i="1">
                                  <a:solidFill>
                                    <a:srgbClr val="404040"/>
                                  </a:solidFill>
                                  <a:latin typeface="Cambria Math" panose="02040503050406030204" pitchFamily="18" charset="0"/>
                                  <a:cs typeface="Calibri" panose="020F0502020204030204" pitchFamily="34" charset="0"/>
                                </a:rPr>
                                <m:t>𝑢</m:t>
                              </m:r>
                            </m:e>
                            <m:sub>
                              <m:r>
                                <a:rPr lang="en-US" altLang="zh-TW" i="1">
                                  <a:solidFill>
                                    <a:srgbClr val="404040"/>
                                  </a:solidFill>
                                  <a:latin typeface="Cambria Math" panose="02040503050406030204" pitchFamily="18" charset="0"/>
                                  <a:cs typeface="Calibri" panose="020F0502020204030204" pitchFamily="34" charset="0"/>
                                </a:rPr>
                                <m:t>𝑚𝑖</m:t>
                              </m:r>
                            </m:sub>
                          </m:sSub>
                        </m:e>
                      </m:nary>
                    </m:oMath>
                  </m:oMathPara>
                </a14:m>
                <a:endParaRPr lang="zh-TW"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367005" y="2730801"/>
                <a:ext cx="2266390" cy="882229"/>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31300" y="3666412"/>
                <a:ext cx="8365200" cy="945580"/>
              </a:xfrm>
              <a:prstGeom prst="rect">
                <a:avLst/>
              </a:prstGeom>
            </p:spPr>
            <p:txBody>
              <a:bodyPr wrap="square">
                <a:spAutoFit/>
              </a:bodyPr>
              <a:lstStyle/>
              <a:p>
                <a:r>
                  <a:rPr lang="en-US" altLang="zh-TW" dirty="0" smtClean="0">
                    <a:solidFill>
                      <a:srgbClr val="404040"/>
                    </a:solidFill>
                    <a:latin typeface="Calibri" panose="020F0502020204030204" pitchFamily="34" charset="0"/>
                    <a:cs typeface="Calibri" panose="020F0502020204030204" pitchFamily="34" charset="0"/>
                  </a:rPr>
                  <a:t>Once we have the raw landscape of similarities (</a:t>
                </a:r>
                <a14:m>
                  <m:oMath xmlns:m="http://schemas.openxmlformats.org/officeDocument/2006/math">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b="0" i="1" dirty="0" smtClean="0">
                            <a:solidFill>
                              <a:srgbClr val="404040"/>
                            </a:solidFill>
                            <a:latin typeface="Cambria Math" panose="02040503050406030204" pitchFamily="18" charset="0"/>
                            <a:cs typeface="Calibri" panose="020F0502020204030204" pitchFamily="34" charset="0"/>
                          </a:rPr>
                          <m:t>𝑣</m:t>
                        </m:r>
                      </m:e>
                      <m:sub>
                        <m:r>
                          <a:rPr lang="en-US" altLang="zh-TW" b="0" i="1" dirty="0" smtClean="0">
                            <a:solidFill>
                              <a:srgbClr val="404040"/>
                            </a:solidFill>
                            <a:latin typeface="Cambria Math" panose="02040503050406030204" pitchFamily="18" charset="0"/>
                            <a:cs typeface="Calibri" panose="020F0502020204030204" pitchFamily="34" charset="0"/>
                          </a:rPr>
                          <m:t>𝑓</m:t>
                        </m:r>
                      </m:sub>
                    </m:sSub>
                  </m:oMath>
                </a14:m>
                <a:r>
                  <a:rPr lang="en-US" altLang="zh-TW" dirty="0" smtClean="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and its </a:t>
                </a:r>
                <a:r>
                  <a:rPr lang="en-US" altLang="zh-TW" dirty="0" err="1">
                    <a:solidFill>
                      <a:srgbClr val="404040"/>
                    </a:solidFill>
                    <a:latin typeface="Calibri" panose="020F0502020204030204" pitchFamily="34" charset="0"/>
                    <a:cs typeface="Calibri" panose="020F0502020204030204" pitchFamily="34" charset="0"/>
                  </a:rPr>
                  <a:t>lowpass</a:t>
                </a:r>
                <a:r>
                  <a:rPr lang="en-US" altLang="zh-TW" dirty="0">
                    <a:solidFill>
                      <a:srgbClr val="404040"/>
                    </a:solidFill>
                    <a:latin typeface="Calibri" panose="020F0502020204030204" pitchFamily="34" charset="0"/>
                    <a:cs typeface="Calibri" panose="020F0502020204030204" pitchFamily="34" charset="0"/>
                  </a:rPr>
                  <a:t> </a:t>
                </a:r>
                <a:r>
                  <a:rPr lang="en-US" altLang="zh-TW" dirty="0" smtClean="0">
                    <a:solidFill>
                      <a:srgbClr val="404040"/>
                    </a:solidFill>
                    <a:latin typeface="Calibri" panose="020F0502020204030204" pitchFamily="34" charset="0"/>
                    <a:cs typeface="Calibri" panose="020F0502020204030204" pitchFamily="34" charset="0"/>
                  </a:rPr>
                  <a:t>filtered version (</a:t>
                </a:r>
                <a14:m>
                  <m:oMath xmlns:m="http://schemas.openxmlformats.org/officeDocument/2006/math">
                    <m:acc>
                      <m:accPr>
                        <m:chr m:val="̃"/>
                        <m:ctrlPr>
                          <a:rPr lang="en-US" altLang="zh-TW" i="1" dirty="0" smtClean="0">
                            <a:solidFill>
                              <a:srgbClr val="404040"/>
                            </a:solidFill>
                            <a:latin typeface="Cambria Math" panose="02040503050406030204" pitchFamily="18" charset="0"/>
                            <a:cs typeface="Calibri" panose="020F0502020204030204" pitchFamily="34" charset="0"/>
                          </a:rPr>
                        </m:ctrlPr>
                      </m:accPr>
                      <m:e>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i="1" dirty="0">
                                <a:solidFill>
                                  <a:srgbClr val="404040"/>
                                </a:solidFill>
                                <a:latin typeface="Cambria Math" panose="02040503050406030204" pitchFamily="18" charset="0"/>
                                <a:cs typeface="Calibri" panose="020F0502020204030204" pitchFamily="34" charset="0"/>
                              </a:rPr>
                              <m:t>𝑣</m:t>
                            </m:r>
                          </m:e>
                          <m:sub>
                            <m:r>
                              <a:rPr lang="en-US" altLang="zh-TW" i="1" dirty="0">
                                <a:solidFill>
                                  <a:srgbClr val="404040"/>
                                </a:solidFill>
                                <a:latin typeface="Cambria Math" panose="02040503050406030204" pitchFamily="18" charset="0"/>
                                <a:cs typeface="Calibri" panose="020F0502020204030204" pitchFamily="34" charset="0"/>
                              </a:rPr>
                              <m:t>𝑓</m:t>
                            </m:r>
                          </m:sub>
                        </m:sSub>
                      </m:e>
                    </m:acc>
                  </m:oMath>
                </a14:m>
                <a:r>
                  <a:rPr lang="en-US" altLang="zh-TW" dirty="0" smtClean="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we look for the projection direction with maximum similarity in both </a:t>
                </a:r>
                <a:r>
                  <a:rPr lang="en-US" altLang="zh-TW" dirty="0" smtClean="0">
                    <a:solidFill>
                      <a:srgbClr val="404040"/>
                    </a:solidFill>
                    <a:latin typeface="Calibri" panose="020F0502020204030204" pitchFamily="34" charset="0"/>
                    <a:cs typeface="Calibri" panose="020F0502020204030204" pitchFamily="34" charset="0"/>
                  </a:rPr>
                  <a:t>graphs. We </a:t>
                </a:r>
                <a:r>
                  <a:rPr lang="en-US" altLang="zh-TW" dirty="0">
                    <a:solidFill>
                      <a:srgbClr val="404040"/>
                    </a:solidFill>
                    <a:latin typeface="Calibri" panose="020F0502020204030204" pitchFamily="34" charset="0"/>
                    <a:cs typeface="Calibri" panose="020F0502020204030204" pitchFamily="34" charset="0"/>
                  </a:rPr>
                  <a:t>then </a:t>
                </a:r>
                <a:r>
                  <a:rPr lang="en-US" altLang="zh-TW" dirty="0" smtClean="0">
                    <a:solidFill>
                      <a:srgbClr val="404040"/>
                    </a:solidFill>
                    <a:latin typeface="Calibri" panose="020F0502020204030204" pitchFamily="34" charset="0"/>
                    <a:cs typeface="Calibri" panose="020F0502020204030204" pitchFamily="34" charset="0"/>
                  </a:rPr>
                  <a:t>define </a:t>
                </a:r>
                <a:r>
                  <a:rPr lang="en-US" altLang="zh-TW" dirty="0">
                    <a:solidFill>
                      <a:srgbClr val="404040"/>
                    </a:solidFill>
                    <a:latin typeface="Calibri" panose="020F0502020204030204" pitchFamily="34" charset="0"/>
                    <a:cs typeface="Calibri" panose="020F0502020204030204" pitchFamily="34" charset="0"/>
                  </a:rPr>
                  <a:t>their similarity </a:t>
                </a:r>
                <a:r>
                  <a:rPr lang="en-US" altLang="zh-TW" dirty="0" smtClean="0">
                    <a:solidFill>
                      <a:srgbClr val="404040"/>
                    </a:solidFill>
                    <a:latin typeface="Calibri" panose="020F0502020204030204" pitchFamily="34" charset="0"/>
                    <a:cs typeface="Calibri" panose="020F0502020204030204" pitchFamily="34" charset="0"/>
                  </a:rPr>
                  <a:t>as</a:t>
                </a:r>
                <a:endParaRPr lang="zh-TW" altLang="en-US" dirty="0">
                  <a:solidFill>
                    <a:srgbClr val="404040"/>
                  </a:solidFill>
                  <a:latin typeface="Calibri" panose="020F0502020204030204" pitchFamily="34" charset="0"/>
                  <a:cs typeface="Calibri" panose="020F050202020403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1731300" y="3666412"/>
                <a:ext cx="8365200" cy="945580"/>
              </a:xfrm>
              <a:prstGeom prst="rect">
                <a:avLst/>
              </a:prstGeom>
              <a:blipFill>
                <a:blip r:embed="rId6"/>
                <a:stretch>
                  <a:fillRect l="-583" t="-2564" r="-5831" b="-897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4827964" y="4469583"/>
                <a:ext cx="1295676" cy="391582"/>
              </a:xfrm>
              <a:prstGeom prst="rect">
                <a:avLst/>
              </a:prstGeom>
            </p:spPr>
            <p:txBody>
              <a:bodyPr wrap="none">
                <a:spAutoFit/>
              </a:bodyPr>
              <a:lstStyle/>
              <a:p>
                <a14:m>
                  <m:oMath xmlns:m="http://schemas.openxmlformats.org/officeDocument/2006/math">
                    <m:sSub>
                      <m:sSubPr>
                        <m:ctrlPr>
                          <a:rPr lang="en-US" altLang="zh-TW" i="1" dirty="0" smtClean="0">
                            <a:solidFill>
                              <a:srgbClr val="404040"/>
                            </a:solidFill>
                            <a:latin typeface="Cambria Math" panose="02040503050406030204" pitchFamily="18" charset="0"/>
                            <a:cs typeface="Calibri" panose="020F0502020204030204" pitchFamily="34" charset="0"/>
                          </a:rPr>
                        </m:ctrlPr>
                      </m:sSubPr>
                      <m:e>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b="0" i="1" dirty="0" smtClean="0">
                                <a:solidFill>
                                  <a:srgbClr val="404040"/>
                                </a:solidFill>
                                <a:latin typeface="Cambria Math" panose="02040503050406030204" pitchFamily="18" charset="0"/>
                                <a:cs typeface="Calibri" panose="020F0502020204030204" pitchFamily="34" charset="0"/>
                              </a:rPr>
                              <m:t>𝑑</m:t>
                            </m:r>
                          </m:e>
                          <m:sub>
                            <m:r>
                              <a:rPr lang="en-US" altLang="zh-TW" i="1" dirty="0">
                                <a:solidFill>
                                  <a:srgbClr val="404040"/>
                                </a:solidFill>
                                <a:latin typeface="Cambria Math" panose="02040503050406030204" pitchFamily="18" charset="0"/>
                                <a:cs typeface="Calibri" panose="020F0502020204030204" pitchFamily="34" charset="0"/>
                              </a:rPr>
                              <m:t>𝑓</m:t>
                            </m:r>
                          </m:sub>
                        </m:sSub>
                        <m:r>
                          <a:rPr lang="en-US" altLang="zh-TW" b="0" i="1" dirty="0" smtClean="0">
                            <a:solidFill>
                              <a:srgbClr val="404040"/>
                            </a:solidFill>
                            <a:latin typeface="Cambria Math" panose="02040503050406030204" pitchFamily="18" charset="0"/>
                            <a:cs typeface="Calibri" panose="020F0502020204030204" pitchFamily="34" charset="0"/>
                          </a:rPr>
                          <m:t>=</m:t>
                        </m:r>
                        <m:r>
                          <a:rPr lang="en-US" altLang="zh-TW" i="1" dirty="0">
                            <a:solidFill>
                              <a:srgbClr val="404040"/>
                            </a:solidFill>
                            <a:latin typeface="Cambria Math" panose="02040503050406030204" pitchFamily="18" charset="0"/>
                            <a:cs typeface="Calibri" panose="020F0502020204030204" pitchFamily="34" charset="0"/>
                          </a:rPr>
                          <m:t>𝑣</m:t>
                        </m:r>
                      </m:e>
                      <m:sub>
                        <m:r>
                          <a:rPr lang="en-US" altLang="zh-TW" i="1" dirty="0">
                            <a:solidFill>
                              <a:srgbClr val="404040"/>
                            </a:solidFill>
                            <a:latin typeface="Cambria Math" panose="02040503050406030204" pitchFamily="18" charset="0"/>
                            <a:cs typeface="Calibri" panose="020F0502020204030204" pitchFamily="34" charset="0"/>
                          </a:rPr>
                          <m:t>𝑓</m:t>
                        </m:r>
                      </m:sub>
                    </m:sSub>
                  </m:oMath>
                </a14:m>
                <a:r>
                  <a:rPr lang="en-US" altLang="zh-TW" dirty="0" smtClean="0"/>
                  <a:t>,</a:t>
                </a:r>
                <a:r>
                  <a:rPr lang="en-US" altLang="zh-TW" dirty="0">
                    <a:solidFill>
                      <a:srgbClr val="404040"/>
                    </a:solidFill>
                    <a:cs typeface="Calibri" panose="020F0502020204030204" pitchFamily="34" charset="0"/>
                  </a:rPr>
                  <a:t> </a:t>
                </a:r>
                <a14:m>
                  <m:oMath xmlns:m="http://schemas.openxmlformats.org/officeDocument/2006/math">
                    <m:acc>
                      <m:accPr>
                        <m:chr m:val="̃"/>
                        <m:ctrlPr>
                          <a:rPr lang="en-US" altLang="zh-TW" i="1" dirty="0">
                            <a:solidFill>
                              <a:srgbClr val="404040"/>
                            </a:solidFill>
                            <a:latin typeface="Cambria Math" panose="02040503050406030204" pitchFamily="18" charset="0"/>
                            <a:cs typeface="Calibri" panose="020F0502020204030204" pitchFamily="34" charset="0"/>
                          </a:rPr>
                        </m:ctrlPr>
                      </m:accPr>
                      <m:e>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i="1" dirty="0">
                                <a:solidFill>
                                  <a:srgbClr val="404040"/>
                                </a:solidFill>
                                <a:latin typeface="Cambria Math" panose="02040503050406030204" pitchFamily="18" charset="0"/>
                                <a:cs typeface="Calibri" panose="020F0502020204030204" pitchFamily="34" charset="0"/>
                              </a:rPr>
                              <m:t>𝑣</m:t>
                            </m:r>
                          </m:e>
                          <m:sub>
                            <m:r>
                              <a:rPr lang="en-US" altLang="zh-TW" i="1" dirty="0">
                                <a:solidFill>
                                  <a:srgbClr val="404040"/>
                                </a:solidFill>
                                <a:latin typeface="Cambria Math" panose="02040503050406030204" pitchFamily="18" charset="0"/>
                                <a:cs typeface="Calibri" panose="020F0502020204030204" pitchFamily="34" charset="0"/>
                              </a:rPr>
                              <m:t>𝑓</m:t>
                            </m:r>
                          </m:sub>
                        </m:sSub>
                      </m:e>
                    </m:acc>
                  </m:oMath>
                </a14:m>
                <a:endParaRPr lang="zh-TW" altLang="en-US" dirty="0"/>
              </a:p>
            </p:txBody>
          </p:sp>
        </mc:Choice>
        <mc:Fallback xmlns="">
          <p:sp>
            <p:nvSpPr>
              <p:cNvPr id="9" name="矩形 8"/>
              <p:cNvSpPr>
                <a:spLocks noRot="1" noChangeAspect="1" noMove="1" noResize="1" noEditPoints="1" noAdjustHandles="1" noChangeArrowheads="1" noChangeShapeType="1" noTextEdit="1"/>
              </p:cNvSpPr>
              <p:nvPr/>
            </p:nvSpPr>
            <p:spPr>
              <a:xfrm>
                <a:off x="4827964" y="4469583"/>
                <a:ext cx="1295676" cy="391582"/>
              </a:xfrm>
              <a:prstGeom prst="rect">
                <a:avLst/>
              </a:prstGeom>
              <a:blipFill>
                <a:blip r:embed="rId7"/>
                <a:stretch>
                  <a:fillRect t="-7813" r="-46948" b="-18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834711" y="4858243"/>
                <a:ext cx="3282181" cy="369332"/>
              </a:xfrm>
              <a:prstGeom prst="rect">
                <a:avLst/>
              </a:prstGeom>
            </p:spPr>
            <p:txBody>
              <a:bodyPr wrap="none">
                <a:spAutoFit/>
              </a:bodyPr>
              <a:lstStyle/>
              <a:p>
                <a:r>
                  <a:rPr lang="en-US" altLang="zh-TW" dirty="0" smtClean="0"/>
                  <a:t>, </a:t>
                </a:r>
                <a:r>
                  <a:rPr lang="en-US" altLang="zh-TW" dirty="0"/>
                  <a:t>: </a:t>
                </a:r>
                <a:r>
                  <a:rPr lang="en-US" altLang="zh-TW" dirty="0" smtClean="0">
                    <a:solidFill>
                      <a:srgbClr val="404040"/>
                    </a:solidFill>
                    <a:latin typeface="Calibri" panose="020F0502020204030204" pitchFamily="34" charset="0"/>
                    <a:cs typeface="Calibri" panose="020F0502020204030204" pitchFamily="34" charset="0"/>
                  </a:rPr>
                  <a:t>standard </a:t>
                </a:r>
                <a:r>
                  <a:rPr lang="en-US" altLang="zh-TW" dirty="0">
                    <a:solidFill>
                      <a:srgbClr val="404040"/>
                    </a:solidFill>
                    <a:latin typeface="Calibri" panose="020F0502020204030204" pitchFamily="34" charset="0"/>
                    <a:cs typeface="Calibri" panose="020F0502020204030204" pitchFamily="34" charset="0"/>
                  </a:rPr>
                  <a:t>inner product in </a:t>
                </a:r>
                <a14:m>
                  <m:oMath xmlns:m="http://schemas.openxmlformats.org/officeDocument/2006/math">
                    <m:sSup>
                      <m:sSupPr>
                        <m:ctrlP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ctrlPr>
                      </m:sSupPr>
                      <m:e>
                        <m:r>
                          <a:rPr lang="en-US" altLang="zh-CN" i="1">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ℝ</m:t>
                        </m:r>
                      </m:e>
                      <m:sup>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3</m:t>
                        </m:r>
                      </m:sup>
                    </m:sSup>
                  </m:oMath>
                </a14:m>
                <a:r>
                  <a:rPr lang="en-US" altLang="zh-TW" dirty="0" smtClean="0">
                    <a:solidFill>
                      <a:srgbClr val="404040"/>
                    </a:solidFill>
                    <a:latin typeface="Calibri" panose="020F0502020204030204" pitchFamily="34" charset="0"/>
                    <a:cs typeface="Calibri" panose="020F0502020204030204" pitchFamily="34" charset="0"/>
                  </a:rPr>
                  <a:t>.</a:t>
                </a:r>
                <a:endParaRPr lang="zh-TW" altLang="en-US" dirty="0">
                  <a:solidFill>
                    <a:srgbClr val="404040"/>
                  </a:solidFill>
                  <a:latin typeface="Calibri" panose="020F0502020204030204" pitchFamily="34" charset="0"/>
                  <a:cs typeface="Calibri" panose="020F050202020403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3834711" y="4858243"/>
                <a:ext cx="3282181" cy="369332"/>
              </a:xfrm>
              <a:prstGeom prst="rect">
                <a:avLst/>
              </a:prstGeom>
              <a:blipFill>
                <a:blip r:embed="rId8"/>
                <a:stretch>
                  <a:fillRect l="-1487" t="-11475" b="-2459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矩形 10"/>
              <p:cNvSpPr/>
              <p:nvPr/>
            </p:nvSpPr>
            <p:spPr>
              <a:xfrm>
                <a:off x="1731300" y="5428813"/>
                <a:ext cx="8898600" cy="1241430"/>
              </a:xfrm>
              <a:prstGeom prst="rect">
                <a:avLst/>
              </a:prstGeom>
            </p:spPr>
            <p:txBody>
              <a:bodyPr wrap="square">
                <a:spAutoFit/>
              </a:bodyPr>
              <a:lstStyle/>
              <a:p>
                <a:r>
                  <a:rPr lang="en-US" altLang="zh-TW" dirty="0" smtClean="0">
                    <a:solidFill>
                      <a:srgbClr val="404040"/>
                    </a:solidFill>
                    <a:latin typeface="Calibri" panose="020F0502020204030204" pitchFamily="34" charset="0"/>
                    <a:cs typeface="Calibri" panose="020F0502020204030204" pitchFamily="34" charset="0"/>
                  </a:rPr>
                  <a:t>Another quality </a:t>
                </a:r>
                <a:r>
                  <a:rPr lang="en-US" altLang="zh-TW" dirty="0">
                    <a:solidFill>
                      <a:srgbClr val="404040"/>
                    </a:solidFill>
                    <a:latin typeface="Calibri" panose="020F0502020204030204" pitchFamily="34" charset="0"/>
                    <a:cs typeface="Calibri" panose="020F0502020204030204" pitchFamily="34" charset="0"/>
                  </a:rPr>
                  <a:t>criterion is the correlation between the two reference projections associated with </a:t>
                </a:r>
                <a:r>
                  <a:rPr lang="en-US" altLang="zh-TW" dirty="0" smtClean="0">
                    <a:solidFill>
                      <a:srgbClr val="404040"/>
                    </a:solidFill>
                    <a:latin typeface="Calibri" panose="020F0502020204030204" pitchFamily="34" charset="0"/>
                    <a:cs typeface="Calibri" panose="020F0502020204030204" pitchFamily="34" charset="0"/>
                  </a:rPr>
                  <a:t>both </a:t>
                </a:r>
                <a:r>
                  <a:rPr lang="en-US" altLang="zh-TW" dirty="0">
                    <a:solidFill>
                      <a:srgbClr val="404040"/>
                    </a:solidFill>
                    <a:latin typeface="Calibri" panose="020F0502020204030204" pitchFamily="34" charset="0"/>
                    <a:cs typeface="Calibri" panose="020F0502020204030204" pitchFamily="34" charset="0"/>
                  </a:rPr>
                  <a:t>best matching </a:t>
                </a:r>
                <a:r>
                  <a:rPr lang="en-US" altLang="zh-TW" dirty="0" smtClean="0">
                    <a:solidFill>
                      <a:srgbClr val="404040"/>
                    </a:solidFill>
                    <a:latin typeface="Calibri" panose="020F0502020204030204" pitchFamily="34" charset="0"/>
                    <a:cs typeface="Calibri" panose="020F0502020204030204" pitchFamily="34" charset="0"/>
                  </a:rPr>
                  <a:t>directions</a:t>
                </a:r>
                <a14:m>
                  <m:oMath xmlns:m="http://schemas.openxmlformats.org/officeDocument/2006/math">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b="0" i="1" dirty="0" smtClean="0">
                            <a:solidFill>
                              <a:srgbClr val="404040"/>
                            </a:solidFill>
                            <a:latin typeface="Cambria Math" panose="02040503050406030204" pitchFamily="18" charset="0"/>
                            <a:cs typeface="Calibri" panose="020F0502020204030204" pitchFamily="34" charset="0"/>
                          </a:rPr>
                          <m:t> </m:t>
                        </m:r>
                        <m:r>
                          <a:rPr lang="en-US" altLang="zh-TW" i="1" dirty="0" err="1">
                            <a:solidFill>
                              <a:srgbClr val="404040"/>
                            </a:solidFill>
                            <a:latin typeface="Cambria Math" panose="02040503050406030204" pitchFamily="18" charset="0"/>
                            <a:cs typeface="Calibri" panose="020F0502020204030204" pitchFamily="34" charset="0"/>
                          </a:rPr>
                          <m:t>𝑔</m:t>
                        </m:r>
                      </m:e>
                      <m:sub>
                        <m:r>
                          <a:rPr lang="en-US" altLang="zh-TW" i="1" dirty="0" err="1">
                            <a:solidFill>
                              <a:srgbClr val="404040"/>
                            </a:solidFill>
                            <a:latin typeface="Cambria Math" panose="02040503050406030204" pitchFamily="18" charset="0"/>
                            <a:cs typeface="Calibri" panose="020F0502020204030204" pitchFamily="34" charset="0"/>
                          </a:rPr>
                          <m:t>𝑖</m:t>
                        </m:r>
                      </m:sub>
                    </m:sSub>
                  </m:oMath>
                </a14:m>
                <a:r>
                  <a:rPr lang="en-US" altLang="zh-TW" dirty="0" smtClean="0">
                    <a:solidFill>
                      <a:srgbClr val="404040"/>
                    </a:solidFill>
                    <a:latin typeface="Calibri" panose="020F0502020204030204" pitchFamily="34" charset="0"/>
                    <a:cs typeface="Calibri" panose="020F0502020204030204" pitchFamily="34" charset="0"/>
                  </a:rPr>
                  <a:t>and</a:t>
                </a:r>
                <a14:m>
                  <m:oMath xmlns:m="http://schemas.openxmlformats.org/officeDocument/2006/math">
                    <m:acc>
                      <m:accPr>
                        <m:chr m:val="̃"/>
                        <m:ctrlPr>
                          <a:rPr lang="en-US" altLang="zh-TW" i="1" dirty="0">
                            <a:solidFill>
                              <a:srgbClr val="404040"/>
                            </a:solidFill>
                            <a:latin typeface="Cambria Math" panose="02040503050406030204" pitchFamily="18" charset="0"/>
                            <a:cs typeface="Calibri" panose="020F0502020204030204" pitchFamily="34" charset="0"/>
                          </a:rPr>
                        </m:ctrlPr>
                      </m:accPr>
                      <m:e>
                        <m:r>
                          <a:rPr lang="en-US" altLang="zh-TW" b="0" i="1" dirty="0" smtClean="0">
                            <a:solidFill>
                              <a:srgbClr val="404040"/>
                            </a:solidFill>
                            <a:latin typeface="Cambria Math" panose="02040503050406030204" pitchFamily="18" charset="0"/>
                            <a:cs typeface="Calibri" panose="020F0502020204030204" pitchFamily="34" charset="0"/>
                          </a:rPr>
                          <m:t> </m:t>
                        </m:r>
                        <m:sSub>
                          <m:sSubPr>
                            <m:ctrlPr>
                              <a:rPr lang="en-US" altLang="zh-TW" i="1" dirty="0" smtClean="0">
                                <a:solidFill>
                                  <a:srgbClr val="404040"/>
                                </a:solidFill>
                                <a:latin typeface="Cambria Math" panose="02040503050406030204" pitchFamily="18" charset="0"/>
                                <a:cs typeface="Calibri" panose="020F0502020204030204" pitchFamily="34" charset="0"/>
                              </a:rPr>
                            </m:ctrlPr>
                          </m:sSubPr>
                          <m:e>
                            <m:r>
                              <a:rPr lang="en-US" altLang="zh-TW" i="1" dirty="0" smtClean="0">
                                <a:solidFill>
                                  <a:srgbClr val="404040"/>
                                </a:solidFill>
                                <a:latin typeface="Cambria Math" panose="02040503050406030204" pitchFamily="18" charset="0"/>
                                <a:cs typeface="Calibri" panose="020F0502020204030204" pitchFamily="34" charset="0"/>
                              </a:rPr>
                              <m:t>𝑔</m:t>
                            </m:r>
                          </m:e>
                          <m:sub>
                            <m:r>
                              <a:rPr lang="en-US" altLang="zh-TW" i="1" dirty="0">
                                <a:solidFill>
                                  <a:srgbClr val="404040"/>
                                </a:solidFill>
                                <a:latin typeface="Cambria Math" panose="02040503050406030204" pitchFamily="18" charset="0"/>
                                <a:cs typeface="Calibri" panose="020F0502020204030204" pitchFamily="34" charset="0"/>
                              </a:rPr>
                              <m:t>𝑖</m:t>
                            </m:r>
                          </m:sub>
                        </m:sSub>
                      </m:e>
                    </m:acc>
                  </m:oMath>
                </a14:m>
                <a:r>
                  <a:rPr lang="en-US" altLang="zh-TW" dirty="0" smtClean="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 </a:t>
                </a:r>
                <a:r>
                  <a:rPr lang="en-US" altLang="zh-TW" dirty="0" smtClean="0">
                    <a:solidFill>
                      <a:srgbClr val="404040"/>
                    </a:solidFill>
                    <a:latin typeface="Calibri" panose="020F0502020204030204" pitchFamily="34" charset="0"/>
                    <a:cs typeface="Calibri" panose="020F0502020204030204" pitchFamily="34" charset="0"/>
                  </a:rPr>
                  <a:t>We </a:t>
                </a:r>
                <a:r>
                  <a:rPr lang="en-US" altLang="zh-TW" dirty="0">
                    <a:solidFill>
                      <a:srgbClr val="404040"/>
                    </a:solidFill>
                    <a:latin typeface="Calibri" panose="020F0502020204030204" pitchFamily="34" charset="0"/>
                    <a:cs typeface="Calibri" panose="020F0502020204030204" pitchFamily="34" charset="0"/>
                  </a:rPr>
                  <a:t>try to detect such a situation by aligning projections </a:t>
                </a:r>
                <a14:m>
                  <m:oMath xmlns:m="http://schemas.openxmlformats.org/officeDocument/2006/math">
                    <m:acc>
                      <m:accPr>
                        <m:chr m:val="̃"/>
                        <m:ctrlPr>
                          <a:rPr lang="en-US" altLang="zh-TW" i="1" dirty="0">
                            <a:solidFill>
                              <a:srgbClr val="404040"/>
                            </a:solidFill>
                            <a:latin typeface="Cambria Math" panose="02040503050406030204" pitchFamily="18" charset="0"/>
                            <a:cs typeface="Calibri" panose="020F0502020204030204" pitchFamily="34" charset="0"/>
                          </a:rPr>
                        </m:ctrlPr>
                      </m:accPr>
                      <m:e>
                        <m:r>
                          <a:rPr lang="en-US" altLang="zh-TW" i="1" dirty="0">
                            <a:solidFill>
                              <a:srgbClr val="404040"/>
                            </a:solidFill>
                            <a:latin typeface="Cambria Math" panose="02040503050406030204" pitchFamily="18" charset="0"/>
                            <a:cs typeface="Calibri" panose="020F0502020204030204" pitchFamily="34" charset="0"/>
                          </a:rPr>
                          <m:t> </m:t>
                        </m:r>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i="1" dirty="0">
                                <a:solidFill>
                                  <a:srgbClr val="404040"/>
                                </a:solidFill>
                                <a:latin typeface="Cambria Math" panose="02040503050406030204" pitchFamily="18" charset="0"/>
                                <a:cs typeface="Calibri" panose="020F0502020204030204" pitchFamily="34" charset="0"/>
                              </a:rPr>
                              <m:t>𝑔</m:t>
                            </m:r>
                          </m:e>
                          <m:sub>
                            <m:r>
                              <a:rPr lang="en-US" altLang="zh-TW" i="1" dirty="0">
                                <a:solidFill>
                                  <a:srgbClr val="404040"/>
                                </a:solidFill>
                                <a:latin typeface="Cambria Math" panose="02040503050406030204" pitchFamily="18" charset="0"/>
                                <a:cs typeface="Calibri" panose="020F0502020204030204" pitchFamily="34" charset="0"/>
                              </a:rPr>
                              <m:t>𝑖</m:t>
                            </m:r>
                          </m:sub>
                        </m:sSub>
                      </m:e>
                    </m:acc>
                  </m:oMath>
                </a14:m>
                <a:r>
                  <a:rPr lang="en-US" altLang="zh-TW" dirty="0" smtClean="0">
                    <a:solidFill>
                      <a:srgbClr val="404040"/>
                    </a:solidFill>
                    <a:latin typeface="Calibri" panose="020F0502020204030204" pitchFamily="34" charset="0"/>
                    <a:cs typeface="Calibri" panose="020F0502020204030204" pitchFamily="34" charset="0"/>
                  </a:rPr>
                  <a:t> </a:t>
                </a:r>
                <a:r>
                  <a:rPr lang="en-US" altLang="zh-TW" dirty="0">
                    <a:solidFill>
                      <a:srgbClr val="404040"/>
                    </a:solidFill>
                    <a:latin typeface="Calibri" panose="020F0502020204030204" pitchFamily="34" charset="0"/>
                    <a:cs typeface="Calibri" panose="020F0502020204030204" pitchFamily="34" charset="0"/>
                  </a:rPr>
                  <a:t>to </a:t>
                </a:r>
                <a14:m>
                  <m:oMath xmlns:m="http://schemas.openxmlformats.org/officeDocument/2006/math">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i="1" dirty="0">
                            <a:solidFill>
                              <a:srgbClr val="404040"/>
                            </a:solidFill>
                            <a:latin typeface="Cambria Math" panose="02040503050406030204" pitchFamily="18" charset="0"/>
                            <a:cs typeface="Calibri" panose="020F0502020204030204" pitchFamily="34" charset="0"/>
                          </a:rPr>
                          <m:t> </m:t>
                        </m:r>
                        <m:r>
                          <a:rPr lang="en-US" altLang="zh-TW" i="1" dirty="0" err="1">
                            <a:solidFill>
                              <a:srgbClr val="404040"/>
                            </a:solidFill>
                            <a:latin typeface="Cambria Math" panose="02040503050406030204" pitchFamily="18" charset="0"/>
                            <a:cs typeface="Calibri" panose="020F0502020204030204" pitchFamily="34" charset="0"/>
                          </a:rPr>
                          <m:t>𝑔</m:t>
                        </m:r>
                      </m:e>
                      <m:sub>
                        <m:r>
                          <a:rPr lang="en-US" altLang="zh-TW" i="1" dirty="0" err="1">
                            <a:solidFill>
                              <a:srgbClr val="404040"/>
                            </a:solidFill>
                            <a:latin typeface="Cambria Math" panose="02040503050406030204" pitchFamily="18" charset="0"/>
                            <a:cs typeface="Calibri" panose="020F0502020204030204" pitchFamily="34" charset="0"/>
                          </a:rPr>
                          <m:t>𝑖</m:t>
                        </m:r>
                      </m:sub>
                    </m:sSub>
                  </m:oMath>
                </a14:m>
                <a:r>
                  <a:rPr lang="en-US" altLang="zh-TW" dirty="0">
                    <a:solidFill>
                      <a:srgbClr val="404040"/>
                    </a:solidFill>
                    <a:latin typeface="Calibri" panose="020F0502020204030204" pitchFamily="34" charset="0"/>
                    <a:cs typeface="Calibri" panose="020F0502020204030204" pitchFamily="34" charset="0"/>
                  </a:rPr>
                  <a:t> and comparing them </a:t>
                </a:r>
                <a14:m>
                  <m:oMath xmlns:m="http://schemas.openxmlformats.org/officeDocument/2006/math">
                    <m:acc>
                      <m:accPr>
                        <m:chr m:val="̃"/>
                        <m:ctrlPr>
                          <a:rPr lang="en-US" altLang="zh-TW" i="1" dirty="0">
                            <a:solidFill>
                              <a:srgbClr val="404040"/>
                            </a:solidFill>
                            <a:latin typeface="Cambria Math" panose="02040503050406030204" pitchFamily="18" charset="0"/>
                            <a:cs typeface="Calibri" panose="020F0502020204030204" pitchFamily="34" charset="0"/>
                          </a:rPr>
                        </m:ctrlPr>
                      </m:accPr>
                      <m:e>
                        <m:r>
                          <a:rPr lang="en-US" altLang="zh-TW" i="1" dirty="0">
                            <a:solidFill>
                              <a:srgbClr val="404040"/>
                            </a:solidFill>
                            <a:latin typeface="Cambria Math" panose="02040503050406030204" pitchFamily="18" charset="0"/>
                            <a:cs typeface="Calibri" panose="020F0502020204030204" pitchFamily="34" charset="0"/>
                          </a:rPr>
                          <m:t> </m:t>
                        </m:r>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b="0" i="1" dirty="0" smtClean="0">
                                <a:solidFill>
                                  <a:srgbClr val="404040"/>
                                </a:solidFill>
                                <a:latin typeface="Cambria Math" panose="02040503050406030204" pitchFamily="18" charset="0"/>
                                <a:cs typeface="Calibri" panose="020F0502020204030204" pitchFamily="34" charset="0"/>
                              </a:rPr>
                              <m:t>𝜙</m:t>
                            </m:r>
                          </m:e>
                          <m:sub>
                            <m:r>
                              <a:rPr lang="en-US" altLang="zh-TW" b="0" i="1" dirty="0" smtClean="0">
                                <a:solidFill>
                                  <a:srgbClr val="404040"/>
                                </a:solidFill>
                                <a:latin typeface="Cambria Math" panose="02040503050406030204" pitchFamily="18" charset="0"/>
                                <a:cs typeface="Calibri" panose="020F0502020204030204" pitchFamily="34" charset="0"/>
                              </a:rPr>
                              <m:t>𝑓</m:t>
                            </m:r>
                          </m:sub>
                        </m:sSub>
                      </m:e>
                    </m:acc>
                    <m:r>
                      <a:rPr lang="en-US" altLang="zh-TW" b="0" i="1" dirty="0" smtClean="0">
                        <a:solidFill>
                          <a:srgbClr val="404040"/>
                        </a:solidFill>
                        <a:latin typeface="Cambria Math" panose="02040503050406030204" pitchFamily="18" charset="0"/>
                        <a:cs typeface="Calibri" panose="020F0502020204030204" pitchFamily="34" charset="0"/>
                      </a:rPr>
                      <m:t>=</m:t>
                    </m:r>
                    <m:r>
                      <a:rPr lang="en-US" altLang="zh-TW" b="0" i="1" dirty="0" smtClean="0">
                        <a:solidFill>
                          <a:srgbClr val="404040"/>
                        </a:solidFill>
                        <a:latin typeface="Cambria Math" panose="02040503050406030204" pitchFamily="18" charset="0"/>
                        <a:cs typeface="Calibri" panose="020F0502020204030204" pitchFamily="34" charset="0"/>
                      </a:rPr>
                      <m:t>𝜙</m:t>
                    </m:r>
                    <m:r>
                      <a:rPr lang="en-US" altLang="zh-TW" b="0" i="1" dirty="0" smtClean="0">
                        <a:solidFill>
                          <a:srgbClr val="404040"/>
                        </a:solidFill>
                        <a:latin typeface="Cambria Math" panose="02040503050406030204" pitchFamily="18" charset="0"/>
                        <a:cs typeface="Calibri" panose="020F0502020204030204" pitchFamily="34" charset="0"/>
                      </a:rPr>
                      <m:t>(</m:t>
                    </m:r>
                    <m:sSub>
                      <m:sSubPr>
                        <m:ctrlPr>
                          <a:rPr lang="en-US" altLang="zh-TW" b="0" i="1" dirty="0" smtClean="0">
                            <a:solidFill>
                              <a:srgbClr val="404040"/>
                            </a:solidFill>
                            <a:latin typeface="Cambria Math" panose="02040503050406030204" pitchFamily="18" charset="0"/>
                            <a:cs typeface="Calibri" panose="020F0502020204030204" pitchFamily="34" charset="0"/>
                          </a:rPr>
                        </m:ctrlPr>
                      </m:sSubPr>
                      <m:e>
                        <m:r>
                          <a:rPr lang="en-US" altLang="zh-TW" b="0" i="1" dirty="0" smtClean="0">
                            <a:solidFill>
                              <a:srgbClr val="404040"/>
                            </a:solidFill>
                            <a:latin typeface="Cambria Math" panose="02040503050406030204" pitchFamily="18" charset="0"/>
                            <a:cs typeface="Calibri" panose="020F0502020204030204" pitchFamily="34" charset="0"/>
                          </a:rPr>
                          <m:t>𝑔</m:t>
                        </m:r>
                      </m:e>
                      <m:sub>
                        <m:r>
                          <a:rPr lang="en-US" altLang="zh-TW" b="0" i="1" dirty="0" smtClean="0">
                            <a:solidFill>
                              <a:srgbClr val="404040"/>
                            </a:solidFill>
                            <a:latin typeface="Cambria Math" panose="02040503050406030204" pitchFamily="18" charset="0"/>
                            <a:cs typeface="Calibri" panose="020F0502020204030204" pitchFamily="34" charset="0"/>
                          </a:rPr>
                          <m:t>𝑖</m:t>
                        </m:r>
                      </m:sub>
                    </m:sSub>
                    <m:r>
                      <a:rPr lang="en-US" altLang="zh-TW" b="0" i="1" dirty="0" smtClean="0">
                        <a:solidFill>
                          <a:srgbClr val="404040"/>
                        </a:solidFill>
                        <a:latin typeface="Cambria Math" panose="02040503050406030204" pitchFamily="18" charset="0"/>
                        <a:cs typeface="Calibri" panose="020F0502020204030204" pitchFamily="34" charset="0"/>
                      </a:rPr>
                      <m:t>,</m:t>
                    </m:r>
                    <m:acc>
                      <m:accPr>
                        <m:chr m:val="̃"/>
                        <m:ctrlPr>
                          <a:rPr lang="en-US" altLang="zh-TW" i="1" dirty="0">
                            <a:solidFill>
                              <a:srgbClr val="404040"/>
                            </a:solidFill>
                            <a:latin typeface="Cambria Math" panose="02040503050406030204" pitchFamily="18" charset="0"/>
                            <a:cs typeface="Calibri" panose="020F0502020204030204" pitchFamily="34" charset="0"/>
                          </a:rPr>
                        </m:ctrlPr>
                      </m:accPr>
                      <m:e>
                        <m:r>
                          <a:rPr lang="en-US" altLang="zh-TW" i="1" dirty="0">
                            <a:solidFill>
                              <a:srgbClr val="404040"/>
                            </a:solidFill>
                            <a:latin typeface="Cambria Math" panose="02040503050406030204" pitchFamily="18" charset="0"/>
                            <a:cs typeface="Calibri" panose="020F0502020204030204" pitchFamily="34" charset="0"/>
                          </a:rPr>
                          <m:t> </m:t>
                        </m:r>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b="0" i="1" dirty="0" smtClean="0">
                                <a:solidFill>
                                  <a:srgbClr val="404040"/>
                                </a:solidFill>
                                <a:latin typeface="Cambria Math" panose="02040503050406030204" pitchFamily="18" charset="0"/>
                                <a:cs typeface="Calibri" panose="020F0502020204030204" pitchFamily="34" charset="0"/>
                              </a:rPr>
                              <m:t>𝑀</m:t>
                            </m:r>
                          </m:e>
                          <m:sub>
                            <m:r>
                              <a:rPr lang="en-US" altLang="zh-TW" i="1" dirty="0">
                                <a:solidFill>
                                  <a:srgbClr val="404040"/>
                                </a:solidFill>
                                <a:latin typeface="Cambria Math" panose="02040503050406030204" pitchFamily="18" charset="0"/>
                                <a:cs typeface="Calibri" panose="020F0502020204030204" pitchFamily="34" charset="0"/>
                              </a:rPr>
                              <m:t>𝑖</m:t>
                            </m:r>
                          </m:sub>
                        </m:sSub>
                        <m:r>
                          <a:rPr lang="en-US" altLang="zh-TW" b="0" i="1" dirty="0" smtClean="0">
                            <a:solidFill>
                              <a:srgbClr val="404040"/>
                            </a:solidFill>
                            <a:latin typeface="Cambria Math" panose="02040503050406030204" pitchFamily="18" charset="0"/>
                            <a:cs typeface="Calibri" panose="020F0502020204030204" pitchFamily="34" charset="0"/>
                          </a:rPr>
                          <m:t>(</m:t>
                        </m:r>
                      </m:e>
                    </m:acc>
                    <m:acc>
                      <m:accPr>
                        <m:chr m:val="̃"/>
                        <m:ctrlPr>
                          <a:rPr lang="en-US" altLang="zh-TW" i="1" dirty="0">
                            <a:solidFill>
                              <a:srgbClr val="404040"/>
                            </a:solidFill>
                            <a:latin typeface="Cambria Math" panose="02040503050406030204" pitchFamily="18" charset="0"/>
                            <a:cs typeface="Calibri" panose="020F0502020204030204" pitchFamily="34" charset="0"/>
                          </a:rPr>
                        </m:ctrlPr>
                      </m:accPr>
                      <m:e>
                        <m:r>
                          <a:rPr lang="en-US" altLang="zh-TW" i="1" dirty="0">
                            <a:solidFill>
                              <a:srgbClr val="404040"/>
                            </a:solidFill>
                            <a:latin typeface="Cambria Math" panose="02040503050406030204" pitchFamily="18" charset="0"/>
                            <a:cs typeface="Calibri" panose="020F0502020204030204" pitchFamily="34" charset="0"/>
                          </a:rPr>
                          <m:t> </m:t>
                        </m:r>
                        <m:sSub>
                          <m:sSubPr>
                            <m:ctrlPr>
                              <a:rPr lang="en-US" altLang="zh-TW" i="1" dirty="0">
                                <a:solidFill>
                                  <a:srgbClr val="404040"/>
                                </a:solidFill>
                                <a:latin typeface="Cambria Math" panose="02040503050406030204" pitchFamily="18" charset="0"/>
                                <a:cs typeface="Calibri" panose="020F0502020204030204" pitchFamily="34" charset="0"/>
                              </a:rPr>
                            </m:ctrlPr>
                          </m:sSubPr>
                          <m:e>
                            <m:r>
                              <a:rPr lang="en-US" altLang="zh-TW" i="1" dirty="0">
                                <a:solidFill>
                                  <a:srgbClr val="404040"/>
                                </a:solidFill>
                                <a:latin typeface="Cambria Math" panose="02040503050406030204" pitchFamily="18" charset="0"/>
                                <a:cs typeface="Calibri" panose="020F0502020204030204" pitchFamily="34" charset="0"/>
                              </a:rPr>
                              <m:t>𝑔</m:t>
                            </m:r>
                          </m:e>
                          <m:sub>
                            <m:r>
                              <a:rPr lang="en-US" altLang="zh-TW" i="1" dirty="0">
                                <a:solidFill>
                                  <a:srgbClr val="404040"/>
                                </a:solidFill>
                                <a:latin typeface="Cambria Math" panose="02040503050406030204" pitchFamily="18" charset="0"/>
                                <a:cs typeface="Calibri" panose="020F0502020204030204" pitchFamily="34" charset="0"/>
                              </a:rPr>
                              <m:t>𝑖</m:t>
                            </m:r>
                          </m:sub>
                        </m:sSub>
                      </m:e>
                    </m:acc>
                    <m:r>
                      <a:rPr lang="en-US" altLang="zh-TW" b="0" i="1" dirty="0" smtClean="0">
                        <a:solidFill>
                          <a:srgbClr val="404040"/>
                        </a:solidFill>
                        <a:latin typeface="Cambria Math" panose="02040503050406030204" pitchFamily="18" charset="0"/>
                        <a:cs typeface="Calibri" panose="020F0502020204030204" pitchFamily="34" charset="0"/>
                      </a:rPr>
                      <m:t>)</m:t>
                    </m:r>
                  </m:oMath>
                </a14:m>
                <a:r>
                  <a:rPr lang="en-US" altLang="zh-TW" dirty="0" smtClean="0">
                    <a:solidFill>
                      <a:srgbClr val="404040"/>
                    </a:solidFill>
                    <a:latin typeface="Calibri" panose="020F0502020204030204" pitchFamily="34" charset="0"/>
                    <a:cs typeface="Calibri" panose="020F0502020204030204" pitchFamily="34" charset="0"/>
                  </a:rPr>
                  <a:t>)</a:t>
                </a:r>
                <a:endParaRPr lang="zh-TW" altLang="en-US" dirty="0">
                  <a:solidFill>
                    <a:srgbClr val="404040"/>
                  </a:solidFill>
                  <a:latin typeface="Calibri" panose="020F0502020204030204" pitchFamily="34" charset="0"/>
                  <a:cs typeface="Calibri" panose="020F0502020204030204" pitchFamily="34" charset="0"/>
                </a:endParaRPr>
              </a:p>
            </p:txBody>
          </p:sp>
        </mc:Choice>
        <mc:Fallback>
          <p:sp>
            <p:nvSpPr>
              <p:cNvPr id="11" name="矩形 10"/>
              <p:cNvSpPr>
                <a:spLocks noRot="1" noChangeAspect="1" noMove="1" noResize="1" noEditPoints="1" noAdjustHandles="1" noChangeArrowheads="1" noChangeShapeType="1" noTextEdit="1"/>
              </p:cNvSpPr>
              <p:nvPr/>
            </p:nvSpPr>
            <p:spPr>
              <a:xfrm>
                <a:off x="1731300" y="5428813"/>
                <a:ext cx="8898600" cy="1241430"/>
              </a:xfrm>
              <a:prstGeom prst="rect">
                <a:avLst/>
              </a:prstGeom>
              <a:blipFill>
                <a:blip r:embed="rId9"/>
                <a:stretch>
                  <a:fillRect l="-548" t="-2956" r="-205"/>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2471344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4"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algn="ctr"/>
              <a:r>
                <a:rPr lang="en-US" altLang="zh-CN" sz="3200" spc="300" dirty="0">
                  <a:latin typeface="Calibri" panose="020F0502020204030204" pitchFamily="34" charset="0"/>
                  <a:cs typeface="Calibri" panose="020F0502020204030204" pitchFamily="34" charset="0"/>
                  <a:sym typeface="+mn-lt"/>
                </a:rPr>
                <a:t>Result</a:t>
              </a:r>
              <a:endParaRPr lang="zh-CN" altLang="en-US" sz="3200" spc="300" dirty="0">
                <a:latin typeface="Calibri" panose="020F0502020204030204" pitchFamily="34" charset="0"/>
                <a:cs typeface="Calibri" panose="020F0502020204030204" pitchFamily="34" charset="0"/>
                <a:sym typeface="+mn-lt"/>
              </a:endParaRPr>
            </a:p>
          </p:txBody>
        </p:sp>
      </p:grpSp>
      <p:sp>
        <p:nvSpPr>
          <p:cNvPr id="2" name="文本框 1"/>
          <p:cNvSpPr txBox="1"/>
          <p:nvPr/>
        </p:nvSpPr>
        <p:spPr>
          <a:xfrm>
            <a:off x="1819922" y="745724"/>
            <a:ext cx="286748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5" name="群組 4"/>
          <p:cNvGrpSpPr/>
          <p:nvPr/>
        </p:nvGrpSpPr>
        <p:grpSpPr>
          <a:xfrm>
            <a:off x="5650831" y="2457217"/>
            <a:ext cx="890337" cy="723899"/>
            <a:chOff x="5650832" y="2871104"/>
            <a:chExt cx="890337" cy="723899"/>
          </a:xfrm>
        </p:grpSpPr>
        <p:sp>
          <p:nvSpPr>
            <p:cNvPr id="19" name="椭圆 21">
              <a:extLst>
                <a:ext uri="{FF2B5EF4-FFF2-40B4-BE49-F238E27FC236}">
                  <a16:creationId xmlns:a16="http://schemas.microsoft.com/office/drawing/2014/main" id="{FDE1A96F-86C4-4082-BCA5-792FCD334B24}"/>
                </a:ext>
              </a:extLst>
            </p:cNvPr>
            <p:cNvSpPr/>
            <p:nvPr/>
          </p:nvSpPr>
          <p:spPr>
            <a:xfrm>
              <a:off x="5734051" y="2871104"/>
              <a:ext cx="723899" cy="72389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4">
              <a:extLst>
                <a:ext uri="{FF2B5EF4-FFF2-40B4-BE49-F238E27FC236}">
                  <a16:creationId xmlns:a16="http://schemas.microsoft.com/office/drawing/2014/main" id="{B1D7FDB2-1F9D-4D59-8653-85FFB6F947FF}"/>
                </a:ext>
              </a:extLst>
            </p:cNvPr>
            <p:cNvSpPr txBox="1"/>
            <p:nvPr/>
          </p:nvSpPr>
          <p:spPr>
            <a:xfrm>
              <a:off x="5650832" y="2971443"/>
              <a:ext cx="890337" cy="523220"/>
            </a:xfrm>
            <a:prstGeom prst="rect">
              <a:avLst/>
            </a:prstGeom>
            <a:noFill/>
          </p:spPr>
          <p:txBody>
            <a:bodyPr wrap="square" rtlCol="0">
              <a:spAutoFit/>
            </a:bodyPr>
            <a:lstStyle/>
            <a:p>
              <a:pPr algn="ctr"/>
              <a:r>
                <a:rPr lang="en-US" altLang="zh-CN" sz="2800" dirty="0" smtClean="0">
                  <a:cs typeface="+mn-ea"/>
                  <a:sym typeface="+mn-lt"/>
                </a:rPr>
                <a:t>03</a:t>
              </a:r>
              <a:endParaRPr lang="zh-CN" altLang="en-US" sz="2800" dirty="0">
                <a:cs typeface="+mn-ea"/>
                <a:sym typeface="+mn-lt"/>
              </a:endParaRPr>
            </a:p>
          </p:txBody>
        </p:sp>
      </p:grpSp>
      <p:sp>
        <p:nvSpPr>
          <p:cNvPr id="6" name="投影片編號版面配置區 5"/>
          <p:cNvSpPr>
            <a:spLocks noGrp="1"/>
          </p:cNvSpPr>
          <p:nvPr>
            <p:ph type="sldNum" sz="quarter" idx="12"/>
          </p:nvPr>
        </p:nvSpPr>
        <p:spPr/>
        <p:txBody>
          <a:bodyPr/>
          <a:lstStyle/>
          <a:p>
            <a:fld id="{565CE74E-AB26-4998-AD42-012C4C1AD076}" type="slidenum">
              <a:rPr lang="zh-CN" altLang="en-US" smtClean="0"/>
              <a:t>14</a:t>
            </a:fld>
            <a:endParaRPr lang="zh-CN" altLang="en-US"/>
          </a:p>
        </p:txBody>
      </p:sp>
    </p:spTree>
    <p:custDataLst>
      <p:tags r:id="rId1"/>
    </p:custDataLst>
    <p:extLst>
      <p:ext uri="{BB962C8B-B14F-4D97-AF65-F5344CB8AC3E}">
        <p14:creationId xmlns:p14="http://schemas.microsoft.com/office/powerpoint/2010/main" val="50215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25A7FDE9-9630-4630-9D31-4D83F2356E4D}"/>
              </a:ext>
            </a:extLst>
          </p:cNvPr>
          <p:cNvSpPr/>
          <p:nvPr/>
        </p:nvSpPr>
        <p:spPr>
          <a:xfrm>
            <a:off x="10248442" y="-1334424"/>
            <a:ext cx="2210105" cy="2210105"/>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投影片編號版面配置區 1"/>
          <p:cNvSpPr>
            <a:spLocks noGrp="1"/>
          </p:cNvSpPr>
          <p:nvPr>
            <p:ph type="sldNum" sz="quarter" idx="12"/>
          </p:nvPr>
        </p:nvSpPr>
        <p:spPr>
          <a:xfrm>
            <a:off x="10578164" y="6356350"/>
            <a:ext cx="775636" cy="342833"/>
          </a:xfrm>
        </p:spPr>
        <p:txBody>
          <a:bodyPr/>
          <a:lstStyle/>
          <a:p>
            <a:fld id="{565CE74E-AB26-4998-AD42-012C4C1AD076}" type="slidenum">
              <a:rPr lang="zh-CN" altLang="en-US" smtClean="0"/>
              <a:t>15</a:t>
            </a:fld>
            <a:endParaRPr lang="zh-CN" altLang="en-US"/>
          </a:p>
        </p:txBody>
      </p:sp>
      <p:grpSp>
        <p:nvGrpSpPr>
          <p:cNvPr id="3" name="群組 2"/>
          <p:cNvGrpSpPr/>
          <p:nvPr/>
        </p:nvGrpSpPr>
        <p:grpSpPr>
          <a:xfrm>
            <a:off x="367539" y="875681"/>
            <a:ext cx="13954853" cy="5982319"/>
            <a:chOff x="309789" y="1288982"/>
            <a:chExt cx="10706520" cy="4974265"/>
          </a:xfrm>
        </p:grpSpPr>
        <p:pic>
          <p:nvPicPr>
            <p:cNvPr id="2052" name="Picture 4" descr="https://ars.els-cdn.com/content/image/1-s2.0-S1047847721000769-gr2_lr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9789" y="1288982"/>
              <a:ext cx="6326372" cy="4974265"/>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6833559" y="2231632"/>
              <a:ext cx="4182750" cy="369332"/>
            </a:xfrm>
            <a:prstGeom prst="rect">
              <a:avLst/>
            </a:prstGeom>
          </p:spPr>
          <p:txBody>
            <a:bodyPr wrap="square">
              <a:spAutoFit/>
            </a:bodyPr>
            <a:lstStyle/>
            <a:p>
              <a:r>
                <a:rPr lang="en-US" altLang="zh-TW" dirty="0" smtClean="0">
                  <a:solidFill>
                    <a:srgbClr val="323232"/>
                  </a:solidFill>
                  <a:latin typeface="Calibri" panose="020F0502020204030204" pitchFamily="34" charset="0"/>
                  <a:cs typeface="Calibri" panose="020F0502020204030204" pitchFamily="34" charset="0"/>
                </a:rPr>
                <a:t>Brome Mosaic Virus (BMV)</a:t>
              </a:r>
              <a:endParaRPr lang="zh-TW"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矩形 13"/>
                <p:cNvSpPr/>
                <p:nvPr/>
              </p:nvSpPr>
              <p:spPr>
                <a:xfrm>
                  <a:off x="6833559" y="4744527"/>
                  <a:ext cx="1777041" cy="369332"/>
                </a:xfrm>
                <a:prstGeom prst="rect">
                  <a:avLst/>
                </a:prstGeom>
              </p:spPr>
              <p:txBody>
                <a:bodyPr wrap="square">
                  <a:spAutoFit/>
                </a:bodyPr>
                <a:lstStyle/>
                <a:p>
                  <a14:m>
                    <m:oMath xmlns:m="http://schemas.openxmlformats.org/officeDocument/2006/math">
                      <m:r>
                        <a:rPr lang="en-US" altLang="zh-TW" i="1" dirty="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𝛽</m:t>
                      </m:r>
                    </m:oMath>
                  </a14:m>
                  <a:r>
                    <a:rPr lang="en-US" altLang="zh-TW" dirty="0">
                      <a:solidFill>
                        <a:srgbClr val="404040"/>
                      </a:solidFill>
                      <a:latin typeface="Calibri" panose="020F0502020204030204" pitchFamily="34" charset="0"/>
                      <a:cs typeface="Calibri" panose="020F0502020204030204" pitchFamily="34" charset="0"/>
                    </a:rPr>
                    <a:t>-</a:t>
                  </a:r>
                  <a:r>
                    <a:rPr lang="en-US" altLang="zh-TW" dirty="0" smtClean="0">
                      <a:solidFill>
                        <a:srgbClr val="404040"/>
                      </a:solidFill>
                      <a:latin typeface="Calibri" panose="020F0502020204030204" pitchFamily="34" charset="0"/>
                      <a:cs typeface="Calibri" panose="020F0502020204030204" pitchFamily="34" charset="0"/>
                    </a:rPr>
                    <a:t>galactosidase</a:t>
                  </a:r>
                  <a:endParaRPr lang="zh-TW" altLang="en-US" dirty="0">
                    <a:solidFill>
                      <a:srgbClr val="404040"/>
                    </a:solidFill>
                    <a:latin typeface="Calibri" panose="020F0502020204030204" pitchFamily="34" charset="0"/>
                    <a:cs typeface="Calibri" panose="020F0502020204030204" pitchFamily="34"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6833559" y="4744527"/>
                  <a:ext cx="1777041" cy="369332"/>
                </a:xfrm>
                <a:prstGeom prst="rect">
                  <a:avLst/>
                </a:prstGeom>
                <a:blipFill>
                  <a:blip r:embed="rId5"/>
                  <a:stretch>
                    <a:fillRect l="-789" t="-6849" b="-4110"/>
                  </a:stretch>
                </a:blipFill>
              </p:spPr>
              <p:txBody>
                <a:bodyPr/>
                <a:lstStyle/>
                <a:p>
                  <a:r>
                    <a:rPr lang="zh-TW" altLang="en-US">
                      <a:noFill/>
                    </a:rPr>
                    <a:t> </a:t>
                  </a:r>
                </a:p>
              </p:txBody>
            </p:sp>
          </mc:Fallback>
        </mc:AlternateContent>
      </p:grpSp>
    </p:spTree>
    <p:custDataLst>
      <p:tags r:id="rId1"/>
    </p:custDataLst>
    <p:extLst>
      <p:ext uri="{BB962C8B-B14F-4D97-AF65-F5344CB8AC3E}">
        <p14:creationId xmlns:p14="http://schemas.microsoft.com/office/powerpoint/2010/main" val="3699624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25A7FDE9-9630-4630-9D31-4D83F2356E4D}"/>
              </a:ext>
            </a:extLst>
          </p:cNvPr>
          <p:cNvSpPr/>
          <p:nvPr/>
        </p:nvSpPr>
        <p:spPr>
          <a:xfrm>
            <a:off x="10248442" y="-1334424"/>
            <a:ext cx="2210105" cy="2210105"/>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投影片編號版面配置區 26"/>
          <p:cNvSpPr>
            <a:spLocks noGrp="1"/>
          </p:cNvSpPr>
          <p:nvPr>
            <p:ph type="sldNum" sz="quarter" idx="12"/>
          </p:nvPr>
        </p:nvSpPr>
        <p:spPr/>
        <p:txBody>
          <a:bodyPr/>
          <a:lstStyle/>
          <a:p>
            <a:fld id="{565CE74E-AB26-4998-AD42-012C4C1AD076}" type="slidenum">
              <a:rPr lang="zh-CN" altLang="en-US" smtClean="0"/>
              <a:t>16</a:t>
            </a:fld>
            <a:endParaRPr lang="zh-CN" altLang="en-US"/>
          </a:p>
        </p:txBody>
      </p:sp>
      <p:grpSp>
        <p:nvGrpSpPr>
          <p:cNvPr id="3078" name="群組 3077"/>
          <p:cNvGrpSpPr/>
          <p:nvPr/>
        </p:nvGrpSpPr>
        <p:grpSpPr>
          <a:xfrm>
            <a:off x="338318" y="506349"/>
            <a:ext cx="5974656" cy="5787024"/>
            <a:chOff x="338318" y="506349"/>
            <a:chExt cx="5974656" cy="5787024"/>
          </a:xfrm>
        </p:grpSpPr>
        <p:sp>
          <p:nvSpPr>
            <p:cNvPr id="3" name="矩形 2"/>
            <p:cNvSpPr/>
            <p:nvPr/>
          </p:nvSpPr>
          <p:spPr>
            <a:xfrm>
              <a:off x="423756" y="506349"/>
              <a:ext cx="4032130" cy="523220"/>
            </a:xfrm>
            <a:prstGeom prst="rect">
              <a:avLst/>
            </a:prstGeom>
          </p:spPr>
          <p:txBody>
            <a:bodyPr wrap="square">
              <a:spAutoFit/>
            </a:bodyPr>
            <a:lstStyle/>
            <a:p>
              <a:r>
                <a:rPr lang="en-US" altLang="zh-TW" sz="2800" u="sng" dirty="0" smtClean="0">
                  <a:solidFill>
                    <a:srgbClr val="323232"/>
                  </a:solidFill>
                  <a:latin typeface="Calibri" panose="020F0502020204030204" pitchFamily="34" charset="0"/>
                  <a:cs typeface="Calibri" panose="020F0502020204030204" pitchFamily="34" charset="0"/>
                </a:rPr>
                <a:t>Brome Mosaic Virus (BMV)</a:t>
              </a:r>
              <a:endParaRPr lang="zh-TW" altLang="en-US" sz="2800" u="sng" dirty="0">
                <a:latin typeface="Calibri" panose="020F0502020204030204" pitchFamily="34" charset="0"/>
                <a:cs typeface="Calibri" panose="020F0502020204030204" pitchFamily="34" charset="0"/>
              </a:endParaRPr>
            </a:p>
          </p:txBody>
        </p:sp>
        <p:grpSp>
          <p:nvGrpSpPr>
            <p:cNvPr id="48" name="群組 47"/>
            <p:cNvGrpSpPr/>
            <p:nvPr/>
          </p:nvGrpSpPr>
          <p:grpSpPr>
            <a:xfrm>
              <a:off x="338318" y="1304108"/>
              <a:ext cx="5974656" cy="4989265"/>
              <a:chOff x="345462" y="1304108"/>
              <a:chExt cx="5974656" cy="4989265"/>
            </a:xfrm>
          </p:grpSpPr>
          <p:pic>
            <p:nvPicPr>
              <p:cNvPr id="3074" name="Picture 2" descr="https://ars.els-cdn.com/content/image/1-s2.0-S1047847721000769-gr3_lrg.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5462" y="1304108"/>
                <a:ext cx="5974656" cy="498926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接點 10"/>
              <p:cNvCxnSpPr/>
              <p:nvPr/>
            </p:nvCxnSpPr>
            <p:spPr>
              <a:xfrm>
                <a:off x="590550" y="2633663"/>
                <a:ext cx="1746250" cy="4762"/>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直線接點 14"/>
              <p:cNvCxnSpPr/>
              <p:nvPr/>
            </p:nvCxnSpPr>
            <p:spPr>
              <a:xfrm>
                <a:off x="3740150" y="2628901"/>
                <a:ext cx="1339850" cy="4762"/>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直線接點 16"/>
              <p:cNvCxnSpPr/>
              <p:nvPr/>
            </p:nvCxnSpPr>
            <p:spPr>
              <a:xfrm>
                <a:off x="590550" y="5459100"/>
                <a:ext cx="1962150"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直線接點 20"/>
              <p:cNvCxnSpPr/>
              <p:nvPr/>
            </p:nvCxnSpPr>
            <p:spPr>
              <a:xfrm flipV="1">
                <a:off x="3801615" y="5459100"/>
                <a:ext cx="1684785" cy="445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直線接點 29"/>
              <p:cNvCxnSpPr/>
              <p:nvPr/>
            </p:nvCxnSpPr>
            <p:spPr>
              <a:xfrm>
                <a:off x="1600200" y="2636044"/>
                <a:ext cx="2381" cy="35004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線接點 34"/>
              <p:cNvCxnSpPr/>
              <p:nvPr/>
            </p:nvCxnSpPr>
            <p:spPr>
              <a:xfrm>
                <a:off x="1909763" y="2636044"/>
                <a:ext cx="2381" cy="35004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直線接點 35"/>
              <p:cNvCxnSpPr/>
              <p:nvPr/>
            </p:nvCxnSpPr>
            <p:spPr>
              <a:xfrm>
                <a:off x="2019300" y="2646264"/>
                <a:ext cx="7937" cy="33982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直線接點 36"/>
              <p:cNvCxnSpPr/>
              <p:nvPr/>
            </p:nvCxnSpPr>
            <p:spPr>
              <a:xfrm>
                <a:off x="2336800" y="2654202"/>
                <a:ext cx="0" cy="308073"/>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線接點 44"/>
              <p:cNvCxnSpPr/>
              <p:nvPr/>
            </p:nvCxnSpPr>
            <p:spPr>
              <a:xfrm>
                <a:off x="5045075" y="2641601"/>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線接點 48"/>
              <p:cNvCxnSpPr/>
              <p:nvPr/>
            </p:nvCxnSpPr>
            <p:spPr>
              <a:xfrm>
                <a:off x="4735511" y="2628901"/>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直線接點 50"/>
              <p:cNvCxnSpPr/>
              <p:nvPr/>
            </p:nvCxnSpPr>
            <p:spPr>
              <a:xfrm>
                <a:off x="2270692" y="5468624"/>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直線接點 52"/>
              <p:cNvCxnSpPr/>
              <p:nvPr/>
            </p:nvCxnSpPr>
            <p:spPr>
              <a:xfrm>
                <a:off x="2306411" y="5469899"/>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直線接點 53"/>
              <p:cNvCxnSpPr/>
              <p:nvPr/>
            </p:nvCxnSpPr>
            <p:spPr>
              <a:xfrm>
                <a:off x="2492148" y="5471006"/>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直線接點 54"/>
              <p:cNvCxnSpPr/>
              <p:nvPr/>
            </p:nvCxnSpPr>
            <p:spPr>
              <a:xfrm>
                <a:off x="2534579" y="5471005"/>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直線接點 55"/>
              <p:cNvCxnSpPr/>
              <p:nvPr/>
            </p:nvCxnSpPr>
            <p:spPr>
              <a:xfrm>
                <a:off x="5437981" y="5485293"/>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直線接點 57"/>
              <p:cNvCxnSpPr/>
              <p:nvPr/>
            </p:nvCxnSpPr>
            <p:spPr>
              <a:xfrm>
                <a:off x="5499327" y="5485293"/>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60" name="文字方塊 59"/>
            <p:cNvSpPr txBox="1"/>
            <p:nvPr/>
          </p:nvSpPr>
          <p:spPr>
            <a:xfrm>
              <a:off x="1385162" y="2947839"/>
              <a:ext cx="492760" cy="215444"/>
            </a:xfrm>
            <a:prstGeom prst="rect">
              <a:avLst/>
            </a:prstGeom>
            <a:noFill/>
          </p:spPr>
          <p:txBody>
            <a:bodyPr wrap="square" rtlCol="0">
              <a:spAutoFit/>
            </a:bodyPr>
            <a:lstStyle/>
            <a:p>
              <a:r>
                <a:rPr lang="en-US" altLang="zh-TW" sz="800" b="1" dirty="0" smtClean="0">
                  <a:solidFill>
                    <a:srgbClr val="8EC6DE"/>
                  </a:solidFill>
                </a:rPr>
                <a:t>0.127</a:t>
              </a:r>
              <a:endParaRPr lang="zh-TW" altLang="en-US" sz="800" b="1" dirty="0">
                <a:solidFill>
                  <a:srgbClr val="8EC6DE"/>
                </a:solidFill>
              </a:endParaRPr>
            </a:p>
          </p:txBody>
        </p:sp>
        <p:sp>
          <p:nvSpPr>
            <p:cNvPr id="61" name="文字方塊 60"/>
            <p:cNvSpPr txBox="1"/>
            <p:nvPr/>
          </p:nvSpPr>
          <p:spPr>
            <a:xfrm>
              <a:off x="1684247" y="2962275"/>
              <a:ext cx="497772" cy="215444"/>
            </a:xfrm>
            <a:prstGeom prst="rect">
              <a:avLst/>
            </a:prstGeom>
            <a:noFill/>
          </p:spPr>
          <p:txBody>
            <a:bodyPr wrap="square" rtlCol="0">
              <a:spAutoFit/>
            </a:bodyPr>
            <a:lstStyle/>
            <a:p>
              <a:r>
                <a:rPr lang="en-US" altLang="zh-TW" sz="800" b="1" dirty="0" smtClean="0">
                  <a:solidFill>
                    <a:srgbClr val="71944F"/>
                  </a:solidFill>
                </a:rPr>
                <a:t>0.163</a:t>
              </a:r>
              <a:endParaRPr lang="zh-TW" altLang="en-US" sz="800" b="1" dirty="0">
                <a:solidFill>
                  <a:srgbClr val="71944F"/>
                </a:solidFill>
              </a:endParaRPr>
            </a:p>
          </p:txBody>
        </p:sp>
        <p:cxnSp>
          <p:nvCxnSpPr>
            <p:cNvPr id="62" name="弧形接點 61"/>
            <p:cNvCxnSpPr>
              <a:endCxn id="68" idx="1"/>
            </p:cNvCxnSpPr>
            <p:nvPr/>
          </p:nvCxnSpPr>
          <p:spPr>
            <a:xfrm flipV="1">
              <a:off x="2027239" y="2379663"/>
              <a:ext cx="296861" cy="254001"/>
            </a:xfrm>
            <a:prstGeom prst="curvedConnector3">
              <a:avLst>
                <a:gd name="adj1" fmla="val -4546"/>
              </a:avLst>
            </a:prstGeom>
            <a:ln>
              <a:tailEnd type="triangle"/>
            </a:ln>
          </p:spPr>
          <p:style>
            <a:lnRef idx="1">
              <a:schemeClr val="dk1"/>
            </a:lnRef>
            <a:fillRef idx="0">
              <a:schemeClr val="dk1"/>
            </a:fillRef>
            <a:effectRef idx="0">
              <a:schemeClr val="dk1"/>
            </a:effectRef>
            <a:fontRef idx="minor">
              <a:schemeClr val="tx1"/>
            </a:fontRef>
          </p:style>
        </p:cxnSp>
        <p:sp>
          <p:nvSpPr>
            <p:cNvPr id="68" name="文字方塊 67"/>
            <p:cNvSpPr txBox="1"/>
            <p:nvPr/>
          </p:nvSpPr>
          <p:spPr>
            <a:xfrm>
              <a:off x="2324100" y="2271941"/>
              <a:ext cx="480952" cy="215444"/>
            </a:xfrm>
            <a:prstGeom prst="rect">
              <a:avLst/>
            </a:prstGeom>
            <a:noFill/>
          </p:spPr>
          <p:txBody>
            <a:bodyPr wrap="square" rtlCol="0">
              <a:spAutoFit/>
            </a:bodyPr>
            <a:lstStyle/>
            <a:p>
              <a:r>
                <a:rPr lang="en-US" altLang="zh-TW" sz="800" b="1" dirty="0" smtClean="0">
                  <a:solidFill>
                    <a:srgbClr val="5B0C22"/>
                  </a:solidFill>
                </a:rPr>
                <a:t>0.171</a:t>
              </a:r>
              <a:endParaRPr lang="zh-TW" altLang="en-US" sz="800" b="1" dirty="0">
                <a:solidFill>
                  <a:srgbClr val="5B0C22"/>
                </a:solidFill>
              </a:endParaRPr>
            </a:p>
          </p:txBody>
        </p:sp>
        <p:sp>
          <p:nvSpPr>
            <p:cNvPr id="71" name="文字方塊 70"/>
            <p:cNvSpPr txBox="1"/>
            <p:nvPr/>
          </p:nvSpPr>
          <p:spPr>
            <a:xfrm>
              <a:off x="2185919" y="2944379"/>
              <a:ext cx="480952" cy="215444"/>
            </a:xfrm>
            <a:prstGeom prst="rect">
              <a:avLst/>
            </a:prstGeom>
            <a:noFill/>
          </p:spPr>
          <p:txBody>
            <a:bodyPr wrap="square" rtlCol="0">
              <a:spAutoFit/>
            </a:bodyPr>
            <a:lstStyle/>
            <a:p>
              <a:r>
                <a:rPr lang="en-US" altLang="zh-TW" sz="800" b="1" dirty="0" smtClean="0">
                  <a:solidFill>
                    <a:srgbClr val="D43B39"/>
                  </a:solidFill>
                </a:rPr>
                <a:t>0.212</a:t>
              </a:r>
              <a:endParaRPr lang="zh-TW" altLang="en-US" sz="800" b="1" dirty="0">
                <a:solidFill>
                  <a:srgbClr val="D43B39"/>
                </a:solidFill>
              </a:endParaRPr>
            </a:p>
          </p:txBody>
        </p:sp>
        <p:sp>
          <p:nvSpPr>
            <p:cNvPr id="72" name="文字方塊 71"/>
            <p:cNvSpPr txBox="1"/>
            <p:nvPr/>
          </p:nvSpPr>
          <p:spPr>
            <a:xfrm>
              <a:off x="4542299" y="2940852"/>
              <a:ext cx="480952" cy="215444"/>
            </a:xfrm>
            <a:prstGeom prst="rect">
              <a:avLst/>
            </a:prstGeom>
            <a:noFill/>
          </p:spPr>
          <p:txBody>
            <a:bodyPr wrap="square" rtlCol="0">
              <a:spAutoFit/>
            </a:bodyPr>
            <a:lstStyle/>
            <a:p>
              <a:r>
                <a:rPr lang="en-US" altLang="zh-TW" sz="800" b="1" dirty="0" smtClean="0">
                  <a:solidFill>
                    <a:srgbClr val="D48848"/>
                  </a:solidFill>
                </a:rPr>
                <a:t>0.12</a:t>
              </a:r>
              <a:endParaRPr lang="zh-TW" altLang="en-US" sz="800" b="1" dirty="0">
                <a:solidFill>
                  <a:srgbClr val="D48848"/>
                </a:solidFill>
              </a:endParaRPr>
            </a:p>
          </p:txBody>
        </p:sp>
        <p:sp>
          <p:nvSpPr>
            <p:cNvPr id="74" name="文字方塊 73"/>
            <p:cNvSpPr txBox="1"/>
            <p:nvPr/>
          </p:nvSpPr>
          <p:spPr>
            <a:xfrm>
              <a:off x="5005386" y="2940852"/>
              <a:ext cx="480952" cy="215444"/>
            </a:xfrm>
            <a:prstGeom prst="rect">
              <a:avLst/>
            </a:prstGeom>
            <a:noFill/>
          </p:spPr>
          <p:txBody>
            <a:bodyPr wrap="square" rtlCol="0">
              <a:spAutoFit/>
            </a:bodyPr>
            <a:lstStyle/>
            <a:p>
              <a:r>
                <a:rPr lang="en-US" altLang="zh-TW" sz="800" b="1" dirty="0" smtClean="0">
                  <a:solidFill>
                    <a:srgbClr val="29587A"/>
                  </a:solidFill>
                </a:rPr>
                <a:t>0.156</a:t>
              </a:r>
              <a:endParaRPr lang="zh-TW" altLang="en-US" sz="800" b="1" dirty="0">
                <a:solidFill>
                  <a:srgbClr val="29587A"/>
                </a:solidFill>
              </a:endParaRPr>
            </a:p>
          </p:txBody>
        </p:sp>
        <p:sp>
          <p:nvSpPr>
            <p:cNvPr id="75" name="文字方塊 74"/>
            <p:cNvSpPr txBox="1"/>
            <p:nvPr/>
          </p:nvSpPr>
          <p:spPr>
            <a:xfrm>
              <a:off x="5045075" y="5772806"/>
              <a:ext cx="480952" cy="215444"/>
            </a:xfrm>
            <a:prstGeom prst="rect">
              <a:avLst/>
            </a:prstGeom>
            <a:noFill/>
          </p:spPr>
          <p:txBody>
            <a:bodyPr wrap="square" rtlCol="0">
              <a:spAutoFit/>
            </a:bodyPr>
            <a:lstStyle/>
            <a:p>
              <a:r>
                <a:rPr lang="en-US" altLang="zh-TW" sz="800" b="1" dirty="0" smtClean="0">
                  <a:solidFill>
                    <a:srgbClr val="29587A"/>
                  </a:solidFill>
                </a:rPr>
                <a:t>0.198</a:t>
              </a:r>
              <a:endParaRPr lang="zh-TW" altLang="en-US" sz="800" b="1" dirty="0">
                <a:solidFill>
                  <a:srgbClr val="29587A"/>
                </a:solidFill>
              </a:endParaRPr>
            </a:p>
          </p:txBody>
        </p:sp>
        <p:sp>
          <p:nvSpPr>
            <p:cNvPr id="77" name="文字方塊 76"/>
            <p:cNvSpPr txBox="1"/>
            <p:nvPr/>
          </p:nvSpPr>
          <p:spPr>
            <a:xfrm>
              <a:off x="5437981" y="5751063"/>
              <a:ext cx="480952" cy="215444"/>
            </a:xfrm>
            <a:prstGeom prst="rect">
              <a:avLst/>
            </a:prstGeom>
            <a:noFill/>
          </p:spPr>
          <p:txBody>
            <a:bodyPr wrap="square" rtlCol="0">
              <a:spAutoFit/>
            </a:bodyPr>
            <a:lstStyle/>
            <a:p>
              <a:r>
                <a:rPr lang="en-US" altLang="zh-TW" sz="800" b="1" dirty="0" smtClean="0">
                  <a:solidFill>
                    <a:srgbClr val="D48848"/>
                  </a:solidFill>
                </a:rPr>
                <a:t>0.205</a:t>
              </a:r>
              <a:endParaRPr lang="zh-TW" altLang="en-US" sz="800" b="1" dirty="0">
                <a:solidFill>
                  <a:srgbClr val="D48848"/>
                </a:solidFill>
              </a:endParaRPr>
            </a:p>
          </p:txBody>
        </p:sp>
        <p:sp>
          <p:nvSpPr>
            <p:cNvPr id="78" name="文字方塊 77"/>
            <p:cNvSpPr txBox="1"/>
            <p:nvPr/>
          </p:nvSpPr>
          <p:spPr>
            <a:xfrm>
              <a:off x="1879487" y="5751063"/>
              <a:ext cx="480952" cy="215444"/>
            </a:xfrm>
            <a:prstGeom prst="rect">
              <a:avLst/>
            </a:prstGeom>
            <a:noFill/>
          </p:spPr>
          <p:txBody>
            <a:bodyPr wrap="square" rtlCol="0">
              <a:spAutoFit/>
            </a:bodyPr>
            <a:lstStyle/>
            <a:p>
              <a:r>
                <a:rPr lang="en-US" altLang="zh-TW" sz="800" b="1" dirty="0" smtClean="0">
                  <a:solidFill>
                    <a:srgbClr val="5B0C22"/>
                  </a:solidFill>
                </a:rPr>
                <a:t>0.198</a:t>
              </a:r>
              <a:endParaRPr lang="zh-TW" altLang="en-US" sz="800" b="1" dirty="0">
                <a:solidFill>
                  <a:srgbClr val="5B0C22"/>
                </a:solidFill>
              </a:endParaRPr>
            </a:p>
          </p:txBody>
        </p:sp>
        <p:sp>
          <p:nvSpPr>
            <p:cNvPr id="79" name="文字方塊 78"/>
            <p:cNvSpPr txBox="1"/>
            <p:nvPr/>
          </p:nvSpPr>
          <p:spPr>
            <a:xfrm>
              <a:off x="2104344" y="5966507"/>
              <a:ext cx="464911" cy="215444"/>
            </a:xfrm>
            <a:prstGeom prst="rect">
              <a:avLst/>
            </a:prstGeom>
            <a:noFill/>
          </p:spPr>
          <p:txBody>
            <a:bodyPr wrap="square" rtlCol="0">
              <a:spAutoFit/>
            </a:bodyPr>
            <a:lstStyle/>
            <a:p>
              <a:r>
                <a:rPr lang="en-US" altLang="zh-TW" sz="800" b="1" dirty="0" smtClean="0">
                  <a:solidFill>
                    <a:srgbClr val="8EC6DE"/>
                  </a:solidFill>
                </a:rPr>
                <a:t>0.201</a:t>
              </a:r>
              <a:endParaRPr lang="zh-TW" altLang="en-US" sz="800" b="1" dirty="0">
                <a:solidFill>
                  <a:srgbClr val="8EC6DE"/>
                </a:solidFill>
              </a:endParaRPr>
            </a:p>
          </p:txBody>
        </p:sp>
        <p:cxnSp>
          <p:nvCxnSpPr>
            <p:cNvPr id="80" name="弧形接點 79"/>
            <p:cNvCxnSpPr/>
            <p:nvPr/>
          </p:nvCxnSpPr>
          <p:spPr>
            <a:xfrm flipV="1">
              <a:off x="2492148" y="5214623"/>
              <a:ext cx="296861" cy="254001"/>
            </a:xfrm>
            <a:prstGeom prst="curvedConnector3">
              <a:avLst>
                <a:gd name="adj1" fmla="val -4546"/>
              </a:avLst>
            </a:prstGeom>
            <a:ln>
              <a:tailEnd type="triangle"/>
            </a:ln>
          </p:spPr>
          <p:style>
            <a:lnRef idx="1">
              <a:schemeClr val="dk1"/>
            </a:lnRef>
            <a:fillRef idx="0">
              <a:schemeClr val="dk1"/>
            </a:fillRef>
            <a:effectRef idx="0">
              <a:schemeClr val="dk1"/>
            </a:effectRef>
            <a:fontRef idx="minor">
              <a:schemeClr val="tx1"/>
            </a:fontRef>
          </p:style>
        </p:cxnSp>
        <p:sp>
          <p:nvSpPr>
            <p:cNvPr id="81" name="文字方塊 80"/>
            <p:cNvSpPr txBox="1"/>
            <p:nvPr/>
          </p:nvSpPr>
          <p:spPr>
            <a:xfrm>
              <a:off x="2723469" y="5049726"/>
              <a:ext cx="464911" cy="215444"/>
            </a:xfrm>
            <a:prstGeom prst="rect">
              <a:avLst/>
            </a:prstGeom>
            <a:noFill/>
          </p:spPr>
          <p:txBody>
            <a:bodyPr wrap="square" rtlCol="0">
              <a:spAutoFit/>
            </a:bodyPr>
            <a:lstStyle/>
            <a:p>
              <a:r>
                <a:rPr lang="en-US" altLang="zh-TW" sz="800" b="1" dirty="0" smtClean="0">
                  <a:solidFill>
                    <a:srgbClr val="D48848"/>
                  </a:solidFill>
                </a:rPr>
                <a:t>0.224</a:t>
              </a:r>
              <a:endParaRPr lang="zh-TW" altLang="en-US" sz="800" b="1" dirty="0">
                <a:solidFill>
                  <a:srgbClr val="D48848"/>
                </a:solidFill>
              </a:endParaRPr>
            </a:p>
          </p:txBody>
        </p:sp>
        <p:sp>
          <p:nvSpPr>
            <p:cNvPr id="82" name="文字方塊 81"/>
            <p:cNvSpPr txBox="1"/>
            <p:nvPr/>
          </p:nvSpPr>
          <p:spPr>
            <a:xfrm>
              <a:off x="2418483" y="5804379"/>
              <a:ext cx="464911" cy="215444"/>
            </a:xfrm>
            <a:prstGeom prst="rect">
              <a:avLst/>
            </a:prstGeom>
            <a:noFill/>
          </p:spPr>
          <p:txBody>
            <a:bodyPr wrap="square" rtlCol="0">
              <a:spAutoFit/>
            </a:bodyPr>
            <a:lstStyle/>
            <a:p>
              <a:r>
                <a:rPr lang="en-US" altLang="zh-TW" sz="800" b="1" dirty="0" smtClean="0">
                  <a:solidFill>
                    <a:srgbClr val="71944F"/>
                  </a:solidFill>
                </a:rPr>
                <a:t>0.228</a:t>
              </a:r>
              <a:endParaRPr lang="zh-TW" altLang="en-US" sz="800" b="1" dirty="0">
                <a:solidFill>
                  <a:srgbClr val="71944F"/>
                </a:solidFill>
              </a:endParaRPr>
            </a:p>
          </p:txBody>
        </p:sp>
      </p:grpSp>
      <p:sp>
        <p:nvSpPr>
          <p:cNvPr id="39" name="文本框 12">
            <a:extLst>
              <a:ext uri="{FF2B5EF4-FFF2-40B4-BE49-F238E27FC236}">
                <a16:creationId xmlns:a16="http://schemas.microsoft.com/office/drawing/2014/main" id="{49C835FD-8B63-480E-85DC-6527929B5CDE}"/>
              </a:ext>
            </a:extLst>
          </p:cNvPr>
          <p:cNvSpPr txBox="1"/>
          <p:nvPr/>
        </p:nvSpPr>
        <p:spPr>
          <a:xfrm>
            <a:off x="6997118" y="1456508"/>
            <a:ext cx="4944205" cy="1938992"/>
          </a:xfrm>
          <a:prstGeom prst="rect">
            <a:avLst/>
          </a:prstGeom>
          <a:noFill/>
        </p:spPr>
        <p:txBody>
          <a:bodyPr wrap="square" rtlCol="0">
            <a:spAutoFit/>
          </a:bodyPr>
          <a:lstStyle/>
          <a:p>
            <a:r>
              <a:rPr lang="en-US" altLang="zh-CN" sz="2000" dirty="0" smtClean="0">
                <a:solidFill>
                  <a:srgbClr val="404040"/>
                </a:solidFill>
                <a:latin typeface="Calibri" panose="020F0502020204030204" pitchFamily="34" charset="0"/>
                <a:cs typeface="Calibri" panose="020F0502020204030204" pitchFamily="34" charset="0"/>
                <a:sym typeface="+mn-lt"/>
              </a:rPr>
              <a:t>Projections : 21,244</a:t>
            </a:r>
          </a:p>
          <a:p>
            <a:r>
              <a:rPr lang="en-US" altLang="zh-CN" sz="2000" dirty="0" smtClean="0">
                <a:solidFill>
                  <a:srgbClr val="404040"/>
                </a:solidFill>
                <a:latin typeface="Calibri" panose="020F0502020204030204" pitchFamily="34" charset="0"/>
                <a:cs typeface="Calibri" panose="020F0502020204030204" pitchFamily="34" charset="0"/>
                <a:sym typeface="+mn-lt"/>
              </a:rPr>
              <a:t>Voltage : 300 kV</a:t>
            </a:r>
          </a:p>
          <a:p>
            <a:r>
              <a:rPr lang="en-US" altLang="zh-CN" sz="2000" dirty="0" smtClean="0">
                <a:solidFill>
                  <a:srgbClr val="404040"/>
                </a:solidFill>
                <a:latin typeface="Calibri" panose="020F0502020204030204" pitchFamily="34" charset="0"/>
                <a:cs typeface="Calibri" panose="020F0502020204030204" pitchFamily="34" charset="0"/>
                <a:sym typeface="+mn-lt"/>
              </a:rPr>
              <a:t>Magnification :</a:t>
            </a:r>
            <a:r>
              <a:rPr lang="zh-TW" altLang="en-US" sz="2000" dirty="0" smtClean="0">
                <a:solidFill>
                  <a:srgbClr val="404040"/>
                </a:solidFill>
                <a:latin typeface="Calibri" panose="020F0502020204030204" pitchFamily="34" charset="0"/>
                <a:cs typeface="Calibri" panose="020F0502020204030204" pitchFamily="34" charset="0"/>
                <a:sym typeface="+mn-lt"/>
              </a:rPr>
              <a:t> </a:t>
            </a:r>
            <a:r>
              <a:rPr lang="en-US" altLang="zh-TW" sz="2000" dirty="0" smtClean="0">
                <a:solidFill>
                  <a:srgbClr val="404040"/>
                </a:solidFill>
                <a:latin typeface="Calibri" panose="020F0502020204030204" pitchFamily="34" charset="0"/>
                <a:cs typeface="Calibri" panose="020F0502020204030204" pitchFamily="34" charset="0"/>
                <a:sym typeface="+mn-lt"/>
              </a:rPr>
              <a:t>50,000</a:t>
            </a:r>
          </a:p>
          <a:p>
            <a:r>
              <a:rPr lang="en-US" altLang="zh-CN" sz="2000" dirty="0" smtClean="0">
                <a:solidFill>
                  <a:srgbClr val="404040"/>
                </a:solidFill>
                <a:latin typeface="Calibri" panose="020F0502020204030204" pitchFamily="34" charset="0"/>
                <a:cs typeface="Calibri" panose="020F0502020204030204" pitchFamily="34" charset="0"/>
                <a:sym typeface="+mn-lt"/>
              </a:rPr>
              <a:t>Spherical aberration : 4.1 mm</a:t>
            </a:r>
          </a:p>
          <a:p>
            <a:r>
              <a:rPr lang="en-US" altLang="zh-CN" sz="2000" dirty="0" smtClean="0">
                <a:solidFill>
                  <a:srgbClr val="404040"/>
                </a:solidFill>
                <a:latin typeface="Calibri" panose="020F0502020204030204" pitchFamily="34" charset="0"/>
                <a:cs typeface="Calibri" panose="020F0502020204030204" pitchFamily="34" charset="0"/>
                <a:sym typeface="+mn-lt"/>
              </a:rPr>
              <a:t>Amplitude contrast :  0.1</a:t>
            </a:r>
          </a:p>
          <a:p>
            <a:r>
              <a:rPr lang="en-US" altLang="zh-CN" sz="2000" dirty="0" smtClean="0">
                <a:solidFill>
                  <a:srgbClr val="404040"/>
                </a:solidFill>
                <a:latin typeface="Calibri" panose="020F0502020204030204" pitchFamily="34" charset="0"/>
                <a:cs typeface="Calibri" panose="020F0502020204030204" pitchFamily="34" charset="0"/>
                <a:sym typeface="+mn-lt"/>
              </a:rPr>
              <a:t>Pixel size : 0.99 Å/pix</a:t>
            </a:r>
          </a:p>
        </p:txBody>
      </p:sp>
      <p:sp>
        <p:nvSpPr>
          <p:cNvPr id="29" name="文本框 12">
            <a:extLst>
              <a:ext uri="{FF2B5EF4-FFF2-40B4-BE49-F238E27FC236}">
                <a16:creationId xmlns:a16="http://schemas.microsoft.com/office/drawing/2014/main" id="{49C835FD-8B63-480E-85DC-6527929B5CDE}"/>
              </a:ext>
            </a:extLst>
          </p:cNvPr>
          <p:cNvSpPr txBox="1"/>
          <p:nvPr/>
        </p:nvSpPr>
        <p:spPr>
          <a:xfrm>
            <a:off x="1422622" y="3616817"/>
            <a:ext cx="995861" cy="400110"/>
          </a:xfrm>
          <a:prstGeom prst="rect">
            <a:avLst/>
          </a:prstGeom>
          <a:noFill/>
        </p:spPr>
        <p:txBody>
          <a:bodyPr wrap="square" rtlCol="0">
            <a:spAutoFit/>
          </a:bodyPr>
          <a:lstStyle/>
          <a:p>
            <a:r>
              <a:rPr lang="en-US" altLang="zh-CN" sz="2000" dirty="0" err="1" smtClean="0">
                <a:solidFill>
                  <a:srgbClr val="404040"/>
                </a:solidFill>
                <a:latin typeface="Calibri" panose="020F0502020204030204" pitchFamily="34" charset="0"/>
                <a:cs typeface="Calibri" panose="020F0502020204030204" pitchFamily="34" charset="0"/>
                <a:sym typeface="+mn-lt"/>
              </a:rPr>
              <a:t>Relion</a:t>
            </a:r>
            <a:endParaRPr lang="en-US" altLang="zh-CN" sz="2000" dirty="0" smtClean="0">
              <a:solidFill>
                <a:srgbClr val="404040"/>
              </a:solidFill>
              <a:latin typeface="Calibri" panose="020F0502020204030204" pitchFamily="34" charset="0"/>
              <a:cs typeface="Calibri" panose="020F0502020204030204" pitchFamily="34" charset="0"/>
              <a:sym typeface="+mn-lt"/>
            </a:endParaRPr>
          </a:p>
        </p:txBody>
      </p:sp>
      <p:sp>
        <p:nvSpPr>
          <p:cNvPr id="40" name="文本框 12">
            <a:extLst>
              <a:ext uri="{FF2B5EF4-FFF2-40B4-BE49-F238E27FC236}">
                <a16:creationId xmlns:a16="http://schemas.microsoft.com/office/drawing/2014/main" id="{49C835FD-8B63-480E-85DC-6527929B5CDE}"/>
              </a:ext>
            </a:extLst>
          </p:cNvPr>
          <p:cNvSpPr txBox="1"/>
          <p:nvPr/>
        </p:nvSpPr>
        <p:spPr>
          <a:xfrm>
            <a:off x="4636863" y="3598106"/>
            <a:ext cx="995861" cy="400110"/>
          </a:xfrm>
          <a:prstGeom prst="rect">
            <a:avLst/>
          </a:prstGeom>
          <a:noFill/>
        </p:spPr>
        <p:txBody>
          <a:bodyPr wrap="square" rtlCol="0">
            <a:spAutoFit/>
          </a:bodyPr>
          <a:lstStyle/>
          <a:p>
            <a:r>
              <a:rPr lang="en-US" altLang="zh-CN" sz="2000" dirty="0" err="1" smtClean="0">
                <a:solidFill>
                  <a:srgbClr val="404040"/>
                </a:solidFill>
                <a:latin typeface="Calibri" panose="020F0502020204030204" pitchFamily="34" charset="0"/>
                <a:cs typeface="Calibri" panose="020F0502020204030204" pitchFamily="34" charset="0"/>
                <a:sym typeface="+mn-lt"/>
              </a:rPr>
              <a:t>Xmipp</a:t>
            </a:r>
            <a:endParaRPr lang="en-US" altLang="zh-CN" sz="2000" dirty="0" smtClean="0">
              <a:solidFill>
                <a:srgbClr val="404040"/>
              </a:solidFill>
              <a:latin typeface="Calibri" panose="020F0502020204030204" pitchFamily="34" charset="0"/>
              <a:cs typeface="Calibri" panose="020F0502020204030204" pitchFamily="34" charset="0"/>
              <a:sym typeface="+mn-lt"/>
            </a:endParaRPr>
          </a:p>
        </p:txBody>
      </p:sp>
    </p:spTree>
    <p:custDataLst>
      <p:tags r:id="rId1"/>
    </p:custDataLst>
    <p:extLst>
      <p:ext uri="{BB962C8B-B14F-4D97-AF65-F5344CB8AC3E}">
        <p14:creationId xmlns:p14="http://schemas.microsoft.com/office/powerpoint/2010/main" val="1365792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25A7FDE9-9630-4630-9D31-4D83F2356E4D}"/>
              </a:ext>
            </a:extLst>
          </p:cNvPr>
          <p:cNvSpPr/>
          <p:nvPr/>
        </p:nvSpPr>
        <p:spPr>
          <a:xfrm>
            <a:off x="10248442" y="-1334424"/>
            <a:ext cx="2210105" cy="2210105"/>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3" name="投影片編號版面配置區 32"/>
          <p:cNvSpPr>
            <a:spLocks noGrp="1"/>
          </p:cNvSpPr>
          <p:nvPr>
            <p:ph type="sldNum" sz="quarter" idx="12"/>
          </p:nvPr>
        </p:nvSpPr>
        <p:spPr/>
        <p:txBody>
          <a:bodyPr/>
          <a:lstStyle/>
          <a:p>
            <a:fld id="{565CE74E-AB26-4998-AD42-012C4C1AD076}" type="slidenum">
              <a:rPr lang="zh-CN" altLang="en-US" smtClean="0"/>
              <a:t>17</a:t>
            </a:fld>
            <a:endParaRPr lang="zh-CN" altLang="en-US"/>
          </a:p>
        </p:txBody>
      </p:sp>
      <p:sp>
        <p:nvSpPr>
          <p:cNvPr id="36" name="文本框 12">
            <a:extLst>
              <a:ext uri="{FF2B5EF4-FFF2-40B4-BE49-F238E27FC236}">
                <a16:creationId xmlns:a16="http://schemas.microsoft.com/office/drawing/2014/main" id="{49C835FD-8B63-480E-85DC-6527929B5CDE}"/>
              </a:ext>
            </a:extLst>
          </p:cNvPr>
          <p:cNvSpPr txBox="1"/>
          <p:nvPr/>
        </p:nvSpPr>
        <p:spPr>
          <a:xfrm>
            <a:off x="6844718" y="1304108"/>
            <a:ext cx="4944205" cy="1938992"/>
          </a:xfrm>
          <a:prstGeom prst="rect">
            <a:avLst/>
          </a:prstGeom>
          <a:noFill/>
        </p:spPr>
        <p:txBody>
          <a:bodyPr wrap="square" rtlCol="0">
            <a:spAutoFit/>
          </a:bodyPr>
          <a:lstStyle/>
          <a:p>
            <a:r>
              <a:rPr lang="en-US" altLang="zh-CN" sz="2000" dirty="0" smtClean="0">
                <a:solidFill>
                  <a:srgbClr val="404040"/>
                </a:solidFill>
                <a:latin typeface="Calibri" panose="020F0502020204030204" pitchFamily="34" charset="0"/>
                <a:cs typeface="Calibri" panose="020F0502020204030204" pitchFamily="34" charset="0"/>
                <a:sym typeface="+mn-lt"/>
              </a:rPr>
              <a:t>Projections : 10,000</a:t>
            </a:r>
          </a:p>
          <a:p>
            <a:r>
              <a:rPr lang="en-US" altLang="zh-CN" sz="2000" dirty="0" smtClean="0">
                <a:solidFill>
                  <a:srgbClr val="404040"/>
                </a:solidFill>
                <a:latin typeface="Calibri" panose="020F0502020204030204" pitchFamily="34" charset="0"/>
                <a:cs typeface="Calibri" panose="020F0502020204030204" pitchFamily="34" charset="0"/>
                <a:sym typeface="+mn-lt"/>
              </a:rPr>
              <a:t>Voltage : 300 kV</a:t>
            </a:r>
          </a:p>
          <a:p>
            <a:r>
              <a:rPr lang="en-US" altLang="zh-CN" sz="2000" dirty="0" smtClean="0">
                <a:solidFill>
                  <a:srgbClr val="404040"/>
                </a:solidFill>
                <a:latin typeface="Calibri" panose="020F0502020204030204" pitchFamily="34" charset="0"/>
                <a:cs typeface="Calibri" panose="020F0502020204030204" pitchFamily="34" charset="0"/>
                <a:sym typeface="+mn-lt"/>
              </a:rPr>
              <a:t>Magnification :</a:t>
            </a:r>
            <a:r>
              <a:rPr lang="zh-TW" altLang="en-US" sz="2000" dirty="0" smtClean="0">
                <a:solidFill>
                  <a:srgbClr val="404040"/>
                </a:solidFill>
                <a:latin typeface="Calibri" panose="020F0502020204030204" pitchFamily="34" charset="0"/>
                <a:cs typeface="Calibri" panose="020F0502020204030204" pitchFamily="34" charset="0"/>
                <a:sym typeface="+mn-lt"/>
              </a:rPr>
              <a:t> </a:t>
            </a:r>
            <a:r>
              <a:rPr lang="en-US" altLang="zh-TW" sz="2000" dirty="0" smtClean="0">
                <a:solidFill>
                  <a:srgbClr val="404040"/>
                </a:solidFill>
                <a:latin typeface="Calibri" panose="020F0502020204030204" pitchFamily="34" charset="0"/>
                <a:cs typeface="Calibri" panose="020F0502020204030204" pitchFamily="34" charset="0"/>
                <a:sym typeface="+mn-lt"/>
              </a:rPr>
              <a:t>50,000</a:t>
            </a:r>
          </a:p>
          <a:p>
            <a:r>
              <a:rPr lang="en-US" altLang="zh-CN" sz="2000" dirty="0" smtClean="0">
                <a:solidFill>
                  <a:srgbClr val="404040"/>
                </a:solidFill>
                <a:latin typeface="Calibri" panose="020F0502020204030204" pitchFamily="34" charset="0"/>
                <a:cs typeface="Calibri" panose="020F0502020204030204" pitchFamily="34" charset="0"/>
                <a:sym typeface="+mn-lt"/>
              </a:rPr>
              <a:t>Spherical aberration : 2.7 mm</a:t>
            </a:r>
          </a:p>
          <a:p>
            <a:r>
              <a:rPr lang="en-US" altLang="zh-CN" sz="2000" dirty="0" smtClean="0">
                <a:solidFill>
                  <a:srgbClr val="404040"/>
                </a:solidFill>
                <a:latin typeface="Calibri" panose="020F0502020204030204" pitchFamily="34" charset="0"/>
                <a:cs typeface="Calibri" panose="020F0502020204030204" pitchFamily="34" charset="0"/>
                <a:sym typeface="+mn-lt"/>
              </a:rPr>
              <a:t>Amplitude contrast :  0.1</a:t>
            </a:r>
          </a:p>
          <a:p>
            <a:r>
              <a:rPr lang="en-US" altLang="zh-CN" sz="2000" dirty="0" smtClean="0">
                <a:solidFill>
                  <a:srgbClr val="404040"/>
                </a:solidFill>
                <a:latin typeface="Calibri" panose="020F0502020204030204" pitchFamily="34" charset="0"/>
                <a:cs typeface="Calibri" panose="020F0502020204030204" pitchFamily="34" charset="0"/>
                <a:sym typeface="+mn-lt"/>
              </a:rPr>
              <a:t>Pixel size : 0.32 Å/pix</a:t>
            </a:r>
          </a:p>
        </p:txBody>
      </p:sp>
      <p:grpSp>
        <p:nvGrpSpPr>
          <p:cNvPr id="49" name="群組 48"/>
          <p:cNvGrpSpPr/>
          <p:nvPr/>
        </p:nvGrpSpPr>
        <p:grpSpPr>
          <a:xfrm>
            <a:off x="333357" y="596930"/>
            <a:ext cx="6302803" cy="5699888"/>
            <a:chOff x="333357" y="596930"/>
            <a:chExt cx="6302803" cy="5699888"/>
          </a:xfrm>
        </p:grpSpPr>
        <p:pic>
          <p:nvPicPr>
            <p:cNvPr id="4098" name="Picture 2" descr="https://ars.els-cdn.com/content/image/1-s2.0-S1047847721000769-gr4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57" y="1300664"/>
              <a:ext cx="6302803" cy="49961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4" name="矩形 33"/>
                <p:cNvSpPr/>
                <p:nvPr/>
              </p:nvSpPr>
              <p:spPr>
                <a:xfrm>
                  <a:off x="447908" y="596930"/>
                  <a:ext cx="2471254" cy="523220"/>
                </a:xfrm>
                <a:prstGeom prst="rect">
                  <a:avLst/>
                </a:prstGeom>
              </p:spPr>
              <p:txBody>
                <a:bodyPr wrap="none">
                  <a:spAutoFit/>
                </a:bodyPr>
                <a:lstStyle/>
                <a:p>
                  <a14:m>
                    <m:oMath xmlns:m="http://schemas.openxmlformats.org/officeDocument/2006/math">
                      <m:r>
                        <a:rPr lang="en-US" altLang="zh-TW" sz="2800" b="0" i="1" u="sng" dirty="0"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𝛽</m:t>
                      </m:r>
                    </m:oMath>
                  </a14:m>
                  <a:r>
                    <a:rPr lang="en-US" altLang="zh-TW" sz="2800" u="sng" dirty="0" smtClean="0">
                      <a:solidFill>
                        <a:srgbClr val="404040"/>
                      </a:solidFill>
                      <a:latin typeface="Calibri" panose="020F0502020204030204" pitchFamily="34" charset="0"/>
                      <a:cs typeface="Calibri" panose="020F0502020204030204" pitchFamily="34" charset="0"/>
                    </a:rPr>
                    <a:t>-galactosidase</a:t>
                  </a:r>
                  <a:endParaRPr lang="zh-TW" altLang="en-US" sz="2800" u="sng" dirty="0">
                    <a:solidFill>
                      <a:srgbClr val="404040"/>
                    </a:solidFill>
                    <a:latin typeface="Calibri" panose="020F0502020204030204" pitchFamily="34" charset="0"/>
                    <a:cs typeface="Calibri" panose="020F0502020204030204" pitchFamily="34" charset="0"/>
                  </a:endParaRPr>
                </a:p>
              </p:txBody>
            </p:sp>
          </mc:Choice>
          <mc:Fallback>
            <p:sp>
              <p:nvSpPr>
                <p:cNvPr id="34" name="矩形 33"/>
                <p:cNvSpPr>
                  <a:spLocks noRot="1" noChangeAspect="1" noMove="1" noResize="1" noEditPoints="1" noAdjustHandles="1" noChangeArrowheads="1" noChangeShapeType="1" noTextEdit="1"/>
                </p:cNvSpPr>
                <p:nvPr/>
              </p:nvSpPr>
              <p:spPr>
                <a:xfrm>
                  <a:off x="447908" y="596930"/>
                  <a:ext cx="2471254" cy="523220"/>
                </a:xfrm>
                <a:prstGeom prst="rect">
                  <a:avLst/>
                </a:prstGeom>
                <a:blipFill>
                  <a:blip r:embed="rId4"/>
                  <a:stretch>
                    <a:fillRect t="-11628" r="-3695" b="-32558"/>
                  </a:stretch>
                </a:blipFill>
              </p:spPr>
              <p:txBody>
                <a:bodyPr/>
                <a:lstStyle/>
                <a:p>
                  <a:r>
                    <a:rPr lang="zh-TW" altLang="en-US">
                      <a:noFill/>
                    </a:rPr>
                    <a:t> </a:t>
                  </a:r>
                </a:p>
              </p:txBody>
            </p:sp>
          </mc:Fallback>
        </mc:AlternateContent>
        <p:grpSp>
          <p:nvGrpSpPr>
            <p:cNvPr id="35" name="群組 34"/>
            <p:cNvGrpSpPr/>
            <p:nvPr/>
          </p:nvGrpSpPr>
          <p:grpSpPr>
            <a:xfrm>
              <a:off x="607565" y="2529850"/>
              <a:ext cx="5017741" cy="3213724"/>
              <a:chOff x="607565" y="2529850"/>
              <a:chExt cx="5017741" cy="3213724"/>
            </a:xfrm>
          </p:grpSpPr>
          <p:cxnSp>
            <p:nvCxnSpPr>
              <p:cNvPr id="13" name="直線接點 12"/>
              <p:cNvCxnSpPr/>
              <p:nvPr/>
            </p:nvCxnSpPr>
            <p:spPr>
              <a:xfrm>
                <a:off x="607565" y="2548900"/>
                <a:ext cx="1433311" cy="380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直線接點 19"/>
              <p:cNvCxnSpPr/>
              <p:nvPr/>
            </p:nvCxnSpPr>
            <p:spPr>
              <a:xfrm>
                <a:off x="3995738" y="2529850"/>
                <a:ext cx="921543"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直線接點 27"/>
              <p:cNvCxnSpPr/>
              <p:nvPr/>
            </p:nvCxnSpPr>
            <p:spPr>
              <a:xfrm>
                <a:off x="3995738" y="5410200"/>
                <a:ext cx="1626393"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線接點 30"/>
              <p:cNvCxnSpPr/>
              <p:nvPr/>
            </p:nvCxnSpPr>
            <p:spPr>
              <a:xfrm flipV="1">
                <a:off x="607565" y="5410200"/>
                <a:ext cx="1790354" cy="476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直線接點 36"/>
              <p:cNvCxnSpPr/>
              <p:nvPr/>
            </p:nvCxnSpPr>
            <p:spPr>
              <a:xfrm>
                <a:off x="1404144" y="2548900"/>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直線接點 38"/>
              <p:cNvCxnSpPr/>
              <p:nvPr/>
            </p:nvCxnSpPr>
            <p:spPr>
              <a:xfrm>
                <a:off x="1437482" y="2548900"/>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直線接點 39"/>
              <p:cNvCxnSpPr/>
              <p:nvPr/>
            </p:nvCxnSpPr>
            <p:spPr>
              <a:xfrm>
                <a:off x="1510010" y="2548900"/>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直線接點 40"/>
              <p:cNvCxnSpPr/>
              <p:nvPr/>
            </p:nvCxnSpPr>
            <p:spPr>
              <a:xfrm>
                <a:off x="2036114" y="2548900"/>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直線接點 41"/>
              <p:cNvCxnSpPr/>
              <p:nvPr/>
            </p:nvCxnSpPr>
            <p:spPr>
              <a:xfrm>
                <a:off x="4760119" y="2529850"/>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直線接點 43"/>
              <p:cNvCxnSpPr/>
              <p:nvPr/>
            </p:nvCxnSpPr>
            <p:spPr>
              <a:xfrm>
                <a:off x="4893469" y="2529850"/>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5" name="直線接點 44"/>
              <p:cNvCxnSpPr/>
              <p:nvPr/>
            </p:nvCxnSpPr>
            <p:spPr>
              <a:xfrm>
                <a:off x="2240757" y="5410200"/>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直線接點 46"/>
              <p:cNvCxnSpPr/>
              <p:nvPr/>
            </p:nvCxnSpPr>
            <p:spPr>
              <a:xfrm>
                <a:off x="2400300" y="5410200"/>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直線接點 47"/>
              <p:cNvCxnSpPr/>
              <p:nvPr/>
            </p:nvCxnSpPr>
            <p:spPr>
              <a:xfrm>
                <a:off x="5622131" y="5408294"/>
                <a:ext cx="3175" cy="33337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22" name="文本框 12">
            <a:extLst>
              <a:ext uri="{FF2B5EF4-FFF2-40B4-BE49-F238E27FC236}">
                <a16:creationId xmlns:a16="http://schemas.microsoft.com/office/drawing/2014/main" id="{49C835FD-8B63-480E-85DC-6527929B5CDE}"/>
              </a:ext>
            </a:extLst>
          </p:cNvPr>
          <p:cNvSpPr txBox="1"/>
          <p:nvPr/>
        </p:nvSpPr>
        <p:spPr>
          <a:xfrm>
            <a:off x="1502742" y="3577540"/>
            <a:ext cx="995861" cy="400110"/>
          </a:xfrm>
          <a:prstGeom prst="rect">
            <a:avLst/>
          </a:prstGeom>
          <a:noFill/>
        </p:spPr>
        <p:txBody>
          <a:bodyPr wrap="square" rtlCol="0">
            <a:spAutoFit/>
          </a:bodyPr>
          <a:lstStyle/>
          <a:p>
            <a:r>
              <a:rPr lang="en-US" altLang="zh-CN" sz="2000" dirty="0" err="1" smtClean="0">
                <a:solidFill>
                  <a:srgbClr val="404040"/>
                </a:solidFill>
                <a:latin typeface="Calibri" panose="020F0502020204030204" pitchFamily="34" charset="0"/>
                <a:cs typeface="Calibri" panose="020F0502020204030204" pitchFamily="34" charset="0"/>
                <a:sym typeface="+mn-lt"/>
              </a:rPr>
              <a:t>Relion</a:t>
            </a:r>
            <a:endParaRPr lang="en-US" altLang="zh-CN" sz="2000" dirty="0" smtClean="0">
              <a:solidFill>
                <a:srgbClr val="404040"/>
              </a:solidFill>
              <a:latin typeface="Calibri" panose="020F0502020204030204" pitchFamily="34" charset="0"/>
              <a:cs typeface="Calibri" panose="020F0502020204030204" pitchFamily="34" charset="0"/>
              <a:sym typeface="+mn-lt"/>
            </a:endParaRPr>
          </a:p>
        </p:txBody>
      </p:sp>
      <p:sp>
        <p:nvSpPr>
          <p:cNvPr id="23" name="文本框 12">
            <a:extLst>
              <a:ext uri="{FF2B5EF4-FFF2-40B4-BE49-F238E27FC236}">
                <a16:creationId xmlns:a16="http://schemas.microsoft.com/office/drawing/2014/main" id="{49C835FD-8B63-480E-85DC-6527929B5CDE}"/>
              </a:ext>
            </a:extLst>
          </p:cNvPr>
          <p:cNvSpPr txBox="1"/>
          <p:nvPr/>
        </p:nvSpPr>
        <p:spPr>
          <a:xfrm>
            <a:off x="4760119" y="3531583"/>
            <a:ext cx="995861" cy="400110"/>
          </a:xfrm>
          <a:prstGeom prst="rect">
            <a:avLst/>
          </a:prstGeom>
          <a:noFill/>
        </p:spPr>
        <p:txBody>
          <a:bodyPr wrap="square" rtlCol="0">
            <a:spAutoFit/>
          </a:bodyPr>
          <a:lstStyle/>
          <a:p>
            <a:r>
              <a:rPr lang="en-US" altLang="zh-CN" sz="2000" dirty="0" err="1" smtClean="0">
                <a:solidFill>
                  <a:srgbClr val="404040"/>
                </a:solidFill>
                <a:latin typeface="Calibri" panose="020F0502020204030204" pitchFamily="34" charset="0"/>
                <a:cs typeface="Calibri" panose="020F0502020204030204" pitchFamily="34" charset="0"/>
                <a:sym typeface="+mn-lt"/>
              </a:rPr>
              <a:t>Xmipp</a:t>
            </a:r>
            <a:endParaRPr lang="en-US" altLang="zh-CN" sz="2000" dirty="0" smtClean="0">
              <a:solidFill>
                <a:srgbClr val="404040"/>
              </a:solidFill>
              <a:latin typeface="Calibri" panose="020F0502020204030204" pitchFamily="34" charset="0"/>
              <a:cs typeface="Calibri" panose="020F0502020204030204" pitchFamily="34" charset="0"/>
              <a:sym typeface="+mn-lt"/>
            </a:endParaRPr>
          </a:p>
        </p:txBody>
      </p:sp>
    </p:spTree>
    <p:custDataLst>
      <p:tags r:id="rId1"/>
    </p:custDataLst>
    <p:extLst>
      <p:ext uri="{BB962C8B-B14F-4D97-AF65-F5344CB8AC3E}">
        <p14:creationId xmlns:p14="http://schemas.microsoft.com/office/powerpoint/2010/main" val="714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25A7FDE9-9630-4630-9D31-4D83F2356E4D}"/>
              </a:ext>
            </a:extLst>
          </p:cNvPr>
          <p:cNvSpPr/>
          <p:nvPr/>
        </p:nvSpPr>
        <p:spPr>
          <a:xfrm>
            <a:off x="10248442" y="-1334424"/>
            <a:ext cx="2210105" cy="2210105"/>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6146" name="Picture 2" descr="https://ars.els-cdn.com/content/image/1-s2.0-S1047847721000769-gr5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357" y="1249600"/>
            <a:ext cx="6302803" cy="5019868"/>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線接點 10"/>
          <p:cNvCxnSpPr/>
          <p:nvPr/>
        </p:nvCxnSpPr>
        <p:spPr>
          <a:xfrm>
            <a:off x="577850" y="2520950"/>
            <a:ext cx="1301750"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直線接點 13"/>
          <p:cNvCxnSpPr/>
          <p:nvPr/>
        </p:nvCxnSpPr>
        <p:spPr>
          <a:xfrm>
            <a:off x="3974307" y="2520950"/>
            <a:ext cx="1193800"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直線接點 15"/>
          <p:cNvCxnSpPr/>
          <p:nvPr/>
        </p:nvCxnSpPr>
        <p:spPr>
          <a:xfrm>
            <a:off x="650081" y="5253038"/>
            <a:ext cx="2150269" cy="0"/>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直線接點 20"/>
          <p:cNvCxnSpPr/>
          <p:nvPr/>
        </p:nvCxnSpPr>
        <p:spPr>
          <a:xfrm flipV="1">
            <a:off x="3974307" y="5386388"/>
            <a:ext cx="1574006" cy="1"/>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3" name="投影片編號版面配置區 22"/>
          <p:cNvSpPr>
            <a:spLocks noGrp="1"/>
          </p:cNvSpPr>
          <p:nvPr>
            <p:ph type="sldNum" sz="quarter" idx="12"/>
          </p:nvPr>
        </p:nvSpPr>
        <p:spPr/>
        <p:txBody>
          <a:bodyPr/>
          <a:lstStyle/>
          <a:p>
            <a:fld id="{565CE74E-AB26-4998-AD42-012C4C1AD076}" type="slidenum">
              <a:rPr lang="zh-CN" altLang="en-US" smtClean="0"/>
              <a:t>18</a:t>
            </a:fld>
            <a:endParaRPr lang="zh-CN" altLang="en-US"/>
          </a:p>
        </p:txBody>
      </p:sp>
      <p:sp>
        <p:nvSpPr>
          <p:cNvPr id="25" name="文本框 12">
            <a:extLst>
              <a:ext uri="{FF2B5EF4-FFF2-40B4-BE49-F238E27FC236}">
                <a16:creationId xmlns:a16="http://schemas.microsoft.com/office/drawing/2014/main" id="{49C835FD-8B63-480E-85DC-6527929B5CDE}"/>
              </a:ext>
            </a:extLst>
          </p:cNvPr>
          <p:cNvSpPr txBox="1"/>
          <p:nvPr/>
        </p:nvSpPr>
        <p:spPr>
          <a:xfrm>
            <a:off x="7033404" y="1249600"/>
            <a:ext cx="4944205" cy="1938992"/>
          </a:xfrm>
          <a:prstGeom prst="rect">
            <a:avLst/>
          </a:prstGeom>
          <a:noFill/>
        </p:spPr>
        <p:txBody>
          <a:bodyPr wrap="square" rtlCol="0">
            <a:spAutoFit/>
          </a:bodyPr>
          <a:lstStyle/>
          <a:p>
            <a:r>
              <a:rPr lang="en-US" altLang="zh-CN" sz="2000" dirty="0" smtClean="0">
                <a:solidFill>
                  <a:srgbClr val="404040"/>
                </a:solidFill>
                <a:latin typeface="Calibri" panose="020F0502020204030204" pitchFamily="34" charset="0"/>
                <a:cs typeface="Calibri" panose="020F0502020204030204" pitchFamily="34" charset="0"/>
                <a:sym typeface="+mn-lt"/>
              </a:rPr>
              <a:t>Projections : 46,182</a:t>
            </a:r>
          </a:p>
          <a:p>
            <a:r>
              <a:rPr lang="en-US" altLang="zh-CN" sz="2000" dirty="0" smtClean="0">
                <a:solidFill>
                  <a:srgbClr val="404040"/>
                </a:solidFill>
                <a:latin typeface="Calibri" panose="020F0502020204030204" pitchFamily="34" charset="0"/>
                <a:cs typeface="Calibri" panose="020F0502020204030204" pitchFamily="34" charset="0"/>
                <a:sym typeface="+mn-lt"/>
              </a:rPr>
              <a:t>Voltage : 300 kV</a:t>
            </a:r>
          </a:p>
          <a:p>
            <a:r>
              <a:rPr lang="en-US" altLang="zh-CN" sz="2000" dirty="0" smtClean="0">
                <a:solidFill>
                  <a:srgbClr val="404040"/>
                </a:solidFill>
                <a:latin typeface="Calibri" panose="020F0502020204030204" pitchFamily="34" charset="0"/>
                <a:cs typeface="Calibri" panose="020F0502020204030204" pitchFamily="34" charset="0"/>
                <a:sym typeface="+mn-lt"/>
              </a:rPr>
              <a:t>Magnification :</a:t>
            </a:r>
            <a:r>
              <a:rPr lang="zh-TW" altLang="en-US" sz="2000" dirty="0" smtClean="0">
                <a:solidFill>
                  <a:srgbClr val="404040"/>
                </a:solidFill>
                <a:latin typeface="Calibri" panose="020F0502020204030204" pitchFamily="34" charset="0"/>
                <a:cs typeface="Calibri" panose="020F0502020204030204" pitchFamily="34" charset="0"/>
                <a:sym typeface="+mn-lt"/>
              </a:rPr>
              <a:t> </a:t>
            </a:r>
            <a:r>
              <a:rPr lang="en-US" altLang="zh-TW" sz="2000" dirty="0" smtClean="0">
                <a:solidFill>
                  <a:srgbClr val="404040"/>
                </a:solidFill>
                <a:latin typeface="Calibri" panose="020F0502020204030204" pitchFamily="34" charset="0"/>
                <a:cs typeface="Calibri" panose="020F0502020204030204" pitchFamily="34" charset="0"/>
                <a:sym typeface="+mn-lt"/>
              </a:rPr>
              <a:t>50,000</a:t>
            </a:r>
          </a:p>
          <a:p>
            <a:r>
              <a:rPr lang="en-US" altLang="zh-CN" sz="2000" dirty="0" smtClean="0">
                <a:solidFill>
                  <a:srgbClr val="404040"/>
                </a:solidFill>
                <a:latin typeface="Calibri" panose="020F0502020204030204" pitchFamily="34" charset="0"/>
                <a:cs typeface="Calibri" panose="020F0502020204030204" pitchFamily="34" charset="0"/>
                <a:sym typeface="+mn-lt"/>
              </a:rPr>
              <a:t>Spherical aberration : 2.7 mm</a:t>
            </a:r>
          </a:p>
          <a:p>
            <a:r>
              <a:rPr lang="en-US" altLang="zh-CN" sz="2000" dirty="0" smtClean="0">
                <a:solidFill>
                  <a:srgbClr val="404040"/>
                </a:solidFill>
                <a:latin typeface="Calibri" panose="020F0502020204030204" pitchFamily="34" charset="0"/>
                <a:cs typeface="Calibri" panose="020F0502020204030204" pitchFamily="34" charset="0"/>
                <a:sym typeface="+mn-lt"/>
              </a:rPr>
              <a:t>Amplitude contrast :  0.1</a:t>
            </a:r>
          </a:p>
          <a:p>
            <a:r>
              <a:rPr lang="en-US" altLang="zh-CN" sz="2000" dirty="0" smtClean="0">
                <a:solidFill>
                  <a:srgbClr val="404040"/>
                </a:solidFill>
                <a:latin typeface="Calibri" panose="020F0502020204030204" pitchFamily="34" charset="0"/>
                <a:cs typeface="Calibri" panose="020F0502020204030204" pitchFamily="34" charset="0"/>
                <a:sym typeface="+mn-lt"/>
              </a:rPr>
              <a:t>Pixel size : 0.94 Å/pix</a:t>
            </a:r>
          </a:p>
        </p:txBody>
      </p:sp>
      <p:sp>
        <p:nvSpPr>
          <p:cNvPr id="13" name="矩形 12"/>
          <p:cNvSpPr/>
          <p:nvPr/>
        </p:nvSpPr>
        <p:spPr>
          <a:xfrm>
            <a:off x="422257" y="509777"/>
            <a:ext cx="1862244" cy="523220"/>
          </a:xfrm>
          <a:prstGeom prst="rect">
            <a:avLst/>
          </a:prstGeom>
        </p:spPr>
        <p:txBody>
          <a:bodyPr wrap="square">
            <a:spAutoFit/>
          </a:bodyPr>
          <a:lstStyle/>
          <a:p>
            <a:r>
              <a:rPr lang="en-US" altLang="zh-TW" sz="2800" u="sng" dirty="0" err="1" smtClean="0">
                <a:solidFill>
                  <a:srgbClr val="323232"/>
                </a:solidFill>
                <a:latin typeface="Calibri" panose="020F0502020204030204" pitchFamily="34" charset="0"/>
                <a:cs typeface="Calibri" panose="020F0502020204030204" pitchFamily="34" charset="0"/>
              </a:rPr>
              <a:t>Apoferritin</a:t>
            </a:r>
            <a:endParaRPr lang="zh-TW" altLang="en-US" sz="2800" u="sng" dirty="0">
              <a:latin typeface="Calibri" panose="020F0502020204030204" pitchFamily="34" charset="0"/>
              <a:cs typeface="Calibri" panose="020F0502020204030204" pitchFamily="34" charset="0"/>
            </a:endParaRPr>
          </a:p>
        </p:txBody>
      </p:sp>
      <p:sp>
        <p:nvSpPr>
          <p:cNvPr id="15" name="文本框 12">
            <a:extLst>
              <a:ext uri="{FF2B5EF4-FFF2-40B4-BE49-F238E27FC236}">
                <a16:creationId xmlns:a16="http://schemas.microsoft.com/office/drawing/2014/main" id="{49C835FD-8B63-480E-85DC-6527929B5CDE}"/>
              </a:ext>
            </a:extLst>
          </p:cNvPr>
          <p:cNvSpPr txBox="1"/>
          <p:nvPr/>
        </p:nvSpPr>
        <p:spPr>
          <a:xfrm>
            <a:off x="1414444" y="3486884"/>
            <a:ext cx="995861" cy="400110"/>
          </a:xfrm>
          <a:prstGeom prst="rect">
            <a:avLst/>
          </a:prstGeom>
          <a:noFill/>
        </p:spPr>
        <p:txBody>
          <a:bodyPr wrap="square" rtlCol="0">
            <a:spAutoFit/>
          </a:bodyPr>
          <a:lstStyle/>
          <a:p>
            <a:r>
              <a:rPr lang="en-US" altLang="zh-CN" sz="2000" dirty="0" err="1" smtClean="0">
                <a:solidFill>
                  <a:srgbClr val="404040"/>
                </a:solidFill>
                <a:latin typeface="Calibri" panose="020F0502020204030204" pitchFamily="34" charset="0"/>
                <a:cs typeface="Calibri" panose="020F0502020204030204" pitchFamily="34" charset="0"/>
                <a:sym typeface="+mn-lt"/>
              </a:rPr>
              <a:t>Relion</a:t>
            </a:r>
            <a:endParaRPr lang="en-US" altLang="zh-CN" sz="2000" dirty="0" smtClean="0">
              <a:solidFill>
                <a:srgbClr val="404040"/>
              </a:solidFill>
              <a:latin typeface="Calibri" panose="020F0502020204030204" pitchFamily="34" charset="0"/>
              <a:cs typeface="Calibri" panose="020F0502020204030204" pitchFamily="34" charset="0"/>
              <a:sym typeface="+mn-lt"/>
            </a:endParaRPr>
          </a:p>
        </p:txBody>
      </p:sp>
      <p:sp>
        <p:nvSpPr>
          <p:cNvPr id="17" name="文本框 12">
            <a:extLst>
              <a:ext uri="{FF2B5EF4-FFF2-40B4-BE49-F238E27FC236}">
                <a16:creationId xmlns:a16="http://schemas.microsoft.com/office/drawing/2014/main" id="{49C835FD-8B63-480E-85DC-6527929B5CDE}"/>
              </a:ext>
            </a:extLst>
          </p:cNvPr>
          <p:cNvSpPr txBox="1"/>
          <p:nvPr/>
        </p:nvSpPr>
        <p:spPr>
          <a:xfrm>
            <a:off x="4761310" y="3486884"/>
            <a:ext cx="995861" cy="400110"/>
          </a:xfrm>
          <a:prstGeom prst="rect">
            <a:avLst/>
          </a:prstGeom>
          <a:noFill/>
        </p:spPr>
        <p:txBody>
          <a:bodyPr wrap="square" rtlCol="0">
            <a:spAutoFit/>
          </a:bodyPr>
          <a:lstStyle/>
          <a:p>
            <a:r>
              <a:rPr lang="en-US" altLang="zh-CN" sz="2000" dirty="0" err="1" smtClean="0">
                <a:solidFill>
                  <a:srgbClr val="404040"/>
                </a:solidFill>
                <a:latin typeface="Calibri" panose="020F0502020204030204" pitchFamily="34" charset="0"/>
                <a:cs typeface="Calibri" panose="020F0502020204030204" pitchFamily="34" charset="0"/>
                <a:sym typeface="+mn-lt"/>
              </a:rPr>
              <a:t>Xmipp</a:t>
            </a:r>
            <a:endParaRPr lang="en-US" altLang="zh-CN" sz="2000" dirty="0" smtClean="0">
              <a:solidFill>
                <a:srgbClr val="404040"/>
              </a:solidFill>
              <a:latin typeface="Calibri" panose="020F0502020204030204" pitchFamily="34" charset="0"/>
              <a:cs typeface="Calibri" panose="020F0502020204030204" pitchFamily="34" charset="0"/>
              <a:sym typeface="+mn-lt"/>
            </a:endParaRPr>
          </a:p>
        </p:txBody>
      </p:sp>
    </p:spTree>
    <p:custDataLst>
      <p:tags r:id="rId1"/>
    </p:custDataLst>
    <p:extLst>
      <p:ext uri="{BB962C8B-B14F-4D97-AF65-F5344CB8AC3E}">
        <p14:creationId xmlns:p14="http://schemas.microsoft.com/office/powerpoint/2010/main" val="24885751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25A7FDE9-9630-4630-9D31-4D83F2356E4D}"/>
              </a:ext>
            </a:extLst>
          </p:cNvPr>
          <p:cNvSpPr/>
          <p:nvPr/>
        </p:nvSpPr>
        <p:spPr>
          <a:xfrm>
            <a:off x="10248442" y="-1334424"/>
            <a:ext cx="2210105" cy="2210105"/>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1" name="投影片編號版面配置區 10"/>
          <p:cNvSpPr>
            <a:spLocks noGrp="1"/>
          </p:cNvSpPr>
          <p:nvPr>
            <p:ph type="sldNum" sz="quarter" idx="12"/>
          </p:nvPr>
        </p:nvSpPr>
        <p:spPr/>
        <p:txBody>
          <a:bodyPr/>
          <a:lstStyle/>
          <a:p>
            <a:fld id="{565CE74E-AB26-4998-AD42-012C4C1AD076}" type="slidenum">
              <a:rPr lang="zh-CN" altLang="en-US" smtClean="0"/>
              <a:t>19</a:t>
            </a:fld>
            <a:endParaRPr lang="zh-CN" altLang="en-US"/>
          </a:p>
        </p:txBody>
      </p:sp>
      <p:grpSp>
        <p:nvGrpSpPr>
          <p:cNvPr id="2" name="群組 1"/>
          <p:cNvGrpSpPr/>
          <p:nvPr/>
        </p:nvGrpSpPr>
        <p:grpSpPr>
          <a:xfrm>
            <a:off x="810162" y="396270"/>
            <a:ext cx="8870390" cy="6142642"/>
            <a:chOff x="2564423" y="595043"/>
            <a:chExt cx="6046177" cy="4384495"/>
          </a:xfrm>
        </p:grpSpPr>
        <p:grpSp>
          <p:nvGrpSpPr>
            <p:cNvPr id="49" name="群組 48"/>
            <p:cNvGrpSpPr/>
            <p:nvPr/>
          </p:nvGrpSpPr>
          <p:grpSpPr>
            <a:xfrm>
              <a:off x="2564423" y="595043"/>
              <a:ext cx="6046177" cy="4384495"/>
              <a:chOff x="252852" y="1413190"/>
              <a:chExt cx="6046177" cy="4384495"/>
            </a:xfrm>
          </p:grpSpPr>
          <p:pic>
            <p:nvPicPr>
              <p:cNvPr id="7172" name="Picture 4" descr="https://ars.els-cdn.com/content/image/1-s2.0-S1047847721000769-gr6_lr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852" y="1413190"/>
                <a:ext cx="6046177" cy="438449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線接點 2"/>
              <p:cNvCxnSpPr/>
              <p:nvPr/>
            </p:nvCxnSpPr>
            <p:spPr>
              <a:xfrm>
                <a:off x="876300" y="4324350"/>
                <a:ext cx="3078956" cy="5096"/>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直線接點 19"/>
              <p:cNvCxnSpPr/>
              <p:nvPr/>
            </p:nvCxnSpPr>
            <p:spPr>
              <a:xfrm>
                <a:off x="3166110" y="4354262"/>
                <a:ext cx="3448" cy="72714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文字方塊 18"/>
              <p:cNvSpPr txBox="1"/>
              <p:nvPr/>
            </p:nvSpPr>
            <p:spPr>
              <a:xfrm>
                <a:off x="2934970" y="5081404"/>
                <a:ext cx="492760" cy="215444"/>
              </a:xfrm>
              <a:prstGeom prst="rect">
                <a:avLst/>
              </a:prstGeom>
              <a:noFill/>
            </p:spPr>
            <p:txBody>
              <a:bodyPr wrap="square" rtlCol="0">
                <a:spAutoFit/>
              </a:bodyPr>
              <a:lstStyle/>
              <a:p>
                <a:r>
                  <a:rPr lang="en-US" altLang="zh-TW" sz="800" b="1" dirty="0" smtClean="0">
                    <a:solidFill>
                      <a:srgbClr val="4CD88C"/>
                    </a:solidFill>
                  </a:rPr>
                  <a:t>0.16</a:t>
                </a:r>
                <a:endParaRPr lang="zh-TW" altLang="en-US" sz="800" b="1" dirty="0">
                  <a:solidFill>
                    <a:srgbClr val="4CD88C"/>
                  </a:solidFill>
                </a:endParaRPr>
              </a:p>
            </p:txBody>
          </p:sp>
          <p:sp>
            <p:nvSpPr>
              <p:cNvPr id="27" name="文字方塊 26"/>
              <p:cNvSpPr txBox="1"/>
              <p:nvPr/>
            </p:nvSpPr>
            <p:spPr>
              <a:xfrm>
                <a:off x="3494340" y="5045223"/>
                <a:ext cx="523613" cy="215444"/>
              </a:xfrm>
              <a:prstGeom prst="rect">
                <a:avLst/>
              </a:prstGeom>
              <a:noFill/>
            </p:spPr>
            <p:txBody>
              <a:bodyPr wrap="square" rtlCol="0">
                <a:spAutoFit/>
              </a:bodyPr>
              <a:lstStyle/>
              <a:p>
                <a:r>
                  <a:rPr lang="en-US" altLang="zh-TW" sz="800" b="1" dirty="0" smtClean="0">
                    <a:solidFill>
                      <a:srgbClr val="E38377"/>
                    </a:solidFill>
                  </a:rPr>
                  <a:t>0.213</a:t>
                </a:r>
                <a:endParaRPr lang="zh-TW" altLang="en-US" sz="800" b="1" dirty="0">
                  <a:solidFill>
                    <a:srgbClr val="E38377"/>
                  </a:solidFill>
                </a:endParaRPr>
              </a:p>
            </p:txBody>
          </p:sp>
          <p:sp>
            <p:nvSpPr>
              <p:cNvPr id="29" name="文字方塊 28"/>
              <p:cNvSpPr txBox="1"/>
              <p:nvPr/>
            </p:nvSpPr>
            <p:spPr>
              <a:xfrm>
                <a:off x="3870594" y="4007873"/>
                <a:ext cx="509662" cy="215444"/>
              </a:xfrm>
              <a:prstGeom prst="rect">
                <a:avLst/>
              </a:prstGeom>
              <a:noFill/>
            </p:spPr>
            <p:txBody>
              <a:bodyPr wrap="square" rtlCol="0">
                <a:spAutoFit/>
              </a:bodyPr>
              <a:lstStyle/>
              <a:p>
                <a:r>
                  <a:rPr lang="en-US" altLang="zh-TW" sz="800" b="1" dirty="0" smtClean="0">
                    <a:solidFill>
                      <a:srgbClr val="D43B39"/>
                    </a:solidFill>
                  </a:rPr>
                  <a:t>0.226</a:t>
                </a:r>
                <a:endParaRPr lang="zh-TW" altLang="en-US" sz="800" b="1" dirty="0">
                  <a:solidFill>
                    <a:srgbClr val="D43B39"/>
                  </a:solidFill>
                </a:endParaRPr>
              </a:p>
            </p:txBody>
          </p:sp>
          <p:sp>
            <p:nvSpPr>
              <p:cNvPr id="31" name="文字方塊 30"/>
              <p:cNvSpPr txBox="1"/>
              <p:nvPr/>
            </p:nvSpPr>
            <p:spPr>
              <a:xfrm>
                <a:off x="4095770" y="4223317"/>
                <a:ext cx="533397" cy="215444"/>
              </a:xfrm>
              <a:prstGeom prst="rect">
                <a:avLst/>
              </a:prstGeom>
              <a:noFill/>
            </p:spPr>
            <p:txBody>
              <a:bodyPr wrap="square" rtlCol="0">
                <a:spAutoFit/>
              </a:bodyPr>
              <a:lstStyle/>
              <a:p>
                <a:r>
                  <a:rPr lang="en-US" altLang="zh-TW" sz="800" b="1" dirty="0" smtClean="0">
                    <a:solidFill>
                      <a:srgbClr val="26729D"/>
                    </a:solidFill>
                  </a:rPr>
                  <a:t>0.236</a:t>
                </a:r>
                <a:endParaRPr lang="zh-TW" altLang="en-US" sz="800" b="1" dirty="0">
                  <a:solidFill>
                    <a:srgbClr val="26729D"/>
                  </a:solidFill>
                </a:endParaRPr>
              </a:p>
            </p:txBody>
          </p:sp>
          <p:cxnSp>
            <p:nvCxnSpPr>
              <p:cNvPr id="33" name="直線接點 32"/>
              <p:cNvCxnSpPr/>
              <p:nvPr/>
            </p:nvCxnSpPr>
            <p:spPr>
              <a:xfrm>
                <a:off x="3571157" y="4353090"/>
                <a:ext cx="3448" cy="72714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線接點 33"/>
              <p:cNvCxnSpPr/>
              <p:nvPr/>
            </p:nvCxnSpPr>
            <p:spPr>
              <a:xfrm>
                <a:off x="3634066" y="4350877"/>
                <a:ext cx="3448" cy="72714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線接點 34"/>
              <p:cNvCxnSpPr/>
              <p:nvPr/>
            </p:nvCxnSpPr>
            <p:spPr>
              <a:xfrm>
                <a:off x="3780941" y="4352589"/>
                <a:ext cx="3448" cy="72714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直線接點 35"/>
              <p:cNvCxnSpPr/>
              <p:nvPr/>
            </p:nvCxnSpPr>
            <p:spPr>
              <a:xfrm>
                <a:off x="3870594" y="4352589"/>
                <a:ext cx="3448" cy="72714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直線接點 36"/>
              <p:cNvCxnSpPr/>
              <p:nvPr/>
            </p:nvCxnSpPr>
            <p:spPr>
              <a:xfrm>
                <a:off x="3923961" y="4350877"/>
                <a:ext cx="3448" cy="727142"/>
              </a:xfrm>
              <a:prstGeom prst="line">
                <a:avLst/>
              </a:prstGeom>
              <a:ln w="19050"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弧形接點 38"/>
              <p:cNvCxnSpPr/>
              <p:nvPr/>
            </p:nvCxnSpPr>
            <p:spPr>
              <a:xfrm rot="5400000" flipH="1" flipV="1">
                <a:off x="3762155" y="4143232"/>
                <a:ext cx="194387" cy="162256"/>
              </a:xfrm>
              <a:prstGeom prst="curvedConnector3">
                <a:avLst>
                  <a:gd name="adj1" fmla="val 101451"/>
                </a:avLst>
              </a:prstGeom>
              <a:ln>
                <a:tailEnd type="triangle"/>
              </a:ln>
            </p:spPr>
            <p:style>
              <a:lnRef idx="1">
                <a:schemeClr val="dk1"/>
              </a:lnRef>
              <a:fillRef idx="0">
                <a:schemeClr val="dk1"/>
              </a:fillRef>
              <a:effectRef idx="0">
                <a:schemeClr val="dk1"/>
              </a:effectRef>
              <a:fontRef idx="minor">
                <a:schemeClr val="tx1"/>
              </a:fontRef>
            </p:style>
          </p:cxnSp>
          <p:cxnSp>
            <p:nvCxnSpPr>
              <p:cNvPr id="46" name="弧形接點 45"/>
              <p:cNvCxnSpPr/>
              <p:nvPr/>
            </p:nvCxnSpPr>
            <p:spPr>
              <a:xfrm flipV="1">
                <a:off x="3940478" y="4321554"/>
                <a:ext cx="220013" cy="52222"/>
              </a:xfrm>
              <a:prstGeom prst="curvedConnector3">
                <a:avLst>
                  <a:gd name="adj1" fmla="val 213"/>
                </a:avLst>
              </a:prstGeom>
              <a:ln>
                <a:tailEnd type="triangle"/>
              </a:ln>
            </p:spPr>
            <p:style>
              <a:lnRef idx="1">
                <a:schemeClr val="dk1"/>
              </a:lnRef>
              <a:fillRef idx="0">
                <a:schemeClr val="dk1"/>
              </a:fillRef>
              <a:effectRef idx="0">
                <a:schemeClr val="dk1"/>
              </a:effectRef>
              <a:fontRef idx="minor">
                <a:schemeClr val="tx1"/>
              </a:fontRef>
            </p:style>
          </p:cxnSp>
        </p:grpSp>
        <p:sp>
          <p:nvSpPr>
            <p:cNvPr id="24" name="文字方塊 23"/>
            <p:cNvSpPr txBox="1"/>
            <p:nvPr/>
          </p:nvSpPr>
          <p:spPr>
            <a:xfrm>
              <a:off x="5637521" y="4387901"/>
              <a:ext cx="426562" cy="215444"/>
            </a:xfrm>
            <a:prstGeom prst="rect">
              <a:avLst/>
            </a:prstGeom>
            <a:noFill/>
          </p:spPr>
          <p:txBody>
            <a:bodyPr wrap="square" rtlCol="0">
              <a:spAutoFit/>
            </a:bodyPr>
            <a:lstStyle/>
            <a:p>
              <a:r>
                <a:rPr lang="en-US" altLang="zh-TW" sz="800" b="1" dirty="0" smtClean="0">
                  <a:solidFill>
                    <a:srgbClr val="247C4E"/>
                  </a:solidFill>
                </a:rPr>
                <a:t>0.21</a:t>
              </a:r>
              <a:endParaRPr lang="zh-TW" altLang="en-US" sz="800" b="1" dirty="0">
                <a:solidFill>
                  <a:srgbClr val="247C4E"/>
                </a:solidFill>
              </a:endParaRPr>
            </a:p>
          </p:txBody>
        </p:sp>
        <p:sp>
          <p:nvSpPr>
            <p:cNvPr id="30" name="文字方塊 29"/>
            <p:cNvSpPr txBox="1"/>
            <p:nvPr/>
          </p:nvSpPr>
          <p:spPr>
            <a:xfrm>
              <a:off x="5969541" y="4448338"/>
              <a:ext cx="502521" cy="215444"/>
            </a:xfrm>
            <a:prstGeom prst="rect">
              <a:avLst/>
            </a:prstGeom>
            <a:noFill/>
          </p:spPr>
          <p:txBody>
            <a:bodyPr wrap="square" rtlCol="0">
              <a:spAutoFit/>
            </a:bodyPr>
            <a:lstStyle/>
            <a:p>
              <a:r>
                <a:rPr lang="en-US" altLang="zh-TW" sz="800" b="1" dirty="0" smtClean="0">
                  <a:solidFill>
                    <a:srgbClr val="8EC6DE"/>
                  </a:solidFill>
                </a:rPr>
                <a:t>0.233</a:t>
              </a:r>
              <a:endParaRPr lang="zh-TW" altLang="en-US" sz="800" b="1" dirty="0">
                <a:solidFill>
                  <a:srgbClr val="8EC6DE"/>
                </a:solidFill>
              </a:endParaRPr>
            </a:p>
          </p:txBody>
        </p:sp>
      </p:grpSp>
    </p:spTree>
    <p:custDataLst>
      <p:tags r:id="rId1"/>
    </p:custDataLst>
    <p:extLst>
      <p:ext uri="{BB962C8B-B14F-4D97-AF65-F5344CB8AC3E}">
        <p14:creationId xmlns:p14="http://schemas.microsoft.com/office/powerpoint/2010/main" val="247843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40B1407-7F82-4105-8296-BC6BDF656B5F}"/>
              </a:ext>
            </a:extLst>
          </p:cNvPr>
          <p:cNvSpPr/>
          <p:nvPr/>
        </p:nvSpPr>
        <p:spPr>
          <a:xfrm>
            <a:off x="0" y="0"/>
            <a:ext cx="3622876" cy="6858000"/>
          </a:xfrm>
          <a:prstGeom prst="rect">
            <a:avLst/>
          </a:prstGeom>
          <a:solidFill>
            <a:schemeClr val="bg1"/>
          </a:solidFill>
          <a:ln>
            <a:noFill/>
          </a:ln>
          <a:effectLst>
            <a:outerShdw blurRad="457200" dist="38100" algn="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1" name="组合 10">
            <a:extLst>
              <a:ext uri="{FF2B5EF4-FFF2-40B4-BE49-F238E27FC236}">
                <a16:creationId xmlns:a16="http://schemas.microsoft.com/office/drawing/2014/main" id="{7F8D52C9-7F85-4D30-B507-601C4D12B818}"/>
              </a:ext>
            </a:extLst>
          </p:cNvPr>
          <p:cNvGrpSpPr/>
          <p:nvPr/>
        </p:nvGrpSpPr>
        <p:grpSpPr>
          <a:xfrm>
            <a:off x="4538238" y="738391"/>
            <a:ext cx="928915" cy="781050"/>
            <a:chOff x="5631542" y="718513"/>
            <a:chExt cx="928915" cy="781050"/>
          </a:xfrm>
        </p:grpSpPr>
        <p:sp>
          <p:nvSpPr>
            <p:cNvPr id="6" name="椭圆 5">
              <a:extLst>
                <a:ext uri="{FF2B5EF4-FFF2-40B4-BE49-F238E27FC236}">
                  <a16:creationId xmlns:a16="http://schemas.microsoft.com/office/drawing/2014/main" id="{DF03291C-2718-48B2-9941-35B3933AFFB5}"/>
                </a:ext>
              </a:extLst>
            </p:cNvPr>
            <p:cNvSpPr/>
            <p:nvPr/>
          </p:nvSpPr>
          <p:spPr>
            <a:xfrm>
              <a:off x="5705474" y="718513"/>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a:extLst>
                <a:ext uri="{FF2B5EF4-FFF2-40B4-BE49-F238E27FC236}">
                  <a16:creationId xmlns:a16="http://schemas.microsoft.com/office/drawing/2014/main" id="{AF8D06C3-217A-4BBB-B741-31E33CE3F56D}"/>
                </a:ext>
              </a:extLst>
            </p:cNvPr>
            <p:cNvSpPr txBox="1"/>
            <p:nvPr/>
          </p:nvSpPr>
          <p:spPr>
            <a:xfrm>
              <a:off x="5631542" y="847428"/>
              <a:ext cx="928915" cy="523220"/>
            </a:xfrm>
            <a:prstGeom prst="rect">
              <a:avLst/>
            </a:prstGeom>
            <a:noFill/>
          </p:spPr>
          <p:txBody>
            <a:bodyPr wrap="square" rtlCol="0">
              <a:spAutoFit/>
            </a:bodyPr>
            <a:lstStyle/>
            <a:p>
              <a:pPr algn="ctr"/>
              <a:r>
                <a:rPr lang="en-US" altLang="zh-CN" sz="2800" dirty="0">
                  <a:cs typeface="+mn-ea"/>
                  <a:sym typeface="+mn-lt"/>
                </a:rPr>
                <a:t>01</a:t>
              </a:r>
              <a:endParaRPr lang="zh-CN" altLang="en-US" sz="2800" dirty="0">
                <a:cs typeface="+mn-ea"/>
                <a:sym typeface="+mn-lt"/>
              </a:endParaRPr>
            </a:p>
          </p:txBody>
        </p:sp>
      </p:grpSp>
      <p:grpSp>
        <p:nvGrpSpPr>
          <p:cNvPr id="15" name="组合 14">
            <a:extLst>
              <a:ext uri="{FF2B5EF4-FFF2-40B4-BE49-F238E27FC236}">
                <a16:creationId xmlns:a16="http://schemas.microsoft.com/office/drawing/2014/main" id="{512E557A-76FB-43A4-9A5A-7B570173C5A0}"/>
              </a:ext>
            </a:extLst>
          </p:cNvPr>
          <p:cNvGrpSpPr/>
          <p:nvPr/>
        </p:nvGrpSpPr>
        <p:grpSpPr>
          <a:xfrm>
            <a:off x="4538238" y="2285033"/>
            <a:ext cx="928915" cy="781050"/>
            <a:chOff x="5631542" y="2265155"/>
            <a:chExt cx="928915" cy="781050"/>
          </a:xfrm>
        </p:grpSpPr>
        <p:sp>
          <p:nvSpPr>
            <p:cNvPr id="7" name="椭圆 6">
              <a:extLst>
                <a:ext uri="{FF2B5EF4-FFF2-40B4-BE49-F238E27FC236}">
                  <a16:creationId xmlns:a16="http://schemas.microsoft.com/office/drawing/2014/main" id="{38793AA1-5499-4AE1-8522-BC5C41E302EB}"/>
                </a:ext>
              </a:extLst>
            </p:cNvPr>
            <p:cNvSpPr/>
            <p:nvPr/>
          </p:nvSpPr>
          <p:spPr>
            <a:xfrm>
              <a:off x="5705474" y="2265155"/>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文本框 11">
              <a:extLst>
                <a:ext uri="{FF2B5EF4-FFF2-40B4-BE49-F238E27FC236}">
                  <a16:creationId xmlns:a16="http://schemas.microsoft.com/office/drawing/2014/main" id="{5D236D32-F17E-4BD6-9833-EEA436543117}"/>
                </a:ext>
              </a:extLst>
            </p:cNvPr>
            <p:cNvSpPr txBox="1"/>
            <p:nvPr/>
          </p:nvSpPr>
          <p:spPr>
            <a:xfrm>
              <a:off x="5631542" y="2394070"/>
              <a:ext cx="928915"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grpSp>
        <p:nvGrpSpPr>
          <p:cNvPr id="16" name="组合 15">
            <a:extLst>
              <a:ext uri="{FF2B5EF4-FFF2-40B4-BE49-F238E27FC236}">
                <a16:creationId xmlns:a16="http://schemas.microsoft.com/office/drawing/2014/main" id="{574ED5B9-BF07-450C-AFCA-624025883E14}"/>
              </a:ext>
            </a:extLst>
          </p:cNvPr>
          <p:cNvGrpSpPr/>
          <p:nvPr/>
        </p:nvGrpSpPr>
        <p:grpSpPr>
          <a:xfrm>
            <a:off x="4538238" y="3831675"/>
            <a:ext cx="928915" cy="781050"/>
            <a:chOff x="5631542" y="3811797"/>
            <a:chExt cx="928915" cy="781050"/>
          </a:xfrm>
        </p:grpSpPr>
        <p:sp>
          <p:nvSpPr>
            <p:cNvPr id="8" name="椭圆 7">
              <a:extLst>
                <a:ext uri="{FF2B5EF4-FFF2-40B4-BE49-F238E27FC236}">
                  <a16:creationId xmlns:a16="http://schemas.microsoft.com/office/drawing/2014/main" id="{1E4D3DDE-A8DD-4CBA-9A43-7492A7821A2A}"/>
                </a:ext>
              </a:extLst>
            </p:cNvPr>
            <p:cNvSpPr/>
            <p:nvPr/>
          </p:nvSpPr>
          <p:spPr>
            <a:xfrm>
              <a:off x="5705474" y="3811797"/>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a:extLst>
                <a:ext uri="{FF2B5EF4-FFF2-40B4-BE49-F238E27FC236}">
                  <a16:creationId xmlns:a16="http://schemas.microsoft.com/office/drawing/2014/main" id="{754A431A-9856-4E6F-A547-9A74580F65F0}"/>
                </a:ext>
              </a:extLst>
            </p:cNvPr>
            <p:cNvSpPr txBox="1"/>
            <p:nvPr/>
          </p:nvSpPr>
          <p:spPr>
            <a:xfrm>
              <a:off x="5631542" y="3940712"/>
              <a:ext cx="928915" cy="523220"/>
            </a:xfrm>
            <a:prstGeom prst="rect">
              <a:avLst/>
            </a:prstGeom>
            <a:noFill/>
          </p:spPr>
          <p:txBody>
            <a:bodyPr wrap="square" rtlCol="0">
              <a:spAutoFit/>
            </a:bodyPr>
            <a:lstStyle/>
            <a:p>
              <a:pPr algn="ctr"/>
              <a:r>
                <a:rPr lang="en-US" altLang="zh-CN" sz="2800" dirty="0">
                  <a:cs typeface="+mn-ea"/>
                  <a:sym typeface="+mn-lt"/>
                </a:rPr>
                <a:t>03</a:t>
              </a:r>
              <a:endParaRPr lang="zh-CN" altLang="en-US" sz="2800" dirty="0">
                <a:cs typeface="+mn-ea"/>
                <a:sym typeface="+mn-lt"/>
              </a:endParaRPr>
            </a:p>
          </p:txBody>
        </p:sp>
      </p:grpSp>
      <p:grpSp>
        <p:nvGrpSpPr>
          <p:cNvPr id="17" name="组合 16">
            <a:extLst>
              <a:ext uri="{FF2B5EF4-FFF2-40B4-BE49-F238E27FC236}">
                <a16:creationId xmlns:a16="http://schemas.microsoft.com/office/drawing/2014/main" id="{D3BC77A6-15DA-4C69-989D-43D692B04E81}"/>
              </a:ext>
            </a:extLst>
          </p:cNvPr>
          <p:cNvGrpSpPr/>
          <p:nvPr/>
        </p:nvGrpSpPr>
        <p:grpSpPr>
          <a:xfrm>
            <a:off x="4538237" y="5378316"/>
            <a:ext cx="928915" cy="781050"/>
            <a:chOff x="5631541" y="5358438"/>
            <a:chExt cx="928915" cy="781050"/>
          </a:xfrm>
        </p:grpSpPr>
        <p:sp>
          <p:nvSpPr>
            <p:cNvPr id="9" name="椭圆 8">
              <a:extLst>
                <a:ext uri="{FF2B5EF4-FFF2-40B4-BE49-F238E27FC236}">
                  <a16:creationId xmlns:a16="http://schemas.microsoft.com/office/drawing/2014/main" id="{9C3CD58F-488E-4D1E-9A0D-DF19AF866436}"/>
                </a:ext>
              </a:extLst>
            </p:cNvPr>
            <p:cNvSpPr/>
            <p:nvPr/>
          </p:nvSpPr>
          <p:spPr>
            <a:xfrm>
              <a:off x="5705473" y="5358438"/>
              <a:ext cx="781050" cy="781050"/>
            </a:xfrm>
            <a:prstGeom prst="ellipse">
              <a:avLst/>
            </a:prstGeom>
            <a:solidFill>
              <a:schemeClr val="bg1"/>
            </a:solidFill>
            <a:ln>
              <a:noFill/>
            </a:ln>
            <a:effectLst>
              <a:outerShdw blurRad="1778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DA447D99-B916-4516-BD5F-B28767E386BB}"/>
                </a:ext>
              </a:extLst>
            </p:cNvPr>
            <p:cNvSpPr txBox="1"/>
            <p:nvPr/>
          </p:nvSpPr>
          <p:spPr>
            <a:xfrm>
              <a:off x="5631541" y="5487353"/>
              <a:ext cx="928915" cy="523220"/>
            </a:xfrm>
            <a:prstGeom prst="rect">
              <a:avLst/>
            </a:prstGeom>
            <a:noFill/>
          </p:spPr>
          <p:txBody>
            <a:bodyPr wrap="square" rtlCol="0">
              <a:spAutoFit/>
            </a:bodyPr>
            <a:lstStyle/>
            <a:p>
              <a:pPr algn="ctr"/>
              <a:r>
                <a:rPr lang="en-US" altLang="zh-CN" sz="2800" dirty="0">
                  <a:cs typeface="+mn-ea"/>
                  <a:sym typeface="+mn-lt"/>
                </a:rPr>
                <a:t>04</a:t>
              </a:r>
              <a:endParaRPr lang="zh-CN" altLang="en-US" sz="2800" dirty="0">
                <a:cs typeface="+mn-ea"/>
                <a:sym typeface="+mn-lt"/>
              </a:endParaRPr>
            </a:p>
          </p:txBody>
        </p:sp>
      </p:grpSp>
      <p:sp>
        <p:nvSpPr>
          <p:cNvPr id="22" name="文本框 21">
            <a:extLst>
              <a:ext uri="{FF2B5EF4-FFF2-40B4-BE49-F238E27FC236}">
                <a16:creationId xmlns:a16="http://schemas.microsoft.com/office/drawing/2014/main" id="{FCA6002E-C2CB-4553-8CF1-D385409B61D1}"/>
              </a:ext>
            </a:extLst>
          </p:cNvPr>
          <p:cNvSpPr txBox="1"/>
          <p:nvPr/>
        </p:nvSpPr>
        <p:spPr>
          <a:xfrm>
            <a:off x="5467152" y="2401555"/>
            <a:ext cx="4805550" cy="584775"/>
          </a:xfrm>
          <a:prstGeom prst="rect">
            <a:avLst/>
          </a:prstGeom>
          <a:noFill/>
        </p:spPr>
        <p:txBody>
          <a:bodyPr wrap="square" rtlCol="0">
            <a:spAutoFit/>
          </a:bodyPr>
          <a:lstStyle/>
          <a:p>
            <a:r>
              <a:rPr lang="en-US" altLang="zh-CN" sz="3200" spc="300" dirty="0" smtClean="0">
                <a:latin typeface="Calibri" panose="020F0502020204030204" pitchFamily="34" charset="0"/>
                <a:cs typeface="Calibri" panose="020F0502020204030204" pitchFamily="34" charset="0"/>
                <a:sym typeface="+mn-lt"/>
              </a:rPr>
              <a:t>Material and Method</a:t>
            </a:r>
            <a:endParaRPr lang="zh-CN" altLang="en-US" sz="3200" spc="300" dirty="0">
              <a:latin typeface="Calibri" panose="020F0502020204030204" pitchFamily="34" charset="0"/>
              <a:cs typeface="Calibri" panose="020F0502020204030204" pitchFamily="34" charset="0"/>
              <a:sym typeface="+mn-lt"/>
            </a:endParaRPr>
          </a:p>
        </p:txBody>
      </p:sp>
      <p:sp>
        <p:nvSpPr>
          <p:cNvPr id="5" name="文本框 4">
            <a:extLst>
              <a:ext uri="{FF2B5EF4-FFF2-40B4-BE49-F238E27FC236}">
                <a16:creationId xmlns:a16="http://schemas.microsoft.com/office/drawing/2014/main" id="{FF114CFD-6805-4BD5-AF91-92D9E2E5E9D9}"/>
              </a:ext>
            </a:extLst>
          </p:cNvPr>
          <p:cNvSpPr txBox="1"/>
          <p:nvPr/>
        </p:nvSpPr>
        <p:spPr>
          <a:xfrm>
            <a:off x="-344588" y="284183"/>
            <a:ext cx="3452161" cy="769441"/>
          </a:xfrm>
          <a:prstGeom prst="rect">
            <a:avLst/>
          </a:prstGeom>
          <a:noFill/>
        </p:spPr>
        <p:txBody>
          <a:bodyPr wrap="square" rtlCol="0">
            <a:spAutoFit/>
          </a:bodyPr>
          <a:lstStyle/>
          <a:p>
            <a:pPr algn="ctr"/>
            <a:r>
              <a:rPr lang="en-US" altLang="zh-CN" sz="4400" spc="500" dirty="0" smtClean="0">
                <a:latin typeface="Calibri" panose="020F0502020204030204" pitchFamily="34" charset="0"/>
                <a:cs typeface="Calibri" panose="020F0502020204030204" pitchFamily="34" charset="0"/>
                <a:sym typeface="+mn-lt"/>
              </a:rPr>
              <a:t>Outline</a:t>
            </a:r>
            <a:endParaRPr lang="zh-CN" altLang="en-US" sz="4400" spc="500" dirty="0">
              <a:latin typeface="Calibri" panose="020F0502020204030204" pitchFamily="34" charset="0"/>
              <a:cs typeface="Calibri" panose="020F0502020204030204" pitchFamily="34" charset="0"/>
              <a:sym typeface="+mn-lt"/>
            </a:endParaRPr>
          </a:p>
        </p:txBody>
      </p:sp>
      <p:sp>
        <p:nvSpPr>
          <p:cNvPr id="30" name="文本框 21">
            <a:extLst>
              <a:ext uri="{FF2B5EF4-FFF2-40B4-BE49-F238E27FC236}">
                <a16:creationId xmlns:a16="http://schemas.microsoft.com/office/drawing/2014/main" id="{FCA6002E-C2CB-4553-8CF1-D385409B61D1}"/>
              </a:ext>
            </a:extLst>
          </p:cNvPr>
          <p:cNvSpPr txBox="1"/>
          <p:nvPr/>
        </p:nvSpPr>
        <p:spPr>
          <a:xfrm>
            <a:off x="5467152" y="836529"/>
            <a:ext cx="4805550" cy="584775"/>
          </a:xfrm>
          <a:prstGeom prst="rect">
            <a:avLst/>
          </a:prstGeom>
          <a:noFill/>
        </p:spPr>
        <p:txBody>
          <a:bodyPr wrap="square" rtlCol="0">
            <a:spAutoFit/>
          </a:bodyPr>
          <a:lstStyle/>
          <a:p>
            <a:r>
              <a:rPr lang="en-US" altLang="zh-CN" sz="3200" spc="300" dirty="0" smtClean="0">
                <a:latin typeface="Calibri" panose="020F0502020204030204" pitchFamily="34" charset="0"/>
                <a:cs typeface="Calibri" panose="020F0502020204030204" pitchFamily="34" charset="0"/>
                <a:sym typeface="+mn-lt"/>
              </a:rPr>
              <a:t>Introduction</a:t>
            </a:r>
            <a:endParaRPr lang="zh-CN" altLang="en-US" sz="3200" spc="300" dirty="0">
              <a:latin typeface="Calibri" panose="020F0502020204030204" pitchFamily="34" charset="0"/>
              <a:cs typeface="Calibri" panose="020F0502020204030204" pitchFamily="34" charset="0"/>
              <a:sym typeface="+mn-lt"/>
            </a:endParaRPr>
          </a:p>
        </p:txBody>
      </p:sp>
      <p:sp>
        <p:nvSpPr>
          <p:cNvPr id="31" name="文本框 21">
            <a:extLst>
              <a:ext uri="{FF2B5EF4-FFF2-40B4-BE49-F238E27FC236}">
                <a16:creationId xmlns:a16="http://schemas.microsoft.com/office/drawing/2014/main" id="{FCA6002E-C2CB-4553-8CF1-D385409B61D1}"/>
              </a:ext>
            </a:extLst>
          </p:cNvPr>
          <p:cNvSpPr txBox="1"/>
          <p:nvPr/>
        </p:nvSpPr>
        <p:spPr>
          <a:xfrm>
            <a:off x="5541085" y="3994154"/>
            <a:ext cx="4805550" cy="584775"/>
          </a:xfrm>
          <a:prstGeom prst="rect">
            <a:avLst/>
          </a:prstGeom>
          <a:noFill/>
        </p:spPr>
        <p:txBody>
          <a:bodyPr wrap="square" rtlCol="0">
            <a:spAutoFit/>
          </a:bodyPr>
          <a:lstStyle/>
          <a:p>
            <a:r>
              <a:rPr lang="en-US" altLang="zh-CN" sz="3200" spc="300" dirty="0" smtClean="0">
                <a:latin typeface="Calibri" panose="020F0502020204030204" pitchFamily="34" charset="0"/>
                <a:cs typeface="Calibri" panose="020F0502020204030204" pitchFamily="34" charset="0"/>
                <a:sym typeface="+mn-lt"/>
              </a:rPr>
              <a:t>Result</a:t>
            </a:r>
            <a:endParaRPr lang="zh-CN" altLang="en-US" sz="3200" spc="300" dirty="0">
              <a:latin typeface="Calibri" panose="020F0502020204030204" pitchFamily="34" charset="0"/>
              <a:cs typeface="Calibri" panose="020F0502020204030204" pitchFamily="34" charset="0"/>
              <a:sym typeface="+mn-lt"/>
            </a:endParaRPr>
          </a:p>
        </p:txBody>
      </p:sp>
      <p:sp>
        <p:nvSpPr>
          <p:cNvPr id="32" name="文本框 21">
            <a:extLst>
              <a:ext uri="{FF2B5EF4-FFF2-40B4-BE49-F238E27FC236}">
                <a16:creationId xmlns:a16="http://schemas.microsoft.com/office/drawing/2014/main" id="{FCA6002E-C2CB-4553-8CF1-D385409B61D1}"/>
              </a:ext>
            </a:extLst>
          </p:cNvPr>
          <p:cNvSpPr txBox="1"/>
          <p:nvPr/>
        </p:nvSpPr>
        <p:spPr>
          <a:xfrm>
            <a:off x="5467151" y="5507231"/>
            <a:ext cx="6231205" cy="584775"/>
          </a:xfrm>
          <a:prstGeom prst="rect">
            <a:avLst/>
          </a:prstGeom>
          <a:noFill/>
        </p:spPr>
        <p:txBody>
          <a:bodyPr wrap="square" rtlCol="0">
            <a:spAutoFit/>
          </a:bodyPr>
          <a:lstStyle/>
          <a:p>
            <a:r>
              <a:rPr lang="en-US" altLang="zh-CN" sz="3200" spc="300" dirty="0" smtClean="0">
                <a:latin typeface="Calibri" panose="020F0502020204030204" pitchFamily="34" charset="0"/>
                <a:cs typeface="Calibri" panose="020F0502020204030204" pitchFamily="34" charset="0"/>
                <a:sym typeface="+mn-lt"/>
              </a:rPr>
              <a:t>Discussion and Conclusion</a:t>
            </a:r>
            <a:endParaRPr lang="zh-CN" altLang="en-US" sz="3200" spc="300" dirty="0">
              <a:latin typeface="Calibri" panose="020F0502020204030204" pitchFamily="34" charset="0"/>
              <a:cs typeface="Calibri" panose="020F0502020204030204" pitchFamily="34" charset="0"/>
              <a:sym typeface="+mn-lt"/>
            </a:endParaRPr>
          </a:p>
        </p:txBody>
      </p:sp>
      <p:sp>
        <p:nvSpPr>
          <p:cNvPr id="3" name="投影片編號版面配置區 2"/>
          <p:cNvSpPr>
            <a:spLocks noGrp="1"/>
          </p:cNvSpPr>
          <p:nvPr>
            <p:ph type="sldNum" sz="quarter" idx="12"/>
          </p:nvPr>
        </p:nvSpPr>
        <p:spPr/>
        <p:txBody>
          <a:bodyPr/>
          <a:lstStyle/>
          <a:p>
            <a:fld id="{565CE74E-AB26-4998-AD42-012C4C1AD076}" type="slidenum">
              <a:rPr lang="zh-CN" altLang="en-US" smtClean="0"/>
              <a:t>2</a:t>
            </a:fld>
            <a:endParaRPr lang="zh-CN" altLang="en-US"/>
          </a:p>
        </p:txBody>
      </p:sp>
    </p:spTree>
    <p:custDataLst>
      <p:tags r:id="rId1"/>
    </p:custDataLst>
    <p:extLst>
      <p:ext uri="{BB962C8B-B14F-4D97-AF65-F5344CB8AC3E}">
        <p14:creationId xmlns:p14="http://schemas.microsoft.com/office/powerpoint/2010/main" val="1037447724"/>
      </p:ext>
    </p:extLst>
  </p:cSld>
  <p:clrMapOvr>
    <a:masterClrMapping/>
  </p:clrMapOvr>
  <mc:AlternateContent xmlns:mc="http://schemas.openxmlformats.org/markup-compatibility/2006" xmlns:p14="http://schemas.microsoft.com/office/powerpoint/2010/main">
    <mc:Choice Requires="p14">
      <p:transition p14:dur="0" advTm="6426"/>
    </mc:Choice>
    <mc:Fallback xmlns="">
      <p:transition advTm="6426"/>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51ACFD56-E5D9-427E-9740-DA5852656F0F}"/>
              </a:ext>
            </a:extLst>
          </p:cNvPr>
          <p:cNvGrpSpPr/>
          <p:nvPr/>
        </p:nvGrpSpPr>
        <p:grpSpPr>
          <a:xfrm>
            <a:off x="3048000" y="1443260"/>
            <a:ext cx="6038248" cy="3971481"/>
            <a:chOff x="3048000" y="1443260"/>
            <a:chExt cx="6038248" cy="3971481"/>
          </a:xfrm>
        </p:grpSpPr>
        <p:sp>
          <p:nvSpPr>
            <p:cNvPr id="14"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a:extLst>
                <a:ext uri="{FF2B5EF4-FFF2-40B4-BE49-F238E27FC236}">
                  <a16:creationId xmlns:a16="http://schemas.microsoft.com/office/drawing/2014/main" id="{8E42A8E3-2D45-4AB9-B1D0-8A0770BF747D}"/>
                </a:ext>
              </a:extLst>
            </p:cNvPr>
            <p:cNvSpPr txBox="1"/>
            <p:nvPr/>
          </p:nvSpPr>
          <p:spPr>
            <a:xfrm>
              <a:off x="3048000" y="3370650"/>
              <a:ext cx="6038248" cy="1077218"/>
            </a:xfrm>
            <a:prstGeom prst="rect">
              <a:avLst/>
            </a:prstGeom>
            <a:noFill/>
          </p:spPr>
          <p:txBody>
            <a:bodyPr wrap="square">
              <a:spAutoFit/>
            </a:bodyPr>
            <a:lstStyle/>
            <a:p>
              <a:pPr algn="ctr"/>
              <a:r>
                <a:rPr lang="en-US" altLang="zh-CN" sz="3200" spc="300" dirty="0">
                  <a:latin typeface="Calibri" panose="020F0502020204030204" pitchFamily="34" charset="0"/>
                  <a:cs typeface="Calibri" panose="020F0502020204030204" pitchFamily="34" charset="0"/>
                  <a:sym typeface="+mn-lt"/>
                </a:rPr>
                <a:t>Discussion and Conclusion</a:t>
              </a:r>
              <a:endParaRPr lang="zh-CN" altLang="en-US" sz="3200" spc="300" dirty="0">
                <a:latin typeface="Calibri" panose="020F0502020204030204" pitchFamily="34" charset="0"/>
                <a:cs typeface="Calibri" panose="020F0502020204030204" pitchFamily="34" charset="0"/>
                <a:sym typeface="+mn-lt"/>
              </a:endParaRPr>
            </a:p>
            <a:p>
              <a:pPr algn="ctr"/>
              <a:endParaRPr lang="zh-CN" altLang="en-US" sz="3200" spc="300" dirty="0">
                <a:latin typeface="Calibri" panose="020F0502020204030204" pitchFamily="34" charset="0"/>
                <a:cs typeface="Calibri" panose="020F0502020204030204" pitchFamily="34" charset="0"/>
                <a:sym typeface="+mn-lt"/>
              </a:endParaRPr>
            </a:p>
          </p:txBody>
        </p:sp>
      </p:grpSp>
      <p:sp>
        <p:nvSpPr>
          <p:cNvPr id="2" name="文本框 1"/>
          <p:cNvSpPr txBox="1"/>
          <p:nvPr/>
        </p:nvSpPr>
        <p:spPr>
          <a:xfrm>
            <a:off x="1819922" y="745724"/>
            <a:ext cx="286748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5" name="群組 4"/>
          <p:cNvGrpSpPr/>
          <p:nvPr/>
        </p:nvGrpSpPr>
        <p:grpSpPr>
          <a:xfrm>
            <a:off x="5650831" y="2457217"/>
            <a:ext cx="890337" cy="723899"/>
            <a:chOff x="5650832" y="2871104"/>
            <a:chExt cx="890337" cy="723899"/>
          </a:xfrm>
        </p:grpSpPr>
        <p:sp>
          <p:nvSpPr>
            <p:cNvPr id="19" name="椭圆 21">
              <a:extLst>
                <a:ext uri="{FF2B5EF4-FFF2-40B4-BE49-F238E27FC236}">
                  <a16:creationId xmlns:a16="http://schemas.microsoft.com/office/drawing/2014/main" id="{FDE1A96F-86C4-4082-BCA5-792FCD334B24}"/>
                </a:ext>
              </a:extLst>
            </p:cNvPr>
            <p:cNvSpPr/>
            <p:nvPr/>
          </p:nvSpPr>
          <p:spPr>
            <a:xfrm>
              <a:off x="5734051" y="2871104"/>
              <a:ext cx="723899" cy="72389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4">
              <a:extLst>
                <a:ext uri="{FF2B5EF4-FFF2-40B4-BE49-F238E27FC236}">
                  <a16:creationId xmlns:a16="http://schemas.microsoft.com/office/drawing/2014/main" id="{B1D7FDB2-1F9D-4D59-8653-85FFB6F947FF}"/>
                </a:ext>
              </a:extLst>
            </p:cNvPr>
            <p:cNvSpPr txBox="1"/>
            <p:nvPr/>
          </p:nvSpPr>
          <p:spPr>
            <a:xfrm>
              <a:off x="5650832" y="2971443"/>
              <a:ext cx="890337" cy="523220"/>
            </a:xfrm>
            <a:prstGeom prst="rect">
              <a:avLst/>
            </a:prstGeom>
            <a:noFill/>
          </p:spPr>
          <p:txBody>
            <a:bodyPr wrap="square" rtlCol="0">
              <a:spAutoFit/>
            </a:bodyPr>
            <a:lstStyle/>
            <a:p>
              <a:pPr algn="ctr"/>
              <a:r>
                <a:rPr lang="en-US" altLang="zh-CN" sz="2800" dirty="0" smtClean="0">
                  <a:cs typeface="+mn-ea"/>
                  <a:sym typeface="+mn-lt"/>
                </a:rPr>
                <a:t>04</a:t>
              </a:r>
              <a:endParaRPr lang="zh-CN" altLang="en-US" sz="2800" dirty="0">
                <a:cs typeface="+mn-ea"/>
                <a:sym typeface="+mn-lt"/>
              </a:endParaRPr>
            </a:p>
          </p:txBody>
        </p:sp>
      </p:grpSp>
      <p:sp>
        <p:nvSpPr>
          <p:cNvPr id="6" name="投影片編號版面配置區 5"/>
          <p:cNvSpPr>
            <a:spLocks noGrp="1"/>
          </p:cNvSpPr>
          <p:nvPr>
            <p:ph type="sldNum" sz="quarter" idx="12"/>
          </p:nvPr>
        </p:nvSpPr>
        <p:spPr/>
        <p:txBody>
          <a:bodyPr/>
          <a:lstStyle/>
          <a:p>
            <a:fld id="{565CE74E-AB26-4998-AD42-012C4C1AD076}" type="slidenum">
              <a:rPr lang="zh-CN" altLang="en-US" smtClean="0"/>
              <a:t>20</a:t>
            </a:fld>
            <a:endParaRPr lang="zh-CN" altLang="en-US"/>
          </a:p>
        </p:txBody>
      </p:sp>
    </p:spTree>
    <p:custDataLst>
      <p:tags r:id="rId1"/>
    </p:custDataLst>
    <p:extLst>
      <p:ext uri="{BB962C8B-B14F-4D97-AF65-F5344CB8AC3E}">
        <p14:creationId xmlns:p14="http://schemas.microsoft.com/office/powerpoint/2010/main" val="36496930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7DD8F567-C319-4445-A361-CDCD93D938A7}"/>
              </a:ext>
            </a:extLst>
          </p:cNvPr>
          <p:cNvSpPr/>
          <p:nvPr/>
        </p:nvSpPr>
        <p:spPr>
          <a:xfrm>
            <a:off x="842329" y="191879"/>
            <a:ext cx="637556" cy="637556"/>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12">
            <a:extLst>
              <a:ext uri="{FF2B5EF4-FFF2-40B4-BE49-F238E27FC236}">
                <a16:creationId xmlns:a16="http://schemas.microsoft.com/office/drawing/2014/main" id="{49C835FD-8B63-480E-85DC-6527929B5CDE}"/>
              </a:ext>
            </a:extLst>
          </p:cNvPr>
          <p:cNvSpPr txBox="1"/>
          <p:nvPr/>
        </p:nvSpPr>
        <p:spPr>
          <a:xfrm>
            <a:off x="842329" y="926679"/>
            <a:ext cx="4633473" cy="461665"/>
          </a:xfrm>
          <a:prstGeom prst="rect">
            <a:avLst/>
          </a:prstGeom>
          <a:noFill/>
        </p:spPr>
        <p:txBody>
          <a:bodyPr wrap="square" rtlCol="0">
            <a:spAutoFit/>
          </a:bodyPr>
          <a:lstStyle/>
          <a:p>
            <a:pPr algn="ctr"/>
            <a:r>
              <a:rPr lang="en-US" altLang="zh-CN" sz="2400" dirty="0" smtClean="0">
                <a:solidFill>
                  <a:srgbClr val="404040"/>
                </a:solidFill>
                <a:latin typeface="Calibri" panose="020F0502020204030204" pitchFamily="34" charset="0"/>
                <a:cs typeface="Calibri" panose="020F0502020204030204" pitchFamily="34" charset="0"/>
                <a:sym typeface="+mn-lt"/>
              </a:rPr>
              <a:t>Discussion and Conclusion</a:t>
            </a:r>
            <a:endParaRPr lang="zh-CN" altLang="en-US" sz="2400" dirty="0">
              <a:solidFill>
                <a:srgbClr val="404040"/>
              </a:solidFill>
              <a:latin typeface="Calibri" panose="020F0502020204030204" pitchFamily="34" charset="0"/>
              <a:cs typeface="Calibri" panose="020F0502020204030204" pitchFamily="34" charset="0"/>
              <a:sym typeface="+mn-lt"/>
            </a:endParaRPr>
          </a:p>
        </p:txBody>
      </p:sp>
      <p:sp>
        <p:nvSpPr>
          <p:cNvPr id="36" name="投影片編號版面配置區 35"/>
          <p:cNvSpPr>
            <a:spLocks noGrp="1"/>
          </p:cNvSpPr>
          <p:nvPr>
            <p:ph type="sldNum" sz="quarter" idx="12"/>
          </p:nvPr>
        </p:nvSpPr>
        <p:spPr/>
        <p:txBody>
          <a:bodyPr/>
          <a:lstStyle/>
          <a:p>
            <a:fld id="{565CE74E-AB26-4998-AD42-012C4C1AD076}" type="slidenum">
              <a:rPr lang="zh-CN" altLang="en-US" smtClean="0"/>
              <a:t>21</a:t>
            </a:fld>
            <a:endParaRPr lang="zh-CN" altLang="en-US"/>
          </a:p>
        </p:txBody>
      </p:sp>
      <p:sp>
        <p:nvSpPr>
          <p:cNvPr id="2" name="矩形 1"/>
          <p:cNvSpPr/>
          <p:nvPr/>
        </p:nvSpPr>
        <p:spPr>
          <a:xfrm>
            <a:off x="1790700" y="1485588"/>
            <a:ext cx="8953500" cy="1200329"/>
          </a:xfrm>
          <a:prstGeom prst="rect">
            <a:avLst/>
          </a:prstGeom>
        </p:spPr>
        <p:txBody>
          <a:bodyPr wrap="square">
            <a:spAutoFit/>
          </a:bodyPr>
          <a:lstStyle/>
          <a:p>
            <a:r>
              <a:rPr lang="en-US" altLang="zh-TW" smtClean="0">
                <a:solidFill>
                  <a:srgbClr val="404040"/>
                </a:solidFill>
                <a:latin typeface="Calibri" panose="020F0502020204030204" pitchFamily="34" charset="0"/>
                <a:cs typeface="Calibri" panose="020F0502020204030204" pitchFamily="34" charset="0"/>
              </a:rPr>
              <a:t>1. In reconstructing a 3D map, some errors occur in the refinement process when using the projection-matching approach. These errors are mainly due to the incorrect estimation of the projections’ orientations and heterogeneity of the specimens sampled in the experimental projections and undetected during the classification stage. </a:t>
            </a:r>
            <a:endParaRPr lang="zh-TW" altLang="en-US" dirty="0">
              <a:solidFill>
                <a:srgbClr val="404040"/>
              </a:solidFill>
              <a:latin typeface="Calibri" panose="020F0502020204030204" pitchFamily="34" charset="0"/>
              <a:cs typeface="Calibri" panose="020F0502020204030204" pitchFamily="34" charset="0"/>
            </a:endParaRPr>
          </a:p>
        </p:txBody>
      </p:sp>
      <p:sp>
        <p:nvSpPr>
          <p:cNvPr id="11" name="矩形 10"/>
          <p:cNvSpPr/>
          <p:nvPr/>
        </p:nvSpPr>
        <p:spPr>
          <a:xfrm>
            <a:off x="1790700" y="2908849"/>
            <a:ext cx="8953500" cy="646331"/>
          </a:xfrm>
          <a:prstGeom prst="rect">
            <a:avLst/>
          </a:prstGeom>
        </p:spPr>
        <p:txBody>
          <a:bodyPr wrap="square">
            <a:spAutoFit/>
          </a:bodyPr>
          <a:lstStyle/>
          <a:p>
            <a:r>
              <a:rPr lang="en-US" altLang="zh-TW" dirty="0" smtClean="0">
                <a:solidFill>
                  <a:srgbClr val="404040"/>
                </a:solidFill>
                <a:latin typeface="Calibri" panose="020F0502020204030204" pitchFamily="34" charset="0"/>
                <a:cs typeface="Calibri" panose="020F0502020204030204" pitchFamily="34" charset="0"/>
              </a:rPr>
              <a:t>2. In the new approach</a:t>
            </a:r>
            <a:r>
              <a:rPr lang="en-US" altLang="zh-TW" dirty="0">
                <a:solidFill>
                  <a:srgbClr val="404040"/>
                </a:solidFill>
                <a:latin typeface="Calibri" panose="020F0502020204030204" pitchFamily="34" charset="0"/>
                <a:cs typeface="Calibri" panose="020F0502020204030204" pitchFamily="34" charset="0"/>
              </a:rPr>
              <a:t>, the assignment validation </a:t>
            </a:r>
            <a:r>
              <a:rPr lang="en-US" altLang="zh-TW" dirty="0" smtClean="0">
                <a:solidFill>
                  <a:srgbClr val="404040"/>
                </a:solidFill>
                <a:latin typeface="Calibri" panose="020F0502020204030204" pitchFamily="34" charset="0"/>
                <a:cs typeface="Calibri" panose="020F0502020204030204" pitchFamily="34" charset="0"/>
              </a:rPr>
              <a:t>is possible </a:t>
            </a:r>
            <a:r>
              <a:rPr lang="en-US" altLang="zh-TW" dirty="0">
                <a:solidFill>
                  <a:srgbClr val="404040"/>
                </a:solidFill>
                <a:latin typeface="Calibri" panose="020F0502020204030204" pitchFamily="34" charset="0"/>
                <a:cs typeface="Calibri" panose="020F0502020204030204" pitchFamily="34" charset="0"/>
              </a:rPr>
              <a:t>to identify projections that contribute little to improving the map’s </a:t>
            </a:r>
            <a:r>
              <a:rPr lang="en-US" altLang="zh-TW" dirty="0" smtClean="0">
                <a:solidFill>
                  <a:srgbClr val="404040"/>
                </a:solidFill>
                <a:latin typeface="Calibri" panose="020F0502020204030204" pitchFamily="34" charset="0"/>
                <a:cs typeface="Calibri" panose="020F0502020204030204" pitchFamily="34" charset="0"/>
              </a:rPr>
              <a:t>resolution. </a:t>
            </a:r>
            <a:endParaRPr lang="zh-TW" altLang="en-US" dirty="0">
              <a:solidFill>
                <a:srgbClr val="404040"/>
              </a:solidFill>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4278617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4"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algn="ctr"/>
              <a:r>
                <a:rPr lang="en-US" altLang="zh-CN" sz="3200" spc="300" dirty="0" smtClean="0">
                  <a:latin typeface="Calibri" panose="020F0502020204030204" pitchFamily="34" charset="0"/>
                  <a:cs typeface="Calibri" panose="020F0502020204030204" pitchFamily="34" charset="0"/>
                  <a:sym typeface="+mn-lt"/>
                </a:rPr>
                <a:t>Introduction</a:t>
              </a:r>
              <a:endParaRPr lang="zh-CN" altLang="en-US" sz="3200" spc="300" dirty="0">
                <a:latin typeface="Calibri" panose="020F0502020204030204" pitchFamily="34" charset="0"/>
                <a:cs typeface="Calibri" panose="020F0502020204030204" pitchFamily="34" charset="0"/>
                <a:sym typeface="+mn-lt"/>
              </a:endParaRPr>
            </a:p>
          </p:txBody>
        </p:sp>
      </p:grpSp>
      <p:sp>
        <p:nvSpPr>
          <p:cNvPr id="2" name="文本框 1"/>
          <p:cNvSpPr txBox="1"/>
          <p:nvPr/>
        </p:nvSpPr>
        <p:spPr>
          <a:xfrm>
            <a:off x="1819922" y="745724"/>
            <a:ext cx="286748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5" name="群組 4"/>
          <p:cNvGrpSpPr/>
          <p:nvPr/>
        </p:nvGrpSpPr>
        <p:grpSpPr>
          <a:xfrm>
            <a:off x="5650831" y="2457217"/>
            <a:ext cx="890337" cy="723899"/>
            <a:chOff x="5650832" y="2871104"/>
            <a:chExt cx="890337" cy="723899"/>
          </a:xfrm>
        </p:grpSpPr>
        <p:sp>
          <p:nvSpPr>
            <p:cNvPr id="19" name="椭圆 21">
              <a:extLst>
                <a:ext uri="{FF2B5EF4-FFF2-40B4-BE49-F238E27FC236}">
                  <a16:creationId xmlns:a16="http://schemas.microsoft.com/office/drawing/2014/main" id="{FDE1A96F-86C4-4082-BCA5-792FCD334B24}"/>
                </a:ext>
              </a:extLst>
            </p:cNvPr>
            <p:cNvSpPr/>
            <p:nvPr/>
          </p:nvSpPr>
          <p:spPr>
            <a:xfrm>
              <a:off x="5734051" y="2871104"/>
              <a:ext cx="723899" cy="72389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4">
              <a:extLst>
                <a:ext uri="{FF2B5EF4-FFF2-40B4-BE49-F238E27FC236}">
                  <a16:creationId xmlns:a16="http://schemas.microsoft.com/office/drawing/2014/main" id="{B1D7FDB2-1F9D-4D59-8653-85FFB6F947FF}"/>
                </a:ext>
              </a:extLst>
            </p:cNvPr>
            <p:cNvSpPr txBox="1"/>
            <p:nvPr/>
          </p:nvSpPr>
          <p:spPr>
            <a:xfrm>
              <a:off x="5650832" y="2971443"/>
              <a:ext cx="890337" cy="523220"/>
            </a:xfrm>
            <a:prstGeom prst="rect">
              <a:avLst/>
            </a:prstGeom>
            <a:noFill/>
          </p:spPr>
          <p:txBody>
            <a:bodyPr wrap="square" rtlCol="0">
              <a:spAutoFit/>
            </a:bodyPr>
            <a:lstStyle/>
            <a:p>
              <a:pPr algn="ctr"/>
              <a:r>
                <a:rPr lang="en-US" altLang="zh-CN" sz="2800" dirty="0" smtClean="0">
                  <a:cs typeface="+mn-ea"/>
                  <a:sym typeface="+mn-lt"/>
                </a:rPr>
                <a:t>01</a:t>
              </a:r>
              <a:endParaRPr lang="zh-CN" altLang="en-US" sz="2800" dirty="0">
                <a:cs typeface="+mn-ea"/>
                <a:sym typeface="+mn-lt"/>
              </a:endParaRPr>
            </a:p>
          </p:txBody>
        </p:sp>
      </p:grpSp>
      <p:sp>
        <p:nvSpPr>
          <p:cNvPr id="6" name="投影片編號版面配置區 5"/>
          <p:cNvSpPr>
            <a:spLocks noGrp="1"/>
          </p:cNvSpPr>
          <p:nvPr>
            <p:ph type="sldNum" sz="quarter" idx="12"/>
          </p:nvPr>
        </p:nvSpPr>
        <p:spPr/>
        <p:txBody>
          <a:bodyPr/>
          <a:lstStyle/>
          <a:p>
            <a:fld id="{565CE74E-AB26-4998-AD42-012C4C1AD076}" type="slidenum">
              <a:rPr lang="zh-CN" altLang="en-US" smtClean="0"/>
              <a:t>3</a:t>
            </a:fld>
            <a:endParaRPr lang="zh-CN" altLang="en-US"/>
          </a:p>
        </p:txBody>
      </p:sp>
    </p:spTree>
    <p:custDataLst>
      <p:tags r:id="rId1"/>
    </p:custDataLst>
    <p:extLst>
      <p:ext uri="{BB962C8B-B14F-4D97-AF65-F5344CB8AC3E}">
        <p14:creationId xmlns:p14="http://schemas.microsoft.com/office/powerpoint/2010/main" val="2687228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9BDEBE-CE51-41F3-B33B-9BFC8D921FAC}"/>
              </a:ext>
            </a:extLst>
          </p:cNvPr>
          <p:cNvGrpSpPr/>
          <p:nvPr/>
        </p:nvGrpSpPr>
        <p:grpSpPr>
          <a:xfrm>
            <a:off x="3000058" y="969723"/>
            <a:ext cx="5969459" cy="1002608"/>
            <a:chOff x="631318" y="1553524"/>
            <a:chExt cx="3592479" cy="1002608"/>
          </a:xfrm>
        </p:grpSpPr>
        <p:sp>
          <p:nvSpPr>
            <p:cNvPr id="3" name="文本框 2">
              <a:extLst>
                <a:ext uri="{FF2B5EF4-FFF2-40B4-BE49-F238E27FC236}">
                  <a16:creationId xmlns:a16="http://schemas.microsoft.com/office/drawing/2014/main" id="{2E72E869-8906-4E88-8553-F2EAC609193E}"/>
                </a:ext>
              </a:extLst>
            </p:cNvPr>
            <p:cNvSpPr txBox="1"/>
            <p:nvPr/>
          </p:nvSpPr>
          <p:spPr>
            <a:xfrm>
              <a:off x="631318" y="2032912"/>
              <a:ext cx="3515773" cy="523220"/>
            </a:xfrm>
            <a:prstGeom prst="rect">
              <a:avLst/>
            </a:prstGeom>
            <a:noFill/>
          </p:spPr>
          <p:txBody>
            <a:bodyPr wrap="square" rtlCol="0">
              <a:spAutoFit/>
            </a:bodyPr>
            <a:lstStyle/>
            <a:p>
              <a:pPr algn="ctr"/>
              <a:r>
                <a:rPr lang="en-US" altLang="zh-CN" sz="2800" dirty="0" smtClean="0">
                  <a:cs typeface="+mn-ea"/>
                  <a:sym typeface="+mn-lt"/>
                </a:rPr>
                <a:t>To obtain more precise 3D map </a:t>
              </a:r>
              <a:endParaRPr lang="zh-CN" altLang="en-US" sz="2800" dirty="0">
                <a:cs typeface="+mn-ea"/>
                <a:sym typeface="+mn-lt"/>
              </a:endParaRPr>
            </a:p>
          </p:txBody>
        </p:sp>
        <p:sp>
          <p:nvSpPr>
            <p:cNvPr id="4" name="文本框 3">
              <a:extLst>
                <a:ext uri="{FF2B5EF4-FFF2-40B4-BE49-F238E27FC236}">
                  <a16:creationId xmlns:a16="http://schemas.microsoft.com/office/drawing/2014/main" id="{A53F8731-8267-401C-88E2-E833D7B4360A}"/>
                </a:ext>
              </a:extLst>
            </p:cNvPr>
            <p:cNvSpPr txBox="1"/>
            <p:nvPr/>
          </p:nvSpPr>
          <p:spPr>
            <a:xfrm>
              <a:off x="765174" y="1553524"/>
              <a:ext cx="3458623" cy="523220"/>
            </a:xfrm>
            <a:prstGeom prst="rect">
              <a:avLst/>
            </a:prstGeom>
            <a:noFill/>
          </p:spPr>
          <p:txBody>
            <a:bodyPr wrap="square">
              <a:spAutoFit/>
            </a:bodyPr>
            <a:lstStyle/>
            <a:p>
              <a:pPr algn="ctr"/>
              <a:r>
                <a:rPr lang="en-US" altLang="zh-CN" sz="2800" dirty="0" smtClean="0">
                  <a:latin typeface="Calibri" panose="020F0502020204030204" pitchFamily="34" charset="0"/>
                  <a:cs typeface="Calibri" panose="020F0502020204030204" pitchFamily="34" charset="0"/>
                  <a:sym typeface="+mn-lt"/>
                </a:rPr>
                <a:t>Basic idea</a:t>
              </a:r>
              <a:endParaRPr lang="zh-CN" altLang="en-US" sz="2800" dirty="0">
                <a:latin typeface="Calibri" panose="020F0502020204030204" pitchFamily="34" charset="0"/>
                <a:cs typeface="Calibri" panose="020F0502020204030204" pitchFamily="34" charset="0"/>
                <a:sym typeface="+mn-lt"/>
              </a:endParaRPr>
            </a:p>
          </p:txBody>
        </p:sp>
      </p:grpSp>
      <p:sp>
        <p:nvSpPr>
          <p:cNvPr id="5" name="矩形 4">
            <a:extLst>
              <a:ext uri="{FF2B5EF4-FFF2-40B4-BE49-F238E27FC236}">
                <a16:creationId xmlns:a16="http://schemas.microsoft.com/office/drawing/2014/main" id="{9BCCDA4C-2BB6-4EE7-8918-EC335F80B6EA}"/>
              </a:ext>
            </a:extLst>
          </p:cNvPr>
          <p:cNvSpPr/>
          <p:nvPr/>
        </p:nvSpPr>
        <p:spPr>
          <a:xfrm>
            <a:off x="5029199" y="640253"/>
            <a:ext cx="2133600" cy="228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a:extLst>
              <a:ext uri="{FF2B5EF4-FFF2-40B4-BE49-F238E27FC236}">
                <a16:creationId xmlns:a16="http://schemas.microsoft.com/office/drawing/2014/main" id="{940EC76D-2742-4528-9BEC-2821EBF0A01A}"/>
              </a:ext>
            </a:extLst>
          </p:cNvPr>
          <p:cNvSpPr/>
          <p:nvPr/>
        </p:nvSpPr>
        <p:spPr>
          <a:xfrm>
            <a:off x="-1" y="2423696"/>
            <a:ext cx="12192000" cy="322689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cs typeface="+mn-ea"/>
              <a:sym typeface="+mn-lt"/>
            </a:endParaRPr>
          </a:p>
        </p:txBody>
      </p:sp>
      <p:cxnSp>
        <p:nvCxnSpPr>
          <p:cNvPr id="8" name="直接连接符 7">
            <a:extLst>
              <a:ext uri="{FF2B5EF4-FFF2-40B4-BE49-F238E27FC236}">
                <a16:creationId xmlns:a16="http://schemas.microsoft.com/office/drawing/2014/main" id="{706A7501-E2BA-4DA9-9D5C-8479D597846B}"/>
              </a:ext>
            </a:extLst>
          </p:cNvPr>
          <p:cNvCxnSpPr>
            <a:cxnSpLocks/>
          </p:cNvCxnSpPr>
          <p:nvPr/>
        </p:nvCxnSpPr>
        <p:spPr>
          <a:xfrm>
            <a:off x="6019567" y="2896257"/>
            <a:ext cx="0" cy="246798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5C522AD5-C3FE-4230-8B9F-0AA1949765DD}"/>
              </a:ext>
            </a:extLst>
          </p:cNvPr>
          <p:cNvGrpSpPr/>
          <p:nvPr/>
        </p:nvGrpSpPr>
        <p:grpSpPr>
          <a:xfrm>
            <a:off x="1505362" y="2936682"/>
            <a:ext cx="3533426" cy="1628346"/>
            <a:chOff x="510285" y="2871104"/>
            <a:chExt cx="3326260" cy="1470569"/>
          </a:xfrm>
        </p:grpSpPr>
        <p:sp>
          <p:nvSpPr>
            <p:cNvPr id="13" name="文本框 12">
              <a:extLst>
                <a:ext uri="{FF2B5EF4-FFF2-40B4-BE49-F238E27FC236}">
                  <a16:creationId xmlns:a16="http://schemas.microsoft.com/office/drawing/2014/main" id="{49C835FD-8B63-480E-85DC-6527929B5CDE}"/>
                </a:ext>
              </a:extLst>
            </p:cNvPr>
            <p:cNvSpPr txBox="1"/>
            <p:nvPr/>
          </p:nvSpPr>
          <p:spPr>
            <a:xfrm>
              <a:off x="510285" y="3695342"/>
              <a:ext cx="3326260" cy="646331"/>
            </a:xfrm>
            <a:prstGeom prst="rect">
              <a:avLst/>
            </a:prstGeom>
            <a:noFill/>
          </p:spPr>
          <p:txBody>
            <a:bodyPr wrap="square" rtlCol="0">
              <a:spAutoFit/>
            </a:bodyPr>
            <a:lstStyle/>
            <a:p>
              <a:pPr algn="ctr"/>
              <a:r>
                <a:rPr lang="en-US" altLang="zh-CN" dirty="0" smtClean="0">
                  <a:solidFill>
                    <a:schemeClr val="bg1">
                      <a:lumMod val="95000"/>
                    </a:schemeClr>
                  </a:solidFill>
                  <a:latin typeface="Calibri" panose="020F0502020204030204" pitchFamily="34" charset="0"/>
                  <a:cs typeface="Calibri" panose="020F0502020204030204" pitchFamily="34" charset="0"/>
                  <a:sym typeface="+mn-lt"/>
                </a:rPr>
                <a:t>Projection’s </a:t>
              </a:r>
              <a:r>
                <a:rPr lang="en-US" altLang="zh-CN" dirty="0">
                  <a:solidFill>
                    <a:schemeClr val="bg1">
                      <a:lumMod val="95000"/>
                    </a:schemeClr>
                  </a:solidFill>
                  <a:latin typeface="Calibri" panose="020F0502020204030204" pitchFamily="34" charset="0"/>
                  <a:cs typeface="Calibri" panose="020F0502020204030204" pitchFamily="34" charset="0"/>
                  <a:sym typeface="+mn-lt"/>
                </a:rPr>
                <a:t>orientation most </a:t>
              </a:r>
              <a:endParaRPr lang="en-US" altLang="zh-CN" dirty="0" smtClean="0">
                <a:solidFill>
                  <a:schemeClr val="bg1">
                    <a:lumMod val="95000"/>
                  </a:schemeClr>
                </a:solidFill>
                <a:latin typeface="Calibri" panose="020F0502020204030204" pitchFamily="34" charset="0"/>
                <a:cs typeface="Calibri" panose="020F0502020204030204" pitchFamily="34" charset="0"/>
                <a:sym typeface="+mn-lt"/>
              </a:endParaRPr>
            </a:p>
            <a:p>
              <a:pPr algn="ctr"/>
              <a:r>
                <a:rPr lang="en-US" altLang="zh-CN" dirty="0" smtClean="0">
                  <a:solidFill>
                    <a:schemeClr val="bg1">
                      <a:lumMod val="95000"/>
                    </a:schemeClr>
                  </a:solidFill>
                  <a:latin typeface="Calibri" panose="020F0502020204030204" pitchFamily="34" charset="0"/>
                  <a:cs typeface="Calibri" panose="020F0502020204030204" pitchFamily="34" charset="0"/>
                  <a:sym typeface="+mn-lt"/>
                </a:rPr>
                <a:t>are unknown.</a:t>
              </a:r>
              <a:endParaRPr lang="zh-CN" altLang="en-US" dirty="0">
                <a:solidFill>
                  <a:schemeClr val="bg1">
                    <a:lumMod val="95000"/>
                  </a:schemeClr>
                </a:solidFill>
                <a:latin typeface="Calibri" panose="020F0502020204030204" pitchFamily="34" charset="0"/>
                <a:cs typeface="Calibri" panose="020F0502020204030204" pitchFamily="34" charset="0"/>
                <a:sym typeface="+mn-lt"/>
              </a:endParaRPr>
            </a:p>
          </p:txBody>
        </p:sp>
        <p:grpSp>
          <p:nvGrpSpPr>
            <p:cNvPr id="29" name="组合 28">
              <a:extLst>
                <a:ext uri="{FF2B5EF4-FFF2-40B4-BE49-F238E27FC236}">
                  <a16:creationId xmlns:a16="http://schemas.microsoft.com/office/drawing/2014/main" id="{BF753530-C82C-4F0F-A0B6-C330C6E41F78}"/>
                </a:ext>
              </a:extLst>
            </p:cNvPr>
            <p:cNvGrpSpPr/>
            <p:nvPr/>
          </p:nvGrpSpPr>
          <p:grpSpPr>
            <a:xfrm>
              <a:off x="1631284" y="2871104"/>
              <a:ext cx="890337" cy="723899"/>
              <a:chOff x="1631284" y="2680604"/>
              <a:chExt cx="890337" cy="723899"/>
            </a:xfrm>
          </p:grpSpPr>
          <p:sp>
            <p:nvSpPr>
              <p:cNvPr id="21" name="椭圆 20">
                <a:extLst>
                  <a:ext uri="{FF2B5EF4-FFF2-40B4-BE49-F238E27FC236}">
                    <a16:creationId xmlns:a16="http://schemas.microsoft.com/office/drawing/2014/main" id="{CBD1F091-C6C0-42F9-AE71-E9FE63C35713}"/>
                  </a:ext>
                </a:extLst>
              </p:cNvPr>
              <p:cNvSpPr/>
              <p:nvPr/>
            </p:nvSpPr>
            <p:spPr>
              <a:xfrm>
                <a:off x="1714504" y="2680604"/>
                <a:ext cx="723899" cy="72389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23">
                <a:extLst>
                  <a:ext uri="{FF2B5EF4-FFF2-40B4-BE49-F238E27FC236}">
                    <a16:creationId xmlns:a16="http://schemas.microsoft.com/office/drawing/2014/main" id="{41CC163A-D8F7-46C8-9D40-594F9483EDD0}"/>
                  </a:ext>
                </a:extLst>
              </p:cNvPr>
              <p:cNvSpPr txBox="1"/>
              <p:nvPr/>
            </p:nvSpPr>
            <p:spPr>
              <a:xfrm>
                <a:off x="1631284" y="2780943"/>
                <a:ext cx="890337" cy="523220"/>
              </a:xfrm>
              <a:prstGeom prst="rect">
                <a:avLst/>
              </a:prstGeom>
              <a:noFill/>
            </p:spPr>
            <p:txBody>
              <a:bodyPr wrap="square" rtlCol="0">
                <a:spAutoFit/>
              </a:bodyPr>
              <a:lstStyle/>
              <a:p>
                <a:pPr algn="ctr"/>
                <a:r>
                  <a:rPr lang="en-US" altLang="zh-CN" sz="2800" dirty="0">
                    <a:cs typeface="+mn-ea"/>
                    <a:sym typeface="+mn-lt"/>
                  </a:rPr>
                  <a:t>01</a:t>
                </a:r>
                <a:endParaRPr lang="zh-CN" altLang="en-US" sz="2800" dirty="0">
                  <a:cs typeface="+mn-ea"/>
                  <a:sym typeface="+mn-lt"/>
                </a:endParaRPr>
              </a:p>
            </p:txBody>
          </p:sp>
        </p:grpSp>
      </p:grpSp>
      <p:grpSp>
        <p:nvGrpSpPr>
          <p:cNvPr id="31" name="组合 30">
            <a:extLst>
              <a:ext uri="{FF2B5EF4-FFF2-40B4-BE49-F238E27FC236}">
                <a16:creationId xmlns:a16="http://schemas.microsoft.com/office/drawing/2014/main" id="{CF8D0004-228F-4D78-B349-F35010E5F852}"/>
              </a:ext>
            </a:extLst>
          </p:cNvPr>
          <p:cNvGrpSpPr/>
          <p:nvPr/>
        </p:nvGrpSpPr>
        <p:grpSpPr>
          <a:xfrm>
            <a:off x="7162799" y="2936682"/>
            <a:ext cx="3946691" cy="1505837"/>
            <a:chOff x="4271692" y="2871104"/>
            <a:chExt cx="3715295" cy="1359930"/>
          </a:xfrm>
        </p:grpSpPr>
        <p:sp>
          <p:nvSpPr>
            <p:cNvPr id="17" name="文本框 16">
              <a:extLst>
                <a:ext uri="{FF2B5EF4-FFF2-40B4-BE49-F238E27FC236}">
                  <a16:creationId xmlns:a16="http://schemas.microsoft.com/office/drawing/2014/main" id="{3F84003C-440D-4E93-9008-74E2726CE907}"/>
                </a:ext>
              </a:extLst>
            </p:cNvPr>
            <p:cNvSpPr txBox="1"/>
            <p:nvPr/>
          </p:nvSpPr>
          <p:spPr>
            <a:xfrm>
              <a:off x="4271692" y="3861702"/>
              <a:ext cx="3715295" cy="369332"/>
            </a:xfrm>
            <a:prstGeom prst="rect">
              <a:avLst/>
            </a:prstGeom>
            <a:noFill/>
          </p:spPr>
          <p:txBody>
            <a:bodyPr wrap="square" rtlCol="0">
              <a:spAutoFit/>
            </a:bodyPr>
            <a:lstStyle/>
            <a:p>
              <a:pPr algn="ctr"/>
              <a:r>
                <a:rPr lang="en-US" altLang="zh-CN" dirty="0" smtClean="0">
                  <a:solidFill>
                    <a:schemeClr val="bg1">
                      <a:lumMod val="95000"/>
                    </a:schemeClr>
                  </a:solidFill>
                  <a:latin typeface="Calibri" panose="020F0502020204030204" pitchFamily="34" charset="0"/>
                  <a:cs typeface="Calibri" panose="020F0502020204030204" pitchFamily="34" charset="0"/>
                  <a:sym typeface="+mn-lt"/>
                </a:rPr>
                <a:t>Incorrectly aligned particles</a:t>
              </a:r>
              <a:endParaRPr lang="zh-CN" altLang="en-US" dirty="0">
                <a:solidFill>
                  <a:schemeClr val="bg1">
                    <a:lumMod val="95000"/>
                  </a:schemeClr>
                </a:solidFill>
                <a:latin typeface="Calibri" panose="020F0502020204030204" pitchFamily="34" charset="0"/>
                <a:cs typeface="Calibri" panose="020F0502020204030204" pitchFamily="34" charset="0"/>
                <a:sym typeface="+mn-lt"/>
              </a:endParaRPr>
            </a:p>
          </p:txBody>
        </p:sp>
        <p:grpSp>
          <p:nvGrpSpPr>
            <p:cNvPr id="28" name="组合 27">
              <a:extLst>
                <a:ext uri="{FF2B5EF4-FFF2-40B4-BE49-F238E27FC236}">
                  <a16:creationId xmlns:a16="http://schemas.microsoft.com/office/drawing/2014/main" id="{6F591648-F0C5-44C7-A753-E992BF23E308}"/>
                </a:ext>
              </a:extLst>
            </p:cNvPr>
            <p:cNvGrpSpPr/>
            <p:nvPr/>
          </p:nvGrpSpPr>
          <p:grpSpPr>
            <a:xfrm>
              <a:off x="5649498" y="2871104"/>
              <a:ext cx="890337" cy="723899"/>
              <a:chOff x="5649498" y="2680604"/>
              <a:chExt cx="890337" cy="723899"/>
            </a:xfrm>
          </p:grpSpPr>
          <p:sp>
            <p:nvSpPr>
              <p:cNvPr id="22" name="椭圆 21">
                <a:extLst>
                  <a:ext uri="{FF2B5EF4-FFF2-40B4-BE49-F238E27FC236}">
                    <a16:creationId xmlns:a16="http://schemas.microsoft.com/office/drawing/2014/main" id="{FDE1A96F-86C4-4082-BCA5-792FCD334B24}"/>
                  </a:ext>
                </a:extLst>
              </p:cNvPr>
              <p:cNvSpPr/>
              <p:nvPr/>
            </p:nvSpPr>
            <p:spPr>
              <a:xfrm>
                <a:off x="5732717" y="2680604"/>
                <a:ext cx="723899" cy="72389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B1D7FDB2-1F9D-4D59-8653-85FFB6F947FF}"/>
                  </a:ext>
                </a:extLst>
              </p:cNvPr>
              <p:cNvSpPr txBox="1"/>
              <p:nvPr/>
            </p:nvSpPr>
            <p:spPr>
              <a:xfrm>
                <a:off x="5649498" y="2780943"/>
                <a:ext cx="890337" cy="523220"/>
              </a:xfrm>
              <a:prstGeom prst="rect">
                <a:avLst/>
              </a:prstGeom>
              <a:noFill/>
            </p:spPr>
            <p:txBody>
              <a:bodyPr wrap="square" rtlCol="0">
                <a:spAutoFit/>
              </a:bodyPr>
              <a:lstStyle/>
              <a:p>
                <a:pPr algn="ctr"/>
                <a:r>
                  <a:rPr lang="en-US" altLang="zh-CN" sz="2800" dirty="0">
                    <a:cs typeface="+mn-ea"/>
                    <a:sym typeface="+mn-lt"/>
                  </a:rPr>
                  <a:t>02</a:t>
                </a:r>
                <a:endParaRPr lang="zh-CN" altLang="en-US" sz="2800" dirty="0">
                  <a:cs typeface="+mn-ea"/>
                  <a:sym typeface="+mn-lt"/>
                </a:endParaRPr>
              </a:p>
            </p:txBody>
          </p:sp>
        </p:grpSp>
      </p:grpSp>
      <p:sp>
        <p:nvSpPr>
          <p:cNvPr id="35" name="文本框 12">
            <a:extLst>
              <a:ext uri="{FF2B5EF4-FFF2-40B4-BE49-F238E27FC236}">
                <a16:creationId xmlns:a16="http://schemas.microsoft.com/office/drawing/2014/main" id="{49C835FD-8B63-480E-85DC-6527929B5CDE}"/>
              </a:ext>
            </a:extLst>
          </p:cNvPr>
          <p:cNvSpPr txBox="1"/>
          <p:nvPr/>
        </p:nvSpPr>
        <p:spPr>
          <a:xfrm>
            <a:off x="963295" y="4565028"/>
            <a:ext cx="4342142" cy="817915"/>
          </a:xfrm>
          <a:prstGeom prst="rect">
            <a:avLst/>
          </a:prstGeom>
          <a:noFill/>
        </p:spPr>
        <p:txBody>
          <a:bodyPr wrap="square" rtlCol="0">
            <a:spAutoFit/>
          </a:bodyPr>
          <a:lstStyle/>
          <a:p>
            <a:pPr algn="ctr"/>
            <a:r>
              <a:rPr lang="en-US" altLang="zh-CN" sz="1400" dirty="0" smtClean="0">
                <a:solidFill>
                  <a:schemeClr val="bg1">
                    <a:lumMod val="95000"/>
                  </a:schemeClr>
                </a:solidFill>
                <a:latin typeface="Calibri" panose="020F0502020204030204" pitchFamily="34" charset="0"/>
                <a:cs typeface="Calibri" panose="020F0502020204030204" pitchFamily="34" charset="0"/>
                <a:sym typeface="+mn-lt"/>
              </a:rPr>
              <a:t>Some matching process can obtain information.</a:t>
            </a:r>
          </a:p>
          <a:p>
            <a:pPr algn="ctr"/>
            <a:r>
              <a:rPr lang="en-US" altLang="zh-CN" sz="1400" dirty="0" smtClean="0">
                <a:solidFill>
                  <a:schemeClr val="bg1">
                    <a:lumMod val="95000"/>
                  </a:schemeClr>
                </a:solidFill>
                <a:latin typeface="Calibri" panose="020F0502020204030204" pitchFamily="34" charset="0"/>
                <a:cs typeface="Calibri" panose="020F0502020204030204" pitchFamily="34" charset="0"/>
                <a:sym typeface="+mn-lt"/>
              </a:rPr>
              <a:t>(i.e. three orientation angles and two in-plane displacements)</a:t>
            </a:r>
            <a:endParaRPr lang="zh-CN" altLang="en-US" sz="1400" dirty="0">
              <a:solidFill>
                <a:schemeClr val="bg1">
                  <a:lumMod val="95000"/>
                </a:schemeClr>
              </a:solidFill>
              <a:latin typeface="Calibri" panose="020F0502020204030204" pitchFamily="34" charset="0"/>
              <a:cs typeface="Calibri" panose="020F0502020204030204" pitchFamily="34" charset="0"/>
              <a:sym typeface="+mn-lt"/>
            </a:endParaRPr>
          </a:p>
        </p:txBody>
      </p:sp>
      <p:sp>
        <p:nvSpPr>
          <p:cNvPr id="36" name="文本框 16">
            <a:extLst>
              <a:ext uri="{FF2B5EF4-FFF2-40B4-BE49-F238E27FC236}">
                <a16:creationId xmlns:a16="http://schemas.microsoft.com/office/drawing/2014/main" id="{3F84003C-440D-4E93-9008-74E2726CE907}"/>
              </a:ext>
            </a:extLst>
          </p:cNvPr>
          <p:cNvSpPr txBox="1"/>
          <p:nvPr/>
        </p:nvSpPr>
        <p:spPr>
          <a:xfrm>
            <a:off x="7082665" y="4588192"/>
            <a:ext cx="4242340" cy="307777"/>
          </a:xfrm>
          <a:prstGeom prst="rect">
            <a:avLst/>
          </a:prstGeom>
          <a:noFill/>
        </p:spPr>
        <p:txBody>
          <a:bodyPr wrap="square" rtlCol="0">
            <a:spAutoFit/>
          </a:bodyPr>
          <a:lstStyle/>
          <a:p>
            <a:pPr algn="ctr"/>
            <a:r>
              <a:rPr lang="en-US" altLang="zh-CN" sz="1400" dirty="0" smtClean="0">
                <a:solidFill>
                  <a:schemeClr val="bg1">
                    <a:lumMod val="95000"/>
                  </a:schemeClr>
                </a:solidFill>
                <a:latin typeface="Calibri" panose="020F0502020204030204" pitchFamily="34" charset="0"/>
                <a:cs typeface="Calibri" panose="020F0502020204030204" pitchFamily="34" charset="0"/>
                <a:sym typeface="+mn-lt"/>
              </a:rPr>
              <a:t>Considering simultaneously several objective functions. </a:t>
            </a:r>
            <a:endParaRPr lang="zh-CN" altLang="en-US" sz="1400" dirty="0">
              <a:solidFill>
                <a:schemeClr val="bg1">
                  <a:lumMod val="95000"/>
                </a:schemeClr>
              </a:solidFill>
              <a:latin typeface="Calibri" panose="020F0502020204030204" pitchFamily="34" charset="0"/>
              <a:cs typeface="Calibri" panose="020F0502020204030204" pitchFamily="34" charset="0"/>
              <a:sym typeface="+mn-lt"/>
            </a:endParaRPr>
          </a:p>
        </p:txBody>
      </p:sp>
      <p:sp>
        <p:nvSpPr>
          <p:cNvPr id="10" name="投影片編號版面配置區 9"/>
          <p:cNvSpPr>
            <a:spLocks noGrp="1"/>
          </p:cNvSpPr>
          <p:nvPr>
            <p:ph type="sldNum" sz="quarter" idx="12"/>
          </p:nvPr>
        </p:nvSpPr>
        <p:spPr/>
        <p:txBody>
          <a:bodyPr/>
          <a:lstStyle/>
          <a:p>
            <a:fld id="{565CE74E-AB26-4998-AD42-012C4C1AD076}" type="slidenum">
              <a:rPr lang="zh-CN" altLang="en-US" smtClean="0"/>
              <a:t>4</a:t>
            </a:fld>
            <a:endParaRPr lang="zh-CN" altLang="en-US"/>
          </a:p>
        </p:txBody>
      </p:sp>
    </p:spTree>
    <p:custDataLst>
      <p:tags r:id="rId1"/>
    </p:custDataLst>
    <p:extLst>
      <p:ext uri="{BB962C8B-B14F-4D97-AF65-F5344CB8AC3E}">
        <p14:creationId xmlns:p14="http://schemas.microsoft.com/office/powerpoint/2010/main" val="3893960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381941E-5074-4249-BE80-078114F7BE73}"/>
              </a:ext>
            </a:extLst>
          </p:cNvPr>
          <p:cNvSpPr/>
          <p:nvPr/>
        </p:nvSpPr>
        <p:spPr>
          <a:xfrm>
            <a:off x="0" y="6540500"/>
            <a:ext cx="12192000" cy="317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D7E437B7-1F34-4A99-87A9-3C76BCA4C9CA}"/>
              </a:ext>
            </a:extLst>
          </p:cNvPr>
          <p:cNvSpPr txBox="1"/>
          <p:nvPr/>
        </p:nvSpPr>
        <p:spPr>
          <a:xfrm>
            <a:off x="-1117600" y="241299"/>
            <a:ext cx="3276600" cy="3770263"/>
          </a:xfrm>
          <a:prstGeom prst="rect">
            <a:avLst/>
          </a:prstGeom>
          <a:noFill/>
        </p:spPr>
        <p:txBody>
          <a:bodyPr wrap="square" rtlCol="0">
            <a:spAutoFit/>
          </a:bodyPr>
          <a:lstStyle/>
          <a:p>
            <a:r>
              <a:rPr lang="zh-CN" altLang="en-US" sz="23900" dirty="0">
                <a:solidFill>
                  <a:schemeClr val="bg1"/>
                </a:solidFill>
                <a:effectLst>
                  <a:outerShdw blurRad="63500" sx="102000" sy="102000" algn="ctr" rotWithShape="0">
                    <a:prstClr val="black">
                      <a:alpha val="40000"/>
                    </a:prstClr>
                  </a:outerShdw>
                </a:effectLst>
                <a:cs typeface="+mn-ea"/>
                <a:sym typeface="+mn-lt"/>
              </a:rPr>
              <a:t>“</a:t>
            </a:r>
          </a:p>
        </p:txBody>
      </p:sp>
      <p:sp>
        <p:nvSpPr>
          <p:cNvPr id="5" name="文本框 4">
            <a:extLst>
              <a:ext uri="{FF2B5EF4-FFF2-40B4-BE49-F238E27FC236}">
                <a16:creationId xmlns:a16="http://schemas.microsoft.com/office/drawing/2014/main" id="{DABD111C-692A-41DE-8767-CA69E96099E0}"/>
              </a:ext>
            </a:extLst>
          </p:cNvPr>
          <p:cNvSpPr txBox="1"/>
          <p:nvPr/>
        </p:nvSpPr>
        <p:spPr>
          <a:xfrm>
            <a:off x="1171731" y="1713555"/>
            <a:ext cx="8739265" cy="461665"/>
          </a:xfrm>
          <a:prstGeom prst="rect">
            <a:avLst/>
          </a:prstGeom>
          <a:noFill/>
        </p:spPr>
        <p:txBody>
          <a:bodyPr wrap="square" rtlCol="0">
            <a:spAutoFit/>
          </a:bodyPr>
          <a:lstStyle/>
          <a:p>
            <a:r>
              <a:rPr lang="en-US" altLang="zh-CN" sz="2400" dirty="0" smtClean="0">
                <a:solidFill>
                  <a:srgbClr val="404040"/>
                </a:solidFill>
                <a:cs typeface="+mn-ea"/>
                <a:sym typeface="+mn-lt"/>
              </a:rPr>
              <a:t>A novel approach to validate angular assignment</a:t>
            </a:r>
            <a:endParaRPr lang="zh-CN" altLang="en-US" sz="2400" dirty="0">
              <a:solidFill>
                <a:srgbClr val="404040"/>
              </a:solidFill>
              <a:cs typeface="+mn-ea"/>
              <a:sym typeface="+mn-lt"/>
            </a:endParaRPr>
          </a:p>
        </p:txBody>
      </p:sp>
      <p:sp>
        <p:nvSpPr>
          <p:cNvPr id="14" name="文本框 12">
            <a:extLst>
              <a:ext uri="{FF2B5EF4-FFF2-40B4-BE49-F238E27FC236}">
                <a16:creationId xmlns:a16="http://schemas.microsoft.com/office/drawing/2014/main" id="{49C835FD-8B63-480E-85DC-6527929B5CDE}"/>
              </a:ext>
            </a:extLst>
          </p:cNvPr>
          <p:cNvSpPr txBox="1"/>
          <p:nvPr/>
        </p:nvSpPr>
        <p:spPr>
          <a:xfrm>
            <a:off x="3207490" y="2704762"/>
            <a:ext cx="4944205" cy="923330"/>
          </a:xfrm>
          <a:prstGeom prst="rect">
            <a:avLst/>
          </a:prstGeom>
          <a:noFill/>
        </p:spPr>
        <p:txBody>
          <a:bodyPr wrap="square" rtlCol="0">
            <a:spAutoFit/>
          </a:bodyPr>
          <a:lstStyle/>
          <a:p>
            <a:r>
              <a:rPr lang="en-US" altLang="zh-TW" dirty="0" smtClean="0">
                <a:solidFill>
                  <a:srgbClr val="404040"/>
                </a:solidFill>
                <a:latin typeface="Calibri" panose="020F0502020204030204" pitchFamily="34" charset="0"/>
                <a:cs typeface="Calibri" panose="020F0502020204030204" pitchFamily="34" charset="0"/>
              </a:rPr>
              <a:t>The </a:t>
            </a:r>
            <a:r>
              <a:rPr lang="en-US" altLang="zh-TW" dirty="0">
                <a:solidFill>
                  <a:srgbClr val="404040"/>
                </a:solidFill>
                <a:latin typeface="Calibri" panose="020F0502020204030204" pitchFamily="34" charset="0"/>
                <a:cs typeface="Calibri" panose="020F0502020204030204" pitchFamily="34" charset="0"/>
              </a:rPr>
              <a:t>orientation assigned to a particular projection should be consistent with the angular </a:t>
            </a:r>
            <a:r>
              <a:rPr lang="en-US" altLang="zh-TW" dirty="0" smtClean="0">
                <a:solidFill>
                  <a:srgbClr val="404040"/>
                </a:solidFill>
                <a:latin typeface="Calibri" panose="020F0502020204030204" pitchFamily="34" charset="0"/>
                <a:cs typeface="Calibri" panose="020F0502020204030204" pitchFamily="34" charset="0"/>
              </a:rPr>
              <a:t>assignment that has less noise in goal function. </a:t>
            </a:r>
            <a:r>
              <a:rPr lang="en-US" altLang="zh-CN" dirty="0" smtClean="0">
                <a:solidFill>
                  <a:srgbClr val="404040"/>
                </a:solidFill>
                <a:latin typeface="Calibri" panose="020F0502020204030204" pitchFamily="34" charset="0"/>
                <a:cs typeface="Calibri" panose="020F0502020204030204" pitchFamily="34" charset="0"/>
                <a:sym typeface="+mn-lt"/>
              </a:rPr>
              <a:t>  </a:t>
            </a:r>
            <a:endParaRPr lang="zh-CN" altLang="en-US" dirty="0">
              <a:solidFill>
                <a:srgbClr val="404040"/>
              </a:solidFill>
              <a:latin typeface="Calibri" panose="020F0502020204030204" pitchFamily="34" charset="0"/>
              <a:cs typeface="Calibri" panose="020F0502020204030204" pitchFamily="34" charset="0"/>
              <a:sym typeface="+mn-lt"/>
            </a:endParaRPr>
          </a:p>
        </p:txBody>
      </p:sp>
      <p:sp>
        <p:nvSpPr>
          <p:cNvPr id="10" name="矩形 9"/>
          <p:cNvSpPr/>
          <p:nvPr/>
        </p:nvSpPr>
        <p:spPr>
          <a:xfrm>
            <a:off x="1839388" y="2347016"/>
            <a:ext cx="1550874" cy="400110"/>
          </a:xfrm>
          <a:prstGeom prst="rect">
            <a:avLst/>
          </a:prstGeom>
        </p:spPr>
        <p:txBody>
          <a:bodyPr wrap="none">
            <a:spAutoFit/>
          </a:bodyPr>
          <a:lstStyle/>
          <a:p>
            <a:r>
              <a:rPr lang="en-US" altLang="zh-CN" sz="2000" dirty="0">
                <a:solidFill>
                  <a:srgbClr val="404040"/>
                </a:solidFill>
                <a:latin typeface="Calibri" panose="020F0502020204030204" pitchFamily="34" charset="0"/>
                <a:cs typeface="Calibri" panose="020F0502020204030204" pitchFamily="34" charset="0"/>
                <a:sym typeface="+mn-lt"/>
              </a:rPr>
              <a:t>Assumption :</a:t>
            </a:r>
          </a:p>
        </p:txBody>
      </p:sp>
      <p:sp>
        <p:nvSpPr>
          <p:cNvPr id="16" name="文本框 12">
            <a:extLst>
              <a:ext uri="{FF2B5EF4-FFF2-40B4-BE49-F238E27FC236}">
                <a16:creationId xmlns:a16="http://schemas.microsoft.com/office/drawing/2014/main" id="{49C835FD-8B63-480E-85DC-6527929B5CDE}"/>
              </a:ext>
            </a:extLst>
          </p:cNvPr>
          <p:cNvSpPr txBox="1"/>
          <p:nvPr/>
        </p:nvSpPr>
        <p:spPr>
          <a:xfrm>
            <a:off x="1759440" y="3663941"/>
            <a:ext cx="7092847" cy="1477328"/>
          </a:xfrm>
          <a:prstGeom prst="rect">
            <a:avLst/>
          </a:prstGeom>
          <a:noFill/>
        </p:spPr>
        <p:txBody>
          <a:bodyPr wrap="square" rtlCol="0">
            <a:spAutoFit/>
          </a:bodyPr>
          <a:lstStyle/>
          <a:p>
            <a:r>
              <a:rPr lang="en-US" altLang="zh-TW" dirty="0" smtClean="0">
                <a:solidFill>
                  <a:srgbClr val="404040"/>
                </a:solidFill>
                <a:latin typeface="Calibri" panose="020F0502020204030204" pitchFamily="34" charset="0"/>
                <a:cs typeface="Calibri" panose="020F0502020204030204" pitchFamily="34" charset="0"/>
              </a:rPr>
              <a:t>To </a:t>
            </a:r>
            <a:r>
              <a:rPr lang="en-US" altLang="zh-TW" dirty="0" err="1" smtClean="0">
                <a:solidFill>
                  <a:srgbClr val="404040"/>
                </a:solidFill>
                <a:latin typeface="Calibri" panose="020F0502020204030204" pitchFamily="34" charset="0"/>
                <a:cs typeface="Calibri" panose="020F0502020204030204" pitchFamily="34" charset="0"/>
              </a:rPr>
              <a:t>denoise</a:t>
            </a:r>
            <a:r>
              <a:rPr lang="en-US" altLang="zh-TW" dirty="0" smtClean="0">
                <a:solidFill>
                  <a:srgbClr val="404040"/>
                </a:solidFill>
                <a:latin typeface="Calibri" panose="020F0502020204030204" pitchFamily="34" charset="0"/>
                <a:cs typeface="Calibri" panose="020F0502020204030204" pitchFamily="34" charset="0"/>
              </a:rPr>
              <a:t> the landscape of a goal function, signal spectral decomposition that based on </a:t>
            </a:r>
            <a:r>
              <a:rPr lang="en-US" altLang="zh-TW" dirty="0">
                <a:solidFill>
                  <a:srgbClr val="404040"/>
                </a:solidFill>
                <a:latin typeface="Calibri" panose="020F0502020204030204" pitchFamily="34" charset="0"/>
                <a:cs typeface="Calibri" panose="020F0502020204030204" pitchFamily="34" charset="0"/>
              </a:rPr>
              <a:t>graph </a:t>
            </a:r>
            <a:r>
              <a:rPr lang="en-US" altLang="zh-TW" dirty="0" smtClean="0">
                <a:solidFill>
                  <a:srgbClr val="404040"/>
                </a:solidFill>
                <a:latin typeface="Calibri" panose="020F0502020204030204" pitchFamily="34" charset="0"/>
                <a:cs typeface="Calibri" panose="020F0502020204030204" pitchFamily="34" charset="0"/>
              </a:rPr>
              <a:t>theory can be applied, </a:t>
            </a:r>
            <a:r>
              <a:rPr lang="en-US" altLang="zh-TW" dirty="0">
                <a:solidFill>
                  <a:srgbClr val="404040"/>
                </a:solidFill>
                <a:latin typeface="Calibri" panose="020F0502020204030204" pitchFamily="34" charset="0"/>
                <a:cs typeface="Calibri" panose="020F0502020204030204" pitchFamily="34" charset="0"/>
              </a:rPr>
              <a:t>we can exploit the spatial relationship between neighboring orientations in relation to the registration parameters and the similarity criterion used for matching </a:t>
            </a:r>
            <a:r>
              <a:rPr lang="en-US" altLang="zh-TW" dirty="0" smtClean="0">
                <a:solidFill>
                  <a:srgbClr val="404040"/>
                </a:solidFill>
                <a:latin typeface="Calibri" panose="020F0502020204030204" pitchFamily="34" charset="0"/>
                <a:cs typeface="Calibri" panose="020F0502020204030204" pitchFamily="34" charset="0"/>
              </a:rPr>
              <a:t>projections</a:t>
            </a:r>
            <a:r>
              <a:rPr lang="en-US" altLang="zh-TW" dirty="0">
                <a:solidFill>
                  <a:srgbClr val="404040"/>
                </a:solidFill>
                <a:latin typeface="Calibri" panose="020F0502020204030204" pitchFamily="34" charset="0"/>
                <a:cs typeface="Calibri" panose="020F0502020204030204" pitchFamily="34" charset="0"/>
              </a:rPr>
              <a:t>.</a:t>
            </a:r>
            <a:endParaRPr lang="zh-CN" altLang="en-US" dirty="0">
              <a:solidFill>
                <a:srgbClr val="404040"/>
              </a:solidFill>
              <a:latin typeface="Calibri" panose="020F0502020204030204" pitchFamily="34" charset="0"/>
              <a:cs typeface="Calibri" panose="020F0502020204030204" pitchFamily="34" charset="0"/>
              <a:sym typeface="+mn-lt"/>
            </a:endParaRPr>
          </a:p>
        </p:txBody>
      </p:sp>
      <p:cxnSp>
        <p:nvCxnSpPr>
          <p:cNvPr id="19" name="直線單箭頭接點 18"/>
          <p:cNvCxnSpPr/>
          <p:nvPr/>
        </p:nvCxnSpPr>
        <p:spPr>
          <a:xfrm>
            <a:off x="2455483" y="5624512"/>
            <a:ext cx="752007" cy="0"/>
          </a:xfrm>
          <a:prstGeom prst="straightConnector1">
            <a:avLst/>
          </a:prstGeom>
          <a:ln>
            <a:solidFill>
              <a:srgbClr val="40404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2">
            <a:extLst>
              <a:ext uri="{FF2B5EF4-FFF2-40B4-BE49-F238E27FC236}">
                <a16:creationId xmlns:a16="http://schemas.microsoft.com/office/drawing/2014/main" id="{49C835FD-8B63-480E-85DC-6527929B5CDE}"/>
              </a:ext>
            </a:extLst>
          </p:cNvPr>
          <p:cNvSpPr txBox="1"/>
          <p:nvPr/>
        </p:nvSpPr>
        <p:spPr>
          <a:xfrm>
            <a:off x="3207490" y="5443302"/>
            <a:ext cx="4944205" cy="369332"/>
          </a:xfrm>
          <a:prstGeom prst="rect">
            <a:avLst/>
          </a:prstGeom>
          <a:noFill/>
        </p:spPr>
        <p:txBody>
          <a:bodyPr wrap="square" rtlCol="0">
            <a:spAutoFit/>
          </a:bodyPr>
          <a:lstStyle/>
          <a:p>
            <a:r>
              <a:rPr lang="en-US" altLang="zh-TW" dirty="0" smtClean="0">
                <a:solidFill>
                  <a:srgbClr val="404040"/>
                </a:solidFill>
                <a:latin typeface="Calibri" panose="020F0502020204030204" pitchFamily="34" charset="0"/>
                <a:cs typeface="Calibri" panose="020F0502020204030204" pitchFamily="34" charset="0"/>
              </a:rPr>
              <a:t>Identify low-reliability projections</a:t>
            </a:r>
          </a:p>
        </p:txBody>
      </p:sp>
      <p:sp>
        <p:nvSpPr>
          <p:cNvPr id="21" name="投影片編號版面配置區 20"/>
          <p:cNvSpPr>
            <a:spLocks noGrp="1"/>
          </p:cNvSpPr>
          <p:nvPr>
            <p:ph type="sldNum" sz="quarter" idx="12"/>
          </p:nvPr>
        </p:nvSpPr>
        <p:spPr/>
        <p:txBody>
          <a:bodyPr/>
          <a:lstStyle/>
          <a:p>
            <a:fld id="{565CE74E-AB26-4998-AD42-012C4C1AD076}" type="slidenum">
              <a:rPr lang="zh-CN" altLang="en-US" smtClean="0"/>
              <a:t>5</a:t>
            </a:fld>
            <a:endParaRPr lang="zh-CN" altLang="en-US"/>
          </a:p>
        </p:txBody>
      </p:sp>
    </p:spTree>
    <p:custDataLst>
      <p:tags r:id="rId1"/>
    </p:custDataLst>
    <p:extLst>
      <p:ext uri="{BB962C8B-B14F-4D97-AF65-F5344CB8AC3E}">
        <p14:creationId xmlns:p14="http://schemas.microsoft.com/office/powerpoint/2010/main" val="166226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a:extLst>
              <a:ext uri="{FF2B5EF4-FFF2-40B4-BE49-F238E27FC236}">
                <a16:creationId xmlns:a16="http://schemas.microsoft.com/office/drawing/2014/main" id="{D4A3B98F-6A49-43DA-B651-91E6B46E817B}"/>
              </a:ext>
            </a:extLst>
          </p:cNvPr>
          <p:cNvSpPr/>
          <p:nvPr/>
        </p:nvSpPr>
        <p:spPr>
          <a:xfrm>
            <a:off x="1407812" y="4912603"/>
            <a:ext cx="1056397" cy="1056397"/>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a:extLst>
              <a:ext uri="{FF2B5EF4-FFF2-40B4-BE49-F238E27FC236}">
                <a16:creationId xmlns:a16="http://schemas.microsoft.com/office/drawing/2014/main" id="{7A5E0C9A-CAF3-4888-837B-FC3767A57C8C}"/>
              </a:ext>
            </a:extLst>
          </p:cNvPr>
          <p:cNvSpPr/>
          <p:nvPr/>
        </p:nvSpPr>
        <p:spPr>
          <a:xfrm>
            <a:off x="9727792" y="1136552"/>
            <a:ext cx="563400" cy="5634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椭圆 10">
            <a:extLst>
              <a:ext uri="{FF2B5EF4-FFF2-40B4-BE49-F238E27FC236}">
                <a16:creationId xmlns:a16="http://schemas.microsoft.com/office/drawing/2014/main" id="{D89A7198-D701-4783-A59D-BCD05966888C}"/>
              </a:ext>
            </a:extLst>
          </p:cNvPr>
          <p:cNvSpPr/>
          <p:nvPr/>
        </p:nvSpPr>
        <p:spPr>
          <a:xfrm>
            <a:off x="-397892" y="-623833"/>
            <a:ext cx="1629792" cy="1629792"/>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0BE10BF7-C5F4-4FE0-AEEF-8235E084A839}"/>
              </a:ext>
            </a:extLst>
          </p:cNvPr>
          <p:cNvSpPr/>
          <p:nvPr/>
        </p:nvSpPr>
        <p:spPr>
          <a:xfrm>
            <a:off x="8919450" y="5253200"/>
            <a:ext cx="449100" cy="449100"/>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 name="组合 12">
            <a:extLst>
              <a:ext uri="{FF2B5EF4-FFF2-40B4-BE49-F238E27FC236}">
                <a16:creationId xmlns:a16="http://schemas.microsoft.com/office/drawing/2014/main" id="{51ACFD56-E5D9-427E-9740-DA5852656F0F}"/>
              </a:ext>
            </a:extLst>
          </p:cNvPr>
          <p:cNvGrpSpPr/>
          <p:nvPr/>
        </p:nvGrpSpPr>
        <p:grpSpPr>
          <a:xfrm>
            <a:off x="3048000" y="1443260"/>
            <a:ext cx="6096000" cy="3971481"/>
            <a:chOff x="3048000" y="1443260"/>
            <a:chExt cx="6096000" cy="3971481"/>
          </a:xfrm>
        </p:grpSpPr>
        <p:sp>
          <p:nvSpPr>
            <p:cNvPr id="14" name="矩形: 圆角 1">
              <a:extLst>
                <a:ext uri="{FF2B5EF4-FFF2-40B4-BE49-F238E27FC236}">
                  <a16:creationId xmlns:a16="http://schemas.microsoft.com/office/drawing/2014/main" id="{BF97AFBC-27AF-41E9-ADE8-CA1910FFAB41}"/>
                </a:ext>
              </a:extLst>
            </p:cNvPr>
            <p:cNvSpPr/>
            <p:nvPr/>
          </p:nvSpPr>
          <p:spPr>
            <a:xfrm rot="2684577">
              <a:off x="4110260" y="1443260"/>
              <a:ext cx="3971481" cy="3971481"/>
            </a:xfrm>
            <a:prstGeom prst="roundRect">
              <a:avLst>
                <a:gd name="adj" fmla="val 13360"/>
              </a:avLst>
            </a:prstGeom>
            <a:solidFill>
              <a:schemeClr val="bg1"/>
            </a:solidFill>
            <a:ln>
              <a:noFill/>
            </a:ln>
            <a:effectLst>
              <a:outerShdw blurRad="546100" sx="101000" sy="101000" algn="ctr" rotWithShape="0">
                <a:schemeClr val="tx1">
                  <a:lumMod val="65000"/>
                  <a:lumOff val="35000"/>
                  <a:alpha val="1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5">
              <a:extLst>
                <a:ext uri="{FF2B5EF4-FFF2-40B4-BE49-F238E27FC236}">
                  <a16:creationId xmlns:a16="http://schemas.microsoft.com/office/drawing/2014/main" id="{8E42A8E3-2D45-4AB9-B1D0-8A0770BF747D}"/>
                </a:ext>
              </a:extLst>
            </p:cNvPr>
            <p:cNvSpPr txBox="1"/>
            <p:nvPr/>
          </p:nvSpPr>
          <p:spPr>
            <a:xfrm>
              <a:off x="3048000" y="3370650"/>
              <a:ext cx="6096000" cy="584775"/>
            </a:xfrm>
            <a:prstGeom prst="rect">
              <a:avLst/>
            </a:prstGeom>
            <a:noFill/>
          </p:spPr>
          <p:txBody>
            <a:bodyPr wrap="square">
              <a:spAutoFit/>
            </a:bodyPr>
            <a:lstStyle/>
            <a:p>
              <a:pPr algn="ctr"/>
              <a:r>
                <a:rPr lang="en-US" altLang="zh-CN" sz="3200" spc="300" dirty="0">
                  <a:latin typeface="Calibri" panose="020F0502020204030204" pitchFamily="34" charset="0"/>
                  <a:cs typeface="Calibri" panose="020F0502020204030204" pitchFamily="34" charset="0"/>
                  <a:sym typeface="+mn-lt"/>
                </a:rPr>
                <a:t>Material and Method</a:t>
              </a:r>
              <a:endParaRPr lang="zh-CN" altLang="en-US" sz="3200" spc="300" dirty="0">
                <a:latin typeface="Calibri" panose="020F0502020204030204" pitchFamily="34" charset="0"/>
                <a:cs typeface="Calibri" panose="020F0502020204030204" pitchFamily="34" charset="0"/>
                <a:sym typeface="+mn-lt"/>
              </a:endParaRPr>
            </a:p>
          </p:txBody>
        </p:sp>
      </p:grpSp>
      <p:sp>
        <p:nvSpPr>
          <p:cNvPr id="2" name="文本框 1"/>
          <p:cNvSpPr txBox="1"/>
          <p:nvPr/>
        </p:nvSpPr>
        <p:spPr>
          <a:xfrm>
            <a:off x="1819922" y="745724"/>
            <a:ext cx="2867488"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grpSp>
        <p:nvGrpSpPr>
          <p:cNvPr id="5" name="群組 4"/>
          <p:cNvGrpSpPr/>
          <p:nvPr/>
        </p:nvGrpSpPr>
        <p:grpSpPr>
          <a:xfrm>
            <a:off x="5650831" y="2457217"/>
            <a:ext cx="890337" cy="723899"/>
            <a:chOff x="5650832" y="2871104"/>
            <a:chExt cx="890337" cy="723899"/>
          </a:xfrm>
        </p:grpSpPr>
        <p:sp>
          <p:nvSpPr>
            <p:cNvPr id="19" name="椭圆 21">
              <a:extLst>
                <a:ext uri="{FF2B5EF4-FFF2-40B4-BE49-F238E27FC236}">
                  <a16:creationId xmlns:a16="http://schemas.microsoft.com/office/drawing/2014/main" id="{FDE1A96F-86C4-4082-BCA5-792FCD334B24}"/>
                </a:ext>
              </a:extLst>
            </p:cNvPr>
            <p:cNvSpPr/>
            <p:nvPr/>
          </p:nvSpPr>
          <p:spPr>
            <a:xfrm>
              <a:off x="5734051" y="2871104"/>
              <a:ext cx="723899" cy="723899"/>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24">
              <a:extLst>
                <a:ext uri="{FF2B5EF4-FFF2-40B4-BE49-F238E27FC236}">
                  <a16:creationId xmlns:a16="http://schemas.microsoft.com/office/drawing/2014/main" id="{B1D7FDB2-1F9D-4D59-8653-85FFB6F947FF}"/>
                </a:ext>
              </a:extLst>
            </p:cNvPr>
            <p:cNvSpPr txBox="1"/>
            <p:nvPr/>
          </p:nvSpPr>
          <p:spPr>
            <a:xfrm>
              <a:off x="5650832" y="2971443"/>
              <a:ext cx="890337" cy="523220"/>
            </a:xfrm>
            <a:prstGeom prst="rect">
              <a:avLst/>
            </a:prstGeom>
            <a:noFill/>
          </p:spPr>
          <p:txBody>
            <a:bodyPr wrap="square" rtlCol="0">
              <a:spAutoFit/>
            </a:bodyPr>
            <a:lstStyle/>
            <a:p>
              <a:pPr algn="ctr"/>
              <a:r>
                <a:rPr lang="en-US" altLang="zh-CN" sz="2800" dirty="0" smtClean="0">
                  <a:cs typeface="+mn-ea"/>
                  <a:sym typeface="+mn-lt"/>
                </a:rPr>
                <a:t>02</a:t>
              </a:r>
              <a:endParaRPr lang="zh-CN" altLang="en-US" sz="2800" dirty="0">
                <a:cs typeface="+mn-ea"/>
                <a:sym typeface="+mn-lt"/>
              </a:endParaRPr>
            </a:p>
          </p:txBody>
        </p:sp>
      </p:grpSp>
      <p:sp>
        <p:nvSpPr>
          <p:cNvPr id="6" name="投影片編號版面配置區 5"/>
          <p:cNvSpPr>
            <a:spLocks noGrp="1"/>
          </p:cNvSpPr>
          <p:nvPr>
            <p:ph type="sldNum" sz="quarter" idx="12"/>
          </p:nvPr>
        </p:nvSpPr>
        <p:spPr/>
        <p:txBody>
          <a:bodyPr/>
          <a:lstStyle/>
          <a:p>
            <a:fld id="{565CE74E-AB26-4998-AD42-012C4C1AD076}" type="slidenum">
              <a:rPr lang="zh-CN" altLang="en-US" smtClean="0"/>
              <a:t>6</a:t>
            </a:fld>
            <a:endParaRPr lang="zh-CN" altLang="en-US"/>
          </a:p>
        </p:txBody>
      </p:sp>
    </p:spTree>
    <p:custDataLst>
      <p:tags r:id="rId1"/>
    </p:custDataLst>
    <p:extLst>
      <p:ext uri="{BB962C8B-B14F-4D97-AF65-F5344CB8AC3E}">
        <p14:creationId xmlns:p14="http://schemas.microsoft.com/office/powerpoint/2010/main" val="14692356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7DD8F567-C319-4445-A361-CDCD93D938A7}"/>
              </a:ext>
            </a:extLst>
          </p:cNvPr>
          <p:cNvSpPr/>
          <p:nvPr/>
        </p:nvSpPr>
        <p:spPr>
          <a:xfrm>
            <a:off x="842329" y="191879"/>
            <a:ext cx="637556" cy="637556"/>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mc:AlternateContent xmlns:mc="http://schemas.openxmlformats.org/markup-compatibility/2006" xmlns:a14="http://schemas.microsoft.com/office/drawing/2010/main">
        <mc:Choice Requires="a14">
          <p:sp>
            <p:nvSpPr>
              <p:cNvPr id="21" name="文本框 12">
                <a:extLst>
                  <a:ext uri="{FF2B5EF4-FFF2-40B4-BE49-F238E27FC236}">
                    <a16:creationId xmlns:a16="http://schemas.microsoft.com/office/drawing/2014/main" id="{49C835FD-8B63-480E-85DC-6527929B5CDE}"/>
                  </a:ext>
                </a:extLst>
              </p:cNvPr>
              <p:cNvSpPr txBox="1"/>
              <p:nvPr/>
            </p:nvSpPr>
            <p:spPr>
              <a:xfrm>
                <a:off x="1024377" y="3669073"/>
                <a:ext cx="3533426" cy="369332"/>
              </a:xfrm>
              <a:prstGeom prst="rect">
                <a:avLst/>
              </a:prstGeom>
              <a:noFill/>
            </p:spPr>
            <p:txBody>
              <a:bodyPr wrap="square" rtlCol="0">
                <a:spAutoFit/>
              </a:bodyPr>
              <a:lstStyle/>
              <a:p>
                <a:pPr algn="ctr"/>
                <a:r>
                  <a:rPr lang="en-US" altLang="zh-CN" dirty="0" smtClean="0">
                    <a:solidFill>
                      <a:srgbClr val="404040"/>
                    </a:solidFill>
                    <a:latin typeface="Calibri" panose="020F0502020204030204" pitchFamily="34" charset="0"/>
                    <a:cs typeface="Calibri" panose="020F0502020204030204" pitchFamily="34" charset="0"/>
                    <a:sym typeface="+mn-lt"/>
                  </a:rPr>
                  <a:t>Given a reference projection  </a:t>
                </a:r>
                <a14:m>
                  <m:oMath xmlns:m="http://schemas.openxmlformats.org/officeDocument/2006/math">
                    <m:sSub>
                      <m:sSubPr>
                        <m:ctrlPr>
                          <a:rPr lang="en-US" altLang="zh-CN" i="1">
                            <a:solidFill>
                              <a:srgbClr val="404040"/>
                            </a:solidFill>
                            <a:latin typeface="Cambria Math" panose="02040503050406030204" pitchFamily="18" charset="0"/>
                            <a:cs typeface="Calibri" panose="020F0502020204030204" pitchFamily="34" charset="0"/>
                            <a:sym typeface="+mn-lt"/>
                          </a:rPr>
                        </m:ctrlPr>
                      </m:sSubPr>
                      <m:e>
                        <m:r>
                          <a:rPr lang="en-US" altLang="zh-CN" i="1">
                            <a:solidFill>
                              <a:srgbClr val="404040"/>
                            </a:solidFill>
                            <a:latin typeface="Cambria Math" panose="02040503050406030204" pitchFamily="18" charset="0"/>
                            <a:cs typeface="Calibri" panose="020F0502020204030204" pitchFamily="34" charset="0"/>
                            <a:sym typeface="+mn-lt"/>
                          </a:rPr>
                          <m:t>𝑔</m:t>
                        </m:r>
                      </m:e>
                      <m:sub>
                        <m:r>
                          <a:rPr lang="en-US" altLang="zh-CN" i="1">
                            <a:solidFill>
                              <a:srgbClr val="404040"/>
                            </a:solidFill>
                            <a:latin typeface="Cambria Math" panose="02040503050406030204" pitchFamily="18" charset="0"/>
                            <a:cs typeface="Calibri" panose="020F0502020204030204" pitchFamily="34" charset="0"/>
                            <a:sym typeface="+mn-lt"/>
                          </a:rPr>
                          <m:t>𝑖</m:t>
                        </m:r>
                      </m:sub>
                    </m:sSub>
                  </m:oMath>
                </a14:m>
                <a:r>
                  <a:rPr lang="en-US" altLang="zh-CN" dirty="0" smtClean="0">
                    <a:solidFill>
                      <a:srgbClr val="404040"/>
                    </a:solidFill>
                    <a:latin typeface="Calibri" panose="020F0502020204030204" pitchFamily="34" charset="0"/>
                    <a:cs typeface="Calibri" panose="020F0502020204030204" pitchFamily="34" charset="0"/>
                    <a:sym typeface="+mn-lt"/>
                  </a:rPr>
                  <a:t> , </a:t>
                </a:r>
                <a:endParaRPr lang="zh-CN" altLang="en-US" dirty="0">
                  <a:solidFill>
                    <a:srgbClr val="404040"/>
                  </a:solidFill>
                  <a:latin typeface="Calibri" panose="020F0502020204030204" pitchFamily="34" charset="0"/>
                  <a:cs typeface="Calibri" panose="020F0502020204030204" pitchFamily="34" charset="0"/>
                  <a:sym typeface="+mn-lt"/>
                </a:endParaRPr>
              </a:p>
            </p:txBody>
          </p:sp>
        </mc:Choice>
        <mc:Fallback xmlns="">
          <p:sp>
            <p:nvSpPr>
              <p:cNvPr id="21" name="文本框 12">
                <a:extLst>
                  <a:ext uri="{FF2B5EF4-FFF2-40B4-BE49-F238E27FC236}">
                    <a16:creationId xmlns:a16="http://schemas.microsoft.com/office/drawing/2014/main" id="{49C835FD-8B63-480E-85DC-6527929B5CDE}"/>
                  </a:ext>
                </a:extLst>
              </p:cNvPr>
              <p:cNvSpPr txBox="1">
                <a:spLocks noRot="1" noChangeAspect="1" noMove="1" noResize="1" noEditPoints="1" noAdjustHandles="1" noChangeArrowheads="1" noChangeShapeType="1" noTextEdit="1"/>
              </p:cNvSpPr>
              <p:nvPr/>
            </p:nvSpPr>
            <p:spPr>
              <a:xfrm>
                <a:off x="1024377" y="3669073"/>
                <a:ext cx="3533426" cy="369332"/>
              </a:xfrm>
              <a:prstGeom prst="rect">
                <a:avLst/>
              </a:prstGeom>
              <a:blipFill>
                <a:blip r:embed="rId3"/>
                <a:stretch>
                  <a:fillRect t="-10000" b="-26667"/>
                </a:stretch>
              </a:blipFill>
            </p:spPr>
            <p:txBody>
              <a:bodyPr/>
              <a:lstStyle/>
              <a:p>
                <a:r>
                  <a:rPr lang="zh-TW" altLang="en-US">
                    <a:noFill/>
                  </a:rPr>
                  <a:t> </a:t>
                </a:r>
              </a:p>
            </p:txBody>
          </p:sp>
        </mc:Fallback>
      </mc:AlternateContent>
      <p:grpSp>
        <p:nvGrpSpPr>
          <p:cNvPr id="3" name="群組 2"/>
          <p:cNvGrpSpPr/>
          <p:nvPr/>
        </p:nvGrpSpPr>
        <p:grpSpPr>
          <a:xfrm>
            <a:off x="3812548" y="1784154"/>
            <a:ext cx="5196540" cy="1634957"/>
            <a:chOff x="3977440" y="2478889"/>
            <a:chExt cx="5196540" cy="1634957"/>
          </a:xfrm>
        </p:grpSpPr>
        <mc:AlternateContent xmlns:mc="http://schemas.openxmlformats.org/markup-compatibility/2006" xmlns:a14="http://schemas.microsoft.com/office/drawing/2010/main">
          <mc:Choice Requires="a14">
            <p:sp>
              <p:nvSpPr>
                <p:cNvPr id="22" name="文本框 12">
                  <a:extLst>
                    <a:ext uri="{FF2B5EF4-FFF2-40B4-BE49-F238E27FC236}">
                      <a16:creationId xmlns:a16="http://schemas.microsoft.com/office/drawing/2014/main" id="{49C835FD-8B63-480E-85DC-6527929B5CDE}"/>
                    </a:ext>
                  </a:extLst>
                </p:cNvPr>
                <p:cNvSpPr txBox="1"/>
                <p:nvPr/>
              </p:nvSpPr>
              <p:spPr>
                <a:xfrm>
                  <a:off x="4765168" y="2478889"/>
                  <a:ext cx="3533426" cy="440826"/>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Pre>
                          <m:sPrePr>
                            <m:ctrlPr>
                              <a:rPr lang="en-US" altLang="zh-CN" i="1" smtClean="0">
                                <a:solidFill>
                                  <a:srgbClr val="404040"/>
                                </a:solidFill>
                                <a:latin typeface="Cambria Math" panose="02040503050406030204" pitchFamily="18" charset="0"/>
                                <a:cs typeface="Calibri" panose="020F0502020204030204" pitchFamily="34" charset="0"/>
                                <a:sym typeface="+mn-lt"/>
                              </a:rPr>
                            </m:ctrlPr>
                          </m:sPrePr>
                          <m:sub>
                            <m:sSub>
                              <m:sSubPr>
                                <m:ctrlPr>
                                  <a:rPr lang="en-US" altLang="zh-CN" b="0" i="1" smtClean="0">
                                    <a:solidFill>
                                      <a:srgbClr val="404040"/>
                                    </a:solidFill>
                                    <a:latin typeface="Cambria Math" panose="02040503050406030204" pitchFamily="18" charset="0"/>
                                    <a:cs typeface="Calibri" panose="020F0502020204030204" pitchFamily="34" charset="0"/>
                                    <a:sym typeface="+mn-lt"/>
                                  </a:rPr>
                                </m:ctrlPr>
                              </m:sSubPr>
                              <m:e>
                                <m:r>
                                  <a:rPr lang="en-US" altLang="zh-CN" b="0" i="1" smtClean="0">
                                    <a:solidFill>
                                      <a:srgbClr val="404040"/>
                                    </a:solidFill>
                                    <a:latin typeface="Cambria Math" panose="02040503050406030204" pitchFamily="18" charset="0"/>
                                    <a:cs typeface="Calibri" panose="020F0502020204030204" pitchFamily="34" charset="0"/>
                                    <a:sym typeface="+mn-lt"/>
                                  </a:rPr>
                                  <m:t> </m:t>
                                </m:r>
                                <m:r>
                                  <a:rPr lang="en-US" altLang="zh-CN" b="0" i="1" smtClean="0">
                                    <a:solidFill>
                                      <a:srgbClr val="404040"/>
                                    </a:solidFill>
                                    <a:latin typeface="Cambria Math" panose="02040503050406030204" pitchFamily="18" charset="0"/>
                                    <a:cs typeface="Calibri" panose="020F0502020204030204" pitchFamily="34" charset="0"/>
                                    <a:sym typeface="+mn-lt"/>
                                  </a:rPr>
                                  <m:t>𝑔</m:t>
                                </m:r>
                              </m:e>
                              <m:sub>
                                <m:r>
                                  <a:rPr lang="en-US" altLang="zh-CN" b="0" i="1" smtClean="0">
                                    <a:solidFill>
                                      <a:srgbClr val="404040"/>
                                    </a:solidFill>
                                    <a:latin typeface="Cambria Math" panose="02040503050406030204" pitchFamily="18" charset="0"/>
                                    <a:cs typeface="Calibri" panose="020F0502020204030204" pitchFamily="34" charset="0"/>
                                    <a:sym typeface="+mn-lt"/>
                                  </a:rPr>
                                  <m:t>𝑖</m:t>
                                </m:r>
                              </m:sub>
                            </m:sSub>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m:t>
                            </m:r>
                            <m:r>
                              <a:rPr lang="en-US" altLang="zh-CN" b="0" i="1" smtClean="0">
                                <a:solidFill>
                                  <a:srgbClr val="404040"/>
                                </a:solidFill>
                                <a:latin typeface="Cambria Math" panose="02040503050406030204" pitchFamily="18" charset="0"/>
                                <a:ea typeface="Cambria Math" panose="02040503050406030204" pitchFamily="18" charset="0"/>
                                <a:cs typeface="Calibri" panose="020F0502020204030204" pitchFamily="34" charset="0"/>
                                <a:sym typeface="+mn-lt"/>
                              </a:rPr>
                              <m:t>ℜ</m:t>
                            </m:r>
                          </m:sub>
                          <m:sup>
                            <m:r>
                              <a:rPr lang="en-US" altLang="zh-TW" b="0" i="1" smtClean="0">
                                <a:solidFill>
                                  <a:srgbClr val="404040"/>
                                </a:solidFill>
                                <a:latin typeface="Cambria Math" panose="02040503050406030204" pitchFamily="18" charset="0"/>
                              </a:rPr>
                              <m:t>𝑎𝑟𝑔𝑚𝑎𝑥</m:t>
                            </m:r>
                          </m:sup>
                          <m:e>
                            <m:r>
                              <a:rPr lang="en-US" altLang="zh-TW" b="0" i="1" smtClean="0">
                                <a:solidFill>
                                  <a:srgbClr val="404040"/>
                                </a:solidFill>
                                <a:latin typeface="Cambria Math" panose="02040503050406030204" pitchFamily="18" charset="0"/>
                              </a:rPr>
                              <m:t>     </m:t>
                            </m:r>
                            <m:r>
                              <a:rPr lang="en-US" altLang="zh-TW" b="0" i="1" smtClean="0">
                                <a:solidFill>
                                  <a:srgbClr val="404040"/>
                                </a:solidFill>
                                <a:latin typeface="Cambria Math" panose="02040503050406030204" pitchFamily="18" charset="0"/>
                              </a:rPr>
                              <m:t>𝜙</m:t>
                            </m:r>
                            <m:r>
                              <a:rPr lang="en-US" altLang="zh-TW" b="0" i="1" smtClean="0">
                                <a:solidFill>
                                  <a:srgbClr val="404040"/>
                                </a:solidFill>
                                <a:latin typeface="Cambria Math" panose="02040503050406030204" pitchFamily="18" charset="0"/>
                              </a:rPr>
                              <m:t>(</m:t>
                            </m:r>
                            <m:sSub>
                              <m:sSubPr>
                                <m:ctrlPr>
                                  <a:rPr lang="en-US" altLang="zh-TW" b="0" i="1" smtClean="0">
                                    <a:solidFill>
                                      <a:srgbClr val="404040"/>
                                    </a:solidFill>
                                    <a:latin typeface="Cambria Math" panose="02040503050406030204" pitchFamily="18" charset="0"/>
                                  </a:rPr>
                                </m:ctrlPr>
                              </m:sSubPr>
                              <m:e>
                                <m:r>
                                  <a:rPr lang="en-US" altLang="zh-TW" b="0" i="1" smtClean="0">
                                    <a:solidFill>
                                      <a:srgbClr val="404040"/>
                                    </a:solidFill>
                                    <a:latin typeface="Cambria Math" panose="02040503050406030204" pitchFamily="18" charset="0"/>
                                  </a:rPr>
                                  <m:t>𝑔</m:t>
                                </m:r>
                              </m:e>
                              <m:sub>
                                <m:r>
                                  <a:rPr lang="en-US" altLang="zh-TW" b="0" i="1" smtClean="0">
                                    <a:solidFill>
                                      <a:srgbClr val="404040"/>
                                    </a:solidFill>
                                    <a:latin typeface="Cambria Math" panose="02040503050406030204" pitchFamily="18" charset="0"/>
                                  </a:rPr>
                                  <m:t>𝑖</m:t>
                                </m:r>
                              </m:sub>
                            </m:sSub>
                            <m:r>
                              <a:rPr lang="en-US" altLang="zh-TW" b="0" i="1" smtClean="0">
                                <a:solidFill>
                                  <a:srgbClr val="404040"/>
                                </a:solidFill>
                                <a:latin typeface="Cambria Math" panose="02040503050406030204" pitchFamily="18" charset="0"/>
                              </a:rPr>
                              <m:t>,</m:t>
                            </m:r>
                            <m:sSub>
                              <m:sSubPr>
                                <m:ctrlPr>
                                  <a:rPr lang="en-US" altLang="zh-TW" b="0" i="1" smtClean="0">
                                    <a:solidFill>
                                      <a:srgbClr val="404040"/>
                                    </a:solidFill>
                                    <a:latin typeface="Cambria Math" panose="02040503050406030204" pitchFamily="18" charset="0"/>
                                  </a:rPr>
                                </m:ctrlPr>
                              </m:sSubPr>
                              <m:e>
                                <m:r>
                                  <a:rPr lang="en-US" altLang="zh-TW" b="0" i="1" smtClean="0">
                                    <a:solidFill>
                                      <a:srgbClr val="404040"/>
                                    </a:solidFill>
                                    <a:latin typeface="Cambria Math" panose="02040503050406030204" pitchFamily="18" charset="0"/>
                                  </a:rPr>
                                  <m:t>𝑀</m:t>
                                </m:r>
                              </m:e>
                              <m:sub>
                                <m:r>
                                  <a:rPr lang="en-US" altLang="zh-TW" b="0" i="1" smtClean="0">
                                    <a:solidFill>
                                      <a:srgbClr val="404040"/>
                                    </a:solidFill>
                                    <a:latin typeface="Cambria Math" panose="02040503050406030204" pitchFamily="18" charset="0"/>
                                  </a:rPr>
                                  <m:t>𝑖</m:t>
                                </m:r>
                              </m:sub>
                            </m:sSub>
                            <m:r>
                              <a:rPr lang="en-US" altLang="zh-TW" b="0" i="1" smtClean="0">
                                <a:solidFill>
                                  <a:srgbClr val="404040"/>
                                </a:solidFill>
                                <a:latin typeface="Cambria Math" panose="02040503050406030204" pitchFamily="18" charset="0"/>
                              </a:rPr>
                              <m:t>(</m:t>
                            </m:r>
                            <m:r>
                              <a:rPr lang="en-US" altLang="zh-TW" b="0" i="1" smtClean="0">
                                <a:solidFill>
                                  <a:srgbClr val="404040"/>
                                </a:solidFill>
                                <a:latin typeface="Cambria Math" panose="02040503050406030204" pitchFamily="18" charset="0"/>
                              </a:rPr>
                              <m:t>𝑓</m:t>
                            </m:r>
                            <m:r>
                              <a:rPr lang="en-US" altLang="zh-TW" b="0" i="1" smtClean="0">
                                <a:solidFill>
                                  <a:srgbClr val="404040"/>
                                </a:solidFill>
                                <a:latin typeface="Cambria Math" panose="02040503050406030204" pitchFamily="18" charset="0"/>
                              </a:rPr>
                              <m:t>))</m:t>
                            </m:r>
                          </m:e>
                        </m:sPre>
                      </m:oMath>
                    </m:oMathPara>
                  </a14:m>
                  <a:endParaRPr lang="zh-CN" altLang="en-US" dirty="0">
                    <a:solidFill>
                      <a:srgbClr val="404040"/>
                    </a:solidFill>
                    <a:latin typeface="Calibri" panose="020F0502020204030204" pitchFamily="34" charset="0"/>
                    <a:cs typeface="Calibri" panose="020F0502020204030204" pitchFamily="34" charset="0"/>
                    <a:sym typeface="+mn-lt"/>
                  </a:endParaRPr>
                </a:p>
              </p:txBody>
            </p:sp>
          </mc:Choice>
          <mc:Fallback xmlns="">
            <p:sp>
              <p:nvSpPr>
                <p:cNvPr id="22" name="文本框 12">
                  <a:extLst>
                    <a:ext uri="{FF2B5EF4-FFF2-40B4-BE49-F238E27FC236}">
                      <a16:creationId xmlns:a16="http://schemas.microsoft.com/office/drawing/2014/main" id="{49C835FD-8B63-480E-85DC-6527929B5CDE}"/>
                    </a:ext>
                  </a:extLst>
                </p:cNvPr>
                <p:cNvSpPr txBox="1">
                  <a:spLocks noRot="1" noChangeAspect="1" noMove="1" noResize="1" noEditPoints="1" noAdjustHandles="1" noChangeArrowheads="1" noChangeShapeType="1" noTextEdit="1"/>
                </p:cNvSpPr>
                <p:nvPr/>
              </p:nvSpPr>
              <p:spPr>
                <a:xfrm>
                  <a:off x="4765168" y="2478889"/>
                  <a:ext cx="3533426" cy="440826"/>
                </a:xfrm>
                <a:prstGeom prst="rect">
                  <a:avLst/>
                </a:prstGeom>
                <a:blipFill>
                  <a:blip r:embed="rId4"/>
                  <a:stretch>
                    <a:fillRect b="-41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3" name="文本框 12">
                  <a:extLst>
                    <a:ext uri="{FF2B5EF4-FFF2-40B4-BE49-F238E27FC236}">
                      <a16:creationId xmlns:a16="http://schemas.microsoft.com/office/drawing/2014/main" id="{49C835FD-8B63-480E-85DC-6527929B5CDE}"/>
                    </a:ext>
                  </a:extLst>
                </p:cNvPr>
                <p:cNvSpPr txBox="1"/>
                <p:nvPr/>
              </p:nvSpPr>
              <p:spPr>
                <a:xfrm>
                  <a:off x="3977440" y="2913517"/>
                  <a:ext cx="5196540" cy="1200329"/>
                </a:xfrm>
                <a:prstGeom prst="rect">
                  <a:avLst/>
                </a:prstGeom>
                <a:noFill/>
              </p:spPr>
              <p:txBody>
                <a:bodyPr wrap="square" rtlCol="0">
                  <a:spAutoFit/>
                </a:bodyPr>
                <a:lstStyle/>
                <a:p>
                  <a:pPr algn="ctr"/>
                  <a14:m>
                    <m:oMath xmlns:m="http://schemas.openxmlformats.org/officeDocument/2006/math">
                      <m:sSub>
                        <m:sSubPr>
                          <m:ctrlPr>
                            <a:rPr lang="en-US" altLang="zh-CN" b="0" i="1" smtClean="0">
                              <a:solidFill>
                                <a:srgbClr val="404040"/>
                              </a:solidFill>
                              <a:latin typeface="Cambria Math" panose="02040503050406030204" pitchFamily="18" charset="0"/>
                              <a:cs typeface="Calibri" panose="020F0502020204030204" pitchFamily="34" charset="0"/>
                              <a:sym typeface="+mn-lt"/>
                            </a:rPr>
                          </m:ctrlPr>
                        </m:sSubPr>
                        <m:e>
                          <m:r>
                            <a:rPr lang="en-US" altLang="zh-CN" b="0" i="1" smtClean="0">
                              <a:solidFill>
                                <a:srgbClr val="404040"/>
                              </a:solidFill>
                              <a:latin typeface="Cambria Math" panose="02040503050406030204" pitchFamily="18" charset="0"/>
                              <a:cs typeface="Calibri" panose="020F0502020204030204" pitchFamily="34" charset="0"/>
                              <a:sym typeface="+mn-lt"/>
                            </a:rPr>
                            <m:t>𝑀</m:t>
                          </m:r>
                        </m:e>
                        <m:sub>
                          <m:r>
                            <a:rPr lang="en-US" altLang="zh-CN" b="0" i="1" smtClean="0">
                              <a:solidFill>
                                <a:srgbClr val="404040"/>
                              </a:solidFill>
                              <a:latin typeface="Cambria Math" panose="02040503050406030204" pitchFamily="18" charset="0"/>
                              <a:cs typeface="Calibri" panose="020F0502020204030204" pitchFamily="34" charset="0"/>
                              <a:sym typeface="+mn-lt"/>
                            </a:rPr>
                            <m:t>𝑖</m:t>
                          </m:r>
                        </m:sub>
                      </m:sSub>
                      <m:r>
                        <a:rPr lang="en-US" altLang="zh-CN" b="0" i="1" smtClean="0">
                          <a:solidFill>
                            <a:srgbClr val="404040"/>
                          </a:solidFill>
                          <a:latin typeface="Cambria Math" panose="02040503050406030204" pitchFamily="18" charset="0"/>
                          <a:cs typeface="Calibri" panose="020F0502020204030204" pitchFamily="34" charset="0"/>
                          <a:sym typeface="+mn-lt"/>
                        </a:rPr>
                        <m:t> : </m:t>
                      </m:r>
                    </m:oMath>
                  </a14:m>
                  <a:r>
                    <a:rPr lang="en-US" altLang="zh-CN" dirty="0" smtClean="0">
                      <a:solidFill>
                        <a:srgbClr val="404040"/>
                      </a:solidFill>
                      <a:latin typeface="Calibri" panose="020F0502020204030204" pitchFamily="34" charset="0"/>
                      <a:cs typeface="Calibri" panose="020F0502020204030204" pitchFamily="34" charset="0"/>
                      <a:sym typeface="+mn-lt"/>
                    </a:rPr>
                    <a:t>optimal rigid transformation</a:t>
                  </a:r>
                </a:p>
                <a:p>
                  <a:pPr algn="ctr"/>
                  <a14:m>
                    <m:oMath xmlns:m="http://schemas.openxmlformats.org/officeDocument/2006/math">
                      <m:r>
                        <a:rPr lang="en-US" altLang="zh-CN" b="0" i="1" smtClean="0">
                          <a:solidFill>
                            <a:srgbClr val="404040"/>
                          </a:solidFill>
                          <a:latin typeface="Cambria Math" panose="02040503050406030204" pitchFamily="18" charset="0"/>
                          <a:cs typeface="Calibri" panose="020F0502020204030204" pitchFamily="34" charset="0"/>
                          <a:sym typeface="+mn-lt"/>
                        </a:rPr>
                        <m:t>𝜙</m:t>
                      </m:r>
                      <m:r>
                        <a:rPr lang="en-US" altLang="zh-CN" b="0" i="1" smtClean="0">
                          <a:solidFill>
                            <a:srgbClr val="404040"/>
                          </a:solidFill>
                          <a:latin typeface="Cambria Math" panose="02040503050406030204" pitchFamily="18" charset="0"/>
                          <a:cs typeface="Calibri" panose="020F0502020204030204" pitchFamily="34" charset="0"/>
                          <a:sym typeface="+mn-lt"/>
                        </a:rPr>
                        <m:t> : </m:t>
                      </m:r>
                    </m:oMath>
                  </a14:m>
                  <a:r>
                    <a:rPr lang="en-US" altLang="zh-CN" dirty="0" smtClean="0">
                      <a:solidFill>
                        <a:srgbClr val="404040"/>
                      </a:solidFill>
                      <a:latin typeface="Calibri" panose="020F0502020204030204" pitchFamily="34" charset="0"/>
                      <a:cs typeface="Calibri" panose="020F0502020204030204" pitchFamily="34" charset="0"/>
                      <a:sym typeface="+mn-lt"/>
                    </a:rPr>
                    <a:t>similarity measure between any two projections</a:t>
                  </a:r>
                </a:p>
                <a:p>
                  <a:pPr algn="ctr"/>
                  <a14:m>
                    <m:oMathPara xmlns:m="http://schemas.openxmlformats.org/officeDocument/2006/math">
                      <m:oMathParaPr>
                        <m:jc m:val="centerGroup"/>
                      </m:oMathParaPr>
                      <m:oMath xmlns:m="http://schemas.openxmlformats.org/officeDocument/2006/math">
                        <m:sSub>
                          <m:sSubPr>
                            <m:ctrlPr>
                              <a:rPr lang="en-US" altLang="zh-CN" i="1">
                                <a:solidFill>
                                  <a:srgbClr val="404040"/>
                                </a:solidFill>
                                <a:latin typeface="Cambria Math" panose="02040503050406030204" pitchFamily="18" charset="0"/>
                                <a:cs typeface="Calibri" panose="020F0502020204030204" pitchFamily="34" charset="0"/>
                                <a:sym typeface="+mn-lt"/>
                              </a:rPr>
                            </m:ctrlPr>
                          </m:sSubPr>
                          <m:e>
                            <m:r>
                              <a:rPr lang="en-US" altLang="zh-CN" i="1">
                                <a:solidFill>
                                  <a:srgbClr val="404040"/>
                                </a:solidFill>
                                <a:latin typeface="Cambria Math" panose="02040503050406030204" pitchFamily="18" charset="0"/>
                                <a:cs typeface="Calibri" panose="020F0502020204030204" pitchFamily="34" charset="0"/>
                                <a:sym typeface="+mn-lt"/>
                              </a:rPr>
                              <m:t>𝑔</m:t>
                            </m:r>
                          </m:e>
                          <m:sub>
                            <m:r>
                              <a:rPr lang="en-US" altLang="zh-CN" i="1">
                                <a:solidFill>
                                  <a:srgbClr val="404040"/>
                                </a:solidFill>
                                <a:latin typeface="Cambria Math" panose="02040503050406030204" pitchFamily="18" charset="0"/>
                                <a:cs typeface="Calibri" panose="020F0502020204030204" pitchFamily="34" charset="0"/>
                                <a:sym typeface="+mn-lt"/>
                              </a:rPr>
                              <m:t>𝑖</m:t>
                            </m:r>
                          </m:sub>
                        </m:sSub>
                        <m:r>
                          <a:rPr lang="en-US" altLang="zh-CN" i="1">
                            <a:solidFill>
                              <a:srgbClr val="404040"/>
                            </a:solidFill>
                            <a:latin typeface="Cambria Math" panose="02040503050406030204" pitchFamily="18" charset="0"/>
                            <a:cs typeface="Calibri" panose="020F0502020204030204" pitchFamily="34" charset="0"/>
                            <a:sym typeface="+mn-lt"/>
                          </a:rPr>
                          <m:t> :</m:t>
                        </m:r>
                        <m:r>
                          <m:rPr>
                            <m:nor/>
                          </m:rPr>
                          <a:rPr lang="zh-CN" altLang="en-US" dirty="0">
                            <a:solidFill>
                              <a:srgbClr val="404040"/>
                            </a:solidFill>
                            <a:latin typeface="Calibri" panose="020F0502020204030204" pitchFamily="34" charset="0"/>
                            <a:cs typeface="Calibri" panose="020F0502020204030204" pitchFamily="34" charset="0"/>
                            <a:sym typeface="+mn-lt"/>
                          </a:rPr>
                          <m:t> </m:t>
                        </m:r>
                        <m:r>
                          <m:rPr>
                            <m:nor/>
                          </m:rPr>
                          <a:rPr lang="en-US" altLang="zh-CN" dirty="0">
                            <a:solidFill>
                              <a:srgbClr val="404040"/>
                            </a:solidFill>
                            <a:latin typeface="Calibri" panose="020F0502020204030204" pitchFamily="34" charset="0"/>
                            <a:cs typeface="Calibri" panose="020F0502020204030204" pitchFamily="34" charset="0"/>
                            <a:sym typeface="+mn-lt"/>
                          </a:rPr>
                          <m:t>reference</m:t>
                        </m:r>
                        <m:r>
                          <m:rPr>
                            <m:nor/>
                          </m:rPr>
                          <a:rPr lang="en-US" altLang="zh-CN" dirty="0">
                            <a:solidFill>
                              <a:srgbClr val="404040"/>
                            </a:solidFill>
                            <a:latin typeface="Calibri" panose="020F0502020204030204" pitchFamily="34" charset="0"/>
                            <a:cs typeface="Calibri" panose="020F0502020204030204" pitchFamily="34" charset="0"/>
                            <a:sym typeface="+mn-lt"/>
                          </a:rPr>
                          <m:t> </m:t>
                        </m:r>
                        <m:r>
                          <m:rPr>
                            <m:nor/>
                          </m:rPr>
                          <a:rPr lang="en-US" altLang="zh-CN" dirty="0">
                            <a:solidFill>
                              <a:srgbClr val="404040"/>
                            </a:solidFill>
                            <a:latin typeface="Calibri" panose="020F0502020204030204" pitchFamily="34" charset="0"/>
                            <a:cs typeface="Calibri" panose="020F0502020204030204" pitchFamily="34" charset="0"/>
                            <a:sym typeface="+mn-lt"/>
                          </a:rPr>
                          <m:t>projection</m:t>
                        </m:r>
                      </m:oMath>
                    </m:oMathPara>
                  </a14:m>
                  <a:endParaRPr lang="zh-CN" altLang="en-US" dirty="0">
                    <a:solidFill>
                      <a:srgbClr val="404040"/>
                    </a:solidFill>
                    <a:latin typeface="Calibri" panose="020F0502020204030204" pitchFamily="34" charset="0"/>
                    <a:cs typeface="Calibri" panose="020F0502020204030204" pitchFamily="34" charset="0"/>
                    <a:sym typeface="+mn-lt"/>
                  </a:endParaRPr>
                </a:p>
                <a:p>
                  <a:pPr algn="ctr"/>
                  <a14:m>
                    <m:oMath xmlns:m="http://schemas.openxmlformats.org/officeDocument/2006/math">
                      <m:r>
                        <a:rPr lang="en-US" altLang="zh-CN" b="0" i="1" smtClean="0">
                          <a:solidFill>
                            <a:srgbClr val="404040"/>
                          </a:solidFill>
                          <a:latin typeface="Cambria Math" panose="02040503050406030204" pitchFamily="18" charset="0"/>
                          <a:cs typeface="Calibri" panose="020F0502020204030204" pitchFamily="34" charset="0"/>
                          <a:sym typeface="+mn-lt"/>
                        </a:rPr>
                        <m:t>𝑓</m:t>
                      </m:r>
                      <m:r>
                        <a:rPr lang="en-US" altLang="zh-CN" b="0" i="1" smtClean="0">
                          <a:solidFill>
                            <a:srgbClr val="404040"/>
                          </a:solidFill>
                          <a:latin typeface="Cambria Math" panose="02040503050406030204" pitchFamily="18" charset="0"/>
                          <a:cs typeface="Calibri" panose="020F0502020204030204" pitchFamily="34" charset="0"/>
                          <a:sym typeface="+mn-lt"/>
                        </a:rPr>
                        <m:t> :</m:t>
                      </m:r>
                    </m:oMath>
                  </a14:m>
                  <a:r>
                    <a:rPr lang="zh-CN" altLang="en-US" dirty="0" smtClean="0">
                      <a:solidFill>
                        <a:srgbClr val="404040"/>
                      </a:solidFill>
                      <a:latin typeface="Calibri" panose="020F0502020204030204" pitchFamily="34" charset="0"/>
                      <a:cs typeface="Calibri" panose="020F0502020204030204" pitchFamily="34" charset="0"/>
                      <a:sym typeface="+mn-lt"/>
                    </a:rPr>
                    <a:t> </a:t>
                  </a:r>
                  <a:r>
                    <a:rPr lang="en-US" altLang="zh-CN" dirty="0" smtClean="0">
                      <a:solidFill>
                        <a:srgbClr val="404040"/>
                      </a:solidFill>
                      <a:latin typeface="Calibri" panose="020F0502020204030204" pitchFamily="34" charset="0"/>
                      <a:cs typeface="Calibri" panose="020F0502020204030204" pitchFamily="34" charset="0"/>
                      <a:sym typeface="+mn-lt"/>
                    </a:rPr>
                    <a:t>experimental projection</a:t>
                  </a:r>
                </a:p>
              </p:txBody>
            </p:sp>
          </mc:Choice>
          <mc:Fallback xmlns="">
            <p:sp>
              <p:nvSpPr>
                <p:cNvPr id="23" name="文本框 12">
                  <a:extLst>
                    <a:ext uri="{FF2B5EF4-FFF2-40B4-BE49-F238E27FC236}">
                      <a16:creationId xmlns:a16="http://schemas.microsoft.com/office/drawing/2014/main" id="{49C835FD-8B63-480E-85DC-6527929B5CDE}"/>
                    </a:ext>
                  </a:extLst>
                </p:cNvPr>
                <p:cNvSpPr txBox="1">
                  <a:spLocks noRot="1" noChangeAspect="1" noMove="1" noResize="1" noEditPoints="1" noAdjustHandles="1" noChangeArrowheads="1" noChangeShapeType="1" noTextEdit="1"/>
                </p:cNvSpPr>
                <p:nvPr/>
              </p:nvSpPr>
              <p:spPr>
                <a:xfrm>
                  <a:off x="3977440" y="2913517"/>
                  <a:ext cx="5196540" cy="1200329"/>
                </a:xfrm>
                <a:prstGeom prst="rect">
                  <a:avLst/>
                </a:prstGeom>
                <a:blipFill>
                  <a:blip r:embed="rId5"/>
                  <a:stretch>
                    <a:fillRect t="-3046" b="-7107"/>
                  </a:stretch>
                </a:blipFill>
              </p:spPr>
              <p:txBody>
                <a:bodyPr/>
                <a:lstStyle/>
                <a:p>
                  <a:r>
                    <a:rPr lang="zh-TW" altLang="en-US">
                      <a:noFill/>
                    </a:rPr>
                    <a:t> </a:t>
                  </a:r>
                </a:p>
              </p:txBody>
            </p:sp>
          </mc:Fallback>
        </mc:AlternateContent>
      </p:grpSp>
      <p:sp>
        <p:nvSpPr>
          <p:cNvPr id="25" name="文本框 12">
            <a:extLst>
              <a:ext uri="{FF2B5EF4-FFF2-40B4-BE49-F238E27FC236}">
                <a16:creationId xmlns:a16="http://schemas.microsoft.com/office/drawing/2014/main" id="{49C835FD-8B63-480E-85DC-6527929B5CDE}"/>
              </a:ext>
            </a:extLst>
          </p:cNvPr>
          <p:cNvSpPr txBox="1"/>
          <p:nvPr/>
        </p:nvSpPr>
        <p:spPr>
          <a:xfrm>
            <a:off x="1024377" y="940897"/>
            <a:ext cx="3997327" cy="461665"/>
          </a:xfrm>
          <a:prstGeom prst="rect">
            <a:avLst/>
          </a:prstGeom>
          <a:noFill/>
        </p:spPr>
        <p:txBody>
          <a:bodyPr wrap="square" rtlCol="0">
            <a:spAutoFit/>
          </a:bodyPr>
          <a:lstStyle/>
          <a:p>
            <a:pPr algn="ctr"/>
            <a:r>
              <a:rPr lang="en-US" altLang="zh-CN" sz="2400" dirty="0" smtClean="0">
                <a:solidFill>
                  <a:srgbClr val="404040"/>
                </a:solidFill>
                <a:latin typeface="Calibri" panose="020F0502020204030204" pitchFamily="34" charset="0"/>
                <a:cs typeface="Calibri" panose="020F0502020204030204" pitchFamily="34" charset="0"/>
                <a:sym typeface="+mn-lt"/>
              </a:rPr>
              <a:t>Angular assignment method : </a:t>
            </a:r>
            <a:endParaRPr lang="zh-CN" altLang="en-US" sz="2400" dirty="0">
              <a:solidFill>
                <a:srgbClr val="404040"/>
              </a:solidFill>
              <a:latin typeface="Calibri" panose="020F0502020204030204" pitchFamily="34" charset="0"/>
              <a:cs typeface="Calibri" panose="020F0502020204030204" pitchFamily="34" charset="0"/>
              <a:sym typeface="+mn-lt"/>
            </a:endParaRPr>
          </a:p>
        </p:txBody>
      </p:sp>
      <mc:AlternateContent xmlns:mc="http://schemas.openxmlformats.org/markup-compatibility/2006">
        <mc:Choice xmlns:a14="http://schemas.microsoft.com/office/drawing/2010/main" Requires="a14">
          <p:sp>
            <p:nvSpPr>
              <p:cNvPr id="26" name="文本框 12">
                <a:extLst>
                  <a:ext uri="{FF2B5EF4-FFF2-40B4-BE49-F238E27FC236}">
                    <a16:creationId xmlns:a16="http://schemas.microsoft.com/office/drawing/2014/main" id="{49C835FD-8B63-480E-85DC-6527929B5CDE}"/>
                  </a:ext>
                </a:extLst>
              </p:cNvPr>
              <p:cNvSpPr txBox="1"/>
              <p:nvPr/>
            </p:nvSpPr>
            <p:spPr>
              <a:xfrm>
                <a:off x="1871336" y="4076310"/>
                <a:ext cx="8991306" cy="668645"/>
              </a:xfrm>
              <a:prstGeom prst="rect">
                <a:avLst/>
              </a:prstGeom>
              <a:noFill/>
            </p:spPr>
            <p:txBody>
              <a:bodyPr wrap="square" rtlCol="0">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If orientation assigned to </a:t>
                </a:r>
                <a:r>
                  <a:rPr lang="en-US" altLang="zh-CN" dirty="0">
                    <a:solidFill>
                      <a:srgbClr val="404040"/>
                    </a:solidFill>
                    <a:latin typeface="Calibri" panose="020F0502020204030204" pitchFamily="34" charset="0"/>
                    <a:cs typeface="Calibri" panose="020F0502020204030204" pitchFamily="34" charset="0"/>
                    <a:sym typeface="+mn-lt"/>
                  </a:rPr>
                  <a:t>experimental projection</a:t>
                </a:r>
                <a:r>
                  <a:rPr lang="en-US" altLang="zh-CN" dirty="0" smtClean="0">
                    <a:solidFill>
                      <a:srgbClr val="404040"/>
                    </a:solidFill>
                    <a:latin typeface="Calibri" panose="020F0502020204030204" pitchFamily="34" charset="0"/>
                    <a:cs typeface="Calibri" panose="020F0502020204030204" pitchFamily="34" charset="0"/>
                    <a:sym typeface="+mn-lt"/>
                  </a:rPr>
                  <a:t> is correct ,</a:t>
                </a:r>
              </a:p>
              <a:p>
                <a:r>
                  <a:rPr lang="en-US" altLang="zh-CN" dirty="0" smtClean="0">
                    <a:solidFill>
                      <a:srgbClr val="404040"/>
                    </a:solidFill>
                    <a:latin typeface="Calibri" panose="020F0502020204030204" pitchFamily="34" charset="0"/>
                    <a:cs typeface="Calibri" panose="020F0502020204030204" pitchFamily="34" charset="0"/>
                    <a:sym typeface="+mn-lt"/>
                  </a:rPr>
                  <a:t>the neighboring reference projections </a:t>
                </a:r>
                <a14:m>
                  <m:oMath xmlns:m="http://schemas.openxmlformats.org/officeDocument/2006/math">
                    <m:sSub>
                      <m:sSubPr>
                        <m:ctrlPr>
                          <a:rPr lang="en-US" altLang="zh-CN" i="1">
                            <a:solidFill>
                              <a:srgbClr val="404040"/>
                            </a:solidFill>
                            <a:latin typeface="Cambria Math" panose="02040503050406030204" pitchFamily="18" charset="0"/>
                            <a:cs typeface="Calibri" panose="020F0502020204030204" pitchFamily="34" charset="0"/>
                            <a:sym typeface="+mn-lt"/>
                          </a:rPr>
                        </m:ctrlPr>
                      </m:sSubPr>
                      <m:e>
                        <m:r>
                          <a:rPr lang="en-US" altLang="zh-CN" i="1">
                            <a:solidFill>
                              <a:srgbClr val="404040"/>
                            </a:solidFill>
                            <a:latin typeface="Cambria Math" panose="02040503050406030204" pitchFamily="18" charset="0"/>
                            <a:cs typeface="Calibri" panose="020F0502020204030204" pitchFamily="34" charset="0"/>
                            <a:sym typeface="+mn-lt"/>
                          </a:rPr>
                          <m:t>𝑔</m:t>
                        </m:r>
                      </m:e>
                      <m:sub>
                        <m:r>
                          <a:rPr lang="en-US" altLang="zh-CN" b="0" i="1" smtClean="0">
                            <a:solidFill>
                              <a:srgbClr val="404040"/>
                            </a:solidFill>
                            <a:latin typeface="Cambria Math" panose="02040503050406030204" pitchFamily="18" charset="0"/>
                            <a:cs typeface="Calibri" panose="020F0502020204030204" pitchFamily="34" charset="0"/>
                            <a:sym typeface="+mn-lt"/>
                          </a:rPr>
                          <m:t>𝑗</m:t>
                        </m:r>
                      </m:sub>
                    </m:sSub>
                  </m:oMath>
                </a14:m>
                <a:r>
                  <a:rPr lang="en-US" altLang="zh-CN" dirty="0" smtClean="0">
                    <a:solidFill>
                      <a:srgbClr val="404040"/>
                    </a:solidFill>
                    <a:latin typeface="Calibri" panose="020F0502020204030204" pitchFamily="34" charset="0"/>
                    <a:cs typeface="Calibri" panose="020F0502020204030204" pitchFamily="34" charset="0"/>
                    <a:sym typeface="+mn-lt"/>
                  </a:rPr>
                  <a:t> ,also yield a high similarity value(</a:t>
                </a:r>
                <a14:m>
                  <m:oMath xmlns:m="http://schemas.openxmlformats.org/officeDocument/2006/math">
                    <m:r>
                      <m:rPr>
                        <m:sty m:val="p"/>
                      </m:rPr>
                      <a:rPr lang="en-US" altLang="zh-TW" b="0" i="0" smtClean="0">
                        <a:latin typeface="Cambria Math" panose="02040503050406030204" pitchFamily="18" charset="0"/>
                      </a:rPr>
                      <m:t>i</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e</m:t>
                    </m:r>
                    <m:r>
                      <a:rPr lang="en-US" altLang="zh-TW" b="0" i="0" smtClean="0">
                        <a:latin typeface="Cambria Math" panose="02040503050406030204" pitchFamily="18" charset="0"/>
                      </a:rPr>
                      <m:t>. </m:t>
                    </m:r>
                    <m:r>
                      <a:rPr lang="en-US" altLang="zh-TW" i="1">
                        <a:latin typeface="Cambria Math" panose="02040503050406030204" pitchFamily="18" charset="0"/>
                      </a:rPr>
                      <m:t>𝜙</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𝑔</m:t>
                        </m:r>
                      </m:e>
                      <m:sub>
                        <m:r>
                          <a:rPr lang="en-US" altLang="zh-TW" b="0" i="1" smtClean="0">
                            <a:latin typeface="Cambria Math" panose="02040503050406030204" pitchFamily="18" charset="0"/>
                          </a:rPr>
                          <m:t>𝑗</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𝑀</m:t>
                        </m:r>
                      </m:e>
                      <m:sub>
                        <m:r>
                          <a:rPr lang="en-US" altLang="zh-TW" i="1">
                            <a:latin typeface="Cambria Math" panose="02040503050406030204" pitchFamily="18" charset="0"/>
                          </a:rPr>
                          <m:t>𝑖</m:t>
                        </m:r>
                      </m:sub>
                    </m:sSub>
                    <m:r>
                      <a:rPr lang="en-US" altLang="zh-TW" i="1">
                        <a:latin typeface="Cambria Math" panose="02040503050406030204" pitchFamily="18" charset="0"/>
                      </a:rPr>
                      <m:t>(</m:t>
                    </m:r>
                    <m:r>
                      <a:rPr lang="en-US" altLang="zh-TW" i="1">
                        <a:latin typeface="Cambria Math" panose="02040503050406030204" pitchFamily="18" charset="0"/>
                      </a:rPr>
                      <m:t>𝑓</m:t>
                    </m:r>
                    <m:r>
                      <a:rPr lang="en-US" altLang="zh-TW" i="1">
                        <a:latin typeface="Cambria Math" panose="02040503050406030204" pitchFamily="18" charset="0"/>
                      </a:rPr>
                      <m:t>))</m:t>
                    </m:r>
                  </m:oMath>
                </a14:m>
                <a:r>
                  <a:rPr lang="en-US" altLang="zh-CN" dirty="0" smtClean="0">
                    <a:solidFill>
                      <a:srgbClr val="404040"/>
                    </a:solidFill>
                    <a:latin typeface="Calibri" panose="020F0502020204030204" pitchFamily="34" charset="0"/>
                    <a:cs typeface="Calibri" panose="020F0502020204030204" pitchFamily="34" charset="0"/>
                    <a:sym typeface="+mn-lt"/>
                  </a:rPr>
                  <a:t>). </a:t>
                </a:r>
                <a:endParaRPr lang="zh-CN" altLang="en-US" dirty="0">
                  <a:solidFill>
                    <a:srgbClr val="404040"/>
                  </a:solidFill>
                  <a:latin typeface="Calibri" panose="020F0502020204030204" pitchFamily="34" charset="0"/>
                  <a:cs typeface="Calibri" panose="020F0502020204030204" pitchFamily="34" charset="0"/>
                  <a:sym typeface="+mn-lt"/>
                </a:endParaRPr>
              </a:p>
            </p:txBody>
          </p:sp>
        </mc:Choice>
        <mc:Fallback>
          <p:sp>
            <p:nvSpPr>
              <p:cNvPr id="26" name="文本框 12">
                <a:extLst>
                  <a:ext uri="{FF2B5EF4-FFF2-40B4-BE49-F238E27FC236}">
                    <a16:creationId xmlns:a16="http://schemas.microsoft.com/office/drawing/2014/main" id="{49C835FD-8B63-480E-85DC-6527929B5CDE}"/>
                  </a:ext>
                </a:extLst>
              </p:cNvPr>
              <p:cNvSpPr txBox="1">
                <a:spLocks noRot="1" noChangeAspect="1" noMove="1" noResize="1" noEditPoints="1" noAdjustHandles="1" noChangeArrowheads="1" noChangeShapeType="1" noTextEdit="1"/>
              </p:cNvSpPr>
              <p:nvPr/>
            </p:nvSpPr>
            <p:spPr>
              <a:xfrm>
                <a:off x="1871336" y="4076310"/>
                <a:ext cx="8991306" cy="668645"/>
              </a:xfrm>
              <a:prstGeom prst="rect">
                <a:avLst/>
              </a:prstGeom>
              <a:blipFill>
                <a:blip r:embed="rId6"/>
                <a:stretch>
                  <a:fillRect l="-610" t="-5505" b="-1192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文本框 12">
                <a:extLst>
                  <a:ext uri="{FF2B5EF4-FFF2-40B4-BE49-F238E27FC236}">
                    <a16:creationId xmlns:a16="http://schemas.microsoft.com/office/drawing/2014/main" id="{49C835FD-8B63-480E-85DC-6527929B5CDE}"/>
                  </a:ext>
                </a:extLst>
              </p:cNvPr>
              <p:cNvSpPr txBox="1"/>
              <p:nvPr/>
            </p:nvSpPr>
            <p:spPr>
              <a:xfrm>
                <a:off x="1871336" y="4776910"/>
                <a:ext cx="8991306" cy="668645"/>
              </a:xfrm>
              <a:prstGeom prst="rect">
                <a:avLst/>
              </a:prstGeom>
              <a:noFill/>
            </p:spPr>
            <p:txBody>
              <a:bodyPr wrap="square" rtlCol="0">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The orientation assigned to experimental projection is incorrect ,</a:t>
                </a:r>
              </a:p>
              <a:p>
                <a:r>
                  <a:rPr lang="en-US" altLang="zh-CN" dirty="0" smtClean="0">
                    <a:solidFill>
                      <a:srgbClr val="404040"/>
                    </a:solidFill>
                    <a:latin typeface="Calibri" panose="020F0502020204030204" pitchFamily="34" charset="0"/>
                    <a:cs typeface="Calibri" panose="020F0502020204030204" pitchFamily="34" charset="0"/>
                    <a:sym typeface="+mn-lt"/>
                  </a:rPr>
                  <a:t>due to the spurious similarity for some of the neighboring reference </a:t>
                </a:r>
                <a14:m>
                  <m:oMath xmlns:m="http://schemas.openxmlformats.org/officeDocument/2006/math">
                    <m:sSub>
                      <m:sSubPr>
                        <m:ctrlPr>
                          <a:rPr lang="en-US" altLang="zh-CN" i="1">
                            <a:solidFill>
                              <a:srgbClr val="404040"/>
                            </a:solidFill>
                            <a:latin typeface="Cambria Math" panose="02040503050406030204" pitchFamily="18" charset="0"/>
                            <a:cs typeface="Calibri" panose="020F0502020204030204" pitchFamily="34" charset="0"/>
                            <a:sym typeface="+mn-lt"/>
                          </a:rPr>
                        </m:ctrlPr>
                      </m:sSubPr>
                      <m:e>
                        <m:r>
                          <a:rPr lang="en-US" altLang="zh-CN" i="1">
                            <a:solidFill>
                              <a:srgbClr val="404040"/>
                            </a:solidFill>
                            <a:latin typeface="Cambria Math" panose="02040503050406030204" pitchFamily="18" charset="0"/>
                            <a:cs typeface="Calibri" panose="020F0502020204030204" pitchFamily="34" charset="0"/>
                            <a:sym typeface="+mn-lt"/>
                          </a:rPr>
                          <m:t>𝑔</m:t>
                        </m:r>
                      </m:e>
                      <m:sub>
                        <m:r>
                          <a:rPr lang="en-US" altLang="zh-CN" i="1">
                            <a:solidFill>
                              <a:srgbClr val="404040"/>
                            </a:solidFill>
                            <a:latin typeface="Cambria Math" panose="02040503050406030204" pitchFamily="18" charset="0"/>
                            <a:cs typeface="Calibri" panose="020F0502020204030204" pitchFamily="34" charset="0"/>
                            <a:sym typeface="+mn-lt"/>
                          </a:rPr>
                          <m:t>𝑗</m:t>
                        </m:r>
                      </m:sub>
                    </m:sSub>
                  </m:oMath>
                </a14:m>
                <a:r>
                  <a:rPr lang="en-US" altLang="zh-CN" dirty="0" smtClean="0">
                    <a:solidFill>
                      <a:srgbClr val="404040"/>
                    </a:solidFill>
                    <a:latin typeface="Calibri" panose="020F0502020204030204" pitchFamily="34" charset="0"/>
                    <a:cs typeface="Calibri" panose="020F0502020204030204" pitchFamily="34" charset="0"/>
                    <a:sym typeface="+mn-lt"/>
                  </a:rPr>
                  <a:t>. </a:t>
                </a:r>
              </a:p>
            </p:txBody>
          </p:sp>
        </mc:Choice>
        <mc:Fallback xmlns="">
          <p:sp>
            <p:nvSpPr>
              <p:cNvPr id="27" name="文本框 12">
                <a:extLst>
                  <a:ext uri="{FF2B5EF4-FFF2-40B4-BE49-F238E27FC236}">
                    <a16:creationId xmlns:a16="http://schemas.microsoft.com/office/drawing/2014/main" id="{49C835FD-8B63-480E-85DC-6527929B5CDE}"/>
                  </a:ext>
                </a:extLst>
              </p:cNvPr>
              <p:cNvSpPr txBox="1">
                <a:spLocks noRot="1" noChangeAspect="1" noMove="1" noResize="1" noEditPoints="1" noAdjustHandles="1" noChangeArrowheads="1" noChangeShapeType="1" noTextEdit="1"/>
              </p:cNvSpPr>
              <p:nvPr/>
            </p:nvSpPr>
            <p:spPr>
              <a:xfrm>
                <a:off x="1871336" y="4776910"/>
                <a:ext cx="8991306" cy="668645"/>
              </a:xfrm>
              <a:prstGeom prst="rect">
                <a:avLst/>
              </a:prstGeom>
              <a:blipFill>
                <a:blip r:embed="rId7"/>
                <a:stretch>
                  <a:fillRect l="-610" t="-5505" b="-11927"/>
                </a:stretch>
              </a:blipFill>
            </p:spPr>
            <p:txBody>
              <a:bodyPr/>
              <a:lstStyle/>
              <a:p>
                <a:r>
                  <a:rPr lang="zh-TW" altLang="en-US">
                    <a:noFill/>
                  </a:rPr>
                  <a:t> </a:t>
                </a:r>
              </a:p>
            </p:txBody>
          </p:sp>
        </mc:Fallback>
      </mc:AlternateContent>
      <p:sp>
        <p:nvSpPr>
          <p:cNvPr id="2" name="投影片編號版面配置區 1"/>
          <p:cNvSpPr>
            <a:spLocks noGrp="1"/>
          </p:cNvSpPr>
          <p:nvPr>
            <p:ph type="sldNum" sz="quarter" idx="12"/>
          </p:nvPr>
        </p:nvSpPr>
        <p:spPr/>
        <p:txBody>
          <a:bodyPr/>
          <a:lstStyle/>
          <a:p>
            <a:fld id="{565CE74E-AB26-4998-AD42-012C4C1AD076}" type="slidenum">
              <a:rPr lang="zh-CN" altLang="en-US" smtClean="0"/>
              <a:t>7</a:t>
            </a:fld>
            <a:endParaRPr lang="zh-CN" altLang="en-US"/>
          </a:p>
        </p:txBody>
      </p:sp>
    </p:spTree>
    <p:custDataLst>
      <p:tags r:id="rId1"/>
    </p:custDataLst>
    <p:extLst>
      <p:ext uri="{BB962C8B-B14F-4D97-AF65-F5344CB8AC3E}">
        <p14:creationId xmlns:p14="http://schemas.microsoft.com/office/powerpoint/2010/main" val="3152427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椭圆 11">
            <a:extLst>
              <a:ext uri="{FF2B5EF4-FFF2-40B4-BE49-F238E27FC236}">
                <a16:creationId xmlns:a16="http://schemas.microsoft.com/office/drawing/2014/main" id="{25A7FDE9-9630-4630-9D31-4D83F2356E4D}"/>
              </a:ext>
            </a:extLst>
          </p:cNvPr>
          <p:cNvSpPr/>
          <p:nvPr/>
        </p:nvSpPr>
        <p:spPr>
          <a:xfrm>
            <a:off x="10248442" y="-1334424"/>
            <a:ext cx="2210105" cy="2210105"/>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投影片編號版面配置區 1"/>
          <p:cNvSpPr>
            <a:spLocks noGrp="1"/>
          </p:cNvSpPr>
          <p:nvPr>
            <p:ph type="sldNum" sz="quarter" idx="12"/>
          </p:nvPr>
        </p:nvSpPr>
        <p:spPr/>
        <p:txBody>
          <a:bodyPr/>
          <a:lstStyle/>
          <a:p>
            <a:fld id="{565CE74E-AB26-4998-AD42-012C4C1AD076}" type="slidenum">
              <a:rPr lang="zh-CN" altLang="en-US" smtClean="0"/>
              <a:t>8</a:t>
            </a:fld>
            <a:endParaRPr lang="zh-CN" altLang="en-US"/>
          </a:p>
        </p:txBody>
      </p:sp>
      <p:grpSp>
        <p:nvGrpSpPr>
          <p:cNvPr id="3" name="群組 2"/>
          <p:cNvGrpSpPr/>
          <p:nvPr/>
        </p:nvGrpSpPr>
        <p:grpSpPr>
          <a:xfrm>
            <a:off x="1059141" y="434425"/>
            <a:ext cx="10663672" cy="6423575"/>
            <a:chOff x="350225" y="1091971"/>
            <a:chExt cx="7726975" cy="5131029"/>
          </a:xfrm>
        </p:grpSpPr>
        <p:pic>
          <p:nvPicPr>
            <p:cNvPr id="1026" name="Picture 2" descr="https://ars.els-cdn.com/content/image/1-s2.0-S1047847721000769-gr1_lr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225" y="1091971"/>
              <a:ext cx="5855800" cy="5131029"/>
            </a:xfrm>
            <a:prstGeom prst="rect">
              <a:avLst/>
            </a:prstGeom>
            <a:noFill/>
            <a:extLst>
              <a:ext uri="{909E8E84-426E-40DD-AFC4-6F175D3DCCD1}">
                <a14:hiddenFill xmlns:a14="http://schemas.microsoft.com/office/drawing/2010/main">
                  <a:solidFill>
                    <a:srgbClr val="FFFFFF"/>
                  </a:solidFill>
                </a14:hiddenFill>
              </a:ext>
            </a:extLst>
          </p:spPr>
        </p:pic>
        <p:sp>
          <p:nvSpPr>
            <p:cNvPr id="11" name="弧形 10"/>
            <p:cNvSpPr/>
            <p:nvPr/>
          </p:nvSpPr>
          <p:spPr>
            <a:xfrm>
              <a:off x="5854637" y="1879485"/>
              <a:ext cx="702775" cy="3556000"/>
            </a:xfrm>
            <a:prstGeom prst="arc">
              <a:avLst>
                <a:gd name="adj1" fmla="val 16200000"/>
                <a:gd name="adj2" fmla="val 5410674"/>
              </a:avLst>
            </a:prstGeom>
            <a:ln>
              <a:solidFill>
                <a:srgbClr val="56565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4" name="矩形 13"/>
            <p:cNvSpPr/>
            <p:nvPr/>
          </p:nvSpPr>
          <p:spPr>
            <a:xfrm>
              <a:off x="6557412" y="3136956"/>
              <a:ext cx="1519788" cy="923330"/>
            </a:xfrm>
            <a:prstGeom prst="rect">
              <a:avLst/>
            </a:prstGeom>
          </p:spPr>
          <p:txBody>
            <a:bodyPr wrap="square">
              <a:spAutoFit/>
            </a:bodyPr>
            <a:lstStyle/>
            <a:p>
              <a:pPr algn="ctr"/>
              <a:r>
                <a:rPr lang="en-US" altLang="zh-CN" dirty="0" err="1" smtClean="0">
                  <a:solidFill>
                    <a:srgbClr val="404040"/>
                  </a:solidFill>
                  <a:latin typeface="Calibri" panose="020F0502020204030204" pitchFamily="34" charset="0"/>
                  <a:cs typeface="Calibri" panose="020F0502020204030204" pitchFamily="34" charset="0"/>
                  <a:sym typeface="+mn-lt"/>
                </a:rPr>
                <a:t>Lowpass</a:t>
              </a:r>
              <a:r>
                <a:rPr lang="en-US" altLang="zh-CN" dirty="0" smtClean="0">
                  <a:solidFill>
                    <a:srgbClr val="404040"/>
                  </a:solidFill>
                  <a:latin typeface="Calibri" panose="020F0502020204030204" pitchFamily="34" charset="0"/>
                  <a:cs typeface="Calibri" panose="020F0502020204030204" pitchFamily="34" charset="0"/>
                  <a:sym typeface="+mn-lt"/>
                </a:rPr>
                <a:t> filter version </a:t>
              </a:r>
            </a:p>
            <a:p>
              <a:endParaRPr lang="zh-CN" altLang="en-US" dirty="0">
                <a:solidFill>
                  <a:srgbClr val="404040"/>
                </a:solidFill>
                <a:latin typeface="Calibri" panose="020F0502020204030204" pitchFamily="34" charset="0"/>
                <a:cs typeface="Calibri" panose="020F0502020204030204" pitchFamily="34" charset="0"/>
                <a:sym typeface="+mn-lt"/>
              </a:endParaRPr>
            </a:p>
          </p:txBody>
        </p:sp>
      </p:grpSp>
    </p:spTree>
    <p:custDataLst>
      <p:tags r:id="rId1"/>
    </p:custDataLst>
    <p:extLst>
      <p:ext uri="{BB962C8B-B14F-4D97-AF65-F5344CB8AC3E}">
        <p14:creationId xmlns:p14="http://schemas.microsoft.com/office/powerpoint/2010/main" val="1210627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7DD8F567-C319-4445-A361-CDCD93D938A7}"/>
              </a:ext>
            </a:extLst>
          </p:cNvPr>
          <p:cNvSpPr/>
          <p:nvPr/>
        </p:nvSpPr>
        <p:spPr>
          <a:xfrm>
            <a:off x="842329" y="191879"/>
            <a:ext cx="637556" cy="637556"/>
          </a:xfrm>
          <a:prstGeom prst="ellipse">
            <a:avLst/>
          </a:prstGeom>
          <a:solidFill>
            <a:schemeClr val="bg1"/>
          </a:solidFill>
          <a:ln>
            <a:noFill/>
          </a:ln>
          <a:effectLst>
            <a:outerShdw blurRad="546100" sx="101000" sy="101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5" name="文本框 12">
            <a:extLst>
              <a:ext uri="{FF2B5EF4-FFF2-40B4-BE49-F238E27FC236}">
                <a16:creationId xmlns:a16="http://schemas.microsoft.com/office/drawing/2014/main" id="{49C835FD-8B63-480E-85DC-6527929B5CDE}"/>
              </a:ext>
            </a:extLst>
          </p:cNvPr>
          <p:cNvSpPr txBox="1"/>
          <p:nvPr/>
        </p:nvSpPr>
        <p:spPr>
          <a:xfrm>
            <a:off x="842329" y="926679"/>
            <a:ext cx="4633473" cy="461665"/>
          </a:xfrm>
          <a:prstGeom prst="rect">
            <a:avLst/>
          </a:prstGeom>
          <a:noFill/>
        </p:spPr>
        <p:txBody>
          <a:bodyPr wrap="square" rtlCol="0">
            <a:spAutoFit/>
          </a:bodyPr>
          <a:lstStyle/>
          <a:p>
            <a:pPr algn="ctr"/>
            <a:r>
              <a:rPr lang="en-US" altLang="zh-CN" sz="2400" dirty="0" smtClean="0">
                <a:solidFill>
                  <a:srgbClr val="404040"/>
                </a:solidFill>
                <a:latin typeface="Calibri" panose="020F0502020204030204" pitchFamily="34" charset="0"/>
                <a:cs typeface="Calibri" panose="020F0502020204030204" pitchFamily="34" charset="0"/>
                <a:sym typeface="+mn-lt"/>
              </a:rPr>
              <a:t>Graph Signal Processing (GSP)</a:t>
            </a:r>
            <a:endParaRPr lang="zh-CN" altLang="en-US" sz="2400" dirty="0">
              <a:solidFill>
                <a:srgbClr val="404040"/>
              </a:solidFill>
              <a:latin typeface="Calibri" panose="020F0502020204030204" pitchFamily="34" charset="0"/>
              <a:cs typeface="Calibri" panose="020F0502020204030204" pitchFamily="34" charset="0"/>
              <a:sym typeface="+mn-lt"/>
            </a:endParaRPr>
          </a:p>
        </p:txBody>
      </p:sp>
      <p:sp>
        <p:nvSpPr>
          <p:cNvPr id="26" name="文本框 12">
            <a:extLst>
              <a:ext uri="{FF2B5EF4-FFF2-40B4-BE49-F238E27FC236}">
                <a16:creationId xmlns:a16="http://schemas.microsoft.com/office/drawing/2014/main" id="{49C835FD-8B63-480E-85DC-6527929B5CDE}"/>
              </a:ext>
            </a:extLst>
          </p:cNvPr>
          <p:cNvSpPr txBox="1"/>
          <p:nvPr/>
        </p:nvSpPr>
        <p:spPr>
          <a:xfrm>
            <a:off x="1363770" y="1443714"/>
            <a:ext cx="9275201" cy="369332"/>
          </a:xfrm>
          <a:prstGeom prst="rect">
            <a:avLst/>
          </a:prstGeom>
          <a:noFill/>
        </p:spPr>
        <p:txBody>
          <a:bodyPr wrap="square" rtlCol="0">
            <a:spAutoFit/>
          </a:bodyPr>
          <a:lstStyle/>
          <a:p>
            <a:r>
              <a:rPr lang="en-US" altLang="zh-TW" dirty="0">
                <a:solidFill>
                  <a:srgbClr val="404040"/>
                </a:solidFill>
                <a:latin typeface="Calibri" panose="020F0502020204030204" pitchFamily="34" charset="0"/>
                <a:cs typeface="Calibri" panose="020F0502020204030204" pitchFamily="34" charset="0"/>
              </a:rPr>
              <a:t>I</a:t>
            </a:r>
            <a:r>
              <a:rPr lang="en-US" altLang="zh-TW" dirty="0" smtClean="0">
                <a:solidFill>
                  <a:srgbClr val="404040"/>
                </a:solidFill>
                <a:latin typeface="Calibri" panose="020F0502020204030204" pitchFamily="34" charset="0"/>
                <a:cs typeface="Calibri" panose="020F0502020204030204" pitchFamily="34" charset="0"/>
              </a:rPr>
              <a:t>t </a:t>
            </a:r>
            <a:r>
              <a:rPr lang="en-US" altLang="zh-TW" dirty="0">
                <a:solidFill>
                  <a:srgbClr val="404040"/>
                </a:solidFill>
                <a:latin typeface="Calibri" panose="020F0502020204030204" pitchFamily="34" charset="0"/>
                <a:cs typeface="Calibri" panose="020F0502020204030204" pitchFamily="34" charset="0"/>
              </a:rPr>
              <a:t>is possible to </a:t>
            </a:r>
            <a:r>
              <a:rPr lang="en-US" altLang="zh-TW" dirty="0" smtClean="0">
                <a:solidFill>
                  <a:srgbClr val="404040"/>
                </a:solidFill>
                <a:latin typeface="Calibri" panose="020F0502020204030204" pitchFamily="34" charset="0"/>
                <a:cs typeface="Calibri" panose="020F0502020204030204" pitchFamily="34" charset="0"/>
              </a:rPr>
              <a:t>incorporate </a:t>
            </a:r>
            <a:r>
              <a:rPr lang="en-US" altLang="zh-TW" dirty="0">
                <a:solidFill>
                  <a:srgbClr val="404040"/>
                </a:solidFill>
                <a:latin typeface="Calibri" panose="020F0502020204030204" pitchFamily="34" charset="0"/>
                <a:cs typeface="Calibri" panose="020F0502020204030204" pitchFamily="34" charset="0"/>
              </a:rPr>
              <a:t>the relationship among data samples as part of the analysis </a:t>
            </a:r>
            <a:r>
              <a:rPr lang="en-US" altLang="zh-TW" dirty="0" smtClean="0">
                <a:solidFill>
                  <a:srgbClr val="404040"/>
                </a:solidFill>
                <a:latin typeface="Calibri" panose="020F0502020204030204" pitchFamily="34" charset="0"/>
                <a:cs typeface="Calibri" panose="020F0502020204030204" pitchFamily="34" charset="0"/>
              </a:rPr>
              <a:t>process.</a:t>
            </a:r>
          </a:p>
        </p:txBody>
      </p:sp>
      <p:grpSp>
        <p:nvGrpSpPr>
          <p:cNvPr id="30" name="群組 29"/>
          <p:cNvGrpSpPr/>
          <p:nvPr/>
        </p:nvGrpSpPr>
        <p:grpSpPr>
          <a:xfrm>
            <a:off x="1363770" y="2272285"/>
            <a:ext cx="9609030" cy="1364267"/>
            <a:chOff x="1363770" y="2272285"/>
            <a:chExt cx="9609030" cy="1364267"/>
          </a:xfrm>
        </p:grpSpPr>
        <p:sp>
          <p:nvSpPr>
            <p:cNvPr id="28" name="文本框 12">
              <a:extLst>
                <a:ext uri="{FF2B5EF4-FFF2-40B4-BE49-F238E27FC236}">
                  <a16:creationId xmlns:a16="http://schemas.microsoft.com/office/drawing/2014/main" id="{49C835FD-8B63-480E-85DC-6527929B5CDE}"/>
                </a:ext>
              </a:extLst>
            </p:cNvPr>
            <p:cNvSpPr txBox="1"/>
            <p:nvPr/>
          </p:nvSpPr>
          <p:spPr>
            <a:xfrm>
              <a:off x="1363770" y="2272285"/>
              <a:ext cx="8991306" cy="369332"/>
            </a:xfrm>
            <a:prstGeom prst="rect">
              <a:avLst/>
            </a:prstGeom>
            <a:noFill/>
          </p:spPr>
          <p:txBody>
            <a:bodyPr wrap="square" rtlCol="0">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Classical signal processing :</a:t>
              </a:r>
              <a:endParaRPr lang="zh-CN" altLang="en-US" dirty="0">
                <a:solidFill>
                  <a:srgbClr val="404040"/>
                </a:solidFill>
                <a:latin typeface="Calibri" panose="020F0502020204030204" pitchFamily="34" charset="0"/>
                <a:cs typeface="Calibri" panose="020F0502020204030204" pitchFamily="34" charset="0"/>
                <a:sym typeface="+mn-lt"/>
              </a:endParaRPr>
            </a:p>
          </p:txBody>
        </p:sp>
        <p:sp>
          <p:nvSpPr>
            <p:cNvPr id="10" name="矩形 9"/>
            <p:cNvSpPr/>
            <p:nvPr/>
          </p:nvSpPr>
          <p:spPr>
            <a:xfrm>
              <a:off x="3838742" y="2667056"/>
              <a:ext cx="1255773" cy="646331"/>
            </a:xfrm>
            <a:prstGeom prst="rect">
              <a:avLst/>
            </a:prstGeom>
          </p:spPr>
          <p:txBody>
            <a:bodyPr wrap="square">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Deal with : </a:t>
              </a:r>
            </a:p>
            <a:p>
              <a:endParaRPr lang="zh-CN" altLang="en-US" dirty="0">
                <a:solidFill>
                  <a:srgbClr val="404040"/>
                </a:solidFill>
                <a:latin typeface="Calibri" panose="020F0502020204030204" pitchFamily="34" charset="0"/>
                <a:cs typeface="Calibri" panose="020F0502020204030204" pitchFamily="34" charset="0"/>
                <a:sym typeface="+mn-lt"/>
              </a:endParaRPr>
            </a:p>
          </p:txBody>
        </p:sp>
        <p:sp>
          <p:nvSpPr>
            <p:cNvPr id="29" name="矩形 28"/>
            <p:cNvSpPr/>
            <p:nvPr/>
          </p:nvSpPr>
          <p:spPr>
            <a:xfrm>
              <a:off x="4876800" y="2990221"/>
              <a:ext cx="6096000" cy="646331"/>
            </a:xfrm>
            <a:prstGeom prst="rect">
              <a:avLst/>
            </a:prstGeom>
          </p:spPr>
          <p:txBody>
            <a:bodyPr>
              <a:spAutoFit/>
            </a:bodyPr>
            <a:lstStyle/>
            <a:p>
              <a:r>
                <a:rPr lang="en-US" altLang="zh-TW" dirty="0">
                  <a:solidFill>
                    <a:srgbClr val="404040"/>
                  </a:solidFill>
                  <a:latin typeface="Calibri" panose="020F0502020204030204" pitchFamily="34" charset="0"/>
                  <a:cs typeface="Calibri" panose="020F0502020204030204" pitchFamily="34" charset="0"/>
                </a:rPr>
                <a:t>functions defined over a set of discretized values typically arranged over a regular </a:t>
              </a:r>
              <a:r>
                <a:rPr lang="en-US" altLang="zh-TW" dirty="0" smtClean="0">
                  <a:solidFill>
                    <a:srgbClr val="404040"/>
                  </a:solidFill>
                  <a:latin typeface="Calibri" panose="020F0502020204030204" pitchFamily="34" charset="0"/>
                  <a:cs typeface="Calibri" panose="020F0502020204030204" pitchFamily="34" charset="0"/>
                </a:rPr>
                <a:t>grid.</a:t>
              </a:r>
              <a:endParaRPr lang="zh-CN" altLang="en-US" dirty="0">
                <a:solidFill>
                  <a:srgbClr val="404040"/>
                </a:solidFill>
                <a:latin typeface="Calibri" panose="020F0502020204030204" pitchFamily="34" charset="0"/>
                <a:cs typeface="Calibri" panose="020F0502020204030204" pitchFamily="34" charset="0"/>
                <a:sym typeface="+mn-lt"/>
              </a:endParaRPr>
            </a:p>
          </p:txBody>
        </p:sp>
      </p:grpSp>
      <p:grpSp>
        <p:nvGrpSpPr>
          <p:cNvPr id="31" name="群組 30"/>
          <p:cNvGrpSpPr/>
          <p:nvPr/>
        </p:nvGrpSpPr>
        <p:grpSpPr>
          <a:xfrm>
            <a:off x="1363770" y="4114093"/>
            <a:ext cx="9609030" cy="1364267"/>
            <a:chOff x="1363770" y="2272285"/>
            <a:chExt cx="9609030" cy="1364267"/>
          </a:xfrm>
        </p:grpSpPr>
        <p:sp>
          <p:nvSpPr>
            <p:cNvPr id="32" name="文本框 12">
              <a:extLst>
                <a:ext uri="{FF2B5EF4-FFF2-40B4-BE49-F238E27FC236}">
                  <a16:creationId xmlns:a16="http://schemas.microsoft.com/office/drawing/2014/main" id="{49C835FD-8B63-480E-85DC-6527929B5CDE}"/>
                </a:ext>
              </a:extLst>
            </p:cNvPr>
            <p:cNvSpPr txBox="1"/>
            <p:nvPr/>
          </p:nvSpPr>
          <p:spPr>
            <a:xfrm>
              <a:off x="1363770" y="2272285"/>
              <a:ext cx="8991306" cy="369332"/>
            </a:xfrm>
            <a:prstGeom prst="rect">
              <a:avLst/>
            </a:prstGeom>
            <a:noFill/>
          </p:spPr>
          <p:txBody>
            <a:bodyPr wrap="square" rtlCol="0">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Graph signal processing :</a:t>
              </a:r>
              <a:endParaRPr lang="zh-CN" altLang="en-US" dirty="0">
                <a:solidFill>
                  <a:srgbClr val="404040"/>
                </a:solidFill>
                <a:latin typeface="Calibri" panose="020F0502020204030204" pitchFamily="34" charset="0"/>
                <a:cs typeface="Calibri" panose="020F0502020204030204" pitchFamily="34" charset="0"/>
                <a:sym typeface="+mn-lt"/>
              </a:endParaRPr>
            </a:p>
          </p:txBody>
        </p:sp>
        <p:sp>
          <p:nvSpPr>
            <p:cNvPr id="33" name="矩形 32"/>
            <p:cNvSpPr/>
            <p:nvPr/>
          </p:nvSpPr>
          <p:spPr>
            <a:xfrm>
              <a:off x="3838742" y="2667056"/>
              <a:ext cx="1255773" cy="646331"/>
            </a:xfrm>
            <a:prstGeom prst="rect">
              <a:avLst/>
            </a:prstGeom>
          </p:spPr>
          <p:txBody>
            <a:bodyPr wrap="square">
              <a:spAutoFit/>
            </a:bodyPr>
            <a:lstStyle/>
            <a:p>
              <a:r>
                <a:rPr lang="en-US" altLang="zh-CN" dirty="0" smtClean="0">
                  <a:solidFill>
                    <a:srgbClr val="404040"/>
                  </a:solidFill>
                  <a:latin typeface="Calibri" panose="020F0502020204030204" pitchFamily="34" charset="0"/>
                  <a:cs typeface="Calibri" panose="020F0502020204030204" pitchFamily="34" charset="0"/>
                  <a:sym typeface="+mn-lt"/>
                </a:rPr>
                <a:t>Deal with : </a:t>
              </a:r>
            </a:p>
            <a:p>
              <a:endParaRPr lang="zh-CN" altLang="en-US" dirty="0">
                <a:solidFill>
                  <a:srgbClr val="404040"/>
                </a:solidFill>
                <a:latin typeface="Calibri" panose="020F0502020204030204" pitchFamily="34" charset="0"/>
                <a:cs typeface="Calibri" panose="020F0502020204030204" pitchFamily="34" charset="0"/>
                <a:sym typeface="+mn-lt"/>
              </a:endParaRPr>
            </a:p>
          </p:txBody>
        </p:sp>
        <p:sp>
          <p:nvSpPr>
            <p:cNvPr id="34" name="矩形 33"/>
            <p:cNvSpPr/>
            <p:nvPr/>
          </p:nvSpPr>
          <p:spPr>
            <a:xfrm>
              <a:off x="4876800" y="2990221"/>
              <a:ext cx="6096000" cy="646331"/>
            </a:xfrm>
            <a:prstGeom prst="rect">
              <a:avLst/>
            </a:prstGeom>
          </p:spPr>
          <p:txBody>
            <a:bodyPr>
              <a:spAutoFit/>
            </a:bodyPr>
            <a:lstStyle/>
            <a:p>
              <a:r>
                <a:rPr lang="en-US" altLang="zh-TW" dirty="0">
                  <a:solidFill>
                    <a:srgbClr val="404040"/>
                  </a:solidFill>
                  <a:latin typeface="Calibri" panose="020F0502020204030204" pitchFamily="34" charset="0"/>
                  <a:cs typeface="Calibri" panose="020F0502020204030204" pitchFamily="34" charset="0"/>
                </a:rPr>
                <a:t>functions defined over the nodes of a graph, nodes that likely have an irregular </a:t>
              </a:r>
              <a:r>
                <a:rPr lang="en-US" altLang="zh-TW" dirty="0" smtClean="0">
                  <a:solidFill>
                    <a:srgbClr val="404040"/>
                  </a:solidFill>
                  <a:latin typeface="Calibri" panose="020F0502020204030204" pitchFamily="34" charset="0"/>
                  <a:cs typeface="Calibri" panose="020F0502020204030204" pitchFamily="34" charset="0"/>
                </a:rPr>
                <a:t>distribution </a:t>
              </a:r>
              <a:r>
                <a:rPr lang="en-US" altLang="zh-TW" dirty="0">
                  <a:solidFill>
                    <a:srgbClr val="404040"/>
                  </a:solidFill>
                  <a:latin typeface="Calibri" panose="020F0502020204030204" pitchFamily="34" charset="0"/>
                  <a:cs typeface="Calibri" panose="020F0502020204030204" pitchFamily="34" charset="0"/>
                </a:rPr>
                <a:t>in </a:t>
              </a:r>
              <a:r>
                <a:rPr lang="en-US" altLang="zh-TW" dirty="0" smtClean="0">
                  <a:solidFill>
                    <a:srgbClr val="404040"/>
                  </a:solidFill>
                  <a:latin typeface="Calibri" panose="020F0502020204030204" pitchFamily="34" charset="0"/>
                  <a:cs typeface="Calibri" panose="020F0502020204030204" pitchFamily="34" charset="0"/>
                </a:rPr>
                <a:t>space. </a:t>
              </a:r>
              <a:endParaRPr lang="zh-CN" altLang="en-US" dirty="0">
                <a:solidFill>
                  <a:srgbClr val="404040"/>
                </a:solidFill>
                <a:latin typeface="Calibri" panose="020F0502020204030204" pitchFamily="34" charset="0"/>
                <a:cs typeface="Calibri" panose="020F0502020204030204" pitchFamily="34" charset="0"/>
                <a:sym typeface="+mn-lt"/>
              </a:endParaRPr>
            </a:p>
          </p:txBody>
        </p:sp>
      </p:grpSp>
      <p:sp>
        <p:nvSpPr>
          <p:cNvPr id="2" name="投影片編號版面配置區 1"/>
          <p:cNvSpPr>
            <a:spLocks noGrp="1"/>
          </p:cNvSpPr>
          <p:nvPr>
            <p:ph type="sldNum" sz="quarter" idx="12"/>
          </p:nvPr>
        </p:nvSpPr>
        <p:spPr/>
        <p:txBody>
          <a:bodyPr/>
          <a:lstStyle/>
          <a:p>
            <a:fld id="{565CE74E-AB26-4998-AD42-012C4C1AD076}" type="slidenum">
              <a:rPr lang="zh-CN" altLang="en-US" smtClean="0"/>
              <a:t>9</a:t>
            </a:fld>
            <a:endParaRPr lang="zh-CN" altLang="en-US"/>
          </a:p>
        </p:txBody>
      </p:sp>
    </p:spTree>
    <p:custDataLst>
      <p:tags r:id="rId1"/>
    </p:custDataLst>
    <p:extLst>
      <p:ext uri="{BB962C8B-B14F-4D97-AF65-F5344CB8AC3E}">
        <p14:creationId xmlns:p14="http://schemas.microsoft.com/office/powerpoint/2010/main" val="2353480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6|0.5|0.9"/>
</p:tagLst>
</file>

<file path=ppt/tags/tag10.xml><?xml version="1.0" encoding="utf-8"?>
<p:tagLst xmlns:a="http://schemas.openxmlformats.org/drawingml/2006/main" xmlns:r="http://schemas.openxmlformats.org/officeDocument/2006/relationships" xmlns:p="http://schemas.openxmlformats.org/presentationml/2006/main">
  <p:tag name="TIMING" val="|0.4|0.7|0.5|0.5|0.5|0.6|0.6"/>
</p:tagLst>
</file>

<file path=ppt/tags/tag11.xml><?xml version="1.0" encoding="utf-8"?>
<p:tagLst xmlns:a="http://schemas.openxmlformats.org/drawingml/2006/main" xmlns:r="http://schemas.openxmlformats.org/officeDocument/2006/relationships" xmlns:p="http://schemas.openxmlformats.org/presentationml/2006/main">
  <p:tag name="TIMING" val="|0.4|0.7|0.5|0.5|0.5|0.6|0.6"/>
</p:tagLst>
</file>

<file path=ppt/tags/tag12.xml><?xml version="1.0" encoding="utf-8"?>
<p:tagLst xmlns:a="http://schemas.openxmlformats.org/drawingml/2006/main" xmlns:r="http://schemas.openxmlformats.org/officeDocument/2006/relationships" xmlns:p="http://schemas.openxmlformats.org/presentationml/2006/main">
  <p:tag name="TIMING" val="|0.4|0.7|0.5|0.5|0.5|0.6|0.6"/>
</p:tagLst>
</file>

<file path=ppt/tags/tag13.xml><?xml version="1.0" encoding="utf-8"?>
<p:tagLst xmlns:a="http://schemas.openxmlformats.org/drawingml/2006/main" xmlns:r="http://schemas.openxmlformats.org/officeDocument/2006/relationships" xmlns:p="http://schemas.openxmlformats.org/presentationml/2006/main">
  <p:tag name="TIMING" val="|0.4|0.7|0.5|0.5|0.5|0.6|0.6"/>
</p:tagLst>
</file>

<file path=ppt/tags/tag14.xml><?xml version="1.0" encoding="utf-8"?>
<p:tagLst xmlns:a="http://schemas.openxmlformats.org/drawingml/2006/main" xmlns:r="http://schemas.openxmlformats.org/officeDocument/2006/relationships" xmlns:p="http://schemas.openxmlformats.org/presentationml/2006/main">
  <p:tag name="TIMING" val="|0.5|0.4"/>
</p:tagLst>
</file>

<file path=ppt/tags/tag15.xml><?xml version="1.0" encoding="utf-8"?>
<p:tagLst xmlns:a="http://schemas.openxmlformats.org/drawingml/2006/main" xmlns:r="http://schemas.openxmlformats.org/officeDocument/2006/relationships" xmlns:p="http://schemas.openxmlformats.org/presentationml/2006/main">
  <p:tag name="TIMING" val="|0.5|0.5|0.6|0.6"/>
</p:tagLst>
</file>

<file path=ppt/tags/tag16.xml><?xml version="1.0" encoding="utf-8"?>
<p:tagLst xmlns:a="http://schemas.openxmlformats.org/drawingml/2006/main" xmlns:r="http://schemas.openxmlformats.org/officeDocument/2006/relationships" xmlns:p="http://schemas.openxmlformats.org/presentationml/2006/main">
  <p:tag name="TIMING" val="|0.5|0.5|0.6|0.6"/>
</p:tagLst>
</file>

<file path=ppt/tags/tag17.xml><?xml version="1.0" encoding="utf-8"?>
<p:tagLst xmlns:a="http://schemas.openxmlformats.org/drawingml/2006/main" xmlns:r="http://schemas.openxmlformats.org/officeDocument/2006/relationships" xmlns:p="http://schemas.openxmlformats.org/presentationml/2006/main">
  <p:tag name="TIMING" val="|0.5|0.5|0.6|0.6"/>
</p:tagLst>
</file>

<file path=ppt/tags/tag18.xml><?xml version="1.0" encoding="utf-8"?>
<p:tagLst xmlns:a="http://schemas.openxmlformats.org/drawingml/2006/main" xmlns:r="http://schemas.openxmlformats.org/officeDocument/2006/relationships" xmlns:p="http://schemas.openxmlformats.org/presentationml/2006/main">
  <p:tag name="TIMING" val="|0.5|0.5|0.6|0.6"/>
</p:tagLst>
</file>

<file path=ppt/tags/tag19.xml><?xml version="1.0" encoding="utf-8"?>
<p:tagLst xmlns:a="http://schemas.openxmlformats.org/drawingml/2006/main" xmlns:r="http://schemas.openxmlformats.org/officeDocument/2006/relationships" xmlns:p="http://schemas.openxmlformats.org/presentationml/2006/main">
  <p:tag name="TIMING" val="|0.5|0.5|0.6|0.6"/>
</p:tagLst>
</file>

<file path=ppt/tags/tag2.xml><?xml version="1.0" encoding="utf-8"?>
<p:tagLst xmlns:a="http://schemas.openxmlformats.org/drawingml/2006/main" xmlns:r="http://schemas.openxmlformats.org/officeDocument/2006/relationships" xmlns:p="http://schemas.openxmlformats.org/presentationml/2006/main">
  <p:tag name="TIMING" val="|0.6|0.6|0.6|0.7|0.4|0.5|0.5|0.5|0.5|0.4"/>
</p:tagLst>
</file>

<file path=ppt/tags/tag20.xml><?xml version="1.0" encoding="utf-8"?>
<p:tagLst xmlns:a="http://schemas.openxmlformats.org/drawingml/2006/main" xmlns:r="http://schemas.openxmlformats.org/officeDocument/2006/relationships" xmlns:p="http://schemas.openxmlformats.org/presentationml/2006/main">
  <p:tag name="TIMING" val="|0.5|0.4"/>
</p:tagLst>
</file>

<file path=ppt/tags/tag21.xml><?xml version="1.0" encoding="utf-8"?>
<p:tagLst xmlns:a="http://schemas.openxmlformats.org/drawingml/2006/main" xmlns:r="http://schemas.openxmlformats.org/officeDocument/2006/relationships" xmlns:p="http://schemas.openxmlformats.org/presentationml/2006/main">
  <p:tag name="TIMING" val="|0.4|0.7|0.5|0.5|0.5|0.6|0.6"/>
</p:tagLst>
</file>

<file path=ppt/tags/tag3.xml><?xml version="1.0" encoding="utf-8"?>
<p:tagLst xmlns:a="http://schemas.openxmlformats.org/drawingml/2006/main" xmlns:r="http://schemas.openxmlformats.org/officeDocument/2006/relationships" xmlns:p="http://schemas.openxmlformats.org/presentationml/2006/main">
  <p:tag name="TIMING" val="|0.5|0.4"/>
</p:tagLst>
</file>

<file path=ppt/tags/tag4.xml><?xml version="1.0" encoding="utf-8"?>
<p:tagLst xmlns:a="http://schemas.openxmlformats.org/drawingml/2006/main" xmlns:r="http://schemas.openxmlformats.org/officeDocument/2006/relationships" xmlns:p="http://schemas.openxmlformats.org/presentationml/2006/main">
  <p:tag name="TIMING" val="|0.8|0.5|0.6|0.3|0.5"/>
</p:tagLst>
</file>

<file path=ppt/tags/tag5.xml><?xml version="1.0" encoding="utf-8"?>
<p:tagLst xmlns:a="http://schemas.openxmlformats.org/drawingml/2006/main" xmlns:r="http://schemas.openxmlformats.org/officeDocument/2006/relationships" xmlns:p="http://schemas.openxmlformats.org/presentationml/2006/main">
  <p:tag name="TIMING" val="|0.6|0.6|0.7|0.6"/>
</p:tagLst>
</file>

<file path=ppt/tags/tag6.xml><?xml version="1.0" encoding="utf-8"?>
<p:tagLst xmlns:a="http://schemas.openxmlformats.org/drawingml/2006/main" xmlns:r="http://schemas.openxmlformats.org/officeDocument/2006/relationships" xmlns:p="http://schemas.openxmlformats.org/presentationml/2006/main">
  <p:tag name="TIMING" val="|0.5|0.4"/>
</p:tagLst>
</file>

<file path=ppt/tags/tag7.xml><?xml version="1.0" encoding="utf-8"?>
<p:tagLst xmlns:a="http://schemas.openxmlformats.org/drawingml/2006/main" xmlns:r="http://schemas.openxmlformats.org/officeDocument/2006/relationships" xmlns:p="http://schemas.openxmlformats.org/presentationml/2006/main">
  <p:tag name="TIMING" val="|0.4|0.7|0.5|0.5|0.5|0.6|0.6"/>
</p:tagLst>
</file>

<file path=ppt/tags/tag8.xml><?xml version="1.0" encoding="utf-8"?>
<p:tagLst xmlns:a="http://schemas.openxmlformats.org/drawingml/2006/main" xmlns:r="http://schemas.openxmlformats.org/officeDocument/2006/relationships" xmlns:p="http://schemas.openxmlformats.org/presentationml/2006/main">
  <p:tag name="TIMING" val="|0.5|0.5|0.6|0.6"/>
</p:tagLst>
</file>

<file path=ppt/tags/tag9.xml><?xml version="1.0" encoding="utf-8"?>
<p:tagLst xmlns:a="http://schemas.openxmlformats.org/drawingml/2006/main" xmlns:r="http://schemas.openxmlformats.org/officeDocument/2006/relationships" xmlns:p="http://schemas.openxmlformats.org/presentationml/2006/main">
  <p:tag name="TIMING" val="|0.4|0.7|0.5|0.5|0.5|0.6|0.6"/>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jj2gxoh">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2286</TotalTime>
  <Words>1044</Words>
  <Application>Microsoft Office PowerPoint</Application>
  <PresentationFormat>寬螢幕</PresentationFormat>
  <Paragraphs>197</Paragraphs>
  <Slides>21</Slides>
  <Notes>11</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21</vt:i4>
      </vt:variant>
    </vt:vector>
  </HeadingPairs>
  <TitlesOfParts>
    <vt:vector size="29" baseType="lpstr">
      <vt:lpstr>微软雅黑</vt:lpstr>
      <vt:lpstr>宋体</vt:lpstr>
      <vt:lpstr>新細明體</vt:lpstr>
      <vt:lpstr>Arial</vt:lpstr>
      <vt:lpstr>Calibri</vt:lpstr>
      <vt:lpstr>Cambria Math</vt: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hsuannn</dc:creator>
  <cp:keywords/>
  <dc:description/>
  <cp:lastModifiedBy>user</cp:lastModifiedBy>
  <cp:revision>237</cp:revision>
  <dcterms:created xsi:type="dcterms:W3CDTF">2020-11-05T09:34:12Z</dcterms:created>
  <dcterms:modified xsi:type="dcterms:W3CDTF">2021-08-24T05:02:39Z</dcterms:modified>
</cp:coreProperties>
</file>