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3" r:id="rId3"/>
    <p:sldId id="264" r:id="rId4"/>
    <p:sldId id="257" r:id="rId5"/>
    <p:sldId id="258" r:id="rId6"/>
    <p:sldId id="259" r:id="rId7"/>
    <p:sldId id="267" r:id="rId8"/>
    <p:sldId id="268" r:id="rId9"/>
    <p:sldId id="260" r:id="rId10"/>
    <p:sldId id="261" r:id="rId11"/>
    <p:sldId id="265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/>
    <p:restoredTop sz="94636"/>
  </p:normalViewPr>
  <p:slideViewPr>
    <p:cSldViewPr snapToGrid="0" snapToObjects="1">
      <p:cViewPr varScale="1">
        <p:scale>
          <a:sx n="88" d="100"/>
          <a:sy n="88" d="100"/>
        </p:scale>
        <p:origin x="9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1A801-4A1B-674E-A543-0209D5092583}" type="datetimeFigureOut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9414-17D7-2E4E-AE94-E1DF5100E25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423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9414-17D7-2E4E-AE94-E1DF5100E253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515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355DF-2C2E-E24A-BC43-35EF7F3B9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BC4B67-9B04-AB4D-BB39-C171F90B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A8F1F0-9D7C-7A45-BE7F-42B4FAE3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EFED3-77F2-C047-92A2-6904CDDE67F8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0F4A9-6E35-FA42-BE0C-B6EE6181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3436DE-1FC5-F04E-9202-2BB312AC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906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144F-186B-7240-AE2A-3B233AB6F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36C305-07D3-C641-B8EF-66F5A8E22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4131E-D52F-074B-93B6-6025BEAE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46A9-7E34-5F4F-B8AB-B6AD54110522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A92AE-BD0C-6D42-9D0F-C9A5F839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3B580A-0FA3-F74F-B4E4-940BB803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596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F646A5-563B-3C4A-BF4A-9DFF5ADF3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7850B6-DC84-1449-B1A3-0511E0E2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67C26B-D2D2-6B4D-9A06-4BACB13B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78DC3-B17B-7942-82F7-3F4D7E927215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FC8F592-E0DC-7C40-96C6-C7F45448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C32BE-EBD0-1443-9BFE-21787C0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509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86E1CF-DE07-134A-8EA7-E0DE5038B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83670A-DCA4-F54A-A9CA-9B24D4FC9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2F7880-61F1-9842-AF0F-D3C35EAC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2ECB9-61AE-4649-B911-01A265B95579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75FA4-5901-5749-BAB7-37D0018B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07EF9-30FC-9B49-860D-555C54E4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6531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CBE2B6-33EE-2244-9307-A4DBD5F9E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9D4BEA-A1D8-D542-809A-A038E042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19D9E9-8278-8048-AD0C-C3A021A7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DD24-DA8C-AD43-A802-FE6FFAB166C6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4B0622-6F92-2F4E-BD3E-53325F71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17124D-994B-5A41-8F40-B11D104A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6834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A70F6-9C4D-F447-8CC8-AD372143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B2F62-8E32-254A-8676-0FA68C83D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BBEA4A-5580-084B-899A-3D597F41F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64CCEB-5AE3-B849-8E20-B248F536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E9B57-684E-8D41-8EAA-6A13733BBD18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A7229F-E36A-A846-B870-F57FB917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25D0E7-CC9B-B946-99D8-961D9C7C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772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EEF75F-49F7-2347-9609-111F8F158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494D62-5A3E-DE4B-A41A-4FB45E5A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BCDF8F-0AE7-4C4C-8C30-52D5039CC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489B3F2-627F-3A4B-9F19-623C61A63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C930DB-4B73-D643-93AE-F43616567D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2BAE09-CF7E-EE4B-9082-B7D19DCA5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08EA3-5DEC-864F-AFFD-4A45955E82B5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45FA9AA-BDD4-044A-AE49-4C189C8C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31021E-5488-ED42-81FC-BDEC02F5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265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13456-8F36-1549-90F3-024C9BF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2D8C25-15C7-1E45-AF6D-E226EC56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1851D-743A-AA40-85ED-35A6209C19E4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2D33C6-44EC-644B-9373-9EB7845F9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B9681AF-C82C-A34F-BF57-869DB01C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82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440CC53-2440-B84B-AC03-301FD534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86D4-1B72-E245-BED4-187B0050C1D3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32D72E9-DAF2-8B42-86BF-AFA4292A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59BD11-845A-D24C-BA08-E0D1BAF9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017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DB31C-8D6F-644C-B2BC-E696EFF8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A7528-5001-0D49-9FC7-8E18D3898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5D5E6DB-BF12-B74B-96A8-D46AB75CA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08A5CA-2101-4945-AD95-8BF89516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CF11-53A1-7347-A083-AA371FF72B45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2529C2-8771-8841-BDE0-82483B80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49550E-4DB8-5C4A-A1AC-ED0C8330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560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2B57A1-073A-9448-8006-ACA2BE30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15E4A0-274B-2046-918F-202847751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70EF16-DF3D-1648-952A-9F19B98FA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761FF85-B215-D541-82AE-62B3937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4CA5C-56F3-D945-A208-A135120B84DB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844FB4-7079-CF42-BED8-9D4442E12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572778-08C0-3843-91C6-DA3DFE3E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923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DDCD231-7912-E54B-9693-5E38DD26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980637-ECB1-A74D-8633-8593C7CBC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DD45C-07B0-8B4E-80F9-9DD70E72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EEC4-7FC9-6A4C-AC1B-8E2B699B71E4}" type="datetime1">
              <a:rPr kumimoji="1" lang="zh-TW" altLang="en-US" smtClean="0"/>
              <a:t>2023/4/18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2FBB3F-3F4D-6144-BA51-6D902B139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F58E97-994D-A149-BEA5-742B466EC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2FA16-A294-A54E-926E-549C0FBC69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019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microsoft.com/office/2007/relationships/hdphoto" Target="../media/hdphoto2.wdp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65796F9-4A35-6B4B-A3FA-48FC38424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50" y="676191"/>
            <a:ext cx="11368699" cy="436391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B74001A-5663-A44D-87DC-95AFD193D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1</a:t>
            </a:fld>
            <a:endParaRPr kumimoji="1"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AB4A7D-5427-6043-AB2F-E68D1B7FD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7" y="6028519"/>
            <a:ext cx="7272018" cy="51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17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9811CDE-3430-984C-8708-F401A46A8A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000"/>
          <a:stretch/>
        </p:blipFill>
        <p:spPr>
          <a:xfrm>
            <a:off x="121434" y="1770433"/>
            <a:ext cx="5974566" cy="274320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1996DA31-0AE4-6342-BAD2-6B4FB9B64C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28"/>
          <a:stretch/>
        </p:blipFill>
        <p:spPr>
          <a:xfrm>
            <a:off x="6096000" y="1770433"/>
            <a:ext cx="5974566" cy="396888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AD1F337-D16E-6845-A47B-9B39FF743ECF}"/>
              </a:ext>
            </a:extLst>
          </p:cNvPr>
          <p:cNvSpPr txBox="1"/>
          <p:nvPr/>
        </p:nvSpPr>
        <p:spPr>
          <a:xfrm>
            <a:off x="334200" y="291830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RGN2 Perform on Designed Sequence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3CCECA-8DD9-C642-BB41-2927106CF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8514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ED35786-E29B-7244-B850-0B06F427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721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4DC4902-1619-2F42-BD56-1299DFAA60FB}"/>
              </a:ext>
            </a:extLst>
          </p:cNvPr>
          <p:cNvSpPr txBox="1"/>
          <p:nvPr/>
        </p:nvSpPr>
        <p:spPr>
          <a:xfrm>
            <a:off x="429292" y="301557"/>
            <a:ext cx="457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ESMFold2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2E03688-A62C-424B-86D3-210B01C0EACA}"/>
              </a:ext>
            </a:extLst>
          </p:cNvPr>
          <p:cNvGrpSpPr/>
          <p:nvPr/>
        </p:nvGrpSpPr>
        <p:grpSpPr>
          <a:xfrm>
            <a:off x="1699908" y="4081010"/>
            <a:ext cx="8792183" cy="2212786"/>
            <a:chOff x="2130357" y="3759997"/>
            <a:chExt cx="8792183" cy="2212786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17F7F48A-0A35-CE4B-B943-AE3C1FA7E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0357" y="3759997"/>
              <a:ext cx="8792183" cy="219967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5F1420F-E8F3-4447-A0CA-718AAAE8CD63}"/>
                </a:ext>
              </a:extLst>
            </p:cNvPr>
            <p:cNvSpPr/>
            <p:nvPr/>
          </p:nvSpPr>
          <p:spPr>
            <a:xfrm>
              <a:off x="7091464" y="5573949"/>
              <a:ext cx="3239310" cy="398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CA723658-CCDC-2A47-9993-CA27CB29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28" y="1047110"/>
            <a:ext cx="8289857" cy="2490554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98C3F3B-7D9E-0E46-85A2-E5931BD3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743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5B213D9-2250-7640-B258-58035966E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92" y="1647030"/>
            <a:ext cx="11333416" cy="22002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8DA9DB4-E6F4-F94F-A641-934D2D1C7D7E}"/>
              </a:ext>
            </a:extLst>
          </p:cNvPr>
          <p:cNvSpPr txBox="1"/>
          <p:nvPr/>
        </p:nvSpPr>
        <p:spPr>
          <a:xfrm>
            <a:off x="429292" y="369650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A37C11-15B4-B34E-85AF-3898EA2C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94496-6BEA-AC4C-AB51-17AFC6D23EF6}"/>
              </a:ext>
            </a:extLst>
          </p:cNvPr>
          <p:cNvSpPr txBox="1"/>
          <p:nvPr/>
        </p:nvSpPr>
        <p:spPr>
          <a:xfrm>
            <a:off x="2412459" y="4330601"/>
            <a:ext cx="785022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dirty="0"/>
              <a:t>MSA may not well perform on protein lacking homology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dirty="0"/>
              <a:t>Language models may help explore relationships of whole sequences.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765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字方塊 28">
            <a:extLst>
              <a:ext uri="{FF2B5EF4-FFF2-40B4-BE49-F238E27FC236}">
                <a16:creationId xmlns:a16="http://schemas.microsoft.com/office/drawing/2014/main" id="{1011128F-C203-1547-9412-1ECE8E8B4011}"/>
              </a:ext>
            </a:extLst>
          </p:cNvPr>
          <p:cNvSpPr txBox="1"/>
          <p:nvPr/>
        </p:nvSpPr>
        <p:spPr>
          <a:xfrm>
            <a:off x="429292" y="301557"/>
            <a:ext cx="7556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protein structure prediction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6656896B-0319-7B49-89DC-00A5E5D1EAF3}"/>
              </a:ext>
            </a:extLst>
          </p:cNvPr>
          <p:cNvSpPr/>
          <p:nvPr/>
        </p:nvSpPr>
        <p:spPr>
          <a:xfrm>
            <a:off x="4026331" y="2582693"/>
            <a:ext cx="1718555" cy="171206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Sequence</a:t>
            </a: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Module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CB266424-92C8-644D-8995-06A905A13518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5744886" y="3438726"/>
            <a:ext cx="551803" cy="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0DF3C5E4-A0A2-E448-AC44-F5418535353E}"/>
              </a:ext>
            </a:extLst>
          </p:cNvPr>
          <p:cNvGrpSpPr/>
          <p:nvPr/>
        </p:nvGrpSpPr>
        <p:grpSpPr>
          <a:xfrm>
            <a:off x="511866" y="2582692"/>
            <a:ext cx="2269384" cy="1712069"/>
            <a:chOff x="538667" y="2572964"/>
            <a:chExt cx="2269384" cy="1712069"/>
          </a:xfrm>
        </p:grpSpPr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4EF13489-8988-274E-97ED-B2F8CA70555D}"/>
                </a:ext>
              </a:extLst>
            </p:cNvPr>
            <p:cNvSpPr/>
            <p:nvPr/>
          </p:nvSpPr>
          <p:spPr>
            <a:xfrm>
              <a:off x="538667" y="2572964"/>
              <a:ext cx="2269384" cy="1712069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4498E82-7C6E-F64E-BBF0-106006C14499}"/>
                </a:ext>
              </a:extLst>
            </p:cNvPr>
            <p:cNvSpPr txBox="1"/>
            <p:nvPr/>
          </p:nvSpPr>
          <p:spPr>
            <a:xfrm>
              <a:off x="613851" y="2879858"/>
              <a:ext cx="214616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" altLang="zh-TW" sz="1400" dirty="0">
                  <a:latin typeface="Arial" panose="020B0604020202020204" pitchFamily="34" charset="0"/>
                  <a:cs typeface="Arial" panose="020B0604020202020204" pitchFamily="34" charset="0"/>
                </a:rPr>
                <a:t>MAERGELDLTGAKQNTGVWLVKVPKYLSQQWAKASGRGEVGKLRIAK……….</a:t>
              </a:r>
              <a:endParaRPr lang="zh-TW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6758E102-6BEB-7D4E-A1D6-938076AEC69C}"/>
              </a:ext>
            </a:extLst>
          </p:cNvPr>
          <p:cNvSpPr/>
          <p:nvPr/>
        </p:nvSpPr>
        <p:spPr>
          <a:xfrm>
            <a:off x="2980036" y="3180942"/>
            <a:ext cx="682558" cy="5155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0302EA44-7AD2-4346-9CF2-18512BE5B91F}"/>
              </a:ext>
            </a:extLst>
          </p:cNvPr>
          <p:cNvSpPr/>
          <p:nvPr/>
        </p:nvSpPr>
        <p:spPr>
          <a:xfrm>
            <a:off x="6296689" y="2582691"/>
            <a:ext cx="1718555" cy="171206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Structure</a:t>
            </a:r>
          </a:p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Module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F52A2FF7-5791-AF47-A74D-E90FB8B41ABC}"/>
              </a:ext>
            </a:extLst>
          </p:cNvPr>
          <p:cNvSpPr/>
          <p:nvPr/>
        </p:nvSpPr>
        <p:spPr>
          <a:xfrm>
            <a:off x="8432961" y="3180942"/>
            <a:ext cx="682558" cy="515566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C32A025A-18FF-8A45-977C-724298F5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519" y="2401399"/>
            <a:ext cx="2986447" cy="2074656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B2EFF762-E780-A74C-A719-C17B4BBE943C}"/>
              </a:ext>
            </a:extLst>
          </p:cNvPr>
          <p:cNvSpPr txBox="1"/>
          <p:nvPr/>
        </p:nvSpPr>
        <p:spPr>
          <a:xfrm>
            <a:off x="579599" y="215443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Protein Sequence</a:t>
            </a:r>
            <a:endParaRPr kumimoji="1"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04A05562-85B9-A740-8F6D-A61518EB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74793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239C2D52-8786-534C-9CF0-5A2BCF313512}"/>
              </a:ext>
            </a:extLst>
          </p:cNvPr>
          <p:cNvGrpSpPr/>
          <p:nvPr/>
        </p:nvGrpSpPr>
        <p:grpSpPr>
          <a:xfrm>
            <a:off x="366330" y="1663540"/>
            <a:ext cx="11245331" cy="3884290"/>
            <a:chOff x="988326" y="1664740"/>
            <a:chExt cx="10215348" cy="3528520"/>
          </a:xfrm>
        </p:grpSpPr>
        <p:pic>
          <p:nvPicPr>
            <p:cNvPr id="1026" name="Picture 2" descr="Fig. 1">
              <a:extLst>
                <a:ext uri="{FF2B5EF4-FFF2-40B4-BE49-F238E27FC236}">
                  <a16:creationId xmlns:a16="http://schemas.microsoft.com/office/drawing/2014/main" id="{D15ECB7A-BE50-1E4F-9268-BD8179E166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6085"/>
            <a:stretch/>
          </p:blipFill>
          <p:spPr bwMode="auto">
            <a:xfrm>
              <a:off x="988326" y="1664740"/>
              <a:ext cx="10215348" cy="3528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089536A-CEF7-F34A-A588-505AD52BD67A}"/>
                </a:ext>
              </a:extLst>
            </p:cNvPr>
            <p:cNvSpPr/>
            <p:nvPr/>
          </p:nvSpPr>
          <p:spPr>
            <a:xfrm>
              <a:off x="988326" y="1664740"/>
              <a:ext cx="727739" cy="727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D589EC17-4523-A948-BBFF-655E707EF5D3}"/>
              </a:ext>
            </a:extLst>
          </p:cNvPr>
          <p:cNvSpPr txBox="1"/>
          <p:nvPr/>
        </p:nvSpPr>
        <p:spPr>
          <a:xfrm>
            <a:off x="429292" y="301557"/>
            <a:ext cx="5805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AlphaFold2 (AF2)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31D5D8-EFEF-9743-9135-3171FC8EEC18}"/>
              </a:ext>
            </a:extLst>
          </p:cNvPr>
          <p:cNvSpPr/>
          <p:nvPr/>
        </p:nvSpPr>
        <p:spPr>
          <a:xfrm>
            <a:off x="1655012" y="1466289"/>
            <a:ext cx="7294433" cy="363100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5EE2CD-AF86-494E-895C-2A7D84B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256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88476EB-5234-FB4D-BCF8-AB111133A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09" y="1081294"/>
            <a:ext cx="9780382" cy="5601608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BC23543-7541-594D-B274-68E645BBD357}"/>
              </a:ext>
            </a:extLst>
          </p:cNvPr>
          <p:cNvSpPr txBox="1"/>
          <p:nvPr/>
        </p:nvSpPr>
        <p:spPr>
          <a:xfrm>
            <a:off x="429292" y="301557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RGN2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6B40E03-39AF-7648-9E9E-FB8BA205870B}"/>
              </a:ext>
            </a:extLst>
          </p:cNvPr>
          <p:cNvSpPr/>
          <p:nvPr/>
        </p:nvSpPr>
        <p:spPr>
          <a:xfrm>
            <a:off x="1672465" y="1081295"/>
            <a:ext cx="3993695" cy="1772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30740E-5613-CA4E-A745-92AACDA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30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C5274D6-3DC2-284E-86B5-E0BAAAFE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195" y="1567678"/>
            <a:ext cx="5946809" cy="4502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94CD5D7-ECC5-9147-9648-7684B6629FCB}"/>
              </a:ext>
            </a:extLst>
          </p:cNvPr>
          <p:cNvSpPr txBox="1"/>
          <p:nvPr/>
        </p:nvSpPr>
        <p:spPr>
          <a:xfrm>
            <a:off x="6096000" y="5843840"/>
            <a:ext cx="60939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00" dirty="0"/>
              <a:t>https://www.youtube.com/@HungyiLeeNTU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EF561C-6C8A-344A-BDD4-E840A1F4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6</a:t>
            </a:fld>
            <a:endParaRPr kumimoji="1"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CE9E3B-DBC9-C94C-A11B-F2E7AE9BAA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238" b="70853"/>
          <a:stretch/>
        </p:blipFill>
        <p:spPr>
          <a:xfrm>
            <a:off x="308931" y="1130760"/>
            <a:ext cx="4377868" cy="163272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0182873-6A0D-4940-98AC-2AC663FFFA71}"/>
              </a:ext>
            </a:extLst>
          </p:cNvPr>
          <p:cNvSpPr txBox="1"/>
          <p:nvPr/>
        </p:nvSpPr>
        <p:spPr>
          <a:xfrm>
            <a:off x="429292" y="301557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AminoBERT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0FD2C33-A12F-174F-8BF4-4DDD2A0712C5}"/>
              </a:ext>
            </a:extLst>
          </p:cNvPr>
          <p:cNvGrpSpPr/>
          <p:nvPr/>
        </p:nvGrpSpPr>
        <p:grpSpPr>
          <a:xfrm>
            <a:off x="429292" y="3523821"/>
            <a:ext cx="4819980" cy="2203419"/>
            <a:chOff x="429292" y="3886642"/>
            <a:chExt cx="4819980" cy="220341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C95E5A-968D-5E4A-B84F-5B04043CB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2" y="3886642"/>
              <a:ext cx="4819980" cy="220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B8DF138-6E0B-3C41-AD93-881CF614D56F}"/>
                </a:ext>
              </a:extLst>
            </p:cNvPr>
            <p:cNvSpPr/>
            <p:nvPr/>
          </p:nvSpPr>
          <p:spPr>
            <a:xfrm>
              <a:off x="1709924" y="4007795"/>
              <a:ext cx="787941" cy="233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27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BC23543-7541-594D-B274-68E645BBD357}"/>
              </a:ext>
            </a:extLst>
          </p:cNvPr>
          <p:cNvSpPr txBox="1"/>
          <p:nvPr/>
        </p:nvSpPr>
        <p:spPr>
          <a:xfrm>
            <a:off x="429292" y="301557"/>
            <a:ext cx="384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Architecture of RGN2</a:t>
            </a:r>
            <a:endParaRPr kumimoji="1" lang="zh-TW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30740E-5613-CA4E-A745-92AACDAC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7</a:t>
            </a:fld>
            <a:endParaRPr kumimoji="1"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D8BCD1C-D744-EC40-BFD8-C318F41351F5}"/>
              </a:ext>
            </a:extLst>
          </p:cNvPr>
          <p:cNvGrpSpPr/>
          <p:nvPr/>
        </p:nvGrpSpPr>
        <p:grpSpPr>
          <a:xfrm>
            <a:off x="5372913" y="1110478"/>
            <a:ext cx="4737791" cy="5610997"/>
            <a:chOff x="3514930" y="1110478"/>
            <a:chExt cx="4737791" cy="56109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E6D0C4C-7FC0-0D43-9D11-1D508B5CDA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r="51658"/>
            <a:stretch/>
          </p:blipFill>
          <p:spPr>
            <a:xfrm>
              <a:off x="3524658" y="1119867"/>
              <a:ext cx="4728063" cy="5601608"/>
            </a:xfrm>
            <a:prstGeom prst="rect">
              <a:avLst/>
            </a:prstGeom>
          </p:spPr>
        </p:pic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888476EB-5234-FB4D-BCF8-AB111133A9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238" b="70853"/>
            <a:stretch/>
          </p:blipFill>
          <p:spPr>
            <a:xfrm>
              <a:off x="3514930" y="1110478"/>
              <a:ext cx="4377868" cy="1632723"/>
            </a:xfrm>
            <a:prstGeom prst="rect">
              <a:avLst/>
            </a:prstGeom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347B069D-9021-684B-BF1B-2E06F3697D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99" t="34344" r="81127" b="39846"/>
            <a:stretch/>
          </p:blipFill>
          <p:spPr>
            <a:xfrm>
              <a:off x="3690027" y="3038630"/>
              <a:ext cx="1679641" cy="1445821"/>
            </a:xfrm>
            <a:prstGeom prst="rect">
              <a:avLst/>
            </a:prstGeom>
          </p:spPr>
        </p:pic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A30A8B87-8B88-BE46-A91C-7C8D259072B2}"/>
              </a:ext>
            </a:extLst>
          </p:cNvPr>
          <p:cNvSpPr txBox="1"/>
          <p:nvPr/>
        </p:nvSpPr>
        <p:spPr>
          <a:xfrm>
            <a:off x="1596672" y="1926839"/>
            <a:ext cx="39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Develop a Encoder for protein sequence</a:t>
            </a:r>
            <a:endParaRPr kumimoji="1"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8ED9CDC-BB69-184C-8302-F93D8AE69EDD}"/>
              </a:ext>
            </a:extLst>
          </p:cNvPr>
          <p:cNvSpPr txBox="1"/>
          <p:nvPr/>
        </p:nvSpPr>
        <p:spPr>
          <a:xfrm>
            <a:off x="1596672" y="3519683"/>
            <a:ext cx="4142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Introduce the representation to 3D model prediction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8313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BDB76F-1B6A-404B-8737-BCE1968B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8</a:t>
            </a:fld>
            <a:endParaRPr kumimoji="1"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6ABF1D7D-A8E0-B94E-82B4-2067CD2ABEA0}"/>
              </a:ext>
            </a:extLst>
          </p:cNvPr>
          <p:cNvGrpSpPr/>
          <p:nvPr/>
        </p:nvGrpSpPr>
        <p:grpSpPr>
          <a:xfrm>
            <a:off x="334200" y="1030149"/>
            <a:ext cx="3144967" cy="3726024"/>
            <a:chOff x="3524658" y="1119867"/>
            <a:chExt cx="4728063" cy="560160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F5CC1B4-DBDD-AF4D-A0CA-1AA3D7A01D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saturation sat="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rcRect r="51658"/>
            <a:stretch/>
          </p:blipFill>
          <p:spPr>
            <a:xfrm>
              <a:off x="3524658" y="1119867"/>
              <a:ext cx="4728063" cy="5601608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3A5C63D-0DB5-C147-8D91-2EC7A8BE0F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948" t="62370" r="54123" b="14214"/>
            <a:stretch/>
          </p:blipFill>
          <p:spPr>
            <a:xfrm>
              <a:off x="3721042" y="4622164"/>
              <a:ext cx="4296381" cy="1311709"/>
            </a:xfrm>
            <a:prstGeom prst="rect">
              <a:avLst/>
            </a:prstGeom>
          </p:spPr>
        </p:pic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4D2AFDA-919E-AB4B-AABE-AFFD3A72597E}"/>
              </a:ext>
            </a:extLst>
          </p:cNvPr>
          <p:cNvSpPr txBox="1"/>
          <p:nvPr/>
        </p:nvSpPr>
        <p:spPr>
          <a:xfrm>
            <a:off x="334200" y="291830"/>
            <a:ext cx="7973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Frenet</a:t>
            </a:r>
            <a:r>
              <a:rPr lang="en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" altLang="zh-TW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Serret</a:t>
            </a:r>
            <a:r>
              <a:rPr lang="en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 Formulas for Geometry module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8F9639E-CD90-E640-AABE-1138B952F9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6056"/>
          <a:stretch/>
        </p:blipFill>
        <p:spPr>
          <a:xfrm>
            <a:off x="9207950" y="1438551"/>
            <a:ext cx="2864076" cy="1117562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DB1A643A-4CDE-E64D-A56B-3D18CAB1DDAC}"/>
              </a:ext>
            </a:extLst>
          </p:cNvPr>
          <p:cNvGrpSpPr/>
          <p:nvPr/>
        </p:nvGrpSpPr>
        <p:grpSpPr>
          <a:xfrm>
            <a:off x="3876032" y="1585590"/>
            <a:ext cx="4496677" cy="2870642"/>
            <a:chOff x="4511135" y="1030149"/>
            <a:chExt cx="4496677" cy="2870642"/>
          </a:xfrm>
        </p:grpSpPr>
        <p:pic>
          <p:nvPicPr>
            <p:cNvPr id="8" name="圖片 7" descr="一張含有 圖表 的圖片&#10;&#10;自動產生的描述">
              <a:extLst>
                <a:ext uri="{FF2B5EF4-FFF2-40B4-BE49-F238E27FC236}">
                  <a16:creationId xmlns:a16="http://schemas.microsoft.com/office/drawing/2014/main" id="{C61252D0-8504-6449-93C4-E5FEBCF77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0083" b="12601"/>
            <a:stretch/>
          </p:blipFill>
          <p:spPr>
            <a:xfrm>
              <a:off x="4511135" y="1399481"/>
              <a:ext cx="2336978" cy="2501310"/>
            </a:xfrm>
            <a:prstGeom prst="rect">
              <a:avLst/>
            </a:prstGeom>
          </p:spPr>
        </p:pic>
        <p:pic>
          <p:nvPicPr>
            <p:cNvPr id="9" name="圖形 8">
              <a:extLst>
                <a:ext uri="{FF2B5EF4-FFF2-40B4-BE49-F238E27FC236}">
                  <a16:creationId xmlns:a16="http://schemas.microsoft.com/office/drawing/2014/main" id="{E5055B86-D4CA-E949-A772-36C592063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48113" y="1633378"/>
              <a:ext cx="2159699" cy="1811950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C9917FD-1570-2D4B-94E2-78443D0CE3C7}"/>
                </a:ext>
              </a:extLst>
            </p:cNvPr>
            <p:cNvSpPr txBox="1"/>
            <p:nvPr/>
          </p:nvSpPr>
          <p:spPr>
            <a:xfrm>
              <a:off x="5031632" y="1030149"/>
              <a:ext cx="30488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zh-TW" sz="1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Frenet</a:t>
              </a:r>
              <a:r>
                <a:rPr lang="en" altLang="zh-TW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en" altLang="zh-TW" sz="1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Serret</a:t>
              </a:r>
              <a:r>
                <a:rPr lang="en" altLang="zh-TW" sz="1800" b="1" dirty="0">
                  <a:latin typeface="Arial" panose="020B0604020202020204" pitchFamily="34" charset="0"/>
                  <a:cs typeface="Arial" panose="020B0604020202020204" pitchFamily="34" charset="0"/>
                </a:rPr>
                <a:t> Formulas </a:t>
              </a:r>
              <a:endParaRPr lang="zh-TW" altLang="en-US" dirty="0"/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A70FF4BA-EBA0-1247-85DA-BFD063DCCD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229" b="23827"/>
          <a:stretch/>
        </p:blipFill>
        <p:spPr>
          <a:xfrm>
            <a:off x="9207950" y="2556113"/>
            <a:ext cx="2864076" cy="1117562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4AF08787-6CDB-434B-9893-4E8764650933}"/>
              </a:ext>
            </a:extLst>
          </p:cNvPr>
          <p:cNvSpPr/>
          <p:nvPr/>
        </p:nvSpPr>
        <p:spPr>
          <a:xfrm>
            <a:off x="3799088" y="1438551"/>
            <a:ext cx="4573621" cy="3017681"/>
          </a:xfrm>
          <a:prstGeom prst="rect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217030EB-DC04-9441-97F6-CFABF02F999E}"/>
              </a:ext>
            </a:extLst>
          </p:cNvPr>
          <p:cNvSpPr/>
          <p:nvPr/>
        </p:nvSpPr>
        <p:spPr>
          <a:xfrm>
            <a:off x="8547948" y="2861488"/>
            <a:ext cx="484762" cy="4666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0C07FA04-474D-F74D-8522-2A85AF5A3A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2538"/>
          <a:stretch/>
        </p:blipFill>
        <p:spPr>
          <a:xfrm>
            <a:off x="9207950" y="3673675"/>
            <a:ext cx="2864076" cy="81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21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E1F4E0A-B0A4-9746-B81F-D1E011F1DD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16"/>
          <a:stretch/>
        </p:blipFill>
        <p:spPr>
          <a:xfrm>
            <a:off x="203534" y="1742872"/>
            <a:ext cx="5892466" cy="276265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3687589-878F-554D-AAF9-7D9B9135A6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17"/>
          <a:stretch/>
        </p:blipFill>
        <p:spPr>
          <a:xfrm>
            <a:off x="6299534" y="1742872"/>
            <a:ext cx="5892466" cy="39559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B27216F-060E-9948-BE78-22D24E7E0232}"/>
              </a:ext>
            </a:extLst>
          </p:cNvPr>
          <p:cNvSpPr txBox="1"/>
          <p:nvPr/>
        </p:nvSpPr>
        <p:spPr>
          <a:xfrm>
            <a:off x="334200" y="291830"/>
            <a:ext cx="63738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2800" b="1" dirty="0">
                <a:latin typeface="Arial" panose="020B0604020202020204" pitchFamily="34" charset="0"/>
                <a:cs typeface="Arial" panose="020B0604020202020204" pitchFamily="34" charset="0"/>
              </a:rPr>
              <a:t>RGN2 Perform on Orphan Sequence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5EEB91-2FED-5B43-8A2F-34F7304996AC}"/>
              </a:ext>
            </a:extLst>
          </p:cNvPr>
          <p:cNvSpPr txBox="1"/>
          <p:nvPr/>
        </p:nvSpPr>
        <p:spPr>
          <a:xfrm>
            <a:off x="56371" y="4937040"/>
            <a:ext cx="66516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b="1" dirty="0">
                <a:latin typeface="Arial" panose="020B0604020202020204" pitchFamily="34" charset="0"/>
                <a:cs typeface="Arial" panose="020B0604020202020204" pitchFamily="34" charset="0"/>
              </a:rPr>
              <a:t>GDT_TS</a:t>
            </a:r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: T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higher GDT_TS score 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Better prediction</a:t>
            </a:r>
            <a:endParaRPr lang="en" altLang="zh-TW" sz="1600" dirty="0">
              <a:solidFill>
                <a:srgbClr val="45454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b="1" dirty="0" err="1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dRMSD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</a:t>
            </a:r>
            <a:r>
              <a:rPr kumimoji="1"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" altLang="zh-TW" sz="1600" dirty="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smaller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zh-TW" sz="1600" dirty="0" err="1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dRMSD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score </a:t>
            </a:r>
            <a:r>
              <a:rPr lang="en" altLang="zh-TW" sz="1600" dirty="0">
                <a:solidFill>
                  <a:srgbClr val="4545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Better prediction</a:t>
            </a:r>
            <a:endParaRPr lang="en" altLang="zh-TW" sz="1600" dirty="0">
              <a:solidFill>
                <a:srgbClr val="45454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CF13FD-4800-6648-AD1C-DABF1BE8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2FA16-A294-A54E-926E-549C0FBC69B5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1254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130</Words>
  <Application>Microsoft Macintosh PowerPoint</Application>
  <PresentationFormat>寬螢幕</PresentationFormat>
  <Paragraphs>37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Hsin-Hung Lin</cp:lastModifiedBy>
  <cp:revision>13</cp:revision>
  <dcterms:created xsi:type="dcterms:W3CDTF">2023-04-17T12:42:52Z</dcterms:created>
  <dcterms:modified xsi:type="dcterms:W3CDTF">2023-04-18T05:40:32Z</dcterms:modified>
</cp:coreProperties>
</file>