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21"/>
  </p:notesMasterIdLst>
  <p:sldIdLst>
    <p:sldId id="256" r:id="rId2"/>
    <p:sldId id="257" r:id="rId3"/>
    <p:sldId id="279" r:id="rId4"/>
    <p:sldId id="282" r:id="rId5"/>
    <p:sldId id="281" r:id="rId6"/>
    <p:sldId id="264" r:id="rId7"/>
    <p:sldId id="267" r:id="rId8"/>
    <p:sldId id="268" r:id="rId9"/>
    <p:sldId id="286" r:id="rId10"/>
    <p:sldId id="288" r:id="rId11"/>
    <p:sldId id="287" r:id="rId12"/>
    <p:sldId id="260" r:id="rId13"/>
    <p:sldId id="272" r:id="rId14"/>
    <p:sldId id="259" r:id="rId15"/>
    <p:sldId id="273" r:id="rId16"/>
    <p:sldId id="276" r:id="rId17"/>
    <p:sldId id="275" r:id="rId18"/>
    <p:sldId id="28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4778" autoAdjust="0"/>
  </p:normalViewPr>
  <p:slideViewPr>
    <p:cSldViewPr snapToGrid="0">
      <p:cViewPr varScale="1">
        <p:scale>
          <a:sx n="97" d="100"/>
          <a:sy n="97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6B1F7-384A-4CD4-B64C-7E0EF0569AE9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0BC5-FB68-48E9-88E3-5380FE4CA5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943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https://r23456999.medium.com/%E4%BD%95%E8%AC%82-cross-entropy-%E4%BA%A4%E5%8F%89%E7%86%B5-b6d4cef9189d</a:t>
            </a:r>
          </a:p>
          <a:p>
            <a:endParaRPr lang="en-US" altLang="zh-TW" dirty="0"/>
          </a:p>
          <a:p>
            <a:r>
              <a:rPr lang="en-US" altLang="zh-TW" dirty="0"/>
              <a:t>cross-entropy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62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574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密集检测器在训练过程中遇到的样本不均衡压倒了交叉熵损失。容易分类的负片包含了大部分的损失和主导梯度，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 Cross Entropy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仅仅对正负样本加权，而无法对简单和困难样本分别加权。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但是在不均衡分类问题中，模型对少数类的特征表示往往学习不够，容易过拟合从而导致少数类上很差的表现。所以考虑对少数类放低要求，从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的角度来说，就是给予少数类更大的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margin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，从上图可以看出，实际的分类边界向多数类的线虚线偏移，从而对减轻少数类分类的难度。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12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pretext Task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专指这样一种任务：这种任务并非我们所真正关心的，但是通过完成它们，我们能够学习到一种很好的表示，这种表示对下游任务很重要。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downstream task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下游任务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0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下游任務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(Downstream)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是您真正想要解決的任務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</a:t>
            </a:r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训练到初步成型的东西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，我们把它叫做 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 Representation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预训练模型的时候，就是模型参数从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一张白纸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到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初步成型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的这个过程，还是用无标签数据集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等我把模型参数训练个八九不离十，这时候再根据你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下游任务 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(Downstream Tasks)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的不同去用带标签的数据集把参数训练到 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完全成型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个阶段不涉及任何下游任务，就是拿着一堆无标签的数据去预训练，没有特定的任务，这个话用官方语言表达叫做：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task-agnostic way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个阶段涉及下游任务，就是拿着一堆带标签的数据去在下游任务上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，这个话用官方语言表达叫做：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 task-specific way </a:t>
            </a:r>
          </a:p>
          <a:p>
            <a:endParaRPr lang="en-US" altLang="zh-TW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/>
              <a:t>https://zhuanlan.zhihu.com/p/378953015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723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18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7705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20BC5-FB68-48E9-88E3-5380FE4CA5B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96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45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5337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446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0206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314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1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39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3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5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08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22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8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47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6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761D8-55D3-4923-9516-33DA8B385FFD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3CED57F-75F1-49BA-863A-A3FF061AA3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4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C74F4C-331A-4D4A-A1EC-F1A68764D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196424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Contrastive Learning based Hybrid Networks for Long-Tailed Image Classification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1C3DD0-2509-45DE-AA63-D26424BCC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4419931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Peng Wang, Kai Han, </a:t>
            </a:r>
            <a:r>
              <a:rPr lang="en-US" altLang="zh-TW" sz="2000" dirty="0" err="1">
                <a:solidFill>
                  <a:schemeClr val="bg1">
                    <a:lumMod val="50000"/>
                  </a:schemeClr>
                </a:solidFill>
              </a:rPr>
              <a:t>Xiu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-Shen Wei, Lei Zhang, Lei Wang</a:t>
            </a:r>
            <a:endParaRPr lang="zh-TW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B853C1-60EC-4481-912F-893397743133}"/>
              </a:ext>
            </a:extLst>
          </p:cNvPr>
          <p:cNvSpPr txBox="1"/>
          <p:nvPr/>
        </p:nvSpPr>
        <p:spPr>
          <a:xfrm>
            <a:off x="10882266" y="6384392"/>
            <a:ext cx="293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2023/1/17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31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B866-272F-4342-AB53-1776C2F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09" y="608480"/>
            <a:ext cx="8911687" cy="1280890"/>
          </a:xfrm>
        </p:spPr>
        <p:txBody>
          <a:bodyPr/>
          <a:lstStyle/>
          <a:p>
            <a:r>
              <a:rPr lang="en-US" altLang="zh-TW" dirty="0"/>
              <a:t>Margin modification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FA3C-3D37-46F3-AF07-C76D222D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96" y="1889370"/>
            <a:ext cx="8915400" cy="3777622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D29C4A-392F-4E8C-ACC7-C973B9FF866D}"/>
              </a:ext>
            </a:extLst>
          </p:cNvPr>
          <p:cNvSpPr txBox="1"/>
          <p:nvPr/>
        </p:nvSpPr>
        <p:spPr>
          <a:xfrm>
            <a:off x="2495550" y="1498650"/>
            <a:ext cx="7951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EF9478-2922-4870-AFF3-E67594C0B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889370"/>
            <a:ext cx="3600450" cy="30670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B75D941-68D5-46C1-B73A-EC0FBD68ADF7}"/>
              </a:ext>
            </a:extLst>
          </p:cNvPr>
          <p:cNvSpPr txBox="1"/>
          <p:nvPr/>
        </p:nvSpPr>
        <p:spPr>
          <a:xfrm>
            <a:off x="6238925" y="1932197"/>
            <a:ext cx="450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讓少數類之間的 </a:t>
            </a:r>
            <a:r>
              <a:rPr lang="en-US" altLang="zh-TW" dirty="0"/>
              <a:t>margin </a:t>
            </a:r>
            <a:r>
              <a:rPr lang="zh-TW" altLang="en-US" dirty="0"/>
              <a:t>越大越好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19A4A6-7B0F-4E9F-BB40-4745C656D260}"/>
              </a:ext>
            </a:extLst>
          </p:cNvPr>
          <p:cNvSpPr txBox="1"/>
          <p:nvPr/>
        </p:nvSpPr>
        <p:spPr>
          <a:xfrm>
            <a:off x="5374654" y="4094807"/>
            <a:ext cx="11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最小邊界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AD16F9-E0C6-4F8F-A7F9-D3AF961E0DE9}"/>
              </a:ext>
            </a:extLst>
          </p:cNvPr>
          <p:cNvSpPr txBox="1"/>
          <p:nvPr/>
        </p:nvSpPr>
        <p:spPr>
          <a:xfrm>
            <a:off x="3744706" y="4633422"/>
            <a:ext cx="110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最小邊界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3C95143-36E7-48A8-8FAB-F0C119216CC9}"/>
              </a:ext>
            </a:extLst>
          </p:cNvPr>
          <p:cNvSpPr txBox="1"/>
          <p:nvPr/>
        </p:nvSpPr>
        <p:spPr>
          <a:xfrm>
            <a:off x="2714322" y="1647844"/>
            <a:ext cx="230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理想的分類邊界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139DE71-92FF-455A-865E-EC9B2ED045AB}"/>
              </a:ext>
            </a:extLst>
          </p:cNvPr>
          <p:cNvCxnSpPr/>
          <p:nvPr/>
        </p:nvCxnSpPr>
        <p:spPr>
          <a:xfrm>
            <a:off x="3629608" y="1919268"/>
            <a:ext cx="0" cy="22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3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B866-272F-4342-AB53-1776C2F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09" y="608480"/>
            <a:ext cx="8911687" cy="1280890"/>
          </a:xfrm>
        </p:spPr>
        <p:txBody>
          <a:bodyPr/>
          <a:lstStyle/>
          <a:p>
            <a:r>
              <a:rPr lang="en-US" altLang="zh-TW" dirty="0"/>
              <a:t>Decoupled learning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FA3C-3D37-46F3-AF07-C76D222D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96" y="1889370"/>
            <a:ext cx="8915400" cy="3777622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ACD0CFE-5A90-4C22-BBAE-A1ABC4607EAB}"/>
              </a:ext>
            </a:extLst>
          </p:cNvPr>
          <p:cNvSpPr txBox="1"/>
          <p:nvPr/>
        </p:nvSpPr>
        <p:spPr>
          <a:xfrm>
            <a:off x="2479796" y="1651518"/>
            <a:ext cx="8602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將模型分成兩個獨立的部分</a:t>
            </a:r>
            <a:r>
              <a:rPr lang="en-US" altLang="zh-TW" dirty="0"/>
              <a:t>: </a:t>
            </a:r>
            <a:r>
              <a:rPr lang="zh-TW" altLang="en-US" dirty="0"/>
              <a:t> </a:t>
            </a:r>
            <a:r>
              <a:rPr lang="en-US" altLang="zh-TW" dirty="0"/>
              <a:t>representation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 、</a:t>
            </a:r>
            <a:r>
              <a:rPr lang="en-US" altLang="zh-TW" dirty="0"/>
              <a:t>classifier learning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TW" altLang="en-US" dirty="0"/>
              <a:t>用 </a:t>
            </a:r>
            <a:r>
              <a:rPr lang="en-US" altLang="zh-TW" dirty="0"/>
              <a:t>cross-entropy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dirty="0"/>
              <a:t>BNN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BC815E-71AE-4276-AFB8-C4F207DA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727" y="2684984"/>
            <a:ext cx="8278616" cy="37776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1829D04-09A2-427F-9D41-6FAF7442B713}"/>
              </a:ext>
            </a:extLst>
          </p:cNvPr>
          <p:cNvSpPr/>
          <p:nvPr/>
        </p:nvSpPr>
        <p:spPr>
          <a:xfrm>
            <a:off x="2785986" y="6249520"/>
            <a:ext cx="285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representation</a:t>
            </a:r>
            <a:r>
              <a:rPr lang="zh-TW" altLang="en-US" dirty="0"/>
              <a:t> </a:t>
            </a:r>
            <a:r>
              <a:rPr lang="en-US" altLang="zh-TW" dirty="0"/>
              <a:t>learning</a:t>
            </a:r>
            <a:r>
              <a:rPr lang="zh-TW" altLang="en-US" dirty="0"/>
              <a:t>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236D4C5-0496-4FB4-9693-02861B61AB9B}"/>
              </a:ext>
            </a:extLst>
          </p:cNvPr>
          <p:cNvSpPr/>
          <p:nvPr/>
        </p:nvSpPr>
        <p:spPr>
          <a:xfrm>
            <a:off x="2960110" y="2681446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classifier learning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C77BE85-1286-4D2E-B3D0-A32DC0C2A221}"/>
              </a:ext>
            </a:extLst>
          </p:cNvPr>
          <p:cNvCxnSpPr/>
          <p:nvPr/>
        </p:nvCxnSpPr>
        <p:spPr>
          <a:xfrm>
            <a:off x="3200400" y="5477069"/>
            <a:ext cx="62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E7CEEF-C941-4838-A356-B17EE93D7FAC}"/>
              </a:ext>
            </a:extLst>
          </p:cNvPr>
          <p:cNvSpPr txBox="1"/>
          <p:nvPr/>
        </p:nvSpPr>
        <p:spPr>
          <a:xfrm>
            <a:off x="1090289" y="5095302"/>
            <a:ext cx="2346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每類被用的機率與樣本數成反比</a:t>
            </a:r>
          </a:p>
        </p:txBody>
      </p:sp>
    </p:spTree>
    <p:extLst>
      <p:ext uri="{BB962C8B-B14F-4D97-AF65-F5344CB8AC3E}">
        <p14:creationId xmlns:p14="http://schemas.microsoft.com/office/powerpoint/2010/main" val="100095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CA949-8210-4F37-985B-B169D91F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84711"/>
            <a:ext cx="8911687" cy="1280890"/>
          </a:xfrm>
        </p:spPr>
        <p:txBody>
          <a:bodyPr/>
          <a:lstStyle/>
          <a:p>
            <a:r>
              <a:rPr lang="zh-TW" altLang="en-US" dirty="0"/>
              <a:t>機器學習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8FDA68-6546-44FD-A8F8-F1C45A5C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668" y="1278626"/>
            <a:ext cx="9755187" cy="51946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2100" dirty="0"/>
              <a:t>監督學習</a:t>
            </a:r>
            <a:r>
              <a:rPr lang="zh-TW" altLang="en-US" sz="2100" b="1" dirty="0"/>
              <a:t>（</a:t>
            </a:r>
            <a:r>
              <a:rPr lang="en-US" altLang="zh-TW" sz="2100" b="1" dirty="0"/>
              <a:t>Supervised learning</a:t>
            </a:r>
            <a:r>
              <a:rPr lang="zh-TW" altLang="en-US" sz="2100" b="1" dirty="0"/>
              <a:t>）</a:t>
            </a:r>
            <a:r>
              <a:rPr lang="en-US" altLang="zh-TW" sz="2100" b="1" dirty="0"/>
              <a:t>:</a:t>
            </a:r>
            <a:r>
              <a:rPr lang="zh-TW" altLang="en-US" sz="2100" b="1" dirty="0"/>
              <a:t> </a:t>
            </a:r>
            <a:r>
              <a:rPr lang="zh-TW" altLang="en-US" sz="2100" dirty="0"/>
              <a:t>所有資料都被「標註」</a:t>
            </a:r>
            <a:r>
              <a:rPr lang="en-US" altLang="zh-TW" sz="2100" dirty="0"/>
              <a:t>(label)</a:t>
            </a:r>
            <a:r>
              <a:rPr lang="zh-TW" altLang="en-US" sz="2100" dirty="0"/>
              <a:t>，告訴機器相對應的值，以提供機器學習在輸出時判斷誤差使用</a:t>
            </a:r>
            <a:endParaRPr lang="en-US" altLang="zh-TW" sz="2100" dirty="0"/>
          </a:p>
          <a:p>
            <a:pPr>
              <a:lnSpc>
                <a:spcPct val="120000"/>
              </a:lnSpc>
            </a:pPr>
            <a:r>
              <a:rPr lang="zh-TW" altLang="en-US" sz="2100" dirty="0"/>
              <a:t>半監督學習</a:t>
            </a:r>
            <a:r>
              <a:rPr lang="zh-TW" altLang="en-US" sz="2100" b="1" dirty="0"/>
              <a:t>（</a:t>
            </a:r>
            <a:r>
              <a:rPr lang="en-US" altLang="zh-TW" sz="2100" b="1" dirty="0"/>
              <a:t>Semi-supervised learning</a:t>
            </a:r>
            <a:r>
              <a:rPr lang="zh-TW" altLang="en-US" sz="2100" b="1" dirty="0"/>
              <a:t>）</a:t>
            </a:r>
            <a:r>
              <a:rPr lang="en-US" altLang="zh-TW" sz="2100" b="1" dirty="0"/>
              <a:t>:</a:t>
            </a:r>
            <a:r>
              <a:rPr lang="zh-TW" altLang="en-US" sz="2100" b="1" dirty="0"/>
              <a:t> </a:t>
            </a:r>
            <a:r>
              <a:rPr lang="zh-TW" altLang="en-US" sz="2100" dirty="0"/>
              <a:t>對少部分資料進行「標註」，電腦只要透過有標註的資料找出特徵並對其它的資料進行分類。</a:t>
            </a:r>
            <a:endParaRPr lang="en-US" altLang="zh-TW" sz="2100" dirty="0"/>
          </a:p>
          <a:p>
            <a:pPr>
              <a:lnSpc>
                <a:spcPct val="120000"/>
              </a:lnSpc>
            </a:pPr>
            <a:r>
              <a:rPr lang="zh-TW" altLang="en-US" sz="2100" dirty="0"/>
              <a:t>無監督學習 </a:t>
            </a:r>
            <a:r>
              <a:rPr lang="zh-TW" altLang="en-US" sz="2100" b="1" dirty="0"/>
              <a:t>（</a:t>
            </a:r>
            <a:r>
              <a:rPr lang="en-US" altLang="zh-TW" sz="2100" b="1" dirty="0"/>
              <a:t>Un-supervised learning</a:t>
            </a:r>
            <a:r>
              <a:rPr lang="zh-TW" altLang="en-US" sz="2100" b="1" dirty="0"/>
              <a:t>）</a:t>
            </a:r>
            <a:r>
              <a:rPr lang="en-US" altLang="zh-TW" sz="2100" b="1" dirty="0"/>
              <a:t> :</a:t>
            </a:r>
            <a:r>
              <a:rPr lang="zh-TW" altLang="en-US" sz="2100" b="1" dirty="0"/>
              <a:t> </a:t>
            </a:r>
            <a:r>
              <a:rPr lang="zh-TW" altLang="en-US" sz="2100" dirty="0"/>
              <a:t>所有資料都沒有標註，機器透過尋找資料的特徵，自己進行分類</a:t>
            </a:r>
            <a:endParaRPr lang="en-US" altLang="zh-TW" sz="2100" dirty="0"/>
          </a:p>
          <a:p>
            <a:pPr>
              <a:lnSpc>
                <a:spcPct val="120000"/>
              </a:lnSpc>
            </a:pPr>
            <a:r>
              <a:rPr lang="zh-TW" altLang="en-US" sz="2100" dirty="0"/>
              <a:t>強化學習</a:t>
            </a:r>
            <a:r>
              <a:rPr lang="zh-TW" altLang="en-US" sz="2100" b="1" dirty="0"/>
              <a:t>（</a:t>
            </a:r>
            <a:r>
              <a:rPr lang="en-US" altLang="zh-TW" sz="2100" b="1" dirty="0"/>
              <a:t>Reinforcement learning</a:t>
            </a:r>
            <a:r>
              <a:rPr lang="zh-TW" altLang="en-US" sz="2100" b="1" dirty="0"/>
              <a:t>）</a:t>
            </a:r>
            <a:r>
              <a:rPr lang="en-US" altLang="zh-TW" sz="2100" b="1" dirty="0"/>
              <a:t>:</a:t>
            </a:r>
            <a:r>
              <a:rPr lang="zh-TW" altLang="en-US" sz="2100" dirty="0"/>
              <a:t>機器透過每一次與環境互動來學習，以取得最大化的預期利益。運用強化式學習的方式，我們不標註任何資料，但告訴它所採取的哪一步是正確、那一步是錯誤的，根據反饋的好壞，機器自行逐步修正、最終得到正確的結果。</a:t>
            </a:r>
            <a:endParaRPr lang="en-US" altLang="zh-TW" sz="2100" dirty="0"/>
          </a:p>
          <a:p>
            <a:pPr>
              <a:lnSpc>
                <a:spcPct val="120000"/>
              </a:lnSpc>
            </a:pPr>
            <a:r>
              <a:rPr lang="zh-TW" altLang="en-US" sz="2100" dirty="0"/>
              <a:t>自監督學習 </a:t>
            </a:r>
            <a:r>
              <a:rPr lang="en-US" altLang="zh-TW" sz="2100" b="1" dirty="0"/>
              <a:t>(Self-Supervised Learning): </a:t>
            </a:r>
            <a:r>
              <a:rPr lang="zh-TW" altLang="en-US" sz="2100" dirty="0"/>
              <a:t>屬於 </a:t>
            </a:r>
            <a:r>
              <a:rPr lang="en-US" altLang="zh-TW" sz="2100" dirty="0"/>
              <a:t>Unsupervised Learning </a:t>
            </a:r>
            <a:r>
              <a:rPr lang="zh-TW" altLang="en-US" sz="2100" dirty="0"/>
              <a:t>的一種，透過挖掘大量無標記資料中本身的資訊，人為地製造標籤（</a:t>
            </a:r>
            <a:r>
              <a:rPr lang="en-US" altLang="zh-TW" sz="2100" dirty="0"/>
              <a:t>pretext</a:t>
            </a:r>
            <a:r>
              <a:rPr lang="zh-TW" altLang="en-US" sz="2100" dirty="0"/>
              <a:t>），如此一來就可以使用監督式學習的方式進行訓練，如同其名為通過自己來監督自己。目的是希望模型能夠學習到資料中的通用 </a:t>
            </a:r>
            <a:r>
              <a:rPr lang="en-US" altLang="zh-TW" sz="2100" dirty="0"/>
              <a:t>representation</a:t>
            </a:r>
            <a:r>
              <a:rPr lang="zh-TW" altLang="en-US" sz="2100" dirty="0"/>
              <a:t>，並應用至不同的下游任務裡。</a:t>
            </a:r>
            <a:endParaRPr lang="en-US" altLang="zh-TW" sz="21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TW" sz="2100" dirty="0"/>
              <a:t>	</a:t>
            </a:r>
            <a:r>
              <a:rPr lang="en-US" altLang="zh-TW" sz="2100" b="1" dirty="0"/>
              <a:t>*</a:t>
            </a:r>
            <a:r>
              <a:rPr lang="en-US" altLang="zh-CN" sz="1900" b="1" dirty="0">
                <a:solidFill>
                  <a:schemeClr val="tx1"/>
                </a:solidFill>
              </a:rPr>
              <a:t>pretext Task  </a:t>
            </a:r>
            <a:r>
              <a:rPr lang="zh-CN" altLang="en-US" sz="2100" dirty="0"/>
              <a:t>在解决该任务时神经网络需要学到视觉特征；该任务的伪标签可以基于图像</a:t>
            </a:r>
            <a:r>
              <a:rPr lang="en-US" altLang="zh-CN" sz="2100" dirty="0"/>
              <a:t>/</a:t>
            </a:r>
            <a:r>
              <a:rPr lang="zh-CN" altLang="en-US" sz="2100" dirty="0"/>
              <a:t>视频本身属性自动生成。</a:t>
            </a:r>
            <a:endParaRPr lang="en-US" altLang="zh-TW" sz="21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914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CA949-8210-4F37-985B-B169D91F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405" y="506544"/>
            <a:ext cx="8911687" cy="1280890"/>
          </a:xfrm>
        </p:spPr>
        <p:txBody>
          <a:bodyPr/>
          <a:lstStyle/>
          <a:p>
            <a:r>
              <a:rPr lang="zh-TW" altLang="en-US" dirty="0"/>
              <a:t>自監督學習 </a:t>
            </a:r>
            <a:r>
              <a:rPr lang="en-US" altLang="zh-TW" b="1" dirty="0"/>
              <a:t>(Self-Supervised Learning)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0A6663-6E12-4518-A712-8EC00E1740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796"/>
          <a:stretch/>
        </p:blipFill>
        <p:spPr>
          <a:xfrm>
            <a:off x="2494946" y="1530000"/>
            <a:ext cx="8145714" cy="140249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99293D-5A0B-42D9-A6BC-2B3D646C6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9"/>
          <a:stretch/>
        </p:blipFill>
        <p:spPr>
          <a:xfrm>
            <a:off x="2494946" y="2932498"/>
            <a:ext cx="8145714" cy="3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14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F6854-E060-4715-AB86-78F155D4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387" y="655372"/>
            <a:ext cx="8911687" cy="1280890"/>
          </a:xfrm>
        </p:spPr>
        <p:txBody>
          <a:bodyPr/>
          <a:lstStyle/>
          <a:p>
            <a:r>
              <a:rPr lang="en-US" altLang="zh-TW" dirty="0"/>
              <a:t>Contrastive Learning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5B0810A8-B69B-48BF-A095-2EA1136A2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2283" y="1729123"/>
            <a:ext cx="8915400" cy="2209975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13E2DEF7-655E-430A-A910-1518297855C7}"/>
              </a:ext>
            </a:extLst>
          </p:cNvPr>
          <p:cNvSpPr txBox="1"/>
          <p:nvPr/>
        </p:nvSpPr>
        <p:spPr>
          <a:xfrm>
            <a:off x="2159058" y="4464934"/>
            <a:ext cx="8281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儘管我們見過鈔票很多次，但我們仍然畫不出一模一樣的鈔票，即使無法畫出一模一樣的鈔票，我們能可辨識出我們畫的是鈔票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dirty="0"/>
              <a:t>表示 </a:t>
            </a:r>
            <a:r>
              <a:rPr lang="en-US" altLang="zh-TW" dirty="0"/>
              <a:t>Contrastive learning </a:t>
            </a:r>
            <a:r>
              <a:rPr lang="zh-TW" altLang="en-US" dirty="0"/>
              <a:t>不一定需要關注到樣本每一個細節，只要可以學習到可以分辨不同的樣本特徵即可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2911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F6854-E060-4715-AB86-78F155D4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63059"/>
            <a:ext cx="8911687" cy="1280890"/>
          </a:xfrm>
        </p:spPr>
        <p:txBody>
          <a:bodyPr/>
          <a:lstStyle/>
          <a:p>
            <a:r>
              <a:rPr lang="en-US" altLang="zh-TW" dirty="0"/>
              <a:t>Contrastive Learning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84079D2-D208-45A8-86A1-C7FAD47CB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984" y="1408749"/>
            <a:ext cx="5029902" cy="51918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2B9DA17-309D-48F2-8BCE-7E9B8EBA23E9}"/>
              </a:ext>
            </a:extLst>
          </p:cNvPr>
          <p:cNvSpPr/>
          <p:nvPr/>
        </p:nvSpPr>
        <p:spPr>
          <a:xfrm>
            <a:off x="1401275" y="1553816"/>
            <a:ext cx="5481423" cy="4611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Contrastive Learning 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目前在 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Self-Supervised Learning 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中最為廣泛運用，其概念為相同類別的圖像間的相似度越高越好 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(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即距離盡可能地近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)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，不同類別的圖像相似度越低越好 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(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即距離盡可能地遠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)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，模型架構主要是使用 </a:t>
            </a:r>
            <a:r>
              <a:rPr lang="en-US" altLang="zh-TW" dirty="0">
                <a:solidFill>
                  <a:srgbClr val="292929"/>
                </a:solidFill>
                <a:latin typeface="source-serif-pro"/>
              </a:rPr>
              <a:t>Siamese Network</a:t>
            </a:r>
            <a:r>
              <a:rPr lang="zh-TW" altLang="en-US" dirty="0">
                <a:solidFill>
                  <a:srgbClr val="292929"/>
                </a:solidFill>
                <a:latin typeface="source-serif-pro"/>
              </a:rPr>
              <a:t>。</a:t>
            </a:r>
            <a:endParaRPr lang="en-US" altLang="zh-TW" dirty="0">
              <a:solidFill>
                <a:srgbClr val="292929"/>
              </a:solidFill>
              <a:latin typeface="source-serif-pr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但我們的資料並沒有標籤，該怎麼區分哪些圖像是相同類別呢？因此我們先對圖像做各種 </a:t>
            </a:r>
            <a:r>
              <a:rPr lang="en-US" altLang="zh-TW" dirty="0"/>
              <a:t>data augmentation </a:t>
            </a:r>
            <a:r>
              <a:rPr lang="zh-TW" altLang="en-US" dirty="0"/>
              <a:t>後，再讓模型去預測經過 </a:t>
            </a:r>
            <a:r>
              <a:rPr lang="en-US" altLang="zh-TW" dirty="0"/>
              <a:t>data augmentation </a:t>
            </a:r>
            <a:r>
              <a:rPr lang="zh-TW" altLang="en-US" dirty="0"/>
              <a:t>後的圖像與原圖之間的相似度，該結果要越高越好，同時對其他圖的預測則是越低越好。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D98E125-FC47-4195-BBCE-EDB50E5EA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056" y="1263682"/>
            <a:ext cx="4689757" cy="5191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EED2664-A27F-4AD7-8662-2080F08A5225}"/>
              </a:ext>
            </a:extLst>
          </p:cNvPr>
          <p:cNvSpPr txBox="1"/>
          <p:nvPr/>
        </p:nvSpPr>
        <p:spPr>
          <a:xfrm>
            <a:off x="10614747" y="5962493"/>
            <a:ext cx="12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SimCLR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6960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53D2339-B08E-429F-989A-0E019F1783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10"/>
          <a:stretch/>
        </p:blipFill>
        <p:spPr>
          <a:xfrm>
            <a:off x="1513840" y="1396538"/>
            <a:ext cx="10318752" cy="5187143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434BAE75-3EDD-4A9D-A7B9-E34701DB95A8}"/>
              </a:ext>
            </a:extLst>
          </p:cNvPr>
          <p:cNvSpPr txBox="1">
            <a:spLocks/>
          </p:cNvSpPr>
          <p:nvPr/>
        </p:nvSpPr>
        <p:spPr>
          <a:xfrm>
            <a:off x="1513840" y="370341"/>
            <a:ext cx="9982200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supervised contrastive learning(SC learning)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039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7">
            <a:extLst>
              <a:ext uri="{FF2B5EF4-FFF2-40B4-BE49-F238E27FC236}">
                <a16:creationId xmlns:a16="http://schemas.microsoft.com/office/drawing/2014/main" id="{99430789-FFB9-4B5A-BAB7-AD183DC8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1" t="1693"/>
          <a:stretch/>
        </p:blipFill>
        <p:spPr>
          <a:xfrm>
            <a:off x="2410700" y="1749400"/>
            <a:ext cx="8554781" cy="3699164"/>
          </a:xfrm>
        </p:spPr>
      </p:pic>
    </p:spTree>
    <p:extLst>
      <p:ext uri="{BB962C8B-B14F-4D97-AF65-F5344CB8AC3E}">
        <p14:creationId xmlns:p14="http://schemas.microsoft.com/office/powerpoint/2010/main" val="2539555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標題 1">
            <a:extLst>
              <a:ext uri="{FF2B5EF4-FFF2-40B4-BE49-F238E27FC236}">
                <a16:creationId xmlns:a16="http://schemas.microsoft.com/office/drawing/2014/main" id="{9B577B54-5DBF-4193-BE7D-A419360A5B82}"/>
              </a:ext>
            </a:extLst>
          </p:cNvPr>
          <p:cNvSpPr txBox="1">
            <a:spLocks/>
          </p:cNvSpPr>
          <p:nvPr/>
        </p:nvSpPr>
        <p:spPr>
          <a:xfrm>
            <a:off x="1792077" y="551855"/>
            <a:ext cx="9982200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dirty="0"/>
              <a:t>Prototypical supervised contrastive (PSC)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303B6FE-829F-4116-824A-D19C5531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628" y="1245211"/>
            <a:ext cx="4922901" cy="5612789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63DEBF8-A902-4F24-8262-2167D8839369}"/>
              </a:ext>
            </a:extLst>
          </p:cNvPr>
          <p:cNvSpPr txBox="1"/>
          <p:nvPr/>
        </p:nvSpPr>
        <p:spPr>
          <a:xfrm>
            <a:off x="4689201" y="1060545"/>
            <a:ext cx="209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Cross-entropy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06403A-5154-466A-810E-DB5DDDA0ADA6}"/>
              </a:ext>
            </a:extLst>
          </p:cNvPr>
          <p:cNvSpPr txBox="1"/>
          <p:nvPr/>
        </p:nvSpPr>
        <p:spPr>
          <a:xfrm>
            <a:off x="2796348" y="3791374"/>
            <a:ext cx="269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Supervised contrastive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EE0EC79-5840-4523-BC4B-98C85E9C200E}"/>
              </a:ext>
            </a:extLst>
          </p:cNvPr>
          <p:cNvSpPr txBox="1"/>
          <p:nvPr/>
        </p:nvSpPr>
        <p:spPr>
          <a:xfrm>
            <a:off x="5593078" y="3791374"/>
            <a:ext cx="448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Prototypical Supervised contrastive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4834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CA949-8210-4F37-985B-B169D91F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533" y="560102"/>
            <a:ext cx="8911687" cy="1280890"/>
          </a:xfrm>
        </p:spPr>
        <p:txBody>
          <a:bodyPr/>
          <a:lstStyle/>
          <a:p>
            <a:r>
              <a:rPr lang="en-US" altLang="zh-TW" dirty="0"/>
              <a:t>cross-entropy (loss function)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458905-418F-4AC2-BA32-D209C1F8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3" y="1415545"/>
            <a:ext cx="5435507" cy="54286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E9C75CE-816D-4BE4-9739-6DF266FAEC60}"/>
                  </a:ext>
                </a:extLst>
              </p:cNvPr>
              <p:cNvSpPr txBox="1"/>
              <p:nvPr/>
            </p:nvSpPr>
            <p:spPr>
              <a:xfrm>
                <a:off x="7046182" y="2151982"/>
                <a:ext cx="4023360" cy="769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E9C75CE-816D-4BE4-9739-6DF266FAE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182" y="2151982"/>
                <a:ext cx="4023360" cy="7693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0121C0A5-6780-4342-B4FC-E0E56A78EDB5}"/>
              </a:ext>
            </a:extLst>
          </p:cNvPr>
          <p:cNvSpPr txBox="1"/>
          <p:nvPr/>
        </p:nvSpPr>
        <p:spPr>
          <a:xfrm>
            <a:off x="9021986" y="2616471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實際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072856-3EB4-4F5E-9843-35DC9878C063}"/>
              </a:ext>
            </a:extLst>
          </p:cNvPr>
          <p:cNvSpPr txBox="1"/>
          <p:nvPr/>
        </p:nvSpPr>
        <p:spPr>
          <a:xfrm>
            <a:off x="9839644" y="2616471"/>
            <a:ext cx="157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4"/>
                </a:solidFill>
              </a:rPr>
              <a:t>模型預測機率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23A1480-FEFF-4CEF-B534-C86D5069F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296" y="111441"/>
            <a:ext cx="2812549" cy="205518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888C66E-9D9C-4044-9387-2E5A3EB7D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3722" y="2985803"/>
            <a:ext cx="5963581" cy="9773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9A780C5-2F54-4BBE-AB31-D7C4D655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8376" y="5295590"/>
            <a:ext cx="5949222" cy="80260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D446D95-1A90-4F57-8FDD-BB0696B48D05}"/>
              </a:ext>
            </a:extLst>
          </p:cNvPr>
          <p:cNvSpPr txBox="1"/>
          <p:nvPr/>
        </p:nvSpPr>
        <p:spPr>
          <a:xfrm>
            <a:off x="6452936" y="6055790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-0.3567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D7BAF15-9EF9-46EE-A622-3DB0C8DA55BD}"/>
              </a:ext>
            </a:extLst>
          </p:cNvPr>
          <p:cNvSpPr txBox="1"/>
          <p:nvPr/>
        </p:nvSpPr>
        <p:spPr>
          <a:xfrm>
            <a:off x="7712003" y="6013382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-0.2231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A10D4CC-61C6-40C6-8C96-93BA8D39F9D5}"/>
              </a:ext>
            </a:extLst>
          </p:cNvPr>
          <p:cNvSpPr txBox="1"/>
          <p:nvPr/>
        </p:nvSpPr>
        <p:spPr>
          <a:xfrm>
            <a:off x="8953440" y="6055790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-0.1054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13B60D-C043-4C70-A2D0-7CD48F2647EA}"/>
              </a:ext>
            </a:extLst>
          </p:cNvPr>
          <p:cNvSpPr txBox="1"/>
          <p:nvPr/>
        </p:nvSpPr>
        <p:spPr>
          <a:xfrm>
            <a:off x="10151304" y="6013382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-1.2039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00EA28-99C4-4D1F-8DD0-CA7B1389A35B}"/>
              </a:ext>
            </a:extLst>
          </p:cNvPr>
          <p:cNvSpPr txBox="1"/>
          <p:nvPr/>
        </p:nvSpPr>
        <p:spPr>
          <a:xfrm>
            <a:off x="6444424" y="3788592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-0.9163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02952F-E8F9-465A-A118-5DBA6A04A704}"/>
              </a:ext>
            </a:extLst>
          </p:cNvPr>
          <p:cNvSpPr txBox="1"/>
          <p:nvPr/>
        </p:nvSpPr>
        <p:spPr>
          <a:xfrm>
            <a:off x="7676768" y="3760535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-0.6931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05CACA-1143-4809-9E25-86506A62A967}"/>
              </a:ext>
            </a:extLst>
          </p:cNvPr>
          <p:cNvSpPr txBox="1"/>
          <p:nvPr/>
        </p:nvSpPr>
        <p:spPr>
          <a:xfrm>
            <a:off x="8953440" y="3764851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-0.9163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BA18C6D-BFCF-4231-9BA4-6E0D6339458A}"/>
              </a:ext>
            </a:extLst>
          </p:cNvPr>
          <p:cNvSpPr txBox="1"/>
          <p:nvPr/>
        </p:nvSpPr>
        <p:spPr>
          <a:xfrm>
            <a:off x="10189344" y="3799706"/>
            <a:ext cx="119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-2.3026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230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A9928-215E-4494-95A9-ED1860B9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510" y="801951"/>
            <a:ext cx="8911687" cy="845183"/>
          </a:xfrm>
        </p:spPr>
        <p:txBody>
          <a:bodyPr/>
          <a:lstStyle/>
          <a:p>
            <a:r>
              <a:rPr lang="en-US" altLang="zh-TW" dirty="0"/>
              <a:t>Long-Tailed Image Classification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73D9A31-9826-44D0-890D-03A85A956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100" y="2211754"/>
            <a:ext cx="9658782" cy="371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01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5564EE2-427B-4971-848E-E9541641F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040" y="1364842"/>
            <a:ext cx="10552960" cy="4969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2372D60-814A-44D8-B25D-662C967E0F85}"/>
                  </a:ext>
                </a:extLst>
              </p:cNvPr>
              <p:cNvSpPr txBox="1"/>
              <p:nvPr/>
            </p:nvSpPr>
            <p:spPr>
              <a:xfrm>
                <a:off x="3232890" y="2020253"/>
                <a:ext cx="2867891" cy="398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42372D60-814A-44D8-B25D-662C967E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890" y="2020253"/>
                <a:ext cx="2867891" cy="39825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465F839-B0C2-420C-9E38-04B7777AECD1}"/>
                  </a:ext>
                </a:extLst>
              </p:cNvPr>
              <p:cNvSpPr txBox="1"/>
              <p:nvPr/>
            </p:nvSpPr>
            <p:spPr>
              <a:xfrm>
                <a:off x="2957507" y="2296833"/>
                <a:ext cx="28678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0465F839-B0C2-420C-9E38-04B7777AE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07" y="2296833"/>
                <a:ext cx="2867891" cy="391646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02245F3-0501-4BCA-AFBE-A4ED0964F8E1}"/>
                  </a:ext>
                </a:extLst>
              </p:cNvPr>
              <p:cNvSpPr txBox="1"/>
              <p:nvPr/>
            </p:nvSpPr>
            <p:spPr>
              <a:xfrm>
                <a:off x="1931747" y="2284112"/>
                <a:ext cx="1699954" cy="37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02245F3-0501-4BCA-AFBE-A4ED0964F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747" y="2284112"/>
                <a:ext cx="1699954" cy="376898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4F965F67-7F37-4350-AC5F-D273CC54A53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796"/>
          <a:stretch/>
        </p:blipFill>
        <p:spPr>
          <a:xfrm>
            <a:off x="5557923" y="450730"/>
            <a:ext cx="5943600" cy="58844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130282A-8AEE-47CE-88AF-91BD21C6425D}"/>
              </a:ext>
            </a:extLst>
          </p:cNvPr>
          <p:cNvSpPr txBox="1"/>
          <p:nvPr/>
        </p:nvSpPr>
        <p:spPr>
          <a:xfrm>
            <a:off x="1799928" y="1325253"/>
            <a:ext cx="435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Prototypical supervised contrastive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5BE97F0-6582-42EC-B5D2-D8F44286DECA}"/>
              </a:ext>
            </a:extLst>
          </p:cNvPr>
          <p:cNvSpPr txBox="1"/>
          <p:nvPr/>
        </p:nvSpPr>
        <p:spPr>
          <a:xfrm>
            <a:off x="1799928" y="4011098"/>
            <a:ext cx="435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Cross-entropy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03EADB7-DDAC-4FA8-9237-D73F4CE508C4}"/>
              </a:ext>
            </a:extLst>
          </p:cNvPr>
          <p:cNvSpPr/>
          <p:nvPr/>
        </p:nvSpPr>
        <p:spPr>
          <a:xfrm>
            <a:off x="2458531" y="1666209"/>
            <a:ext cx="2669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supervised contrastive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771008-0176-4657-AACF-C2E601A13352}"/>
              </a:ext>
            </a:extLst>
          </p:cNvPr>
          <p:cNvSpPr txBox="1"/>
          <p:nvPr/>
        </p:nvSpPr>
        <p:spPr>
          <a:xfrm>
            <a:off x="2135338" y="1678027"/>
            <a:ext cx="64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或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15D475-31DB-4DB0-ABF2-5212EB7BBD8A}"/>
              </a:ext>
            </a:extLst>
          </p:cNvPr>
          <p:cNvSpPr txBox="1"/>
          <p:nvPr/>
        </p:nvSpPr>
        <p:spPr>
          <a:xfrm>
            <a:off x="4144474" y="4050687"/>
            <a:ext cx="141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(RestNet32)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F8D975A-A464-42AA-9DB8-D42A0C0578A7}"/>
                  </a:ext>
                </a:extLst>
              </p:cNvPr>
              <p:cNvSpPr txBox="1"/>
              <p:nvPr/>
            </p:nvSpPr>
            <p:spPr>
              <a:xfrm>
                <a:off x="6035953" y="925207"/>
                <a:ext cx="4356119" cy="769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𝑒𝑝𝑜𝑐h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9F8D975A-A464-42AA-9DB8-D42A0C057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53" y="925207"/>
                <a:ext cx="4356119" cy="7693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837D441-584B-4E5B-B355-1BFCD81F9916}"/>
                  </a:ext>
                </a:extLst>
              </p:cNvPr>
              <p:cNvSpPr/>
              <p:nvPr/>
            </p:nvSpPr>
            <p:spPr>
              <a:xfrm>
                <a:off x="3393882" y="3792624"/>
                <a:ext cx="6901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D837D441-584B-4E5B-B355-1BFCD81F9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82" y="3792624"/>
                <a:ext cx="690189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1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8" grpId="0"/>
      <p:bldP spid="10" grpId="0"/>
      <p:bldP spid="7" grpId="0"/>
      <p:bldP spid="9" grpId="0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726C-6857-4FB0-BC11-468ABA4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14" y="655641"/>
            <a:ext cx="8911687" cy="1280890"/>
          </a:xfrm>
        </p:spPr>
        <p:txBody>
          <a:bodyPr/>
          <a:lstStyle/>
          <a:p>
            <a:r>
              <a:rPr lang="en-US" altLang="zh-TW" dirty="0"/>
              <a:t>Data-CIFAR-10 and CIFAR-100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94E2A5-7BFC-4FED-824C-8ED91887EC02}"/>
              </a:ext>
            </a:extLst>
          </p:cNvPr>
          <p:cNvSpPr txBox="1"/>
          <p:nvPr/>
        </p:nvSpPr>
        <p:spPr>
          <a:xfrm>
            <a:off x="1387037" y="1562203"/>
            <a:ext cx="4514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The CIFAR-10 dataset consists of 60000 32x32 </a:t>
            </a:r>
            <a:r>
              <a:rPr lang="en-US" altLang="zh-TW" dirty="0" err="1"/>
              <a:t>colur</a:t>
            </a:r>
            <a:r>
              <a:rPr lang="en-US" altLang="zh-TW" dirty="0"/>
              <a:t> images in </a:t>
            </a:r>
          </a:p>
          <a:p>
            <a:r>
              <a:rPr lang="en-US" altLang="zh-TW" dirty="0"/>
              <a:t>10 classes, with 6000 images per class.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108E06-A1B6-44DE-9F80-CB536CFF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94" y="2624630"/>
            <a:ext cx="4514850" cy="34956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0175715-E93A-4B8D-95D6-00994C57FD4C}"/>
              </a:ext>
            </a:extLst>
          </p:cNvPr>
          <p:cNvSpPr/>
          <p:nvPr/>
        </p:nvSpPr>
        <p:spPr>
          <a:xfrm>
            <a:off x="6335264" y="1562203"/>
            <a:ext cx="55915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Arial" panose="020B0604020202020204" pitchFamily="34" charset="0"/>
              </a:rPr>
              <a:t>This dataset is just like the CIFAR-10, except it has 100 classes containing 600 images each. There are 500 training images and 100 testing images per class.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DA7305A-F903-446A-B2A8-4880F44A5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57" y="2538248"/>
            <a:ext cx="5939481" cy="364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2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06726C-6857-4FB0-BC11-468ABA49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414" y="655641"/>
            <a:ext cx="8911687" cy="1280890"/>
          </a:xfrm>
        </p:spPr>
        <p:txBody>
          <a:bodyPr/>
          <a:lstStyle/>
          <a:p>
            <a:r>
              <a:rPr lang="en-US" altLang="zh-TW" dirty="0"/>
              <a:t>Data-CIFAR-10 and CIFAR-100</a:t>
            </a:r>
            <a:endParaRPr lang="zh-TW" altLang="en-US" dirty="0"/>
          </a:p>
        </p:txBody>
      </p:sp>
      <p:pic>
        <p:nvPicPr>
          <p:cNvPr id="6" name="內容版面配置區 3">
            <a:extLst>
              <a:ext uri="{FF2B5EF4-FFF2-40B4-BE49-F238E27FC236}">
                <a16:creationId xmlns:a16="http://schemas.microsoft.com/office/drawing/2014/main" id="{5366B45B-6F47-4ACB-8AFA-FE9557CE6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615" y="2659141"/>
            <a:ext cx="10145546" cy="417649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42A1659-5789-4537-A1F6-967DAE2E8643}"/>
              </a:ext>
            </a:extLst>
          </p:cNvPr>
          <p:cNvSpPr txBox="1"/>
          <p:nvPr/>
        </p:nvSpPr>
        <p:spPr>
          <a:xfrm>
            <a:off x="1639615" y="1378251"/>
            <a:ext cx="9853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the long-tailed versions are </a:t>
            </a:r>
            <a:r>
              <a:rPr lang="en-US" altLang="zh-TW" dirty="0">
                <a:solidFill>
                  <a:schemeClr val="accent6"/>
                </a:solidFill>
              </a:rPr>
              <a:t>created</a:t>
            </a:r>
            <a:r>
              <a:rPr lang="zh-TW" altLang="en-US" dirty="0">
                <a:solidFill>
                  <a:schemeClr val="accent6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by reducing the number of training examples per class </a:t>
            </a:r>
            <a:r>
              <a:rPr lang="en-US" altLang="zh-TW" dirty="0"/>
              <a:t>but</a:t>
            </a:r>
            <a:r>
              <a:rPr lang="zh-TW" altLang="en-US" dirty="0"/>
              <a:t> </a:t>
            </a:r>
            <a:r>
              <a:rPr lang="en-US" altLang="zh-TW" dirty="0"/>
              <a:t>with the validation set unchanged.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Imbalance ratio= </a:t>
            </a:r>
            <a:r>
              <a:rPr lang="zh-TW" altLang="en-US" dirty="0"/>
              <a:t> </a:t>
            </a:r>
            <a:r>
              <a:rPr lang="en-US" altLang="zh-TW" dirty="0"/>
              <a:t>class </a:t>
            </a:r>
            <a:r>
              <a:rPr lang="zh-TW" altLang="en-US" dirty="0"/>
              <a:t>中最大的樣本數</a:t>
            </a:r>
            <a:r>
              <a:rPr lang="en-US" altLang="zh-TW" dirty="0"/>
              <a:t>/class</a:t>
            </a:r>
            <a:r>
              <a:rPr lang="zh-TW" altLang="en-US" dirty="0"/>
              <a:t>中最小的樣本數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+mj-ea"/>
              </a:rPr>
              <a:t>random cropping,</a:t>
            </a:r>
            <a:r>
              <a:rPr lang="zh-TW" altLang="en-US" dirty="0">
                <a:latin typeface="+mj-ea"/>
              </a:rPr>
              <a:t> </a:t>
            </a:r>
            <a:r>
              <a:rPr lang="en-US" altLang="zh-TW" dirty="0">
                <a:latin typeface="+mj-ea"/>
              </a:rPr>
              <a:t>horizontal flip and random gray scale with probability of 0.2</a:t>
            </a:r>
            <a:endParaRPr lang="zh-TW" altLang="en-US" dirty="0">
              <a:latin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76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B866-272F-4342-AB53-1776C2F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756" y="607194"/>
            <a:ext cx="8911687" cy="1280890"/>
          </a:xfrm>
        </p:spPr>
        <p:txBody>
          <a:bodyPr/>
          <a:lstStyle/>
          <a:p>
            <a:r>
              <a:rPr lang="en-US" altLang="zh-TW" dirty="0">
                <a:solidFill>
                  <a:srgbClr val="002060"/>
                </a:solidFill>
              </a:rPr>
              <a:t>Long-Tailed Image Classification</a:t>
            </a:r>
            <a:endParaRPr lang="zh-TW" altLang="en-US" dirty="0">
              <a:solidFill>
                <a:srgbClr val="002060"/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1AC3BD4-9316-401A-AD3E-99106AF57E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33"/>
          <a:stretch/>
        </p:blipFill>
        <p:spPr>
          <a:xfrm>
            <a:off x="3683948" y="4039564"/>
            <a:ext cx="8492619" cy="281843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FA3C-3D37-46F3-AF07-C76D222D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503" y="1706586"/>
            <a:ext cx="9594974" cy="3777622"/>
          </a:xfrm>
        </p:spPr>
        <p:txBody>
          <a:bodyPr/>
          <a:lstStyle/>
          <a:p>
            <a:r>
              <a:rPr lang="zh-TW" altLang="en-US" dirty="0"/>
              <a:t>克服資料不平衡的情況，下面是</a:t>
            </a:r>
            <a:r>
              <a:rPr lang="en-US" altLang="zh-TW" dirty="0"/>
              <a:t>5</a:t>
            </a:r>
            <a:r>
              <a:rPr lang="zh-TW" altLang="en-US" dirty="0"/>
              <a:t>種常見的方法</a:t>
            </a:r>
            <a:r>
              <a:rPr lang="en-US" altLang="zh-TW" dirty="0"/>
              <a:t>	</a:t>
            </a:r>
          </a:p>
          <a:p>
            <a:pPr>
              <a:buFont typeface="+mj-lt"/>
              <a:buAutoNum type="arabicParenR"/>
            </a:pPr>
            <a:r>
              <a:rPr lang="en-US" altLang="zh-TW" dirty="0"/>
              <a:t>Date re-sampling</a:t>
            </a:r>
          </a:p>
          <a:p>
            <a:pPr>
              <a:buFont typeface="+mj-lt"/>
              <a:buAutoNum type="arabicParenR"/>
            </a:pPr>
            <a:r>
              <a:rPr lang="en-US" altLang="zh-TW" dirty="0"/>
              <a:t>Date augmentation</a:t>
            </a:r>
          </a:p>
          <a:p>
            <a:pPr>
              <a:buFont typeface="+mj-lt"/>
              <a:buAutoNum type="arabicParenR"/>
            </a:pPr>
            <a:r>
              <a:rPr lang="en-US" altLang="zh-TW" dirty="0"/>
              <a:t>Loss re-weighting</a:t>
            </a:r>
          </a:p>
          <a:p>
            <a:pPr>
              <a:buFont typeface="+mj-lt"/>
              <a:buAutoNum type="arabicParenR"/>
            </a:pPr>
            <a:r>
              <a:rPr lang="en-US" altLang="zh-TW" dirty="0"/>
              <a:t>Margin modification</a:t>
            </a:r>
          </a:p>
          <a:p>
            <a:pPr>
              <a:buFont typeface="+mj-lt"/>
              <a:buAutoNum type="arabicParenR"/>
            </a:pPr>
            <a:r>
              <a:rPr lang="en-US" altLang="zh-TW" dirty="0"/>
              <a:t>Decoupled learning</a:t>
            </a:r>
          </a:p>
          <a:p>
            <a:pPr lvl="1"/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40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B866-272F-4342-AB53-1776C2F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291" y="608480"/>
            <a:ext cx="8911687" cy="1280890"/>
          </a:xfrm>
        </p:spPr>
        <p:txBody>
          <a:bodyPr/>
          <a:lstStyle/>
          <a:p>
            <a:r>
              <a:rPr lang="en-US" altLang="zh-TW" dirty="0"/>
              <a:t>Date re-sampling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FA3C-3D37-46F3-AF07-C76D222D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315" y="1698006"/>
            <a:ext cx="8915400" cy="3777622"/>
          </a:xfrm>
        </p:spPr>
        <p:txBody>
          <a:bodyPr/>
          <a:lstStyle/>
          <a:p>
            <a:r>
              <a:rPr lang="en-US" altLang="zh-TW" dirty="0"/>
              <a:t>Under-sample: </a:t>
            </a:r>
            <a:r>
              <a:rPr lang="zh-TW" altLang="en-US" dirty="0"/>
              <a:t>刪除樣本較多的類別的資料，使之達到平衡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會丟失資料多的類別的資訊</a:t>
            </a:r>
            <a:endParaRPr lang="en-US" altLang="zh-TW" dirty="0"/>
          </a:p>
          <a:p>
            <a:r>
              <a:rPr lang="en-US" altLang="zh-TW" dirty="0"/>
              <a:t>Over-sample:</a:t>
            </a:r>
            <a:r>
              <a:rPr lang="zh-TW" altLang="en-US" dirty="0"/>
              <a:t> 增加樣本數較少的類別之資料，使之達到平衡</a:t>
            </a:r>
            <a:r>
              <a:rPr lang="en-US" altLang="zh-TW" dirty="0"/>
              <a:t>(</a:t>
            </a:r>
            <a:r>
              <a:rPr lang="zh-TW" altLang="en-US" dirty="0"/>
              <a:t>隨機抽樣、</a:t>
            </a:r>
            <a:r>
              <a:rPr lang="en-US" altLang="zh-TW" dirty="0"/>
              <a:t>SMOTE</a:t>
            </a:r>
            <a:r>
              <a:rPr lang="zh-TW" altLang="en-US" dirty="0"/>
              <a:t>、</a:t>
            </a:r>
            <a:r>
              <a:rPr lang="en-US" altLang="zh-TW" dirty="0"/>
              <a:t> Border-line SMOTE</a:t>
            </a:r>
            <a:r>
              <a:rPr lang="zh-TW" altLang="en-US" dirty="0"/>
              <a:t>、</a:t>
            </a:r>
            <a:r>
              <a:rPr lang="en-US" altLang="zh-TW" dirty="0"/>
              <a:t>ADASYN)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資料少的類別 </a:t>
            </a:r>
            <a:r>
              <a:rPr lang="en-US" altLang="zh-TW" dirty="0"/>
              <a:t>overfitting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193567-0864-4F93-87DD-CEB7C5507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29" y="3013902"/>
            <a:ext cx="6262571" cy="384409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9CB3F8-B1C9-491F-8C82-3AA5F2C33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1" y="3924418"/>
            <a:ext cx="4367826" cy="20884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A5ED280-4FF0-4A95-8EAB-4335FE3B0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429" y="3077580"/>
            <a:ext cx="6262571" cy="37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B866-272F-4342-AB53-1776C2F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09" y="608480"/>
            <a:ext cx="8911687" cy="1280890"/>
          </a:xfrm>
        </p:spPr>
        <p:txBody>
          <a:bodyPr/>
          <a:lstStyle/>
          <a:p>
            <a:r>
              <a:rPr lang="en-US" altLang="zh-TW" dirty="0"/>
              <a:t>Date augmentation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FA3C-3D37-46F3-AF07-C76D222D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96" y="1889370"/>
            <a:ext cx="8915400" cy="3777622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CD29C4A-392F-4E8C-ACC7-C973B9FF866D}"/>
              </a:ext>
            </a:extLst>
          </p:cNvPr>
          <p:cNvSpPr txBox="1"/>
          <p:nvPr/>
        </p:nvSpPr>
        <p:spPr>
          <a:xfrm>
            <a:off x="2479796" y="1615429"/>
            <a:ext cx="795180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翻轉、旋轉、縮放、剪裁、平移、添加</a:t>
            </a:r>
            <a:r>
              <a:rPr lang="en-US" altLang="zh-TW" dirty="0"/>
              <a:t>noise</a:t>
            </a:r>
            <a:r>
              <a:rPr lang="zh-TW" altLang="en-US" dirty="0"/>
              <a:t>、換顏色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Cutout</a:t>
            </a:r>
            <a:r>
              <a:rPr lang="zh-TW" altLang="en-US" dirty="0"/>
              <a:t>、</a:t>
            </a:r>
            <a:r>
              <a:rPr lang="en-US" altLang="zh-TW" dirty="0" err="1"/>
              <a:t>mixup</a:t>
            </a:r>
            <a:r>
              <a:rPr lang="zh-TW" altLang="en-US" dirty="0"/>
              <a:t>、</a:t>
            </a:r>
            <a:r>
              <a:rPr lang="en-US" altLang="zh-TW" dirty="0" err="1"/>
              <a:t>cutmix</a:t>
            </a:r>
            <a:r>
              <a:rPr lang="zh-TW" altLang="en-US" dirty="0"/>
              <a:t>、</a:t>
            </a:r>
            <a:r>
              <a:rPr lang="en-US" altLang="zh-TW" dirty="0"/>
              <a:t>Copy and Paste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GAN</a:t>
            </a:r>
            <a:r>
              <a:rPr lang="zh-TW" altLang="en-US" dirty="0"/>
              <a:t>、圖片風格轉移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A161C2-3076-4248-A36C-40690C79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92" y="3008699"/>
            <a:ext cx="6108037" cy="21268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3047FF-2B05-4A6C-91A8-12B336F3D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81171"/>
            <a:ext cx="61055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9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CB866-272F-4342-AB53-1776C2FF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509" y="608480"/>
            <a:ext cx="8911687" cy="1280890"/>
          </a:xfrm>
        </p:spPr>
        <p:txBody>
          <a:bodyPr/>
          <a:lstStyle/>
          <a:p>
            <a:r>
              <a:rPr lang="en-US" altLang="zh-TW" dirty="0"/>
              <a:t>Loss re-weighting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2FA3C-3D37-46F3-AF07-C76D222D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96" y="1889370"/>
            <a:ext cx="8915400" cy="3777622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63804A-21B5-411B-9089-7F81D2DD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939" y="1442976"/>
            <a:ext cx="6907881" cy="516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2930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28694</TotalTime>
  <Words>1392</Words>
  <Application>Microsoft Office PowerPoint</Application>
  <PresentationFormat>寬螢幕</PresentationFormat>
  <Paragraphs>114</Paragraphs>
  <Slides>19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31" baseType="lpstr">
      <vt:lpstr>等线</vt:lpstr>
      <vt:lpstr>source-serif-pro</vt:lpstr>
      <vt:lpstr>幼圆</vt:lpstr>
      <vt:lpstr>微軟正黑體</vt:lpstr>
      <vt:lpstr>新細明體</vt:lpstr>
      <vt:lpstr>Arial</vt:lpstr>
      <vt:lpstr>Calibri</vt:lpstr>
      <vt:lpstr>Cambria Math</vt:lpstr>
      <vt:lpstr>Century Gothic</vt:lpstr>
      <vt:lpstr>Wingdings</vt:lpstr>
      <vt:lpstr>Wingdings 3</vt:lpstr>
      <vt:lpstr>絲縷</vt:lpstr>
      <vt:lpstr>Contrastive Learning based Hybrid Networks for Long-Tailed Image Classification </vt:lpstr>
      <vt:lpstr>Long-Tailed Image Classification</vt:lpstr>
      <vt:lpstr>PowerPoint 簡報</vt:lpstr>
      <vt:lpstr>Data-CIFAR-10 and CIFAR-100</vt:lpstr>
      <vt:lpstr>Data-CIFAR-10 and CIFAR-100</vt:lpstr>
      <vt:lpstr>Long-Tailed Image Classification</vt:lpstr>
      <vt:lpstr>Date re-sampling</vt:lpstr>
      <vt:lpstr>Date augmentation</vt:lpstr>
      <vt:lpstr>Loss re-weighting</vt:lpstr>
      <vt:lpstr>Margin modification</vt:lpstr>
      <vt:lpstr>Decoupled learning</vt:lpstr>
      <vt:lpstr>機器學習</vt:lpstr>
      <vt:lpstr>自監督學習 (Self-Supervised Learning)</vt:lpstr>
      <vt:lpstr>Contrastive Learning</vt:lpstr>
      <vt:lpstr>Contrastive Learning</vt:lpstr>
      <vt:lpstr>PowerPoint 簡報</vt:lpstr>
      <vt:lpstr>PowerPoint 簡報</vt:lpstr>
      <vt:lpstr>PowerPoint 簡報</vt:lpstr>
      <vt:lpstr>cross-entropy (loss function)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Learning based Hybrid Networks for Long-Tailed Image Classification</dc:title>
  <dc:creator>lun</dc:creator>
  <cp:lastModifiedBy>lun</cp:lastModifiedBy>
  <cp:revision>180</cp:revision>
  <dcterms:created xsi:type="dcterms:W3CDTF">2022-10-19T07:01:51Z</dcterms:created>
  <dcterms:modified xsi:type="dcterms:W3CDTF">2023-01-17T05:14:20Z</dcterms:modified>
</cp:coreProperties>
</file>