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5" r:id="rId3"/>
    <p:sldId id="302" r:id="rId4"/>
    <p:sldId id="323" r:id="rId5"/>
    <p:sldId id="324" r:id="rId6"/>
    <p:sldId id="325" r:id="rId7"/>
    <p:sldId id="326" r:id="rId8"/>
    <p:sldId id="327" r:id="rId9"/>
    <p:sldId id="328" r:id="rId10"/>
    <p:sldId id="308" r:id="rId11"/>
    <p:sldId id="293" r:id="rId12"/>
    <p:sldId id="329" r:id="rId13"/>
    <p:sldId id="331" r:id="rId14"/>
    <p:sldId id="330" r:id="rId15"/>
    <p:sldId id="332" r:id="rId16"/>
    <p:sldId id="333" r:id="rId17"/>
    <p:sldId id="334" r:id="rId18"/>
    <p:sldId id="33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88502" autoAdjust="0"/>
  </p:normalViewPr>
  <p:slideViewPr>
    <p:cSldViewPr snapToGrid="0" showGuides="1">
      <p:cViewPr varScale="1">
        <p:scale>
          <a:sx n="69" d="100"/>
          <a:sy n="69" d="100"/>
        </p:scale>
        <p:origin x="40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4C16E-4B13-4682-9312-1EC3DE8325FE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AFD6B-51BC-4666-8EC9-CA6960A982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4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85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L=3 with a circle</a:t>
            </a:r>
            <a:r>
              <a:rPr lang="en-US" altLang="zh-TW" baseline="0" dirty="0" smtClean="0"/>
              <a:t> and defocus</a:t>
            </a:r>
          </a:p>
          <a:p>
            <a:r>
              <a:rPr lang="en-US" altLang="zh-TW" baseline="0" dirty="0" smtClean="0"/>
              <a:t>L=4 ‘’ + nuisance variables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AFD6B-51BC-4666-8EC9-CA6960A9820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117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A85E-7C35-4638-8BDB-A69843D0651B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74D0-2EBB-4AC9-9831-DC074C53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45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A85E-7C35-4638-8BDB-A69843D0651B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74D0-2EBB-4AC9-9831-DC074C53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12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A85E-7C35-4638-8BDB-A69843D0651B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74D0-2EBB-4AC9-9831-DC074C53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8898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A85E-7C35-4638-8BDB-A69843D0651B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74D0-2EBB-4AC9-9831-DC074C53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01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A85E-7C35-4638-8BDB-A69843D0651B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74D0-2EBB-4AC9-9831-DC074C53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0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A85E-7C35-4638-8BDB-A69843D0651B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74D0-2EBB-4AC9-9831-DC074C53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0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A85E-7C35-4638-8BDB-A69843D0651B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74D0-2EBB-4AC9-9831-DC074C53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968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A85E-7C35-4638-8BDB-A69843D0651B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74D0-2EBB-4AC9-9831-DC074C53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50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A85E-7C35-4638-8BDB-A69843D0651B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74D0-2EBB-4AC9-9831-DC074C53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45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A85E-7C35-4638-8BDB-A69843D0651B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74D0-2EBB-4AC9-9831-DC074C53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10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A85E-7C35-4638-8BDB-A69843D0651B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474D0-2EBB-4AC9-9831-DC074C53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50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6A85E-7C35-4638-8BDB-A69843D0651B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74D0-2EBB-4AC9-9831-DC074C53E6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35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70019" y="1122363"/>
            <a:ext cx="11251962" cy="2387600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Estimation of Orientation and Camera Parameters from </a:t>
            </a:r>
            <a:r>
              <a:rPr lang="en-US" sz="3600" dirty="0" err="1"/>
              <a:t>Cryo</a:t>
            </a:r>
            <a:r>
              <a:rPr lang="en-US" sz="3600" dirty="0"/>
              <a:t>-Electron Microscopy Images with Variational </a:t>
            </a:r>
            <a:r>
              <a:rPr lang="en-US" sz="3600" dirty="0" err="1"/>
              <a:t>Autoencoders</a:t>
            </a:r>
            <a:r>
              <a:rPr lang="en-US" sz="3600" dirty="0"/>
              <a:t> and Generative Adversarial Networks</a:t>
            </a:r>
            <a:endParaRPr lang="en-US" sz="3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524000" y="4157515"/>
            <a:ext cx="9144000" cy="1655762"/>
          </a:xfrm>
        </p:spPr>
        <p:txBody>
          <a:bodyPr>
            <a:normAutofit/>
          </a:bodyPr>
          <a:lstStyle/>
          <a:p>
            <a:pPr lvl="0"/>
            <a:r>
              <a:rPr lang="en-US" altLang="zh-TW" sz="2800" dirty="0" smtClean="0"/>
              <a:t>SLAC</a:t>
            </a:r>
            <a:endParaRPr 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3079"/>
            <a:ext cx="1454921" cy="145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6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12192000" cy="1075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632" y="152068"/>
            <a:ext cx="10515600" cy="7714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Estimation of defocus and orientation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19991" y="1229695"/>
                <a:ext cx="11467209" cy="3446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 smtClean="0"/>
                  <a:t>The authors use the first two principal components of the PCA to estimate the defocus and orientation. Let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 smtClean="0"/>
                  <a:t> is the reduced coordinates, the first two components of the PCA result.</a:t>
                </a:r>
              </a:p>
              <a:p>
                <a:r>
                  <a:rPr lang="en-US" altLang="zh-TW" sz="2400" dirty="0" smtClean="0"/>
                  <a:t>The authors estimate the defocus of image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sz="2400" dirty="0" smtClean="0"/>
                  <a:t> with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𝑑𝑒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2400" dirty="0" smtClean="0"/>
              </a:p>
              <a:p>
                <a:r>
                  <a:rPr lang="en-US" altLang="zh-TW" sz="2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 smtClean="0"/>
                  <a:t> are the first and third quartiles of the empirical distribution of radii,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,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 are the corresponding quartiles of the uniform distribution on the known range of defocuses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[0.5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,2.5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sz="2400" dirty="0" smtClean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" y="1229695"/>
                <a:ext cx="11467209" cy="3446649"/>
              </a:xfrm>
              <a:prstGeom prst="rect">
                <a:avLst/>
              </a:prstGeom>
              <a:blipFill>
                <a:blip r:embed="rId2"/>
                <a:stretch>
                  <a:fillRect l="-851" t="-1416" r="-638" b="-31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3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12192000" cy="1075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632" y="152068"/>
            <a:ext cx="10515600" cy="7714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Simulated dataset	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19991" y="1229695"/>
                <a:ext cx="11467209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 smtClean="0"/>
                  <a:t>The authors use a single structural model of the human 80S ribosome.</a:t>
                </a:r>
              </a:p>
              <a:p>
                <a:r>
                  <a:rPr lang="en-US" altLang="zh-TW" sz="2400" dirty="0" smtClean="0"/>
                  <a:t>Simulation of noise: off</a:t>
                </a:r>
              </a:p>
              <a:p>
                <a:r>
                  <a:rPr lang="en-US" altLang="zh-TW" sz="2400" dirty="0" smtClean="0"/>
                  <a:t>Detector transfer function: perfect</a:t>
                </a:r>
              </a:p>
              <a:p>
                <a:r>
                  <a:rPr lang="en-US" altLang="zh-TW" sz="2400" dirty="0" smtClean="0"/>
                  <a:t>Motion of the particles: No</a:t>
                </a:r>
              </a:p>
              <a:p>
                <a:r>
                  <a:rPr lang="en-US" altLang="zh-TW" sz="2400" dirty="0" smtClean="0"/>
                  <a:t>Defocus: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~3.0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sz="2400" dirty="0" smtClean="0"/>
                  <a:t> in steps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sz="2400" dirty="0" smtClean="0"/>
              </a:p>
              <a:p>
                <a:endParaRPr lang="en-US" altLang="zh-TW" sz="2400" dirty="0" smtClean="0"/>
              </a:p>
              <a:p>
                <a:r>
                  <a:rPr lang="en-US" altLang="zh-TW" sz="2400" dirty="0" smtClean="0"/>
                  <a:t>With particles randomly rotated around the axis perpendicular to the grid plane.</a:t>
                </a: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" y="1229695"/>
                <a:ext cx="11467209" cy="2677656"/>
              </a:xfrm>
              <a:prstGeom prst="rect">
                <a:avLst/>
              </a:prstGeom>
              <a:blipFill>
                <a:blip r:embed="rId2"/>
                <a:stretch>
                  <a:fillRect l="-851" t="-1822" b="-4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05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12192000" cy="1075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632" y="152068"/>
            <a:ext cx="10515600" cy="7714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Experimental dataset	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9991" y="1229695"/>
            <a:ext cx="114672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Experimental dataset is also created from samples of human 80S ribosomes.</a:t>
            </a:r>
          </a:p>
          <a:p>
            <a:r>
              <a:rPr lang="en-US" altLang="zh-TW" sz="2400" dirty="0" smtClean="0"/>
              <a:t>7664 micrograph movies were used to be preprocessed in RELION 3.0, involved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Motion correction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CTF estimation</a:t>
            </a:r>
          </a:p>
          <a:p>
            <a:r>
              <a:rPr lang="en-US" altLang="zh-TW" sz="2400" dirty="0" smtClean="0"/>
              <a:t>And picking the particles with “</a:t>
            </a:r>
            <a:r>
              <a:rPr lang="en-US" altLang="zh-TW" sz="2400" dirty="0" err="1" smtClean="0"/>
              <a:t>Autopick</a:t>
            </a:r>
            <a:r>
              <a:rPr lang="en-US" altLang="zh-TW" sz="2400" dirty="0" smtClean="0"/>
              <a:t>” tool in RELION, yielding more than 1,000,000 particles with rescaled size 180x180.</a:t>
            </a:r>
          </a:p>
          <a:p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The first experimental dataset (view 39) represents the real dataset equivalent to the simulated case</a:t>
            </a:r>
            <a:endParaRPr lang="en-US" altLang="zh-TW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The second (view 93) has n=8,278 and the third has n=4,917 images.</a:t>
            </a:r>
          </a:p>
        </p:txBody>
      </p:sp>
    </p:spTree>
    <p:extLst>
      <p:ext uri="{BB962C8B-B14F-4D97-AF65-F5344CB8AC3E}">
        <p14:creationId xmlns:p14="http://schemas.microsoft.com/office/powerpoint/2010/main" val="165566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12192000" cy="1075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632" y="152068"/>
            <a:ext cx="10515600" cy="7714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dataset	summary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9991" y="1229695"/>
            <a:ext cx="114672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Both simulated and experimental datasets are using 80S ribosome.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7973413"/>
                  </p:ext>
                </p:extLst>
              </p:nvPr>
            </p:nvGraphicFramePr>
            <p:xfrm>
              <a:off x="419992" y="2755669"/>
              <a:ext cx="11467208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4824">
                      <a:extLst>
                        <a:ext uri="{9D8B030D-6E8A-4147-A177-3AD203B41FA5}">
                          <a16:colId xmlns:a16="http://schemas.microsoft.com/office/drawing/2014/main" val="3604175549"/>
                        </a:ext>
                      </a:extLst>
                    </a:gridCol>
                    <a:gridCol w="3049235">
                      <a:extLst>
                        <a:ext uri="{9D8B030D-6E8A-4147-A177-3AD203B41FA5}">
                          <a16:colId xmlns:a16="http://schemas.microsoft.com/office/drawing/2014/main" val="3440842686"/>
                        </a:ext>
                      </a:extLst>
                    </a:gridCol>
                    <a:gridCol w="5753149">
                      <a:extLst>
                        <a:ext uri="{9D8B030D-6E8A-4147-A177-3AD203B41FA5}">
                          <a16:colId xmlns:a16="http://schemas.microsoft.com/office/drawing/2014/main" val="30970929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Simulated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Experimental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Description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1986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Simulated Dataset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Dataset</a:t>
                          </a:r>
                          <a:r>
                            <a:rPr lang="en-US" altLang="zh-TW" sz="2400" baseline="0" dirty="0" smtClean="0"/>
                            <a:t> 1 (View 39)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Equivalent</a:t>
                          </a:r>
                          <a:r>
                            <a:rPr lang="en-US" altLang="zh-TW" sz="2400" baseline="0" dirty="0" smtClean="0"/>
                            <a:t> to the simulated data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0036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X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Dataset 2 (View 93)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The</a:t>
                          </a:r>
                          <a:r>
                            <a:rPr lang="en-US" altLang="zh-TW" sz="2400" baseline="0" dirty="0" smtClean="0"/>
                            <a:t> 2D projection has no apparent symmetry.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28781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X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Dataset 3 (View 30)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The 2D</a:t>
                          </a:r>
                          <a:r>
                            <a:rPr lang="en-US" altLang="zh-TW" sz="2400" baseline="0" dirty="0" smtClean="0"/>
                            <a:t> projection exhibits symmetry,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baseline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59770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7973413"/>
                  </p:ext>
                </p:extLst>
              </p:nvPr>
            </p:nvGraphicFramePr>
            <p:xfrm>
              <a:off x="419992" y="2755669"/>
              <a:ext cx="11467208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4824">
                      <a:extLst>
                        <a:ext uri="{9D8B030D-6E8A-4147-A177-3AD203B41FA5}">
                          <a16:colId xmlns:a16="http://schemas.microsoft.com/office/drawing/2014/main" val="3604175549"/>
                        </a:ext>
                      </a:extLst>
                    </a:gridCol>
                    <a:gridCol w="3049235">
                      <a:extLst>
                        <a:ext uri="{9D8B030D-6E8A-4147-A177-3AD203B41FA5}">
                          <a16:colId xmlns:a16="http://schemas.microsoft.com/office/drawing/2014/main" val="3440842686"/>
                        </a:ext>
                      </a:extLst>
                    </a:gridCol>
                    <a:gridCol w="5753149">
                      <a:extLst>
                        <a:ext uri="{9D8B030D-6E8A-4147-A177-3AD203B41FA5}">
                          <a16:colId xmlns:a16="http://schemas.microsoft.com/office/drawing/2014/main" val="309709298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Simulated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Experimental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Description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198683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Simulated Dataset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Dataset</a:t>
                          </a:r>
                          <a:r>
                            <a:rPr lang="en-US" altLang="zh-TW" sz="2400" baseline="0" dirty="0" smtClean="0"/>
                            <a:t> 1 (View 39)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Equivalent</a:t>
                          </a:r>
                          <a:r>
                            <a:rPr lang="en-US" altLang="zh-TW" sz="2400" baseline="0" dirty="0" smtClean="0"/>
                            <a:t> to the simulated data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003623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X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Dataset 2 (View 93)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2400" dirty="0" smtClean="0"/>
                            <a:t>The</a:t>
                          </a:r>
                          <a:r>
                            <a:rPr lang="en-US" altLang="zh-TW" sz="2400" baseline="0" dirty="0" smtClean="0"/>
                            <a:t> 2D projection has no apparent symmetry.</a:t>
                          </a:r>
                          <a:endParaRPr lang="zh-TW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287818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X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Dataset 3 (View 30)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99470" t="-392000" r="-530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59770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00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12192000" cy="1075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632" y="152068"/>
            <a:ext cx="10515600" cy="7714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Training VAE-GAN learns successive orbits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9991" y="1229695"/>
            <a:ext cx="114672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The authors observe that VAE-GAN has the following properties: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It starts with a prior distribution on the latent variables that concentrates at the origin.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During training, the radii of the circles is increasing.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r>
              <a:rPr lang="en-US" altLang="zh-TW" sz="2400" dirty="0" smtClean="0"/>
              <a:t>At the end of the training, the images reconstructed from the simulated dataset are visually almost indistinguishable from the original images.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3" y="3538019"/>
            <a:ext cx="5320145" cy="314990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899914" y="3692112"/>
            <a:ext cx="187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Simulated dataset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598870" y="5285385"/>
            <a:ext cx="2172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Experimental dataset</a:t>
            </a:r>
          </a:p>
          <a:p>
            <a:pPr algn="r"/>
            <a:r>
              <a:rPr lang="en-US" altLang="zh-TW" dirty="0" smtClean="0"/>
              <a:t>(view 93)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173386" y="4392628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Reconstruction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173386" y="6139994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Reconstruction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55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12192000" cy="1075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632" y="152068"/>
            <a:ext cx="10515600" cy="7714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Latent space of the Simulated dataset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641" y="2968604"/>
            <a:ext cx="7208718" cy="388939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19991" y="1229695"/>
            <a:ext cx="114672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/>
              <a:t>The authors proclaims that the latent space has disentangled the camera parameter (defocus) from the ribosome’s orientation.</a:t>
            </a:r>
          </a:p>
          <a:p>
            <a:r>
              <a:rPr lang="en-US" altLang="zh-TW" sz="2400" dirty="0" smtClean="0"/>
              <a:t>In polar coordinates, the defocus is related to the radius, while the ribosome’s orientation is given by the angle.</a:t>
            </a:r>
          </a:p>
        </p:txBody>
      </p:sp>
    </p:spTree>
    <p:extLst>
      <p:ext uri="{BB962C8B-B14F-4D97-AF65-F5344CB8AC3E}">
        <p14:creationId xmlns:p14="http://schemas.microsoft.com/office/powerpoint/2010/main" val="18474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12192000" cy="1075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632" y="152068"/>
            <a:ext cx="10515600" cy="7714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Orbits in the absence of symmetry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26" y="1227670"/>
            <a:ext cx="5375566" cy="537556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78873" y="1237798"/>
            <a:ext cx="5417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As in the simulated case, the geometry of the group action leads to a natural disentanglement of the camera parameter from the orientation’s angle.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39436" y="59569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Figure. </a:t>
            </a:r>
            <a:r>
              <a:rPr lang="en-US" altLang="zh-TW" dirty="0" err="1" smtClean="0"/>
              <a:t>Cryo</a:t>
            </a:r>
            <a:r>
              <a:rPr lang="en-US" altLang="zh-TW" dirty="0" smtClean="0"/>
              <a:t>-EM images from </a:t>
            </a:r>
            <a:r>
              <a:rPr lang="en-US" altLang="zh-TW" dirty="0"/>
              <a:t>the experimental dataset on view 39 in latent space (L=4).</a:t>
            </a:r>
          </a:p>
        </p:txBody>
      </p:sp>
    </p:spTree>
    <p:extLst>
      <p:ext uri="{BB962C8B-B14F-4D97-AF65-F5344CB8AC3E}">
        <p14:creationId xmlns:p14="http://schemas.microsoft.com/office/powerpoint/2010/main" val="29351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12192000" cy="1075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632" y="152068"/>
            <a:ext cx="10515600" cy="7714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Orbits in the presence of symmetry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71499" y="6087070"/>
                <a:ext cx="110490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dirty="0" smtClean="0"/>
                  <a:t>Figure. Symmetries of the particle in view 30, (a) 2D class average taken from RELION. (b) VAE-GAN reconstruction, suggesting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dirty="0" smtClean="0"/>
                  <a:t> symmetry.</a:t>
                </a:r>
                <a:endParaRPr lang="en-US" altLang="zh-TW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" y="6087070"/>
                <a:ext cx="11049000" cy="646331"/>
              </a:xfrm>
              <a:prstGeom prst="rect">
                <a:avLst/>
              </a:prstGeom>
              <a:blipFill>
                <a:blip r:embed="rId2"/>
                <a:stretch>
                  <a:fillRect l="-497" t="-5660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438" y="2060692"/>
            <a:ext cx="8158314" cy="37822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19991" y="1229695"/>
                <a:ext cx="1146720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 smtClean="0"/>
                  <a:t>The authors observe that the latent space has captured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symmetry, which will be shown in the latter slide.  </a:t>
                </a: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" y="1229695"/>
                <a:ext cx="11467209" cy="830997"/>
              </a:xfrm>
              <a:prstGeom prst="rect">
                <a:avLst/>
              </a:prstGeom>
              <a:blipFill>
                <a:blip r:embed="rId4"/>
                <a:stretch>
                  <a:fillRect l="-851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1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12192000" cy="1075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632" y="152068"/>
            <a:ext cx="10515600" cy="7714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Comparison</a:t>
            </a:r>
            <a:r>
              <a:rPr lang="en-US" altLang="zh-TW" dirty="0" smtClean="0">
                <a:solidFill>
                  <a:schemeClr val="bg1"/>
                </a:solidFill>
              </a:rPr>
              <a:t> of the four Dataset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24" y="1075602"/>
            <a:ext cx="3641148" cy="56579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65632" y="122767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 smtClean="0"/>
              <a:t>Figure. Unsupervised estimations of angles (left) and defocus (right), compared to RELION (x-axis).</a:t>
            </a:r>
          </a:p>
          <a:p>
            <a:endParaRPr lang="en-US" altLang="zh-TW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(top) Simulated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(bottom three) Experimental views 93,39,30.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Hexagonal bins with at least one data point are plotted, and highly populated bins are brighter.</a:t>
            </a:r>
            <a:endParaRPr lang="en-US" altLang="zh-TW" sz="2400" dirty="0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5403273" y="5999018"/>
            <a:ext cx="1845251" cy="831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2485295" y="5851312"/>
                <a:ext cx="2917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Can see</a:t>
                </a:r>
                <a:r>
                  <a:rPr lang="zh-TW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symmetry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295" y="5851312"/>
                <a:ext cx="2917978" cy="461665"/>
              </a:xfrm>
              <a:prstGeom prst="rect">
                <a:avLst/>
              </a:prstGeom>
              <a:blipFill>
                <a:blip r:embed="rId3"/>
                <a:stretch>
                  <a:fillRect l="-3347" t="-10526" r="-2301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88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12192000" cy="1075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632" y="152068"/>
            <a:ext cx="10515600" cy="7714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Image formation model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225114" y="3182778"/>
                <a:ext cx="68856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𝑃𝑆</m:t>
                      </m:r>
                      <m:sSub>
                        <m:sSubPr>
                          <m:ctrlP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3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32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sty m:val="p"/>
                        </m:rPr>
                        <a:rPr lang="en-US" altLang="zh-TW" sz="32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114" y="3182778"/>
                <a:ext cx="688560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/>
          <p:cNvCxnSpPr/>
          <p:nvPr/>
        </p:nvCxnSpPr>
        <p:spPr>
          <a:xfrm>
            <a:off x="4489622" y="3850042"/>
            <a:ext cx="0" cy="6425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390667" y="4492593"/>
            <a:ext cx="2253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Point</a:t>
            </a:r>
            <a:r>
              <a:rPr lang="en-US" altLang="zh-TW" dirty="0" smtClean="0"/>
              <a:t> spread function</a:t>
            </a:r>
            <a:endParaRPr lang="zh-TW" altLang="en-US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5906531" y="3850042"/>
            <a:ext cx="0" cy="135924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4807576" y="5209285"/>
            <a:ext cx="275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Orientation</a:t>
            </a:r>
            <a:r>
              <a:rPr lang="en-US" altLang="zh-TW" dirty="0" smtClean="0"/>
              <a:t> of the particle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 flipV="1">
            <a:off x="5486402" y="2053156"/>
            <a:ext cx="37029" cy="112962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3581200" y="1657968"/>
            <a:ext cx="3911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Projects the </a:t>
            </a:r>
            <a:r>
              <a:rPr lang="en-US" altLang="zh-TW" sz="2000" dirty="0" smtClean="0"/>
              <a:t>3D</a:t>
            </a:r>
            <a:r>
              <a:rPr lang="en-US" altLang="zh-TW" dirty="0" smtClean="0"/>
              <a:t> volume along the Z-axis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442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12192000" cy="1075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632" y="152068"/>
            <a:ext cx="10515600" cy="7714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Ideal </a:t>
            </a:r>
            <a:r>
              <a:rPr lang="en-US" altLang="zh-TW" dirty="0" err="1" smtClean="0">
                <a:solidFill>
                  <a:schemeClr val="bg1"/>
                </a:solidFill>
              </a:rPr>
              <a:t>cryo</a:t>
            </a:r>
            <a:r>
              <a:rPr lang="en-US" altLang="zh-TW" dirty="0" smtClean="0">
                <a:solidFill>
                  <a:schemeClr val="bg1"/>
                </a:solidFill>
              </a:rPr>
              <a:t>-EM data space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058564" y="2519098"/>
                <a:ext cx="1007487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32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  <m:r>
                            <a:rPr lang="zh-TW" alt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∃!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𝑆𝑂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lit/>
                        </m:rP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𝑃𝑆𝐹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64" y="2519098"/>
                <a:ext cx="10074874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058564" y="3656226"/>
                <a:ext cx="850200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: the group of 3D rotations.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: the rotation corresponding of the particle volume’s orientation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64" y="3656226"/>
                <a:ext cx="8502007" cy="830997"/>
              </a:xfrm>
              <a:prstGeom prst="rect">
                <a:avLst/>
              </a:prstGeom>
              <a:blipFill>
                <a:blip r:embed="rId3"/>
                <a:stretch>
                  <a:fillRect l="-215" t="-5882" r="-7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058564" y="1720287"/>
                <a:ext cx="83762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 smtClean="0"/>
                  <a:t>The author first consider the ideal </a:t>
                </a:r>
                <a:r>
                  <a:rPr lang="en-US" altLang="zh-TW" sz="2400" dirty="0" err="1" smtClean="0"/>
                  <a:t>cryo</a:t>
                </a:r>
                <a:r>
                  <a:rPr lang="en-US" altLang="zh-TW" sz="2400" dirty="0" smtClean="0"/>
                  <a:t>-EM space, written</a:t>
                </a:r>
                <a:r>
                  <a:rPr lang="zh-TW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.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64" y="1720287"/>
                <a:ext cx="8376267" cy="461665"/>
              </a:xfrm>
              <a:prstGeom prst="rect">
                <a:avLst/>
              </a:prstGeom>
              <a:blipFill>
                <a:blip r:embed="rId4"/>
                <a:stretch>
                  <a:fillRect l="-1164" t="-10526" r="-14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48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12192000" cy="1075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632" y="152068"/>
            <a:ext cx="10515600" cy="7714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Image with </a:t>
            </a:r>
            <a:r>
              <a:rPr lang="en-US" altLang="zh-TW" dirty="0" err="1" smtClean="0">
                <a:solidFill>
                  <a:schemeClr val="bg1"/>
                </a:solidFill>
              </a:rPr>
              <a:t>Inplane</a:t>
            </a:r>
            <a:r>
              <a:rPr lang="en-US" altLang="zh-TW" dirty="0" smtClean="0">
                <a:solidFill>
                  <a:schemeClr val="bg1"/>
                </a:solidFill>
              </a:rPr>
              <a:t> Rotations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058564" y="2519098"/>
                <a:ext cx="10477035" cy="502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32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32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  <m:r>
                            <a:rPr lang="zh-TW" altLang="en-US" sz="3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𝑆𝑂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lit/>
                        </m:rP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𝑃𝑆𝐹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64" y="2519098"/>
                <a:ext cx="10477035" cy="5021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058564" y="3237385"/>
                <a:ext cx="10590207" cy="8710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 smtClean="0"/>
                  <a:t>Where the axis of the rotation in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𝑆𝑂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corresponds to the axis of the projection</a:t>
                </a:r>
                <a:r>
                  <a:rPr lang="zh-TW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TW" sz="2400" dirty="0" smtClean="0"/>
                  <a:t>.</a:t>
                </a:r>
              </a:p>
              <a:p>
                <a:r>
                  <a:rPr lang="en-US" altLang="zh-TW" sz="2400" dirty="0" smtClean="0"/>
                  <a:t>From now on, the author restrict their focus on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, a subspace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.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64" y="3237385"/>
                <a:ext cx="10590207" cy="871008"/>
              </a:xfrm>
              <a:prstGeom prst="rect">
                <a:avLst/>
              </a:prstGeom>
              <a:blipFill>
                <a:blip r:embed="rId3"/>
                <a:stretch>
                  <a:fillRect l="-921" t="-5594" b="-111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058564" y="1720287"/>
                <a:ext cx="83762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 smtClean="0"/>
                  <a:t>The author first consider the ideal </a:t>
                </a:r>
                <a:r>
                  <a:rPr lang="en-US" altLang="zh-TW" sz="2400" dirty="0" err="1" smtClean="0"/>
                  <a:t>cryo</a:t>
                </a:r>
                <a:r>
                  <a:rPr lang="en-US" altLang="zh-TW" sz="2400" dirty="0" smtClean="0"/>
                  <a:t>-EM space, written</a:t>
                </a:r>
                <a:r>
                  <a:rPr lang="zh-TW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.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64" y="1720287"/>
                <a:ext cx="8376267" cy="461665"/>
              </a:xfrm>
              <a:prstGeom prst="rect">
                <a:avLst/>
              </a:prstGeom>
              <a:blipFill>
                <a:blip r:embed="rId4"/>
                <a:stretch>
                  <a:fillRect l="-1164" t="-10526" r="-14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40"/>
          <a:stretch/>
        </p:blipFill>
        <p:spPr>
          <a:xfrm>
            <a:off x="4154164" y="4108393"/>
            <a:ext cx="3883672" cy="21029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05699" y="6270176"/>
                <a:ext cx="91371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Figure. Action of 2D rotations on the space of images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zh-TW" dirty="0" smtClean="0"/>
                  <a:t>, schematically represented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/>
                  <a:t>. </a:t>
                </a:r>
                <a:endParaRPr lang="zh-TW" altLang="en-US" dirty="0"/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699" y="6270176"/>
                <a:ext cx="9137181" cy="369332"/>
              </a:xfrm>
              <a:prstGeom prst="rect">
                <a:avLst/>
              </a:prstGeom>
              <a:blipFill>
                <a:blip r:embed="rId6"/>
                <a:stretch>
                  <a:fillRect l="-534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58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12192000" cy="1075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632" y="152068"/>
            <a:ext cx="10515600" cy="7714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Image with </a:t>
            </a:r>
            <a:r>
              <a:rPr lang="en-US" altLang="zh-TW" dirty="0" err="1" smtClean="0">
                <a:solidFill>
                  <a:schemeClr val="bg1"/>
                </a:solidFill>
              </a:rPr>
              <a:t>Inplane</a:t>
            </a:r>
            <a:r>
              <a:rPr lang="en-US" altLang="zh-TW" dirty="0" smtClean="0">
                <a:solidFill>
                  <a:schemeClr val="bg1"/>
                </a:solidFill>
              </a:rPr>
              <a:t> Rotations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1058564" y="1227670"/>
                <a:ext cx="98198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 smtClean="0"/>
                  <a:t>The orbit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of an image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by the action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𝑆𝑂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TW" sz="2400" dirty="0" smtClean="0"/>
                  <a:t> is defined as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64" y="1227670"/>
                <a:ext cx="9819804" cy="461665"/>
              </a:xfrm>
              <a:prstGeom prst="rect">
                <a:avLst/>
              </a:prstGeom>
              <a:blipFill>
                <a:blip r:embed="rId2"/>
                <a:stretch>
                  <a:fillRect l="-99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1058564" y="2158938"/>
                <a:ext cx="6506076" cy="483466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𝑆𝑂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64" y="2158938"/>
                <a:ext cx="6506076" cy="483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058564" y="3112935"/>
                <a:ext cx="51771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 smtClean="0"/>
                  <a:t>And the isotropy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1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is defined as 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64" y="3112935"/>
                <a:ext cx="5177187" cy="461665"/>
              </a:xfrm>
              <a:prstGeom prst="rect">
                <a:avLst/>
              </a:prstGeom>
              <a:blipFill>
                <a:blip r:embed="rId4"/>
                <a:stretch>
                  <a:fillRect l="-1885" t="-10667" r="-824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1058564" y="4045131"/>
                <a:ext cx="4360424" cy="483466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64" y="4045131"/>
                <a:ext cx="4360424" cy="483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/>
              <p:cNvSpPr txBox="1"/>
              <p:nvPr/>
            </p:nvSpPr>
            <p:spPr>
              <a:xfrm>
                <a:off x="3923923" y="5470550"/>
                <a:ext cx="3199017" cy="915379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 smtClean="0">
                    <a:latin typeface="Cambria Math" panose="02040503050406030204" pitchFamily="18" charset="0"/>
                  </a:rPr>
                  <a:t>Proposition: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𝑆𝑂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3" y="5470550"/>
                <a:ext cx="3199017" cy="915379"/>
              </a:xfrm>
              <a:prstGeom prst="rect">
                <a:avLst/>
              </a:prstGeom>
              <a:blipFill>
                <a:blip r:embed="rId6"/>
                <a:stretch>
                  <a:fillRect l="-6654" t="-11111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63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12192000" cy="1075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632" y="152068"/>
            <a:ext cx="10515600" cy="7714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Observed </a:t>
            </a:r>
            <a:r>
              <a:rPr lang="en-US" altLang="zh-TW" dirty="0" err="1" smtClean="0">
                <a:solidFill>
                  <a:schemeClr val="bg1"/>
                </a:solidFill>
              </a:rPr>
              <a:t>cryo</a:t>
            </a:r>
            <a:r>
              <a:rPr lang="en-US" altLang="zh-TW" dirty="0" smtClean="0">
                <a:solidFill>
                  <a:schemeClr val="bg1"/>
                </a:solidFill>
              </a:rPr>
              <a:t>-EM data space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19991" y="1229695"/>
                <a:ext cx="11352018" cy="469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 smtClean="0"/>
                  <a:t>Locally at each </a:t>
                </a:r>
                <a:r>
                  <a:rPr lang="en-US" altLang="zh-TW" sz="2400" dirty="0" err="1" smtClean="0"/>
                  <a:t>cryo</a:t>
                </a:r>
                <a:r>
                  <a:rPr lang="en-US" altLang="zh-TW" sz="2400" dirty="0" smtClean="0"/>
                  <a:t>-EM image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 smtClean="0"/>
                  <a:t>, the space of 2D images decomposes as a sum: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" y="1229695"/>
                <a:ext cx="11352018" cy="469167"/>
              </a:xfrm>
              <a:prstGeom prst="rect">
                <a:avLst/>
              </a:prstGeom>
              <a:blipFill>
                <a:blip r:embed="rId2"/>
                <a:stretch>
                  <a:fillRect l="-859" t="-9091" r="-591" b="-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1058564" y="2017555"/>
                <a:ext cx="3842270" cy="484492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80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64" y="2017555"/>
                <a:ext cx="3842270" cy="4844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463657" y="2895556"/>
                <a:ext cx="5502340" cy="838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is the tangent space of the orbit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is a supplementary space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57" y="2895556"/>
                <a:ext cx="5502340" cy="838499"/>
              </a:xfrm>
              <a:prstGeom prst="rect">
                <a:avLst/>
              </a:prstGeom>
              <a:blipFill>
                <a:blip r:embed="rId4"/>
                <a:stretch>
                  <a:fillRect l="-221" t="-5072" r="-664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419991" y="4269457"/>
                <a:ext cx="10711330" cy="1215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 smtClean="0"/>
                  <a:t>The author’s objective is to learn the latent representation of the space of images by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/>
                  <a:t>Fit a spherical subspace to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/>
                  <a:t>And then decomposing the latent space of images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" y="4269457"/>
                <a:ext cx="10711330" cy="1215333"/>
              </a:xfrm>
              <a:prstGeom prst="rect">
                <a:avLst/>
              </a:prstGeom>
              <a:blipFill>
                <a:blip r:embed="rId5"/>
                <a:stretch>
                  <a:fillRect l="-911" t="-4000" b="-10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52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12192000" cy="1075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632" y="152068"/>
            <a:ext cx="10515600" cy="7714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Review of VAE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19991" y="1229695"/>
                <a:ext cx="11467209" cy="4227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 smtClean="0"/>
                  <a:t>A VAE models each data point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 as the realization of a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from a nonlinear probabilistic model with lower-dimensional unobserved latent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400" dirty="0" smtClean="0"/>
              </a:p>
              <a:p>
                <a:r>
                  <a:rPr lang="en-US" altLang="zh-TW" sz="24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400" b="0" dirty="0" smtClean="0"/>
              </a:p>
              <a:p>
                <a:endParaRPr lang="en-US" altLang="zh-TW" sz="2400" dirty="0"/>
              </a:p>
              <a:p>
                <a:r>
                  <a:rPr lang="en-US" altLang="zh-TW" sz="2400" dirty="0" smtClean="0"/>
                  <a:t>The VAE achieves its objective by minimizing</a:t>
                </a:r>
              </a:p>
              <a:p>
                <a:endParaRPr lang="en-US" altLang="zh-TW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m:rPr>
                              <m:sty m:val="p"/>
                            </m:r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zh-TW" sz="2400" b="0" dirty="0" smtClean="0"/>
              </a:p>
              <a:p>
                <a:endParaRPr lang="en-US" altLang="zh-TW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/>
                  <a:t>For the simulated dataset with </a:t>
                </a:r>
                <a:r>
                  <a:rPr lang="en-US" altLang="zh-TW" sz="2400" dirty="0" err="1" smtClean="0"/>
                  <a:t>inplane</a:t>
                </a:r>
                <a:r>
                  <a:rPr lang="en-US" altLang="zh-TW" sz="2400" dirty="0" smtClean="0"/>
                  <a:t> rotations, the authors choose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TW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/>
                  <a:t>For experimental dataset,</a:t>
                </a:r>
                <a:r>
                  <a:rPr lang="en-US" altLang="zh-TW" sz="2400" dirty="0"/>
                  <a:t> the authors choose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" y="1229695"/>
                <a:ext cx="11467209" cy="4227376"/>
              </a:xfrm>
              <a:prstGeom prst="rect">
                <a:avLst/>
              </a:prstGeom>
              <a:blipFill>
                <a:blip r:embed="rId3"/>
                <a:stretch>
                  <a:fillRect l="-851" t="-1154" b="-24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3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12192000" cy="1075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632" y="152068"/>
            <a:ext cx="10515600" cy="7714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Review of GAN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19991" y="1229695"/>
                <a:ext cx="11467209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 smtClean="0"/>
                  <a:t>The GAN achieves its objective by finding the binary classifier that gives the best discrimination between true and generated data, which is minimizing</a:t>
                </a:r>
              </a:p>
              <a:p>
                <a:endParaRPr lang="en-US" altLang="zh-TW" sz="240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𝐺𝐴𝑁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𝐷𝑖𝑠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⁡(1−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𝐷𝑖𝑠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𝐺𝑒𝑛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en-US" altLang="zh-TW" sz="2400" dirty="0" smtClean="0"/>
              </a:p>
              <a:p>
                <a:endParaRPr lang="en-US" altLang="zh-TW" sz="2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" y="1229695"/>
                <a:ext cx="11467209" cy="1938992"/>
              </a:xfrm>
              <a:prstGeom prst="rect">
                <a:avLst/>
              </a:prstGeom>
              <a:blipFill>
                <a:blip r:embed="rId2"/>
                <a:stretch>
                  <a:fillRect l="-851" t="-2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7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12192000" cy="1075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5632" y="152068"/>
            <a:ext cx="10515600" cy="771466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VAE-GAN with geometric regularization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19991" y="1229695"/>
                <a:ext cx="11467209" cy="1975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 smtClean="0"/>
                  <a:t>The authors add the GAN as a refinement to the reconstruction loss of the VAE. Also, the authors add a geometric </a:t>
                </a:r>
                <a:r>
                  <a:rPr lang="en-US" altLang="zh-TW" sz="2400" dirty="0" err="1" smtClean="0"/>
                  <a:t>regularizer</a:t>
                </a: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to encourage the shape of the latent variable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𝑐𝑜𝑛𝑒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400" dirty="0" smtClean="0"/>
              </a:p>
              <a:p>
                <a:r>
                  <a:rPr lang="en-US" altLang="zh-TW" sz="2400" dirty="0" smtClean="0"/>
                  <a:t>The final loss writes: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𝑉𝐴𝐸𝐺𝐴𝑁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𝑟𝑒𝑔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𝐺𝐴𝑁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𝐺𝐴𝑁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𝑐𝑜𝑛𝑒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𝑐𝑜𝑛𝑒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91" y="1229695"/>
                <a:ext cx="11467209" cy="1975926"/>
              </a:xfrm>
              <a:prstGeom prst="rect">
                <a:avLst/>
              </a:prstGeom>
              <a:blipFill>
                <a:blip r:embed="rId2"/>
                <a:stretch>
                  <a:fillRect l="-851" t="-2469" b="-1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970" y="3429000"/>
            <a:ext cx="4154059" cy="30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7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710</Words>
  <Application>Microsoft Office PowerPoint</Application>
  <PresentationFormat>寬螢幕</PresentationFormat>
  <Paragraphs>120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Cambria Math</vt:lpstr>
      <vt:lpstr>Office 佈景主題</vt:lpstr>
      <vt:lpstr>Estimation of Orientation and Camera Parameters from Cryo-Electron Microscopy Images with Variational Autoencoders and Generative Adversarial Networks</vt:lpstr>
      <vt:lpstr>Image formation model</vt:lpstr>
      <vt:lpstr>Ideal cryo-EM data space</vt:lpstr>
      <vt:lpstr>Image with Inplane Rotations</vt:lpstr>
      <vt:lpstr>Image with Inplane Rotations</vt:lpstr>
      <vt:lpstr>Observed cryo-EM data space</vt:lpstr>
      <vt:lpstr>Review of VAE</vt:lpstr>
      <vt:lpstr>Review of GAN</vt:lpstr>
      <vt:lpstr>VAE-GAN with geometric regularization</vt:lpstr>
      <vt:lpstr>Estimation of defocus and orientation</vt:lpstr>
      <vt:lpstr>Simulated dataset </vt:lpstr>
      <vt:lpstr>Experimental dataset </vt:lpstr>
      <vt:lpstr>dataset summary</vt:lpstr>
      <vt:lpstr>Training VAE-GAN learns successive orbits</vt:lpstr>
      <vt:lpstr>Latent space of the Simulated dataset</vt:lpstr>
      <vt:lpstr>Orbits in the absence of symmetry</vt:lpstr>
      <vt:lpstr>Orbits in the presence of symmetry</vt:lpstr>
      <vt:lpstr>Comparison of the four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Data Analysis</dc:title>
  <dc:creator>洪承郁</dc:creator>
  <cp:lastModifiedBy>洪承郁</cp:lastModifiedBy>
  <cp:revision>183</cp:revision>
  <dcterms:created xsi:type="dcterms:W3CDTF">2021-02-07T12:43:21Z</dcterms:created>
  <dcterms:modified xsi:type="dcterms:W3CDTF">2021-11-29T19:37:26Z</dcterms:modified>
</cp:coreProperties>
</file>